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25FF_D704E266.xml" ContentType="application/vnd.ms-powerpoint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48" r:id="rId2"/>
  </p:sldMasterIdLst>
  <p:notesMasterIdLst>
    <p:notesMasterId r:id="rId9"/>
  </p:notesMasterIdLst>
  <p:handoutMasterIdLst>
    <p:handoutMasterId r:id="rId10"/>
  </p:handoutMasterIdLst>
  <p:sldIdLst>
    <p:sldId id="9719" r:id="rId3"/>
    <p:sldId id="360" r:id="rId4"/>
    <p:sldId id="9725" r:id="rId5"/>
    <p:sldId id="9727" r:id="rId6"/>
    <p:sldId id="9732" r:id="rId7"/>
    <p:sldId id="9733" r:id="rId8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65931431-0FB3-46DB-998B-E4666FF04AB7}">
          <p14:sldIdLst>
            <p14:sldId id="9719"/>
            <p14:sldId id="360"/>
            <p14:sldId id="9725"/>
            <p14:sldId id="9727"/>
            <p14:sldId id="9732"/>
            <p14:sldId id="9733"/>
          </p14:sldIdLst>
        </p14:section>
        <p14:section name="Section sans titre" id="{1C90769A-F2C6-43D3-B188-E5F427D0F694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E9F2409-EF31-AFDF-A8D5-7ADC5D0280DD}" name="Schnoebelen Juliette" initials="SJ" userId="S::juliette.schnoebelen@cre.fr::923d5e89-4197-4919-b1d2-ff766e1dc280" providerId="AD"/>
  <p188:author id="{6FE85A8D-9D5B-D06E-5558-FB12A5381F57}" name="Fangeaux Anna" initials="FA" userId="S::anna.fangeaux@cre.fr::65f59b1a-a4c1-4684-bff7-856b4d00f1f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dereau Rébecca" initials="RR" lastIdx="2" clrIdx="0">
    <p:extLst>
      <p:ext uri="{19B8F6BF-5375-455C-9EA6-DF929625EA0E}">
        <p15:presenceInfo xmlns:p15="http://schemas.microsoft.com/office/powerpoint/2012/main" userId="S-1-5-21-3937936663-190188876-1528465544-76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B2F"/>
    <a:srgbClr val="429188"/>
    <a:srgbClr val="FF8E01"/>
    <a:srgbClr val="FF8F00"/>
    <a:srgbClr val="DBEEE0"/>
    <a:srgbClr val="296486"/>
    <a:srgbClr val="548B2E"/>
    <a:srgbClr val="8BC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Style moyen 4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258" autoAdjust="0"/>
    <p:restoredTop sz="90391" autoAdjust="0"/>
  </p:normalViewPr>
  <p:slideViewPr>
    <p:cSldViewPr>
      <p:cViewPr varScale="1">
        <p:scale>
          <a:sx n="102" d="100"/>
          <a:sy n="102" d="100"/>
        </p:scale>
        <p:origin x="148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39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omments/modernComment_25FF_D704E26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7A746E-00AA-4DF8-BD66-9E515F92290B}" authorId="{7E9F2409-EF31-AFDF-A8D5-7ADC5D0280DD}" created="2026-01-21T15:42:26.740">
    <pc:sldMkLst xmlns:pc="http://schemas.microsoft.com/office/powerpoint/2013/main/command">
      <pc:docMk/>
      <pc:sldMk cId="3607421542" sldId="9727"/>
    </pc:sldMkLst>
    <p188:txBody>
      <a:bodyPr/>
      <a:lstStyle/>
      <a:p>
        <a:r>
          <a:rPr lang="fr-FR"/>
          <a:t>https://www.cre.fr/actualites/toute-lactualite/la-cre-publie-son-observatoire-des-marches-de-detail-du-second-trimestre-2025.html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278BA-8411-4DE9-AA00-99EA2CB1D561}" type="datetimeFigureOut">
              <a:rPr lang="fr-FR" smtClean="0"/>
              <a:t>25/01/2026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5B479-8A8D-4A9E-951D-0AB39F9D30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0345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B626B-B708-4E2F-AE18-2990BA12ED1E}" type="datetimeFigureOut">
              <a:rPr lang="fr-FR" smtClean="0"/>
              <a:t>25/01/2026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608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AF50B-FF77-42E5-B8F6-F58A73FFF9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484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DJ"/>
          </a:p>
        </p:txBody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2159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 Light"/>
              <a:ea typeface="Calibri"/>
              <a:cs typeface="Arial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0999A-6478-4F7D-B55E-5C7E031B50C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8494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DJ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AF50B-FF77-42E5-B8F6-F58A73FFF9F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496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DJ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AF50B-FF77-42E5-B8F6-F58A73FFF9F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993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DJ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AF50B-FF77-42E5-B8F6-F58A73FFF9F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977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DJ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AF50B-FF77-42E5-B8F6-F58A73FFF9F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2252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BB5EC-4855-2887-224C-D46FD450E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5BE8CB0-1203-E361-81A1-72E633FEB2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DJ"/>
          </a:p>
        </p:txBody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67C3F6F-9110-42DE-92E0-8B56310F74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7680EF-0BC0-FF45-9604-8010A510A5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AF50B-FF77-42E5-B8F6-F58A73FFF9F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9435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96888" y="2394248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</a:t>
            </a:r>
          </a:p>
          <a:p>
            <a:pPr algn="ctr"/>
            <a:r>
              <a:rPr lang="fr-FR" sz="36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des Régulateurs de l’Energie</a:t>
            </a:r>
            <a:endParaRPr lang="bg-BG" sz="36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9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451" y="908720"/>
            <a:ext cx="5490073" cy="1367028"/>
          </a:xfrm>
          <a:prstGeom prst="rect">
            <a:avLst/>
          </a:prstGeom>
        </p:spPr>
      </p:pic>
      <p:sp>
        <p:nvSpPr>
          <p:cNvPr id="10" name="Sous-titre 2"/>
          <p:cNvSpPr txBox="1">
            <a:spLocks/>
          </p:cNvSpPr>
          <p:nvPr userDrawn="1"/>
        </p:nvSpPr>
        <p:spPr>
          <a:xfrm>
            <a:off x="-36513" y="3717032"/>
            <a:ext cx="9144000" cy="1536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2400" b="0" dirty="0"/>
              <a:t>Claire Hellich-Praquin,</a:t>
            </a:r>
            <a:r>
              <a:rPr lang="fr-FR" sz="2400" b="0" baseline="0" dirty="0"/>
              <a:t> Directrice des Affaires européennes, internationales et de la coopération</a:t>
            </a:r>
            <a:endParaRPr lang="fr-FR" sz="1400" b="0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13" name="Picture 2" descr="https://europa.eu/european-union/sites/europaeu/files/docs/body/flag_yellow_high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273" y="5517232"/>
            <a:ext cx="1066288" cy="71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355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71600" y="1011185"/>
            <a:ext cx="7134591" cy="805739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8F00"/>
                </a:solidFill>
                <a:latin typeface="Cambria" panose="02040503050406030204" pitchFamily="18" charset="0"/>
              </a:defRPr>
            </a:lvl1pPr>
          </a:lstStyle>
          <a:p>
            <a:r>
              <a:rPr lang="fr-FR" dirty="0"/>
              <a:t>Modifiez le style du titre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953449"/>
            <a:ext cx="3106688" cy="4525963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rgbClr val="558B2F"/>
                </a:solidFill>
                <a:latin typeface="Cambria" panose="02040503050406030204" pitchFamily="18" charset="0"/>
              </a:defRPr>
            </a:lvl1pPr>
            <a:lvl2pPr marL="742950" indent="-285750">
              <a:buFont typeface="Wingdings" panose="05000000000000000000" pitchFamily="2" charset="2"/>
              <a:buChar char="Ø"/>
              <a:defRPr sz="1400">
                <a:solidFill>
                  <a:srgbClr val="8BC34A"/>
                </a:solidFill>
              </a:defRPr>
            </a:lvl2pPr>
            <a:lvl4pPr marL="1714500" indent="-342900">
              <a:buFont typeface="Arial" panose="020B0604020202020204" pitchFamily="34" charset="0"/>
              <a:buChar char="•"/>
              <a:defRPr/>
            </a:lvl4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4267200" y="5055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FR" sz="14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l’Energie</a:t>
            </a:r>
            <a:endParaRPr lang="bg-BG" sz="14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2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675"/>
            <a:ext cx="2745037" cy="68351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-9166" y="6381328"/>
            <a:ext cx="4941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Février 2020</a:t>
            </a:r>
          </a:p>
        </p:txBody>
      </p:sp>
    </p:spTree>
    <p:extLst>
      <p:ext uri="{BB962C8B-B14F-4D97-AF65-F5344CB8AC3E}">
        <p14:creationId xmlns:p14="http://schemas.microsoft.com/office/powerpoint/2010/main" val="286064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971600" y="1011185"/>
            <a:ext cx="7134591" cy="805739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8F00"/>
                </a:solidFill>
                <a:latin typeface="Cambria" panose="02040503050406030204" pitchFamily="18" charset="0"/>
              </a:defRPr>
            </a:lvl1pPr>
          </a:lstStyle>
          <a:p>
            <a:r>
              <a:rPr lang="fr-FR" dirty="0"/>
              <a:t>Modifiez le style du titre</a:t>
            </a:r>
            <a:br>
              <a:rPr lang="fr-FR" dirty="0"/>
            </a:br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267200" y="5055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FR" sz="14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l’Energie</a:t>
            </a:r>
            <a:endParaRPr lang="bg-BG" sz="14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675"/>
            <a:ext cx="2745037" cy="68351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2" name="ZoneTexte 11"/>
          <p:cNvSpPr txBox="1"/>
          <p:nvPr userDrawn="1"/>
        </p:nvSpPr>
        <p:spPr>
          <a:xfrm>
            <a:off x="-9166" y="6381328"/>
            <a:ext cx="4941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Février 2020</a:t>
            </a:r>
          </a:p>
        </p:txBody>
      </p:sp>
    </p:spTree>
    <p:extLst>
      <p:ext uri="{BB962C8B-B14F-4D97-AF65-F5344CB8AC3E}">
        <p14:creationId xmlns:p14="http://schemas.microsoft.com/office/powerpoint/2010/main" val="253246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267200" y="5055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FR" sz="14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l’Energie</a:t>
            </a:r>
            <a:endParaRPr lang="bg-BG" sz="14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8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675"/>
            <a:ext cx="2745037" cy="683514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5" name="ZoneTexte 14"/>
          <p:cNvSpPr txBox="1"/>
          <p:nvPr userDrawn="1"/>
        </p:nvSpPr>
        <p:spPr>
          <a:xfrm>
            <a:off x="2013423" y="2574921"/>
            <a:ext cx="497313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2800" dirty="0"/>
              <a:t>Missions et fonctionnement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rendez-vous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autres actions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L’avenir</a:t>
            </a:r>
          </a:p>
          <a:p>
            <a:endParaRPr lang="fr-FR" dirty="0"/>
          </a:p>
        </p:txBody>
      </p:sp>
      <p:sp>
        <p:nvSpPr>
          <p:cNvPr id="2" name="ZoneTexte 1"/>
          <p:cNvSpPr txBox="1"/>
          <p:nvPr userDrawn="1"/>
        </p:nvSpPr>
        <p:spPr>
          <a:xfrm>
            <a:off x="-9166" y="6381328"/>
            <a:ext cx="4941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Février 2020</a:t>
            </a:r>
          </a:p>
        </p:txBody>
      </p:sp>
      <p:sp>
        <p:nvSpPr>
          <p:cNvPr id="3" name="ZoneTexte 2"/>
          <p:cNvSpPr txBox="1"/>
          <p:nvPr userDrawn="1"/>
        </p:nvSpPr>
        <p:spPr>
          <a:xfrm>
            <a:off x="3419870" y="1487326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FF8F00"/>
                </a:solidFill>
                <a:latin typeface="NunitoSans-ExtraBold"/>
              </a:rPr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3225107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267200" y="5055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FR" sz="14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l’Energie</a:t>
            </a:r>
            <a:endParaRPr lang="bg-BG" sz="14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675"/>
            <a:ext cx="2745037" cy="683514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ZoneTexte 9"/>
          <p:cNvSpPr txBox="1"/>
          <p:nvPr userDrawn="1"/>
        </p:nvSpPr>
        <p:spPr>
          <a:xfrm>
            <a:off x="-9166" y="6381328"/>
            <a:ext cx="4941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Février 2020</a:t>
            </a:r>
          </a:p>
        </p:txBody>
      </p:sp>
      <p:sp>
        <p:nvSpPr>
          <p:cNvPr id="11" name="ZoneTexte 10"/>
          <p:cNvSpPr txBox="1"/>
          <p:nvPr userDrawn="1"/>
        </p:nvSpPr>
        <p:spPr>
          <a:xfrm>
            <a:off x="2013423" y="2574921"/>
            <a:ext cx="497313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2800" dirty="0">
                <a:solidFill>
                  <a:srgbClr val="558B2F"/>
                </a:solidFill>
              </a:rPr>
              <a:t>Missions et fonctionnement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rendez-vous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autres actions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L’avenir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3738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4267200" y="5055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FR" sz="14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l’Energie</a:t>
            </a:r>
            <a:endParaRPr lang="bg-BG" sz="14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675"/>
            <a:ext cx="2745037" cy="68351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4" name="ZoneTexte 13"/>
          <p:cNvSpPr txBox="1"/>
          <p:nvPr userDrawn="1"/>
        </p:nvSpPr>
        <p:spPr>
          <a:xfrm>
            <a:off x="2013423" y="2574921"/>
            <a:ext cx="497313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2800" dirty="0"/>
              <a:t>Missions et fonctionnement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>
                <a:solidFill>
                  <a:srgbClr val="558B2F"/>
                </a:solidFill>
              </a:rPr>
              <a:t>Les rendez-vous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autres actions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L’avenir</a:t>
            </a:r>
          </a:p>
          <a:p>
            <a:endParaRPr lang="fr-FR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-9166" y="6381328"/>
            <a:ext cx="4941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Février 2020</a:t>
            </a:r>
          </a:p>
        </p:txBody>
      </p:sp>
    </p:spTree>
    <p:extLst>
      <p:ext uri="{BB962C8B-B14F-4D97-AF65-F5344CB8AC3E}">
        <p14:creationId xmlns:p14="http://schemas.microsoft.com/office/powerpoint/2010/main" val="265959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4267200" y="5055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FR" sz="14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l’Energie</a:t>
            </a:r>
            <a:endParaRPr lang="bg-BG" sz="14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675"/>
            <a:ext cx="2745037" cy="68351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4" name="ZoneTexte 13"/>
          <p:cNvSpPr txBox="1"/>
          <p:nvPr userDrawn="1"/>
        </p:nvSpPr>
        <p:spPr>
          <a:xfrm>
            <a:off x="2013423" y="2574921"/>
            <a:ext cx="497313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2800" dirty="0"/>
              <a:t>Missions et fonctionnement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rendez-vous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>
                <a:solidFill>
                  <a:srgbClr val="558B2F"/>
                </a:solidFill>
              </a:rPr>
              <a:t>Les autres actions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L’avenir</a:t>
            </a:r>
          </a:p>
          <a:p>
            <a:endParaRPr lang="fr-FR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-9166" y="6381328"/>
            <a:ext cx="4941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Février 2020</a:t>
            </a:r>
          </a:p>
        </p:txBody>
      </p:sp>
    </p:spTree>
    <p:extLst>
      <p:ext uri="{BB962C8B-B14F-4D97-AF65-F5344CB8AC3E}">
        <p14:creationId xmlns:p14="http://schemas.microsoft.com/office/powerpoint/2010/main" val="943232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267200" y="5055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FR" sz="14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l’Energie</a:t>
            </a:r>
            <a:endParaRPr lang="bg-BG" sz="14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675"/>
            <a:ext cx="2745037" cy="68351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-9166" y="666936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4" name="ZoneTexte 13"/>
          <p:cNvSpPr txBox="1"/>
          <p:nvPr userDrawn="1"/>
        </p:nvSpPr>
        <p:spPr>
          <a:xfrm>
            <a:off x="2013423" y="2574921"/>
            <a:ext cx="497313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2800" dirty="0"/>
              <a:t>Missions et fonctionnement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rendez-vous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/>
              <a:t>Les autres actions du réseau</a:t>
            </a:r>
          </a:p>
          <a:p>
            <a:pPr marL="514350" indent="-514350">
              <a:buAutoNum type="arabicPeriod"/>
            </a:pPr>
            <a:endParaRPr lang="fr-FR" sz="2800" dirty="0"/>
          </a:p>
          <a:p>
            <a:pPr marL="514350" indent="-514350">
              <a:buAutoNum type="arabicPeriod"/>
            </a:pPr>
            <a:r>
              <a:rPr lang="fr-FR" sz="2800" dirty="0">
                <a:solidFill>
                  <a:srgbClr val="558B2F"/>
                </a:solidFill>
              </a:rPr>
              <a:t>L’avenir</a:t>
            </a:r>
          </a:p>
          <a:p>
            <a:endParaRPr lang="fr-FR" dirty="0"/>
          </a:p>
        </p:txBody>
      </p:sp>
      <p:sp>
        <p:nvSpPr>
          <p:cNvPr id="13" name="ZoneTexte 12"/>
          <p:cNvSpPr txBox="1"/>
          <p:nvPr userDrawn="1"/>
        </p:nvSpPr>
        <p:spPr>
          <a:xfrm>
            <a:off x="-9166" y="6381328"/>
            <a:ext cx="4941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Février 2020</a:t>
            </a:r>
          </a:p>
        </p:txBody>
      </p:sp>
    </p:spTree>
    <p:extLst>
      <p:ext uri="{BB962C8B-B14F-4D97-AF65-F5344CB8AC3E}">
        <p14:creationId xmlns:p14="http://schemas.microsoft.com/office/powerpoint/2010/main" val="37099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1880D-3D24-41EE-8257-786C62453295}" type="datetime1">
              <a:rPr lang="fr-FR" smtClean="0"/>
              <a:t>25/01/2026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Réseau des régulateurs francophones de l'énergie - 28/11/2016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AA3A-08A8-4F54-A59B-E7DECB456E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4361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0AA3A-08A8-4F54-A59B-E7DECB456E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58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Franklin Gothic Book" panose="020B05030201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5FF_D704E26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>
          <a:xfrm>
            <a:off x="899592" y="1412776"/>
            <a:ext cx="7772400" cy="977914"/>
          </a:xfrm>
          <a:prstGeom prst="rect">
            <a:avLst/>
          </a:prstGeom>
          <a:noFill/>
          <a:ln w="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400" cap="none" spc="2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Réseau Francophone des Régulateurs de l’Energie</a:t>
            </a:r>
          </a:p>
        </p:txBody>
      </p:sp>
      <p:pic>
        <p:nvPicPr>
          <p:cNvPr id="11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613" y="413584"/>
            <a:ext cx="5157768" cy="128428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6086" y="6671591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80" y="2231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ED33591-7950-8D31-627E-28184A873A5E}"/>
              </a:ext>
            </a:extLst>
          </p:cNvPr>
          <p:cNvSpPr txBox="1"/>
          <p:nvPr/>
        </p:nvSpPr>
        <p:spPr>
          <a:xfrm>
            <a:off x="1043608" y="216611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fr-FR" sz="2400" b="1" i="0" u="none" strike="noStrike" kern="1400" cap="none" spc="25" normalizeH="0" baseline="0" dirty="0">
                <a:ln>
                  <a:noFill/>
                </a:ln>
                <a:solidFill>
                  <a:srgbClr val="FF8F00"/>
                </a:solidFill>
                <a:effectLst/>
                <a:uLnTx/>
                <a:uFillTx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Session 4 </a:t>
            </a:r>
            <a:r>
              <a:rPr lang="fr-FR" sz="2400" b="1" kern="1400" spc="25" dirty="0">
                <a:solidFill>
                  <a:srgbClr val="FF8F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fr-FR" sz="2400" b="1" i="0" u="none" strike="noStrike" kern="1400" cap="none" spc="25" normalizeH="0" baseline="0" dirty="0">
                <a:ln>
                  <a:noFill/>
                </a:ln>
                <a:solidFill>
                  <a:srgbClr val="FF8F00"/>
                </a:solidFill>
                <a:effectLst/>
                <a:uLnTx/>
                <a:uFillTx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Présentation des membres : organisation des marchés, pratiques et trajectoires</a:t>
            </a:r>
            <a:endParaRPr lang="fr-FR" sz="2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5F5F2D1-D581-4B4D-41A2-DE1D04AF23E5}"/>
              </a:ext>
            </a:extLst>
          </p:cNvPr>
          <p:cNvSpPr txBox="1"/>
          <p:nvPr/>
        </p:nvSpPr>
        <p:spPr>
          <a:xfrm>
            <a:off x="277025" y="3660834"/>
            <a:ext cx="858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kern="1400" spc="25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Autorité de Régulation Multisectorielle de Djibouti</a:t>
            </a:r>
            <a:r>
              <a:rPr kumimoji="0" lang="fr-FR" sz="2000" b="1" i="0" u="none" strike="noStrike" kern="1400" cap="none" spc="25" normalizeH="0" baseline="0" dirty="0">
                <a:ln>
                  <a:noFill/>
                </a:ln>
                <a:effectLst/>
                <a:uLnTx/>
                <a:uFillTx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2000" b="1" kern="1400" spc="25" dirty="0" err="1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ARMD</a:t>
            </a:r>
            <a:r>
              <a:rPr kumimoji="0" lang="fr-FR" sz="2000" b="1" i="0" u="none" strike="noStrike" kern="1400" cap="none" spc="25" normalizeH="0" baseline="0" dirty="0">
                <a:ln>
                  <a:noFill/>
                </a:ln>
                <a:effectLst/>
                <a:uLnTx/>
                <a:uFillTx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- </a:t>
            </a:r>
            <a:r>
              <a:rPr lang="fr-FR" sz="2000" b="1" kern="1400" spc="25" dirty="0" err="1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Djiboui</a:t>
            </a:r>
            <a:endParaRPr lang="fr-FR" sz="2000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4FE46EF-77D4-D7AE-DF13-ACA63ACCF73B}"/>
              </a:ext>
            </a:extLst>
          </p:cNvPr>
          <p:cNvSpPr txBox="1"/>
          <p:nvPr/>
        </p:nvSpPr>
        <p:spPr>
          <a:xfrm>
            <a:off x="970097" y="3043712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fr-FR" b="1" i="0" u="none" strike="noStrike" kern="1400" cap="none" spc="25" normalizeH="0" baseline="0" dirty="0">
                <a:ln>
                  <a:noFill/>
                </a:ln>
                <a:solidFill>
                  <a:srgbClr val="558B2F"/>
                </a:solidFill>
                <a:effectLst/>
                <a:uLnTx/>
                <a:uFillTx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Zone </a:t>
            </a:r>
            <a:r>
              <a:rPr lang="fr-FR" b="1" kern="1400" spc="25" dirty="0">
                <a:solidFill>
                  <a:srgbClr val="558B2F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Afrique de l’Est</a:t>
            </a:r>
            <a:endParaRPr lang="fr-FR" dirty="0">
              <a:solidFill>
                <a:srgbClr val="558B2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99F321-B293-B8D0-B9D1-C5C5789015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170897" y="294344"/>
            <a:ext cx="966328" cy="105726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86E46721-1226-C338-CF0F-47A5A7A1B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776" y="4435583"/>
            <a:ext cx="3672408" cy="145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19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 txBox="1">
            <a:spLocks/>
          </p:cNvSpPr>
          <p:nvPr/>
        </p:nvSpPr>
        <p:spPr>
          <a:xfrm>
            <a:off x="229415" y="692696"/>
            <a:ext cx="8695965" cy="619966"/>
          </a:xfrm>
          <a:prstGeom prst="rect">
            <a:avLst/>
          </a:prstGeom>
          <a:noFill/>
          <a:ln w="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rgbClr val="FF6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Historique de l’ouverture du marché de l’électricité à Djibouti</a:t>
            </a:r>
            <a:endParaRPr lang="bg-BG" sz="2000" dirty="0">
              <a:solidFill>
                <a:srgbClr val="FF6F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43D22E-D912-4ACD-8F01-2006D9F45205}"/>
              </a:ext>
            </a:extLst>
          </p:cNvPr>
          <p:cNvSpPr/>
          <p:nvPr/>
        </p:nvSpPr>
        <p:spPr>
          <a:xfrm>
            <a:off x="-9166" y="668841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3FCC99-F2F9-4A9A-8D26-3E93DE6A71AD}"/>
              </a:ext>
            </a:extLst>
          </p:cNvPr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A4CCA3-DCF3-4691-A07A-92F8E94C09D7}"/>
              </a:ext>
            </a:extLst>
          </p:cNvPr>
          <p:cNvSpPr/>
          <p:nvPr/>
        </p:nvSpPr>
        <p:spPr>
          <a:xfrm>
            <a:off x="4946212" y="311921"/>
            <a:ext cx="39791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11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l‘Energie</a:t>
            </a:r>
            <a:endParaRPr lang="bg-BG" sz="11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0FB92938-763E-46D2-9C1F-F45FF4BFE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317675"/>
            <a:ext cx="1666527" cy="41496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A3C1BC1-408B-1B4D-C346-1224BBA49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8005" y="5723119"/>
            <a:ext cx="1097375" cy="822960"/>
          </a:xfrm>
          <a:prstGeom prst="rect">
            <a:avLst/>
          </a:prstGeom>
        </p:spPr>
      </p:pic>
      <p:sp>
        <p:nvSpPr>
          <p:cNvPr id="20" name="Rounded Rectangle 2">
            <a:extLst>
              <a:ext uri="{FF2B5EF4-FFF2-40B4-BE49-F238E27FC236}">
                <a16:creationId xmlns:a16="http://schemas.microsoft.com/office/drawing/2014/main" id="{0212B2AB-9EC1-18B1-019F-3B2A4B693DD2}"/>
              </a:ext>
            </a:extLst>
          </p:cNvPr>
          <p:cNvSpPr/>
          <p:nvPr/>
        </p:nvSpPr>
        <p:spPr>
          <a:xfrm>
            <a:off x="457201" y="2200087"/>
            <a:ext cx="1737360" cy="822960"/>
          </a:xfrm>
          <a:prstGeom prst="roundRect">
            <a:avLst/>
          </a:prstGeom>
          <a:solidFill>
            <a:srgbClr val="5B9BD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1">
                <a:solidFill>
                  <a:srgbClr val="FFFFFF"/>
                </a:solidFill>
              </a:defRPr>
            </a:pP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Vision 2035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FFFFFF"/>
                </a:solidFill>
              </a:defRPr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2014</a:t>
            </a:r>
          </a:p>
        </p:txBody>
      </p:sp>
      <p:sp>
        <p:nvSpPr>
          <p:cNvPr id="21" name="Rounded Rectangle 4">
            <a:extLst>
              <a:ext uri="{FF2B5EF4-FFF2-40B4-BE49-F238E27FC236}">
                <a16:creationId xmlns:a16="http://schemas.microsoft.com/office/drawing/2014/main" id="{A45DEB5D-2FEE-2D09-6858-A813F8FA3245}"/>
              </a:ext>
            </a:extLst>
          </p:cNvPr>
          <p:cNvSpPr/>
          <p:nvPr/>
        </p:nvSpPr>
        <p:spPr>
          <a:xfrm>
            <a:off x="2604495" y="2217140"/>
            <a:ext cx="1737360" cy="822960"/>
          </a:xfrm>
          <a:prstGeom prst="roundRect">
            <a:avLst/>
          </a:prstGeom>
          <a:solidFill>
            <a:srgbClr val="70AD4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1">
                <a:solidFill>
                  <a:srgbClr val="FFFFFF"/>
                </a:solidFill>
              </a:defRPr>
            </a:pP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Ouverture aux IPP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FFFFFF"/>
                </a:solidFill>
              </a:defRPr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2015</a:t>
            </a:r>
          </a:p>
        </p:txBody>
      </p:sp>
      <p:sp>
        <p:nvSpPr>
          <p:cNvPr id="22" name="Rounded Rectangle 6">
            <a:extLst>
              <a:ext uri="{FF2B5EF4-FFF2-40B4-BE49-F238E27FC236}">
                <a16:creationId xmlns:a16="http://schemas.microsoft.com/office/drawing/2014/main" id="{15901E72-702D-87C6-6E2E-C948EE0208CD}"/>
              </a:ext>
            </a:extLst>
          </p:cNvPr>
          <p:cNvSpPr/>
          <p:nvPr/>
        </p:nvSpPr>
        <p:spPr>
          <a:xfrm>
            <a:off x="4832925" y="2217140"/>
            <a:ext cx="1737360" cy="82296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1">
                <a:solidFill>
                  <a:srgbClr val="FFFFFF"/>
                </a:solidFill>
              </a:defRPr>
            </a:pPr>
            <a:r>
              <a:rPr kumimoji="0" sz="13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Partenariats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Public-Privé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FFFFFF"/>
                </a:solidFill>
              </a:defRPr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2017</a:t>
            </a:r>
          </a:p>
        </p:txBody>
      </p:sp>
      <p:sp>
        <p:nvSpPr>
          <p:cNvPr id="23" name="Rounded Rectangle 8">
            <a:extLst>
              <a:ext uri="{FF2B5EF4-FFF2-40B4-BE49-F238E27FC236}">
                <a16:creationId xmlns:a16="http://schemas.microsoft.com/office/drawing/2014/main" id="{9BA4D65E-43BD-CCBF-7615-3E8774621F62}"/>
              </a:ext>
            </a:extLst>
          </p:cNvPr>
          <p:cNvSpPr/>
          <p:nvPr/>
        </p:nvSpPr>
        <p:spPr>
          <a:xfrm>
            <a:off x="6964760" y="2205851"/>
            <a:ext cx="1737360" cy="822960"/>
          </a:xfrm>
          <a:prstGeom prst="roundRect">
            <a:avLst/>
          </a:prstGeom>
          <a:solidFill>
            <a:srgbClr val="4472C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1">
                <a:solidFill>
                  <a:srgbClr val="FFFFFF"/>
                </a:solidFill>
              </a:defRPr>
            </a:pPr>
            <a:r>
              <a:rPr kumimoji="0" sz="13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Création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de </a:t>
            </a:r>
            <a:r>
              <a:rPr kumimoji="0" sz="13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l’ARMD</a:t>
            </a:r>
            <a:endParaRPr kumimoji="0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FFFFFF"/>
                </a:solidFill>
              </a:defRPr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9438765-DA9D-7B0C-F48D-7EE0867BA524}"/>
              </a:ext>
            </a:extLst>
          </p:cNvPr>
          <p:cNvSpPr/>
          <p:nvPr/>
        </p:nvSpPr>
        <p:spPr>
          <a:xfrm>
            <a:off x="1244745" y="3020284"/>
            <a:ext cx="45719" cy="36576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9D126C-CF04-67EA-550C-CFDBC7E48FAC}"/>
              </a:ext>
            </a:extLst>
          </p:cNvPr>
          <p:cNvSpPr/>
          <p:nvPr/>
        </p:nvSpPr>
        <p:spPr>
          <a:xfrm flipH="1">
            <a:off x="3473175" y="3028811"/>
            <a:ext cx="45719" cy="36576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39924A8-AD28-F4E0-4665-EEDDF77EE008}"/>
              </a:ext>
            </a:extLst>
          </p:cNvPr>
          <p:cNvSpPr/>
          <p:nvPr/>
        </p:nvSpPr>
        <p:spPr>
          <a:xfrm flipH="1">
            <a:off x="5701605" y="3033010"/>
            <a:ext cx="45719" cy="36576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1C2A319-2161-FB5B-6E26-94874FD0F985}"/>
              </a:ext>
            </a:extLst>
          </p:cNvPr>
          <p:cNvSpPr/>
          <p:nvPr/>
        </p:nvSpPr>
        <p:spPr>
          <a:xfrm flipH="1">
            <a:off x="7838596" y="3040100"/>
            <a:ext cx="60658" cy="36576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ight Arrow 1">
            <a:extLst>
              <a:ext uri="{FF2B5EF4-FFF2-40B4-BE49-F238E27FC236}">
                <a16:creationId xmlns:a16="http://schemas.microsoft.com/office/drawing/2014/main" id="{93DA9BA3-2B7C-DC42-25EA-DF3A265E72DD}"/>
              </a:ext>
            </a:extLst>
          </p:cNvPr>
          <p:cNvSpPr/>
          <p:nvPr/>
        </p:nvSpPr>
        <p:spPr>
          <a:xfrm>
            <a:off x="265064" y="3230472"/>
            <a:ext cx="8595360" cy="822960"/>
          </a:xfrm>
          <a:prstGeom prst="rightArrow">
            <a:avLst/>
          </a:prstGeom>
          <a:solidFill>
            <a:srgbClr val="00669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6583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143D22E-D912-4ACD-8F01-2006D9F45205}"/>
              </a:ext>
            </a:extLst>
          </p:cNvPr>
          <p:cNvSpPr/>
          <p:nvPr/>
        </p:nvSpPr>
        <p:spPr>
          <a:xfrm>
            <a:off x="-9166" y="668841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3FCC99-F2F9-4A9A-8D26-3E93DE6A71AD}"/>
              </a:ext>
            </a:extLst>
          </p:cNvPr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A4CCA3-DCF3-4691-A07A-92F8E94C09D7}"/>
              </a:ext>
            </a:extLst>
          </p:cNvPr>
          <p:cNvSpPr/>
          <p:nvPr/>
        </p:nvSpPr>
        <p:spPr>
          <a:xfrm>
            <a:off x="4946212" y="311921"/>
            <a:ext cx="39791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11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l‘Energie</a:t>
            </a:r>
            <a:endParaRPr lang="bg-BG" sz="11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0FB92938-763E-46D2-9C1F-F45FF4BFE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317675"/>
            <a:ext cx="1666527" cy="414965"/>
          </a:xfrm>
          <a:prstGeom prst="rect">
            <a:avLst/>
          </a:prstGeom>
        </p:spPr>
      </p:pic>
      <p:sp>
        <p:nvSpPr>
          <p:cNvPr id="6" name="Title 6"/>
          <p:cNvSpPr txBox="1">
            <a:spLocks/>
          </p:cNvSpPr>
          <p:nvPr/>
        </p:nvSpPr>
        <p:spPr>
          <a:xfrm>
            <a:off x="107504" y="552404"/>
            <a:ext cx="8695965" cy="551213"/>
          </a:xfrm>
          <a:prstGeom prst="rect">
            <a:avLst/>
          </a:prstGeom>
          <a:noFill/>
          <a:ln w="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rgbClr val="FF6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Organisation actuelle du marché de l’électricité à Djibouti</a:t>
            </a:r>
            <a:endParaRPr lang="bg-BG" sz="2000" dirty="0">
              <a:solidFill>
                <a:srgbClr val="FF6F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C3FD7A5-4E43-65F2-A14A-3AF0B6B1F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2644"/>
            <a:ext cx="9144000" cy="48166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0942EDB-599D-AABF-D0FA-84C5EC6CD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9692" y="5877272"/>
            <a:ext cx="1097375" cy="70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180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143D22E-D912-4ACD-8F01-2006D9F45205}"/>
              </a:ext>
            </a:extLst>
          </p:cNvPr>
          <p:cNvSpPr/>
          <p:nvPr/>
        </p:nvSpPr>
        <p:spPr>
          <a:xfrm>
            <a:off x="-9166" y="668841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3FCC99-F2F9-4A9A-8D26-3E93DE6A71AD}"/>
              </a:ext>
            </a:extLst>
          </p:cNvPr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A4CCA3-DCF3-4691-A07A-92F8E94C09D7}"/>
              </a:ext>
            </a:extLst>
          </p:cNvPr>
          <p:cNvSpPr/>
          <p:nvPr/>
        </p:nvSpPr>
        <p:spPr>
          <a:xfrm>
            <a:off x="4946212" y="311921"/>
            <a:ext cx="39791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11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l‘Energie</a:t>
            </a:r>
            <a:endParaRPr lang="bg-BG" sz="11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0FB92938-763E-46D2-9C1F-F45FF4BFE4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317675"/>
            <a:ext cx="1666527" cy="414965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2F9E313F-314A-C620-7406-2D33800964A8}"/>
              </a:ext>
            </a:extLst>
          </p:cNvPr>
          <p:cNvSpPr txBox="1">
            <a:spLocks/>
          </p:cNvSpPr>
          <p:nvPr/>
        </p:nvSpPr>
        <p:spPr>
          <a:xfrm>
            <a:off x="-150194" y="-149696"/>
            <a:ext cx="9075574" cy="914400"/>
          </a:xfrm>
          <a:prstGeom prst="rect">
            <a:avLst/>
          </a:prstGeom>
          <a:noFill/>
          <a:ln w="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g-BG" sz="4800" dirty="0">
              <a:solidFill>
                <a:srgbClr val="FF6F00"/>
              </a:solidFill>
            </a:endParaRPr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3CA28A5E-22CA-7155-E7E5-DA23C82079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615645" y="1067907"/>
            <a:ext cx="7992888" cy="490327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EC5AD26-E8ED-8B91-5EF0-118C08439414}"/>
              </a:ext>
            </a:extLst>
          </p:cNvPr>
          <p:cNvSpPr txBox="1"/>
          <p:nvPr/>
        </p:nvSpPr>
        <p:spPr>
          <a:xfrm>
            <a:off x="2288382" y="593686"/>
            <a:ext cx="46474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FF6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Quelques Chiffres clés</a:t>
            </a:r>
            <a:endParaRPr kumimoji="0" lang="bg-BG" sz="2000" b="0" i="0" u="none" strike="noStrike" kern="1200" cap="none" spc="0" normalizeH="0" baseline="0" noProof="0" dirty="0">
              <a:ln>
                <a:noFill/>
              </a:ln>
              <a:solidFill>
                <a:srgbClr val="FF6F00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8A7AC6EF-F64A-7709-6926-2F15673120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9692" y="5971182"/>
            <a:ext cx="1097375" cy="71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2154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143D22E-D912-4ACD-8F01-2006D9F45205}"/>
              </a:ext>
            </a:extLst>
          </p:cNvPr>
          <p:cNvSpPr/>
          <p:nvPr/>
        </p:nvSpPr>
        <p:spPr>
          <a:xfrm>
            <a:off x="-9166" y="668841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3FCC99-F2F9-4A9A-8D26-3E93DE6A71AD}"/>
              </a:ext>
            </a:extLst>
          </p:cNvPr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A4CCA3-DCF3-4691-A07A-92F8E94C09D7}"/>
              </a:ext>
            </a:extLst>
          </p:cNvPr>
          <p:cNvSpPr/>
          <p:nvPr/>
        </p:nvSpPr>
        <p:spPr>
          <a:xfrm>
            <a:off x="4946212" y="311921"/>
            <a:ext cx="39791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11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l‘Energie</a:t>
            </a:r>
            <a:endParaRPr lang="bg-BG" sz="11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0FB92938-763E-46D2-9C1F-F45FF4BFE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317675"/>
            <a:ext cx="1666527" cy="414965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1ED7B71D-EE56-AB7A-91B5-011BD46C3405}"/>
              </a:ext>
            </a:extLst>
          </p:cNvPr>
          <p:cNvSpPr txBox="1">
            <a:spLocks/>
          </p:cNvSpPr>
          <p:nvPr/>
        </p:nvSpPr>
        <p:spPr>
          <a:xfrm>
            <a:off x="59147" y="170520"/>
            <a:ext cx="8866233" cy="792088"/>
          </a:xfrm>
          <a:prstGeom prst="rect">
            <a:avLst/>
          </a:prstGeom>
          <a:noFill/>
          <a:ln w="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rgbClr val="FF6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Bilan et perspectives</a:t>
            </a:r>
            <a:endParaRPr lang="bg-BG" sz="2000" dirty="0">
              <a:solidFill>
                <a:srgbClr val="FF6F00"/>
              </a:solidFill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5254CFB-20A4-E7A2-78A2-E9AAC0095ADE}"/>
              </a:ext>
            </a:extLst>
          </p:cNvPr>
          <p:cNvSpPr txBox="1"/>
          <p:nvPr/>
        </p:nvSpPr>
        <p:spPr>
          <a:xfrm>
            <a:off x="457199" y="1529378"/>
            <a:ext cx="432098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 b="1"/>
            </a:pPr>
            <a:r>
              <a:rPr b="1" dirty="0">
                <a:solidFill>
                  <a:prstClr val="black"/>
                </a:solidFill>
                <a:latin typeface="Calibri"/>
              </a:rPr>
              <a:t>Situation </a:t>
            </a:r>
            <a:r>
              <a:rPr b="1" dirty="0" err="1">
                <a:solidFill>
                  <a:prstClr val="black"/>
                </a:solidFill>
                <a:latin typeface="Calibri"/>
              </a:rPr>
              <a:t>actuelle</a:t>
            </a:r>
            <a:endParaRPr b="1" dirty="0">
              <a:solidFill>
                <a:prstClr val="black"/>
              </a:solidFill>
              <a:latin typeface="Calibri"/>
            </a:endParaRPr>
          </a:p>
          <a:p>
            <a:pPr defTabSz="457200"/>
            <a:endParaRPr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Cadre </a:t>
            </a:r>
            <a:r>
              <a:rPr dirty="0" err="1">
                <a:solidFill>
                  <a:prstClr val="black"/>
                </a:solidFill>
                <a:latin typeface="Calibri"/>
              </a:rPr>
              <a:t>juridique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existant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mais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fragmenté</a:t>
            </a:r>
            <a:endParaRPr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</a:t>
            </a:r>
            <a:r>
              <a:rPr dirty="0" err="1">
                <a:solidFill>
                  <a:prstClr val="black"/>
                </a:solidFill>
                <a:latin typeface="Calibri"/>
              </a:rPr>
              <a:t>Ouverture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limitée</a:t>
            </a:r>
            <a:r>
              <a:rPr dirty="0">
                <a:solidFill>
                  <a:prstClr val="black"/>
                </a:solidFill>
                <a:latin typeface="Calibri"/>
              </a:rPr>
              <a:t> à la production (IPP)</a:t>
            </a: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Monopole public sur transport et distribution</a:t>
            </a: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</a:t>
            </a:r>
            <a:r>
              <a:rPr dirty="0" err="1">
                <a:solidFill>
                  <a:prstClr val="black"/>
                </a:solidFill>
                <a:latin typeface="Calibri"/>
              </a:rPr>
              <a:t>Tarifs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administrés</a:t>
            </a:r>
            <a:r>
              <a:rPr dirty="0">
                <a:solidFill>
                  <a:prstClr val="black"/>
                </a:solidFill>
                <a:latin typeface="Calibri"/>
              </a:rPr>
              <a:t>, </a:t>
            </a:r>
            <a:r>
              <a:rPr dirty="0" err="1">
                <a:solidFill>
                  <a:prstClr val="black"/>
                </a:solidFill>
                <a:latin typeface="Calibri"/>
              </a:rPr>
              <a:t>coûts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élevés</a:t>
            </a:r>
            <a:endParaRPr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Infrastructures sous </a:t>
            </a:r>
            <a:r>
              <a:rPr dirty="0" err="1">
                <a:solidFill>
                  <a:prstClr val="black"/>
                </a:solidFill>
                <a:latin typeface="Calibri"/>
              </a:rPr>
              <a:t>contraintes</a:t>
            </a:r>
            <a:endParaRPr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ARMD </a:t>
            </a:r>
            <a:r>
              <a:rPr dirty="0" err="1">
                <a:solidFill>
                  <a:prstClr val="black"/>
                </a:solidFill>
                <a:latin typeface="Calibri"/>
              </a:rPr>
              <a:t>opérationnelle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mais</a:t>
            </a:r>
            <a:r>
              <a:rPr dirty="0">
                <a:solidFill>
                  <a:prstClr val="black"/>
                </a:solidFill>
                <a:latin typeface="Calibri"/>
              </a:rPr>
              <a:t> à </a:t>
            </a:r>
            <a:r>
              <a:rPr dirty="0" err="1">
                <a:solidFill>
                  <a:prstClr val="black"/>
                </a:solidFill>
                <a:latin typeface="Calibri"/>
              </a:rPr>
              <a:t>renforcer</a:t>
            </a:r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BD54AA5F-4A13-6F94-49AE-572F162F4083}"/>
              </a:ext>
            </a:extLst>
          </p:cNvPr>
          <p:cNvSpPr txBox="1"/>
          <p:nvPr/>
        </p:nvSpPr>
        <p:spPr>
          <a:xfrm>
            <a:off x="4823010" y="1529378"/>
            <a:ext cx="432098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 b="1"/>
            </a:pPr>
            <a:r>
              <a:rPr b="1" dirty="0">
                <a:solidFill>
                  <a:prstClr val="black"/>
                </a:solidFill>
                <a:latin typeface="Calibri"/>
              </a:rPr>
              <a:t>Orientations</a:t>
            </a:r>
          </a:p>
          <a:p>
            <a:pPr defTabSz="457200"/>
            <a:endParaRPr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Loi-cadre ENR et </a:t>
            </a:r>
            <a:r>
              <a:rPr dirty="0" err="1">
                <a:solidFill>
                  <a:prstClr val="black"/>
                </a:solidFill>
                <a:latin typeface="Calibri"/>
              </a:rPr>
              <a:t>réforme</a:t>
            </a:r>
            <a:r>
              <a:rPr dirty="0">
                <a:solidFill>
                  <a:prstClr val="black"/>
                </a:solidFill>
                <a:latin typeface="Calibri"/>
              </a:rPr>
              <a:t> IPP</a:t>
            </a: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</a:t>
            </a:r>
            <a:r>
              <a:rPr dirty="0" err="1">
                <a:solidFill>
                  <a:prstClr val="black"/>
                </a:solidFill>
                <a:latin typeface="Calibri"/>
              </a:rPr>
              <a:t>Standardisation</a:t>
            </a:r>
            <a:r>
              <a:rPr dirty="0">
                <a:solidFill>
                  <a:prstClr val="black"/>
                </a:solidFill>
                <a:latin typeface="Calibri"/>
              </a:rPr>
              <a:t> des PPA</a:t>
            </a: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</a:t>
            </a:r>
            <a:r>
              <a:rPr dirty="0" err="1">
                <a:solidFill>
                  <a:prstClr val="black"/>
                </a:solidFill>
                <a:latin typeface="Calibri"/>
              </a:rPr>
              <a:t>Réforme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tarifaire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équilibrée</a:t>
            </a:r>
            <a:endParaRPr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</a:t>
            </a:r>
            <a:r>
              <a:rPr dirty="0" err="1">
                <a:solidFill>
                  <a:prstClr val="black"/>
                </a:solidFill>
                <a:latin typeface="Calibri"/>
              </a:rPr>
              <a:t>Modernisation</a:t>
            </a:r>
            <a:r>
              <a:rPr dirty="0">
                <a:solidFill>
                  <a:prstClr val="black"/>
                </a:solidFill>
                <a:latin typeface="Calibri"/>
              </a:rPr>
              <a:t> du réseau et stockage</a:t>
            </a: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</a:t>
            </a:r>
            <a:r>
              <a:rPr dirty="0" err="1">
                <a:solidFill>
                  <a:prstClr val="black"/>
                </a:solidFill>
                <a:latin typeface="Calibri"/>
              </a:rPr>
              <a:t>Ouverture</a:t>
            </a:r>
            <a:r>
              <a:rPr dirty="0">
                <a:solidFill>
                  <a:prstClr val="black"/>
                </a:solidFill>
                <a:latin typeface="Calibri"/>
              </a:rPr>
              <a:t> </a:t>
            </a:r>
            <a:r>
              <a:rPr dirty="0" err="1">
                <a:solidFill>
                  <a:prstClr val="black"/>
                </a:solidFill>
                <a:latin typeface="Calibri"/>
              </a:rPr>
              <a:t>graduelle</a:t>
            </a:r>
            <a:r>
              <a:rPr dirty="0">
                <a:solidFill>
                  <a:prstClr val="black"/>
                </a:solidFill>
                <a:latin typeface="Calibri"/>
              </a:rPr>
              <a:t> et </a:t>
            </a:r>
            <a:r>
              <a:rPr dirty="0" err="1">
                <a:solidFill>
                  <a:prstClr val="black"/>
                </a:solidFill>
                <a:latin typeface="Calibri"/>
              </a:rPr>
              <a:t>régulée</a:t>
            </a:r>
            <a:endParaRPr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dirty="0">
                <a:solidFill>
                  <a:prstClr val="black"/>
                </a:solidFill>
                <a:latin typeface="Calibri"/>
              </a:rPr>
              <a:t>• </a:t>
            </a:r>
            <a:r>
              <a:rPr dirty="0" err="1">
                <a:solidFill>
                  <a:prstClr val="black"/>
                </a:solidFill>
                <a:latin typeface="Calibri"/>
              </a:rPr>
              <a:t>Renforcement</a:t>
            </a:r>
            <a:r>
              <a:rPr dirty="0">
                <a:solidFill>
                  <a:prstClr val="black"/>
                </a:solidFill>
                <a:latin typeface="Calibri"/>
              </a:rPr>
              <a:t> du </a:t>
            </a:r>
            <a:r>
              <a:rPr dirty="0" err="1">
                <a:solidFill>
                  <a:prstClr val="black"/>
                </a:solidFill>
                <a:latin typeface="Calibri"/>
              </a:rPr>
              <a:t>rôle</a:t>
            </a:r>
            <a:r>
              <a:rPr dirty="0">
                <a:solidFill>
                  <a:prstClr val="black"/>
                </a:solidFill>
                <a:latin typeface="Calibri"/>
              </a:rPr>
              <a:t> de </a:t>
            </a:r>
            <a:r>
              <a:rPr dirty="0" err="1">
                <a:solidFill>
                  <a:prstClr val="black"/>
                </a:solidFill>
                <a:latin typeface="Calibri"/>
              </a:rPr>
              <a:t>l’ARMD</a:t>
            </a:r>
            <a:endParaRPr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BFBCCF2-68B2-4A03-EF81-53588C615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9692" y="5971182"/>
            <a:ext cx="1097375" cy="71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153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7CC3F-7AF2-F802-D8BE-230F1B835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A7164A-A21A-15D8-4538-E35878552C4A}"/>
              </a:ext>
            </a:extLst>
          </p:cNvPr>
          <p:cNvSpPr/>
          <p:nvPr/>
        </p:nvSpPr>
        <p:spPr>
          <a:xfrm>
            <a:off x="-9166" y="6688410"/>
            <a:ext cx="9153166" cy="188640"/>
          </a:xfrm>
          <a:prstGeom prst="rect">
            <a:avLst/>
          </a:prstGeom>
          <a:solidFill>
            <a:srgbClr val="558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593E8D-B061-4510-7BAB-B1661A565B4C}"/>
              </a:ext>
            </a:extLst>
          </p:cNvPr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F3BDF0B-A2F0-65CB-F9E6-6D502D967589}"/>
              </a:ext>
            </a:extLst>
          </p:cNvPr>
          <p:cNvSpPr/>
          <p:nvPr/>
        </p:nvSpPr>
        <p:spPr>
          <a:xfrm>
            <a:off x="4946212" y="311921"/>
            <a:ext cx="39791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1100" i="1" dirty="0">
                <a:solidFill>
                  <a:srgbClr val="000000">
                    <a:lumMod val="50000"/>
                    <a:lumOff val="50000"/>
                  </a:srgbClr>
                </a:solidFill>
              </a:rPr>
              <a:t>Réseau Francophone des Régulateurs de l‘Energie</a:t>
            </a:r>
            <a:endParaRPr lang="bg-BG" sz="11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9E0A1CFD-7CEB-523C-3A50-EAC0F51E0D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317675"/>
            <a:ext cx="1666527" cy="414965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9B1150C9-FB30-8FF2-A342-A631777084F0}"/>
              </a:ext>
            </a:extLst>
          </p:cNvPr>
          <p:cNvSpPr txBox="1">
            <a:spLocks/>
          </p:cNvSpPr>
          <p:nvPr/>
        </p:nvSpPr>
        <p:spPr>
          <a:xfrm>
            <a:off x="59147" y="170520"/>
            <a:ext cx="8866233" cy="792088"/>
          </a:xfrm>
          <a:prstGeom prst="rect">
            <a:avLst/>
          </a:prstGeom>
          <a:noFill/>
          <a:ln w="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g-BG" sz="2000" dirty="0">
              <a:solidFill>
                <a:srgbClr val="FF6F00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EF3FAE7-08FB-CEEC-30EC-5E637BDE0E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9692" y="5971182"/>
            <a:ext cx="1097375" cy="7172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3E8BB3-6AE9-D131-6A8C-EC590E196D01}"/>
              </a:ext>
            </a:extLst>
          </p:cNvPr>
          <p:cNvSpPr txBox="1"/>
          <p:nvPr/>
        </p:nvSpPr>
        <p:spPr>
          <a:xfrm>
            <a:off x="2123728" y="2712244"/>
            <a:ext cx="4919937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>
              <a:defRPr sz="2800" b="1"/>
            </a:pPr>
            <a:r>
              <a:rPr sz="2800" b="1" i="1" dirty="0">
                <a:solidFill>
                  <a:srgbClr val="F79646">
                    <a:lumMod val="75000"/>
                  </a:srgbClr>
                </a:solidFill>
                <a:latin typeface="Algerian" panose="04020705040A02060702" pitchFamily="82" charset="0"/>
              </a:rPr>
              <a:t>Merci de votre attention</a:t>
            </a:r>
            <a:br>
              <a:rPr sz="2800" b="1" dirty="0">
                <a:solidFill>
                  <a:prstClr val="black"/>
                </a:solidFill>
                <a:latin typeface="Calibri"/>
              </a:rPr>
            </a:br>
            <a:br>
              <a:rPr sz="2800" b="1" dirty="0">
                <a:solidFill>
                  <a:prstClr val="black"/>
                </a:solidFill>
                <a:latin typeface="Calibri"/>
              </a:rPr>
            </a:br>
            <a:endParaRPr sz="28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147468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reseau">
      <a:dk1>
        <a:srgbClr val="000000"/>
      </a:dk1>
      <a:lt1>
        <a:sysClr val="window" lastClr="FFFFFF"/>
      </a:lt1>
      <a:dk2>
        <a:srgbClr val="FF6F00"/>
      </a:dk2>
      <a:lt2>
        <a:srgbClr val="EEECE1"/>
      </a:lt2>
      <a:accent1>
        <a:srgbClr val="FF6F00"/>
      </a:accent1>
      <a:accent2>
        <a:srgbClr val="92D05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gulae-1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3761</TotalTime>
  <Words>196</Words>
  <Application>Microsoft Office PowerPoint</Application>
  <PresentationFormat>Affichage à l'écran (4:3)</PresentationFormat>
  <Paragraphs>44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16" baseType="lpstr">
      <vt:lpstr>Algerian</vt:lpstr>
      <vt:lpstr>Arial</vt:lpstr>
      <vt:lpstr>Calibri</vt:lpstr>
      <vt:lpstr>Calibri Light</vt:lpstr>
      <vt:lpstr>Cambria</vt:lpstr>
      <vt:lpstr>Franklin Gothic Book</vt:lpstr>
      <vt:lpstr>NunitoSans-ExtraBold</vt:lpstr>
      <vt:lpstr>Wingdings</vt:lpstr>
      <vt:lpstr>blank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Ould-Ouali Ferhat</dc:creator>
  <cp:lastModifiedBy>Mouna Abdillahi</cp:lastModifiedBy>
  <cp:revision>268</cp:revision>
  <cp:lastPrinted>2023-06-27T13:48:41Z</cp:lastPrinted>
  <dcterms:created xsi:type="dcterms:W3CDTF">2018-07-03T08:45:27Z</dcterms:created>
  <dcterms:modified xsi:type="dcterms:W3CDTF">2026-01-25T09:01:42Z</dcterms:modified>
</cp:coreProperties>
</file>