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8"/>
  </p:notesMasterIdLst>
  <p:sldIdLst>
    <p:sldId id="256" r:id="rId2"/>
    <p:sldId id="257" r:id="rId3"/>
    <p:sldId id="551" r:id="rId4"/>
    <p:sldId id="277" r:id="rId5"/>
    <p:sldId id="284" r:id="rId6"/>
    <p:sldId id="557" r:id="rId7"/>
    <p:sldId id="552" r:id="rId8"/>
    <p:sldId id="274" r:id="rId9"/>
    <p:sldId id="553" r:id="rId10"/>
    <p:sldId id="279" r:id="rId11"/>
    <p:sldId id="554" r:id="rId12"/>
    <p:sldId id="273" r:id="rId13"/>
    <p:sldId id="276" r:id="rId14"/>
    <p:sldId id="555" r:id="rId15"/>
    <p:sldId id="556" r:id="rId16"/>
    <p:sldId id="270" r:id="rId17"/>
  </p:sldIdLst>
  <p:sldSz cx="12192000" cy="6858000"/>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8AD85BE-5091-4C57-9EDB-4CE19DFECFE7}" v="27" dt="2025-07-07T17:46:19.897"/>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p:scale>
          <a:sx n="75" d="100"/>
          <a:sy n="75" d="100"/>
        </p:scale>
        <p:origin x="27" y="45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microsoft.com/office/2015/10/relationships/revisionInfo" Target="revisionInfo.xml"/><Relationship Id="rId5" Type="http://schemas.openxmlformats.org/officeDocument/2006/relationships/slide" Target="slides/slide4.xml"/><Relationship Id="rId15" Type="http://schemas.openxmlformats.org/officeDocument/2006/relationships/slide" Target="slides/slide14.xml"/><Relationship Id="rId23" Type="http://schemas.microsoft.com/office/2016/11/relationships/changesInfo" Target="changesInfos/changesInfo1.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Alassane Abou SOW" userId="e14a5c08-2c40-4dda-8afb-089f4b2234ca" providerId="ADAL" clId="{18AD85BE-5091-4C57-9EDB-4CE19DFECFE7}"/>
    <pc:docChg chg="undo custSel addSld delSld modSld">
      <pc:chgData name="Alassane Abou SOW" userId="e14a5c08-2c40-4dda-8afb-089f4b2234ca" providerId="ADAL" clId="{18AD85BE-5091-4C57-9EDB-4CE19DFECFE7}" dt="2025-07-07T17:49:42.223" v="317" actId="20577"/>
      <pc:docMkLst>
        <pc:docMk/>
      </pc:docMkLst>
      <pc:sldChg chg="modSp mod">
        <pc:chgData name="Alassane Abou SOW" userId="e14a5c08-2c40-4dda-8afb-089f4b2234ca" providerId="ADAL" clId="{18AD85BE-5091-4C57-9EDB-4CE19DFECFE7}" dt="2025-07-07T17:48:59.626" v="302" actId="2711"/>
        <pc:sldMkLst>
          <pc:docMk/>
          <pc:sldMk cId="2622748843" sldId="273"/>
        </pc:sldMkLst>
        <pc:spChg chg="mod">
          <ac:chgData name="Alassane Abou SOW" userId="e14a5c08-2c40-4dda-8afb-089f4b2234ca" providerId="ADAL" clId="{18AD85BE-5091-4C57-9EDB-4CE19DFECFE7}" dt="2025-07-07T17:48:59.626" v="302" actId="2711"/>
          <ac:spMkLst>
            <pc:docMk/>
            <pc:sldMk cId="2622748843" sldId="273"/>
            <ac:spMk id="24" creationId="{8875C045-4AD4-05A8-6DAE-AE535069E354}"/>
          </ac:spMkLst>
        </pc:spChg>
      </pc:sldChg>
      <pc:sldChg chg="modSp mod">
        <pc:chgData name="Alassane Abou SOW" userId="e14a5c08-2c40-4dda-8afb-089f4b2234ca" providerId="ADAL" clId="{18AD85BE-5091-4C57-9EDB-4CE19DFECFE7}" dt="2025-07-07T17:48:32.322" v="295" actId="20577"/>
        <pc:sldMkLst>
          <pc:docMk/>
          <pc:sldMk cId="1532342587" sldId="274"/>
        </pc:sldMkLst>
        <pc:spChg chg="mod">
          <ac:chgData name="Alassane Abou SOW" userId="e14a5c08-2c40-4dda-8afb-089f4b2234ca" providerId="ADAL" clId="{18AD85BE-5091-4C57-9EDB-4CE19DFECFE7}" dt="2025-07-07T17:48:32.322" v="295" actId="20577"/>
          <ac:spMkLst>
            <pc:docMk/>
            <pc:sldMk cId="1532342587" sldId="274"/>
            <ac:spMk id="51" creationId="{3FC0FC24-5852-C2BD-3F99-EDB8BBDED17A}"/>
          </ac:spMkLst>
        </pc:spChg>
      </pc:sldChg>
      <pc:sldChg chg="modSp mod">
        <pc:chgData name="Alassane Abou SOW" userId="e14a5c08-2c40-4dda-8afb-089f4b2234ca" providerId="ADAL" clId="{18AD85BE-5091-4C57-9EDB-4CE19DFECFE7}" dt="2025-07-07T17:49:13.283" v="310" actId="20577"/>
        <pc:sldMkLst>
          <pc:docMk/>
          <pc:sldMk cId="3872052446" sldId="276"/>
        </pc:sldMkLst>
        <pc:spChg chg="mod">
          <ac:chgData name="Alassane Abou SOW" userId="e14a5c08-2c40-4dda-8afb-089f4b2234ca" providerId="ADAL" clId="{18AD85BE-5091-4C57-9EDB-4CE19DFECFE7}" dt="2025-07-07T17:49:13.283" v="310" actId="20577"/>
          <ac:spMkLst>
            <pc:docMk/>
            <pc:sldMk cId="3872052446" sldId="276"/>
            <ac:spMk id="34" creationId="{88F61F63-D48D-1111-520F-EAE03753AE67}"/>
          </ac:spMkLst>
        </pc:spChg>
      </pc:sldChg>
      <pc:sldChg chg="modSp mod">
        <pc:chgData name="Alassane Abou SOW" userId="e14a5c08-2c40-4dda-8afb-089f4b2234ca" providerId="ADAL" clId="{18AD85BE-5091-4C57-9EDB-4CE19DFECFE7}" dt="2025-07-07T17:23:00.760" v="13" actId="14100"/>
        <pc:sldMkLst>
          <pc:docMk/>
          <pc:sldMk cId="1579821958" sldId="277"/>
        </pc:sldMkLst>
        <pc:spChg chg="mod">
          <ac:chgData name="Alassane Abou SOW" userId="e14a5c08-2c40-4dda-8afb-089f4b2234ca" providerId="ADAL" clId="{18AD85BE-5091-4C57-9EDB-4CE19DFECFE7}" dt="2025-07-07T17:21:22.507" v="1" actId="1076"/>
          <ac:spMkLst>
            <pc:docMk/>
            <pc:sldMk cId="1579821958" sldId="277"/>
            <ac:spMk id="7" creationId="{0A763143-01D0-74E9-DA23-58C6C4937004}"/>
          </ac:spMkLst>
        </pc:spChg>
        <pc:spChg chg="mod">
          <ac:chgData name="Alassane Abou SOW" userId="e14a5c08-2c40-4dda-8afb-089f4b2234ca" providerId="ADAL" clId="{18AD85BE-5091-4C57-9EDB-4CE19DFECFE7}" dt="2025-07-07T17:21:13.901" v="0" actId="1076"/>
          <ac:spMkLst>
            <pc:docMk/>
            <pc:sldMk cId="1579821958" sldId="277"/>
            <ac:spMk id="10" creationId="{B06A048F-D0AE-66CC-CD61-1983F45369C5}"/>
          </ac:spMkLst>
        </pc:spChg>
        <pc:spChg chg="mod">
          <ac:chgData name="Alassane Abou SOW" userId="e14a5c08-2c40-4dda-8afb-089f4b2234ca" providerId="ADAL" clId="{18AD85BE-5091-4C57-9EDB-4CE19DFECFE7}" dt="2025-07-07T17:22:40.572" v="8" actId="14100"/>
          <ac:spMkLst>
            <pc:docMk/>
            <pc:sldMk cId="1579821958" sldId="277"/>
            <ac:spMk id="12" creationId="{EB6ED5FB-FD1F-6FAD-0569-52AF8C4E1435}"/>
          </ac:spMkLst>
        </pc:spChg>
        <pc:spChg chg="mod">
          <ac:chgData name="Alassane Abou SOW" userId="e14a5c08-2c40-4dda-8afb-089f4b2234ca" providerId="ADAL" clId="{18AD85BE-5091-4C57-9EDB-4CE19DFECFE7}" dt="2025-07-07T17:21:13.901" v="0" actId="1076"/>
          <ac:spMkLst>
            <pc:docMk/>
            <pc:sldMk cId="1579821958" sldId="277"/>
            <ac:spMk id="17" creationId="{18213DF0-17C0-1B7A-D107-D62D7D2EF629}"/>
          </ac:spMkLst>
        </pc:spChg>
        <pc:spChg chg="mod">
          <ac:chgData name="Alassane Abou SOW" userId="e14a5c08-2c40-4dda-8afb-089f4b2234ca" providerId="ADAL" clId="{18AD85BE-5091-4C57-9EDB-4CE19DFECFE7}" dt="2025-07-07T17:22:52.348" v="10" actId="14100"/>
          <ac:spMkLst>
            <pc:docMk/>
            <pc:sldMk cId="1579821958" sldId="277"/>
            <ac:spMk id="20" creationId="{575131B1-9562-CCA3-D9D0-3FF2BA97D302}"/>
          </ac:spMkLst>
        </pc:spChg>
        <pc:spChg chg="mod">
          <ac:chgData name="Alassane Abou SOW" userId="e14a5c08-2c40-4dda-8afb-089f4b2234ca" providerId="ADAL" clId="{18AD85BE-5091-4C57-9EDB-4CE19DFECFE7}" dt="2025-07-07T17:23:00.760" v="13" actId="14100"/>
          <ac:spMkLst>
            <pc:docMk/>
            <pc:sldMk cId="1579821958" sldId="277"/>
            <ac:spMk id="22" creationId="{BA0FE89C-6765-1AF1-D70D-929AB9DE3AD1}"/>
          </ac:spMkLst>
        </pc:spChg>
        <pc:spChg chg="mod">
          <ac:chgData name="Alassane Abou SOW" userId="e14a5c08-2c40-4dda-8afb-089f4b2234ca" providerId="ADAL" clId="{18AD85BE-5091-4C57-9EDB-4CE19DFECFE7}" dt="2025-07-07T17:21:22.507" v="1" actId="1076"/>
          <ac:spMkLst>
            <pc:docMk/>
            <pc:sldMk cId="1579821958" sldId="277"/>
            <ac:spMk id="27" creationId="{5715E95B-744D-B97E-8CC2-7F02C202C8F5}"/>
          </ac:spMkLst>
        </pc:spChg>
        <pc:spChg chg="mod">
          <ac:chgData name="Alassane Abou SOW" userId="e14a5c08-2c40-4dda-8afb-089f4b2234ca" providerId="ADAL" clId="{18AD85BE-5091-4C57-9EDB-4CE19DFECFE7}" dt="2025-07-07T17:21:22.507" v="1" actId="1076"/>
          <ac:spMkLst>
            <pc:docMk/>
            <pc:sldMk cId="1579821958" sldId="277"/>
            <ac:spMk id="32" creationId="{31F79074-DA10-97BB-AADE-02DA82D61E79}"/>
          </ac:spMkLst>
        </pc:spChg>
      </pc:sldChg>
      <pc:sldChg chg="modSp mod">
        <pc:chgData name="Alassane Abou SOW" userId="e14a5c08-2c40-4dda-8afb-089f4b2234ca" providerId="ADAL" clId="{18AD85BE-5091-4C57-9EDB-4CE19DFECFE7}" dt="2025-07-07T17:48:43.822" v="298" actId="20577"/>
        <pc:sldMkLst>
          <pc:docMk/>
          <pc:sldMk cId="1245905364" sldId="279"/>
        </pc:sldMkLst>
        <pc:spChg chg="mod">
          <ac:chgData name="Alassane Abou SOW" userId="e14a5c08-2c40-4dda-8afb-089f4b2234ca" providerId="ADAL" clId="{18AD85BE-5091-4C57-9EDB-4CE19DFECFE7}" dt="2025-07-07T17:48:43.822" v="298" actId="20577"/>
          <ac:spMkLst>
            <pc:docMk/>
            <pc:sldMk cId="1245905364" sldId="279"/>
            <ac:spMk id="19" creationId="{27FA6D53-B842-313E-F8B7-F2092BCFC74A}"/>
          </ac:spMkLst>
        </pc:spChg>
      </pc:sldChg>
      <pc:sldChg chg="modSp mod">
        <pc:chgData name="Alassane Abou SOW" userId="e14a5c08-2c40-4dda-8afb-089f4b2234ca" providerId="ADAL" clId="{18AD85BE-5091-4C57-9EDB-4CE19DFECFE7}" dt="2025-07-07T17:27:48.746" v="186" actId="1076"/>
        <pc:sldMkLst>
          <pc:docMk/>
          <pc:sldMk cId="1053638408" sldId="284"/>
        </pc:sldMkLst>
        <pc:spChg chg="mod">
          <ac:chgData name="Alassane Abou SOW" userId="e14a5c08-2c40-4dda-8afb-089f4b2234ca" providerId="ADAL" clId="{18AD85BE-5091-4C57-9EDB-4CE19DFECFE7}" dt="2025-07-07T17:27:40.740" v="185" actId="1076"/>
          <ac:spMkLst>
            <pc:docMk/>
            <pc:sldMk cId="1053638408" sldId="284"/>
            <ac:spMk id="6" creationId="{191DAF01-10FF-273A-2F72-C01B2DE38707}"/>
          </ac:spMkLst>
        </pc:spChg>
        <pc:spChg chg="mod">
          <ac:chgData name="Alassane Abou SOW" userId="e14a5c08-2c40-4dda-8afb-089f4b2234ca" providerId="ADAL" clId="{18AD85BE-5091-4C57-9EDB-4CE19DFECFE7}" dt="2025-07-07T17:27:48.746" v="186" actId="1076"/>
          <ac:spMkLst>
            <pc:docMk/>
            <pc:sldMk cId="1053638408" sldId="284"/>
            <ac:spMk id="43" creationId="{757702AB-74D1-637E-B44F-3E1CA1454AD7}"/>
          </ac:spMkLst>
        </pc:spChg>
        <pc:spChg chg="mod">
          <ac:chgData name="Alassane Abou SOW" userId="e14a5c08-2c40-4dda-8afb-089f4b2234ca" providerId="ADAL" clId="{18AD85BE-5091-4C57-9EDB-4CE19DFECFE7}" dt="2025-07-07T17:27:20.521" v="182" actId="255"/>
          <ac:spMkLst>
            <pc:docMk/>
            <pc:sldMk cId="1053638408" sldId="284"/>
            <ac:spMk id="45" creationId="{6BF1AD41-DBC5-043D-FE37-0D3090C2A871}"/>
          </ac:spMkLst>
        </pc:spChg>
        <pc:spChg chg="mod">
          <ac:chgData name="Alassane Abou SOW" userId="e14a5c08-2c40-4dda-8afb-089f4b2234ca" providerId="ADAL" clId="{18AD85BE-5091-4C57-9EDB-4CE19DFECFE7}" dt="2025-07-07T17:27:09.093" v="180" actId="255"/>
          <ac:spMkLst>
            <pc:docMk/>
            <pc:sldMk cId="1053638408" sldId="284"/>
            <ac:spMk id="47" creationId="{76DB84EB-276B-A265-34ED-9915A5835EE3}"/>
          </ac:spMkLst>
        </pc:spChg>
        <pc:spChg chg="mod">
          <ac:chgData name="Alassane Abou SOW" userId="e14a5c08-2c40-4dda-8afb-089f4b2234ca" providerId="ADAL" clId="{18AD85BE-5091-4C57-9EDB-4CE19DFECFE7}" dt="2025-07-07T17:27:14.972" v="181" actId="255"/>
          <ac:spMkLst>
            <pc:docMk/>
            <pc:sldMk cId="1053638408" sldId="284"/>
            <ac:spMk id="49" creationId="{21B94F19-CD4A-C696-2618-41FCE776E214}"/>
          </ac:spMkLst>
        </pc:spChg>
        <pc:spChg chg="mod">
          <ac:chgData name="Alassane Abou SOW" userId="e14a5c08-2c40-4dda-8afb-089f4b2234ca" providerId="ADAL" clId="{18AD85BE-5091-4C57-9EDB-4CE19DFECFE7}" dt="2025-07-07T17:26:54.496" v="179" actId="255"/>
          <ac:spMkLst>
            <pc:docMk/>
            <pc:sldMk cId="1053638408" sldId="284"/>
            <ac:spMk id="51" creationId="{EC8B0385-02E9-FCC0-5BEE-E172FE161568}"/>
          </ac:spMkLst>
        </pc:spChg>
      </pc:sldChg>
      <pc:sldChg chg="modSp mod">
        <pc:chgData name="Alassane Abou SOW" userId="e14a5c08-2c40-4dda-8afb-089f4b2234ca" providerId="ADAL" clId="{18AD85BE-5091-4C57-9EDB-4CE19DFECFE7}" dt="2025-07-07T17:48:38.124" v="296" actId="20577"/>
        <pc:sldMkLst>
          <pc:docMk/>
          <pc:sldMk cId="1556951553" sldId="553"/>
        </pc:sldMkLst>
        <pc:spChg chg="mod">
          <ac:chgData name="Alassane Abou SOW" userId="e14a5c08-2c40-4dda-8afb-089f4b2234ca" providerId="ADAL" clId="{18AD85BE-5091-4C57-9EDB-4CE19DFECFE7}" dt="2025-07-07T17:48:38.124" v="296" actId="20577"/>
          <ac:spMkLst>
            <pc:docMk/>
            <pc:sldMk cId="1556951553" sldId="553"/>
            <ac:spMk id="19" creationId="{3AE4D488-676F-CBBF-279C-E5A756F4CDE5}"/>
          </ac:spMkLst>
        </pc:spChg>
      </pc:sldChg>
      <pc:sldChg chg="modSp mod">
        <pc:chgData name="Alassane Abou SOW" userId="e14a5c08-2c40-4dda-8afb-089f4b2234ca" providerId="ADAL" clId="{18AD85BE-5091-4C57-9EDB-4CE19DFECFE7}" dt="2025-07-07T17:49:42.223" v="317" actId="20577"/>
        <pc:sldMkLst>
          <pc:docMk/>
          <pc:sldMk cId="2445666762" sldId="556"/>
        </pc:sldMkLst>
        <pc:spChg chg="mod">
          <ac:chgData name="Alassane Abou SOW" userId="e14a5c08-2c40-4dda-8afb-089f4b2234ca" providerId="ADAL" clId="{18AD85BE-5091-4C57-9EDB-4CE19DFECFE7}" dt="2025-07-07T17:49:26.394" v="316" actId="20577"/>
          <ac:spMkLst>
            <pc:docMk/>
            <pc:sldMk cId="2445666762" sldId="556"/>
            <ac:spMk id="28" creationId="{61E50B3A-3CA5-669D-2A04-DC9642EF5FAC}"/>
          </ac:spMkLst>
        </pc:spChg>
        <pc:spChg chg="mod">
          <ac:chgData name="Alassane Abou SOW" userId="e14a5c08-2c40-4dda-8afb-089f4b2234ca" providerId="ADAL" clId="{18AD85BE-5091-4C57-9EDB-4CE19DFECFE7}" dt="2025-07-07T17:49:42.223" v="317" actId="20577"/>
          <ac:spMkLst>
            <pc:docMk/>
            <pc:sldMk cId="2445666762" sldId="556"/>
            <ac:spMk id="52" creationId="{256AF875-9E88-EBAF-B60F-6D32D80971A0}"/>
          </ac:spMkLst>
        </pc:spChg>
      </pc:sldChg>
      <pc:sldChg chg="addSp delSp modSp add mod">
        <pc:chgData name="Alassane Abou SOW" userId="e14a5c08-2c40-4dda-8afb-089f4b2234ca" providerId="ADAL" clId="{18AD85BE-5091-4C57-9EDB-4CE19DFECFE7}" dt="2025-07-07T17:48:27.299" v="293" actId="20577"/>
        <pc:sldMkLst>
          <pc:docMk/>
          <pc:sldMk cId="3823024525" sldId="557"/>
        </pc:sldMkLst>
        <pc:spChg chg="del">
          <ac:chgData name="Alassane Abou SOW" userId="e14a5c08-2c40-4dda-8afb-089f4b2234ca" providerId="ADAL" clId="{18AD85BE-5091-4C57-9EDB-4CE19DFECFE7}" dt="2025-07-07T17:30:04.967" v="188" actId="478"/>
          <ac:spMkLst>
            <pc:docMk/>
            <pc:sldMk cId="3823024525" sldId="557"/>
            <ac:spMk id="3" creationId="{3E551316-849F-2F60-BDCB-7EF6030D4D68}"/>
          </ac:spMkLst>
        </pc:spChg>
        <pc:spChg chg="del">
          <ac:chgData name="Alassane Abou SOW" userId="e14a5c08-2c40-4dda-8afb-089f4b2234ca" providerId="ADAL" clId="{18AD85BE-5091-4C57-9EDB-4CE19DFECFE7}" dt="2025-07-07T17:30:04.967" v="188" actId="478"/>
          <ac:spMkLst>
            <pc:docMk/>
            <pc:sldMk cId="3823024525" sldId="557"/>
            <ac:spMk id="6" creationId="{CE332528-8F0A-701D-7711-4DFABBC372DA}"/>
          </ac:spMkLst>
        </pc:spChg>
        <pc:spChg chg="del">
          <ac:chgData name="Alassane Abou SOW" userId="e14a5c08-2c40-4dda-8afb-089f4b2234ca" providerId="ADAL" clId="{18AD85BE-5091-4C57-9EDB-4CE19DFECFE7}" dt="2025-07-07T17:30:04.967" v="188" actId="478"/>
          <ac:spMkLst>
            <pc:docMk/>
            <pc:sldMk cId="3823024525" sldId="557"/>
            <ac:spMk id="8" creationId="{79936DBC-7F30-F1B7-2AF5-C4729EEE1E59}"/>
          </ac:spMkLst>
        </pc:spChg>
        <pc:spChg chg="add del mod">
          <ac:chgData name="Alassane Abou SOW" userId="e14a5c08-2c40-4dda-8afb-089f4b2234ca" providerId="ADAL" clId="{18AD85BE-5091-4C57-9EDB-4CE19DFECFE7}" dt="2025-07-07T17:33:48.686" v="200" actId="478"/>
          <ac:spMkLst>
            <pc:docMk/>
            <pc:sldMk cId="3823024525" sldId="557"/>
            <ac:spMk id="9" creationId="{57F63227-BBE3-65A2-7314-F2BF30400EDB}"/>
          </ac:spMkLst>
        </pc:spChg>
        <pc:spChg chg="del">
          <ac:chgData name="Alassane Abou SOW" userId="e14a5c08-2c40-4dda-8afb-089f4b2234ca" providerId="ADAL" clId="{18AD85BE-5091-4C57-9EDB-4CE19DFECFE7}" dt="2025-07-07T17:30:04.967" v="188" actId="478"/>
          <ac:spMkLst>
            <pc:docMk/>
            <pc:sldMk cId="3823024525" sldId="557"/>
            <ac:spMk id="12" creationId="{BC0D0030-1647-EC38-7F4B-C39A7B105D65}"/>
          </ac:spMkLst>
        </pc:spChg>
        <pc:spChg chg="del">
          <ac:chgData name="Alassane Abou SOW" userId="e14a5c08-2c40-4dda-8afb-089f4b2234ca" providerId="ADAL" clId="{18AD85BE-5091-4C57-9EDB-4CE19DFECFE7}" dt="2025-07-07T17:30:04.967" v="188" actId="478"/>
          <ac:spMkLst>
            <pc:docMk/>
            <pc:sldMk cId="3823024525" sldId="557"/>
            <ac:spMk id="13" creationId="{3FF60138-15C0-79BB-BB48-D0561665280D}"/>
          </ac:spMkLst>
        </pc:spChg>
        <pc:spChg chg="add del mod">
          <ac:chgData name="Alassane Abou SOW" userId="e14a5c08-2c40-4dda-8afb-089f4b2234ca" providerId="ADAL" clId="{18AD85BE-5091-4C57-9EDB-4CE19DFECFE7}" dt="2025-07-07T17:33:51.628" v="202" actId="478"/>
          <ac:spMkLst>
            <pc:docMk/>
            <pc:sldMk cId="3823024525" sldId="557"/>
            <ac:spMk id="14" creationId="{B1AC64F9-EDAF-19AD-C9F5-0A45A0C383AB}"/>
          </ac:spMkLst>
        </pc:spChg>
        <pc:spChg chg="mod">
          <ac:chgData name="Alassane Abou SOW" userId="e14a5c08-2c40-4dda-8afb-089f4b2234ca" providerId="ADAL" clId="{18AD85BE-5091-4C57-9EDB-4CE19DFECFE7}" dt="2025-07-07T17:48:27.299" v="293" actId="20577"/>
          <ac:spMkLst>
            <pc:docMk/>
            <pc:sldMk cId="3823024525" sldId="557"/>
            <ac:spMk id="42" creationId="{B664CAFC-6428-85E8-DF93-90BDC4AA1C8C}"/>
          </ac:spMkLst>
        </pc:spChg>
        <pc:spChg chg="del">
          <ac:chgData name="Alassane Abou SOW" userId="e14a5c08-2c40-4dda-8afb-089f4b2234ca" providerId="ADAL" clId="{18AD85BE-5091-4C57-9EDB-4CE19DFECFE7}" dt="2025-07-07T17:30:04.967" v="188" actId="478"/>
          <ac:spMkLst>
            <pc:docMk/>
            <pc:sldMk cId="3823024525" sldId="557"/>
            <ac:spMk id="43" creationId="{E966211E-9DEB-49BF-64AC-212954AA8EE1}"/>
          </ac:spMkLst>
        </pc:spChg>
        <pc:spChg chg="del">
          <ac:chgData name="Alassane Abou SOW" userId="e14a5c08-2c40-4dda-8afb-089f4b2234ca" providerId="ADAL" clId="{18AD85BE-5091-4C57-9EDB-4CE19DFECFE7}" dt="2025-07-07T17:30:04.967" v="188" actId="478"/>
          <ac:spMkLst>
            <pc:docMk/>
            <pc:sldMk cId="3823024525" sldId="557"/>
            <ac:spMk id="45" creationId="{BD2461CA-7872-9B70-531D-589EBB166AFC}"/>
          </ac:spMkLst>
        </pc:spChg>
        <pc:spChg chg="add del mod">
          <ac:chgData name="Alassane Abou SOW" userId="e14a5c08-2c40-4dda-8afb-089f4b2234ca" providerId="ADAL" clId="{18AD85BE-5091-4C57-9EDB-4CE19DFECFE7}" dt="2025-07-07T17:33:48.686" v="200" actId="478"/>
          <ac:spMkLst>
            <pc:docMk/>
            <pc:sldMk cId="3823024525" sldId="557"/>
            <ac:spMk id="46" creationId="{80F4024C-334A-8450-1AC2-870459F43897}"/>
          </ac:spMkLst>
        </pc:spChg>
        <pc:spChg chg="del">
          <ac:chgData name="Alassane Abou SOW" userId="e14a5c08-2c40-4dda-8afb-089f4b2234ca" providerId="ADAL" clId="{18AD85BE-5091-4C57-9EDB-4CE19DFECFE7}" dt="2025-07-07T17:30:04.967" v="188" actId="478"/>
          <ac:spMkLst>
            <pc:docMk/>
            <pc:sldMk cId="3823024525" sldId="557"/>
            <ac:spMk id="47" creationId="{1AA2DEC4-B069-FE20-6398-A06569558392}"/>
          </ac:spMkLst>
        </pc:spChg>
        <pc:spChg chg="del">
          <ac:chgData name="Alassane Abou SOW" userId="e14a5c08-2c40-4dda-8afb-089f4b2234ca" providerId="ADAL" clId="{18AD85BE-5091-4C57-9EDB-4CE19DFECFE7}" dt="2025-07-07T17:30:04.967" v="188" actId="478"/>
          <ac:spMkLst>
            <pc:docMk/>
            <pc:sldMk cId="3823024525" sldId="557"/>
            <ac:spMk id="49" creationId="{FB86E0F3-66B1-F0BB-5F4B-CA45C9E1CB09}"/>
          </ac:spMkLst>
        </pc:spChg>
        <pc:spChg chg="add del mod">
          <ac:chgData name="Alassane Abou SOW" userId="e14a5c08-2c40-4dda-8afb-089f4b2234ca" providerId="ADAL" clId="{18AD85BE-5091-4C57-9EDB-4CE19DFECFE7}" dt="2025-07-07T17:33:48.686" v="200" actId="478"/>
          <ac:spMkLst>
            <pc:docMk/>
            <pc:sldMk cId="3823024525" sldId="557"/>
            <ac:spMk id="50" creationId="{4EA1C236-99C8-B997-B74E-5C6B49AE0701}"/>
          </ac:spMkLst>
        </pc:spChg>
        <pc:spChg chg="del">
          <ac:chgData name="Alassane Abou SOW" userId="e14a5c08-2c40-4dda-8afb-089f4b2234ca" providerId="ADAL" clId="{18AD85BE-5091-4C57-9EDB-4CE19DFECFE7}" dt="2025-07-07T17:30:04.967" v="188" actId="478"/>
          <ac:spMkLst>
            <pc:docMk/>
            <pc:sldMk cId="3823024525" sldId="557"/>
            <ac:spMk id="51" creationId="{789F6164-6DC7-F493-316A-C3311E870FA5}"/>
          </ac:spMkLst>
        </pc:spChg>
        <pc:spChg chg="add mod">
          <ac:chgData name="Alassane Abou SOW" userId="e14a5c08-2c40-4dda-8afb-089f4b2234ca" providerId="ADAL" clId="{18AD85BE-5091-4C57-9EDB-4CE19DFECFE7}" dt="2025-07-07T17:34:03.955" v="207" actId="1076"/>
          <ac:spMkLst>
            <pc:docMk/>
            <pc:sldMk cId="3823024525" sldId="557"/>
            <ac:spMk id="53" creationId="{7F61C162-BE7F-F635-132B-3131E506AAA5}"/>
          </ac:spMkLst>
        </pc:spChg>
        <pc:graphicFrameChg chg="add mod modGraphic">
          <ac:chgData name="Alassane Abou SOW" userId="e14a5c08-2c40-4dda-8afb-089f4b2234ca" providerId="ADAL" clId="{18AD85BE-5091-4C57-9EDB-4CE19DFECFE7}" dt="2025-07-07T17:48:01.494" v="290" actId="20577"/>
          <ac:graphicFrameMkLst>
            <pc:docMk/>
            <pc:sldMk cId="3823024525" sldId="557"/>
            <ac:graphicFrameMk id="52" creationId="{9911A213-AF21-139D-D943-CDC31BBB96D9}"/>
          </ac:graphicFrameMkLst>
        </pc:graphicFrameChg>
        <pc:cxnChg chg="del">
          <ac:chgData name="Alassane Abou SOW" userId="e14a5c08-2c40-4dda-8afb-089f4b2234ca" providerId="ADAL" clId="{18AD85BE-5091-4C57-9EDB-4CE19DFECFE7}" dt="2025-07-07T17:30:08.321" v="189" actId="478"/>
          <ac:cxnSpMkLst>
            <pc:docMk/>
            <pc:sldMk cId="3823024525" sldId="557"/>
            <ac:cxnSpMk id="7" creationId="{211518C0-B637-B292-A530-BFA6621B295C}"/>
          </ac:cxnSpMkLst>
        </pc:cxnChg>
      </pc:sldChg>
      <pc:sldChg chg="add del">
        <pc:chgData name="Alassane Abou SOW" userId="e14a5c08-2c40-4dda-8afb-089f4b2234ca" providerId="ADAL" clId="{18AD85BE-5091-4C57-9EDB-4CE19DFECFE7}" dt="2025-07-07T17:48:15.397" v="291" actId="2696"/>
        <pc:sldMkLst>
          <pc:docMk/>
          <pc:sldMk cId="4148978018" sldId="558"/>
        </pc:sldMkLst>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24AB10A-7A21-4137-94EB-99C177FDEE59}" type="datetimeFigureOut">
              <a:rPr lang="fr-FR" smtClean="0"/>
              <a:t>07/07/2025</a:t>
            </a:fld>
            <a:endParaRPr lang="fr-FR"/>
          </a:p>
        </p:txBody>
      </p:sp>
      <p:sp>
        <p:nvSpPr>
          <p:cNvPr id="4" name="Espace réservé de l'image des diapositives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not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FAB9CB7-C1D0-4C49-BF74-F77262458EB5}" type="slidenum">
              <a:rPr lang="fr-FR" smtClean="0"/>
              <a:t>‹N°›</a:t>
            </a:fld>
            <a:endParaRPr lang="fr-FR"/>
          </a:p>
        </p:txBody>
      </p:sp>
    </p:spTree>
    <p:extLst>
      <p:ext uri="{BB962C8B-B14F-4D97-AF65-F5344CB8AC3E}">
        <p14:creationId xmlns:p14="http://schemas.microsoft.com/office/powerpoint/2010/main" val="39470724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8CB646C-78F0-6BE6-91CE-90387DDFF4E8}"/>
            </a:ext>
          </a:extLst>
        </p:cNvPr>
        <p:cNvGrpSpPr/>
        <p:nvPr/>
      </p:nvGrpSpPr>
      <p:grpSpPr>
        <a:xfrm>
          <a:off x="0" y="0"/>
          <a:ext cx="0" cy="0"/>
          <a:chOff x="0" y="0"/>
          <a:chExt cx="0" cy="0"/>
        </a:xfrm>
      </p:grpSpPr>
      <p:sp>
        <p:nvSpPr>
          <p:cNvPr id="9218" name="Espace réservé de l'image des diapositives 1">
            <a:extLst>
              <a:ext uri="{FF2B5EF4-FFF2-40B4-BE49-F238E27FC236}">
                <a16:creationId xmlns:a16="http://schemas.microsoft.com/office/drawing/2014/main" id="{E69E56FC-206F-369A-7ECA-5DCCBA7D9F34}"/>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219" name="Espace réservé des commentaires 2">
            <a:extLst>
              <a:ext uri="{FF2B5EF4-FFF2-40B4-BE49-F238E27FC236}">
                <a16:creationId xmlns:a16="http://schemas.microsoft.com/office/drawing/2014/main" id="{AB78C0BC-4A6E-1740-5344-3787828335A3}"/>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fr-FR" dirty="0"/>
          </a:p>
        </p:txBody>
      </p:sp>
      <p:sp>
        <p:nvSpPr>
          <p:cNvPr id="9220" name="Espace réservé du numéro de diapositive 3">
            <a:extLst>
              <a:ext uri="{FF2B5EF4-FFF2-40B4-BE49-F238E27FC236}">
                <a16:creationId xmlns:a16="http://schemas.microsoft.com/office/drawing/2014/main" id="{F1DBD5AD-6658-339B-B4E6-C79843BCF275}"/>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B82FB610-1DB8-4851-8A71-3D17F1D07146}" type="slidenum">
              <a:rPr lang="fr-FR" altLang="fr-FR" sz="1300"/>
              <a:pPr>
                <a:spcBef>
                  <a:spcPct val="0"/>
                </a:spcBef>
              </a:pPr>
              <a:t>3</a:t>
            </a:fld>
            <a:endParaRPr lang="fr-FR" altLang="fr-FR" sz="1300"/>
          </a:p>
        </p:txBody>
      </p:sp>
    </p:spTree>
    <p:extLst>
      <p:ext uri="{BB962C8B-B14F-4D97-AF65-F5344CB8AC3E}">
        <p14:creationId xmlns:p14="http://schemas.microsoft.com/office/powerpoint/2010/main" val="187537612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A14602E-2BF1-1954-CA81-878F9FA01DF9}"/>
            </a:ext>
          </a:extLst>
        </p:cNvPr>
        <p:cNvGrpSpPr/>
        <p:nvPr/>
      </p:nvGrpSpPr>
      <p:grpSpPr>
        <a:xfrm>
          <a:off x="0" y="0"/>
          <a:ext cx="0" cy="0"/>
          <a:chOff x="0" y="0"/>
          <a:chExt cx="0" cy="0"/>
        </a:xfrm>
      </p:grpSpPr>
      <p:sp>
        <p:nvSpPr>
          <p:cNvPr id="9218" name="Espace réservé de l'image des diapositives 1">
            <a:extLst>
              <a:ext uri="{FF2B5EF4-FFF2-40B4-BE49-F238E27FC236}">
                <a16:creationId xmlns:a16="http://schemas.microsoft.com/office/drawing/2014/main" id="{EF9C90B1-D9B7-0E11-993B-D2B6FC4C1FCF}"/>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219" name="Espace réservé des commentaires 2">
            <a:extLst>
              <a:ext uri="{FF2B5EF4-FFF2-40B4-BE49-F238E27FC236}">
                <a16:creationId xmlns:a16="http://schemas.microsoft.com/office/drawing/2014/main" id="{D6335698-660A-BC4E-9509-984A5FB9C3E1}"/>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fr-FR" dirty="0"/>
          </a:p>
        </p:txBody>
      </p:sp>
      <p:sp>
        <p:nvSpPr>
          <p:cNvPr id="9220" name="Espace réservé du numéro de diapositive 3">
            <a:extLst>
              <a:ext uri="{FF2B5EF4-FFF2-40B4-BE49-F238E27FC236}">
                <a16:creationId xmlns:a16="http://schemas.microsoft.com/office/drawing/2014/main" id="{6BE42323-4CA3-5710-CFCF-C0FA1DA5E9F7}"/>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B82FB610-1DB8-4851-8A71-3D17F1D07146}" type="slidenum">
              <a:rPr lang="fr-FR" altLang="fr-FR" sz="1300"/>
              <a:pPr>
                <a:spcBef>
                  <a:spcPct val="0"/>
                </a:spcBef>
              </a:pPr>
              <a:t>7</a:t>
            </a:fld>
            <a:endParaRPr lang="fr-FR" altLang="fr-FR" sz="1300"/>
          </a:p>
        </p:txBody>
      </p:sp>
    </p:spTree>
    <p:extLst>
      <p:ext uri="{BB962C8B-B14F-4D97-AF65-F5344CB8AC3E}">
        <p14:creationId xmlns:p14="http://schemas.microsoft.com/office/powerpoint/2010/main" val="322337666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C8F0622-E4EA-AA3E-896C-474E52B5A31C}"/>
            </a:ext>
          </a:extLst>
        </p:cNvPr>
        <p:cNvGrpSpPr/>
        <p:nvPr/>
      </p:nvGrpSpPr>
      <p:grpSpPr>
        <a:xfrm>
          <a:off x="0" y="0"/>
          <a:ext cx="0" cy="0"/>
          <a:chOff x="0" y="0"/>
          <a:chExt cx="0" cy="0"/>
        </a:xfrm>
      </p:grpSpPr>
      <p:sp>
        <p:nvSpPr>
          <p:cNvPr id="9218" name="Espace réservé de l'image des diapositives 1">
            <a:extLst>
              <a:ext uri="{FF2B5EF4-FFF2-40B4-BE49-F238E27FC236}">
                <a16:creationId xmlns:a16="http://schemas.microsoft.com/office/drawing/2014/main" id="{715E5CA9-492B-72E3-FF6F-78AC1454E1CD}"/>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219" name="Espace réservé des commentaires 2">
            <a:extLst>
              <a:ext uri="{FF2B5EF4-FFF2-40B4-BE49-F238E27FC236}">
                <a16:creationId xmlns:a16="http://schemas.microsoft.com/office/drawing/2014/main" id="{E0042112-F701-D7A7-CC1A-9E297FEE900F}"/>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fr-FR" dirty="0"/>
          </a:p>
        </p:txBody>
      </p:sp>
      <p:sp>
        <p:nvSpPr>
          <p:cNvPr id="9220" name="Espace réservé du numéro de diapositive 3">
            <a:extLst>
              <a:ext uri="{FF2B5EF4-FFF2-40B4-BE49-F238E27FC236}">
                <a16:creationId xmlns:a16="http://schemas.microsoft.com/office/drawing/2014/main" id="{D927E45D-6B2E-654D-FEAE-2776948A3977}"/>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B82FB610-1DB8-4851-8A71-3D17F1D07146}" type="slidenum">
              <a:rPr lang="fr-FR" altLang="fr-FR" sz="1300"/>
              <a:pPr>
                <a:spcBef>
                  <a:spcPct val="0"/>
                </a:spcBef>
              </a:pPr>
              <a:t>11</a:t>
            </a:fld>
            <a:endParaRPr lang="fr-FR" altLang="fr-FR" sz="1300"/>
          </a:p>
        </p:txBody>
      </p:sp>
    </p:spTree>
    <p:extLst>
      <p:ext uri="{BB962C8B-B14F-4D97-AF65-F5344CB8AC3E}">
        <p14:creationId xmlns:p14="http://schemas.microsoft.com/office/powerpoint/2010/main" val="364977747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404F2A0-16CD-8AF9-76BB-53753A316F82}"/>
            </a:ext>
          </a:extLst>
        </p:cNvPr>
        <p:cNvGrpSpPr/>
        <p:nvPr/>
      </p:nvGrpSpPr>
      <p:grpSpPr>
        <a:xfrm>
          <a:off x="0" y="0"/>
          <a:ext cx="0" cy="0"/>
          <a:chOff x="0" y="0"/>
          <a:chExt cx="0" cy="0"/>
        </a:xfrm>
      </p:grpSpPr>
      <p:sp>
        <p:nvSpPr>
          <p:cNvPr id="9218" name="Espace réservé de l'image des diapositives 1">
            <a:extLst>
              <a:ext uri="{FF2B5EF4-FFF2-40B4-BE49-F238E27FC236}">
                <a16:creationId xmlns:a16="http://schemas.microsoft.com/office/drawing/2014/main" id="{31332866-9DD7-9397-CE56-15EFD675B95F}"/>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219" name="Espace réservé des commentaires 2">
            <a:extLst>
              <a:ext uri="{FF2B5EF4-FFF2-40B4-BE49-F238E27FC236}">
                <a16:creationId xmlns:a16="http://schemas.microsoft.com/office/drawing/2014/main" id="{7EB27D72-F9EB-E5F7-3AFC-2F3C658424FD}"/>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fr-FR" dirty="0"/>
          </a:p>
        </p:txBody>
      </p:sp>
      <p:sp>
        <p:nvSpPr>
          <p:cNvPr id="9220" name="Espace réservé du numéro de diapositive 3">
            <a:extLst>
              <a:ext uri="{FF2B5EF4-FFF2-40B4-BE49-F238E27FC236}">
                <a16:creationId xmlns:a16="http://schemas.microsoft.com/office/drawing/2014/main" id="{53522D57-B1B7-699D-BFBD-12F55E750883}"/>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B82FB610-1DB8-4851-8A71-3D17F1D07146}" type="slidenum">
              <a:rPr lang="fr-FR" altLang="fr-FR" sz="1300"/>
              <a:pPr>
                <a:spcBef>
                  <a:spcPct val="0"/>
                </a:spcBef>
              </a:pPr>
              <a:t>14</a:t>
            </a:fld>
            <a:endParaRPr lang="fr-FR" altLang="fr-FR" sz="1300"/>
          </a:p>
        </p:txBody>
      </p:sp>
    </p:spTree>
    <p:extLst>
      <p:ext uri="{BB962C8B-B14F-4D97-AF65-F5344CB8AC3E}">
        <p14:creationId xmlns:p14="http://schemas.microsoft.com/office/powerpoint/2010/main" val="6161156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28FC0F20-1650-BA58-1D30-8B9326C03374}"/>
              </a:ext>
            </a:extLst>
          </p:cNvPr>
          <p:cNvSpPr>
            <a:spLocks noGrp="1"/>
          </p:cNvSpPr>
          <p:nvPr>
            <p:ph type="ctrTitle"/>
          </p:nvPr>
        </p:nvSpPr>
        <p:spPr>
          <a:xfrm>
            <a:off x="1524000" y="1122363"/>
            <a:ext cx="9144000" cy="2387600"/>
          </a:xfrm>
        </p:spPr>
        <p:txBody>
          <a:bodyPr anchor="b"/>
          <a:lstStyle>
            <a:lvl1pPr algn="ctr">
              <a:defRPr sz="6000"/>
            </a:lvl1pPr>
          </a:lstStyle>
          <a:p>
            <a:r>
              <a:rPr lang="fr-FR"/>
              <a:t>Modifiez le style du titre</a:t>
            </a:r>
          </a:p>
        </p:txBody>
      </p:sp>
      <p:sp>
        <p:nvSpPr>
          <p:cNvPr id="3" name="Sous-titre 2">
            <a:extLst>
              <a:ext uri="{FF2B5EF4-FFF2-40B4-BE49-F238E27FC236}">
                <a16:creationId xmlns:a16="http://schemas.microsoft.com/office/drawing/2014/main" id="{B7EEE5C4-DA43-84AA-53B9-BF1BE3362C51}"/>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Modifiez le style des sous-titres du masque</a:t>
            </a:r>
          </a:p>
        </p:txBody>
      </p:sp>
      <p:sp>
        <p:nvSpPr>
          <p:cNvPr id="4" name="Espace réservé de la date 3">
            <a:extLst>
              <a:ext uri="{FF2B5EF4-FFF2-40B4-BE49-F238E27FC236}">
                <a16:creationId xmlns:a16="http://schemas.microsoft.com/office/drawing/2014/main" id="{DF91E7D0-A249-CF23-14FC-085D9FCCB179}"/>
              </a:ext>
            </a:extLst>
          </p:cNvPr>
          <p:cNvSpPr>
            <a:spLocks noGrp="1"/>
          </p:cNvSpPr>
          <p:nvPr>
            <p:ph type="dt" sz="half" idx="10"/>
          </p:nvPr>
        </p:nvSpPr>
        <p:spPr/>
        <p:txBody>
          <a:bodyPr/>
          <a:lstStyle/>
          <a:p>
            <a:fld id="{666EEB6C-9E54-400C-ABC4-FC9445B22A38}" type="datetimeFigureOut">
              <a:rPr lang="fr-FR" smtClean="0"/>
              <a:t>06/07/2025</a:t>
            </a:fld>
            <a:endParaRPr lang="fr-FR"/>
          </a:p>
        </p:txBody>
      </p:sp>
      <p:sp>
        <p:nvSpPr>
          <p:cNvPr id="5" name="Espace réservé du pied de page 4">
            <a:extLst>
              <a:ext uri="{FF2B5EF4-FFF2-40B4-BE49-F238E27FC236}">
                <a16:creationId xmlns:a16="http://schemas.microsoft.com/office/drawing/2014/main" id="{AD803A1E-9C2F-C846-22B1-32B6AEC7C50C}"/>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FFA0B42B-49F6-6897-6C17-BDB4BBA6B112}"/>
              </a:ext>
            </a:extLst>
          </p:cNvPr>
          <p:cNvSpPr>
            <a:spLocks noGrp="1"/>
          </p:cNvSpPr>
          <p:nvPr>
            <p:ph type="sldNum" sz="quarter" idx="12"/>
          </p:nvPr>
        </p:nvSpPr>
        <p:spPr/>
        <p:txBody>
          <a:bodyPr/>
          <a:lstStyle/>
          <a:p>
            <a:fld id="{53B235CE-0D29-437C-8A63-53F615FD3C6B}" type="slidenum">
              <a:rPr lang="fr-FR" smtClean="0"/>
              <a:t>‹N°›</a:t>
            </a:fld>
            <a:endParaRPr lang="fr-FR"/>
          </a:p>
        </p:txBody>
      </p:sp>
    </p:spTree>
    <p:extLst>
      <p:ext uri="{BB962C8B-B14F-4D97-AF65-F5344CB8AC3E}">
        <p14:creationId xmlns:p14="http://schemas.microsoft.com/office/powerpoint/2010/main" val="408695040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42D9198E-C309-7628-1B41-25E63B01FCDA}"/>
              </a:ext>
            </a:extLst>
          </p:cNvPr>
          <p:cNvSpPr>
            <a:spLocks noGrp="1"/>
          </p:cNvSpPr>
          <p:nvPr>
            <p:ph type="title"/>
          </p:nvPr>
        </p:nvSpPr>
        <p:spPr/>
        <p:txBody>
          <a:bodyPr/>
          <a:lstStyle/>
          <a:p>
            <a:r>
              <a:rPr lang="fr-FR"/>
              <a:t>Modifiez le style du titre</a:t>
            </a:r>
          </a:p>
        </p:txBody>
      </p:sp>
      <p:sp>
        <p:nvSpPr>
          <p:cNvPr id="3" name="Espace réservé du texte vertical 2">
            <a:extLst>
              <a:ext uri="{FF2B5EF4-FFF2-40B4-BE49-F238E27FC236}">
                <a16:creationId xmlns:a16="http://schemas.microsoft.com/office/drawing/2014/main" id="{1D9C60F1-6DDB-0CF6-214F-19097867F0B5}"/>
              </a:ext>
            </a:extLst>
          </p:cNvPr>
          <p:cNvSpPr>
            <a:spLocks noGrp="1"/>
          </p:cNvSpPr>
          <p:nvPr>
            <p:ph type="body" orient="vert" idx="1"/>
          </p:nvPr>
        </p:nvSpPr>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E237E1B6-9064-3E5C-0C1F-21D749AD1B28}"/>
              </a:ext>
            </a:extLst>
          </p:cNvPr>
          <p:cNvSpPr>
            <a:spLocks noGrp="1"/>
          </p:cNvSpPr>
          <p:nvPr>
            <p:ph type="dt" sz="half" idx="10"/>
          </p:nvPr>
        </p:nvSpPr>
        <p:spPr/>
        <p:txBody>
          <a:bodyPr/>
          <a:lstStyle/>
          <a:p>
            <a:fld id="{666EEB6C-9E54-400C-ABC4-FC9445B22A38}" type="datetimeFigureOut">
              <a:rPr lang="fr-FR" smtClean="0"/>
              <a:t>06/07/2025</a:t>
            </a:fld>
            <a:endParaRPr lang="fr-FR"/>
          </a:p>
        </p:txBody>
      </p:sp>
      <p:sp>
        <p:nvSpPr>
          <p:cNvPr id="5" name="Espace réservé du pied de page 4">
            <a:extLst>
              <a:ext uri="{FF2B5EF4-FFF2-40B4-BE49-F238E27FC236}">
                <a16:creationId xmlns:a16="http://schemas.microsoft.com/office/drawing/2014/main" id="{20E51FB9-FC7A-28E5-2EF7-4B12312BD41F}"/>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BE69B0C7-31AB-D5D1-0CF4-D23CE191BD9A}"/>
              </a:ext>
            </a:extLst>
          </p:cNvPr>
          <p:cNvSpPr>
            <a:spLocks noGrp="1"/>
          </p:cNvSpPr>
          <p:nvPr>
            <p:ph type="sldNum" sz="quarter" idx="12"/>
          </p:nvPr>
        </p:nvSpPr>
        <p:spPr/>
        <p:txBody>
          <a:bodyPr/>
          <a:lstStyle/>
          <a:p>
            <a:fld id="{53B235CE-0D29-437C-8A63-53F615FD3C6B}" type="slidenum">
              <a:rPr lang="fr-FR" smtClean="0"/>
              <a:t>‹N°›</a:t>
            </a:fld>
            <a:endParaRPr lang="fr-FR"/>
          </a:p>
        </p:txBody>
      </p:sp>
    </p:spTree>
    <p:extLst>
      <p:ext uri="{BB962C8B-B14F-4D97-AF65-F5344CB8AC3E}">
        <p14:creationId xmlns:p14="http://schemas.microsoft.com/office/powerpoint/2010/main" val="85784718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a:extLst>
              <a:ext uri="{FF2B5EF4-FFF2-40B4-BE49-F238E27FC236}">
                <a16:creationId xmlns:a16="http://schemas.microsoft.com/office/drawing/2014/main" id="{F5AE808E-7066-A168-4221-874B613BF645}"/>
              </a:ext>
            </a:extLst>
          </p:cNvPr>
          <p:cNvSpPr>
            <a:spLocks noGrp="1"/>
          </p:cNvSpPr>
          <p:nvPr>
            <p:ph type="title" orient="vert"/>
          </p:nvPr>
        </p:nvSpPr>
        <p:spPr>
          <a:xfrm>
            <a:off x="8724900" y="365125"/>
            <a:ext cx="2628900" cy="5811838"/>
          </a:xfrm>
        </p:spPr>
        <p:txBody>
          <a:bodyPr vert="eaVert"/>
          <a:lstStyle/>
          <a:p>
            <a:r>
              <a:rPr lang="fr-FR"/>
              <a:t>Modifiez le style du titre</a:t>
            </a:r>
          </a:p>
        </p:txBody>
      </p:sp>
      <p:sp>
        <p:nvSpPr>
          <p:cNvPr id="3" name="Espace réservé du texte vertical 2">
            <a:extLst>
              <a:ext uri="{FF2B5EF4-FFF2-40B4-BE49-F238E27FC236}">
                <a16:creationId xmlns:a16="http://schemas.microsoft.com/office/drawing/2014/main" id="{859D71D1-4E82-9785-4C48-C7292028F1C4}"/>
              </a:ext>
            </a:extLst>
          </p:cNvPr>
          <p:cNvSpPr>
            <a:spLocks noGrp="1"/>
          </p:cNvSpPr>
          <p:nvPr>
            <p:ph type="body" orient="vert" idx="1"/>
          </p:nvPr>
        </p:nvSpPr>
        <p:spPr>
          <a:xfrm>
            <a:off x="838200" y="365125"/>
            <a:ext cx="7734300" cy="5811838"/>
          </a:xfrm>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084D5F3B-5E16-3D95-43A4-697742FAC24D}"/>
              </a:ext>
            </a:extLst>
          </p:cNvPr>
          <p:cNvSpPr>
            <a:spLocks noGrp="1"/>
          </p:cNvSpPr>
          <p:nvPr>
            <p:ph type="dt" sz="half" idx="10"/>
          </p:nvPr>
        </p:nvSpPr>
        <p:spPr/>
        <p:txBody>
          <a:bodyPr/>
          <a:lstStyle/>
          <a:p>
            <a:fld id="{666EEB6C-9E54-400C-ABC4-FC9445B22A38}" type="datetimeFigureOut">
              <a:rPr lang="fr-FR" smtClean="0"/>
              <a:t>06/07/2025</a:t>
            </a:fld>
            <a:endParaRPr lang="fr-FR"/>
          </a:p>
        </p:txBody>
      </p:sp>
      <p:sp>
        <p:nvSpPr>
          <p:cNvPr id="5" name="Espace réservé du pied de page 4">
            <a:extLst>
              <a:ext uri="{FF2B5EF4-FFF2-40B4-BE49-F238E27FC236}">
                <a16:creationId xmlns:a16="http://schemas.microsoft.com/office/drawing/2014/main" id="{C1F1D9B0-95B1-D268-234E-B20ACBA221A3}"/>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6FC3E087-5A36-4A08-31FB-14646F03F88B}"/>
              </a:ext>
            </a:extLst>
          </p:cNvPr>
          <p:cNvSpPr>
            <a:spLocks noGrp="1"/>
          </p:cNvSpPr>
          <p:nvPr>
            <p:ph type="sldNum" sz="quarter" idx="12"/>
          </p:nvPr>
        </p:nvSpPr>
        <p:spPr/>
        <p:txBody>
          <a:bodyPr/>
          <a:lstStyle/>
          <a:p>
            <a:fld id="{53B235CE-0D29-437C-8A63-53F615FD3C6B}" type="slidenum">
              <a:rPr lang="fr-FR" smtClean="0"/>
              <a:t>‹N°›</a:t>
            </a:fld>
            <a:endParaRPr lang="fr-FR"/>
          </a:p>
        </p:txBody>
      </p:sp>
    </p:spTree>
    <p:extLst>
      <p:ext uri="{BB962C8B-B14F-4D97-AF65-F5344CB8AC3E}">
        <p14:creationId xmlns:p14="http://schemas.microsoft.com/office/powerpoint/2010/main" val="130111255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2954EE47-062F-1358-8A05-9BD0B0B4EDA4}"/>
              </a:ext>
            </a:extLst>
          </p:cNvPr>
          <p:cNvSpPr>
            <a:spLocks noGrp="1"/>
          </p:cNvSpPr>
          <p:nvPr>
            <p:ph type="title"/>
          </p:nvPr>
        </p:nvSpPr>
        <p:spPr/>
        <p:txBody>
          <a:bodyPr/>
          <a:lstStyle/>
          <a:p>
            <a:r>
              <a:rPr lang="fr-FR"/>
              <a:t>Modifiez le style du titre</a:t>
            </a:r>
          </a:p>
        </p:txBody>
      </p:sp>
      <p:sp>
        <p:nvSpPr>
          <p:cNvPr id="3" name="Espace réservé du contenu 2">
            <a:extLst>
              <a:ext uri="{FF2B5EF4-FFF2-40B4-BE49-F238E27FC236}">
                <a16:creationId xmlns:a16="http://schemas.microsoft.com/office/drawing/2014/main" id="{6F82C780-296F-4B83-33D3-408CFD5A2C94}"/>
              </a:ext>
            </a:extLst>
          </p:cNvPr>
          <p:cNvSpPr>
            <a:spLocks noGrp="1"/>
          </p:cNvSpPr>
          <p:nvPr>
            <p:ph idx="1"/>
          </p:nvPr>
        </p:nvSpPr>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6B770B07-1996-93EA-3F7F-7C7F3A3226D1}"/>
              </a:ext>
            </a:extLst>
          </p:cNvPr>
          <p:cNvSpPr>
            <a:spLocks noGrp="1"/>
          </p:cNvSpPr>
          <p:nvPr>
            <p:ph type="dt" sz="half" idx="10"/>
          </p:nvPr>
        </p:nvSpPr>
        <p:spPr/>
        <p:txBody>
          <a:bodyPr/>
          <a:lstStyle/>
          <a:p>
            <a:fld id="{666EEB6C-9E54-400C-ABC4-FC9445B22A38}" type="datetimeFigureOut">
              <a:rPr lang="fr-FR" smtClean="0"/>
              <a:t>06/07/2025</a:t>
            </a:fld>
            <a:endParaRPr lang="fr-FR"/>
          </a:p>
        </p:txBody>
      </p:sp>
      <p:sp>
        <p:nvSpPr>
          <p:cNvPr id="5" name="Espace réservé du pied de page 4">
            <a:extLst>
              <a:ext uri="{FF2B5EF4-FFF2-40B4-BE49-F238E27FC236}">
                <a16:creationId xmlns:a16="http://schemas.microsoft.com/office/drawing/2014/main" id="{BA44BE31-A1D5-49E3-C9B1-8EFF16A23F35}"/>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3055D60E-FF28-5F46-96AC-8FCB92B91035}"/>
              </a:ext>
            </a:extLst>
          </p:cNvPr>
          <p:cNvSpPr>
            <a:spLocks noGrp="1"/>
          </p:cNvSpPr>
          <p:nvPr>
            <p:ph type="sldNum" sz="quarter" idx="12"/>
          </p:nvPr>
        </p:nvSpPr>
        <p:spPr/>
        <p:txBody>
          <a:bodyPr/>
          <a:lstStyle/>
          <a:p>
            <a:fld id="{53B235CE-0D29-437C-8A63-53F615FD3C6B}" type="slidenum">
              <a:rPr lang="fr-FR" smtClean="0"/>
              <a:t>‹N°›</a:t>
            </a:fld>
            <a:endParaRPr lang="fr-FR"/>
          </a:p>
        </p:txBody>
      </p:sp>
    </p:spTree>
    <p:extLst>
      <p:ext uri="{BB962C8B-B14F-4D97-AF65-F5344CB8AC3E}">
        <p14:creationId xmlns:p14="http://schemas.microsoft.com/office/powerpoint/2010/main" val="233630133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4D52BA08-7205-DAC4-E597-2B39449DE05A}"/>
              </a:ext>
            </a:extLst>
          </p:cNvPr>
          <p:cNvSpPr>
            <a:spLocks noGrp="1"/>
          </p:cNvSpPr>
          <p:nvPr>
            <p:ph type="title"/>
          </p:nvPr>
        </p:nvSpPr>
        <p:spPr>
          <a:xfrm>
            <a:off x="831850" y="1709738"/>
            <a:ext cx="10515600" cy="2852737"/>
          </a:xfrm>
        </p:spPr>
        <p:txBody>
          <a:bodyPr anchor="b"/>
          <a:lstStyle>
            <a:lvl1pPr>
              <a:defRPr sz="6000"/>
            </a:lvl1pPr>
          </a:lstStyle>
          <a:p>
            <a:r>
              <a:rPr lang="fr-FR"/>
              <a:t>Modifiez le style du titre</a:t>
            </a:r>
          </a:p>
        </p:txBody>
      </p:sp>
      <p:sp>
        <p:nvSpPr>
          <p:cNvPr id="3" name="Espace réservé du texte 2">
            <a:extLst>
              <a:ext uri="{FF2B5EF4-FFF2-40B4-BE49-F238E27FC236}">
                <a16:creationId xmlns:a16="http://schemas.microsoft.com/office/drawing/2014/main" id="{64500857-4942-9DC5-0FAE-40828722ADA2}"/>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Cliquez pour modifier les styles du texte du masque</a:t>
            </a:r>
          </a:p>
        </p:txBody>
      </p:sp>
      <p:sp>
        <p:nvSpPr>
          <p:cNvPr id="4" name="Espace réservé de la date 3">
            <a:extLst>
              <a:ext uri="{FF2B5EF4-FFF2-40B4-BE49-F238E27FC236}">
                <a16:creationId xmlns:a16="http://schemas.microsoft.com/office/drawing/2014/main" id="{78A56123-5380-E05D-AA0C-F1C4457ACA48}"/>
              </a:ext>
            </a:extLst>
          </p:cNvPr>
          <p:cNvSpPr>
            <a:spLocks noGrp="1"/>
          </p:cNvSpPr>
          <p:nvPr>
            <p:ph type="dt" sz="half" idx="10"/>
          </p:nvPr>
        </p:nvSpPr>
        <p:spPr/>
        <p:txBody>
          <a:bodyPr/>
          <a:lstStyle/>
          <a:p>
            <a:fld id="{666EEB6C-9E54-400C-ABC4-FC9445B22A38}" type="datetimeFigureOut">
              <a:rPr lang="fr-FR" smtClean="0"/>
              <a:t>06/07/2025</a:t>
            </a:fld>
            <a:endParaRPr lang="fr-FR"/>
          </a:p>
        </p:txBody>
      </p:sp>
      <p:sp>
        <p:nvSpPr>
          <p:cNvPr id="5" name="Espace réservé du pied de page 4">
            <a:extLst>
              <a:ext uri="{FF2B5EF4-FFF2-40B4-BE49-F238E27FC236}">
                <a16:creationId xmlns:a16="http://schemas.microsoft.com/office/drawing/2014/main" id="{9686F2C9-3115-183E-5A17-B046F8EA4708}"/>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B5BF8F15-4C0C-C78D-0DB6-C0F88E839517}"/>
              </a:ext>
            </a:extLst>
          </p:cNvPr>
          <p:cNvSpPr>
            <a:spLocks noGrp="1"/>
          </p:cNvSpPr>
          <p:nvPr>
            <p:ph type="sldNum" sz="quarter" idx="12"/>
          </p:nvPr>
        </p:nvSpPr>
        <p:spPr/>
        <p:txBody>
          <a:bodyPr/>
          <a:lstStyle/>
          <a:p>
            <a:fld id="{53B235CE-0D29-437C-8A63-53F615FD3C6B}" type="slidenum">
              <a:rPr lang="fr-FR" smtClean="0"/>
              <a:t>‹N°›</a:t>
            </a:fld>
            <a:endParaRPr lang="fr-FR"/>
          </a:p>
        </p:txBody>
      </p:sp>
    </p:spTree>
    <p:extLst>
      <p:ext uri="{BB962C8B-B14F-4D97-AF65-F5344CB8AC3E}">
        <p14:creationId xmlns:p14="http://schemas.microsoft.com/office/powerpoint/2010/main" val="102931449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CE30E0CD-F4C3-1768-C592-C8DB9C29AF2D}"/>
              </a:ext>
            </a:extLst>
          </p:cNvPr>
          <p:cNvSpPr>
            <a:spLocks noGrp="1"/>
          </p:cNvSpPr>
          <p:nvPr>
            <p:ph type="title"/>
          </p:nvPr>
        </p:nvSpPr>
        <p:spPr/>
        <p:txBody>
          <a:bodyPr/>
          <a:lstStyle/>
          <a:p>
            <a:r>
              <a:rPr lang="fr-FR"/>
              <a:t>Modifiez le style du titre</a:t>
            </a:r>
          </a:p>
        </p:txBody>
      </p:sp>
      <p:sp>
        <p:nvSpPr>
          <p:cNvPr id="3" name="Espace réservé du contenu 2">
            <a:extLst>
              <a:ext uri="{FF2B5EF4-FFF2-40B4-BE49-F238E27FC236}">
                <a16:creationId xmlns:a16="http://schemas.microsoft.com/office/drawing/2014/main" id="{42E1C398-A79C-2A9C-F967-97F83C2C8021}"/>
              </a:ext>
            </a:extLst>
          </p:cNvPr>
          <p:cNvSpPr>
            <a:spLocks noGrp="1"/>
          </p:cNvSpPr>
          <p:nvPr>
            <p:ph sz="half" idx="1"/>
          </p:nvPr>
        </p:nvSpPr>
        <p:spPr>
          <a:xfrm>
            <a:off x="838200" y="1825625"/>
            <a:ext cx="5181600" cy="435133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a:extLst>
              <a:ext uri="{FF2B5EF4-FFF2-40B4-BE49-F238E27FC236}">
                <a16:creationId xmlns:a16="http://schemas.microsoft.com/office/drawing/2014/main" id="{D2ED62ED-EFCE-E21F-1904-5939688B18B1}"/>
              </a:ext>
            </a:extLst>
          </p:cNvPr>
          <p:cNvSpPr>
            <a:spLocks noGrp="1"/>
          </p:cNvSpPr>
          <p:nvPr>
            <p:ph sz="half" idx="2"/>
          </p:nvPr>
        </p:nvSpPr>
        <p:spPr>
          <a:xfrm>
            <a:off x="6172200" y="1825625"/>
            <a:ext cx="5181600" cy="435133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4">
            <a:extLst>
              <a:ext uri="{FF2B5EF4-FFF2-40B4-BE49-F238E27FC236}">
                <a16:creationId xmlns:a16="http://schemas.microsoft.com/office/drawing/2014/main" id="{81B810B9-A921-1223-1616-326F460DB1E6}"/>
              </a:ext>
            </a:extLst>
          </p:cNvPr>
          <p:cNvSpPr>
            <a:spLocks noGrp="1"/>
          </p:cNvSpPr>
          <p:nvPr>
            <p:ph type="dt" sz="half" idx="10"/>
          </p:nvPr>
        </p:nvSpPr>
        <p:spPr/>
        <p:txBody>
          <a:bodyPr/>
          <a:lstStyle/>
          <a:p>
            <a:fld id="{666EEB6C-9E54-400C-ABC4-FC9445B22A38}" type="datetimeFigureOut">
              <a:rPr lang="fr-FR" smtClean="0"/>
              <a:t>06/07/2025</a:t>
            </a:fld>
            <a:endParaRPr lang="fr-FR"/>
          </a:p>
        </p:txBody>
      </p:sp>
      <p:sp>
        <p:nvSpPr>
          <p:cNvPr id="6" name="Espace réservé du pied de page 5">
            <a:extLst>
              <a:ext uri="{FF2B5EF4-FFF2-40B4-BE49-F238E27FC236}">
                <a16:creationId xmlns:a16="http://schemas.microsoft.com/office/drawing/2014/main" id="{C425E69B-6B50-B403-80F3-D79BE3EA45B0}"/>
              </a:ext>
            </a:extLst>
          </p:cNvPr>
          <p:cNvSpPr>
            <a:spLocks noGrp="1"/>
          </p:cNvSpPr>
          <p:nvPr>
            <p:ph type="ftr" sz="quarter" idx="11"/>
          </p:nvPr>
        </p:nvSpPr>
        <p:spPr/>
        <p:txBody>
          <a:bodyPr/>
          <a:lstStyle/>
          <a:p>
            <a:endParaRPr lang="fr-FR"/>
          </a:p>
        </p:txBody>
      </p:sp>
      <p:sp>
        <p:nvSpPr>
          <p:cNvPr id="7" name="Espace réservé du numéro de diapositive 6">
            <a:extLst>
              <a:ext uri="{FF2B5EF4-FFF2-40B4-BE49-F238E27FC236}">
                <a16:creationId xmlns:a16="http://schemas.microsoft.com/office/drawing/2014/main" id="{5C65564C-3E8E-FFCC-79B3-0315FEAEE44F}"/>
              </a:ext>
            </a:extLst>
          </p:cNvPr>
          <p:cNvSpPr>
            <a:spLocks noGrp="1"/>
          </p:cNvSpPr>
          <p:nvPr>
            <p:ph type="sldNum" sz="quarter" idx="12"/>
          </p:nvPr>
        </p:nvSpPr>
        <p:spPr/>
        <p:txBody>
          <a:bodyPr/>
          <a:lstStyle/>
          <a:p>
            <a:fld id="{53B235CE-0D29-437C-8A63-53F615FD3C6B}" type="slidenum">
              <a:rPr lang="fr-FR" smtClean="0"/>
              <a:t>‹N°›</a:t>
            </a:fld>
            <a:endParaRPr lang="fr-FR"/>
          </a:p>
        </p:txBody>
      </p:sp>
    </p:spTree>
    <p:extLst>
      <p:ext uri="{BB962C8B-B14F-4D97-AF65-F5344CB8AC3E}">
        <p14:creationId xmlns:p14="http://schemas.microsoft.com/office/powerpoint/2010/main" val="198608289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9B9CE5FB-33D3-7701-5429-7F22641D732F}"/>
              </a:ext>
            </a:extLst>
          </p:cNvPr>
          <p:cNvSpPr>
            <a:spLocks noGrp="1"/>
          </p:cNvSpPr>
          <p:nvPr>
            <p:ph type="title"/>
          </p:nvPr>
        </p:nvSpPr>
        <p:spPr>
          <a:xfrm>
            <a:off x="839788" y="365125"/>
            <a:ext cx="10515600" cy="1325563"/>
          </a:xfrm>
        </p:spPr>
        <p:txBody>
          <a:bodyPr/>
          <a:lstStyle/>
          <a:p>
            <a:r>
              <a:rPr lang="fr-FR"/>
              <a:t>Modifiez le style du titre</a:t>
            </a:r>
          </a:p>
        </p:txBody>
      </p:sp>
      <p:sp>
        <p:nvSpPr>
          <p:cNvPr id="3" name="Espace réservé du texte 2">
            <a:extLst>
              <a:ext uri="{FF2B5EF4-FFF2-40B4-BE49-F238E27FC236}">
                <a16:creationId xmlns:a16="http://schemas.microsoft.com/office/drawing/2014/main" id="{2A6DB065-BE34-DC94-523E-3164D776FA40}"/>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4" name="Espace réservé du contenu 3">
            <a:extLst>
              <a:ext uri="{FF2B5EF4-FFF2-40B4-BE49-F238E27FC236}">
                <a16:creationId xmlns:a16="http://schemas.microsoft.com/office/drawing/2014/main" id="{F261EF81-2935-D292-7DC3-453338F00192}"/>
              </a:ext>
            </a:extLst>
          </p:cNvPr>
          <p:cNvSpPr>
            <a:spLocks noGrp="1"/>
          </p:cNvSpPr>
          <p:nvPr>
            <p:ph sz="half" idx="2"/>
          </p:nvPr>
        </p:nvSpPr>
        <p:spPr>
          <a:xfrm>
            <a:off x="839788" y="2505075"/>
            <a:ext cx="5157787" cy="368458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a:extLst>
              <a:ext uri="{FF2B5EF4-FFF2-40B4-BE49-F238E27FC236}">
                <a16:creationId xmlns:a16="http://schemas.microsoft.com/office/drawing/2014/main" id="{49769C95-19BB-7CDB-E977-1A362DFD20C8}"/>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6" name="Espace réservé du contenu 5">
            <a:extLst>
              <a:ext uri="{FF2B5EF4-FFF2-40B4-BE49-F238E27FC236}">
                <a16:creationId xmlns:a16="http://schemas.microsoft.com/office/drawing/2014/main" id="{4BAEBA05-6334-F2AD-7444-72404007969A}"/>
              </a:ext>
            </a:extLst>
          </p:cNvPr>
          <p:cNvSpPr>
            <a:spLocks noGrp="1"/>
          </p:cNvSpPr>
          <p:nvPr>
            <p:ph sz="quarter" idx="4"/>
          </p:nvPr>
        </p:nvSpPr>
        <p:spPr>
          <a:xfrm>
            <a:off x="6172200" y="2505075"/>
            <a:ext cx="5183188" cy="368458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e la date 6">
            <a:extLst>
              <a:ext uri="{FF2B5EF4-FFF2-40B4-BE49-F238E27FC236}">
                <a16:creationId xmlns:a16="http://schemas.microsoft.com/office/drawing/2014/main" id="{EFF8D14E-116C-A829-350F-4804AB5033E8}"/>
              </a:ext>
            </a:extLst>
          </p:cNvPr>
          <p:cNvSpPr>
            <a:spLocks noGrp="1"/>
          </p:cNvSpPr>
          <p:nvPr>
            <p:ph type="dt" sz="half" idx="10"/>
          </p:nvPr>
        </p:nvSpPr>
        <p:spPr/>
        <p:txBody>
          <a:bodyPr/>
          <a:lstStyle/>
          <a:p>
            <a:fld id="{666EEB6C-9E54-400C-ABC4-FC9445B22A38}" type="datetimeFigureOut">
              <a:rPr lang="fr-FR" smtClean="0"/>
              <a:t>06/07/2025</a:t>
            </a:fld>
            <a:endParaRPr lang="fr-FR"/>
          </a:p>
        </p:txBody>
      </p:sp>
      <p:sp>
        <p:nvSpPr>
          <p:cNvPr id="8" name="Espace réservé du pied de page 7">
            <a:extLst>
              <a:ext uri="{FF2B5EF4-FFF2-40B4-BE49-F238E27FC236}">
                <a16:creationId xmlns:a16="http://schemas.microsoft.com/office/drawing/2014/main" id="{B7D73956-9A11-3160-12F2-EAB59769AF49}"/>
              </a:ext>
            </a:extLst>
          </p:cNvPr>
          <p:cNvSpPr>
            <a:spLocks noGrp="1"/>
          </p:cNvSpPr>
          <p:nvPr>
            <p:ph type="ftr" sz="quarter" idx="11"/>
          </p:nvPr>
        </p:nvSpPr>
        <p:spPr/>
        <p:txBody>
          <a:bodyPr/>
          <a:lstStyle/>
          <a:p>
            <a:endParaRPr lang="fr-FR"/>
          </a:p>
        </p:txBody>
      </p:sp>
      <p:sp>
        <p:nvSpPr>
          <p:cNvPr id="9" name="Espace réservé du numéro de diapositive 8">
            <a:extLst>
              <a:ext uri="{FF2B5EF4-FFF2-40B4-BE49-F238E27FC236}">
                <a16:creationId xmlns:a16="http://schemas.microsoft.com/office/drawing/2014/main" id="{780D71A4-5E47-681B-0085-77E6AEDC3790}"/>
              </a:ext>
            </a:extLst>
          </p:cNvPr>
          <p:cNvSpPr>
            <a:spLocks noGrp="1"/>
          </p:cNvSpPr>
          <p:nvPr>
            <p:ph type="sldNum" sz="quarter" idx="12"/>
          </p:nvPr>
        </p:nvSpPr>
        <p:spPr/>
        <p:txBody>
          <a:bodyPr/>
          <a:lstStyle/>
          <a:p>
            <a:fld id="{53B235CE-0D29-437C-8A63-53F615FD3C6B}" type="slidenum">
              <a:rPr lang="fr-FR" smtClean="0"/>
              <a:t>‹N°›</a:t>
            </a:fld>
            <a:endParaRPr lang="fr-FR"/>
          </a:p>
        </p:txBody>
      </p:sp>
    </p:spTree>
    <p:extLst>
      <p:ext uri="{BB962C8B-B14F-4D97-AF65-F5344CB8AC3E}">
        <p14:creationId xmlns:p14="http://schemas.microsoft.com/office/powerpoint/2010/main" val="114738738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233BC1D7-D457-419F-7C43-86BAD487908E}"/>
              </a:ext>
            </a:extLst>
          </p:cNvPr>
          <p:cNvSpPr>
            <a:spLocks noGrp="1"/>
          </p:cNvSpPr>
          <p:nvPr>
            <p:ph type="title"/>
          </p:nvPr>
        </p:nvSpPr>
        <p:spPr/>
        <p:txBody>
          <a:bodyPr/>
          <a:lstStyle/>
          <a:p>
            <a:r>
              <a:rPr lang="fr-FR"/>
              <a:t>Modifiez le style du titre</a:t>
            </a:r>
          </a:p>
        </p:txBody>
      </p:sp>
      <p:sp>
        <p:nvSpPr>
          <p:cNvPr id="3" name="Espace réservé de la date 2">
            <a:extLst>
              <a:ext uri="{FF2B5EF4-FFF2-40B4-BE49-F238E27FC236}">
                <a16:creationId xmlns:a16="http://schemas.microsoft.com/office/drawing/2014/main" id="{A9294DC4-348C-A898-3FC8-913F1EEDF54A}"/>
              </a:ext>
            </a:extLst>
          </p:cNvPr>
          <p:cNvSpPr>
            <a:spLocks noGrp="1"/>
          </p:cNvSpPr>
          <p:nvPr>
            <p:ph type="dt" sz="half" idx="10"/>
          </p:nvPr>
        </p:nvSpPr>
        <p:spPr/>
        <p:txBody>
          <a:bodyPr/>
          <a:lstStyle/>
          <a:p>
            <a:fld id="{666EEB6C-9E54-400C-ABC4-FC9445B22A38}" type="datetimeFigureOut">
              <a:rPr lang="fr-FR" smtClean="0"/>
              <a:t>06/07/2025</a:t>
            </a:fld>
            <a:endParaRPr lang="fr-FR"/>
          </a:p>
        </p:txBody>
      </p:sp>
      <p:sp>
        <p:nvSpPr>
          <p:cNvPr id="4" name="Espace réservé du pied de page 3">
            <a:extLst>
              <a:ext uri="{FF2B5EF4-FFF2-40B4-BE49-F238E27FC236}">
                <a16:creationId xmlns:a16="http://schemas.microsoft.com/office/drawing/2014/main" id="{2D6EB360-8C35-16EE-31DF-0960A1B1CEE9}"/>
              </a:ext>
            </a:extLst>
          </p:cNvPr>
          <p:cNvSpPr>
            <a:spLocks noGrp="1"/>
          </p:cNvSpPr>
          <p:nvPr>
            <p:ph type="ftr" sz="quarter" idx="11"/>
          </p:nvPr>
        </p:nvSpPr>
        <p:spPr/>
        <p:txBody>
          <a:bodyPr/>
          <a:lstStyle/>
          <a:p>
            <a:endParaRPr lang="fr-FR"/>
          </a:p>
        </p:txBody>
      </p:sp>
      <p:sp>
        <p:nvSpPr>
          <p:cNvPr id="5" name="Espace réservé du numéro de diapositive 4">
            <a:extLst>
              <a:ext uri="{FF2B5EF4-FFF2-40B4-BE49-F238E27FC236}">
                <a16:creationId xmlns:a16="http://schemas.microsoft.com/office/drawing/2014/main" id="{852BBB3C-6918-31F5-6999-5248C75C0965}"/>
              </a:ext>
            </a:extLst>
          </p:cNvPr>
          <p:cNvSpPr>
            <a:spLocks noGrp="1"/>
          </p:cNvSpPr>
          <p:nvPr>
            <p:ph type="sldNum" sz="quarter" idx="12"/>
          </p:nvPr>
        </p:nvSpPr>
        <p:spPr/>
        <p:txBody>
          <a:bodyPr/>
          <a:lstStyle/>
          <a:p>
            <a:fld id="{53B235CE-0D29-437C-8A63-53F615FD3C6B}" type="slidenum">
              <a:rPr lang="fr-FR" smtClean="0"/>
              <a:t>‹N°›</a:t>
            </a:fld>
            <a:endParaRPr lang="fr-FR"/>
          </a:p>
        </p:txBody>
      </p:sp>
    </p:spTree>
    <p:extLst>
      <p:ext uri="{BB962C8B-B14F-4D97-AF65-F5344CB8AC3E}">
        <p14:creationId xmlns:p14="http://schemas.microsoft.com/office/powerpoint/2010/main" val="45606424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a:extLst>
              <a:ext uri="{FF2B5EF4-FFF2-40B4-BE49-F238E27FC236}">
                <a16:creationId xmlns:a16="http://schemas.microsoft.com/office/drawing/2014/main" id="{36B7472D-7438-4077-4E49-1F9B90929C63}"/>
              </a:ext>
            </a:extLst>
          </p:cNvPr>
          <p:cNvSpPr>
            <a:spLocks noGrp="1"/>
          </p:cNvSpPr>
          <p:nvPr>
            <p:ph type="dt" sz="half" idx="10"/>
          </p:nvPr>
        </p:nvSpPr>
        <p:spPr/>
        <p:txBody>
          <a:bodyPr/>
          <a:lstStyle/>
          <a:p>
            <a:fld id="{666EEB6C-9E54-400C-ABC4-FC9445B22A38}" type="datetimeFigureOut">
              <a:rPr lang="fr-FR" smtClean="0"/>
              <a:t>06/07/2025</a:t>
            </a:fld>
            <a:endParaRPr lang="fr-FR"/>
          </a:p>
        </p:txBody>
      </p:sp>
      <p:sp>
        <p:nvSpPr>
          <p:cNvPr id="3" name="Espace réservé du pied de page 2">
            <a:extLst>
              <a:ext uri="{FF2B5EF4-FFF2-40B4-BE49-F238E27FC236}">
                <a16:creationId xmlns:a16="http://schemas.microsoft.com/office/drawing/2014/main" id="{65A55228-76C3-23D8-9A9D-59C2FF37FC76}"/>
              </a:ext>
            </a:extLst>
          </p:cNvPr>
          <p:cNvSpPr>
            <a:spLocks noGrp="1"/>
          </p:cNvSpPr>
          <p:nvPr>
            <p:ph type="ftr" sz="quarter" idx="11"/>
          </p:nvPr>
        </p:nvSpPr>
        <p:spPr/>
        <p:txBody>
          <a:bodyPr/>
          <a:lstStyle/>
          <a:p>
            <a:endParaRPr lang="fr-FR"/>
          </a:p>
        </p:txBody>
      </p:sp>
      <p:sp>
        <p:nvSpPr>
          <p:cNvPr id="4" name="Espace réservé du numéro de diapositive 3">
            <a:extLst>
              <a:ext uri="{FF2B5EF4-FFF2-40B4-BE49-F238E27FC236}">
                <a16:creationId xmlns:a16="http://schemas.microsoft.com/office/drawing/2014/main" id="{9DB04EEC-DABB-27A3-E0CF-301A048A25DB}"/>
              </a:ext>
            </a:extLst>
          </p:cNvPr>
          <p:cNvSpPr>
            <a:spLocks noGrp="1"/>
          </p:cNvSpPr>
          <p:nvPr>
            <p:ph type="sldNum" sz="quarter" idx="12"/>
          </p:nvPr>
        </p:nvSpPr>
        <p:spPr/>
        <p:txBody>
          <a:bodyPr/>
          <a:lstStyle/>
          <a:p>
            <a:fld id="{53B235CE-0D29-437C-8A63-53F615FD3C6B}" type="slidenum">
              <a:rPr lang="fr-FR" smtClean="0"/>
              <a:t>‹N°›</a:t>
            </a:fld>
            <a:endParaRPr lang="fr-FR"/>
          </a:p>
        </p:txBody>
      </p:sp>
    </p:spTree>
    <p:extLst>
      <p:ext uri="{BB962C8B-B14F-4D97-AF65-F5344CB8AC3E}">
        <p14:creationId xmlns:p14="http://schemas.microsoft.com/office/powerpoint/2010/main" val="232206199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2BE1BCCF-BDEA-914D-A783-D81B92FE8A46}"/>
              </a:ext>
            </a:extLst>
          </p:cNvPr>
          <p:cNvSpPr>
            <a:spLocks noGrp="1"/>
          </p:cNvSpPr>
          <p:nvPr>
            <p:ph type="title"/>
          </p:nvPr>
        </p:nvSpPr>
        <p:spPr>
          <a:xfrm>
            <a:off x="839788" y="457200"/>
            <a:ext cx="3932237" cy="1600200"/>
          </a:xfrm>
        </p:spPr>
        <p:txBody>
          <a:bodyPr anchor="b"/>
          <a:lstStyle>
            <a:lvl1pPr>
              <a:defRPr sz="3200"/>
            </a:lvl1pPr>
          </a:lstStyle>
          <a:p>
            <a:r>
              <a:rPr lang="fr-FR"/>
              <a:t>Modifiez le style du titre</a:t>
            </a:r>
          </a:p>
        </p:txBody>
      </p:sp>
      <p:sp>
        <p:nvSpPr>
          <p:cNvPr id="3" name="Espace réservé du contenu 2">
            <a:extLst>
              <a:ext uri="{FF2B5EF4-FFF2-40B4-BE49-F238E27FC236}">
                <a16:creationId xmlns:a16="http://schemas.microsoft.com/office/drawing/2014/main" id="{3362D26D-3BB0-0274-1DB7-80A475CE1282}"/>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a:extLst>
              <a:ext uri="{FF2B5EF4-FFF2-40B4-BE49-F238E27FC236}">
                <a16:creationId xmlns:a16="http://schemas.microsoft.com/office/drawing/2014/main" id="{2EF1EE49-7F50-2738-F274-D42F8FC65F6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Espace réservé de la date 4">
            <a:extLst>
              <a:ext uri="{FF2B5EF4-FFF2-40B4-BE49-F238E27FC236}">
                <a16:creationId xmlns:a16="http://schemas.microsoft.com/office/drawing/2014/main" id="{A525782E-C69F-3C84-E2FC-3387DBB5F462}"/>
              </a:ext>
            </a:extLst>
          </p:cNvPr>
          <p:cNvSpPr>
            <a:spLocks noGrp="1"/>
          </p:cNvSpPr>
          <p:nvPr>
            <p:ph type="dt" sz="half" idx="10"/>
          </p:nvPr>
        </p:nvSpPr>
        <p:spPr/>
        <p:txBody>
          <a:bodyPr/>
          <a:lstStyle/>
          <a:p>
            <a:fld id="{666EEB6C-9E54-400C-ABC4-FC9445B22A38}" type="datetimeFigureOut">
              <a:rPr lang="fr-FR" smtClean="0"/>
              <a:t>06/07/2025</a:t>
            </a:fld>
            <a:endParaRPr lang="fr-FR"/>
          </a:p>
        </p:txBody>
      </p:sp>
      <p:sp>
        <p:nvSpPr>
          <p:cNvPr id="6" name="Espace réservé du pied de page 5">
            <a:extLst>
              <a:ext uri="{FF2B5EF4-FFF2-40B4-BE49-F238E27FC236}">
                <a16:creationId xmlns:a16="http://schemas.microsoft.com/office/drawing/2014/main" id="{4D59097B-9BD9-979A-282A-5E5A08A81D6D}"/>
              </a:ext>
            </a:extLst>
          </p:cNvPr>
          <p:cNvSpPr>
            <a:spLocks noGrp="1"/>
          </p:cNvSpPr>
          <p:nvPr>
            <p:ph type="ftr" sz="quarter" idx="11"/>
          </p:nvPr>
        </p:nvSpPr>
        <p:spPr/>
        <p:txBody>
          <a:bodyPr/>
          <a:lstStyle/>
          <a:p>
            <a:endParaRPr lang="fr-FR"/>
          </a:p>
        </p:txBody>
      </p:sp>
      <p:sp>
        <p:nvSpPr>
          <p:cNvPr id="7" name="Espace réservé du numéro de diapositive 6">
            <a:extLst>
              <a:ext uri="{FF2B5EF4-FFF2-40B4-BE49-F238E27FC236}">
                <a16:creationId xmlns:a16="http://schemas.microsoft.com/office/drawing/2014/main" id="{B2411998-D110-DB7C-C627-3626943B7072}"/>
              </a:ext>
            </a:extLst>
          </p:cNvPr>
          <p:cNvSpPr>
            <a:spLocks noGrp="1"/>
          </p:cNvSpPr>
          <p:nvPr>
            <p:ph type="sldNum" sz="quarter" idx="12"/>
          </p:nvPr>
        </p:nvSpPr>
        <p:spPr/>
        <p:txBody>
          <a:bodyPr/>
          <a:lstStyle/>
          <a:p>
            <a:fld id="{53B235CE-0D29-437C-8A63-53F615FD3C6B}" type="slidenum">
              <a:rPr lang="fr-FR" smtClean="0"/>
              <a:t>‹N°›</a:t>
            </a:fld>
            <a:endParaRPr lang="fr-FR"/>
          </a:p>
        </p:txBody>
      </p:sp>
    </p:spTree>
    <p:extLst>
      <p:ext uri="{BB962C8B-B14F-4D97-AF65-F5344CB8AC3E}">
        <p14:creationId xmlns:p14="http://schemas.microsoft.com/office/powerpoint/2010/main" val="202846962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37848FB0-F858-8442-5193-0CF8BE670042}"/>
              </a:ext>
            </a:extLst>
          </p:cNvPr>
          <p:cNvSpPr>
            <a:spLocks noGrp="1"/>
          </p:cNvSpPr>
          <p:nvPr>
            <p:ph type="title"/>
          </p:nvPr>
        </p:nvSpPr>
        <p:spPr>
          <a:xfrm>
            <a:off x="839788" y="457200"/>
            <a:ext cx="3932237" cy="1600200"/>
          </a:xfrm>
        </p:spPr>
        <p:txBody>
          <a:bodyPr anchor="b"/>
          <a:lstStyle>
            <a:lvl1pPr>
              <a:defRPr sz="3200"/>
            </a:lvl1pPr>
          </a:lstStyle>
          <a:p>
            <a:r>
              <a:rPr lang="fr-FR"/>
              <a:t>Modifiez le style du titre</a:t>
            </a:r>
          </a:p>
        </p:txBody>
      </p:sp>
      <p:sp>
        <p:nvSpPr>
          <p:cNvPr id="3" name="Espace réservé pour une image  2">
            <a:extLst>
              <a:ext uri="{FF2B5EF4-FFF2-40B4-BE49-F238E27FC236}">
                <a16:creationId xmlns:a16="http://schemas.microsoft.com/office/drawing/2014/main" id="{64962F7C-6968-DA97-F9E1-CE2B1845A6FB}"/>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a:extLst>
              <a:ext uri="{FF2B5EF4-FFF2-40B4-BE49-F238E27FC236}">
                <a16:creationId xmlns:a16="http://schemas.microsoft.com/office/drawing/2014/main" id="{7E55EF59-9086-0683-35F7-E8FBA837E34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Espace réservé de la date 4">
            <a:extLst>
              <a:ext uri="{FF2B5EF4-FFF2-40B4-BE49-F238E27FC236}">
                <a16:creationId xmlns:a16="http://schemas.microsoft.com/office/drawing/2014/main" id="{39FEBCC1-3962-64D6-2123-BB7F2F1CF020}"/>
              </a:ext>
            </a:extLst>
          </p:cNvPr>
          <p:cNvSpPr>
            <a:spLocks noGrp="1"/>
          </p:cNvSpPr>
          <p:nvPr>
            <p:ph type="dt" sz="half" idx="10"/>
          </p:nvPr>
        </p:nvSpPr>
        <p:spPr/>
        <p:txBody>
          <a:bodyPr/>
          <a:lstStyle/>
          <a:p>
            <a:fld id="{666EEB6C-9E54-400C-ABC4-FC9445B22A38}" type="datetimeFigureOut">
              <a:rPr lang="fr-FR" smtClean="0"/>
              <a:t>06/07/2025</a:t>
            </a:fld>
            <a:endParaRPr lang="fr-FR"/>
          </a:p>
        </p:txBody>
      </p:sp>
      <p:sp>
        <p:nvSpPr>
          <p:cNvPr id="6" name="Espace réservé du pied de page 5">
            <a:extLst>
              <a:ext uri="{FF2B5EF4-FFF2-40B4-BE49-F238E27FC236}">
                <a16:creationId xmlns:a16="http://schemas.microsoft.com/office/drawing/2014/main" id="{CDD6495B-59E3-EA1C-0AA6-15F950767756}"/>
              </a:ext>
            </a:extLst>
          </p:cNvPr>
          <p:cNvSpPr>
            <a:spLocks noGrp="1"/>
          </p:cNvSpPr>
          <p:nvPr>
            <p:ph type="ftr" sz="quarter" idx="11"/>
          </p:nvPr>
        </p:nvSpPr>
        <p:spPr/>
        <p:txBody>
          <a:bodyPr/>
          <a:lstStyle/>
          <a:p>
            <a:endParaRPr lang="fr-FR"/>
          </a:p>
        </p:txBody>
      </p:sp>
      <p:sp>
        <p:nvSpPr>
          <p:cNvPr id="7" name="Espace réservé du numéro de diapositive 6">
            <a:extLst>
              <a:ext uri="{FF2B5EF4-FFF2-40B4-BE49-F238E27FC236}">
                <a16:creationId xmlns:a16="http://schemas.microsoft.com/office/drawing/2014/main" id="{93DE1AAA-00DE-FD02-D819-29E29A7480F5}"/>
              </a:ext>
            </a:extLst>
          </p:cNvPr>
          <p:cNvSpPr>
            <a:spLocks noGrp="1"/>
          </p:cNvSpPr>
          <p:nvPr>
            <p:ph type="sldNum" sz="quarter" idx="12"/>
          </p:nvPr>
        </p:nvSpPr>
        <p:spPr/>
        <p:txBody>
          <a:bodyPr/>
          <a:lstStyle/>
          <a:p>
            <a:fld id="{53B235CE-0D29-437C-8A63-53F615FD3C6B}" type="slidenum">
              <a:rPr lang="fr-FR" smtClean="0"/>
              <a:t>‹N°›</a:t>
            </a:fld>
            <a:endParaRPr lang="fr-FR"/>
          </a:p>
        </p:txBody>
      </p:sp>
    </p:spTree>
    <p:extLst>
      <p:ext uri="{BB962C8B-B14F-4D97-AF65-F5344CB8AC3E}">
        <p14:creationId xmlns:p14="http://schemas.microsoft.com/office/powerpoint/2010/main" val="206610199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a:extLst>
              <a:ext uri="{FF2B5EF4-FFF2-40B4-BE49-F238E27FC236}">
                <a16:creationId xmlns:a16="http://schemas.microsoft.com/office/drawing/2014/main" id="{9CE14446-B311-2ECE-E357-9408A4E86E7E}"/>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fr-FR"/>
              <a:t>Modifiez le style du titre</a:t>
            </a:r>
          </a:p>
        </p:txBody>
      </p:sp>
      <p:sp>
        <p:nvSpPr>
          <p:cNvPr id="3" name="Espace réservé du texte 2">
            <a:extLst>
              <a:ext uri="{FF2B5EF4-FFF2-40B4-BE49-F238E27FC236}">
                <a16:creationId xmlns:a16="http://schemas.microsoft.com/office/drawing/2014/main" id="{67B4EEE5-450D-C6A1-28AD-495E4119AEB9}"/>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B5387671-A73E-EB05-4FF6-F25134B3D2E2}"/>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66EEB6C-9E54-400C-ABC4-FC9445B22A38}" type="datetimeFigureOut">
              <a:rPr lang="fr-FR" smtClean="0"/>
              <a:t>06/07/2025</a:t>
            </a:fld>
            <a:endParaRPr lang="fr-FR"/>
          </a:p>
        </p:txBody>
      </p:sp>
      <p:sp>
        <p:nvSpPr>
          <p:cNvPr id="5" name="Espace réservé du pied de page 4">
            <a:extLst>
              <a:ext uri="{FF2B5EF4-FFF2-40B4-BE49-F238E27FC236}">
                <a16:creationId xmlns:a16="http://schemas.microsoft.com/office/drawing/2014/main" id="{2F1E5A79-CB8B-B937-A468-D7D7962549C2}"/>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Espace réservé du numéro de diapositive 5">
            <a:extLst>
              <a:ext uri="{FF2B5EF4-FFF2-40B4-BE49-F238E27FC236}">
                <a16:creationId xmlns:a16="http://schemas.microsoft.com/office/drawing/2014/main" id="{44FA4138-A42A-AD03-D0FC-E4D01685E51C}"/>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3B235CE-0D29-437C-8A63-53F615FD3C6B}" type="slidenum">
              <a:rPr lang="fr-FR" smtClean="0"/>
              <a:t>‹N°›</a:t>
            </a:fld>
            <a:endParaRPr lang="fr-FR"/>
          </a:p>
        </p:txBody>
      </p:sp>
    </p:spTree>
    <p:extLst>
      <p:ext uri="{BB962C8B-B14F-4D97-AF65-F5344CB8AC3E}">
        <p14:creationId xmlns:p14="http://schemas.microsoft.com/office/powerpoint/2010/main" val="184899631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5.emf"/></Relationships>
</file>

<file path=ppt/slides/_rels/slide1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emf"/><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emf"/><Relationship Id="rId1" Type="http://schemas.openxmlformats.org/officeDocument/2006/relationships/slideLayout" Target="../slideLayouts/slideLayout1.xml"/><Relationship Id="rId4" Type="http://schemas.openxmlformats.org/officeDocument/2006/relationships/image" Target="../media/image8.png"/></Relationships>
</file>

<file path=ppt/slides/_rels/slide1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5.emf"/></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5.emf"/></Relationships>
</file>

<file path=ppt/slides/_rels/slide4.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5.emf"/></Relationships>
</file>

<file path=ppt/slides/_rels/slide8.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oogle Shape;189;p29">
            <a:extLst>
              <a:ext uri="{FF2B5EF4-FFF2-40B4-BE49-F238E27FC236}">
                <a16:creationId xmlns:a16="http://schemas.microsoft.com/office/drawing/2014/main" id="{BC18ABC3-37A1-FA84-11FE-162CAE39E228}"/>
              </a:ext>
            </a:extLst>
          </p:cNvPr>
          <p:cNvGrpSpPr/>
          <p:nvPr/>
        </p:nvGrpSpPr>
        <p:grpSpPr>
          <a:xfrm>
            <a:off x="348100" y="182325"/>
            <a:ext cx="11526400" cy="6484629"/>
            <a:chOff x="724200" y="536000"/>
            <a:chExt cx="7695600" cy="4063200"/>
          </a:xfrm>
        </p:grpSpPr>
        <p:sp>
          <p:nvSpPr>
            <p:cNvPr id="5" name="Google Shape;190;p29">
              <a:extLst>
                <a:ext uri="{FF2B5EF4-FFF2-40B4-BE49-F238E27FC236}">
                  <a16:creationId xmlns:a16="http://schemas.microsoft.com/office/drawing/2014/main" id="{FF563C31-9924-C7B8-BB51-382ECFE5FBE8}"/>
                </a:ext>
              </a:extLst>
            </p:cNvPr>
            <p:cNvSpPr/>
            <p:nvPr/>
          </p:nvSpPr>
          <p:spPr>
            <a:xfrm>
              <a:off x="724200" y="536000"/>
              <a:ext cx="7695600" cy="4063200"/>
            </a:xfrm>
            <a:prstGeom prst="rect">
              <a:avLst/>
            </a:prstGeom>
            <a:solidFill>
              <a:srgbClr val="FFFFFF"/>
            </a:solidFill>
            <a:ln>
              <a:noFill/>
            </a:ln>
            <a:effectLst>
              <a:outerShdw blurRad="428625" algn="bl" rotWithShape="0">
                <a:srgbClr val="000000">
                  <a:alpha val="3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7" name="Google Shape;192;p29">
              <a:extLst>
                <a:ext uri="{FF2B5EF4-FFF2-40B4-BE49-F238E27FC236}">
                  <a16:creationId xmlns:a16="http://schemas.microsoft.com/office/drawing/2014/main" id="{1C1AB96D-063E-49E6-44D5-C2DABB8CB87E}"/>
                </a:ext>
              </a:extLst>
            </p:cNvPr>
            <p:cNvSpPr/>
            <p:nvPr/>
          </p:nvSpPr>
          <p:spPr>
            <a:xfrm>
              <a:off x="2416899" y="536000"/>
              <a:ext cx="4162494" cy="95814"/>
            </a:xfrm>
            <a:prstGeom prst="rect">
              <a:avLst/>
            </a:prstGeom>
            <a:solidFill>
              <a:srgbClr val="00206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pic>
        <p:nvPicPr>
          <p:cNvPr id="2" name="Image 1">
            <a:extLst>
              <a:ext uri="{FF2B5EF4-FFF2-40B4-BE49-F238E27FC236}">
                <a16:creationId xmlns:a16="http://schemas.microsoft.com/office/drawing/2014/main" id="{5B2CD7FF-5AC3-B67E-2735-D817BD15B1C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47505" y="401666"/>
            <a:ext cx="1717899" cy="816785"/>
          </a:xfrm>
          <a:prstGeom prst="rect">
            <a:avLst/>
          </a:prstGeom>
        </p:spPr>
      </p:pic>
      <p:sp>
        <p:nvSpPr>
          <p:cNvPr id="3" name="ZoneTexte 2">
            <a:extLst>
              <a:ext uri="{FF2B5EF4-FFF2-40B4-BE49-F238E27FC236}">
                <a16:creationId xmlns:a16="http://schemas.microsoft.com/office/drawing/2014/main" id="{1DB482AF-0390-2311-915C-BE162C00A515}"/>
              </a:ext>
            </a:extLst>
          </p:cNvPr>
          <p:cNvSpPr txBox="1"/>
          <p:nvPr/>
        </p:nvSpPr>
        <p:spPr>
          <a:xfrm>
            <a:off x="402529" y="1761378"/>
            <a:ext cx="11036133" cy="1077218"/>
          </a:xfrm>
          <a:prstGeom prst="rect">
            <a:avLst/>
          </a:prstGeom>
          <a:noFill/>
        </p:spPr>
        <p:txBody>
          <a:bodyPr wrap="square">
            <a:spAutoFit/>
          </a:bodyPr>
          <a:lstStyle/>
          <a:p>
            <a:pPr algn="ctr"/>
            <a:r>
              <a:rPr lang="fr-FR" sz="3200" b="1" dirty="0">
                <a:latin typeface="Tahoma" panose="020B0604030504040204" pitchFamily="34" charset="0"/>
                <a:ea typeface="Tahoma" panose="020B0604030504040204" pitchFamily="34" charset="0"/>
                <a:cs typeface="Tahoma" panose="020B0604030504040204" pitchFamily="34" charset="0"/>
              </a:rPr>
              <a:t>R</a:t>
            </a:r>
            <a:r>
              <a:rPr lang="fr-FR" sz="3200" b="1" dirty="0">
                <a:effectLst/>
                <a:latin typeface="Tahoma" panose="020B0604030504040204" pitchFamily="34" charset="0"/>
                <a:ea typeface="Tahoma" panose="020B0604030504040204" pitchFamily="34" charset="0"/>
                <a:cs typeface="Tahoma" panose="020B0604030504040204" pitchFamily="34" charset="0"/>
              </a:rPr>
              <a:t>etours d’expériences sur la mise en œuvre du projet </a:t>
            </a:r>
            <a:r>
              <a:rPr lang="fr-FR" sz="3200" b="1" i="1" dirty="0">
                <a:latin typeface="Tahoma" panose="020B0604030504040204" pitchFamily="34" charset="0"/>
                <a:ea typeface="Tahoma" panose="020B0604030504040204" pitchFamily="34" charset="0"/>
                <a:cs typeface="Tahoma" panose="020B0604030504040204" pitchFamily="34" charset="0"/>
              </a:rPr>
              <a:t>SCALING SOLAR (KAEL ET KAHONE)</a:t>
            </a:r>
            <a:endParaRPr lang="fr-FR" sz="6000" b="1" i="1" dirty="0">
              <a:latin typeface="Tahoma" panose="020B0604030504040204" pitchFamily="34" charset="0"/>
              <a:ea typeface="Tahoma" panose="020B0604030504040204" pitchFamily="34" charset="0"/>
              <a:cs typeface="Tahoma" panose="020B0604030504040204" pitchFamily="34" charset="0"/>
            </a:endParaRPr>
          </a:p>
        </p:txBody>
      </p:sp>
      <p:sp>
        <p:nvSpPr>
          <p:cNvPr id="9" name="ZoneTexte 8">
            <a:extLst>
              <a:ext uri="{FF2B5EF4-FFF2-40B4-BE49-F238E27FC236}">
                <a16:creationId xmlns:a16="http://schemas.microsoft.com/office/drawing/2014/main" id="{897C7D22-2187-4E6F-BAF1-BEF7D5BEF75A}"/>
              </a:ext>
            </a:extLst>
          </p:cNvPr>
          <p:cNvSpPr txBox="1"/>
          <p:nvPr/>
        </p:nvSpPr>
        <p:spPr>
          <a:xfrm>
            <a:off x="5503822" y="3798666"/>
            <a:ext cx="4654314" cy="1200329"/>
          </a:xfrm>
          <a:prstGeom prst="rect">
            <a:avLst/>
          </a:prstGeom>
          <a:noFill/>
        </p:spPr>
        <p:txBody>
          <a:bodyPr wrap="square">
            <a:spAutoFit/>
          </a:bodyPr>
          <a:lstStyle/>
          <a:p>
            <a:pPr algn="just"/>
            <a:r>
              <a:rPr lang="fr-FR" sz="2400" b="1" dirty="0">
                <a:solidFill>
                  <a:schemeClr val="accent2">
                    <a:lumMod val="50000"/>
                  </a:schemeClr>
                </a:solidFill>
                <a:latin typeface="Tahoma" panose="020B0604030504040204" pitchFamily="34" charset="0"/>
                <a:ea typeface="Tahoma" panose="020B0604030504040204" pitchFamily="34" charset="0"/>
                <a:cs typeface="Tahoma" panose="020B0604030504040204" pitchFamily="34" charset="0"/>
              </a:rPr>
              <a:t>16</a:t>
            </a:r>
            <a:r>
              <a:rPr lang="fr-FR" sz="2400" b="1" baseline="30000" dirty="0">
                <a:solidFill>
                  <a:schemeClr val="accent2">
                    <a:lumMod val="50000"/>
                  </a:schemeClr>
                </a:solidFill>
                <a:latin typeface="Tahoma" panose="020B0604030504040204" pitchFamily="34" charset="0"/>
                <a:ea typeface="Tahoma" panose="020B0604030504040204" pitchFamily="34" charset="0"/>
                <a:cs typeface="Tahoma" panose="020B0604030504040204" pitchFamily="34" charset="0"/>
              </a:rPr>
              <a:t>ème</a:t>
            </a:r>
            <a:r>
              <a:rPr lang="fr-FR" sz="2400" b="1" dirty="0">
                <a:solidFill>
                  <a:schemeClr val="accent2">
                    <a:lumMod val="50000"/>
                  </a:schemeClr>
                </a:solidFill>
                <a:latin typeface="Tahoma" panose="020B0604030504040204" pitchFamily="34" charset="0"/>
                <a:ea typeface="Tahoma" panose="020B0604030504040204" pitchFamily="34" charset="0"/>
                <a:cs typeface="Tahoma" panose="020B0604030504040204" pitchFamily="34" charset="0"/>
              </a:rPr>
              <a:t> Atelier du Réseau des Régulateurs francophone des l’Energie</a:t>
            </a:r>
            <a:endParaRPr lang="fr-FR" sz="4800" b="1" dirty="0">
              <a:solidFill>
                <a:schemeClr val="accent2">
                  <a:lumMod val="50000"/>
                </a:schemeClr>
              </a:solidFill>
              <a:latin typeface="Tahoma" panose="020B0604030504040204" pitchFamily="34" charset="0"/>
              <a:ea typeface="Tahoma" panose="020B0604030504040204" pitchFamily="34" charset="0"/>
              <a:cs typeface="Tahoma" panose="020B0604030504040204" pitchFamily="34" charset="0"/>
            </a:endParaRPr>
          </a:p>
        </p:txBody>
      </p:sp>
      <p:sp>
        <p:nvSpPr>
          <p:cNvPr id="11" name="ZoneTexte 10">
            <a:extLst>
              <a:ext uri="{FF2B5EF4-FFF2-40B4-BE49-F238E27FC236}">
                <a16:creationId xmlns:a16="http://schemas.microsoft.com/office/drawing/2014/main" id="{C38073F4-0166-C08A-5128-554CFE6C327C}"/>
              </a:ext>
            </a:extLst>
          </p:cNvPr>
          <p:cNvSpPr txBox="1"/>
          <p:nvPr/>
        </p:nvSpPr>
        <p:spPr>
          <a:xfrm>
            <a:off x="7094194" y="5984653"/>
            <a:ext cx="5271908" cy="369332"/>
          </a:xfrm>
          <a:prstGeom prst="rect">
            <a:avLst/>
          </a:prstGeom>
          <a:noFill/>
        </p:spPr>
        <p:txBody>
          <a:bodyPr wrap="square">
            <a:spAutoFit/>
          </a:bodyPr>
          <a:lstStyle/>
          <a:p>
            <a:pPr algn="ctr"/>
            <a:r>
              <a:rPr lang="fr-FR" b="1" dirty="0">
                <a:latin typeface="Tahoma" panose="020B0604030504040204" pitchFamily="34" charset="0"/>
                <a:ea typeface="Tahoma" panose="020B0604030504040204" pitchFamily="34" charset="0"/>
                <a:cs typeface="Tahoma" panose="020B0604030504040204" pitchFamily="34" charset="0"/>
              </a:rPr>
              <a:t>Libreville, le 09 Juillet 2025</a:t>
            </a:r>
            <a:endParaRPr lang="fr-FR" sz="4000" b="1" dirty="0">
              <a:latin typeface="Tahoma" panose="020B0604030504040204" pitchFamily="34" charset="0"/>
              <a:ea typeface="Tahoma" panose="020B0604030504040204" pitchFamily="34" charset="0"/>
              <a:cs typeface="Tahoma" panose="020B0604030504040204" pitchFamily="34" charset="0"/>
            </a:endParaRPr>
          </a:p>
        </p:txBody>
      </p:sp>
      <p:pic>
        <p:nvPicPr>
          <p:cNvPr id="19" name="Picture 2" descr="RegulaE.Fr">
            <a:extLst>
              <a:ext uri="{FF2B5EF4-FFF2-40B4-BE49-F238E27FC236}">
                <a16:creationId xmlns:a16="http://schemas.microsoft.com/office/drawing/2014/main" id="{005F8CA5-DC59-43BF-BF65-1A5A672F8BD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734621" y="4701703"/>
            <a:ext cx="3291909" cy="818274"/>
          </a:xfrm>
          <a:prstGeom prst="rect">
            <a:avLst/>
          </a:prstGeom>
          <a:noFill/>
          <a:extLst>
            <a:ext uri="{909E8E84-426E-40DD-AFC4-6F175D3DCCD1}">
              <a14:hiddenFill xmlns:a14="http://schemas.microsoft.com/office/drawing/2010/main">
                <a:solidFill>
                  <a:srgbClr val="FFFFFF"/>
                </a:solidFill>
              </a14:hiddenFill>
            </a:ext>
          </a:extLst>
        </p:spPr>
      </p:pic>
      <p:sp>
        <p:nvSpPr>
          <p:cNvPr id="20" name="ZoneTexte 19">
            <a:extLst>
              <a:ext uri="{FF2B5EF4-FFF2-40B4-BE49-F238E27FC236}">
                <a16:creationId xmlns:a16="http://schemas.microsoft.com/office/drawing/2014/main" id="{F8DB1C78-D8B9-CAA4-BDC6-5D28D105A675}"/>
              </a:ext>
            </a:extLst>
          </p:cNvPr>
          <p:cNvSpPr txBox="1"/>
          <p:nvPr/>
        </p:nvSpPr>
        <p:spPr>
          <a:xfrm>
            <a:off x="8723958" y="317143"/>
            <a:ext cx="3298343" cy="338554"/>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600" b="1" i="0" u="none" strike="noStrike" kern="1200" cap="none" spc="0" normalizeH="0" baseline="0" noProof="0" dirty="0">
                <a:ln>
                  <a:noFill/>
                </a:ln>
                <a:solidFill>
                  <a:prstClr val="black"/>
                </a:solidFill>
                <a:effectLst/>
                <a:uLnTx/>
                <a:uFillTx/>
                <a:latin typeface="Montserrat" pitchFamily="2" charset="0"/>
                <a:ea typeface="+mn-ea"/>
                <a:cs typeface="+mn-cs"/>
              </a:rPr>
              <a:t>REPUBLIQUE DU SENEGAL</a:t>
            </a:r>
          </a:p>
        </p:txBody>
      </p:sp>
      <p:sp>
        <p:nvSpPr>
          <p:cNvPr id="21" name="ZoneTexte 20">
            <a:extLst>
              <a:ext uri="{FF2B5EF4-FFF2-40B4-BE49-F238E27FC236}">
                <a16:creationId xmlns:a16="http://schemas.microsoft.com/office/drawing/2014/main" id="{FA18CF14-45F9-6EB8-916B-CB6045E06F5B}"/>
              </a:ext>
            </a:extLst>
          </p:cNvPr>
          <p:cNvSpPr txBox="1"/>
          <p:nvPr/>
        </p:nvSpPr>
        <p:spPr>
          <a:xfrm>
            <a:off x="9916276" y="374354"/>
            <a:ext cx="1419177" cy="461665"/>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2400" b="1" i="0" u="none" strike="noStrike" kern="1200" cap="none" spc="0" normalizeH="0" baseline="0" noProof="0" dirty="0">
                <a:ln>
                  <a:noFill/>
                </a:ln>
                <a:solidFill>
                  <a:prstClr val="black"/>
                </a:solidFill>
                <a:effectLst/>
                <a:uLnTx/>
                <a:uFillTx/>
                <a:latin typeface="Calibri" panose="020F0502020204030204"/>
                <a:ea typeface="+mn-ea"/>
                <a:cs typeface="+mn-cs"/>
              </a:rPr>
              <a:t> --------</a:t>
            </a:r>
            <a:endParaRPr kumimoji="0" lang="fr-FR" sz="24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pic>
        <p:nvPicPr>
          <p:cNvPr id="22" name="Image 21" descr="Drapeau du Sénégal">
            <a:extLst>
              <a:ext uri="{FF2B5EF4-FFF2-40B4-BE49-F238E27FC236}">
                <a16:creationId xmlns:a16="http://schemas.microsoft.com/office/drawing/2014/main" id="{89D1DDBA-5CF6-2422-B161-603C8AE8A40E}"/>
              </a:ext>
            </a:extLst>
          </p:cNvPr>
          <p:cNvPicPr/>
          <p:nvPr/>
        </p:nvPicPr>
        <p:blipFill>
          <a:blip r:embed="rId4"/>
          <a:srcRect/>
          <a:stretch>
            <a:fillRect/>
          </a:stretch>
        </p:blipFill>
        <p:spPr bwMode="auto">
          <a:xfrm>
            <a:off x="10158136" y="914354"/>
            <a:ext cx="473922" cy="246221"/>
          </a:xfrm>
          <a:prstGeom prst="rect">
            <a:avLst/>
          </a:prstGeom>
          <a:noFill/>
          <a:ln w="9525">
            <a:noFill/>
            <a:miter lim="800000"/>
            <a:headEnd/>
            <a:tailEnd/>
          </a:ln>
        </p:spPr>
      </p:pic>
      <p:sp>
        <p:nvSpPr>
          <p:cNvPr id="23" name="ZoneTexte 22">
            <a:extLst>
              <a:ext uri="{FF2B5EF4-FFF2-40B4-BE49-F238E27FC236}">
                <a16:creationId xmlns:a16="http://schemas.microsoft.com/office/drawing/2014/main" id="{3CF5D7D3-4E1D-839E-5CE0-7CA078C30451}"/>
              </a:ext>
            </a:extLst>
          </p:cNvPr>
          <p:cNvSpPr txBox="1"/>
          <p:nvPr/>
        </p:nvSpPr>
        <p:spPr>
          <a:xfrm>
            <a:off x="9380576" y="652657"/>
            <a:ext cx="2239648" cy="261610"/>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100" b="0" i="1" u="none" strike="noStrike" kern="1200" cap="none" spc="0" normalizeH="0" baseline="0" noProof="0" dirty="0">
                <a:ln>
                  <a:noFill/>
                </a:ln>
                <a:solidFill>
                  <a:prstClr val="black"/>
                </a:solidFill>
                <a:effectLst/>
                <a:uLnTx/>
                <a:uFillTx/>
                <a:latin typeface="Montserrat" pitchFamily="2" charset="0"/>
                <a:ea typeface="+mn-ea"/>
                <a:cs typeface="+mn-cs"/>
              </a:rPr>
              <a:t>Un Peuple-Un But-Une Foi</a:t>
            </a:r>
            <a:endParaRPr kumimoji="0" lang="fr-FR" sz="1100" b="0" i="0" u="none" strike="noStrike" kern="1200" cap="none" spc="0" normalizeH="0" baseline="0" noProof="0" dirty="0">
              <a:ln>
                <a:noFill/>
              </a:ln>
              <a:solidFill>
                <a:prstClr val="black"/>
              </a:solidFill>
              <a:effectLst/>
              <a:uLnTx/>
              <a:uFillTx/>
              <a:latin typeface="Montserrat" pitchFamily="2" charset="0"/>
              <a:ea typeface="+mn-ea"/>
              <a:cs typeface="+mn-cs"/>
            </a:endParaRPr>
          </a:p>
        </p:txBody>
      </p:sp>
      <p:sp>
        <p:nvSpPr>
          <p:cNvPr id="28" name="Google Shape;192;p29">
            <a:extLst>
              <a:ext uri="{FF2B5EF4-FFF2-40B4-BE49-F238E27FC236}">
                <a16:creationId xmlns:a16="http://schemas.microsoft.com/office/drawing/2014/main" id="{93F604DA-CC13-4881-FBC9-C3DE4A2CB02F}"/>
              </a:ext>
            </a:extLst>
          </p:cNvPr>
          <p:cNvSpPr/>
          <p:nvPr/>
        </p:nvSpPr>
        <p:spPr>
          <a:xfrm>
            <a:off x="348100" y="6169319"/>
            <a:ext cx="1867948" cy="195137"/>
          </a:xfrm>
          <a:prstGeom prst="rect">
            <a:avLst/>
          </a:prstGeom>
          <a:solidFill>
            <a:srgbClr val="00206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 name="Google Shape;192;p29">
            <a:extLst>
              <a:ext uri="{FF2B5EF4-FFF2-40B4-BE49-F238E27FC236}">
                <a16:creationId xmlns:a16="http://schemas.microsoft.com/office/drawing/2014/main" id="{9CD3C42E-DA69-C23C-6BF0-87233990E254}"/>
              </a:ext>
            </a:extLst>
          </p:cNvPr>
          <p:cNvSpPr/>
          <p:nvPr/>
        </p:nvSpPr>
        <p:spPr>
          <a:xfrm>
            <a:off x="6489939" y="3609762"/>
            <a:ext cx="3314701" cy="77059"/>
          </a:xfrm>
          <a:prstGeom prst="rect">
            <a:avLst/>
          </a:prstGeom>
          <a:solidFill>
            <a:schemeClr val="tx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20035007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CBF4CA1-D655-E7EE-69C7-A8FF17B85738}"/>
            </a:ext>
          </a:extLst>
        </p:cNvPr>
        <p:cNvGrpSpPr/>
        <p:nvPr/>
      </p:nvGrpSpPr>
      <p:grpSpPr>
        <a:xfrm>
          <a:off x="0" y="0"/>
          <a:ext cx="0" cy="0"/>
          <a:chOff x="0" y="0"/>
          <a:chExt cx="0" cy="0"/>
        </a:xfrm>
      </p:grpSpPr>
      <p:sp>
        <p:nvSpPr>
          <p:cNvPr id="28" name="Ellipse 27">
            <a:extLst>
              <a:ext uri="{FF2B5EF4-FFF2-40B4-BE49-F238E27FC236}">
                <a16:creationId xmlns:a16="http://schemas.microsoft.com/office/drawing/2014/main" id="{BB78B958-84D4-E06C-9962-00B039B916DB}"/>
              </a:ext>
            </a:extLst>
          </p:cNvPr>
          <p:cNvSpPr/>
          <p:nvPr/>
        </p:nvSpPr>
        <p:spPr>
          <a:xfrm>
            <a:off x="1056236" y="2210246"/>
            <a:ext cx="3666940" cy="3305565"/>
          </a:xfrm>
          <a:prstGeom prst="ellipse">
            <a:avLst/>
          </a:prstGeom>
          <a:noFill/>
          <a:ln w="571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3" name="Rectangle 12">
            <a:extLst>
              <a:ext uri="{FF2B5EF4-FFF2-40B4-BE49-F238E27FC236}">
                <a16:creationId xmlns:a16="http://schemas.microsoft.com/office/drawing/2014/main" id="{E136508F-EA5B-86B0-D55A-D4694A5D527A}"/>
              </a:ext>
            </a:extLst>
          </p:cNvPr>
          <p:cNvSpPr/>
          <p:nvPr/>
        </p:nvSpPr>
        <p:spPr>
          <a:xfrm>
            <a:off x="2807507" y="1832669"/>
            <a:ext cx="2153331" cy="4746597"/>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9" name="Titre 1">
            <a:extLst>
              <a:ext uri="{FF2B5EF4-FFF2-40B4-BE49-F238E27FC236}">
                <a16:creationId xmlns:a16="http://schemas.microsoft.com/office/drawing/2014/main" id="{164140AF-6A82-EC11-DD2F-FF80F4CF8018}"/>
              </a:ext>
            </a:extLst>
          </p:cNvPr>
          <p:cNvSpPr txBox="1">
            <a:spLocks/>
          </p:cNvSpPr>
          <p:nvPr/>
        </p:nvSpPr>
        <p:spPr>
          <a:xfrm>
            <a:off x="761216" y="-174125"/>
            <a:ext cx="10669567"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fr-FR" sz="1800" b="1" dirty="0">
                <a:solidFill>
                  <a:schemeClr val="accent2">
                    <a:lumMod val="50000"/>
                  </a:schemeClr>
                </a:solidFill>
                <a:latin typeface="Montserrat" panose="00000500000000000000" pitchFamily="2" charset="0"/>
              </a:rPr>
              <a:t>CADRE RÉGLEMENTAIRE ET INTERVENTION DE LA CRSE</a:t>
            </a:r>
          </a:p>
        </p:txBody>
      </p:sp>
      <p:cxnSp>
        <p:nvCxnSpPr>
          <p:cNvPr id="10" name="Connecteur droit 9">
            <a:extLst>
              <a:ext uri="{FF2B5EF4-FFF2-40B4-BE49-F238E27FC236}">
                <a16:creationId xmlns:a16="http://schemas.microsoft.com/office/drawing/2014/main" id="{5252EB04-124C-30C0-2CAA-5BFC62DF0AE9}"/>
              </a:ext>
            </a:extLst>
          </p:cNvPr>
          <p:cNvCxnSpPr>
            <a:cxnSpLocks/>
          </p:cNvCxnSpPr>
          <p:nvPr/>
        </p:nvCxnSpPr>
        <p:spPr>
          <a:xfrm>
            <a:off x="4638675" y="799349"/>
            <a:ext cx="2914650" cy="0"/>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sp>
        <p:nvSpPr>
          <p:cNvPr id="11" name="Rectangle à coins arrondis 34">
            <a:extLst>
              <a:ext uri="{FF2B5EF4-FFF2-40B4-BE49-F238E27FC236}">
                <a16:creationId xmlns:a16="http://schemas.microsoft.com/office/drawing/2014/main" id="{87EB05AE-D865-CE96-46D4-3EA7F7C04434}"/>
              </a:ext>
            </a:extLst>
          </p:cNvPr>
          <p:cNvSpPr>
            <a:spLocks noChangeArrowheads="1"/>
          </p:cNvSpPr>
          <p:nvPr/>
        </p:nvSpPr>
        <p:spPr bwMode="auto">
          <a:xfrm>
            <a:off x="1890805" y="244625"/>
            <a:ext cx="532935" cy="411676"/>
          </a:xfrm>
          <a:prstGeom prst="roundRect">
            <a:avLst>
              <a:gd name="adj" fmla="val 49793"/>
            </a:avLst>
          </a:prstGeom>
          <a:noFill/>
          <a:ln w="28575">
            <a:solidFill>
              <a:schemeClr val="accent2">
                <a:lumMod val="50000"/>
              </a:schemeClr>
            </a:solidFill>
            <a:round/>
            <a:headEnd/>
            <a:tailEnd/>
          </a:ln>
          <a:effectLst/>
        </p:spPr>
        <p:txBody>
          <a:bodyPr anchor="ctr"/>
          <a:ls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r>
              <a:rPr lang="fr-FR" sz="2400" b="1" dirty="0">
                <a:solidFill>
                  <a:schemeClr val="accent2">
                    <a:lumMod val="50000"/>
                  </a:schemeClr>
                </a:solidFill>
                <a:latin typeface="Trebuchet MS" panose="020B0603020202020204" pitchFamily="34" charset="0"/>
                <a:ea typeface="ＭＳ Ｐゴシック" charset="0"/>
                <a:cs typeface="Arial" charset="0"/>
              </a:rPr>
              <a:t>2</a:t>
            </a:r>
          </a:p>
        </p:txBody>
      </p:sp>
      <p:pic>
        <p:nvPicPr>
          <p:cNvPr id="2" name="Image 1">
            <a:extLst>
              <a:ext uri="{FF2B5EF4-FFF2-40B4-BE49-F238E27FC236}">
                <a16:creationId xmlns:a16="http://schemas.microsoft.com/office/drawing/2014/main" id="{E7DF9610-E281-2EF6-BE4F-F61C3FCCCAAF}"/>
              </a:ext>
            </a:extLst>
          </p:cNvPr>
          <p:cNvPicPr>
            <a:picLocks noChangeAspect="1"/>
          </p:cNvPicPr>
          <p:nvPr/>
        </p:nvPicPr>
        <p:blipFill rotWithShape="1">
          <a:blip r:embed="rId2">
            <a:extLst>
              <a:ext uri="{28A0092B-C50C-407E-A947-70E740481C1C}">
                <a14:useLocalDpi xmlns:a14="http://schemas.microsoft.com/office/drawing/2010/main" val="0"/>
              </a:ext>
            </a:extLst>
          </a:blip>
          <a:srcRect t="38880" r="77612" b="18999"/>
          <a:stretch/>
        </p:blipFill>
        <p:spPr bwMode="auto">
          <a:xfrm>
            <a:off x="164124" y="6533683"/>
            <a:ext cx="687392" cy="282490"/>
          </a:xfrm>
          <a:prstGeom prst="rect">
            <a:avLst/>
          </a:prstGeom>
          <a:ln>
            <a:noFill/>
          </a:ln>
          <a:extLst>
            <a:ext uri="{53640926-AAD7-44D8-BBD7-CCE9431645EC}">
              <a14:shadowObscured xmlns:a14="http://schemas.microsoft.com/office/drawing/2010/main"/>
            </a:ext>
          </a:extLst>
        </p:spPr>
      </p:pic>
      <p:sp>
        <p:nvSpPr>
          <p:cNvPr id="14" name="Ellipse 13">
            <a:extLst>
              <a:ext uri="{FF2B5EF4-FFF2-40B4-BE49-F238E27FC236}">
                <a16:creationId xmlns:a16="http://schemas.microsoft.com/office/drawing/2014/main" id="{430248EE-47E0-2F87-2209-9BB5945E0CC6}"/>
              </a:ext>
            </a:extLst>
          </p:cNvPr>
          <p:cNvSpPr/>
          <p:nvPr/>
        </p:nvSpPr>
        <p:spPr>
          <a:xfrm>
            <a:off x="1116624" y="3050430"/>
            <a:ext cx="1997100" cy="1945250"/>
          </a:xfrm>
          <a:prstGeom prst="ellipse">
            <a:avLst/>
          </a:prstGeom>
          <a:solidFill>
            <a:schemeClr val="bg1"/>
          </a:solidFill>
          <a:ln w="571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5" name="Rectangle 14">
            <a:extLst>
              <a:ext uri="{FF2B5EF4-FFF2-40B4-BE49-F238E27FC236}">
                <a16:creationId xmlns:a16="http://schemas.microsoft.com/office/drawing/2014/main" id="{D6E7684D-E3B4-EF37-7090-FC2701F57D55}"/>
              </a:ext>
            </a:extLst>
          </p:cNvPr>
          <p:cNvSpPr/>
          <p:nvPr/>
        </p:nvSpPr>
        <p:spPr>
          <a:xfrm>
            <a:off x="4224255" y="924091"/>
            <a:ext cx="3548187" cy="1125207"/>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9" name="Rectangle : coins arrondis 28">
            <a:extLst>
              <a:ext uri="{FF2B5EF4-FFF2-40B4-BE49-F238E27FC236}">
                <a16:creationId xmlns:a16="http://schemas.microsoft.com/office/drawing/2014/main" id="{78A415EE-3318-3340-E4F1-BBD28AE966D4}"/>
              </a:ext>
            </a:extLst>
          </p:cNvPr>
          <p:cNvSpPr/>
          <p:nvPr/>
        </p:nvSpPr>
        <p:spPr>
          <a:xfrm>
            <a:off x="3991826" y="1718496"/>
            <a:ext cx="8209742" cy="1797199"/>
          </a:xfrm>
          <a:prstGeom prst="roundRect">
            <a:avLst/>
          </a:prstGeom>
          <a:solidFill>
            <a:schemeClr val="bg1"/>
          </a:solidFill>
          <a:ln w="38100">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fr-FR" altLang="fr-FR" dirty="0">
                <a:solidFill>
                  <a:schemeClr val="tx1"/>
                </a:solidFill>
                <a:latin typeface="Tahoma" panose="020B0604030504040204" pitchFamily="34" charset="0"/>
                <a:ea typeface="Tahoma" panose="020B0604030504040204" pitchFamily="34" charset="0"/>
                <a:cs typeface="Tahoma" panose="020B0604030504040204" pitchFamily="34" charset="0"/>
              </a:rPr>
              <a:t>La CRSE a examiné le rapport d’évaluation au regard des critères définis dans le dossier d’appel d’offre. Elle a constaté que l’évaluation a été menée conformément aux critères définis dans le dossier d’Appel d’Offre et n’a pas relevé d’observations particulières. Aucun recours n’a été formulé </a:t>
            </a:r>
            <a:endParaRPr lang="fr-FR" sz="3600" dirty="0">
              <a:solidFill>
                <a:schemeClr val="tx1"/>
              </a:solidFill>
              <a:latin typeface="Tahoma" panose="020B0604030504040204" pitchFamily="34" charset="0"/>
              <a:ea typeface="Tahoma" panose="020B0604030504040204" pitchFamily="34" charset="0"/>
              <a:cs typeface="Tahoma" panose="020B0604030504040204" pitchFamily="34" charset="0"/>
            </a:endParaRPr>
          </a:p>
        </p:txBody>
      </p:sp>
      <p:sp>
        <p:nvSpPr>
          <p:cNvPr id="6" name="Rectangle : coins arrondis 5">
            <a:extLst>
              <a:ext uri="{FF2B5EF4-FFF2-40B4-BE49-F238E27FC236}">
                <a16:creationId xmlns:a16="http://schemas.microsoft.com/office/drawing/2014/main" id="{CE59CA7E-ECCC-F452-85E1-19920288E869}"/>
              </a:ext>
            </a:extLst>
          </p:cNvPr>
          <p:cNvSpPr/>
          <p:nvPr/>
        </p:nvSpPr>
        <p:spPr>
          <a:xfrm>
            <a:off x="3991827" y="3423933"/>
            <a:ext cx="8077814" cy="844336"/>
          </a:xfrm>
          <a:prstGeom prst="roundRect">
            <a:avLst/>
          </a:prstGeom>
          <a:solidFill>
            <a:schemeClr val="bg1"/>
          </a:solidFill>
          <a:ln w="2857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lvl="0" fontAlgn="base">
              <a:spcBef>
                <a:spcPct val="0"/>
              </a:spcBef>
              <a:spcAft>
                <a:spcPct val="0"/>
              </a:spcAft>
            </a:pPr>
            <a:r>
              <a:rPr lang="fr-FR" altLang="fr-FR" dirty="0">
                <a:solidFill>
                  <a:schemeClr val="tx1"/>
                </a:solidFill>
                <a:latin typeface="Tahoma" panose="020B0604030504040204" pitchFamily="34" charset="0"/>
                <a:ea typeface="Tahoma" panose="020B0604030504040204" pitchFamily="34" charset="0"/>
                <a:cs typeface="Tahoma" panose="020B0604030504040204" pitchFamily="34" charset="0"/>
              </a:rPr>
              <a:t>Il est ressorti des analyse que les procédures ont été respecté, l’évaluation des offres conforme au cadre règlementaires et aligné au objectif nationaux</a:t>
            </a:r>
          </a:p>
        </p:txBody>
      </p:sp>
      <p:sp>
        <p:nvSpPr>
          <p:cNvPr id="8" name="Rectangle : coins arrondis 7">
            <a:extLst>
              <a:ext uri="{FF2B5EF4-FFF2-40B4-BE49-F238E27FC236}">
                <a16:creationId xmlns:a16="http://schemas.microsoft.com/office/drawing/2014/main" id="{6E411BBC-1DAD-C973-E1B0-09556CE8BBB0}"/>
              </a:ext>
            </a:extLst>
          </p:cNvPr>
          <p:cNvSpPr/>
          <p:nvPr/>
        </p:nvSpPr>
        <p:spPr>
          <a:xfrm>
            <a:off x="4071290" y="6056364"/>
            <a:ext cx="7206528" cy="464260"/>
          </a:xfrm>
          <a:prstGeom prst="roundRect">
            <a:avLst/>
          </a:prstGeom>
          <a:solidFill>
            <a:schemeClr val="bg1"/>
          </a:solidFill>
          <a:ln w="2857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eaLnBrk="0" fontAlgn="base" hangingPunct="0">
              <a:spcBef>
                <a:spcPct val="0"/>
              </a:spcBef>
              <a:spcAft>
                <a:spcPct val="0"/>
              </a:spcAft>
            </a:pPr>
            <a:r>
              <a:rPr lang="fr-FR" altLang="fr-FR" dirty="0">
                <a:solidFill>
                  <a:schemeClr val="tx1"/>
                </a:solidFill>
                <a:latin typeface="Tahoma" panose="020B0604030504040204" pitchFamily="34" charset="0"/>
                <a:ea typeface="Tahoma" panose="020B0604030504040204" pitchFamily="34" charset="0"/>
                <a:cs typeface="Tahoma" panose="020B0604030504040204" pitchFamily="34" charset="0"/>
              </a:rPr>
              <a:t>Conformément aux dispositions du DAO, ces tarifs sont indexés au taux de 1,20% l’an. </a:t>
            </a:r>
          </a:p>
        </p:txBody>
      </p:sp>
      <p:pic>
        <p:nvPicPr>
          <p:cNvPr id="12" name="Image 11">
            <a:extLst>
              <a:ext uri="{FF2B5EF4-FFF2-40B4-BE49-F238E27FC236}">
                <a16:creationId xmlns:a16="http://schemas.microsoft.com/office/drawing/2014/main" id="{580B732A-96EC-122A-F6A3-817AA1FEF96D}"/>
              </a:ext>
            </a:extLst>
          </p:cNvPr>
          <p:cNvPicPr>
            <a:picLocks noChangeAspect="1"/>
          </p:cNvPicPr>
          <p:nvPr/>
        </p:nvPicPr>
        <p:blipFill rotWithShape="1">
          <a:blip r:embed="rId2">
            <a:extLst>
              <a:ext uri="{28A0092B-C50C-407E-A947-70E740481C1C}">
                <a14:useLocalDpi xmlns:a14="http://schemas.microsoft.com/office/drawing/2010/main" val="0"/>
              </a:ext>
            </a:extLst>
          </a:blip>
          <a:srcRect t="38880" r="77612" b="18999"/>
          <a:stretch/>
        </p:blipFill>
        <p:spPr bwMode="auto">
          <a:xfrm>
            <a:off x="1269283" y="3660218"/>
            <a:ext cx="1620423" cy="665928"/>
          </a:xfrm>
          <a:prstGeom prst="rect">
            <a:avLst/>
          </a:prstGeom>
          <a:ln>
            <a:noFill/>
          </a:ln>
          <a:extLst>
            <a:ext uri="{53640926-AAD7-44D8-BBD7-CCE9431645EC}">
              <a14:shadowObscured xmlns:a14="http://schemas.microsoft.com/office/drawing/2010/main"/>
            </a:ext>
          </a:extLst>
        </p:spPr>
      </p:pic>
      <p:sp>
        <p:nvSpPr>
          <p:cNvPr id="19" name="ZoneTexte 18">
            <a:extLst>
              <a:ext uri="{FF2B5EF4-FFF2-40B4-BE49-F238E27FC236}">
                <a16:creationId xmlns:a16="http://schemas.microsoft.com/office/drawing/2014/main" id="{27FA6D53-B842-313E-F8B7-F2092BCFC74A}"/>
              </a:ext>
            </a:extLst>
          </p:cNvPr>
          <p:cNvSpPr txBox="1"/>
          <p:nvPr/>
        </p:nvSpPr>
        <p:spPr>
          <a:xfrm>
            <a:off x="11791034" y="6377405"/>
            <a:ext cx="278606" cy="523220"/>
          </a:xfrm>
          <a:prstGeom prst="rect">
            <a:avLst/>
          </a:prstGeom>
          <a:noFill/>
        </p:spPr>
        <p:txBody>
          <a:bodyPr wrap="square">
            <a:spAutoFit/>
          </a:bodyPr>
          <a:lstStyle/>
          <a:p>
            <a:pPr algn="ctr"/>
            <a:r>
              <a:rPr lang="fr-FR" sz="1400" b="1" dirty="0">
                <a:latin typeface="Montserrat" panose="00000500000000000000" pitchFamily="2" charset="0"/>
              </a:rPr>
              <a:t>6</a:t>
            </a:r>
          </a:p>
          <a:p>
            <a:pPr algn="ctr"/>
            <a:endParaRPr lang="fr-FR" sz="1400" dirty="0"/>
          </a:p>
        </p:txBody>
      </p:sp>
      <p:sp>
        <p:nvSpPr>
          <p:cNvPr id="20" name="ZoneTexte 19">
            <a:extLst>
              <a:ext uri="{FF2B5EF4-FFF2-40B4-BE49-F238E27FC236}">
                <a16:creationId xmlns:a16="http://schemas.microsoft.com/office/drawing/2014/main" id="{9C507021-8ACE-C6F5-F9C1-33BCEC559D52}"/>
              </a:ext>
            </a:extLst>
          </p:cNvPr>
          <p:cNvSpPr txBox="1"/>
          <p:nvPr/>
        </p:nvSpPr>
        <p:spPr>
          <a:xfrm>
            <a:off x="4071290" y="4739562"/>
            <a:ext cx="7740595" cy="1200329"/>
          </a:xfrm>
          <a:prstGeom prst="rect">
            <a:avLst/>
          </a:prstGeom>
          <a:noFill/>
        </p:spPr>
        <p:txBody>
          <a:bodyPr wrap="square">
            <a:spAutoFit/>
          </a:bodyPr>
          <a:lstStyle/>
          <a:p>
            <a:pPr lvl="0" eaLnBrk="0" fontAlgn="base" hangingPunct="0">
              <a:spcBef>
                <a:spcPct val="0"/>
              </a:spcBef>
              <a:spcAft>
                <a:spcPct val="0"/>
              </a:spcAft>
            </a:pPr>
            <a:r>
              <a:rPr lang="fr-FR" altLang="fr-FR" dirty="0">
                <a:solidFill>
                  <a:schemeClr val="tx1"/>
                </a:solidFill>
                <a:latin typeface="Tahoma" panose="020B0604030504040204" pitchFamily="34" charset="0"/>
                <a:ea typeface="Tahoma" panose="020B0604030504040204" pitchFamily="34" charset="0"/>
                <a:cs typeface="Tahoma" panose="020B0604030504040204" pitchFamily="34" charset="0"/>
              </a:rPr>
              <a:t>La CRSE a approuvé le PV d’attribution transmis par la commission des marchés et déclare attributaire définitif .</a:t>
            </a:r>
          </a:p>
          <a:p>
            <a:pPr marL="342900" indent="-342900" eaLnBrk="0" fontAlgn="base" hangingPunct="0">
              <a:spcBef>
                <a:spcPct val="0"/>
              </a:spcBef>
              <a:spcAft>
                <a:spcPct val="0"/>
              </a:spcAft>
              <a:buFont typeface="Wingdings" panose="05000000000000000000" pitchFamily="2" charset="2"/>
              <a:buChar char="q"/>
            </a:pPr>
            <a:r>
              <a:rPr lang="fr-FR" altLang="fr-FR" dirty="0">
                <a:solidFill>
                  <a:schemeClr val="tx1"/>
                </a:solidFill>
                <a:latin typeface="Tahoma" panose="020B0604030504040204" pitchFamily="34" charset="0"/>
                <a:ea typeface="Tahoma" panose="020B0604030504040204" pitchFamily="34" charset="0"/>
                <a:cs typeface="Tahoma" panose="020B0604030504040204" pitchFamily="34" charset="0"/>
              </a:rPr>
              <a:t>26,1274 FCFA/kWh pour centrale de </a:t>
            </a:r>
            <a:r>
              <a:rPr lang="fr-FR" altLang="fr-FR" dirty="0" err="1">
                <a:solidFill>
                  <a:schemeClr val="tx1"/>
                </a:solidFill>
                <a:latin typeface="Tahoma" panose="020B0604030504040204" pitchFamily="34" charset="0"/>
                <a:ea typeface="Tahoma" panose="020B0604030504040204" pitchFamily="34" charset="0"/>
                <a:cs typeface="Tahoma" panose="020B0604030504040204" pitchFamily="34" charset="0"/>
              </a:rPr>
              <a:t>Kael</a:t>
            </a:r>
            <a:endParaRPr lang="fr-FR" altLang="fr-FR" dirty="0">
              <a:solidFill>
                <a:schemeClr val="tx1"/>
              </a:solidFill>
              <a:latin typeface="Tahoma" panose="020B0604030504040204" pitchFamily="34" charset="0"/>
              <a:ea typeface="Tahoma" panose="020B0604030504040204" pitchFamily="34" charset="0"/>
              <a:cs typeface="Tahoma" panose="020B0604030504040204" pitchFamily="34" charset="0"/>
            </a:endParaRPr>
          </a:p>
          <a:p>
            <a:pPr marL="342900" indent="-342900" eaLnBrk="0" fontAlgn="base" hangingPunct="0">
              <a:spcBef>
                <a:spcPct val="0"/>
              </a:spcBef>
              <a:spcAft>
                <a:spcPct val="0"/>
              </a:spcAft>
              <a:buFont typeface="Wingdings" panose="05000000000000000000" pitchFamily="2" charset="2"/>
              <a:buChar char="q"/>
            </a:pPr>
            <a:r>
              <a:rPr lang="fr-FR" altLang="fr-FR" dirty="0">
                <a:solidFill>
                  <a:schemeClr val="tx1"/>
                </a:solidFill>
                <a:latin typeface="Tahoma" panose="020B0604030504040204" pitchFamily="34" charset="0"/>
                <a:ea typeface="Tahoma" panose="020B0604030504040204" pitchFamily="34" charset="0"/>
                <a:cs typeface="Tahoma" panose="020B0604030504040204" pitchFamily="34" charset="0"/>
              </a:rPr>
              <a:t>24,9368 FCFA/kWh pour </a:t>
            </a:r>
            <a:r>
              <a:rPr lang="fr-FR" altLang="fr-FR" dirty="0" err="1">
                <a:solidFill>
                  <a:schemeClr val="tx1"/>
                </a:solidFill>
                <a:latin typeface="Tahoma" panose="020B0604030504040204" pitchFamily="34" charset="0"/>
                <a:ea typeface="Tahoma" panose="020B0604030504040204" pitchFamily="34" charset="0"/>
                <a:cs typeface="Tahoma" panose="020B0604030504040204" pitchFamily="34" charset="0"/>
              </a:rPr>
              <a:t>Kahone</a:t>
            </a:r>
            <a:r>
              <a:rPr lang="fr-FR" altLang="fr-FR" dirty="0">
                <a:solidFill>
                  <a:schemeClr val="tx1"/>
                </a:solidFill>
                <a:latin typeface="Tahoma" panose="020B0604030504040204" pitchFamily="34" charset="0"/>
                <a:ea typeface="Tahoma" panose="020B0604030504040204" pitchFamily="34" charset="0"/>
                <a:cs typeface="Tahoma" panose="020B0604030504040204" pitchFamily="34" charset="0"/>
              </a:rPr>
              <a:t> </a:t>
            </a:r>
          </a:p>
        </p:txBody>
      </p:sp>
      <p:sp>
        <p:nvSpPr>
          <p:cNvPr id="22" name="Rectangle : coins arrondis 21">
            <a:extLst>
              <a:ext uri="{FF2B5EF4-FFF2-40B4-BE49-F238E27FC236}">
                <a16:creationId xmlns:a16="http://schemas.microsoft.com/office/drawing/2014/main" id="{39AE4691-EE09-73DB-8963-2BF2E08BE8DF}"/>
              </a:ext>
            </a:extLst>
          </p:cNvPr>
          <p:cNvSpPr/>
          <p:nvPr/>
        </p:nvSpPr>
        <p:spPr>
          <a:xfrm>
            <a:off x="3500893" y="4856308"/>
            <a:ext cx="8789938" cy="1832434"/>
          </a:xfrm>
          <a:prstGeom prst="roundRect">
            <a:avLst/>
          </a:prstGeom>
          <a:noFill/>
          <a:ln w="2857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3" name="Rectangle : coins arrondis 22">
            <a:extLst>
              <a:ext uri="{FF2B5EF4-FFF2-40B4-BE49-F238E27FC236}">
                <a16:creationId xmlns:a16="http://schemas.microsoft.com/office/drawing/2014/main" id="{256830EB-EBE7-5FC3-FB4E-0BAC5CD01384}"/>
              </a:ext>
            </a:extLst>
          </p:cNvPr>
          <p:cNvSpPr/>
          <p:nvPr/>
        </p:nvSpPr>
        <p:spPr>
          <a:xfrm>
            <a:off x="2377141" y="1085475"/>
            <a:ext cx="7237734" cy="352088"/>
          </a:xfrm>
          <a:prstGeom prst="roundRect">
            <a:avLst/>
          </a:prstGeom>
          <a:solidFill>
            <a:schemeClr val="bg1"/>
          </a:solid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eaLnBrk="0" fontAlgn="base" hangingPunct="0">
              <a:spcBef>
                <a:spcPct val="0"/>
              </a:spcBef>
              <a:spcAft>
                <a:spcPct val="0"/>
              </a:spcAft>
            </a:pPr>
            <a:r>
              <a:rPr lang="fr-FR" altLang="fr-FR" sz="2000" b="1" dirty="0">
                <a:solidFill>
                  <a:schemeClr val="tx1"/>
                </a:solidFill>
                <a:latin typeface="Tahoma" panose="020B0604030504040204" pitchFamily="34" charset="0"/>
                <a:ea typeface="Tahoma" panose="020B0604030504040204" pitchFamily="34" charset="0"/>
                <a:cs typeface="Tahoma" panose="020B0604030504040204" pitchFamily="34" charset="0"/>
              </a:rPr>
              <a:t>Procédure d’attribution : Avis de la CRSE</a:t>
            </a:r>
          </a:p>
        </p:txBody>
      </p:sp>
      <p:grpSp>
        <p:nvGrpSpPr>
          <p:cNvPr id="24" name="Google Shape;4212;p64">
            <a:extLst>
              <a:ext uri="{FF2B5EF4-FFF2-40B4-BE49-F238E27FC236}">
                <a16:creationId xmlns:a16="http://schemas.microsoft.com/office/drawing/2014/main" id="{AF227659-AC03-1525-4C69-722319A6ABB9}"/>
              </a:ext>
            </a:extLst>
          </p:cNvPr>
          <p:cNvGrpSpPr/>
          <p:nvPr/>
        </p:nvGrpSpPr>
        <p:grpSpPr>
          <a:xfrm>
            <a:off x="3256666" y="1975429"/>
            <a:ext cx="581733" cy="844336"/>
            <a:chOff x="1715404" y="1112080"/>
            <a:chExt cx="642270" cy="977984"/>
          </a:xfrm>
        </p:grpSpPr>
        <p:grpSp>
          <p:nvGrpSpPr>
            <p:cNvPr id="25" name="Google Shape;4213;p64">
              <a:extLst>
                <a:ext uri="{FF2B5EF4-FFF2-40B4-BE49-F238E27FC236}">
                  <a16:creationId xmlns:a16="http://schemas.microsoft.com/office/drawing/2014/main" id="{62A9FDEC-60D3-E52F-1A81-2A984F83687B}"/>
                </a:ext>
              </a:extLst>
            </p:cNvPr>
            <p:cNvGrpSpPr/>
            <p:nvPr/>
          </p:nvGrpSpPr>
          <p:grpSpPr>
            <a:xfrm>
              <a:off x="1715404" y="1112080"/>
              <a:ext cx="642270" cy="977984"/>
              <a:chOff x="1715404" y="1112080"/>
              <a:chExt cx="642270" cy="977984"/>
            </a:xfrm>
          </p:grpSpPr>
          <p:sp>
            <p:nvSpPr>
              <p:cNvPr id="37" name="Google Shape;4214;p64">
                <a:extLst>
                  <a:ext uri="{FF2B5EF4-FFF2-40B4-BE49-F238E27FC236}">
                    <a16:creationId xmlns:a16="http://schemas.microsoft.com/office/drawing/2014/main" id="{44CD6EE7-58E1-4603-D13F-6198786A5276}"/>
                  </a:ext>
                </a:extLst>
              </p:cNvPr>
              <p:cNvSpPr/>
              <p:nvPr/>
            </p:nvSpPr>
            <p:spPr>
              <a:xfrm>
                <a:off x="1715404" y="1112080"/>
                <a:ext cx="642270" cy="642270"/>
              </a:xfrm>
              <a:custGeom>
                <a:avLst/>
                <a:gdLst/>
                <a:ahLst/>
                <a:cxnLst/>
                <a:rect l="l" t="t" r="r" b="b"/>
                <a:pathLst>
                  <a:path w="41544" h="41544" extrusionOk="0">
                    <a:moveTo>
                      <a:pt x="20773" y="3462"/>
                    </a:moveTo>
                    <a:cubicBezTo>
                      <a:pt x="30333" y="3462"/>
                      <a:pt x="38081" y="11211"/>
                      <a:pt x="38081" y="20771"/>
                    </a:cubicBezTo>
                    <a:cubicBezTo>
                      <a:pt x="38081" y="30331"/>
                      <a:pt x="30333" y="38081"/>
                      <a:pt x="20773" y="38081"/>
                    </a:cubicBezTo>
                    <a:cubicBezTo>
                      <a:pt x="11213" y="38081"/>
                      <a:pt x="3462" y="30331"/>
                      <a:pt x="3462" y="20771"/>
                    </a:cubicBezTo>
                    <a:cubicBezTo>
                      <a:pt x="3462" y="11211"/>
                      <a:pt x="11213" y="3462"/>
                      <a:pt x="20773" y="3462"/>
                    </a:cubicBezTo>
                    <a:close/>
                    <a:moveTo>
                      <a:pt x="20773" y="0"/>
                    </a:moveTo>
                    <a:cubicBezTo>
                      <a:pt x="9301" y="0"/>
                      <a:pt x="0" y="9299"/>
                      <a:pt x="0" y="20771"/>
                    </a:cubicBezTo>
                    <a:cubicBezTo>
                      <a:pt x="0" y="32243"/>
                      <a:pt x="9301" y="41543"/>
                      <a:pt x="20773" y="41543"/>
                    </a:cubicBezTo>
                    <a:cubicBezTo>
                      <a:pt x="32245" y="41543"/>
                      <a:pt x="41543" y="32243"/>
                      <a:pt x="41543" y="20771"/>
                    </a:cubicBezTo>
                    <a:cubicBezTo>
                      <a:pt x="41543" y="9299"/>
                      <a:pt x="32245" y="0"/>
                      <a:pt x="20773" y="0"/>
                    </a:cubicBezTo>
                    <a:close/>
                  </a:path>
                </a:pathLst>
              </a:custGeom>
              <a:solidFill>
                <a:srgbClr val="213B5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 name="Google Shape;4215;p64">
                <a:extLst>
                  <a:ext uri="{FF2B5EF4-FFF2-40B4-BE49-F238E27FC236}">
                    <a16:creationId xmlns:a16="http://schemas.microsoft.com/office/drawing/2014/main" id="{13628BBC-6C92-4F39-7EB5-0F05C202521E}"/>
                  </a:ext>
                </a:extLst>
              </p:cNvPr>
              <p:cNvSpPr/>
              <p:nvPr/>
            </p:nvSpPr>
            <p:spPr>
              <a:xfrm>
                <a:off x="1956781" y="1714402"/>
                <a:ext cx="9121" cy="375663"/>
              </a:xfrm>
              <a:custGeom>
                <a:avLst/>
                <a:gdLst/>
                <a:ahLst/>
                <a:cxnLst/>
                <a:rect l="l" t="t" r="r" b="b"/>
                <a:pathLst>
                  <a:path w="590" h="24299" extrusionOk="0">
                    <a:moveTo>
                      <a:pt x="0" y="0"/>
                    </a:moveTo>
                    <a:lnTo>
                      <a:pt x="0" y="24299"/>
                    </a:lnTo>
                    <a:lnTo>
                      <a:pt x="589" y="24299"/>
                    </a:lnTo>
                    <a:lnTo>
                      <a:pt x="589" y="0"/>
                    </a:lnTo>
                    <a:close/>
                  </a:path>
                </a:pathLst>
              </a:custGeom>
              <a:solidFill>
                <a:srgbClr val="213B5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6" name="Google Shape;4216;p64">
              <a:extLst>
                <a:ext uri="{FF2B5EF4-FFF2-40B4-BE49-F238E27FC236}">
                  <a16:creationId xmlns:a16="http://schemas.microsoft.com/office/drawing/2014/main" id="{F7F3FF36-561B-69B9-6310-2772903EA03D}"/>
                </a:ext>
              </a:extLst>
            </p:cNvPr>
            <p:cNvGrpSpPr/>
            <p:nvPr/>
          </p:nvGrpSpPr>
          <p:grpSpPr>
            <a:xfrm>
              <a:off x="1768927" y="1165603"/>
              <a:ext cx="535225" cy="851367"/>
              <a:chOff x="1768927" y="1165603"/>
              <a:chExt cx="535225" cy="851367"/>
            </a:xfrm>
          </p:grpSpPr>
          <p:sp>
            <p:nvSpPr>
              <p:cNvPr id="35" name="Google Shape;4217;p64">
                <a:extLst>
                  <a:ext uri="{FF2B5EF4-FFF2-40B4-BE49-F238E27FC236}">
                    <a16:creationId xmlns:a16="http://schemas.microsoft.com/office/drawing/2014/main" id="{84F753D0-6F3F-4ED1-3AE6-065149D9D97F}"/>
                  </a:ext>
                </a:extLst>
              </p:cNvPr>
              <p:cNvSpPr/>
              <p:nvPr/>
            </p:nvSpPr>
            <p:spPr>
              <a:xfrm>
                <a:off x="1768927" y="1165603"/>
                <a:ext cx="535225" cy="535225"/>
              </a:xfrm>
              <a:custGeom>
                <a:avLst/>
                <a:gdLst/>
                <a:ahLst/>
                <a:cxnLst/>
                <a:rect l="l" t="t" r="r" b="b"/>
                <a:pathLst>
                  <a:path w="34620" h="34620" extrusionOk="0">
                    <a:moveTo>
                      <a:pt x="17311" y="3462"/>
                    </a:moveTo>
                    <a:cubicBezTo>
                      <a:pt x="24959" y="3462"/>
                      <a:pt x="31157" y="9661"/>
                      <a:pt x="31157" y="17309"/>
                    </a:cubicBezTo>
                    <a:cubicBezTo>
                      <a:pt x="31157" y="24957"/>
                      <a:pt x="24959" y="31157"/>
                      <a:pt x="17311" y="31157"/>
                    </a:cubicBezTo>
                    <a:cubicBezTo>
                      <a:pt x="9663" y="31157"/>
                      <a:pt x="3462" y="24957"/>
                      <a:pt x="3462" y="17309"/>
                    </a:cubicBezTo>
                    <a:cubicBezTo>
                      <a:pt x="3462" y="9661"/>
                      <a:pt x="9663" y="3462"/>
                      <a:pt x="17311" y="3462"/>
                    </a:cubicBezTo>
                    <a:close/>
                    <a:moveTo>
                      <a:pt x="17311" y="0"/>
                    </a:moveTo>
                    <a:cubicBezTo>
                      <a:pt x="7751" y="0"/>
                      <a:pt x="0" y="7749"/>
                      <a:pt x="0" y="17309"/>
                    </a:cubicBezTo>
                    <a:cubicBezTo>
                      <a:pt x="0" y="26869"/>
                      <a:pt x="7751" y="34619"/>
                      <a:pt x="17311" y="34619"/>
                    </a:cubicBezTo>
                    <a:cubicBezTo>
                      <a:pt x="26871" y="34619"/>
                      <a:pt x="34619" y="26869"/>
                      <a:pt x="34619" y="17309"/>
                    </a:cubicBezTo>
                    <a:cubicBezTo>
                      <a:pt x="34619" y="7749"/>
                      <a:pt x="26871" y="0"/>
                      <a:pt x="17311" y="0"/>
                    </a:cubicBezTo>
                    <a:close/>
                  </a:path>
                </a:pathLst>
              </a:custGeom>
              <a:solidFill>
                <a:srgbClr val="667E9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 name="Google Shape;4218;p64">
                <a:extLst>
                  <a:ext uri="{FF2B5EF4-FFF2-40B4-BE49-F238E27FC236}">
                    <a16:creationId xmlns:a16="http://schemas.microsoft.com/office/drawing/2014/main" id="{28C92E09-2AC9-F275-92CA-BD3632FB82B5}"/>
                  </a:ext>
                </a:extLst>
              </p:cNvPr>
              <p:cNvSpPr/>
              <p:nvPr/>
            </p:nvSpPr>
            <p:spPr>
              <a:xfrm>
                <a:off x="2006902" y="1668949"/>
                <a:ext cx="9137" cy="348020"/>
              </a:xfrm>
              <a:custGeom>
                <a:avLst/>
                <a:gdLst/>
                <a:ahLst/>
                <a:cxnLst/>
                <a:rect l="l" t="t" r="r" b="b"/>
                <a:pathLst>
                  <a:path w="591" h="22511" extrusionOk="0">
                    <a:moveTo>
                      <a:pt x="1" y="0"/>
                    </a:moveTo>
                    <a:lnTo>
                      <a:pt x="1" y="22510"/>
                    </a:lnTo>
                    <a:lnTo>
                      <a:pt x="590" y="22510"/>
                    </a:lnTo>
                    <a:lnTo>
                      <a:pt x="590" y="0"/>
                    </a:lnTo>
                    <a:close/>
                  </a:path>
                </a:pathLst>
              </a:custGeom>
              <a:solidFill>
                <a:srgbClr val="667E9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7" name="Google Shape;4219;p64">
              <a:extLst>
                <a:ext uri="{FF2B5EF4-FFF2-40B4-BE49-F238E27FC236}">
                  <a16:creationId xmlns:a16="http://schemas.microsoft.com/office/drawing/2014/main" id="{F261FFAC-8C7E-8C13-31AD-1F07297EB65B}"/>
                </a:ext>
              </a:extLst>
            </p:cNvPr>
            <p:cNvGrpSpPr/>
            <p:nvPr/>
          </p:nvGrpSpPr>
          <p:grpSpPr>
            <a:xfrm>
              <a:off x="1822449" y="1219125"/>
              <a:ext cx="428180" cy="718859"/>
              <a:chOff x="1822449" y="1219125"/>
              <a:chExt cx="428180" cy="718859"/>
            </a:xfrm>
          </p:grpSpPr>
          <p:sp>
            <p:nvSpPr>
              <p:cNvPr id="33" name="Google Shape;4220;p64">
                <a:extLst>
                  <a:ext uri="{FF2B5EF4-FFF2-40B4-BE49-F238E27FC236}">
                    <a16:creationId xmlns:a16="http://schemas.microsoft.com/office/drawing/2014/main" id="{E66A7E30-B9DB-454F-A212-E129A38115B2}"/>
                  </a:ext>
                </a:extLst>
              </p:cNvPr>
              <p:cNvSpPr/>
              <p:nvPr/>
            </p:nvSpPr>
            <p:spPr>
              <a:xfrm>
                <a:off x="1822449" y="1219125"/>
                <a:ext cx="428180" cy="428180"/>
              </a:xfrm>
              <a:custGeom>
                <a:avLst/>
                <a:gdLst/>
                <a:ahLst/>
                <a:cxnLst/>
                <a:rect l="l" t="t" r="r" b="b"/>
                <a:pathLst>
                  <a:path w="27696" h="27696" extrusionOk="0">
                    <a:moveTo>
                      <a:pt x="13849" y="3462"/>
                    </a:moveTo>
                    <a:cubicBezTo>
                      <a:pt x="19585" y="3462"/>
                      <a:pt x="24233" y="8111"/>
                      <a:pt x="24233" y="13847"/>
                    </a:cubicBezTo>
                    <a:cubicBezTo>
                      <a:pt x="24233" y="19583"/>
                      <a:pt x="19585" y="24233"/>
                      <a:pt x="13849" y="24233"/>
                    </a:cubicBezTo>
                    <a:cubicBezTo>
                      <a:pt x="8113" y="24233"/>
                      <a:pt x="3462" y="19583"/>
                      <a:pt x="3462" y="13847"/>
                    </a:cubicBezTo>
                    <a:cubicBezTo>
                      <a:pt x="3462" y="8111"/>
                      <a:pt x="8113" y="3462"/>
                      <a:pt x="13849" y="3462"/>
                    </a:cubicBezTo>
                    <a:close/>
                    <a:moveTo>
                      <a:pt x="13849" y="0"/>
                    </a:moveTo>
                    <a:cubicBezTo>
                      <a:pt x="6201" y="0"/>
                      <a:pt x="0" y="6199"/>
                      <a:pt x="0" y="13847"/>
                    </a:cubicBezTo>
                    <a:cubicBezTo>
                      <a:pt x="0" y="21495"/>
                      <a:pt x="6201" y="27695"/>
                      <a:pt x="13849" y="27695"/>
                    </a:cubicBezTo>
                    <a:cubicBezTo>
                      <a:pt x="21497" y="27695"/>
                      <a:pt x="27695" y="21495"/>
                      <a:pt x="27695" y="13847"/>
                    </a:cubicBezTo>
                    <a:cubicBezTo>
                      <a:pt x="27695" y="6199"/>
                      <a:pt x="21497" y="0"/>
                      <a:pt x="13849" y="0"/>
                    </a:cubicBezTo>
                    <a:close/>
                  </a:path>
                </a:pathLst>
              </a:custGeom>
              <a:solidFill>
                <a:srgbClr val="445D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 name="Google Shape;4221;p64">
                <a:extLst>
                  <a:ext uri="{FF2B5EF4-FFF2-40B4-BE49-F238E27FC236}">
                    <a16:creationId xmlns:a16="http://schemas.microsoft.com/office/drawing/2014/main" id="{7DE5B1BD-5A59-A8E7-6FCC-FBA4C8BB09D6}"/>
                  </a:ext>
                </a:extLst>
              </p:cNvPr>
              <p:cNvSpPr/>
              <p:nvPr/>
            </p:nvSpPr>
            <p:spPr>
              <a:xfrm>
                <a:off x="2057039" y="1605996"/>
                <a:ext cx="9121" cy="331988"/>
              </a:xfrm>
              <a:custGeom>
                <a:avLst/>
                <a:gdLst/>
                <a:ahLst/>
                <a:cxnLst/>
                <a:rect l="l" t="t" r="r" b="b"/>
                <a:pathLst>
                  <a:path w="590" h="21474" extrusionOk="0">
                    <a:moveTo>
                      <a:pt x="0" y="0"/>
                    </a:moveTo>
                    <a:lnTo>
                      <a:pt x="0" y="21474"/>
                    </a:lnTo>
                    <a:lnTo>
                      <a:pt x="590" y="21474"/>
                    </a:lnTo>
                    <a:lnTo>
                      <a:pt x="590" y="0"/>
                    </a:lnTo>
                    <a:close/>
                  </a:path>
                </a:pathLst>
              </a:custGeom>
              <a:solidFill>
                <a:srgbClr val="445D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0" name="Google Shape;4222;p64">
              <a:extLst>
                <a:ext uri="{FF2B5EF4-FFF2-40B4-BE49-F238E27FC236}">
                  <a16:creationId xmlns:a16="http://schemas.microsoft.com/office/drawing/2014/main" id="{C4728768-5AA1-32C9-92C4-FA97F171001C}"/>
                </a:ext>
              </a:extLst>
            </p:cNvPr>
            <p:cNvGrpSpPr/>
            <p:nvPr/>
          </p:nvGrpSpPr>
          <p:grpSpPr>
            <a:xfrm>
              <a:off x="1875972" y="1272648"/>
              <a:ext cx="321135" cy="586939"/>
              <a:chOff x="1875972" y="1272648"/>
              <a:chExt cx="321135" cy="586939"/>
            </a:xfrm>
          </p:grpSpPr>
          <p:sp>
            <p:nvSpPr>
              <p:cNvPr id="31" name="Google Shape;4223;p64">
                <a:extLst>
                  <a:ext uri="{FF2B5EF4-FFF2-40B4-BE49-F238E27FC236}">
                    <a16:creationId xmlns:a16="http://schemas.microsoft.com/office/drawing/2014/main" id="{5C9AE6C2-37F2-48B5-0C0A-F182595E9E76}"/>
                  </a:ext>
                </a:extLst>
              </p:cNvPr>
              <p:cNvSpPr/>
              <p:nvPr/>
            </p:nvSpPr>
            <p:spPr>
              <a:xfrm>
                <a:off x="1875972" y="1272648"/>
                <a:ext cx="321135" cy="321120"/>
              </a:xfrm>
              <a:custGeom>
                <a:avLst/>
                <a:gdLst/>
                <a:ahLst/>
                <a:cxnLst/>
                <a:rect l="l" t="t" r="r" b="b"/>
                <a:pathLst>
                  <a:path w="20772" h="20771" extrusionOk="0">
                    <a:moveTo>
                      <a:pt x="10387" y="3461"/>
                    </a:moveTo>
                    <a:cubicBezTo>
                      <a:pt x="14211" y="3461"/>
                      <a:pt x="17309" y="6561"/>
                      <a:pt x="17309" y="10385"/>
                    </a:cubicBezTo>
                    <a:cubicBezTo>
                      <a:pt x="17309" y="14209"/>
                      <a:pt x="14211" y="17309"/>
                      <a:pt x="10387" y="17309"/>
                    </a:cubicBezTo>
                    <a:cubicBezTo>
                      <a:pt x="6563" y="17309"/>
                      <a:pt x="3462" y="14209"/>
                      <a:pt x="3462" y="10385"/>
                    </a:cubicBezTo>
                    <a:cubicBezTo>
                      <a:pt x="3462" y="6561"/>
                      <a:pt x="6563" y="3461"/>
                      <a:pt x="10387" y="3461"/>
                    </a:cubicBezTo>
                    <a:close/>
                    <a:moveTo>
                      <a:pt x="10387" y="0"/>
                    </a:moveTo>
                    <a:cubicBezTo>
                      <a:pt x="4651" y="0"/>
                      <a:pt x="0" y="4649"/>
                      <a:pt x="0" y="10385"/>
                    </a:cubicBezTo>
                    <a:cubicBezTo>
                      <a:pt x="0" y="16121"/>
                      <a:pt x="4651" y="20771"/>
                      <a:pt x="10387" y="20771"/>
                    </a:cubicBezTo>
                    <a:cubicBezTo>
                      <a:pt x="16123" y="20771"/>
                      <a:pt x="20771" y="16121"/>
                      <a:pt x="20771" y="10385"/>
                    </a:cubicBezTo>
                    <a:cubicBezTo>
                      <a:pt x="20771" y="4649"/>
                      <a:pt x="16123" y="0"/>
                      <a:pt x="10387" y="0"/>
                    </a:cubicBezTo>
                    <a:close/>
                  </a:path>
                </a:pathLst>
              </a:custGeom>
              <a:solidFill>
                <a:srgbClr val="E3E9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 name="Google Shape;4224;p64">
                <a:extLst>
                  <a:ext uri="{FF2B5EF4-FFF2-40B4-BE49-F238E27FC236}">
                    <a16:creationId xmlns:a16="http://schemas.microsoft.com/office/drawing/2014/main" id="{AE9C2BF3-8604-8995-326A-AB13574C3B98}"/>
                  </a:ext>
                </a:extLst>
              </p:cNvPr>
              <p:cNvSpPr/>
              <p:nvPr/>
            </p:nvSpPr>
            <p:spPr>
              <a:xfrm>
                <a:off x="2107176" y="1533705"/>
                <a:ext cx="9121" cy="325881"/>
              </a:xfrm>
              <a:custGeom>
                <a:avLst/>
                <a:gdLst/>
                <a:ahLst/>
                <a:cxnLst/>
                <a:rect l="l" t="t" r="r" b="b"/>
                <a:pathLst>
                  <a:path w="590" h="21079" extrusionOk="0">
                    <a:moveTo>
                      <a:pt x="0" y="0"/>
                    </a:moveTo>
                    <a:lnTo>
                      <a:pt x="0" y="21078"/>
                    </a:lnTo>
                    <a:lnTo>
                      <a:pt x="589" y="21078"/>
                    </a:lnTo>
                    <a:lnTo>
                      <a:pt x="589" y="0"/>
                    </a:lnTo>
                    <a:close/>
                  </a:path>
                </a:pathLst>
              </a:custGeom>
              <a:solidFill>
                <a:srgbClr val="E3E9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pSp>
        <p:nvGrpSpPr>
          <p:cNvPr id="39" name="Google Shape;4212;p64">
            <a:extLst>
              <a:ext uri="{FF2B5EF4-FFF2-40B4-BE49-F238E27FC236}">
                <a16:creationId xmlns:a16="http://schemas.microsoft.com/office/drawing/2014/main" id="{F554A7B3-0BA5-AC29-A06F-F47DDB40DF43}"/>
              </a:ext>
            </a:extLst>
          </p:cNvPr>
          <p:cNvGrpSpPr/>
          <p:nvPr/>
        </p:nvGrpSpPr>
        <p:grpSpPr>
          <a:xfrm>
            <a:off x="3304554" y="3527798"/>
            <a:ext cx="581733" cy="844336"/>
            <a:chOff x="1715404" y="1112080"/>
            <a:chExt cx="642270" cy="977984"/>
          </a:xfrm>
        </p:grpSpPr>
        <p:grpSp>
          <p:nvGrpSpPr>
            <p:cNvPr id="40" name="Google Shape;4213;p64">
              <a:extLst>
                <a:ext uri="{FF2B5EF4-FFF2-40B4-BE49-F238E27FC236}">
                  <a16:creationId xmlns:a16="http://schemas.microsoft.com/office/drawing/2014/main" id="{2742F4D2-E385-6B85-9DA6-BAFD1384EE24}"/>
                </a:ext>
              </a:extLst>
            </p:cNvPr>
            <p:cNvGrpSpPr/>
            <p:nvPr/>
          </p:nvGrpSpPr>
          <p:grpSpPr>
            <a:xfrm>
              <a:off x="1715404" y="1112080"/>
              <a:ext cx="642270" cy="977984"/>
              <a:chOff x="1715404" y="1112080"/>
              <a:chExt cx="642270" cy="977984"/>
            </a:xfrm>
          </p:grpSpPr>
          <p:sp>
            <p:nvSpPr>
              <p:cNvPr id="50" name="Google Shape;4214;p64">
                <a:extLst>
                  <a:ext uri="{FF2B5EF4-FFF2-40B4-BE49-F238E27FC236}">
                    <a16:creationId xmlns:a16="http://schemas.microsoft.com/office/drawing/2014/main" id="{7EBA2793-67CB-C49C-D049-2419B66F5C0E}"/>
                  </a:ext>
                </a:extLst>
              </p:cNvPr>
              <p:cNvSpPr/>
              <p:nvPr/>
            </p:nvSpPr>
            <p:spPr>
              <a:xfrm>
                <a:off x="1715404" y="1112080"/>
                <a:ext cx="642270" cy="642270"/>
              </a:xfrm>
              <a:custGeom>
                <a:avLst/>
                <a:gdLst/>
                <a:ahLst/>
                <a:cxnLst/>
                <a:rect l="l" t="t" r="r" b="b"/>
                <a:pathLst>
                  <a:path w="41544" h="41544" extrusionOk="0">
                    <a:moveTo>
                      <a:pt x="20773" y="3462"/>
                    </a:moveTo>
                    <a:cubicBezTo>
                      <a:pt x="30333" y="3462"/>
                      <a:pt x="38081" y="11211"/>
                      <a:pt x="38081" y="20771"/>
                    </a:cubicBezTo>
                    <a:cubicBezTo>
                      <a:pt x="38081" y="30331"/>
                      <a:pt x="30333" y="38081"/>
                      <a:pt x="20773" y="38081"/>
                    </a:cubicBezTo>
                    <a:cubicBezTo>
                      <a:pt x="11213" y="38081"/>
                      <a:pt x="3462" y="30331"/>
                      <a:pt x="3462" y="20771"/>
                    </a:cubicBezTo>
                    <a:cubicBezTo>
                      <a:pt x="3462" y="11211"/>
                      <a:pt x="11213" y="3462"/>
                      <a:pt x="20773" y="3462"/>
                    </a:cubicBezTo>
                    <a:close/>
                    <a:moveTo>
                      <a:pt x="20773" y="0"/>
                    </a:moveTo>
                    <a:cubicBezTo>
                      <a:pt x="9301" y="0"/>
                      <a:pt x="0" y="9299"/>
                      <a:pt x="0" y="20771"/>
                    </a:cubicBezTo>
                    <a:cubicBezTo>
                      <a:pt x="0" y="32243"/>
                      <a:pt x="9301" y="41543"/>
                      <a:pt x="20773" y="41543"/>
                    </a:cubicBezTo>
                    <a:cubicBezTo>
                      <a:pt x="32245" y="41543"/>
                      <a:pt x="41543" y="32243"/>
                      <a:pt x="41543" y="20771"/>
                    </a:cubicBezTo>
                    <a:cubicBezTo>
                      <a:pt x="41543" y="9299"/>
                      <a:pt x="32245" y="0"/>
                      <a:pt x="20773" y="0"/>
                    </a:cubicBezTo>
                    <a:close/>
                  </a:path>
                </a:pathLst>
              </a:custGeom>
              <a:solidFill>
                <a:srgbClr val="213B5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 name="Google Shape;4215;p64">
                <a:extLst>
                  <a:ext uri="{FF2B5EF4-FFF2-40B4-BE49-F238E27FC236}">
                    <a16:creationId xmlns:a16="http://schemas.microsoft.com/office/drawing/2014/main" id="{EF72610F-5634-D7D8-1FC9-08D5D4D8376B}"/>
                  </a:ext>
                </a:extLst>
              </p:cNvPr>
              <p:cNvSpPr/>
              <p:nvPr/>
            </p:nvSpPr>
            <p:spPr>
              <a:xfrm>
                <a:off x="1956781" y="1714402"/>
                <a:ext cx="9121" cy="375663"/>
              </a:xfrm>
              <a:custGeom>
                <a:avLst/>
                <a:gdLst/>
                <a:ahLst/>
                <a:cxnLst/>
                <a:rect l="l" t="t" r="r" b="b"/>
                <a:pathLst>
                  <a:path w="590" h="24299" extrusionOk="0">
                    <a:moveTo>
                      <a:pt x="0" y="0"/>
                    </a:moveTo>
                    <a:lnTo>
                      <a:pt x="0" y="24299"/>
                    </a:lnTo>
                    <a:lnTo>
                      <a:pt x="589" y="24299"/>
                    </a:lnTo>
                    <a:lnTo>
                      <a:pt x="589" y="0"/>
                    </a:lnTo>
                    <a:close/>
                  </a:path>
                </a:pathLst>
              </a:custGeom>
              <a:solidFill>
                <a:srgbClr val="213B5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41" name="Google Shape;4216;p64">
              <a:extLst>
                <a:ext uri="{FF2B5EF4-FFF2-40B4-BE49-F238E27FC236}">
                  <a16:creationId xmlns:a16="http://schemas.microsoft.com/office/drawing/2014/main" id="{EBE96A3D-6E8B-FB8E-7491-C895A33DD252}"/>
                </a:ext>
              </a:extLst>
            </p:cNvPr>
            <p:cNvGrpSpPr/>
            <p:nvPr/>
          </p:nvGrpSpPr>
          <p:grpSpPr>
            <a:xfrm>
              <a:off x="1768927" y="1165603"/>
              <a:ext cx="535225" cy="851367"/>
              <a:chOff x="1768927" y="1165603"/>
              <a:chExt cx="535225" cy="851367"/>
            </a:xfrm>
          </p:grpSpPr>
          <p:sp>
            <p:nvSpPr>
              <p:cNvPr id="48" name="Google Shape;4217;p64">
                <a:extLst>
                  <a:ext uri="{FF2B5EF4-FFF2-40B4-BE49-F238E27FC236}">
                    <a16:creationId xmlns:a16="http://schemas.microsoft.com/office/drawing/2014/main" id="{ED7489BE-965D-E5FB-FCF2-3FD14BC1E5B1}"/>
                  </a:ext>
                </a:extLst>
              </p:cNvPr>
              <p:cNvSpPr/>
              <p:nvPr/>
            </p:nvSpPr>
            <p:spPr>
              <a:xfrm>
                <a:off x="1768927" y="1165603"/>
                <a:ext cx="535225" cy="535225"/>
              </a:xfrm>
              <a:custGeom>
                <a:avLst/>
                <a:gdLst/>
                <a:ahLst/>
                <a:cxnLst/>
                <a:rect l="l" t="t" r="r" b="b"/>
                <a:pathLst>
                  <a:path w="34620" h="34620" extrusionOk="0">
                    <a:moveTo>
                      <a:pt x="17311" y="3462"/>
                    </a:moveTo>
                    <a:cubicBezTo>
                      <a:pt x="24959" y="3462"/>
                      <a:pt x="31157" y="9661"/>
                      <a:pt x="31157" y="17309"/>
                    </a:cubicBezTo>
                    <a:cubicBezTo>
                      <a:pt x="31157" y="24957"/>
                      <a:pt x="24959" y="31157"/>
                      <a:pt x="17311" y="31157"/>
                    </a:cubicBezTo>
                    <a:cubicBezTo>
                      <a:pt x="9663" y="31157"/>
                      <a:pt x="3462" y="24957"/>
                      <a:pt x="3462" y="17309"/>
                    </a:cubicBezTo>
                    <a:cubicBezTo>
                      <a:pt x="3462" y="9661"/>
                      <a:pt x="9663" y="3462"/>
                      <a:pt x="17311" y="3462"/>
                    </a:cubicBezTo>
                    <a:close/>
                    <a:moveTo>
                      <a:pt x="17311" y="0"/>
                    </a:moveTo>
                    <a:cubicBezTo>
                      <a:pt x="7751" y="0"/>
                      <a:pt x="0" y="7749"/>
                      <a:pt x="0" y="17309"/>
                    </a:cubicBezTo>
                    <a:cubicBezTo>
                      <a:pt x="0" y="26869"/>
                      <a:pt x="7751" y="34619"/>
                      <a:pt x="17311" y="34619"/>
                    </a:cubicBezTo>
                    <a:cubicBezTo>
                      <a:pt x="26871" y="34619"/>
                      <a:pt x="34619" y="26869"/>
                      <a:pt x="34619" y="17309"/>
                    </a:cubicBezTo>
                    <a:cubicBezTo>
                      <a:pt x="34619" y="7749"/>
                      <a:pt x="26871" y="0"/>
                      <a:pt x="17311" y="0"/>
                    </a:cubicBezTo>
                    <a:close/>
                  </a:path>
                </a:pathLst>
              </a:custGeom>
              <a:solidFill>
                <a:srgbClr val="667E9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 name="Google Shape;4218;p64">
                <a:extLst>
                  <a:ext uri="{FF2B5EF4-FFF2-40B4-BE49-F238E27FC236}">
                    <a16:creationId xmlns:a16="http://schemas.microsoft.com/office/drawing/2014/main" id="{B078AC25-7FAF-B916-634D-01AD791BFECB}"/>
                  </a:ext>
                </a:extLst>
              </p:cNvPr>
              <p:cNvSpPr/>
              <p:nvPr/>
            </p:nvSpPr>
            <p:spPr>
              <a:xfrm>
                <a:off x="2006902" y="1668949"/>
                <a:ext cx="9137" cy="348020"/>
              </a:xfrm>
              <a:custGeom>
                <a:avLst/>
                <a:gdLst/>
                <a:ahLst/>
                <a:cxnLst/>
                <a:rect l="l" t="t" r="r" b="b"/>
                <a:pathLst>
                  <a:path w="591" h="22511" extrusionOk="0">
                    <a:moveTo>
                      <a:pt x="1" y="0"/>
                    </a:moveTo>
                    <a:lnTo>
                      <a:pt x="1" y="22510"/>
                    </a:lnTo>
                    <a:lnTo>
                      <a:pt x="590" y="22510"/>
                    </a:lnTo>
                    <a:lnTo>
                      <a:pt x="590" y="0"/>
                    </a:lnTo>
                    <a:close/>
                  </a:path>
                </a:pathLst>
              </a:custGeom>
              <a:solidFill>
                <a:srgbClr val="667E9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42" name="Google Shape;4219;p64">
              <a:extLst>
                <a:ext uri="{FF2B5EF4-FFF2-40B4-BE49-F238E27FC236}">
                  <a16:creationId xmlns:a16="http://schemas.microsoft.com/office/drawing/2014/main" id="{82142AC7-E942-8357-C559-C2A2AD01B530}"/>
                </a:ext>
              </a:extLst>
            </p:cNvPr>
            <p:cNvGrpSpPr/>
            <p:nvPr/>
          </p:nvGrpSpPr>
          <p:grpSpPr>
            <a:xfrm>
              <a:off x="1822449" y="1219125"/>
              <a:ext cx="428180" cy="718859"/>
              <a:chOff x="1822449" y="1219125"/>
              <a:chExt cx="428180" cy="718859"/>
            </a:xfrm>
          </p:grpSpPr>
          <p:sp>
            <p:nvSpPr>
              <p:cNvPr id="46" name="Google Shape;4220;p64">
                <a:extLst>
                  <a:ext uri="{FF2B5EF4-FFF2-40B4-BE49-F238E27FC236}">
                    <a16:creationId xmlns:a16="http://schemas.microsoft.com/office/drawing/2014/main" id="{B651A43A-C7EC-2C86-0704-4E0EB19A8D0C}"/>
                  </a:ext>
                </a:extLst>
              </p:cNvPr>
              <p:cNvSpPr/>
              <p:nvPr/>
            </p:nvSpPr>
            <p:spPr>
              <a:xfrm>
                <a:off x="1822449" y="1219125"/>
                <a:ext cx="428180" cy="428180"/>
              </a:xfrm>
              <a:custGeom>
                <a:avLst/>
                <a:gdLst/>
                <a:ahLst/>
                <a:cxnLst/>
                <a:rect l="l" t="t" r="r" b="b"/>
                <a:pathLst>
                  <a:path w="27696" h="27696" extrusionOk="0">
                    <a:moveTo>
                      <a:pt x="13849" y="3462"/>
                    </a:moveTo>
                    <a:cubicBezTo>
                      <a:pt x="19585" y="3462"/>
                      <a:pt x="24233" y="8111"/>
                      <a:pt x="24233" y="13847"/>
                    </a:cubicBezTo>
                    <a:cubicBezTo>
                      <a:pt x="24233" y="19583"/>
                      <a:pt x="19585" y="24233"/>
                      <a:pt x="13849" y="24233"/>
                    </a:cubicBezTo>
                    <a:cubicBezTo>
                      <a:pt x="8113" y="24233"/>
                      <a:pt x="3462" y="19583"/>
                      <a:pt x="3462" y="13847"/>
                    </a:cubicBezTo>
                    <a:cubicBezTo>
                      <a:pt x="3462" y="8111"/>
                      <a:pt x="8113" y="3462"/>
                      <a:pt x="13849" y="3462"/>
                    </a:cubicBezTo>
                    <a:close/>
                    <a:moveTo>
                      <a:pt x="13849" y="0"/>
                    </a:moveTo>
                    <a:cubicBezTo>
                      <a:pt x="6201" y="0"/>
                      <a:pt x="0" y="6199"/>
                      <a:pt x="0" y="13847"/>
                    </a:cubicBezTo>
                    <a:cubicBezTo>
                      <a:pt x="0" y="21495"/>
                      <a:pt x="6201" y="27695"/>
                      <a:pt x="13849" y="27695"/>
                    </a:cubicBezTo>
                    <a:cubicBezTo>
                      <a:pt x="21497" y="27695"/>
                      <a:pt x="27695" y="21495"/>
                      <a:pt x="27695" y="13847"/>
                    </a:cubicBezTo>
                    <a:cubicBezTo>
                      <a:pt x="27695" y="6199"/>
                      <a:pt x="21497" y="0"/>
                      <a:pt x="13849" y="0"/>
                    </a:cubicBezTo>
                    <a:close/>
                  </a:path>
                </a:pathLst>
              </a:custGeom>
              <a:solidFill>
                <a:srgbClr val="445D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 name="Google Shape;4221;p64">
                <a:extLst>
                  <a:ext uri="{FF2B5EF4-FFF2-40B4-BE49-F238E27FC236}">
                    <a16:creationId xmlns:a16="http://schemas.microsoft.com/office/drawing/2014/main" id="{FDAC6717-C56D-6C4F-4183-E6CF9881CAE2}"/>
                  </a:ext>
                </a:extLst>
              </p:cNvPr>
              <p:cNvSpPr/>
              <p:nvPr/>
            </p:nvSpPr>
            <p:spPr>
              <a:xfrm>
                <a:off x="2057039" y="1605996"/>
                <a:ext cx="9121" cy="331988"/>
              </a:xfrm>
              <a:custGeom>
                <a:avLst/>
                <a:gdLst/>
                <a:ahLst/>
                <a:cxnLst/>
                <a:rect l="l" t="t" r="r" b="b"/>
                <a:pathLst>
                  <a:path w="590" h="21474" extrusionOk="0">
                    <a:moveTo>
                      <a:pt x="0" y="0"/>
                    </a:moveTo>
                    <a:lnTo>
                      <a:pt x="0" y="21474"/>
                    </a:lnTo>
                    <a:lnTo>
                      <a:pt x="590" y="21474"/>
                    </a:lnTo>
                    <a:lnTo>
                      <a:pt x="590" y="0"/>
                    </a:lnTo>
                    <a:close/>
                  </a:path>
                </a:pathLst>
              </a:custGeom>
              <a:solidFill>
                <a:srgbClr val="445D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43" name="Google Shape;4222;p64">
              <a:extLst>
                <a:ext uri="{FF2B5EF4-FFF2-40B4-BE49-F238E27FC236}">
                  <a16:creationId xmlns:a16="http://schemas.microsoft.com/office/drawing/2014/main" id="{68D74F03-8B29-BAB7-82A8-03A26056C279}"/>
                </a:ext>
              </a:extLst>
            </p:cNvPr>
            <p:cNvGrpSpPr/>
            <p:nvPr/>
          </p:nvGrpSpPr>
          <p:grpSpPr>
            <a:xfrm>
              <a:off x="1875972" y="1272648"/>
              <a:ext cx="321135" cy="586939"/>
              <a:chOff x="1875972" y="1272648"/>
              <a:chExt cx="321135" cy="586939"/>
            </a:xfrm>
          </p:grpSpPr>
          <p:sp>
            <p:nvSpPr>
              <p:cNvPr id="44" name="Google Shape;4223;p64">
                <a:extLst>
                  <a:ext uri="{FF2B5EF4-FFF2-40B4-BE49-F238E27FC236}">
                    <a16:creationId xmlns:a16="http://schemas.microsoft.com/office/drawing/2014/main" id="{838C92B6-24E5-54C2-9F20-853CEC1542D7}"/>
                  </a:ext>
                </a:extLst>
              </p:cNvPr>
              <p:cNvSpPr/>
              <p:nvPr/>
            </p:nvSpPr>
            <p:spPr>
              <a:xfrm>
                <a:off x="1875972" y="1272648"/>
                <a:ext cx="321135" cy="321120"/>
              </a:xfrm>
              <a:custGeom>
                <a:avLst/>
                <a:gdLst/>
                <a:ahLst/>
                <a:cxnLst/>
                <a:rect l="l" t="t" r="r" b="b"/>
                <a:pathLst>
                  <a:path w="20772" h="20771" extrusionOk="0">
                    <a:moveTo>
                      <a:pt x="10387" y="3461"/>
                    </a:moveTo>
                    <a:cubicBezTo>
                      <a:pt x="14211" y="3461"/>
                      <a:pt x="17309" y="6561"/>
                      <a:pt x="17309" y="10385"/>
                    </a:cubicBezTo>
                    <a:cubicBezTo>
                      <a:pt x="17309" y="14209"/>
                      <a:pt x="14211" y="17309"/>
                      <a:pt x="10387" y="17309"/>
                    </a:cubicBezTo>
                    <a:cubicBezTo>
                      <a:pt x="6563" y="17309"/>
                      <a:pt x="3462" y="14209"/>
                      <a:pt x="3462" y="10385"/>
                    </a:cubicBezTo>
                    <a:cubicBezTo>
                      <a:pt x="3462" y="6561"/>
                      <a:pt x="6563" y="3461"/>
                      <a:pt x="10387" y="3461"/>
                    </a:cubicBezTo>
                    <a:close/>
                    <a:moveTo>
                      <a:pt x="10387" y="0"/>
                    </a:moveTo>
                    <a:cubicBezTo>
                      <a:pt x="4651" y="0"/>
                      <a:pt x="0" y="4649"/>
                      <a:pt x="0" y="10385"/>
                    </a:cubicBezTo>
                    <a:cubicBezTo>
                      <a:pt x="0" y="16121"/>
                      <a:pt x="4651" y="20771"/>
                      <a:pt x="10387" y="20771"/>
                    </a:cubicBezTo>
                    <a:cubicBezTo>
                      <a:pt x="16123" y="20771"/>
                      <a:pt x="20771" y="16121"/>
                      <a:pt x="20771" y="10385"/>
                    </a:cubicBezTo>
                    <a:cubicBezTo>
                      <a:pt x="20771" y="4649"/>
                      <a:pt x="16123" y="0"/>
                      <a:pt x="10387" y="0"/>
                    </a:cubicBezTo>
                    <a:close/>
                  </a:path>
                </a:pathLst>
              </a:custGeom>
              <a:solidFill>
                <a:srgbClr val="E3E9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 name="Google Shape;4224;p64">
                <a:extLst>
                  <a:ext uri="{FF2B5EF4-FFF2-40B4-BE49-F238E27FC236}">
                    <a16:creationId xmlns:a16="http://schemas.microsoft.com/office/drawing/2014/main" id="{5B7E7675-49EB-33B6-E5D7-7D74B360E536}"/>
                  </a:ext>
                </a:extLst>
              </p:cNvPr>
              <p:cNvSpPr/>
              <p:nvPr/>
            </p:nvSpPr>
            <p:spPr>
              <a:xfrm>
                <a:off x="2107176" y="1533705"/>
                <a:ext cx="9121" cy="325881"/>
              </a:xfrm>
              <a:custGeom>
                <a:avLst/>
                <a:gdLst/>
                <a:ahLst/>
                <a:cxnLst/>
                <a:rect l="l" t="t" r="r" b="b"/>
                <a:pathLst>
                  <a:path w="590" h="21079" extrusionOk="0">
                    <a:moveTo>
                      <a:pt x="0" y="0"/>
                    </a:moveTo>
                    <a:lnTo>
                      <a:pt x="0" y="21078"/>
                    </a:lnTo>
                    <a:lnTo>
                      <a:pt x="589" y="21078"/>
                    </a:lnTo>
                    <a:lnTo>
                      <a:pt x="589" y="0"/>
                    </a:lnTo>
                    <a:close/>
                  </a:path>
                </a:pathLst>
              </a:custGeom>
              <a:solidFill>
                <a:srgbClr val="E3E9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pSp>
        <p:nvGrpSpPr>
          <p:cNvPr id="52" name="Google Shape;4212;p64">
            <a:extLst>
              <a:ext uri="{FF2B5EF4-FFF2-40B4-BE49-F238E27FC236}">
                <a16:creationId xmlns:a16="http://schemas.microsoft.com/office/drawing/2014/main" id="{5ED8B832-9F3C-8089-8227-2F905CC59688}"/>
              </a:ext>
            </a:extLst>
          </p:cNvPr>
          <p:cNvGrpSpPr/>
          <p:nvPr/>
        </p:nvGrpSpPr>
        <p:grpSpPr>
          <a:xfrm>
            <a:off x="3377100" y="4802772"/>
            <a:ext cx="581733" cy="844336"/>
            <a:chOff x="1715404" y="1112080"/>
            <a:chExt cx="642270" cy="977984"/>
          </a:xfrm>
        </p:grpSpPr>
        <p:grpSp>
          <p:nvGrpSpPr>
            <p:cNvPr id="53" name="Google Shape;4213;p64">
              <a:extLst>
                <a:ext uri="{FF2B5EF4-FFF2-40B4-BE49-F238E27FC236}">
                  <a16:creationId xmlns:a16="http://schemas.microsoft.com/office/drawing/2014/main" id="{998793CA-E89B-8B23-CDEB-7BEE7C3C372B}"/>
                </a:ext>
              </a:extLst>
            </p:cNvPr>
            <p:cNvGrpSpPr/>
            <p:nvPr/>
          </p:nvGrpSpPr>
          <p:grpSpPr>
            <a:xfrm>
              <a:off x="1715404" y="1112080"/>
              <a:ext cx="642270" cy="977984"/>
              <a:chOff x="1715404" y="1112080"/>
              <a:chExt cx="642270" cy="977984"/>
            </a:xfrm>
          </p:grpSpPr>
          <p:sp>
            <p:nvSpPr>
              <p:cNvPr id="63" name="Google Shape;4214;p64">
                <a:extLst>
                  <a:ext uri="{FF2B5EF4-FFF2-40B4-BE49-F238E27FC236}">
                    <a16:creationId xmlns:a16="http://schemas.microsoft.com/office/drawing/2014/main" id="{B451752E-3EF6-E98A-5FD1-3563FA7BADCF}"/>
                  </a:ext>
                </a:extLst>
              </p:cNvPr>
              <p:cNvSpPr/>
              <p:nvPr/>
            </p:nvSpPr>
            <p:spPr>
              <a:xfrm>
                <a:off x="1715404" y="1112080"/>
                <a:ext cx="642270" cy="642270"/>
              </a:xfrm>
              <a:custGeom>
                <a:avLst/>
                <a:gdLst/>
                <a:ahLst/>
                <a:cxnLst/>
                <a:rect l="l" t="t" r="r" b="b"/>
                <a:pathLst>
                  <a:path w="41544" h="41544" extrusionOk="0">
                    <a:moveTo>
                      <a:pt x="20773" y="3462"/>
                    </a:moveTo>
                    <a:cubicBezTo>
                      <a:pt x="30333" y="3462"/>
                      <a:pt x="38081" y="11211"/>
                      <a:pt x="38081" y="20771"/>
                    </a:cubicBezTo>
                    <a:cubicBezTo>
                      <a:pt x="38081" y="30331"/>
                      <a:pt x="30333" y="38081"/>
                      <a:pt x="20773" y="38081"/>
                    </a:cubicBezTo>
                    <a:cubicBezTo>
                      <a:pt x="11213" y="38081"/>
                      <a:pt x="3462" y="30331"/>
                      <a:pt x="3462" y="20771"/>
                    </a:cubicBezTo>
                    <a:cubicBezTo>
                      <a:pt x="3462" y="11211"/>
                      <a:pt x="11213" y="3462"/>
                      <a:pt x="20773" y="3462"/>
                    </a:cubicBezTo>
                    <a:close/>
                    <a:moveTo>
                      <a:pt x="20773" y="0"/>
                    </a:moveTo>
                    <a:cubicBezTo>
                      <a:pt x="9301" y="0"/>
                      <a:pt x="0" y="9299"/>
                      <a:pt x="0" y="20771"/>
                    </a:cubicBezTo>
                    <a:cubicBezTo>
                      <a:pt x="0" y="32243"/>
                      <a:pt x="9301" y="41543"/>
                      <a:pt x="20773" y="41543"/>
                    </a:cubicBezTo>
                    <a:cubicBezTo>
                      <a:pt x="32245" y="41543"/>
                      <a:pt x="41543" y="32243"/>
                      <a:pt x="41543" y="20771"/>
                    </a:cubicBezTo>
                    <a:cubicBezTo>
                      <a:pt x="41543" y="9299"/>
                      <a:pt x="32245" y="0"/>
                      <a:pt x="20773" y="0"/>
                    </a:cubicBezTo>
                    <a:close/>
                  </a:path>
                </a:pathLst>
              </a:custGeom>
              <a:solidFill>
                <a:srgbClr val="213B5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 name="Google Shape;4215;p64">
                <a:extLst>
                  <a:ext uri="{FF2B5EF4-FFF2-40B4-BE49-F238E27FC236}">
                    <a16:creationId xmlns:a16="http://schemas.microsoft.com/office/drawing/2014/main" id="{B3EABBAA-03BA-3596-E4A5-09D17A0D3955}"/>
                  </a:ext>
                </a:extLst>
              </p:cNvPr>
              <p:cNvSpPr/>
              <p:nvPr/>
            </p:nvSpPr>
            <p:spPr>
              <a:xfrm>
                <a:off x="1956781" y="1714402"/>
                <a:ext cx="9121" cy="375663"/>
              </a:xfrm>
              <a:custGeom>
                <a:avLst/>
                <a:gdLst/>
                <a:ahLst/>
                <a:cxnLst/>
                <a:rect l="l" t="t" r="r" b="b"/>
                <a:pathLst>
                  <a:path w="590" h="24299" extrusionOk="0">
                    <a:moveTo>
                      <a:pt x="0" y="0"/>
                    </a:moveTo>
                    <a:lnTo>
                      <a:pt x="0" y="24299"/>
                    </a:lnTo>
                    <a:lnTo>
                      <a:pt x="589" y="24299"/>
                    </a:lnTo>
                    <a:lnTo>
                      <a:pt x="589" y="0"/>
                    </a:lnTo>
                    <a:close/>
                  </a:path>
                </a:pathLst>
              </a:custGeom>
              <a:solidFill>
                <a:srgbClr val="213B5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54" name="Google Shape;4216;p64">
              <a:extLst>
                <a:ext uri="{FF2B5EF4-FFF2-40B4-BE49-F238E27FC236}">
                  <a16:creationId xmlns:a16="http://schemas.microsoft.com/office/drawing/2014/main" id="{270F4B5E-D022-9F1F-8BFF-971DF2497A72}"/>
                </a:ext>
              </a:extLst>
            </p:cNvPr>
            <p:cNvGrpSpPr/>
            <p:nvPr/>
          </p:nvGrpSpPr>
          <p:grpSpPr>
            <a:xfrm>
              <a:off x="1768927" y="1165603"/>
              <a:ext cx="535225" cy="851367"/>
              <a:chOff x="1768927" y="1165603"/>
              <a:chExt cx="535225" cy="851367"/>
            </a:xfrm>
          </p:grpSpPr>
          <p:sp>
            <p:nvSpPr>
              <p:cNvPr id="61" name="Google Shape;4217;p64">
                <a:extLst>
                  <a:ext uri="{FF2B5EF4-FFF2-40B4-BE49-F238E27FC236}">
                    <a16:creationId xmlns:a16="http://schemas.microsoft.com/office/drawing/2014/main" id="{D5273460-F392-136C-8381-9D01FDEA289E}"/>
                  </a:ext>
                </a:extLst>
              </p:cNvPr>
              <p:cNvSpPr/>
              <p:nvPr/>
            </p:nvSpPr>
            <p:spPr>
              <a:xfrm>
                <a:off x="1768927" y="1165603"/>
                <a:ext cx="535225" cy="535225"/>
              </a:xfrm>
              <a:custGeom>
                <a:avLst/>
                <a:gdLst/>
                <a:ahLst/>
                <a:cxnLst/>
                <a:rect l="l" t="t" r="r" b="b"/>
                <a:pathLst>
                  <a:path w="34620" h="34620" extrusionOk="0">
                    <a:moveTo>
                      <a:pt x="17311" y="3462"/>
                    </a:moveTo>
                    <a:cubicBezTo>
                      <a:pt x="24959" y="3462"/>
                      <a:pt x="31157" y="9661"/>
                      <a:pt x="31157" y="17309"/>
                    </a:cubicBezTo>
                    <a:cubicBezTo>
                      <a:pt x="31157" y="24957"/>
                      <a:pt x="24959" y="31157"/>
                      <a:pt x="17311" y="31157"/>
                    </a:cubicBezTo>
                    <a:cubicBezTo>
                      <a:pt x="9663" y="31157"/>
                      <a:pt x="3462" y="24957"/>
                      <a:pt x="3462" y="17309"/>
                    </a:cubicBezTo>
                    <a:cubicBezTo>
                      <a:pt x="3462" y="9661"/>
                      <a:pt x="9663" y="3462"/>
                      <a:pt x="17311" y="3462"/>
                    </a:cubicBezTo>
                    <a:close/>
                    <a:moveTo>
                      <a:pt x="17311" y="0"/>
                    </a:moveTo>
                    <a:cubicBezTo>
                      <a:pt x="7751" y="0"/>
                      <a:pt x="0" y="7749"/>
                      <a:pt x="0" y="17309"/>
                    </a:cubicBezTo>
                    <a:cubicBezTo>
                      <a:pt x="0" y="26869"/>
                      <a:pt x="7751" y="34619"/>
                      <a:pt x="17311" y="34619"/>
                    </a:cubicBezTo>
                    <a:cubicBezTo>
                      <a:pt x="26871" y="34619"/>
                      <a:pt x="34619" y="26869"/>
                      <a:pt x="34619" y="17309"/>
                    </a:cubicBezTo>
                    <a:cubicBezTo>
                      <a:pt x="34619" y="7749"/>
                      <a:pt x="26871" y="0"/>
                      <a:pt x="17311" y="0"/>
                    </a:cubicBezTo>
                    <a:close/>
                  </a:path>
                </a:pathLst>
              </a:custGeom>
              <a:solidFill>
                <a:srgbClr val="667E9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 name="Google Shape;4218;p64">
                <a:extLst>
                  <a:ext uri="{FF2B5EF4-FFF2-40B4-BE49-F238E27FC236}">
                    <a16:creationId xmlns:a16="http://schemas.microsoft.com/office/drawing/2014/main" id="{58935EDC-A02B-9428-ED5A-70648CF3B41B}"/>
                  </a:ext>
                </a:extLst>
              </p:cNvPr>
              <p:cNvSpPr/>
              <p:nvPr/>
            </p:nvSpPr>
            <p:spPr>
              <a:xfrm>
                <a:off x="2006902" y="1668949"/>
                <a:ext cx="9137" cy="348020"/>
              </a:xfrm>
              <a:custGeom>
                <a:avLst/>
                <a:gdLst/>
                <a:ahLst/>
                <a:cxnLst/>
                <a:rect l="l" t="t" r="r" b="b"/>
                <a:pathLst>
                  <a:path w="591" h="22511" extrusionOk="0">
                    <a:moveTo>
                      <a:pt x="1" y="0"/>
                    </a:moveTo>
                    <a:lnTo>
                      <a:pt x="1" y="22510"/>
                    </a:lnTo>
                    <a:lnTo>
                      <a:pt x="590" y="22510"/>
                    </a:lnTo>
                    <a:lnTo>
                      <a:pt x="590" y="0"/>
                    </a:lnTo>
                    <a:close/>
                  </a:path>
                </a:pathLst>
              </a:custGeom>
              <a:solidFill>
                <a:srgbClr val="667E9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55" name="Google Shape;4219;p64">
              <a:extLst>
                <a:ext uri="{FF2B5EF4-FFF2-40B4-BE49-F238E27FC236}">
                  <a16:creationId xmlns:a16="http://schemas.microsoft.com/office/drawing/2014/main" id="{BF1739C4-03AC-C395-69BB-92835065ABC1}"/>
                </a:ext>
              </a:extLst>
            </p:cNvPr>
            <p:cNvGrpSpPr/>
            <p:nvPr/>
          </p:nvGrpSpPr>
          <p:grpSpPr>
            <a:xfrm>
              <a:off x="1822449" y="1219125"/>
              <a:ext cx="428180" cy="718859"/>
              <a:chOff x="1822449" y="1219125"/>
              <a:chExt cx="428180" cy="718859"/>
            </a:xfrm>
          </p:grpSpPr>
          <p:sp>
            <p:nvSpPr>
              <p:cNvPr id="59" name="Google Shape;4220;p64">
                <a:extLst>
                  <a:ext uri="{FF2B5EF4-FFF2-40B4-BE49-F238E27FC236}">
                    <a16:creationId xmlns:a16="http://schemas.microsoft.com/office/drawing/2014/main" id="{6D01FDD5-1E66-16DF-3709-28943875BDF0}"/>
                  </a:ext>
                </a:extLst>
              </p:cNvPr>
              <p:cNvSpPr/>
              <p:nvPr/>
            </p:nvSpPr>
            <p:spPr>
              <a:xfrm>
                <a:off x="1822449" y="1219125"/>
                <a:ext cx="428180" cy="428180"/>
              </a:xfrm>
              <a:custGeom>
                <a:avLst/>
                <a:gdLst/>
                <a:ahLst/>
                <a:cxnLst/>
                <a:rect l="l" t="t" r="r" b="b"/>
                <a:pathLst>
                  <a:path w="27696" h="27696" extrusionOk="0">
                    <a:moveTo>
                      <a:pt x="13849" y="3462"/>
                    </a:moveTo>
                    <a:cubicBezTo>
                      <a:pt x="19585" y="3462"/>
                      <a:pt x="24233" y="8111"/>
                      <a:pt x="24233" y="13847"/>
                    </a:cubicBezTo>
                    <a:cubicBezTo>
                      <a:pt x="24233" y="19583"/>
                      <a:pt x="19585" y="24233"/>
                      <a:pt x="13849" y="24233"/>
                    </a:cubicBezTo>
                    <a:cubicBezTo>
                      <a:pt x="8113" y="24233"/>
                      <a:pt x="3462" y="19583"/>
                      <a:pt x="3462" y="13847"/>
                    </a:cubicBezTo>
                    <a:cubicBezTo>
                      <a:pt x="3462" y="8111"/>
                      <a:pt x="8113" y="3462"/>
                      <a:pt x="13849" y="3462"/>
                    </a:cubicBezTo>
                    <a:close/>
                    <a:moveTo>
                      <a:pt x="13849" y="0"/>
                    </a:moveTo>
                    <a:cubicBezTo>
                      <a:pt x="6201" y="0"/>
                      <a:pt x="0" y="6199"/>
                      <a:pt x="0" y="13847"/>
                    </a:cubicBezTo>
                    <a:cubicBezTo>
                      <a:pt x="0" y="21495"/>
                      <a:pt x="6201" y="27695"/>
                      <a:pt x="13849" y="27695"/>
                    </a:cubicBezTo>
                    <a:cubicBezTo>
                      <a:pt x="21497" y="27695"/>
                      <a:pt x="27695" y="21495"/>
                      <a:pt x="27695" y="13847"/>
                    </a:cubicBezTo>
                    <a:cubicBezTo>
                      <a:pt x="27695" y="6199"/>
                      <a:pt x="21497" y="0"/>
                      <a:pt x="13849" y="0"/>
                    </a:cubicBezTo>
                    <a:close/>
                  </a:path>
                </a:pathLst>
              </a:custGeom>
              <a:solidFill>
                <a:srgbClr val="445D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 name="Google Shape;4221;p64">
                <a:extLst>
                  <a:ext uri="{FF2B5EF4-FFF2-40B4-BE49-F238E27FC236}">
                    <a16:creationId xmlns:a16="http://schemas.microsoft.com/office/drawing/2014/main" id="{80DD0113-8BED-534E-BA99-BDF16F2BE356}"/>
                  </a:ext>
                </a:extLst>
              </p:cNvPr>
              <p:cNvSpPr/>
              <p:nvPr/>
            </p:nvSpPr>
            <p:spPr>
              <a:xfrm>
                <a:off x="2057039" y="1605996"/>
                <a:ext cx="9121" cy="331988"/>
              </a:xfrm>
              <a:custGeom>
                <a:avLst/>
                <a:gdLst/>
                <a:ahLst/>
                <a:cxnLst/>
                <a:rect l="l" t="t" r="r" b="b"/>
                <a:pathLst>
                  <a:path w="590" h="21474" extrusionOk="0">
                    <a:moveTo>
                      <a:pt x="0" y="0"/>
                    </a:moveTo>
                    <a:lnTo>
                      <a:pt x="0" y="21474"/>
                    </a:lnTo>
                    <a:lnTo>
                      <a:pt x="590" y="21474"/>
                    </a:lnTo>
                    <a:lnTo>
                      <a:pt x="590" y="0"/>
                    </a:lnTo>
                    <a:close/>
                  </a:path>
                </a:pathLst>
              </a:custGeom>
              <a:solidFill>
                <a:srgbClr val="445D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56" name="Google Shape;4222;p64">
              <a:extLst>
                <a:ext uri="{FF2B5EF4-FFF2-40B4-BE49-F238E27FC236}">
                  <a16:creationId xmlns:a16="http://schemas.microsoft.com/office/drawing/2014/main" id="{5C4E53F7-A189-B44B-3CD1-EDA3F6D179BB}"/>
                </a:ext>
              </a:extLst>
            </p:cNvPr>
            <p:cNvGrpSpPr/>
            <p:nvPr/>
          </p:nvGrpSpPr>
          <p:grpSpPr>
            <a:xfrm>
              <a:off x="1875972" y="1272648"/>
              <a:ext cx="321135" cy="586939"/>
              <a:chOff x="1875972" y="1272648"/>
              <a:chExt cx="321135" cy="586939"/>
            </a:xfrm>
          </p:grpSpPr>
          <p:sp>
            <p:nvSpPr>
              <p:cNvPr id="57" name="Google Shape;4223;p64">
                <a:extLst>
                  <a:ext uri="{FF2B5EF4-FFF2-40B4-BE49-F238E27FC236}">
                    <a16:creationId xmlns:a16="http://schemas.microsoft.com/office/drawing/2014/main" id="{41A11253-A727-F451-F844-1AE77BE1895C}"/>
                  </a:ext>
                </a:extLst>
              </p:cNvPr>
              <p:cNvSpPr/>
              <p:nvPr/>
            </p:nvSpPr>
            <p:spPr>
              <a:xfrm>
                <a:off x="1875972" y="1272648"/>
                <a:ext cx="321135" cy="321120"/>
              </a:xfrm>
              <a:custGeom>
                <a:avLst/>
                <a:gdLst/>
                <a:ahLst/>
                <a:cxnLst/>
                <a:rect l="l" t="t" r="r" b="b"/>
                <a:pathLst>
                  <a:path w="20772" h="20771" extrusionOk="0">
                    <a:moveTo>
                      <a:pt x="10387" y="3461"/>
                    </a:moveTo>
                    <a:cubicBezTo>
                      <a:pt x="14211" y="3461"/>
                      <a:pt x="17309" y="6561"/>
                      <a:pt x="17309" y="10385"/>
                    </a:cubicBezTo>
                    <a:cubicBezTo>
                      <a:pt x="17309" y="14209"/>
                      <a:pt x="14211" y="17309"/>
                      <a:pt x="10387" y="17309"/>
                    </a:cubicBezTo>
                    <a:cubicBezTo>
                      <a:pt x="6563" y="17309"/>
                      <a:pt x="3462" y="14209"/>
                      <a:pt x="3462" y="10385"/>
                    </a:cubicBezTo>
                    <a:cubicBezTo>
                      <a:pt x="3462" y="6561"/>
                      <a:pt x="6563" y="3461"/>
                      <a:pt x="10387" y="3461"/>
                    </a:cubicBezTo>
                    <a:close/>
                    <a:moveTo>
                      <a:pt x="10387" y="0"/>
                    </a:moveTo>
                    <a:cubicBezTo>
                      <a:pt x="4651" y="0"/>
                      <a:pt x="0" y="4649"/>
                      <a:pt x="0" y="10385"/>
                    </a:cubicBezTo>
                    <a:cubicBezTo>
                      <a:pt x="0" y="16121"/>
                      <a:pt x="4651" y="20771"/>
                      <a:pt x="10387" y="20771"/>
                    </a:cubicBezTo>
                    <a:cubicBezTo>
                      <a:pt x="16123" y="20771"/>
                      <a:pt x="20771" y="16121"/>
                      <a:pt x="20771" y="10385"/>
                    </a:cubicBezTo>
                    <a:cubicBezTo>
                      <a:pt x="20771" y="4649"/>
                      <a:pt x="16123" y="0"/>
                      <a:pt x="10387" y="0"/>
                    </a:cubicBezTo>
                    <a:close/>
                  </a:path>
                </a:pathLst>
              </a:custGeom>
              <a:solidFill>
                <a:srgbClr val="E3E9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 name="Google Shape;4224;p64">
                <a:extLst>
                  <a:ext uri="{FF2B5EF4-FFF2-40B4-BE49-F238E27FC236}">
                    <a16:creationId xmlns:a16="http://schemas.microsoft.com/office/drawing/2014/main" id="{A38BC578-A1D9-4853-8946-D9E6BB6ABB64}"/>
                  </a:ext>
                </a:extLst>
              </p:cNvPr>
              <p:cNvSpPr/>
              <p:nvPr/>
            </p:nvSpPr>
            <p:spPr>
              <a:xfrm>
                <a:off x="2107176" y="1533705"/>
                <a:ext cx="9121" cy="325881"/>
              </a:xfrm>
              <a:custGeom>
                <a:avLst/>
                <a:gdLst/>
                <a:ahLst/>
                <a:cxnLst/>
                <a:rect l="l" t="t" r="r" b="b"/>
                <a:pathLst>
                  <a:path w="590" h="21079" extrusionOk="0">
                    <a:moveTo>
                      <a:pt x="0" y="0"/>
                    </a:moveTo>
                    <a:lnTo>
                      <a:pt x="0" y="21078"/>
                    </a:lnTo>
                    <a:lnTo>
                      <a:pt x="589" y="21078"/>
                    </a:lnTo>
                    <a:lnTo>
                      <a:pt x="589" y="0"/>
                    </a:lnTo>
                    <a:close/>
                  </a:path>
                </a:pathLst>
              </a:custGeom>
              <a:solidFill>
                <a:srgbClr val="E3E9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Tree>
    <p:extLst>
      <p:ext uri="{BB962C8B-B14F-4D97-AF65-F5344CB8AC3E}">
        <p14:creationId xmlns:p14="http://schemas.microsoft.com/office/powerpoint/2010/main" val="124590536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BE2DB96-FC29-460E-35A7-6080294F1194}"/>
            </a:ext>
          </a:extLst>
        </p:cNvPr>
        <p:cNvGrpSpPr/>
        <p:nvPr/>
      </p:nvGrpSpPr>
      <p:grpSpPr>
        <a:xfrm>
          <a:off x="0" y="0"/>
          <a:ext cx="0" cy="0"/>
          <a:chOff x="0" y="0"/>
          <a:chExt cx="0" cy="0"/>
        </a:xfrm>
      </p:grpSpPr>
      <p:sp>
        <p:nvSpPr>
          <p:cNvPr id="4" name="Titre 1">
            <a:extLst>
              <a:ext uri="{FF2B5EF4-FFF2-40B4-BE49-F238E27FC236}">
                <a16:creationId xmlns:a16="http://schemas.microsoft.com/office/drawing/2014/main" id="{585E3356-F383-0215-2394-4E396CC7750E}"/>
              </a:ext>
            </a:extLst>
          </p:cNvPr>
          <p:cNvSpPr>
            <a:spLocks noGrp="1"/>
          </p:cNvSpPr>
          <p:nvPr>
            <p:ph type="title"/>
          </p:nvPr>
        </p:nvSpPr>
        <p:spPr>
          <a:xfrm>
            <a:off x="2558077" y="2464594"/>
            <a:ext cx="8415030" cy="628650"/>
          </a:xfrm>
        </p:spPr>
        <p:txBody>
          <a:bodyPr rtlCol="0">
            <a:normAutofit fontScale="90000"/>
          </a:bodyPr>
          <a:lstStyle/>
          <a:p>
            <a:r>
              <a:rPr lang="fr-FR" b="1" dirty="0">
                <a:latin typeface="Tahoma" panose="020B0604030504040204" pitchFamily="34" charset="0"/>
                <a:ea typeface="Tahoma" panose="020B0604030504040204" pitchFamily="34" charset="0"/>
                <a:cs typeface="Tahoma" panose="020B0604030504040204" pitchFamily="34" charset="0"/>
              </a:rPr>
              <a:t>PRÉSENTATION DES CENTRALES DU PROJET SCALING SOLAR AU SÉNÉGAL</a:t>
            </a:r>
          </a:p>
        </p:txBody>
      </p:sp>
      <p:pic>
        <p:nvPicPr>
          <p:cNvPr id="8197" name="Picture 10" descr="BD10308_">
            <a:extLst>
              <a:ext uri="{FF2B5EF4-FFF2-40B4-BE49-F238E27FC236}">
                <a16:creationId xmlns:a16="http://schemas.microsoft.com/office/drawing/2014/main" id="{7EB9585B-8C2D-3A18-8FD3-85D9F878B2A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124632" y="3703709"/>
            <a:ext cx="5715000" cy="95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Espace réservé du contenu 2">
            <a:extLst>
              <a:ext uri="{FF2B5EF4-FFF2-40B4-BE49-F238E27FC236}">
                <a16:creationId xmlns:a16="http://schemas.microsoft.com/office/drawing/2014/main" id="{9BFC9361-6E87-F55C-0F03-38BD62BF2556}"/>
              </a:ext>
            </a:extLst>
          </p:cNvPr>
          <p:cNvSpPr txBox="1">
            <a:spLocks/>
          </p:cNvSpPr>
          <p:nvPr/>
        </p:nvSpPr>
        <p:spPr>
          <a:xfrm>
            <a:off x="8239432" y="1495425"/>
            <a:ext cx="3200400" cy="435133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fr-FR" dirty="0"/>
          </a:p>
        </p:txBody>
      </p:sp>
      <p:pic>
        <p:nvPicPr>
          <p:cNvPr id="12" name="Image 11">
            <a:extLst>
              <a:ext uri="{FF2B5EF4-FFF2-40B4-BE49-F238E27FC236}">
                <a16:creationId xmlns:a16="http://schemas.microsoft.com/office/drawing/2014/main" id="{EF5E9DA5-6907-DE43-0BA2-A2A3939B56BE}"/>
              </a:ext>
            </a:extLst>
          </p:cNvPr>
          <p:cNvPicPr>
            <a:picLocks noChangeAspect="1"/>
          </p:cNvPicPr>
          <p:nvPr/>
        </p:nvPicPr>
        <p:blipFill rotWithShape="1">
          <a:blip r:embed="rId4">
            <a:extLst>
              <a:ext uri="{28A0092B-C50C-407E-A947-70E740481C1C}">
                <a14:useLocalDpi xmlns:a14="http://schemas.microsoft.com/office/drawing/2010/main" val="0"/>
              </a:ext>
            </a:extLst>
          </a:blip>
          <a:srcRect t="38880" r="77612" b="18999"/>
          <a:stretch/>
        </p:blipFill>
        <p:spPr bwMode="auto">
          <a:xfrm>
            <a:off x="323831" y="6372646"/>
            <a:ext cx="687392" cy="282490"/>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3917344856"/>
      </p:ext>
    </p:extLst>
  </p:cSld>
  <p:clrMapOvr>
    <a:masterClrMapping/>
  </p:clrMapOv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6D5DBCB-E4DC-BAED-A379-E483F4B98470}"/>
            </a:ext>
          </a:extLst>
        </p:cNvPr>
        <p:cNvGrpSpPr/>
        <p:nvPr/>
      </p:nvGrpSpPr>
      <p:grpSpPr>
        <a:xfrm>
          <a:off x="0" y="0"/>
          <a:ext cx="0" cy="0"/>
          <a:chOff x="0" y="0"/>
          <a:chExt cx="0" cy="0"/>
        </a:xfrm>
      </p:grpSpPr>
      <p:sp>
        <p:nvSpPr>
          <p:cNvPr id="9" name="Titre 1">
            <a:extLst>
              <a:ext uri="{FF2B5EF4-FFF2-40B4-BE49-F238E27FC236}">
                <a16:creationId xmlns:a16="http://schemas.microsoft.com/office/drawing/2014/main" id="{CF6A2FC7-E189-D7E5-DB8B-45015769A3CA}"/>
              </a:ext>
            </a:extLst>
          </p:cNvPr>
          <p:cNvSpPr txBox="1">
            <a:spLocks/>
          </p:cNvSpPr>
          <p:nvPr/>
        </p:nvSpPr>
        <p:spPr>
          <a:xfrm>
            <a:off x="996178" y="-192803"/>
            <a:ext cx="10669567"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fr-FR" sz="1800" b="1" dirty="0">
                <a:solidFill>
                  <a:schemeClr val="accent2">
                    <a:lumMod val="50000"/>
                  </a:schemeClr>
                </a:solidFill>
                <a:latin typeface="Montserrat" panose="00000500000000000000" pitchFamily="2" charset="0"/>
              </a:rPr>
              <a:t>PRÉSENTATION DES CENTRALES DU PROJET SCALING SOLAR AU SÉNÉGAL</a:t>
            </a:r>
          </a:p>
        </p:txBody>
      </p:sp>
      <p:cxnSp>
        <p:nvCxnSpPr>
          <p:cNvPr id="10" name="Connecteur droit 9">
            <a:extLst>
              <a:ext uri="{FF2B5EF4-FFF2-40B4-BE49-F238E27FC236}">
                <a16:creationId xmlns:a16="http://schemas.microsoft.com/office/drawing/2014/main" id="{EAC37EBF-B149-CB6F-27EF-0EFB4649B506}"/>
              </a:ext>
            </a:extLst>
          </p:cNvPr>
          <p:cNvCxnSpPr>
            <a:cxnSpLocks/>
          </p:cNvCxnSpPr>
          <p:nvPr/>
        </p:nvCxnSpPr>
        <p:spPr>
          <a:xfrm>
            <a:off x="4638675" y="799349"/>
            <a:ext cx="2914650" cy="0"/>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sp>
        <p:nvSpPr>
          <p:cNvPr id="11" name="Rectangle à coins arrondis 34">
            <a:extLst>
              <a:ext uri="{FF2B5EF4-FFF2-40B4-BE49-F238E27FC236}">
                <a16:creationId xmlns:a16="http://schemas.microsoft.com/office/drawing/2014/main" id="{EFEB8298-904B-9D1C-E3BD-1C486A5AF73B}"/>
              </a:ext>
            </a:extLst>
          </p:cNvPr>
          <p:cNvSpPr>
            <a:spLocks noChangeArrowheads="1"/>
          </p:cNvSpPr>
          <p:nvPr/>
        </p:nvSpPr>
        <p:spPr bwMode="auto">
          <a:xfrm>
            <a:off x="1036847" y="219838"/>
            <a:ext cx="532935" cy="411676"/>
          </a:xfrm>
          <a:prstGeom prst="roundRect">
            <a:avLst>
              <a:gd name="adj" fmla="val 49793"/>
            </a:avLst>
          </a:prstGeom>
          <a:noFill/>
          <a:ln w="28575">
            <a:solidFill>
              <a:schemeClr val="accent2">
                <a:lumMod val="50000"/>
              </a:schemeClr>
            </a:solidFill>
            <a:round/>
            <a:headEnd/>
            <a:tailEnd/>
          </a:ln>
          <a:effectLst/>
        </p:spPr>
        <p:txBody>
          <a:bodyPr anchor="ctr"/>
          <a:ls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r>
              <a:rPr lang="fr-FR" sz="2400" b="1" dirty="0">
                <a:solidFill>
                  <a:schemeClr val="accent2">
                    <a:lumMod val="50000"/>
                  </a:schemeClr>
                </a:solidFill>
                <a:latin typeface="Trebuchet MS" panose="020B0603020202020204" pitchFamily="34" charset="0"/>
                <a:ea typeface="ＭＳ Ｐゴシック" charset="0"/>
                <a:cs typeface="Arial" charset="0"/>
              </a:rPr>
              <a:t>3</a:t>
            </a:r>
          </a:p>
        </p:txBody>
      </p:sp>
      <p:pic>
        <p:nvPicPr>
          <p:cNvPr id="2" name="Image 1">
            <a:extLst>
              <a:ext uri="{FF2B5EF4-FFF2-40B4-BE49-F238E27FC236}">
                <a16:creationId xmlns:a16="http://schemas.microsoft.com/office/drawing/2014/main" id="{5000C75B-3F69-DDEB-FA2B-12E42E1E5B41}"/>
              </a:ext>
            </a:extLst>
          </p:cNvPr>
          <p:cNvPicPr>
            <a:picLocks noChangeAspect="1"/>
          </p:cNvPicPr>
          <p:nvPr/>
        </p:nvPicPr>
        <p:blipFill rotWithShape="1">
          <a:blip r:embed="rId2">
            <a:extLst>
              <a:ext uri="{28A0092B-C50C-407E-A947-70E740481C1C}">
                <a14:useLocalDpi xmlns:a14="http://schemas.microsoft.com/office/drawing/2010/main" val="0"/>
              </a:ext>
            </a:extLst>
          </a:blip>
          <a:srcRect t="38880" r="77612" b="18999"/>
          <a:stretch/>
        </p:blipFill>
        <p:spPr bwMode="auto">
          <a:xfrm>
            <a:off x="164124" y="6533683"/>
            <a:ext cx="687392" cy="282490"/>
          </a:xfrm>
          <a:prstGeom prst="rect">
            <a:avLst/>
          </a:prstGeom>
          <a:ln>
            <a:noFill/>
          </a:ln>
          <a:extLst>
            <a:ext uri="{53640926-AAD7-44D8-BBD7-CCE9431645EC}">
              <a14:shadowObscured xmlns:a14="http://schemas.microsoft.com/office/drawing/2010/main"/>
            </a:ext>
          </a:extLst>
        </p:spPr>
      </p:pic>
      <p:sp>
        <p:nvSpPr>
          <p:cNvPr id="6" name="ZoneTexte 5">
            <a:extLst>
              <a:ext uri="{FF2B5EF4-FFF2-40B4-BE49-F238E27FC236}">
                <a16:creationId xmlns:a16="http://schemas.microsoft.com/office/drawing/2014/main" id="{C6ACC0F6-8BDC-BA77-35D5-527A969A8650}"/>
              </a:ext>
            </a:extLst>
          </p:cNvPr>
          <p:cNvSpPr txBox="1"/>
          <p:nvPr/>
        </p:nvSpPr>
        <p:spPr>
          <a:xfrm>
            <a:off x="178632" y="1755234"/>
            <a:ext cx="4108053" cy="4585871"/>
          </a:xfrm>
          <a:prstGeom prst="rect">
            <a:avLst/>
          </a:prstGeom>
          <a:noFill/>
        </p:spPr>
        <p:txBody>
          <a:bodyPr wrap="square">
            <a:spAutoFit/>
          </a:bodyPr>
          <a:lstStyle/>
          <a:p>
            <a:pPr>
              <a:buNone/>
            </a:pPr>
            <a:endParaRPr lang="fr-FR" sz="1200" b="1" dirty="0">
              <a:latin typeface="Tahoma" panose="020B0604030504040204" pitchFamily="34" charset="0"/>
              <a:ea typeface="Tahoma" panose="020B0604030504040204" pitchFamily="34" charset="0"/>
              <a:cs typeface="Tahoma" panose="020B0604030504040204" pitchFamily="34" charset="0"/>
            </a:endParaRPr>
          </a:p>
          <a:p>
            <a:pPr marL="285750" indent="-285750">
              <a:buFont typeface="Wingdings" panose="05000000000000000000" pitchFamily="2" charset="2"/>
              <a:buChar char="§"/>
            </a:pPr>
            <a:r>
              <a:rPr lang="fr-FR" sz="1200" b="1" dirty="0">
                <a:latin typeface="Tahoma" panose="020B0604030504040204" pitchFamily="34" charset="0"/>
                <a:ea typeface="Tahoma" panose="020B0604030504040204" pitchFamily="34" charset="0"/>
                <a:cs typeface="Tahoma" panose="020B0604030504040204" pitchFamily="34" charset="0"/>
              </a:rPr>
              <a:t>Puissance installée</a:t>
            </a:r>
            <a:r>
              <a:rPr lang="fr-FR" sz="1200" dirty="0">
                <a:latin typeface="Tahoma" panose="020B0604030504040204" pitchFamily="34" charset="0"/>
                <a:ea typeface="Tahoma" panose="020B0604030504040204" pitchFamily="34" charset="0"/>
                <a:cs typeface="Tahoma" panose="020B0604030504040204" pitchFamily="34" charset="0"/>
              </a:rPr>
              <a:t> : 35 </a:t>
            </a:r>
            <a:r>
              <a:rPr lang="fr-FR" sz="1200" dirty="0" err="1">
                <a:latin typeface="Tahoma" panose="020B0604030504040204" pitchFamily="34" charset="0"/>
                <a:ea typeface="Tahoma" panose="020B0604030504040204" pitchFamily="34" charset="0"/>
                <a:cs typeface="Tahoma" panose="020B0604030504040204" pitchFamily="34" charset="0"/>
              </a:rPr>
              <a:t>MWc</a:t>
            </a:r>
            <a:endParaRPr lang="fr-FR" sz="1200" dirty="0">
              <a:latin typeface="Tahoma" panose="020B0604030504040204" pitchFamily="34" charset="0"/>
              <a:ea typeface="Tahoma" panose="020B0604030504040204" pitchFamily="34" charset="0"/>
              <a:cs typeface="Tahoma" panose="020B0604030504040204" pitchFamily="34" charset="0"/>
            </a:endParaRPr>
          </a:p>
          <a:p>
            <a:pPr marL="285750" indent="-285750">
              <a:buFont typeface="Wingdings" panose="05000000000000000000" pitchFamily="2" charset="2"/>
              <a:buChar char="§"/>
            </a:pPr>
            <a:endParaRPr lang="fr-FR" sz="400" dirty="0">
              <a:latin typeface="Tahoma" panose="020B0604030504040204" pitchFamily="34" charset="0"/>
              <a:ea typeface="Tahoma" panose="020B0604030504040204" pitchFamily="34" charset="0"/>
              <a:cs typeface="Tahoma" panose="020B0604030504040204" pitchFamily="34" charset="0"/>
            </a:endParaRPr>
          </a:p>
          <a:p>
            <a:pPr marL="285750" indent="-285750">
              <a:buFont typeface="Wingdings" panose="05000000000000000000" pitchFamily="2" charset="2"/>
              <a:buChar char="§"/>
            </a:pPr>
            <a:r>
              <a:rPr lang="fr-FR" sz="1200" b="1" dirty="0">
                <a:latin typeface="Tahoma" panose="020B0604030504040204" pitchFamily="34" charset="0"/>
                <a:ea typeface="Tahoma" panose="020B0604030504040204" pitchFamily="34" charset="0"/>
                <a:cs typeface="Tahoma" panose="020B0604030504040204" pitchFamily="34" charset="0"/>
              </a:rPr>
              <a:t>Type</a:t>
            </a:r>
            <a:r>
              <a:rPr lang="fr-FR" sz="1200" dirty="0">
                <a:latin typeface="Tahoma" panose="020B0604030504040204" pitchFamily="34" charset="0"/>
                <a:ea typeface="Tahoma" panose="020B0604030504040204" pitchFamily="34" charset="0"/>
                <a:cs typeface="Tahoma" panose="020B0604030504040204" pitchFamily="34" charset="0"/>
              </a:rPr>
              <a:t> : Centrale solaire photovoltaïque au sol</a:t>
            </a:r>
          </a:p>
          <a:p>
            <a:pPr marL="285750" indent="-285750">
              <a:buFont typeface="Wingdings" panose="05000000000000000000" pitchFamily="2" charset="2"/>
              <a:buChar char="§"/>
            </a:pPr>
            <a:endParaRPr lang="fr-FR" sz="400" dirty="0">
              <a:latin typeface="Tahoma" panose="020B0604030504040204" pitchFamily="34" charset="0"/>
              <a:ea typeface="Tahoma" panose="020B0604030504040204" pitchFamily="34" charset="0"/>
              <a:cs typeface="Tahoma" panose="020B0604030504040204" pitchFamily="34" charset="0"/>
            </a:endParaRPr>
          </a:p>
          <a:p>
            <a:pPr marL="285750" indent="-285750">
              <a:buFont typeface="Wingdings" panose="05000000000000000000" pitchFamily="2" charset="2"/>
              <a:buChar char="§"/>
            </a:pPr>
            <a:r>
              <a:rPr lang="fr-FR" sz="1200" b="1" dirty="0">
                <a:latin typeface="Tahoma" panose="020B0604030504040204" pitchFamily="34" charset="0"/>
                <a:ea typeface="Tahoma" panose="020B0604030504040204" pitchFamily="34" charset="0"/>
                <a:cs typeface="Tahoma" panose="020B0604030504040204" pitchFamily="34" charset="0"/>
              </a:rPr>
              <a:t>Superficie</a:t>
            </a:r>
            <a:r>
              <a:rPr lang="fr-FR" sz="1200" dirty="0">
                <a:latin typeface="Tahoma" panose="020B0604030504040204" pitchFamily="34" charset="0"/>
                <a:ea typeface="Tahoma" panose="020B0604030504040204" pitchFamily="34" charset="0"/>
                <a:cs typeface="Tahoma" panose="020B0604030504040204" pitchFamily="34" charset="0"/>
              </a:rPr>
              <a:t> : Environ 40 à 50 hectares</a:t>
            </a:r>
          </a:p>
          <a:p>
            <a:pPr marL="285750" indent="-285750">
              <a:buFont typeface="Wingdings" panose="05000000000000000000" pitchFamily="2" charset="2"/>
              <a:buChar char="§"/>
            </a:pPr>
            <a:endParaRPr lang="fr-FR" sz="400" dirty="0">
              <a:latin typeface="Tahoma" panose="020B0604030504040204" pitchFamily="34" charset="0"/>
              <a:ea typeface="Tahoma" panose="020B0604030504040204" pitchFamily="34" charset="0"/>
              <a:cs typeface="Tahoma" panose="020B0604030504040204" pitchFamily="34" charset="0"/>
            </a:endParaRPr>
          </a:p>
          <a:p>
            <a:pPr marL="285750" indent="-285750">
              <a:buFont typeface="Wingdings" panose="05000000000000000000" pitchFamily="2" charset="2"/>
              <a:buChar char="§"/>
            </a:pPr>
            <a:r>
              <a:rPr lang="fr-FR" sz="1200" b="1" dirty="0">
                <a:latin typeface="Tahoma" panose="020B0604030504040204" pitchFamily="34" charset="0"/>
                <a:ea typeface="Tahoma" panose="020B0604030504040204" pitchFamily="34" charset="0"/>
                <a:cs typeface="Tahoma" panose="020B0604030504040204" pitchFamily="34" charset="0"/>
              </a:rPr>
              <a:t>Producteur indépendant (IPP)</a:t>
            </a:r>
            <a:r>
              <a:rPr lang="fr-FR" sz="1200" dirty="0">
                <a:latin typeface="Tahoma" panose="020B0604030504040204" pitchFamily="34" charset="0"/>
                <a:ea typeface="Tahoma" panose="020B0604030504040204" pitchFamily="34" charset="0"/>
                <a:cs typeface="Tahoma" panose="020B0604030504040204" pitchFamily="34" charset="0"/>
              </a:rPr>
              <a:t> : Société </a:t>
            </a:r>
            <a:r>
              <a:rPr lang="fr-FR" sz="1200" dirty="0" err="1">
                <a:latin typeface="Tahoma" panose="020B0604030504040204" pitchFamily="34" charset="0"/>
                <a:ea typeface="Tahoma" panose="020B0604030504040204" pitchFamily="34" charset="0"/>
                <a:cs typeface="Tahoma" panose="020B0604030504040204" pitchFamily="34" charset="0"/>
              </a:rPr>
              <a:t>Kahone</a:t>
            </a:r>
            <a:r>
              <a:rPr lang="fr-FR" sz="1200" dirty="0">
                <a:latin typeface="Tahoma" panose="020B0604030504040204" pitchFamily="34" charset="0"/>
                <a:ea typeface="Tahoma" panose="020B0604030504040204" pitchFamily="34" charset="0"/>
                <a:cs typeface="Tahoma" panose="020B0604030504040204" pitchFamily="34" charset="0"/>
              </a:rPr>
              <a:t> Solaire S.A.</a:t>
            </a:r>
          </a:p>
          <a:p>
            <a:pPr marL="285750" indent="-285750">
              <a:buFont typeface="Wingdings" panose="05000000000000000000" pitchFamily="2" charset="2"/>
              <a:buChar char="§"/>
            </a:pPr>
            <a:endParaRPr lang="fr-FR" sz="400" dirty="0">
              <a:latin typeface="Tahoma" panose="020B0604030504040204" pitchFamily="34" charset="0"/>
              <a:ea typeface="Tahoma" panose="020B0604030504040204" pitchFamily="34" charset="0"/>
              <a:cs typeface="Tahoma" panose="020B0604030504040204" pitchFamily="34" charset="0"/>
            </a:endParaRPr>
          </a:p>
          <a:p>
            <a:pPr marL="285750" indent="-285750">
              <a:buFont typeface="Wingdings" panose="05000000000000000000" pitchFamily="2" charset="2"/>
              <a:buChar char="§"/>
            </a:pPr>
            <a:r>
              <a:rPr lang="fr-FR" sz="1200" b="1" dirty="0">
                <a:latin typeface="Tahoma" panose="020B0604030504040204" pitchFamily="34" charset="0"/>
                <a:ea typeface="Tahoma" panose="020B0604030504040204" pitchFamily="34" charset="0"/>
                <a:cs typeface="Tahoma" panose="020B0604030504040204" pitchFamily="34" charset="0"/>
              </a:rPr>
              <a:t>Développeurs</a:t>
            </a:r>
            <a:r>
              <a:rPr lang="fr-FR" sz="1200" dirty="0">
                <a:latin typeface="Tahoma" panose="020B0604030504040204" pitchFamily="34" charset="0"/>
                <a:ea typeface="Tahoma" panose="020B0604030504040204" pitchFamily="34" charset="0"/>
                <a:cs typeface="Tahoma" panose="020B0604030504040204" pitchFamily="34" charset="0"/>
              </a:rPr>
              <a:t> : Consortium Engie – </a:t>
            </a:r>
            <a:r>
              <a:rPr lang="fr-FR" sz="1200" dirty="0" err="1">
                <a:latin typeface="Tahoma" panose="020B0604030504040204" pitchFamily="34" charset="0"/>
                <a:ea typeface="Tahoma" panose="020B0604030504040204" pitchFamily="34" charset="0"/>
                <a:cs typeface="Tahoma" panose="020B0604030504040204" pitchFamily="34" charset="0"/>
              </a:rPr>
              <a:t>Meridiam</a:t>
            </a:r>
            <a:endParaRPr lang="fr-FR" sz="1200" dirty="0">
              <a:latin typeface="Tahoma" panose="020B0604030504040204" pitchFamily="34" charset="0"/>
              <a:ea typeface="Tahoma" panose="020B0604030504040204" pitchFamily="34" charset="0"/>
              <a:cs typeface="Tahoma" panose="020B0604030504040204" pitchFamily="34" charset="0"/>
            </a:endParaRPr>
          </a:p>
          <a:p>
            <a:pPr marL="285750" indent="-285750">
              <a:buFont typeface="Wingdings" panose="05000000000000000000" pitchFamily="2" charset="2"/>
              <a:buChar char="§"/>
            </a:pPr>
            <a:endParaRPr lang="fr-FR" sz="400" dirty="0">
              <a:latin typeface="Tahoma" panose="020B0604030504040204" pitchFamily="34" charset="0"/>
              <a:ea typeface="Tahoma" panose="020B0604030504040204" pitchFamily="34" charset="0"/>
              <a:cs typeface="Tahoma" panose="020B0604030504040204" pitchFamily="34" charset="0"/>
            </a:endParaRPr>
          </a:p>
          <a:p>
            <a:pPr marL="285750" indent="-285750">
              <a:buFont typeface="Wingdings" panose="05000000000000000000" pitchFamily="2" charset="2"/>
              <a:buChar char="§"/>
            </a:pPr>
            <a:r>
              <a:rPr lang="fr-FR" sz="1200" b="1" dirty="0">
                <a:latin typeface="Tahoma" panose="020B0604030504040204" pitchFamily="34" charset="0"/>
                <a:ea typeface="Tahoma" panose="020B0604030504040204" pitchFamily="34" charset="0"/>
                <a:cs typeface="Tahoma" panose="020B0604030504040204" pitchFamily="34" charset="0"/>
              </a:rPr>
              <a:t>Achat de l’énergie</a:t>
            </a:r>
            <a:r>
              <a:rPr lang="fr-FR" sz="1200" dirty="0">
                <a:latin typeface="Tahoma" panose="020B0604030504040204" pitchFamily="34" charset="0"/>
                <a:ea typeface="Tahoma" panose="020B0604030504040204" pitchFamily="34" charset="0"/>
                <a:cs typeface="Tahoma" panose="020B0604030504040204" pitchFamily="34" charset="0"/>
              </a:rPr>
              <a:t> : Contrat PPA de 25 ans signé avec Senelec</a:t>
            </a:r>
          </a:p>
          <a:p>
            <a:pPr marL="285750" indent="-285750">
              <a:buFont typeface="Wingdings" panose="05000000000000000000" pitchFamily="2" charset="2"/>
              <a:buChar char="§"/>
            </a:pPr>
            <a:endParaRPr lang="fr-FR" sz="400" dirty="0">
              <a:latin typeface="Tahoma" panose="020B0604030504040204" pitchFamily="34" charset="0"/>
              <a:ea typeface="Tahoma" panose="020B0604030504040204" pitchFamily="34" charset="0"/>
              <a:cs typeface="Tahoma" panose="020B0604030504040204" pitchFamily="34" charset="0"/>
            </a:endParaRPr>
          </a:p>
          <a:p>
            <a:pPr marL="285750" indent="-285750">
              <a:buFont typeface="Wingdings" panose="05000000000000000000" pitchFamily="2" charset="2"/>
              <a:buChar char="§"/>
            </a:pPr>
            <a:r>
              <a:rPr lang="fr-FR" sz="1200" b="1" dirty="0">
                <a:latin typeface="Tahoma" panose="020B0604030504040204" pitchFamily="34" charset="0"/>
                <a:ea typeface="Tahoma" panose="020B0604030504040204" pitchFamily="34" charset="0"/>
                <a:cs typeface="Tahoma" panose="020B0604030504040204" pitchFamily="34" charset="0"/>
              </a:rPr>
              <a:t>Tarif d’achat</a:t>
            </a:r>
            <a:r>
              <a:rPr lang="fr-FR" sz="1200" dirty="0">
                <a:latin typeface="Tahoma" panose="020B0604030504040204" pitchFamily="34" charset="0"/>
                <a:ea typeface="Tahoma" panose="020B0604030504040204" pitchFamily="34" charset="0"/>
                <a:cs typeface="Tahoma" panose="020B0604030504040204" pitchFamily="34" charset="0"/>
              </a:rPr>
              <a:t> : </a:t>
            </a:r>
            <a:r>
              <a:rPr lang="fr-FR" altLang="fr-FR" sz="1200" dirty="0">
                <a:latin typeface="Tahoma" panose="020B0604030504040204" pitchFamily="34" charset="0"/>
                <a:ea typeface="Tahoma" panose="020B0604030504040204" pitchFamily="34" charset="0"/>
                <a:cs typeface="Tahoma" panose="020B0604030504040204" pitchFamily="34" charset="0"/>
              </a:rPr>
              <a:t>24,9368 FCFA/kWh indexés au taux de 1,20% l’an</a:t>
            </a:r>
            <a:endParaRPr lang="fr-FR" sz="1200" dirty="0">
              <a:latin typeface="Tahoma" panose="020B0604030504040204" pitchFamily="34" charset="0"/>
              <a:ea typeface="Tahoma" panose="020B0604030504040204" pitchFamily="34" charset="0"/>
              <a:cs typeface="Tahoma" panose="020B0604030504040204" pitchFamily="34" charset="0"/>
            </a:endParaRPr>
          </a:p>
          <a:p>
            <a:pPr marL="285750" indent="-285750">
              <a:buFont typeface="Wingdings" panose="05000000000000000000" pitchFamily="2" charset="2"/>
              <a:buChar char="§"/>
            </a:pPr>
            <a:endParaRPr lang="fr-FR" sz="400" dirty="0">
              <a:latin typeface="Tahoma" panose="020B0604030504040204" pitchFamily="34" charset="0"/>
              <a:ea typeface="Tahoma" panose="020B0604030504040204" pitchFamily="34" charset="0"/>
              <a:cs typeface="Tahoma" panose="020B0604030504040204" pitchFamily="34" charset="0"/>
            </a:endParaRPr>
          </a:p>
          <a:p>
            <a:pPr marL="285750" indent="-285750">
              <a:buFont typeface="Wingdings" panose="05000000000000000000" pitchFamily="2" charset="2"/>
              <a:buChar char="§"/>
            </a:pPr>
            <a:r>
              <a:rPr lang="fr-FR" sz="1200" b="1" dirty="0">
                <a:latin typeface="Tahoma" panose="020B0604030504040204" pitchFamily="34" charset="0"/>
                <a:ea typeface="Tahoma" panose="020B0604030504040204" pitchFamily="34" charset="0"/>
                <a:cs typeface="Tahoma" panose="020B0604030504040204" pitchFamily="34" charset="0"/>
              </a:rPr>
              <a:t>Financement</a:t>
            </a:r>
            <a:r>
              <a:rPr lang="fr-FR" sz="1200" dirty="0">
                <a:latin typeface="Tahoma" panose="020B0604030504040204" pitchFamily="34" charset="0"/>
                <a:ea typeface="Tahoma" panose="020B0604030504040204" pitchFamily="34" charset="0"/>
                <a:cs typeface="Tahoma" panose="020B0604030504040204" pitchFamily="34" charset="0"/>
              </a:rPr>
              <a:t> : SFI + partenaires privés</a:t>
            </a:r>
          </a:p>
          <a:p>
            <a:pPr>
              <a:buFont typeface="Arial" panose="020B0604020202020204" pitchFamily="34" charset="0"/>
              <a:buChar char="•"/>
            </a:pPr>
            <a:endParaRPr lang="fr-FR" sz="1200" dirty="0">
              <a:latin typeface="Tahoma" panose="020B0604030504040204" pitchFamily="34" charset="0"/>
              <a:ea typeface="Tahoma" panose="020B0604030504040204" pitchFamily="34" charset="0"/>
              <a:cs typeface="Tahoma" panose="020B0604030504040204" pitchFamily="34" charset="0"/>
            </a:endParaRPr>
          </a:p>
          <a:p>
            <a:pPr>
              <a:buNone/>
            </a:pPr>
            <a:r>
              <a:rPr lang="fr-FR" sz="1200" b="1" dirty="0">
                <a:latin typeface="Tahoma" panose="020B0604030504040204" pitchFamily="34" charset="0"/>
                <a:ea typeface="Tahoma" panose="020B0604030504040204" pitchFamily="34" charset="0"/>
                <a:cs typeface="Tahoma" panose="020B0604030504040204" pitchFamily="34" charset="0"/>
              </a:rPr>
              <a:t>🏗️ Statut :</a:t>
            </a:r>
          </a:p>
          <a:p>
            <a:pPr marL="285750" indent="-285750">
              <a:buFont typeface="Wingdings" panose="05000000000000000000" pitchFamily="2" charset="2"/>
              <a:buChar char="q"/>
            </a:pPr>
            <a:r>
              <a:rPr lang="fr-FR" sz="1200" dirty="0">
                <a:latin typeface="Tahoma" panose="020B0604030504040204" pitchFamily="34" charset="0"/>
                <a:ea typeface="Tahoma" panose="020B0604030504040204" pitchFamily="34" charset="0"/>
                <a:cs typeface="Tahoma" panose="020B0604030504040204" pitchFamily="34" charset="0"/>
              </a:rPr>
              <a:t>Mise en service : avril 2021</a:t>
            </a:r>
          </a:p>
          <a:p>
            <a:pPr marL="285750" indent="-285750">
              <a:buFont typeface="Wingdings" panose="05000000000000000000" pitchFamily="2" charset="2"/>
              <a:buChar char="q"/>
            </a:pPr>
            <a:r>
              <a:rPr lang="fr-FR" sz="1200" dirty="0">
                <a:latin typeface="Tahoma" panose="020B0604030504040204" pitchFamily="34" charset="0"/>
                <a:ea typeface="Tahoma" panose="020B0604030504040204" pitchFamily="34" charset="0"/>
                <a:cs typeface="Tahoma" panose="020B0604030504040204" pitchFamily="34" charset="0"/>
              </a:rPr>
              <a:t>Connectée au réseau électrique national</a:t>
            </a:r>
          </a:p>
          <a:p>
            <a:pPr>
              <a:buFont typeface="Arial" panose="020B0604020202020204" pitchFamily="34" charset="0"/>
              <a:buChar char="•"/>
            </a:pPr>
            <a:endParaRPr lang="fr-FR" sz="1200" dirty="0">
              <a:latin typeface="Tahoma" panose="020B0604030504040204" pitchFamily="34" charset="0"/>
              <a:ea typeface="Tahoma" panose="020B0604030504040204" pitchFamily="34" charset="0"/>
              <a:cs typeface="Tahoma" panose="020B0604030504040204" pitchFamily="34" charset="0"/>
            </a:endParaRPr>
          </a:p>
          <a:p>
            <a:pPr>
              <a:buNone/>
            </a:pPr>
            <a:r>
              <a:rPr lang="fr-FR" sz="1200" b="1" dirty="0">
                <a:latin typeface="Tahoma" panose="020B0604030504040204" pitchFamily="34" charset="0"/>
                <a:ea typeface="Tahoma" panose="020B0604030504040204" pitchFamily="34" charset="0"/>
                <a:cs typeface="Tahoma" panose="020B0604030504040204" pitchFamily="34" charset="0"/>
              </a:rPr>
              <a:t>🔋 Impact attendu :</a:t>
            </a:r>
          </a:p>
          <a:p>
            <a:pPr marL="285750" indent="-285750">
              <a:buFont typeface="Wingdings" panose="05000000000000000000" pitchFamily="2" charset="2"/>
              <a:buChar char="q"/>
            </a:pPr>
            <a:r>
              <a:rPr lang="fr-FR" sz="1200" dirty="0">
                <a:latin typeface="Tahoma" panose="020B0604030504040204" pitchFamily="34" charset="0"/>
                <a:ea typeface="Tahoma" panose="020B0604030504040204" pitchFamily="34" charset="0"/>
                <a:cs typeface="Tahoma" panose="020B0604030504040204" pitchFamily="34" charset="0"/>
              </a:rPr>
              <a:t>Production annuelle estimée : environ </a:t>
            </a:r>
            <a:r>
              <a:rPr lang="fr-FR" sz="1200" b="1" dirty="0">
                <a:latin typeface="Tahoma" panose="020B0604030504040204" pitchFamily="34" charset="0"/>
                <a:ea typeface="Tahoma" panose="020B0604030504040204" pitchFamily="34" charset="0"/>
                <a:cs typeface="Tahoma" panose="020B0604030504040204" pitchFamily="34" charset="0"/>
              </a:rPr>
              <a:t>64 GWh</a:t>
            </a:r>
          </a:p>
          <a:p>
            <a:pPr marL="285750" indent="-285750">
              <a:buFont typeface="Wingdings" panose="05000000000000000000" pitchFamily="2" charset="2"/>
              <a:buChar char="q"/>
            </a:pPr>
            <a:endParaRPr lang="fr-FR" sz="1200" dirty="0">
              <a:latin typeface="Tahoma" panose="020B0604030504040204" pitchFamily="34" charset="0"/>
              <a:ea typeface="Tahoma" panose="020B0604030504040204" pitchFamily="34" charset="0"/>
              <a:cs typeface="Tahoma" panose="020B0604030504040204" pitchFamily="34" charset="0"/>
            </a:endParaRPr>
          </a:p>
          <a:p>
            <a:pPr marL="285750" indent="-285750">
              <a:buFont typeface="Wingdings" panose="05000000000000000000" pitchFamily="2" charset="2"/>
              <a:buChar char="q"/>
            </a:pPr>
            <a:r>
              <a:rPr lang="fr-FR" sz="1200" dirty="0">
                <a:latin typeface="Tahoma" panose="020B0604030504040204" pitchFamily="34" charset="0"/>
                <a:ea typeface="Tahoma" panose="020B0604030504040204" pitchFamily="34" charset="0"/>
                <a:cs typeface="Tahoma" panose="020B0604030504040204" pitchFamily="34" charset="0"/>
              </a:rPr>
              <a:t>Réduction des émissions : ≈ </a:t>
            </a:r>
            <a:r>
              <a:rPr lang="fr-FR" sz="1200" b="1" dirty="0">
                <a:latin typeface="Tahoma" panose="020B0604030504040204" pitchFamily="34" charset="0"/>
                <a:ea typeface="Tahoma" panose="020B0604030504040204" pitchFamily="34" charset="0"/>
                <a:cs typeface="Tahoma" panose="020B0604030504040204" pitchFamily="34" charset="0"/>
              </a:rPr>
              <a:t>55 000 tonnes de CO₂/an</a:t>
            </a:r>
            <a:endParaRPr lang="fr-FR" sz="1200" dirty="0">
              <a:latin typeface="Tahoma" panose="020B0604030504040204" pitchFamily="34" charset="0"/>
              <a:ea typeface="Tahoma" panose="020B0604030504040204" pitchFamily="34" charset="0"/>
              <a:cs typeface="Tahoma" panose="020B0604030504040204" pitchFamily="34" charset="0"/>
            </a:endParaRPr>
          </a:p>
        </p:txBody>
      </p:sp>
      <p:sp>
        <p:nvSpPr>
          <p:cNvPr id="12" name="ZoneTexte 11">
            <a:extLst>
              <a:ext uri="{FF2B5EF4-FFF2-40B4-BE49-F238E27FC236}">
                <a16:creationId xmlns:a16="http://schemas.microsoft.com/office/drawing/2014/main" id="{948D9516-AAE7-9B46-4F71-D2BC815CB23C}"/>
              </a:ext>
            </a:extLst>
          </p:cNvPr>
          <p:cNvSpPr txBox="1"/>
          <p:nvPr/>
        </p:nvSpPr>
        <p:spPr>
          <a:xfrm>
            <a:off x="4600257" y="1648683"/>
            <a:ext cx="3953749" cy="4832092"/>
          </a:xfrm>
          <a:prstGeom prst="rect">
            <a:avLst/>
          </a:prstGeom>
          <a:noFill/>
        </p:spPr>
        <p:txBody>
          <a:bodyPr wrap="square">
            <a:spAutoFit/>
          </a:bodyPr>
          <a:lstStyle/>
          <a:p>
            <a:pPr>
              <a:buNone/>
            </a:pPr>
            <a:endParaRPr lang="fr-FR" sz="1200" b="1" dirty="0">
              <a:latin typeface="Tahoma" panose="020B0604030504040204" pitchFamily="34" charset="0"/>
              <a:ea typeface="Tahoma" panose="020B0604030504040204" pitchFamily="34" charset="0"/>
              <a:cs typeface="Tahoma" panose="020B0604030504040204" pitchFamily="34" charset="0"/>
            </a:endParaRPr>
          </a:p>
          <a:p>
            <a:pPr marL="285750" indent="-285750">
              <a:buFont typeface="Wingdings" panose="05000000000000000000" pitchFamily="2" charset="2"/>
              <a:buChar char="§"/>
            </a:pPr>
            <a:r>
              <a:rPr lang="fr-FR" sz="1200" b="1" dirty="0">
                <a:latin typeface="Tahoma" panose="020B0604030504040204" pitchFamily="34" charset="0"/>
                <a:ea typeface="Tahoma" panose="020B0604030504040204" pitchFamily="34" charset="0"/>
                <a:cs typeface="Tahoma" panose="020B0604030504040204" pitchFamily="34" charset="0"/>
              </a:rPr>
              <a:t>Puissance installée</a:t>
            </a:r>
            <a:r>
              <a:rPr lang="fr-FR" sz="1200" dirty="0">
                <a:latin typeface="Tahoma" panose="020B0604030504040204" pitchFamily="34" charset="0"/>
                <a:ea typeface="Tahoma" panose="020B0604030504040204" pitchFamily="34" charset="0"/>
                <a:cs typeface="Tahoma" panose="020B0604030504040204" pitchFamily="34" charset="0"/>
              </a:rPr>
              <a:t> : 25 </a:t>
            </a:r>
            <a:r>
              <a:rPr lang="fr-FR" sz="1200" dirty="0" err="1">
                <a:latin typeface="Tahoma" panose="020B0604030504040204" pitchFamily="34" charset="0"/>
                <a:ea typeface="Tahoma" panose="020B0604030504040204" pitchFamily="34" charset="0"/>
                <a:cs typeface="Tahoma" panose="020B0604030504040204" pitchFamily="34" charset="0"/>
              </a:rPr>
              <a:t>MWc</a:t>
            </a:r>
            <a:endParaRPr lang="fr-FR" sz="1200" dirty="0">
              <a:latin typeface="Tahoma" panose="020B0604030504040204" pitchFamily="34" charset="0"/>
              <a:ea typeface="Tahoma" panose="020B0604030504040204" pitchFamily="34" charset="0"/>
              <a:cs typeface="Tahoma" panose="020B0604030504040204" pitchFamily="34" charset="0"/>
            </a:endParaRPr>
          </a:p>
          <a:p>
            <a:pPr marL="285750" indent="-285750">
              <a:buFont typeface="Wingdings" panose="05000000000000000000" pitchFamily="2" charset="2"/>
              <a:buChar char="§"/>
            </a:pPr>
            <a:endParaRPr lang="fr-FR" sz="400" dirty="0">
              <a:latin typeface="Tahoma" panose="020B0604030504040204" pitchFamily="34" charset="0"/>
              <a:ea typeface="Tahoma" panose="020B0604030504040204" pitchFamily="34" charset="0"/>
              <a:cs typeface="Tahoma" panose="020B0604030504040204" pitchFamily="34" charset="0"/>
            </a:endParaRPr>
          </a:p>
          <a:p>
            <a:pPr marL="285750" indent="-285750">
              <a:buFont typeface="Wingdings" panose="05000000000000000000" pitchFamily="2" charset="2"/>
              <a:buChar char="§"/>
            </a:pPr>
            <a:r>
              <a:rPr lang="fr-FR" sz="1200" b="1" dirty="0">
                <a:latin typeface="Tahoma" panose="020B0604030504040204" pitchFamily="34" charset="0"/>
                <a:ea typeface="Tahoma" panose="020B0604030504040204" pitchFamily="34" charset="0"/>
                <a:cs typeface="Tahoma" panose="020B0604030504040204" pitchFamily="34" charset="0"/>
              </a:rPr>
              <a:t>Type</a:t>
            </a:r>
            <a:r>
              <a:rPr lang="fr-FR" sz="1200" dirty="0">
                <a:latin typeface="Tahoma" panose="020B0604030504040204" pitchFamily="34" charset="0"/>
                <a:ea typeface="Tahoma" panose="020B0604030504040204" pitchFamily="34" charset="0"/>
                <a:cs typeface="Tahoma" panose="020B0604030504040204" pitchFamily="34" charset="0"/>
              </a:rPr>
              <a:t> : Solaire photovoltaïque, montage au sol</a:t>
            </a:r>
          </a:p>
          <a:p>
            <a:pPr marL="285750" indent="-285750">
              <a:buFont typeface="Wingdings" panose="05000000000000000000" pitchFamily="2" charset="2"/>
              <a:buChar char="§"/>
            </a:pPr>
            <a:endParaRPr lang="fr-FR" sz="400" dirty="0">
              <a:latin typeface="Tahoma" panose="020B0604030504040204" pitchFamily="34" charset="0"/>
              <a:ea typeface="Tahoma" panose="020B0604030504040204" pitchFamily="34" charset="0"/>
              <a:cs typeface="Tahoma" panose="020B0604030504040204" pitchFamily="34" charset="0"/>
            </a:endParaRPr>
          </a:p>
          <a:p>
            <a:pPr marL="285750" indent="-285750">
              <a:buFont typeface="Wingdings" panose="05000000000000000000" pitchFamily="2" charset="2"/>
              <a:buChar char="§"/>
            </a:pPr>
            <a:endParaRPr lang="fr-FR" sz="400" dirty="0">
              <a:latin typeface="Tahoma" panose="020B0604030504040204" pitchFamily="34" charset="0"/>
              <a:ea typeface="Tahoma" panose="020B0604030504040204" pitchFamily="34" charset="0"/>
              <a:cs typeface="Tahoma" panose="020B0604030504040204" pitchFamily="34" charset="0"/>
            </a:endParaRPr>
          </a:p>
          <a:p>
            <a:pPr marL="285750" indent="-285750">
              <a:buFont typeface="Wingdings" panose="05000000000000000000" pitchFamily="2" charset="2"/>
              <a:buChar char="§"/>
            </a:pPr>
            <a:r>
              <a:rPr lang="fr-FR" sz="1200" b="1" dirty="0">
                <a:latin typeface="Tahoma" panose="020B0604030504040204" pitchFamily="34" charset="0"/>
                <a:ea typeface="Tahoma" panose="020B0604030504040204" pitchFamily="34" charset="0"/>
                <a:cs typeface="Tahoma" panose="020B0604030504040204" pitchFamily="34" charset="0"/>
              </a:rPr>
              <a:t>Superficie</a:t>
            </a:r>
            <a:r>
              <a:rPr lang="fr-FR" sz="1200" dirty="0">
                <a:latin typeface="Tahoma" panose="020B0604030504040204" pitchFamily="34" charset="0"/>
                <a:ea typeface="Tahoma" panose="020B0604030504040204" pitchFamily="34" charset="0"/>
                <a:cs typeface="Tahoma" panose="020B0604030504040204" pitchFamily="34" charset="0"/>
              </a:rPr>
              <a:t> : Environ 35 hectares</a:t>
            </a:r>
          </a:p>
          <a:p>
            <a:pPr marL="285750" indent="-285750">
              <a:buFont typeface="Wingdings" panose="05000000000000000000" pitchFamily="2" charset="2"/>
              <a:buChar char="§"/>
            </a:pPr>
            <a:endParaRPr lang="fr-FR" sz="400" dirty="0">
              <a:latin typeface="Tahoma" panose="020B0604030504040204" pitchFamily="34" charset="0"/>
              <a:ea typeface="Tahoma" panose="020B0604030504040204" pitchFamily="34" charset="0"/>
              <a:cs typeface="Tahoma" panose="020B0604030504040204" pitchFamily="34" charset="0"/>
            </a:endParaRPr>
          </a:p>
          <a:p>
            <a:pPr marL="285750" indent="-285750">
              <a:buFont typeface="Wingdings" panose="05000000000000000000" pitchFamily="2" charset="2"/>
              <a:buChar char="§"/>
            </a:pPr>
            <a:r>
              <a:rPr lang="fr-FR" sz="1200" b="1" dirty="0">
                <a:latin typeface="Tahoma" panose="020B0604030504040204" pitchFamily="34" charset="0"/>
                <a:ea typeface="Tahoma" panose="020B0604030504040204" pitchFamily="34" charset="0"/>
                <a:cs typeface="Tahoma" panose="020B0604030504040204" pitchFamily="34" charset="0"/>
              </a:rPr>
              <a:t>Producteur indépendant (IPP)</a:t>
            </a:r>
            <a:r>
              <a:rPr lang="fr-FR" sz="1200" dirty="0">
                <a:latin typeface="Tahoma" panose="020B0604030504040204" pitchFamily="34" charset="0"/>
                <a:ea typeface="Tahoma" panose="020B0604030504040204" pitchFamily="34" charset="0"/>
                <a:cs typeface="Tahoma" panose="020B0604030504040204" pitchFamily="34" charset="0"/>
              </a:rPr>
              <a:t> : Société </a:t>
            </a:r>
            <a:r>
              <a:rPr lang="fr-FR" sz="1200" dirty="0" err="1">
                <a:latin typeface="Tahoma" panose="020B0604030504040204" pitchFamily="34" charset="0"/>
                <a:ea typeface="Tahoma" panose="020B0604030504040204" pitchFamily="34" charset="0"/>
                <a:cs typeface="Tahoma" panose="020B0604030504040204" pitchFamily="34" charset="0"/>
              </a:rPr>
              <a:t>Kael</a:t>
            </a:r>
            <a:r>
              <a:rPr lang="fr-FR" sz="1200" dirty="0">
                <a:latin typeface="Tahoma" panose="020B0604030504040204" pitchFamily="34" charset="0"/>
                <a:ea typeface="Tahoma" panose="020B0604030504040204" pitchFamily="34" charset="0"/>
                <a:cs typeface="Tahoma" panose="020B0604030504040204" pitchFamily="34" charset="0"/>
              </a:rPr>
              <a:t> Solaire S.A.</a:t>
            </a:r>
          </a:p>
          <a:p>
            <a:pPr marL="285750" indent="-285750">
              <a:buFont typeface="Wingdings" panose="05000000000000000000" pitchFamily="2" charset="2"/>
              <a:buChar char="§"/>
            </a:pPr>
            <a:endParaRPr lang="fr-FR" sz="400" dirty="0">
              <a:latin typeface="Tahoma" panose="020B0604030504040204" pitchFamily="34" charset="0"/>
              <a:ea typeface="Tahoma" panose="020B0604030504040204" pitchFamily="34" charset="0"/>
              <a:cs typeface="Tahoma" panose="020B0604030504040204" pitchFamily="34" charset="0"/>
            </a:endParaRPr>
          </a:p>
          <a:p>
            <a:pPr marL="285750" indent="-285750">
              <a:buFont typeface="Wingdings" panose="05000000000000000000" pitchFamily="2" charset="2"/>
              <a:buChar char="§"/>
            </a:pPr>
            <a:r>
              <a:rPr lang="fr-FR" sz="1200" b="1" dirty="0">
                <a:latin typeface="Tahoma" panose="020B0604030504040204" pitchFamily="34" charset="0"/>
                <a:ea typeface="Tahoma" panose="020B0604030504040204" pitchFamily="34" charset="0"/>
                <a:cs typeface="Tahoma" panose="020B0604030504040204" pitchFamily="34" charset="0"/>
              </a:rPr>
              <a:t>Développeurs</a:t>
            </a:r>
            <a:r>
              <a:rPr lang="fr-FR" sz="1200" dirty="0">
                <a:latin typeface="Tahoma" panose="020B0604030504040204" pitchFamily="34" charset="0"/>
                <a:ea typeface="Tahoma" panose="020B0604030504040204" pitchFamily="34" charset="0"/>
                <a:cs typeface="Tahoma" panose="020B0604030504040204" pitchFamily="34" charset="0"/>
              </a:rPr>
              <a:t> : Même consortium </a:t>
            </a:r>
            <a:r>
              <a:rPr lang="fr-FR" sz="1200" b="1" dirty="0">
                <a:latin typeface="Tahoma" panose="020B0604030504040204" pitchFamily="34" charset="0"/>
                <a:ea typeface="Tahoma" panose="020B0604030504040204" pitchFamily="34" charset="0"/>
                <a:cs typeface="Tahoma" panose="020B0604030504040204" pitchFamily="34" charset="0"/>
              </a:rPr>
              <a:t>Engie – </a:t>
            </a:r>
            <a:r>
              <a:rPr lang="fr-FR" sz="1200" b="1" dirty="0" err="1">
                <a:latin typeface="Tahoma" panose="020B0604030504040204" pitchFamily="34" charset="0"/>
                <a:ea typeface="Tahoma" panose="020B0604030504040204" pitchFamily="34" charset="0"/>
                <a:cs typeface="Tahoma" panose="020B0604030504040204" pitchFamily="34" charset="0"/>
              </a:rPr>
              <a:t>Meridiam</a:t>
            </a:r>
            <a:endParaRPr lang="fr-FR" sz="1200" b="1" dirty="0">
              <a:latin typeface="Tahoma" panose="020B0604030504040204" pitchFamily="34" charset="0"/>
              <a:ea typeface="Tahoma" panose="020B0604030504040204" pitchFamily="34" charset="0"/>
              <a:cs typeface="Tahoma" panose="020B0604030504040204" pitchFamily="34" charset="0"/>
            </a:endParaRPr>
          </a:p>
          <a:p>
            <a:pPr marL="285750" indent="-285750">
              <a:buFont typeface="Wingdings" panose="05000000000000000000" pitchFamily="2" charset="2"/>
              <a:buChar char="§"/>
            </a:pPr>
            <a:endParaRPr lang="fr-FR" sz="400" dirty="0">
              <a:latin typeface="Tahoma" panose="020B0604030504040204" pitchFamily="34" charset="0"/>
              <a:ea typeface="Tahoma" panose="020B0604030504040204" pitchFamily="34" charset="0"/>
              <a:cs typeface="Tahoma" panose="020B0604030504040204" pitchFamily="34" charset="0"/>
            </a:endParaRPr>
          </a:p>
          <a:p>
            <a:pPr marL="285750" indent="-285750">
              <a:buFont typeface="Wingdings" panose="05000000000000000000" pitchFamily="2" charset="2"/>
              <a:buChar char="§"/>
            </a:pPr>
            <a:r>
              <a:rPr lang="fr-FR" sz="1200" b="1" dirty="0">
                <a:latin typeface="Tahoma" panose="020B0604030504040204" pitchFamily="34" charset="0"/>
                <a:ea typeface="Tahoma" panose="020B0604030504040204" pitchFamily="34" charset="0"/>
                <a:cs typeface="Tahoma" panose="020B0604030504040204" pitchFamily="34" charset="0"/>
              </a:rPr>
              <a:t>PPA</a:t>
            </a:r>
            <a:r>
              <a:rPr lang="fr-FR" sz="1200" dirty="0">
                <a:latin typeface="Tahoma" panose="020B0604030504040204" pitchFamily="34" charset="0"/>
                <a:ea typeface="Tahoma" panose="020B0604030504040204" pitchFamily="34" charset="0"/>
                <a:cs typeface="Tahoma" panose="020B0604030504040204" pitchFamily="34" charset="0"/>
              </a:rPr>
              <a:t> : Contrat de 25 ans signé avec </a:t>
            </a:r>
            <a:r>
              <a:rPr lang="fr-FR" sz="1200" b="1" dirty="0">
                <a:latin typeface="Tahoma" panose="020B0604030504040204" pitchFamily="34" charset="0"/>
                <a:ea typeface="Tahoma" panose="020B0604030504040204" pitchFamily="34" charset="0"/>
                <a:cs typeface="Tahoma" panose="020B0604030504040204" pitchFamily="34" charset="0"/>
              </a:rPr>
              <a:t>Senelec</a:t>
            </a:r>
          </a:p>
          <a:p>
            <a:pPr marL="285750" indent="-285750">
              <a:buFont typeface="Wingdings" panose="05000000000000000000" pitchFamily="2" charset="2"/>
              <a:buChar char="§"/>
            </a:pPr>
            <a:endParaRPr lang="fr-FR" sz="400" dirty="0">
              <a:latin typeface="Tahoma" panose="020B0604030504040204" pitchFamily="34" charset="0"/>
              <a:ea typeface="Tahoma" panose="020B0604030504040204" pitchFamily="34" charset="0"/>
              <a:cs typeface="Tahoma" panose="020B0604030504040204" pitchFamily="34" charset="0"/>
            </a:endParaRPr>
          </a:p>
          <a:p>
            <a:pPr marL="285750" indent="-285750">
              <a:buFont typeface="Wingdings" panose="05000000000000000000" pitchFamily="2" charset="2"/>
              <a:buChar char="§"/>
            </a:pPr>
            <a:r>
              <a:rPr lang="fr-FR" sz="1200" b="1" dirty="0">
                <a:latin typeface="Tahoma" panose="020B0604030504040204" pitchFamily="34" charset="0"/>
                <a:ea typeface="Tahoma" panose="020B0604030504040204" pitchFamily="34" charset="0"/>
                <a:cs typeface="Tahoma" panose="020B0604030504040204" pitchFamily="34" charset="0"/>
              </a:rPr>
              <a:t>Tarif d’achat</a:t>
            </a:r>
            <a:r>
              <a:rPr lang="fr-FR" sz="1200" dirty="0">
                <a:latin typeface="Tahoma" panose="020B0604030504040204" pitchFamily="34" charset="0"/>
                <a:ea typeface="Tahoma" panose="020B0604030504040204" pitchFamily="34" charset="0"/>
                <a:cs typeface="Tahoma" panose="020B0604030504040204" pitchFamily="34" charset="0"/>
              </a:rPr>
              <a:t> : </a:t>
            </a:r>
            <a:r>
              <a:rPr lang="fr-FR" altLang="fr-FR" sz="1200" dirty="0">
                <a:latin typeface="Tahoma" panose="020B0604030504040204" pitchFamily="34" charset="0"/>
                <a:ea typeface="Tahoma" panose="020B0604030504040204" pitchFamily="34" charset="0"/>
                <a:cs typeface="Tahoma" panose="020B0604030504040204" pitchFamily="34" charset="0"/>
              </a:rPr>
              <a:t>26,1274 FCFA/kWh </a:t>
            </a:r>
            <a:endParaRPr lang="fr-FR" sz="1200" dirty="0">
              <a:latin typeface="Tahoma" panose="020B0604030504040204" pitchFamily="34" charset="0"/>
              <a:ea typeface="Tahoma" panose="020B0604030504040204" pitchFamily="34" charset="0"/>
              <a:cs typeface="Tahoma" panose="020B0604030504040204" pitchFamily="34" charset="0"/>
            </a:endParaRPr>
          </a:p>
          <a:p>
            <a:pPr marL="285750" indent="-285750">
              <a:buFont typeface="Wingdings" panose="05000000000000000000" pitchFamily="2" charset="2"/>
              <a:buChar char="§"/>
            </a:pPr>
            <a:endParaRPr lang="fr-FR" sz="400" dirty="0">
              <a:latin typeface="Tahoma" panose="020B0604030504040204" pitchFamily="34" charset="0"/>
              <a:ea typeface="Tahoma" panose="020B0604030504040204" pitchFamily="34" charset="0"/>
              <a:cs typeface="Tahoma" panose="020B0604030504040204" pitchFamily="34" charset="0"/>
            </a:endParaRPr>
          </a:p>
          <a:p>
            <a:pPr marL="285750" indent="-285750">
              <a:buFont typeface="Wingdings" panose="05000000000000000000" pitchFamily="2" charset="2"/>
              <a:buChar char="§"/>
            </a:pPr>
            <a:r>
              <a:rPr lang="fr-FR" sz="1200" b="1" dirty="0">
                <a:latin typeface="Tahoma" panose="020B0604030504040204" pitchFamily="34" charset="0"/>
                <a:ea typeface="Tahoma" panose="020B0604030504040204" pitchFamily="34" charset="0"/>
                <a:cs typeface="Tahoma" panose="020B0604030504040204" pitchFamily="34" charset="0"/>
              </a:rPr>
              <a:t>Financement</a:t>
            </a:r>
            <a:r>
              <a:rPr lang="fr-FR" sz="1200" dirty="0">
                <a:latin typeface="Tahoma" panose="020B0604030504040204" pitchFamily="34" charset="0"/>
                <a:ea typeface="Tahoma" panose="020B0604030504040204" pitchFamily="34" charset="0"/>
                <a:cs typeface="Tahoma" panose="020B0604030504040204" pitchFamily="34" charset="0"/>
              </a:rPr>
              <a:t> : Partenariat public-privé avec appui technique et financier de la SFI</a:t>
            </a:r>
          </a:p>
          <a:p>
            <a:endParaRPr lang="fr-FR" sz="1200" dirty="0">
              <a:latin typeface="Tahoma" panose="020B0604030504040204" pitchFamily="34" charset="0"/>
              <a:ea typeface="Tahoma" panose="020B0604030504040204" pitchFamily="34" charset="0"/>
              <a:cs typeface="Tahoma" panose="020B0604030504040204" pitchFamily="34" charset="0"/>
            </a:endParaRPr>
          </a:p>
          <a:p>
            <a:pPr>
              <a:buFont typeface="Arial" panose="020B0604020202020204" pitchFamily="34" charset="0"/>
              <a:buChar char="•"/>
            </a:pPr>
            <a:endParaRPr lang="fr-FR" sz="400" dirty="0">
              <a:latin typeface="Tahoma" panose="020B0604030504040204" pitchFamily="34" charset="0"/>
              <a:ea typeface="Tahoma" panose="020B0604030504040204" pitchFamily="34" charset="0"/>
              <a:cs typeface="Tahoma" panose="020B0604030504040204" pitchFamily="34" charset="0"/>
            </a:endParaRPr>
          </a:p>
          <a:p>
            <a:pPr>
              <a:buNone/>
            </a:pPr>
            <a:r>
              <a:rPr lang="fr-FR" sz="1200" b="1" dirty="0">
                <a:latin typeface="Tahoma" panose="020B0604030504040204" pitchFamily="34" charset="0"/>
                <a:ea typeface="Tahoma" panose="020B0604030504040204" pitchFamily="34" charset="0"/>
                <a:cs typeface="Tahoma" panose="020B0604030504040204" pitchFamily="34" charset="0"/>
              </a:rPr>
              <a:t>🏗️ Statut :</a:t>
            </a:r>
          </a:p>
          <a:p>
            <a:pPr marL="285750" indent="-285750">
              <a:buFont typeface="Wingdings" panose="05000000000000000000" pitchFamily="2" charset="2"/>
              <a:buChar char="q"/>
            </a:pPr>
            <a:r>
              <a:rPr lang="fr-FR" sz="1200" dirty="0">
                <a:latin typeface="Tahoma" panose="020B0604030504040204" pitchFamily="34" charset="0"/>
                <a:ea typeface="Tahoma" panose="020B0604030504040204" pitchFamily="34" charset="0"/>
                <a:cs typeface="Tahoma" panose="020B0604030504040204" pitchFamily="34" charset="0"/>
              </a:rPr>
              <a:t>Mise en service : juin 2021</a:t>
            </a:r>
          </a:p>
          <a:p>
            <a:pPr marL="285750" indent="-285750">
              <a:buFont typeface="Wingdings" panose="05000000000000000000" pitchFamily="2" charset="2"/>
              <a:buChar char="q"/>
            </a:pPr>
            <a:r>
              <a:rPr lang="fr-FR" sz="1200" dirty="0">
                <a:latin typeface="Tahoma" panose="020B0604030504040204" pitchFamily="34" charset="0"/>
                <a:ea typeface="Tahoma" panose="020B0604030504040204" pitchFamily="34" charset="0"/>
                <a:cs typeface="Tahoma" panose="020B0604030504040204" pitchFamily="34" charset="0"/>
              </a:rPr>
              <a:t>Interconnectée au réseau national</a:t>
            </a:r>
          </a:p>
          <a:p>
            <a:endParaRPr lang="fr-FR" sz="1200" dirty="0">
              <a:latin typeface="Tahoma" panose="020B0604030504040204" pitchFamily="34" charset="0"/>
              <a:ea typeface="Tahoma" panose="020B0604030504040204" pitchFamily="34" charset="0"/>
              <a:cs typeface="Tahoma" panose="020B0604030504040204" pitchFamily="34" charset="0"/>
            </a:endParaRPr>
          </a:p>
          <a:p>
            <a:pPr>
              <a:buFont typeface="Arial" panose="020B0604020202020204" pitchFamily="34" charset="0"/>
              <a:buChar char="•"/>
            </a:pPr>
            <a:endParaRPr lang="fr-FR" sz="400" dirty="0">
              <a:latin typeface="Tahoma" panose="020B0604030504040204" pitchFamily="34" charset="0"/>
              <a:ea typeface="Tahoma" panose="020B0604030504040204" pitchFamily="34" charset="0"/>
              <a:cs typeface="Tahoma" panose="020B0604030504040204" pitchFamily="34" charset="0"/>
            </a:endParaRPr>
          </a:p>
          <a:p>
            <a:pPr>
              <a:buNone/>
            </a:pPr>
            <a:r>
              <a:rPr lang="fr-FR" sz="1200" b="1" dirty="0">
                <a:latin typeface="Tahoma" panose="020B0604030504040204" pitchFamily="34" charset="0"/>
                <a:ea typeface="Tahoma" panose="020B0604030504040204" pitchFamily="34" charset="0"/>
                <a:cs typeface="Tahoma" panose="020B0604030504040204" pitchFamily="34" charset="0"/>
              </a:rPr>
              <a:t>🔋 Impact attendu :</a:t>
            </a:r>
          </a:p>
          <a:p>
            <a:pPr marL="285750" indent="-285750">
              <a:buFont typeface="Wingdings" panose="05000000000000000000" pitchFamily="2" charset="2"/>
              <a:buChar char="q"/>
            </a:pPr>
            <a:r>
              <a:rPr lang="fr-FR" sz="1200" dirty="0">
                <a:latin typeface="Tahoma" panose="020B0604030504040204" pitchFamily="34" charset="0"/>
                <a:ea typeface="Tahoma" panose="020B0604030504040204" pitchFamily="34" charset="0"/>
                <a:cs typeface="Tahoma" panose="020B0604030504040204" pitchFamily="34" charset="0"/>
              </a:rPr>
              <a:t>Production annuelle estimée : environ </a:t>
            </a:r>
            <a:r>
              <a:rPr lang="fr-FR" sz="1200" b="1" dirty="0">
                <a:latin typeface="Tahoma" panose="020B0604030504040204" pitchFamily="34" charset="0"/>
                <a:ea typeface="Tahoma" panose="020B0604030504040204" pitchFamily="34" charset="0"/>
                <a:cs typeface="Tahoma" panose="020B0604030504040204" pitchFamily="34" charset="0"/>
              </a:rPr>
              <a:t>46 GWh</a:t>
            </a:r>
          </a:p>
          <a:p>
            <a:pPr marL="285750" indent="-285750">
              <a:buFont typeface="Wingdings" panose="05000000000000000000" pitchFamily="2" charset="2"/>
              <a:buChar char="q"/>
            </a:pPr>
            <a:endParaRPr lang="fr-FR" sz="400" dirty="0">
              <a:latin typeface="Tahoma" panose="020B0604030504040204" pitchFamily="34" charset="0"/>
              <a:ea typeface="Tahoma" panose="020B0604030504040204" pitchFamily="34" charset="0"/>
              <a:cs typeface="Tahoma" panose="020B0604030504040204" pitchFamily="34" charset="0"/>
            </a:endParaRPr>
          </a:p>
          <a:p>
            <a:pPr marL="285750" indent="-285750">
              <a:buFont typeface="Wingdings" panose="05000000000000000000" pitchFamily="2" charset="2"/>
              <a:buChar char="q"/>
            </a:pPr>
            <a:r>
              <a:rPr lang="fr-FR" sz="1200" dirty="0">
                <a:latin typeface="Tahoma" panose="020B0604030504040204" pitchFamily="34" charset="0"/>
                <a:ea typeface="Tahoma" panose="020B0604030504040204" pitchFamily="34" charset="0"/>
                <a:cs typeface="Tahoma" panose="020B0604030504040204" pitchFamily="34" charset="0"/>
              </a:rPr>
              <a:t>Réduction des émissions : ≈ </a:t>
            </a:r>
            <a:r>
              <a:rPr lang="fr-FR" sz="1200" b="1" dirty="0">
                <a:latin typeface="Tahoma" panose="020B0604030504040204" pitchFamily="34" charset="0"/>
                <a:ea typeface="Tahoma" panose="020B0604030504040204" pitchFamily="34" charset="0"/>
                <a:cs typeface="Tahoma" panose="020B0604030504040204" pitchFamily="34" charset="0"/>
              </a:rPr>
              <a:t>40 000 tonnes de CO₂/an</a:t>
            </a:r>
            <a:endParaRPr lang="fr-FR" sz="1200" dirty="0">
              <a:latin typeface="Tahoma" panose="020B0604030504040204" pitchFamily="34" charset="0"/>
              <a:ea typeface="Tahoma" panose="020B0604030504040204" pitchFamily="34" charset="0"/>
              <a:cs typeface="Tahoma" panose="020B0604030504040204" pitchFamily="34" charset="0"/>
            </a:endParaRPr>
          </a:p>
        </p:txBody>
      </p:sp>
      <p:cxnSp>
        <p:nvCxnSpPr>
          <p:cNvPr id="3" name="Connecteur droit 2">
            <a:extLst>
              <a:ext uri="{FF2B5EF4-FFF2-40B4-BE49-F238E27FC236}">
                <a16:creationId xmlns:a16="http://schemas.microsoft.com/office/drawing/2014/main" id="{52C0F086-9E57-90CE-C743-4CAAEC18AE37}"/>
              </a:ext>
            </a:extLst>
          </p:cNvPr>
          <p:cNvCxnSpPr>
            <a:cxnSpLocks/>
          </p:cNvCxnSpPr>
          <p:nvPr/>
        </p:nvCxnSpPr>
        <p:spPr>
          <a:xfrm>
            <a:off x="4303860" y="1717064"/>
            <a:ext cx="0" cy="4383195"/>
          </a:xfrm>
          <a:prstGeom prst="line">
            <a:avLst/>
          </a:prstGeom>
          <a:ln w="28575">
            <a:solidFill>
              <a:schemeClr val="tx1">
                <a:lumMod val="95000"/>
                <a:lumOff val="5000"/>
              </a:schemeClr>
            </a:solidFill>
          </a:ln>
        </p:spPr>
        <p:style>
          <a:lnRef idx="1">
            <a:schemeClr val="accent1"/>
          </a:lnRef>
          <a:fillRef idx="0">
            <a:schemeClr val="accent1"/>
          </a:fillRef>
          <a:effectRef idx="0">
            <a:schemeClr val="accent1"/>
          </a:effectRef>
          <a:fontRef idx="minor">
            <a:schemeClr val="tx1"/>
          </a:fontRef>
        </p:style>
      </p:cxnSp>
      <p:sp>
        <p:nvSpPr>
          <p:cNvPr id="7" name="ZoneTexte 6">
            <a:extLst>
              <a:ext uri="{FF2B5EF4-FFF2-40B4-BE49-F238E27FC236}">
                <a16:creationId xmlns:a16="http://schemas.microsoft.com/office/drawing/2014/main" id="{D5834573-AA88-A429-CC79-32C8D02BE36A}"/>
              </a:ext>
            </a:extLst>
          </p:cNvPr>
          <p:cNvSpPr txBox="1"/>
          <p:nvPr/>
        </p:nvSpPr>
        <p:spPr>
          <a:xfrm>
            <a:off x="5493578" y="1070128"/>
            <a:ext cx="2403594" cy="307777"/>
          </a:xfrm>
          <a:prstGeom prst="rect">
            <a:avLst/>
          </a:prstGeom>
          <a:noFill/>
        </p:spPr>
        <p:txBody>
          <a:bodyPr wrap="square">
            <a:spAutoFit/>
          </a:bodyPr>
          <a:lstStyle/>
          <a:p>
            <a:pPr>
              <a:buNone/>
            </a:pPr>
            <a:r>
              <a:rPr lang="fr-FR" sz="1400" b="1" dirty="0"/>
              <a:t>CENTRALE SOLAIRE DE KAËL</a:t>
            </a:r>
          </a:p>
        </p:txBody>
      </p:sp>
      <p:sp>
        <p:nvSpPr>
          <p:cNvPr id="8" name="ZoneTexte 7">
            <a:extLst>
              <a:ext uri="{FF2B5EF4-FFF2-40B4-BE49-F238E27FC236}">
                <a16:creationId xmlns:a16="http://schemas.microsoft.com/office/drawing/2014/main" id="{25AF2A4F-AD6D-CB7A-B64D-D0789B2DACA6}"/>
              </a:ext>
            </a:extLst>
          </p:cNvPr>
          <p:cNvSpPr txBox="1"/>
          <p:nvPr/>
        </p:nvSpPr>
        <p:spPr>
          <a:xfrm>
            <a:off x="724567" y="1044155"/>
            <a:ext cx="6344728" cy="307777"/>
          </a:xfrm>
          <a:prstGeom prst="rect">
            <a:avLst/>
          </a:prstGeom>
          <a:noFill/>
        </p:spPr>
        <p:txBody>
          <a:bodyPr wrap="square">
            <a:spAutoFit/>
          </a:bodyPr>
          <a:lstStyle/>
          <a:p>
            <a:pPr>
              <a:buNone/>
            </a:pPr>
            <a:r>
              <a:rPr lang="fr-FR" sz="1400" b="1" dirty="0"/>
              <a:t>CENTRALE SOLAIRE DE KAHONE</a:t>
            </a:r>
          </a:p>
        </p:txBody>
      </p:sp>
      <p:cxnSp>
        <p:nvCxnSpPr>
          <p:cNvPr id="13" name="Connecteur droit 12">
            <a:extLst>
              <a:ext uri="{FF2B5EF4-FFF2-40B4-BE49-F238E27FC236}">
                <a16:creationId xmlns:a16="http://schemas.microsoft.com/office/drawing/2014/main" id="{AB2F9860-A8DE-57D6-3449-088B2588BFE2}"/>
              </a:ext>
            </a:extLst>
          </p:cNvPr>
          <p:cNvCxnSpPr>
            <a:cxnSpLocks/>
          </p:cNvCxnSpPr>
          <p:nvPr/>
        </p:nvCxnSpPr>
        <p:spPr>
          <a:xfrm flipH="1">
            <a:off x="1036847" y="1381800"/>
            <a:ext cx="6105600" cy="0"/>
          </a:xfrm>
          <a:prstGeom prst="line">
            <a:avLst/>
          </a:prstGeom>
          <a:ln w="28575">
            <a:solidFill>
              <a:schemeClr val="tx1">
                <a:lumMod val="95000"/>
                <a:lumOff val="5000"/>
              </a:schemeClr>
            </a:solidFill>
          </a:ln>
        </p:spPr>
        <p:style>
          <a:lnRef idx="1">
            <a:schemeClr val="accent1"/>
          </a:lnRef>
          <a:fillRef idx="0">
            <a:schemeClr val="accent1"/>
          </a:fillRef>
          <a:effectRef idx="0">
            <a:schemeClr val="accent1"/>
          </a:effectRef>
          <a:fontRef idx="minor">
            <a:schemeClr val="tx1"/>
          </a:fontRef>
        </p:style>
      </p:cxnSp>
      <p:sp>
        <p:nvSpPr>
          <p:cNvPr id="16" name="ZoneTexte 15">
            <a:extLst>
              <a:ext uri="{FF2B5EF4-FFF2-40B4-BE49-F238E27FC236}">
                <a16:creationId xmlns:a16="http://schemas.microsoft.com/office/drawing/2014/main" id="{46F79B6D-212B-4B05-2F36-79CEDB6AF743}"/>
              </a:ext>
            </a:extLst>
          </p:cNvPr>
          <p:cNvSpPr txBox="1"/>
          <p:nvPr/>
        </p:nvSpPr>
        <p:spPr>
          <a:xfrm>
            <a:off x="3551669" y="1415170"/>
            <a:ext cx="2174011" cy="307777"/>
          </a:xfrm>
          <a:prstGeom prst="rect">
            <a:avLst/>
          </a:prstGeom>
          <a:noFill/>
        </p:spPr>
        <p:txBody>
          <a:bodyPr wrap="square">
            <a:spAutoFit/>
          </a:bodyPr>
          <a:lstStyle/>
          <a:p>
            <a:pPr>
              <a:buNone/>
            </a:pPr>
            <a:r>
              <a:rPr lang="fr-FR" sz="1400" b="1" dirty="0"/>
              <a:t>CARACTERISTIQUES</a:t>
            </a:r>
          </a:p>
        </p:txBody>
      </p:sp>
      <p:pic>
        <p:nvPicPr>
          <p:cNvPr id="17" name="Picture 4">
            <a:extLst>
              <a:ext uri="{FF2B5EF4-FFF2-40B4-BE49-F238E27FC236}">
                <a16:creationId xmlns:a16="http://schemas.microsoft.com/office/drawing/2014/main" id="{986E3630-DCD8-697B-3AB2-173656C77C3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615509" y="2150488"/>
            <a:ext cx="3505469" cy="2637954"/>
          </a:xfrm>
          <a:prstGeom prst="rect">
            <a:avLst/>
          </a:prstGeom>
          <a:noFill/>
          <a:extLst>
            <a:ext uri="{909E8E84-426E-40DD-AFC4-6F175D3DCCD1}">
              <a14:hiddenFill xmlns:a14="http://schemas.microsoft.com/office/drawing/2010/main">
                <a:solidFill>
                  <a:srgbClr val="FFFFFF"/>
                </a:solidFill>
              </a14:hiddenFill>
            </a:ext>
          </a:extLst>
        </p:spPr>
      </p:pic>
      <p:sp>
        <p:nvSpPr>
          <p:cNvPr id="18" name="Hexagone 17">
            <a:extLst>
              <a:ext uri="{FF2B5EF4-FFF2-40B4-BE49-F238E27FC236}">
                <a16:creationId xmlns:a16="http://schemas.microsoft.com/office/drawing/2014/main" id="{D5066C50-5EC3-1C81-09FA-80221EB4C35C}"/>
              </a:ext>
            </a:extLst>
          </p:cNvPr>
          <p:cNvSpPr/>
          <p:nvPr/>
        </p:nvSpPr>
        <p:spPr>
          <a:xfrm flipH="1">
            <a:off x="9343269" y="3096236"/>
            <a:ext cx="569345" cy="149070"/>
          </a:xfrm>
          <a:prstGeom prst="hexagon">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900" dirty="0"/>
              <a:t>KAEL</a:t>
            </a:r>
          </a:p>
        </p:txBody>
      </p:sp>
      <p:sp>
        <p:nvSpPr>
          <p:cNvPr id="19" name="Hexagone 18">
            <a:extLst>
              <a:ext uri="{FF2B5EF4-FFF2-40B4-BE49-F238E27FC236}">
                <a16:creationId xmlns:a16="http://schemas.microsoft.com/office/drawing/2014/main" id="{03505508-84CC-3BB7-8479-880B6A9D026A}"/>
              </a:ext>
            </a:extLst>
          </p:cNvPr>
          <p:cNvSpPr/>
          <p:nvPr/>
        </p:nvSpPr>
        <p:spPr>
          <a:xfrm flipH="1">
            <a:off x="9245145" y="3490896"/>
            <a:ext cx="789675" cy="149070"/>
          </a:xfrm>
          <a:prstGeom prst="hexagon">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900" dirty="0"/>
              <a:t>KAHONE</a:t>
            </a:r>
          </a:p>
        </p:txBody>
      </p:sp>
      <p:sp>
        <p:nvSpPr>
          <p:cNvPr id="20" name="Ellipse 19">
            <a:extLst>
              <a:ext uri="{FF2B5EF4-FFF2-40B4-BE49-F238E27FC236}">
                <a16:creationId xmlns:a16="http://schemas.microsoft.com/office/drawing/2014/main" id="{46F67965-A331-BE73-DD6A-8DBEDFA491D2}"/>
              </a:ext>
            </a:extLst>
          </p:cNvPr>
          <p:cNvSpPr/>
          <p:nvPr/>
        </p:nvSpPr>
        <p:spPr>
          <a:xfrm>
            <a:off x="9584742" y="3256751"/>
            <a:ext cx="86400" cy="88956"/>
          </a:xfrm>
          <a:prstGeom prst="ellipse">
            <a:avLst/>
          </a:prstGeom>
          <a:solidFill>
            <a:srgbClr val="FF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1" name="Ellipse 20">
            <a:extLst>
              <a:ext uri="{FF2B5EF4-FFF2-40B4-BE49-F238E27FC236}">
                <a16:creationId xmlns:a16="http://schemas.microsoft.com/office/drawing/2014/main" id="{855627B3-CB44-DC7F-7F0B-82A942528695}"/>
              </a:ext>
            </a:extLst>
          </p:cNvPr>
          <p:cNvSpPr/>
          <p:nvPr/>
        </p:nvSpPr>
        <p:spPr>
          <a:xfrm>
            <a:off x="9541541" y="3639966"/>
            <a:ext cx="86400" cy="88956"/>
          </a:xfrm>
          <a:prstGeom prst="ellipse">
            <a:avLst/>
          </a:prstGeom>
          <a:solidFill>
            <a:srgbClr val="FF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4" name="ZoneTexte 23">
            <a:extLst>
              <a:ext uri="{FF2B5EF4-FFF2-40B4-BE49-F238E27FC236}">
                <a16:creationId xmlns:a16="http://schemas.microsoft.com/office/drawing/2014/main" id="{8875C045-4AD4-05A8-6DAE-AE535069E354}"/>
              </a:ext>
            </a:extLst>
          </p:cNvPr>
          <p:cNvSpPr txBox="1"/>
          <p:nvPr/>
        </p:nvSpPr>
        <p:spPr>
          <a:xfrm>
            <a:off x="11665745" y="6380031"/>
            <a:ext cx="278606" cy="307777"/>
          </a:xfrm>
          <a:prstGeom prst="rect">
            <a:avLst/>
          </a:prstGeom>
          <a:noFill/>
        </p:spPr>
        <p:txBody>
          <a:bodyPr wrap="square">
            <a:spAutoFit/>
          </a:bodyPr>
          <a:lstStyle/>
          <a:p>
            <a:r>
              <a:rPr lang="fr-FR" sz="1400" b="1" dirty="0">
                <a:latin typeface="Tahoma" panose="020B0604030504040204" pitchFamily="34" charset="0"/>
                <a:ea typeface="Tahoma" panose="020B0604030504040204" pitchFamily="34" charset="0"/>
                <a:cs typeface="Tahoma" panose="020B0604030504040204" pitchFamily="34" charset="0"/>
              </a:rPr>
              <a:t>7</a:t>
            </a:r>
          </a:p>
        </p:txBody>
      </p:sp>
    </p:spTree>
    <p:extLst>
      <p:ext uri="{BB962C8B-B14F-4D97-AF65-F5344CB8AC3E}">
        <p14:creationId xmlns:p14="http://schemas.microsoft.com/office/powerpoint/2010/main" val="262274884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C976464-5DB3-D4F3-A187-373D7CC78708}"/>
            </a:ext>
          </a:extLst>
        </p:cNvPr>
        <p:cNvGrpSpPr/>
        <p:nvPr/>
      </p:nvGrpSpPr>
      <p:grpSpPr>
        <a:xfrm>
          <a:off x="0" y="0"/>
          <a:ext cx="0" cy="0"/>
          <a:chOff x="0" y="0"/>
          <a:chExt cx="0" cy="0"/>
        </a:xfrm>
      </p:grpSpPr>
      <p:sp>
        <p:nvSpPr>
          <p:cNvPr id="9" name="Titre 1">
            <a:extLst>
              <a:ext uri="{FF2B5EF4-FFF2-40B4-BE49-F238E27FC236}">
                <a16:creationId xmlns:a16="http://schemas.microsoft.com/office/drawing/2014/main" id="{5EF38896-1D5A-6320-460F-668FD173B114}"/>
              </a:ext>
            </a:extLst>
          </p:cNvPr>
          <p:cNvSpPr txBox="1">
            <a:spLocks/>
          </p:cNvSpPr>
          <p:nvPr/>
        </p:nvSpPr>
        <p:spPr>
          <a:xfrm>
            <a:off x="2148691" y="-325579"/>
            <a:ext cx="10669567"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fr-FR" sz="1800" b="1" dirty="0">
                <a:solidFill>
                  <a:schemeClr val="accent2">
                    <a:lumMod val="50000"/>
                  </a:schemeClr>
                </a:solidFill>
                <a:latin typeface="Montserrat" panose="00000500000000000000" pitchFamily="2" charset="0"/>
              </a:rPr>
              <a:t>PRÉSENTATION DES CENTRALES DU PROJET SCALING SOLAR AU SÉNÉGAL</a:t>
            </a:r>
          </a:p>
        </p:txBody>
      </p:sp>
      <p:cxnSp>
        <p:nvCxnSpPr>
          <p:cNvPr id="10" name="Connecteur droit 9">
            <a:extLst>
              <a:ext uri="{FF2B5EF4-FFF2-40B4-BE49-F238E27FC236}">
                <a16:creationId xmlns:a16="http://schemas.microsoft.com/office/drawing/2014/main" id="{57FC31DD-A6EF-F062-9134-9F33EF7ECFD4}"/>
              </a:ext>
            </a:extLst>
          </p:cNvPr>
          <p:cNvCxnSpPr>
            <a:cxnSpLocks/>
          </p:cNvCxnSpPr>
          <p:nvPr/>
        </p:nvCxnSpPr>
        <p:spPr>
          <a:xfrm>
            <a:off x="4568825" y="602499"/>
            <a:ext cx="2914650" cy="0"/>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sp>
        <p:nvSpPr>
          <p:cNvPr id="11" name="Rectangle à coins arrondis 34">
            <a:extLst>
              <a:ext uri="{FF2B5EF4-FFF2-40B4-BE49-F238E27FC236}">
                <a16:creationId xmlns:a16="http://schemas.microsoft.com/office/drawing/2014/main" id="{49F92253-B144-8081-D741-A3CCC776214B}"/>
              </a:ext>
            </a:extLst>
          </p:cNvPr>
          <p:cNvSpPr>
            <a:spLocks noChangeArrowheads="1"/>
          </p:cNvSpPr>
          <p:nvPr/>
        </p:nvSpPr>
        <p:spPr bwMode="auto">
          <a:xfrm>
            <a:off x="1422572" y="131147"/>
            <a:ext cx="532935" cy="411676"/>
          </a:xfrm>
          <a:prstGeom prst="roundRect">
            <a:avLst>
              <a:gd name="adj" fmla="val 49793"/>
            </a:avLst>
          </a:prstGeom>
          <a:noFill/>
          <a:ln w="28575">
            <a:solidFill>
              <a:schemeClr val="accent2">
                <a:lumMod val="50000"/>
              </a:schemeClr>
            </a:solidFill>
            <a:round/>
            <a:headEnd/>
            <a:tailEnd/>
          </a:ln>
          <a:effectLst/>
        </p:spPr>
        <p:txBody>
          <a:bodyPr anchor="ctr"/>
          <a:ls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r>
              <a:rPr lang="fr-FR" sz="2400" b="1" dirty="0">
                <a:solidFill>
                  <a:schemeClr val="accent2">
                    <a:lumMod val="50000"/>
                  </a:schemeClr>
                </a:solidFill>
                <a:latin typeface="Trebuchet MS" panose="020B0603020202020204" pitchFamily="34" charset="0"/>
                <a:ea typeface="ＭＳ Ｐゴシック" charset="0"/>
                <a:cs typeface="Arial" charset="0"/>
              </a:rPr>
              <a:t>3</a:t>
            </a:r>
          </a:p>
        </p:txBody>
      </p:sp>
      <p:pic>
        <p:nvPicPr>
          <p:cNvPr id="2" name="Image 1">
            <a:extLst>
              <a:ext uri="{FF2B5EF4-FFF2-40B4-BE49-F238E27FC236}">
                <a16:creationId xmlns:a16="http://schemas.microsoft.com/office/drawing/2014/main" id="{AA7596AD-8763-687B-BECE-534366536BE4}"/>
              </a:ext>
            </a:extLst>
          </p:cNvPr>
          <p:cNvPicPr>
            <a:picLocks noChangeAspect="1"/>
          </p:cNvPicPr>
          <p:nvPr/>
        </p:nvPicPr>
        <p:blipFill rotWithShape="1">
          <a:blip r:embed="rId2">
            <a:extLst>
              <a:ext uri="{28A0092B-C50C-407E-A947-70E740481C1C}">
                <a14:useLocalDpi xmlns:a14="http://schemas.microsoft.com/office/drawing/2010/main" val="0"/>
              </a:ext>
            </a:extLst>
          </a:blip>
          <a:srcRect t="38880" r="77612" b="18999"/>
          <a:stretch/>
        </p:blipFill>
        <p:spPr bwMode="auto">
          <a:xfrm>
            <a:off x="164124" y="6533683"/>
            <a:ext cx="687392" cy="282490"/>
          </a:xfrm>
          <a:prstGeom prst="rect">
            <a:avLst/>
          </a:prstGeom>
          <a:ln>
            <a:noFill/>
          </a:ln>
          <a:extLst>
            <a:ext uri="{53640926-AAD7-44D8-BBD7-CCE9431645EC}">
              <a14:shadowObscured xmlns:a14="http://schemas.microsoft.com/office/drawing/2010/main"/>
            </a:ext>
          </a:extLst>
        </p:spPr>
      </p:pic>
      <p:pic>
        <p:nvPicPr>
          <p:cNvPr id="4" name="Image 3">
            <a:extLst>
              <a:ext uri="{FF2B5EF4-FFF2-40B4-BE49-F238E27FC236}">
                <a16:creationId xmlns:a16="http://schemas.microsoft.com/office/drawing/2014/main" id="{849ECE54-EEA2-EBAD-C620-01D0839C0768}"/>
              </a:ext>
            </a:extLst>
          </p:cNvPr>
          <p:cNvPicPr>
            <a:picLocks noChangeAspect="1"/>
          </p:cNvPicPr>
          <p:nvPr/>
        </p:nvPicPr>
        <p:blipFill>
          <a:blip r:embed="rId3"/>
          <a:stretch>
            <a:fillRect/>
          </a:stretch>
        </p:blipFill>
        <p:spPr>
          <a:xfrm>
            <a:off x="993663" y="2447801"/>
            <a:ext cx="4143697" cy="2870268"/>
          </a:xfrm>
          <a:prstGeom prst="rect">
            <a:avLst/>
          </a:prstGeom>
        </p:spPr>
      </p:pic>
      <p:sp>
        <p:nvSpPr>
          <p:cNvPr id="14" name="Rectangle 13">
            <a:extLst>
              <a:ext uri="{FF2B5EF4-FFF2-40B4-BE49-F238E27FC236}">
                <a16:creationId xmlns:a16="http://schemas.microsoft.com/office/drawing/2014/main" id="{C8DFE845-3B85-1AA3-6F75-D540A25BBC16}"/>
              </a:ext>
            </a:extLst>
          </p:cNvPr>
          <p:cNvSpPr/>
          <p:nvPr/>
        </p:nvSpPr>
        <p:spPr>
          <a:xfrm>
            <a:off x="690257" y="807424"/>
            <a:ext cx="4994824" cy="4510646"/>
          </a:xfrm>
          <a:prstGeom prst="rect">
            <a:avLst/>
          </a:prstGeom>
          <a:noFill/>
          <a:ln w="762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5" name="Ellipse 14">
            <a:extLst>
              <a:ext uri="{FF2B5EF4-FFF2-40B4-BE49-F238E27FC236}">
                <a16:creationId xmlns:a16="http://schemas.microsoft.com/office/drawing/2014/main" id="{7E50113F-F954-1087-3FF2-B6CEE6A14739}"/>
              </a:ext>
            </a:extLst>
          </p:cNvPr>
          <p:cNvSpPr/>
          <p:nvPr/>
        </p:nvSpPr>
        <p:spPr>
          <a:xfrm>
            <a:off x="527817" y="668007"/>
            <a:ext cx="299595" cy="291799"/>
          </a:xfrm>
          <a:prstGeom prst="ellipse">
            <a:avLst/>
          </a:prstGeom>
          <a:solidFill>
            <a:schemeClr val="tx1">
              <a:lumMod val="95000"/>
              <a:lumOff val="5000"/>
            </a:schemeClr>
          </a:solidFill>
          <a:ln>
            <a:solidFill>
              <a:schemeClr val="bg1">
                <a:lumMod val="9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8" name="ZoneTexte 17">
            <a:extLst>
              <a:ext uri="{FF2B5EF4-FFF2-40B4-BE49-F238E27FC236}">
                <a16:creationId xmlns:a16="http://schemas.microsoft.com/office/drawing/2014/main" id="{6B1A74BF-80E5-E5AF-8030-3BF86146F0FD}"/>
              </a:ext>
            </a:extLst>
          </p:cNvPr>
          <p:cNvSpPr txBox="1"/>
          <p:nvPr/>
        </p:nvSpPr>
        <p:spPr>
          <a:xfrm>
            <a:off x="7568750" y="881981"/>
            <a:ext cx="2906881" cy="338554"/>
          </a:xfrm>
          <a:prstGeom prst="rect">
            <a:avLst/>
          </a:prstGeom>
          <a:noFill/>
        </p:spPr>
        <p:txBody>
          <a:bodyPr wrap="square">
            <a:spAutoFit/>
          </a:bodyPr>
          <a:lstStyle/>
          <a:p>
            <a:pPr algn="ctr">
              <a:buNone/>
            </a:pPr>
            <a:r>
              <a:rPr lang="fr-FR" sz="1600" b="1" u="sng" dirty="0"/>
              <a:t>CENTRALE SOLAIRE DE KAËL</a:t>
            </a:r>
          </a:p>
        </p:txBody>
      </p:sp>
      <p:sp>
        <p:nvSpPr>
          <p:cNvPr id="19" name="ZoneTexte 18">
            <a:extLst>
              <a:ext uri="{FF2B5EF4-FFF2-40B4-BE49-F238E27FC236}">
                <a16:creationId xmlns:a16="http://schemas.microsoft.com/office/drawing/2014/main" id="{ED332E45-5AA9-3E78-CC42-6E9C98BA87B3}"/>
              </a:ext>
            </a:extLst>
          </p:cNvPr>
          <p:cNvSpPr txBox="1"/>
          <p:nvPr/>
        </p:nvSpPr>
        <p:spPr>
          <a:xfrm>
            <a:off x="1689040" y="874677"/>
            <a:ext cx="2906881" cy="338554"/>
          </a:xfrm>
          <a:prstGeom prst="rect">
            <a:avLst/>
          </a:prstGeom>
          <a:noFill/>
        </p:spPr>
        <p:txBody>
          <a:bodyPr wrap="square">
            <a:spAutoFit/>
          </a:bodyPr>
          <a:lstStyle/>
          <a:p>
            <a:pPr algn="ctr">
              <a:buNone/>
            </a:pPr>
            <a:r>
              <a:rPr lang="fr-FR" sz="1600" b="1" u="sng" dirty="0"/>
              <a:t>CENTRALE SOLAIRE DE KAHONE</a:t>
            </a:r>
          </a:p>
        </p:txBody>
      </p:sp>
      <p:sp>
        <p:nvSpPr>
          <p:cNvPr id="23" name="ZoneTexte 22">
            <a:extLst>
              <a:ext uri="{FF2B5EF4-FFF2-40B4-BE49-F238E27FC236}">
                <a16:creationId xmlns:a16="http://schemas.microsoft.com/office/drawing/2014/main" id="{A2008441-1123-9862-45D5-658015E0ED6F}"/>
              </a:ext>
            </a:extLst>
          </p:cNvPr>
          <p:cNvSpPr txBox="1"/>
          <p:nvPr/>
        </p:nvSpPr>
        <p:spPr>
          <a:xfrm>
            <a:off x="746746" y="1264368"/>
            <a:ext cx="4919087" cy="830997"/>
          </a:xfrm>
          <a:prstGeom prst="rect">
            <a:avLst/>
          </a:prstGeom>
          <a:noFill/>
        </p:spPr>
        <p:txBody>
          <a:bodyPr wrap="square">
            <a:spAutoFit/>
          </a:bodyPr>
          <a:lstStyle/>
          <a:p>
            <a:pPr marL="285750" indent="-285750">
              <a:buFont typeface="Arial" panose="020B0604020202020204" pitchFamily="34" charset="0"/>
              <a:buChar char="•"/>
            </a:pPr>
            <a:r>
              <a:rPr lang="fr-FR" sz="1200" dirty="0" err="1">
                <a:latin typeface="Tahoma" panose="020B0604030504040204" pitchFamily="34" charset="0"/>
                <a:ea typeface="Tahoma" panose="020B0604030504040204" pitchFamily="34" charset="0"/>
                <a:cs typeface="Tahoma" panose="020B0604030504040204" pitchFamily="34" charset="0"/>
              </a:rPr>
              <a:t>Kahone</a:t>
            </a:r>
            <a:r>
              <a:rPr lang="fr-FR" sz="1200" dirty="0">
                <a:latin typeface="Tahoma" panose="020B0604030504040204" pitchFamily="34" charset="0"/>
                <a:ea typeface="Tahoma" panose="020B0604030504040204" pitchFamily="34" charset="0"/>
                <a:cs typeface="Tahoma" panose="020B0604030504040204" pitchFamily="34" charset="0"/>
              </a:rPr>
              <a:t> Solaire SA est la société de projet constitué pour la propriété, le développement et l’exploitation de la centrale solaire photovoltaïque de </a:t>
            </a:r>
            <a:r>
              <a:rPr lang="fr-FR" sz="1200" dirty="0" err="1">
                <a:latin typeface="Tahoma" panose="020B0604030504040204" pitchFamily="34" charset="0"/>
                <a:ea typeface="Tahoma" panose="020B0604030504040204" pitchFamily="34" charset="0"/>
                <a:cs typeface="Tahoma" panose="020B0604030504040204" pitchFamily="34" charset="0"/>
              </a:rPr>
              <a:t>Kahone</a:t>
            </a:r>
            <a:r>
              <a:rPr lang="fr-FR" sz="1200" dirty="0">
                <a:latin typeface="Tahoma" panose="020B0604030504040204" pitchFamily="34" charset="0"/>
                <a:ea typeface="Tahoma" panose="020B0604030504040204" pitchFamily="34" charset="0"/>
                <a:cs typeface="Tahoma" panose="020B0604030504040204" pitchFamily="34" charset="0"/>
              </a:rPr>
              <a:t> avec une structuration de l’actionnariat avec MERIDIAM, ENGIE et FONSIS ( Fond souverain sénégalais) </a:t>
            </a:r>
          </a:p>
        </p:txBody>
      </p:sp>
      <p:sp>
        <p:nvSpPr>
          <p:cNvPr id="24" name="ZoneTexte 23">
            <a:extLst>
              <a:ext uri="{FF2B5EF4-FFF2-40B4-BE49-F238E27FC236}">
                <a16:creationId xmlns:a16="http://schemas.microsoft.com/office/drawing/2014/main" id="{FFDCC6A6-BFA5-085D-5CFB-1EC5BE536019}"/>
              </a:ext>
            </a:extLst>
          </p:cNvPr>
          <p:cNvSpPr txBox="1"/>
          <p:nvPr/>
        </p:nvSpPr>
        <p:spPr>
          <a:xfrm>
            <a:off x="765994" y="2062665"/>
            <a:ext cx="4752975" cy="461665"/>
          </a:xfrm>
          <a:prstGeom prst="rect">
            <a:avLst/>
          </a:prstGeom>
          <a:noFill/>
        </p:spPr>
        <p:txBody>
          <a:bodyPr wrap="square">
            <a:spAutoFit/>
          </a:bodyPr>
          <a:lstStyle/>
          <a:p>
            <a:pPr marL="285750" indent="-285750">
              <a:buFont typeface="Arial" panose="020B0604020202020204" pitchFamily="34" charset="0"/>
              <a:buChar char="•"/>
            </a:pPr>
            <a:r>
              <a:rPr lang="fr-FR" sz="1200" dirty="0">
                <a:latin typeface="Tahoma" panose="020B0604030504040204" pitchFamily="34" charset="0"/>
                <a:ea typeface="Tahoma" panose="020B0604030504040204" pitchFamily="34" charset="0"/>
                <a:cs typeface="Tahoma" panose="020B0604030504040204" pitchFamily="34" charset="0"/>
              </a:rPr>
              <a:t>ENGIE Sénégal agit dans le cadre d’un contrat d’exploitation et de maintenance ( O&amp;M agreement)</a:t>
            </a:r>
          </a:p>
        </p:txBody>
      </p:sp>
      <p:sp>
        <p:nvSpPr>
          <p:cNvPr id="25" name="ZoneTexte 24">
            <a:extLst>
              <a:ext uri="{FF2B5EF4-FFF2-40B4-BE49-F238E27FC236}">
                <a16:creationId xmlns:a16="http://schemas.microsoft.com/office/drawing/2014/main" id="{E0C2F847-7CBC-64B4-94D3-43D48AD9AED9}"/>
              </a:ext>
            </a:extLst>
          </p:cNvPr>
          <p:cNvSpPr txBox="1"/>
          <p:nvPr/>
        </p:nvSpPr>
        <p:spPr>
          <a:xfrm>
            <a:off x="996179" y="5488517"/>
            <a:ext cx="10669566" cy="1169551"/>
          </a:xfrm>
          <a:prstGeom prst="rect">
            <a:avLst/>
          </a:prstGeom>
          <a:noFill/>
        </p:spPr>
        <p:txBody>
          <a:bodyPr wrap="square">
            <a:spAutoFit/>
          </a:bodyPr>
          <a:lstStyle/>
          <a:p>
            <a:pPr marL="285750" indent="-285750">
              <a:buFont typeface="Arial" panose="020B0604020202020204" pitchFamily="34" charset="0"/>
              <a:buChar char="•"/>
            </a:pPr>
            <a:r>
              <a:rPr lang="fr-FR" sz="1400" dirty="0">
                <a:latin typeface="Tahoma" panose="020B0604030504040204" pitchFamily="34" charset="0"/>
                <a:ea typeface="Tahoma" panose="020B0604030504040204" pitchFamily="34" charset="0"/>
                <a:cs typeface="Tahoma" panose="020B0604030504040204" pitchFamily="34" charset="0"/>
              </a:rPr>
              <a:t>Les centrales sont soumises aux dispositions règlementaires en matière de contrôle des titres d’exercice de la CRSE.  Annuellement, les titulaires de licence de production transmettent des rapports d’activité selon des formats décidés par la CRSE</a:t>
            </a:r>
          </a:p>
          <a:p>
            <a:pPr marL="285750" indent="-285750">
              <a:buFont typeface="Arial" panose="020B0604020202020204" pitchFamily="34" charset="0"/>
              <a:buChar char="•"/>
            </a:pPr>
            <a:endParaRPr lang="fr-FR" sz="1400" dirty="0">
              <a:latin typeface="Tahoma" panose="020B0604030504040204" pitchFamily="34" charset="0"/>
              <a:ea typeface="Tahoma" panose="020B0604030504040204" pitchFamily="34" charset="0"/>
              <a:cs typeface="Tahoma" panose="020B0604030504040204" pitchFamily="34" charset="0"/>
            </a:endParaRPr>
          </a:p>
          <a:p>
            <a:pPr marL="285750" indent="-285750">
              <a:buFont typeface="Arial" panose="020B0604020202020204" pitchFamily="34" charset="0"/>
              <a:buChar char="•"/>
            </a:pPr>
            <a:r>
              <a:rPr lang="fr-FR" sz="1400" dirty="0">
                <a:latin typeface="Tahoma" panose="020B0604030504040204" pitchFamily="34" charset="0"/>
                <a:ea typeface="Tahoma" panose="020B0604030504040204" pitchFamily="34" charset="0"/>
                <a:cs typeface="Tahoma" panose="020B0604030504040204" pitchFamily="34" charset="0"/>
              </a:rPr>
              <a:t>Les titulaires de licence de production font parti du Comité Consultatifs des Operateurs de la CRSE et sont régulière consulté sur plusieurs questions. </a:t>
            </a:r>
          </a:p>
        </p:txBody>
      </p:sp>
      <p:sp>
        <p:nvSpPr>
          <p:cNvPr id="26" name="Rectangle 25">
            <a:extLst>
              <a:ext uri="{FF2B5EF4-FFF2-40B4-BE49-F238E27FC236}">
                <a16:creationId xmlns:a16="http://schemas.microsoft.com/office/drawing/2014/main" id="{0A53E4E2-F3E3-3D24-B64C-BE2FDE6DD050}"/>
              </a:ext>
            </a:extLst>
          </p:cNvPr>
          <p:cNvSpPr/>
          <p:nvPr/>
        </p:nvSpPr>
        <p:spPr>
          <a:xfrm>
            <a:off x="6601071" y="802996"/>
            <a:ext cx="4994824" cy="4510646"/>
          </a:xfrm>
          <a:prstGeom prst="rect">
            <a:avLst/>
          </a:prstGeom>
          <a:noFill/>
          <a:ln w="762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1" name="Ellipse 20">
            <a:extLst>
              <a:ext uri="{FF2B5EF4-FFF2-40B4-BE49-F238E27FC236}">
                <a16:creationId xmlns:a16="http://schemas.microsoft.com/office/drawing/2014/main" id="{020266CF-9D90-53B2-5981-C5B780F65832}"/>
              </a:ext>
            </a:extLst>
          </p:cNvPr>
          <p:cNvSpPr/>
          <p:nvPr/>
        </p:nvSpPr>
        <p:spPr>
          <a:xfrm>
            <a:off x="6454207" y="668007"/>
            <a:ext cx="299595" cy="291799"/>
          </a:xfrm>
          <a:prstGeom prst="ellipse">
            <a:avLst/>
          </a:prstGeom>
          <a:solidFill>
            <a:schemeClr val="tx1">
              <a:lumMod val="95000"/>
              <a:lumOff val="5000"/>
            </a:schemeClr>
          </a:solidFill>
          <a:ln>
            <a:solidFill>
              <a:schemeClr val="bg1">
                <a:lumMod val="9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8" name="ZoneTexte 27">
            <a:extLst>
              <a:ext uri="{FF2B5EF4-FFF2-40B4-BE49-F238E27FC236}">
                <a16:creationId xmlns:a16="http://schemas.microsoft.com/office/drawing/2014/main" id="{806CEA8B-A0F8-BCEE-9217-47EBF3598CAD}"/>
              </a:ext>
            </a:extLst>
          </p:cNvPr>
          <p:cNvSpPr txBox="1"/>
          <p:nvPr/>
        </p:nvSpPr>
        <p:spPr>
          <a:xfrm>
            <a:off x="6676808" y="1217949"/>
            <a:ext cx="4919087" cy="830997"/>
          </a:xfrm>
          <a:prstGeom prst="rect">
            <a:avLst/>
          </a:prstGeom>
          <a:noFill/>
        </p:spPr>
        <p:txBody>
          <a:bodyPr wrap="square">
            <a:spAutoFit/>
          </a:bodyPr>
          <a:lstStyle/>
          <a:p>
            <a:pPr marL="285750" indent="-285750">
              <a:buFont typeface="Arial" panose="020B0604020202020204" pitchFamily="34" charset="0"/>
              <a:buChar char="•"/>
            </a:pPr>
            <a:r>
              <a:rPr lang="fr-FR" sz="1200" dirty="0" err="1">
                <a:latin typeface="Tahoma" panose="020B0604030504040204" pitchFamily="34" charset="0"/>
                <a:ea typeface="Tahoma" panose="020B0604030504040204" pitchFamily="34" charset="0"/>
                <a:cs typeface="Tahoma" panose="020B0604030504040204" pitchFamily="34" charset="0"/>
              </a:rPr>
              <a:t>Kael</a:t>
            </a:r>
            <a:r>
              <a:rPr lang="fr-FR" sz="1200" dirty="0">
                <a:latin typeface="Tahoma" panose="020B0604030504040204" pitchFamily="34" charset="0"/>
                <a:ea typeface="Tahoma" panose="020B0604030504040204" pitchFamily="34" charset="0"/>
                <a:cs typeface="Tahoma" panose="020B0604030504040204" pitchFamily="34" charset="0"/>
              </a:rPr>
              <a:t> Solaire SA est la société de projet constitué pour la propriété, le développement et l’exploitation de la centrale solaire photovoltaïque de </a:t>
            </a:r>
            <a:r>
              <a:rPr lang="fr-FR" sz="1200" dirty="0" err="1">
                <a:latin typeface="Tahoma" panose="020B0604030504040204" pitchFamily="34" charset="0"/>
                <a:ea typeface="Tahoma" panose="020B0604030504040204" pitchFamily="34" charset="0"/>
                <a:cs typeface="Tahoma" panose="020B0604030504040204" pitchFamily="34" charset="0"/>
              </a:rPr>
              <a:t>Kahone</a:t>
            </a:r>
            <a:r>
              <a:rPr lang="fr-FR" sz="1200" dirty="0">
                <a:latin typeface="Tahoma" panose="020B0604030504040204" pitchFamily="34" charset="0"/>
                <a:ea typeface="Tahoma" panose="020B0604030504040204" pitchFamily="34" charset="0"/>
                <a:cs typeface="Tahoma" panose="020B0604030504040204" pitchFamily="34" charset="0"/>
              </a:rPr>
              <a:t> avec une structuration de l’actionnariat avec MERIDIAM, ENGIE et FONSIS ( Fond souverain sénégalais) </a:t>
            </a:r>
          </a:p>
        </p:txBody>
      </p:sp>
      <p:sp>
        <p:nvSpPr>
          <p:cNvPr id="30" name="ZoneTexte 29">
            <a:extLst>
              <a:ext uri="{FF2B5EF4-FFF2-40B4-BE49-F238E27FC236}">
                <a16:creationId xmlns:a16="http://schemas.microsoft.com/office/drawing/2014/main" id="{53237AC3-860A-47DE-A75D-928574457837}"/>
              </a:ext>
            </a:extLst>
          </p:cNvPr>
          <p:cNvSpPr txBox="1"/>
          <p:nvPr/>
        </p:nvSpPr>
        <p:spPr>
          <a:xfrm>
            <a:off x="6676808" y="1997675"/>
            <a:ext cx="4752975" cy="461665"/>
          </a:xfrm>
          <a:prstGeom prst="rect">
            <a:avLst/>
          </a:prstGeom>
          <a:noFill/>
        </p:spPr>
        <p:txBody>
          <a:bodyPr wrap="square">
            <a:spAutoFit/>
          </a:bodyPr>
          <a:lstStyle/>
          <a:p>
            <a:pPr marL="285750" indent="-285750">
              <a:buFont typeface="Arial" panose="020B0604020202020204" pitchFamily="34" charset="0"/>
              <a:buChar char="•"/>
            </a:pPr>
            <a:r>
              <a:rPr lang="fr-FR" sz="1200" dirty="0">
                <a:latin typeface="Tahoma" panose="020B0604030504040204" pitchFamily="34" charset="0"/>
                <a:ea typeface="Tahoma" panose="020B0604030504040204" pitchFamily="34" charset="0"/>
                <a:cs typeface="Tahoma" panose="020B0604030504040204" pitchFamily="34" charset="0"/>
              </a:rPr>
              <a:t>ENGIE Sénégal agit dans le cadre d’un contrat d’exploitation et de maintenance ( O&amp;M agreement)</a:t>
            </a:r>
          </a:p>
        </p:txBody>
      </p:sp>
      <p:pic>
        <p:nvPicPr>
          <p:cNvPr id="32" name="Image 31">
            <a:extLst>
              <a:ext uri="{FF2B5EF4-FFF2-40B4-BE49-F238E27FC236}">
                <a16:creationId xmlns:a16="http://schemas.microsoft.com/office/drawing/2014/main" id="{C468849B-A811-6275-D266-74637F149493}"/>
              </a:ext>
            </a:extLst>
          </p:cNvPr>
          <p:cNvPicPr>
            <a:picLocks noChangeAspect="1"/>
          </p:cNvPicPr>
          <p:nvPr/>
        </p:nvPicPr>
        <p:blipFill>
          <a:blip r:embed="rId4"/>
          <a:stretch>
            <a:fillRect/>
          </a:stretch>
        </p:blipFill>
        <p:spPr>
          <a:xfrm>
            <a:off x="6901035" y="2824649"/>
            <a:ext cx="4470632" cy="2360623"/>
          </a:xfrm>
          <a:prstGeom prst="rect">
            <a:avLst/>
          </a:prstGeom>
        </p:spPr>
      </p:pic>
      <p:sp>
        <p:nvSpPr>
          <p:cNvPr id="34" name="ZoneTexte 33">
            <a:extLst>
              <a:ext uri="{FF2B5EF4-FFF2-40B4-BE49-F238E27FC236}">
                <a16:creationId xmlns:a16="http://schemas.microsoft.com/office/drawing/2014/main" id="{88F61F63-D48D-1111-520F-EAE03753AE67}"/>
              </a:ext>
            </a:extLst>
          </p:cNvPr>
          <p:cNvSpPr txBox="1"/>
          <p:nvPr/>
        </p:nvSpPr>
        <p:spPr>
          <a:xfrm>
            <a:off x="11665745" y="6380031"/>
            <a:ext cx="278606" cy="307777"/>
          </a:xfrm>
          <a:prstGeom prst="rect">
            <a:avLst/>
          </a:prstGeom>
          <a:noFill/>
        </p:spPr>
        <p:txBody>
          <a:bodyPr wrap="square">
            <a:spAutoFit/>
          </a:bodyPr>
          <a:lstStyle/>
          <a:p>
            <a:r>
              <a:rPr lang="fr-FR" sz="1400" b="1" dirty="0">
                <a:latin typeface="Montserrat" panose="00000500000000000000" pitchFamily="2" charset="0"/>
              </a:rPr>
              <a:t>8</a:t>
            </a:r>
            <a:endParaRPr lang="fr-FR" sz="1400" dirty="0"/>
          </a:p>
        </p:txBody>
      </p:sp>
    </p:spTree>
    <p:extLst>
      <p:ext uri="{BB962C8B-B14F-4D97-AF65-F5344CB8AC3E}">
        <p14:creationId xmlns:p14="http://schemas.microsoft.com/office/powerpoint/2010/main" val="387205244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4357879-F2A3-ED1D-08EC-7EE80AE6FEDC}"/>
            </a:ext>
          </a:extLst>
        </p:cNvPr>
        <p:cNvGrpSpPr/>
        <p:nvPr/>
      </p:nvGrpSpPr>
      <p:grpSpPr>
        <a:xfrm>
          <a:off x="0" y="0"/>
          <a:ext cx="0" cy="0"/>
          <a:chOff x="0" y="0"/>
          <a:chExt cx="0" cy="0"/>
        </a:xfrm>
      </p:grpSpPr>
      <p:sp>
        <p:nvSpPr>
          <p:cNvPr id="4" name="Titre 1">
            <a:extLst>
              <a:ext uri="{FF2B5EF4-FFF2-40B4-BE49-F238E27FC236}">
                <a16:creationId xmlns:a16="http://schemas.microsoft.com/office/drawing/2014/main" id="{3C59D506-AFD2-8DF3-AAE9-DDE5866705FB}"/>
              </a:ext>
            </a:extLst>
          </p:cNvPr>
          <p:cNvSpPr>
            <a:spLocks noGrp="1"/>
          </p:cNvSpPr>
          <p:nvPr>
            <p:ph type="title"/>
          </p:nvPr>
        </p:nvSpPr>
        <p:spPr>
          <a:xfrm>
            <a:off x="2558077" y="2464594"/>
            <a:ext cx="8415030" cy="628650"/>
          </a:xfrm>
        </p:spPr>
        <p:txBody>
          <a:bodyPr rtlCol="0">
            <a:normAutofit fontScale="90000"/>
          </a:bodyPr>
          <a:lstStyle/>
          <a:p>
            <a:r>
              <a:rPr lang="fr-FR" b="1" dirty="0">
                <a:latin typeface="Tahoma" panose="020B0604030504040204" pitchFamily="34" charset="0"/>
                <a:ea typeface="Tahoma" panose="020B0604030504040204" pitchFamily="34" charset="0"/>
                <a:cs typeface="Tahoma" panose="020B0604030504040204" pitchFamily="34" charset="0"/>
              </a:rPr>
              <a:t>DÉFIS RENCONTRÉS ET ENSEIGNEMENTS TIRÉS</a:t>
            </a:r>
          </a:p>
        </p:txBody>
      </p:sp>
      <p:pic>
        <p:nvPicPr>
          <p:cNvPr id="8197" name="Picture 10" descr="BD10308_">
            <a:extLst>
              <a:ext uri="{FF2B5EF4-FFF2-40B4-BE49-F238E27FC236}">
                <a16:creationId xmlns:a16="http://schemas.microsoft.com/office/drawing/2014/main" id="{3E140C1C-9B0F-94A9-59BF-B0CB59E48D1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124632" y="3703709"/>
            <a:ext cx="5715000" cy="95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Espace réservé du contenu 2">
            <a:extLst>
              <a:ext uri="{FF2B5EF4-FFF2-40B4-BE49-F238E27FC236}">
                <a16:creationId xmlns:a16="http://schemas.microsoft.com/office/drawing/2014/main" id="{7B4718AB-7FF3-2A7C-F84A-C9DAB1128CD2}"/>
              </a:ext>
            </a:extLst>
          </p:cNvPr>
          <p:cNvSpPr txBox="1">
            <a:spLocks/>
          </p:cNvSpPr>
          <p:nvPr/>
        </p:nvSpPr>
        <p:spPr>
          <a:xfrm>
            <a:off x="8239432" y="1495425"/>
            <a:ext cx="3200400" cy="435133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fr-FR" dirty="0"/>
          </a:p>
        </p:txBody>
      </p:sp>
      <p:pic>
        <p:nvPicPr>
          <p:cNvPr id="12" name="Image 11">
            <a:extLst>
              <a:ext uri="{FF2B5EF4-FFF2-40B4-BE49-F238E27FC236}">
                <a16:creationId xmlns:a16="http://schemas.microsoft.com/office/drawing/2014/main" id="{32909D32-E3F4-45DE-0B11-B311E811577C}"/>
              </a:ext>
            </a:extLst>
          </p:cNvPr>
          <p:cNvPicPr>
            <a:picLocks noChangeAspect="1"/>
          </p:cNvPicPr>
          <p:nvPr/>
        </p:nvPicPr>
        <p:blipFill rotWithShape="1">
          <a:blip r:embed="rId4">
            <a:extLst>
              <a:ext uri="{28A0092B-C50C-407E-A947-70E740481C1C}">
                <a14:useLocalDpi xmlns:a14="http://schemas.microsoft.com/office/drawing/2010/main" val="0"/>
              </a:ext>
            </a:extLst>
          </a:blip>
          <a:srcRect t="38880" r="77612" b="18999"/>
          <a:stretch/>
        </p:blipFill>
        <p:spPr bwMode="auto">
          <a:xfrm>
            <a:off x="323831" y="6372646"/>
            <a:ext cx="687392" cy="282490"/>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2179935328"/>
      </p:ext>
    </p:extLst>
  </p:cSld>
  <p:clrMapOvr>
    <a:masterClrMapping/>
  </p:clrMapOvr>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E130162-F77B-6C1C-ABB9-5233C537BEB7}"/>
            </a:ext>
          </a:extLst>
        </p:cNvPr>
        <p:cNvGrpSpPr/>
        <p:nvPr/>
      </p:nvGrpSpPr>
      <p:grpSpPr>
        <a:xfrm>
          <a:off x="0" y="0"/>
          <a:ext cx="0" cy="0"/>
          <a:chOff x="0" y="0"/>
          <a:chExt cx="0" cy="0"/>
        </a:xfrm>
      </p:grpSpPr>
      <p:sp>
        <p:nvSpPr>
          <p:cNvPr id="55" name="Ellipse 54">
            <a:extLst>
              <a:ext uri="{FF2B5EF4-FFF2-40B4-BE49-F238E27FC236}">
                <a16:creationId xmlns:a16="http://schemas.microsoft.com/office/drawing/2014/main" id="{493FD2D9-FC73-6696-E013-E059906A54E5}"/>
              </a:ext>
            </a:extLst>
          </p:cNvPr>
          <p:cNvSpPr/>
          <p:nvPr/>
        </p:nvSpPr>
        <p:spPr>
          <a:xfrm>
            <a:off x="3504838" y="1137947"/>
            <a:ext cx="5402642" cy="4780248"/>
          </a:xfrm>
          <a:prstGeom prst="ellipse">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9" name="Titre 1">
            <a:extLst>
              <a:ext uri="{FF2B5EF4-FFF2-40B4-BE49-F238E27FC236}">
                <a16:creationId xmlns:a16="http://schemas.microsoft.com/office/drawing/2014/main" id="{C0D9766B-EA5C-2DE2-F29C-6ABB85549D97}"/>
              </a:ext>
            </a:extLst>
          </p:cNvPr>
          <p:cNvSpPr txBox="1">
            <a:spLocks/>
          </p:cNvSpPr>
          <p:nvPr/>
        </p:nvSpPr>
        <p:spPr>
          <a:xfrm>
            <a:off x="3234541" y="-384305"/>
            <a:ext cx="10669567"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fr-FR" sz="1800" b="1" dirty="0">
                <a:solidFill>
                  <a:schemeClr val="accent2">
                    <a:lumMod val="50000"/>
                  </a:schemeClr>
                </a:solidFill>
                <a:latin typeface="Montserrat" panose="00000500000000000000" pitchFamily="2" charset="0"/>
              </a:rPr>
              <a:t>DÉFIS RENCONTRÉS ET ENSEIGNEMENTS TIRÉS</a:t>
            </a:r>
          </a:p>
        </p:txBody>
      </p:sp>
      <p:cxnSp>
        <p:nvCxnSpPr>
          <p:cNvPr id="10" name="Connecteur droit 9">
            <a:extLst>
              <a:ext uri="{FF2B5EF4-FFF2-40B4-BE49-F238E27FC236}">
                <a16:creationId xmlns:a16="http://schemas.microsoft.com/office/drawing/2014/main" id="{A7450978-CA3D-8C46-81F9-F6C067E72372}"/>
              </a:ext>
            </a:extLst>
          </p:cNvPr>
          <p:cNvCxnSpPr>
            <a:cxnSpLocks/>
          </p:cNvCxnSpPr>
          <p:nvPr/>
        </p:nvCxnSpPr>
        <p:spPr>
          <a:xfrm>
            <a:off x="4638675" y="570749"/>
            <a:ext cx="2914650" cy="0"/>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sp>
        <p:nvSpPr>
          <p:cNvPr id="11" name="Rectangle à coins arrondis 34">
            <a:extLst>
              <a:ext uri="{FF2B5EF4-FFF2-40B4-BE49-F238E27FC236}">
                <a16:creationId xmlns:a16="http://schemas.microsoft.com/office/drawing/2014/main" id="{837371D5-6DCE-8DB1-B95A-E262388DF862}"/>
              </a:ext>
            </a:extLst>
          </p:cNvPr>
          <p:cNvSpPr>
            <a:spLocks noChangeArrowheads="1"/>
          </p:cNvSpPr>
          <p:nvPr/>
        </p:nvSpPr>
        <p:spPr bwMode="auto">
          <a:xfrm>
            <a:off x="2515785" y="56076"/>
            <a:ext cx="532935" cy="411676"/>
          </a:xfrm>
          <a:prstGeom prst="roundRect">
            <a:avLst>
              <a:gd name="adj" fmla="val 49793"/>
            </a:avLst>
          </a:prstGeom>
          <a:noFill/>
          <a:ln w="28575">
            <a:solidFill>
              <a:schemeClr val="accent2">
                <a:lumMod val="50000"/>
              </a:schemeClr>
            </a:solidFill>
            <a:round/>
            <a:headEnd/>
            <a:tailEnd/>
          </a:ln>
          <a:effectLst/>
        </p:spPr>
        <p:txBody>
          <a:bodyPr anchor="ctr"/>
          <a:ls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r>
              <a:rPr lang="fr-FR" sz="2400" b="1" dirty="0">
                <a:solidFill>
                  <a:schemeClr val="accent2">
                    <a:lumMod val="50000"/>
                  </a:schemeClr>
                </a:solidFill>
                <a:latin typeface="Trebuchet MS" panose="020B0603020202020204" pitchFamily="34" charset="0"/>
                <a:ea typeface="ＭＳ Ｐゴシック" charset="0"/>
                <a:cs typeface="Arial" charset="0"/>
              </a:rPr>
              <a:t>5</a:t>
            </a:r>
          </a:p>
        </p:txBody>
      </p:sp>
      <p:sp>
        <p:nvSpPr>
          <p:cNvPr id="35" name="Ellipse 34">
            <a:extLst>
              <a:ext uri="{FF2B5EF4-FFF2-40B4-BE49-F238E27FC236}">
                <a16:creationId xmlns:a16="http://schemas.microsoft.com/office/drawing/2014/main" id="{23CB6B35-ED66-B725-68F6-E61CFD6687A3}"/>
              </a:ext>
            </a:extLst>
          </p:cNvPr>
          <p:cNvSpPr/>
          <p:nvPr/>
        </p:nvSpPr>
        <p:spPr>
          <a:xfrm>
            <a:off x="4948294" y="2576527"/>
            <a:ext cx="2422195" cy="1983235"/>
          </a:xfrm>
          <a:prstGeom prst="ellipse">
            <a:avLst/>
          </a:prstGeom>
          <a:solidFill>
            <a:schemeClr val="accent6">
              <a:lumMod val="20000"/>
              <a:lumOff val="80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6" name="Ellipse 35">
            <a:extLst>
              <a:ext uri="{FF2B5EF4-FFF2-40B4-BE49-F238E27FC236}">
                <a16:creationId xmlns:a16="http://schemas.microsoft.com/office/drawing/2014/main" id="{7A6A12F4-3E3F-35C1-FF59-728976E74C29}"/>
              </a:ext>
            </a:extLst>
          </p:cNvPr>
          <p:cNvSpPr/>
          <p:nvPr/>
        </p:nvSpPr>
        <p:spPr>
          <a:xfrm>
            <a:off x="5417018" y="2731307"/>
            <a:ext cx="1060860" cy="1020509"/>
          </a:xfrm>
          <a:prstGeom prst="ellipse">
            <a:avLst/>
          </a:prstGeom>
          <a:solidFill>
            <a:schemeClr val="accent6">
              <a:lumMod val="75000"/>
            </a:schemeClr>
          </a:solidFill>
          <a:ln>
            <a:solidFill>
              <a:schemeClr val="bg1">
                <a:lumMod val="9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4" name="Rectangle 43">
            <a:extLst>
              <a:ext uri="{FF2B5EF4-FFF2-40B4-BE49-F238E27FC236}">
                <a16:creationId xmlns:a16="http://schemas.microsoft.com/office/drawing/2014/main" id="{EE76F893-13E7-4C7A-F7FD-E281BEFC69B9}"/>
              </a:ext>
            </a:extLst>
          </p:cNvPr>
          <p:cNvSpPr/>
          <p:nvPr/>
        </p:nvSpPr>
        <p:spPr>
          <a:xfrm>
            <a:off x="18234371" y="1546082"/>
            <a:ext cx="2912924" cy="3895468"/>
          </a:xfrm>
          <a:prstGeom prst="rect">
            <a:avLst/>
          </a:prstGeom>
          <a:no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5" name="Rectangle 44">
            <a:extLst>
              <a:ext uri="{FF2B5EF4-FFF2-40B4-BE49-F238E27FC236}">
                <a16:creationId xmlns:a16="http://schemas.microsoft.com/office/drawing/2014/main" id="{3FE2034C-D7FC-5143-810D-A1816E567AAA}"/>
              </a:ext>
            </a:extLst>
          </p:cNvPr>
          <p:cNvSpPr/>
          <p:nvPr/>
        </p:nvSpPr>
        <p:spPr>
          <a:xfrm>
            <a:off x="21932542" y="1546082"/>
            <a:ext cx="2912924" cy="3895468"/>
          </a:xfrm>
          <a:prstGeom prst="rect">
            <a:avLst/>
          </a:prstGeom>
          <a:no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6" name="Rectangle : coins arrondis 45">
            <a:extLst>
              <a:ext uri="{FF2B5EF4-FFF2-40B4-BE49-F238E27FC236}">
                <a16:creationId xmlns:a16="http://schemas.microsoft.com/office/drawing/2014/main" id="{FB671C70-FE8F-7162-338C-7EDF59286189}"/>
              </a:ext>
            </a:extLst>
          </p:cNvPr>
          <p:cNvSpPr/>
          <p:nvPr/>
        </p:nvSpPr>
        <p:spPr>
          <a:xfrm>
            <a:off x="17937001" y="1871049"/>
            <a:ext cx="3476625" cy="395952"/>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7" name="Rectangle : coins arrondis 46">
            <a:extLst>
              <a:ext uri="{FF2B5EF4-FFF2-40B4-BE49-F238E27FC236}">
                <a16:creationId xmlns:a16="http://schemas.microsoft.com/office/drawing/2014/main" id="{E5341C8D-F9BC-3AD6-33C8-60EC830CA490}"/>
              </a:ext>
            </a:extLst>
          </p:cNvPr>
          <p:cNvSpPr/>
          <p:nvPr/>
        </p:nvSpPr>
        <p:spPr>
          <a:xfrm>
            <a:off x="21793200" y="1853702"/>
            <a:ext cx="3476625" cy="395952"/>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8" name="ZoneTexte 27">
            <a:extLst>
              <a:ext uri="{FF2B5EF4-FFF2-40B4-BE49-F238E27FC236}">
                <a16:creationId xmlns:a16="http://schemas.microsoft.com/office/drawing/2014/main" id="{61E50B3A-3CA5-669D-2A04-DC9642EF5FAC}"/>
              </a:ext>
            </a:extLst>
          </p:cNvPr>
          <p:cNvSpPr txBox="1"/>
          <p:nvPr/>
        </p:nvSpPr>
        <p:spPr>
          <a:xfrm>
            <a:off x="11665745" y="6380031"/>
            <a:ext cx="278606" cy="307777"/>
          </a:xfrm>
          <a:prstGeom prst="rect">
            <a:avLst/>
          </a:prstGeom>
          <a:noFill/>
        </p:spPr>
        <p:txBody>
          <a:bodyPr wrap="square">
            <a:spAutoFit/>
          </a:bodyPr>
          <a:lstStyle/>
          <a:p>
            <a:r>
              <a:rPr lang="fr-FR" sz="1400" b="1" dirty="0">
                <a:latin typeface="Montserrat" panose="00000500000000000000" pitchFamily="2" charset="0"/>
              </a:rPr>
              <a:t>9</a:t>
            </a:r>
            <a:endParaRPr lang="fr-FR" sz="1400" dirty="0"/>
          </a:p>
        </p:txBody>
      </p:sp>
      <p:sp>
        <p:nvSpPr>
          <p:cNvPr id="2" name="Rectangle 1">
            <a:extLst>
              <a:ext uri="{FF2B5EF4-FFF2-40B4-BE49-F238E27FC236}">
                <a16:creationId xmlns:a16="http://schemas.microsoft.com/office/drawing/2014/main" id="{2D0E99EF-9B28-0F24-FA19-ACCBABEC7342}"/>
              </a:ext>
            </a:extLst>
          </p:cNvPr>
          <p:cNvSpPr/>
          <p:nvPr/>
        </p:nvSpPr>
        <p:spPr>
          <a:xfrm>
            <a:off x="274713" y="695129"/>
            <a:ext cx="4439700" cy="2136972"/>
          </a:xfrm>
          <a:prstGeom prst="rect">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5" name="Organigramme : Document 14">
            <a:extLst>
              <a:ext uri="{FF2B5EF4-FFF2-40B4-BE49-F238E27FC236}">
                <a16:creationId xmlns:a16="http://schemas.microsoft.com/office/drawing/2014/main" id="{E2152B49-38AD-2CA2-34A7-DBB9558B1799}"/>
              </a:ext>
            </a:extLst>
          </p:cNvPr>
          <p:cNvSpPr/>
          <p:nvPr/>
        </p:nvSpPr>
        <p:spPr>
          <a:xfrm>
            <a:off x="274713" y="701373"/>
            <a:ext cx="4439700" cy="738686"/>
          </a:xfrm>
          <a:prstGeom prst="flowChartDocument">
            <a:avLst/>
          </a:prstGeom>
          <a:solidFill>
            <a:schemeClr val="accent2">
              <a:lumMod val="5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buNone/>
            </a:pPr>
            <a:r>
              <a:rPr lang="fr-FR" sz="1400" b="1" dirty="0"/>
              <a:t>Manque d’alignement entre les procédures de </a:t>
            </a:r>
            <a:r>
              <a:rPr lang="fr-FR" sz="1400" b="1" dirty="0" err="1"/>
              <a:t>Scaling</a:t>
            </a:r>
            <a:r>
              <a:rPr lang="fr-FR" sz="1400" b="1" dirty="0"/>
              <a:t> Solar et le cadre réglementaire national</a:t>
            </a:r>
          </a:p>
        </p:txBody>
      </p:sp>
      <p:sp>
        <p:nvSpPr>
          <p:cNvPr id="24" name="Rectangle 23">
            <a:extLst>
              <a:ext uri="{FF2B5EF4-FFF2-40B4-BE49-F238E27FC236}">
                <a16:creationId xmlns:a16="http://schemas.microsoft.com/office/drawing/2014/main" id="{19BDBC77-A068-AE7F-AAF5-9FA53C76AA3E}"/>
              </a:ext>
            </a:extLst>
          </p:cNvPr>
          <p:cNvSpPr/>
          <p:nvPr/>
        </p:nvSpPr>
        <p:spPr>
          <a:xfrm>
            <a:off x="242274" y="3496283"/>
            <a:ext cx="4472139" cy="2883747"/>
          </a:xfrm>
          <a:prstGeom prst="rect">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6" name="Organigramme : Document 25">
            <a:extLst>
              <a:ext uri="{FF2B5EF4-FFF2-40B4-BE49-F238E27FC236}">
                <a16:creationId xmlns:a16="http://schemas.microsoft.com/office/drawing/2014/main" id="{641083E3-EFB0-EE49-3042-2C99AF5E6473}"/>
              </a:ext>
            </a:extLst>
          </p:cNvPr>
          <p:cNvSpPr/>
          <p:nvPr/>
        </p:nvSpPr>
        <p:spPr>
          <a:xfrm>
            <a:off x="242275" y="3496283"/>
            <a:ext cx="4472138" cy="603301"/>
          </a:xfrm>
          <a:prstGeom prst="flowChartDocument">
            <a:avLst/>
          </a:prstGeom>
          <a:solidFill>
            <a:schemeClr val="accent2">
              <a:lumMod val="5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buNone/>
            </a:pPr>
            <a:r>
              <a:rPr lang="fr-FR" sz="1400" b="1" dirty="0"/>
              <a:t>Complexité des contrats </a:t>
            </a:r>
          </a:p>
        </p:txBody>
      </p:sp>
      <p:sp>
        <p:nvSpPr>
          <p:cNvPr id="29" name="Rectangle 28">
            <a:extLst>
              <a:ext uri="{FF2B5EF4-FFF2-40B4-BE49-F238E27FC236}">
                <a16:creationId xmlns:a16="http://schemas.microsoft.com/office/drawing/2014/main" id="{13F061F7-7D82-E334-291A-B5256F56BE89}"/>
              </a:ext>
            </a:extLst>
          </p:cNvPr>
          <p:cNvSpPr/>
          <p:nvPr/>
        </p:nvSpPr>
        <p:spPr>
          <a:xfrm>
            <a:off x="7546804" y="3490038"/>
            <a:ext cx="4477966" cy="2889992"/>
          </a:xfrm>
          <a:prstGeom prst="rect">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0" name="Organigramme : Document 29">
            <a:extLst>
              <a:ext uri="{FF2B5EF4-FFF2-40B4-BE49-F238E27FC236}">
                <a16:creationId xmlns:a16="http://schemas.microsoft.com/office/drawing/2014/main" id="{34CAEE85-04B2-747C-3475-717104A2BFD6}"/>
              </a:ext>
            </a:extLst>
          </p:cNvPr>
          <p:cNvSpPr/>
          <p:nvPr/>
        </p:nvSpPr>
        <p:spPr>
          <a:xfrm>
            <a:off x="7544146" y="3490039"/>
            <a:ext cx="4477966" cy="603301"/>
          </a:xfrm>
          <a:prstGeom prst="flowChartDocument">
            <a:avLst/>
          </a:prstGeom>
          <a:solidFill>
            <a:schemeClr val="accent2">
              <a:lumMod val="5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1400" b="1" dirty="0"/>
              <a:t>Coordination institutionnelle difficile</a:t>
            </a:r>
          </a:p>
        </p:txBody>
      </p:sp>
      <p:sp>
        <p:nvSpPr>
          <p:cNvPr id="31" name="Rectangle 30">
            <a:extLst>
              <a:ext uri="{FF2B5EF4-FFF2-40B4-BE49-F238E27FC236}">
                <a16:creationId xmlns:a16="http://schemas.microsoft.com/office/drawing/2014/main" id="{A727A64E-E837-F9E0-B8A0-7ED6F2A174D4}"/>
              </a:ext>
            </a:extLst>
          </p:cNvPr>
          <p:cNvSpPr/>
          <p:nvPr/>
        </p:nvSpPr>
        <p:spPr>
          <a:xfrm>
            <a:off x="7590362" y="742950"/>
            <a:ext cx="4431749" cy="2089151"/>
          </a:xfrm>
          <a:prstGeom prst="rect">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2" name="Organigramme : Document 31">
            <a:extLst>
              <a:ext uri="{FF2B5EF4-FFF2-40B4-BE49-F238E27FC236}">
                <a16:creationId xmlns:a16="http://schemas.microsoft.com/office/drawing/2014/main" id="{863E8142-00E7-2D63-2290-A693BCEC1718}"/>
              </a:ext>
            </a:extLst>
          </p:cNvPr>
          <p:cNvSpPr/>
          <p:nvPr/>
        </p:nvSpPr>
        <p:spPr>
          <a:xfrm>
            <a:off x="7590362" y="742949"/>
            <a:ext cx="4431749" cy="460399"/>
          </a:xfrm>
          <a:prstGeom prst="flowChartDocument">
            <a:avLst/>
          </a:prstGeom>
          <a:solidFill>
            <a:schemeClr val="accent2">
              <a:lumMod val="5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1400" b="1" dirty="0"/>
              <a:t>Intégration des centrales solaires dans le réseau</a:t>
            </a:r>
          </a:p>
        </p:txBody>
      </p:sp>
      <p:sp>
        <p:nvSpPr>
          <p:cNvPr id="33" name="Ellipse 32">
            <a:extLst>
              <a:ext uri="{FF2B5EF4-FFF2-40B4-BE49-F238E27FC236}">
                <a16:creationId xmlns:a16="http://schemas.microsoft.com/office/drawing/2014/main" id="{723852A5-F4F8-D359-791A-6559B4BCA017}"/>
              </a:ext>
            </a:extLst>
          </p:cNvPr>
          <p:cNvSpPr/>
          <p:nvPr/>
        </p:nvSpPr>
        <p:spPr>
          <a:xfrm>
            <a:off x="5465660" y="3423874"/>
            <a:ext cx="1060860" cy="1020509"/>
          </a:xfrm>
          <a:prstGeom prst="ellipse">
            <a:avLst/>
          </a:prstGeom>
          <a:solidFill>
            <a:schemeClr val="accent6">
              <a:lumMod val="60000"/>
              <a:lumOff val="40000"/>
            </a:schemeClr>
          </a:solidFill>
          <a:ln>
            <a:solidFill>
              <a:schemeClr val="bg1">
                <a:lumMod val="9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4" name="Ellipse 33">
            <a:extLst>
              <a:ext uri="{FF2B5EF4-FFF2-40B4-BE49-F238E27FC236}">
                <a16:creationId xmlns:a16="http://schemas.microsoft.com/office/drawing/2014/main" id="{F9E29FCB-2ED4-1522-722F-0F843BC7A1A6}"/>
              </a:ext>
            </a:extLst>
          </p:cNvPr>
          <p:cNvSpPr/>
          <p:nvPr/>
        </p:nvSpPr>
        <p:spPr>
          <a:xfrm>
            <a:off x="6055284" y="3002935"/>
            <a:ext cx="1060860" cy="1020509"/>
          </a:xfrm>
          <a:prstGeom prst="ellipse">
            <a:avLst/>
          </a:prstGeom>
          <a:solidFill>
            <a:schemeClr val="accent6">
              <a:lumMod val="50000"/>
            </a:schemeClr>
          </a:solidFill>
          <a:ln>
            <a:solidFill>
              <a:schemeClr val="bg1">
                <a:lumMod val="9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8" name="ZoneTexte 47">
            <a:extLst>
              <a:ext uri="{FF2B5EF4-FFF2-40B4-BE49-F238E27FC236}">
                <a16:creationId xmlns:a16="http://schemas.microsoft.com/office/drawing/2014/main" id="{A52F2BB8-FEC5-5FC9-54D1-23FC856BC352}"/>
              </a:ext>
            </a:extLst>
          </p:cNvPr>
          <p:cNvSpPr txBox="1"/>
          <p:nvPr/>
        </p:nvSpPr>
        <p:spPr>
          <a:xfrm>
            <a:off x="264234" y="1504076"/>
            <a:ext cx="4472139" cy="1200329"/>
          </a:xfrm>
          <a:prstGeom prst="rect">
            <a:avLst/>
          </a:prstGeom>
          <a:noFill/>
        </p:spPr>
        <p:txBody>
          <a:bodyPr wrap="square">
            <a:spAutoFit/>
          </a:bodyPr>
          <a:lstStyle/>
          <a:p>
            <a:pPr marL="171450" indent="-171450">
              <a:buFont typeface="Wingdings" panose="05000000000000000000" pitchFamily="2" charset="2"/>
              <a:buChar char="§"/>
            </a:pPr>
            <a:r>
              <a:rPr lang="fr-FR" sz="1200" dirty="0">
                <a:latin typeface="Tahoma" panose="020B0604030504040204" pitchFamily="34" charset="0"/>
                <a:ea typeface="Tahoma" panose="020B0604030504040204" pitchFamily="34" charset="0"/>
                <a:cs typeface="Tahoma" panose="020B0604030504040204" pitchFamily="34" charset="0"/>
              </a:rPr>
              <a:t>Le programme </a:t>
            </a:r>
            <a:r>
              <a:rPr lang="fr-FR" sz="1200" dirty="0" err="1">
                <a:latin typeface="Tahoma" panose="020B0604030504040204" pitchFamily="34" charset="0"/>
                <a:ea typeface="Tahoma" panose="020B0604030504040204" pitchFamily="34" charset="0"/>
                <a:cs typeface="Tahoma" panose="020B0604030504040204" pitchFamily="34" charset="0"/>
              </a:rPr>
              <a:t>Scaling</a:t>
            </a:r>
            <a:r>
              <a:rPr lang="fr-FR" sz="1200" dirty="0">
                <a:latin typeface="Tahoma" panose="020B0604030504040204" pitchFamily="34" charset="0"/>
                <a:ea typeface="Tahoma" panose="020B0604030504040204" pitchFamily="34" charset="0"/>
                <a:cs typeface="Tahoma" panose="020B0604030504040204" pitchFamily="34" charset="0"/>
              </a:rPr>
              <a:t> Solar impose des procédures standardisées inspirées du modèle international de l’IFC.</a:t>
            </a:r>
          </a:p>
          <a:p>
            <a:pPr marL="171450" indent="-171450">
              <a:buFont typeface="Wingdings" panose="05000000000000000000" pitchFamily="2" charset="2"/>
              <a:buChar char="§"/>
            </a:pPr>
            <a:endParaRPr lang="fr-FR" sz="1200" dirty="0">
              <a:latin typeface="Tahoma" panose="020B0604030504040204" pitchFamily="34" charset="0"/>
              <a:ea typeface="Tahoma" panose="020B0604030504040204" pitchFamily="34" charset="0"/>
              <a:cs typeface="Tahoma" panose="020B0604030504040204" pitchFamily="34" charset="0"/>
            </a:endParaRPr>
          </a:p>
          <a:p>
            <a:pPr marL="171450" indent="-171450">
              <a:buFont typeface="Wingdings" panose="05000000000000000000" pitchFamily="2" charset="2"/>
              <a:buChar char="§"/>
            </a:pPr>
            <a:r>
              <a:rPr lang="fr-FR" sz="1200" dirty="0">
                <a:latin typeface="Tahoma" panose="020B0604030504040204" pitchFamily="34" charset="0"/>
                <a:ea typeface="Tahoma" panose="020B0604030504040204" pitchFamily="34" charset="0"/>
                <a:cs typeface="Tahoma" panose="020B0604030504040204" pitchFamily="34" charset="0"/>
              </a:rPr>
              <a:t>Cela a exigé de la CRSE et de l’Etat du Sénégal une adaptation continue et parfois une interprétation souple de ses textes de référence.</a:t>
            </a:r>
          </a:p>
        </p:txBody>
      </p:sp>
      <p:sp>
        <p:nvSpPr>
          <p:cNvPr id="50" name="ZoneTexte 49">
            <a:extLst>
              <a:ext uri="{FF2B5EF4-FFF2-40B4-BE49-F238E27FC236}">
                <a16:creationId xmlns:a16="http://schemas.microsoft.com/office/drawing/2014/main" id="{858650FF-8818-AE48-FBE8-2B2C2E6CED45}"/>
              </a:ext>
            </a:extLst>
          </p:cNvPr>
          <p:cNvSpPr txBox="1"/>
          <p:nvPr/>
        </p:nvSpPr>
        <p:spPr>
          <a:xfrm>
            <a:off x="274713" y="4093340"/>
            <a:ext cx="4519587" cy="2292935"/>
          </a:xfrm>
          <a:prstGeom prst="rect">
            <a:avLst/>
          </a:prstGeom>
          <a:noFill/>
        </p:spPr>
        <p:txBody>
          <a:bodyPr wrap="square">
            <a:spAutoFit/>
          </a:bodyPr>
          <a:lstStyle/>
          <a:p>
            <a:pPr marL="171450" marR="0" lvl="0" indent="-171450" algn="l" defTabSz="914400" rtl="0" eaLnBrk="1" fontAlgn="auto" latinLnBrk="0" hangingPunct="1">
              <a:spcBef>
                <a:spcPts val="0"/>
              </a:spcBef>
              <a:spcAft>
                <a:spcPts val="0"/>
              </a:spcAft>
              <a:buClrTx/>
              <a:buSzTx/>
              <a:buFont typeface="Wingdings" panose="05000000000000000000" pitchFamily="2" charset="2"/>
              <a:buChar char="§"/>
              <a:tabLst/>
              <a:defRPr/>
            </a:pPr>
            <a:r>
              <a:rPr kumimoji="0" lang="fr-FR" sz="1100" b="0" i="0" u="none" strike="noStrike" kern="1200" cap="none" spc="0" normalizeH="0" baseline="0" noProof="0" dirty="0">
                <a:ln>
                  <a:noFill/>
                </a:ln>
                <a:solidFill>
                  <a:prstClr val="black"/>
                </a:solidFill>
                <a:effectLst/>
                <a:uLnTx/>
                <a:uFillTx/>
                <a:latin typeface="Tahoma" panose="020B0604030504040204" pitchFamily="34" charset="0"/>
                <a:ea typeface="Tahoma" panose="020B0604030504040204" pitchFamily="34" charset="0"/>
                <a:cs typeface="Tahoma" panose="020B0604030504040204" pitchFamily="34" charset="0"/>
              </a:rPr>
              <a:t>Les contrats d’achat d’électricité (PPA) issus de </a:t>
            </a:r>
            <a:r>
              <a:rPr kumimoji="0" lang="fr-FR" sz="1100" b="0" i="0" u="none" strike="noStrike" kern="1200" cap="none" spc="0" normalizeH="0" baseline="0" noProof="0" dirty="0" err="1">
                <a:ln>
                  <a:noFill/>
                </a:ln>
                <a:solidFill>
                  <a:prstClr val="black"/>
                </a:solidFill>
                <a:effectLst/>
                <a:uLnTx/>
                <a:uFillTx/>
                <a:latin typeface="Tahoma" panose="020B0604030504040204" pitchFamily="34" charset="0"/>
                <a:ea typeface="Tahoma" panose="020B0604030504040204" pitchFamily="34" charset="0"/>
                <a:cs typeface="Tahoma" panose="020B0604030504040204" pitchFamily="34" charset="0"/>
              </a:rPr>
              <a:t>Scaling</a:t>
            </a:r>
            <a:r>
              <a:rPr kumimoji="0" lang="fr-FR" sz="1100" b="0" i="0" u="none" strike="noStrike" kern="1200" cap="none" spc="0" normalizeH="0" baseline="0" noProof="0" dirty="0">
                <a:ln>
                  <a:noFill/>
                </a:ln>
                <a:solidFill>
                  <a:prstClr val="black"/>
                </a:solidFill>
                <a:effectLst/>
                <a:uLnTx/>
                <a:uFillTx/>
                <a:latin typeface="Tahoma" panose="020B0604030504040204" pitchFamily="34" charset="0"/>
                <a:ea typeface="Tahoma" panose="020B0604030504040204" pitchFamily="34" charset="0"/>
                <a:cs typeface="Tahoma" panose="020B0604030504040204" pitchFamily="34" charset="0"/>
              </a:rPr>
              <a:t> Solar sont juridiquement et techniquement complexes.</a:t>
            </a:r>
          </a:p>
          <a:p>
            <a:pPr marL="171450" marR="0" lvl="0" indent="-171450" algn="l" defTabSz="914400" rtl="0" eaLnBrk="1" fontAlgn="auto" latinLnBrk="0" hangingPunct="1">
              <a:spcBef>
                <a:spcPts val="0"/>
              </a:spcBef>
              <a:spcAft>
                <a:spcPts val="0"/>
              </a:spcAft>
              <a:buClrTx/>
              <a:buSzTx/>
              <a:buFont typeface="Wingdings" panose="05000000000000000000" pitchFamily="2" charset="2"/>
              <a:buChar char="§"/>
              <a:tabLst/>
              <a:defRPr/>
            </a:pPr>
            <a:endParaRPr kumimoji="0" lang="fr-FR" sz="1100" b="0" i="0" u="none" strike="noStrike" kern="1200" cap="none" spc="0" normalizeH="0" baseline="0" noProof="0" dirty="0">
              <a:ln>
                <a:noFill/>
              </a:ln>
              <a:solidFill>
                <a:prstClr val="black"/>
              </a:solidFill>
              <a:effectLst/>
              <a:uLnTx/>
              <a:uFillTx/>
              <a:latin typeface="Tahoma" panose="020B0604030504040204" pitchFamily="34" charset="0"/>
              <a:ea typeface="Tahoma" panose="020B0604030504040204" pitchFamily="34" charset="0"/>
              <a:cs typeface="Tahoma" panose="020B0604030504040204" pitchFamily="34" charset="0"/>
            </a:endParaRPr>
          </a:p>
          <a:p>
            <a:pPr marL="171450" marR="0" lvl="0" indent="-171450" algn="l" defTabSz="914400" rtl="0" eaLnBrk="1" fontAlgn="auto" latinLnBrk="0" hangingPunct="1">
              <a:spcBef>
                <a:spcPts val="0"/>
              </a:spcBef>
              <a:spcAft>
                <a:spcPts val="0"/>
              </a:spcAft>
              <a:buClrTx/>
              <a:buSzTx/>
              <a:buFont typeface="Wingdings" panose="05000000000000000000" pitchFamily="2" charset="2"/>
              <a:buChar char="§"/>
              <a:tabLst/>
              <a:defRPr/>
            </a:pPr>
            <a:r>
              <a:rPr kumimoji="0" lang="fr-FR" sz="1100" b="0" i="0" u="none" strike="noStrike" kern="1200" cap="none" spc="0" normalizeH="0" baseline="0" noProof="0" dirty="0">
                <a:ln>
                  <a:noFill/>
                </a:ln>
                <a:solidFill>
                  <a:prstClr val="black"/>
                </a:solidFill>
                <a:effectLst/>
                <a:uLnTx/>
                <a:uFillTx/>
                <a:latin typeface="Tahoma" panose="020B0604030504040204" pitchFamily="34" charset="0"/>
                <a:ea typeface="Tahoma" panose="020B0604030504040204" pitchFamily="34" charset="0"/>
                <a:cs typeface="Tahoma" panose="020B0604030504040204" pitchFamily="34" charset="0"/>
              </a:rPr>
              <a:t>la CRSE a dû s’assurer que ces contrats protègent l’intérêt public, tout en étant suffisamment bancables pour les promoteurs.</a:t>
            </a:r>
          </a:p>
          <a:p>
            <a:pPr marL="171450" marR="0" lvl="0" indent="-171450" algn="l" defTabSz="914400" rtl="0" eaLnBrk="1" fontAlgn="auto" latinLnBrk="0" hangingPunct="1">
              <a:spcBef>
                <a:spcPts val="0"/>
              </a:spcBef>
              <a:spcAft>
                <a:spcPts val="0"/>
              </a:spcAft>
              <a:buClrTx/>
              <a:buSzTx/>
              <a:buFont typeface="Wingdings" panose="05000000000000000000" pitchFamily="2" charset="2"/>
              <a:buChar char="§"/>
              <a:tabLst/>
              <a:defRPr/>
            </a:pPr>
            <a:endParaRPr kumimoji="0" lang="fr-FR" sz="1100" b="0" i="0" u="none" strike="noStrike" kern="1200" cap="none" spc="0" normalizeH="0" baseline="0" noProof="0" dirty="0">
              <a:ln>
                <a:noFill/>
              </a:ln>
              <a:solidFill>
                <a:prstClr val="black"/>
              </a:solidFill>
              <a:effectLst/>
              <a:uLnTx/>
              <a:uFillTx/>
              <a:latin typeface="Tahoma" panose="020B0604030504040204" pitchFamily="34" charset="0"/>
              <a:ea typeface="Tahoma" panose="020B0604030504040204" pitchFamily="34" charset="0"/>
              <a:cs typeface="Tahoma" panose="020B0604030504040204" pitchFamily="34" charset="0"/>
            </a:endParaRPr>
          </a:p>
          <a:p>
            <a:pPr marL="171450" marR="0" lvl="0" indent="-171450" algn="l" defTabSz="914400" rtl="0" eaLnBrk="1" fontAlgn="auto" latinLnBrk="0" hangingPunct="1">
              <a:spcBef>
                <a:spcPts val="0"/>
              </a:spcBef>
              <a:spcAft>
                <a:spcPts val="0"/>
              </a:spcAft>
              <a:buClrTx/>
              <a:buSzTx/>
              <a:buFont typeface="Wingdings" panose="05000000000000000000" pitchFamily="2" charset="2"/>
              <a:buChar char="§"/>
              <a:tabLst/>
              <a:defRPr/>
            </a:pPr>
            <a:r>
              <a:rPr kumimoji="0" lang="fr-FR" sz="1100" b="0" i="0" u="none" strike="noStrike" kern="1200" cap="none" spc="0" normalizeH="0" baseline="0" noProof="0" dirty="0">
                <a:ln>
                  <a:noFill/>
                </a:ln>
                <a:solidFill>
                  <a:prstClr val="black"/>
                </a:solidFill>
                <a:effectLst/>
                <a:uLnTx/>
                <a:uFillTx/>
                <a:latin typeface="Tahoma" panose="020B0604030504040204" pitchFamily="34" charset="0"/>
                <a:ea typeface="Tahoma" panose="020B0604030504040204" pitchFamily="34" charset="0"/>
                <a:cs typeface="Tahoma" panose="020B0604030504040204" pitchFamily="34" charset="0"/>
              </a:rPr>
              <a:t>La CRSE a mis en place un mécanisme d’évaluation des offres et de traitement des demandes de titres d’exercice, jusque là opérationnel</a:t>
            </a:r>
          </a:p>
          <a:p>
            <a:pPr marL="171450" marR="0" lvl="0" indent="-171450" algn="l" defTabSz="914400" rtl="0" eaLnBrk="1" fontAlgn="auto" latinLnBrk="0" hangingPunct="1">
              <a:spcBef>
                <a:spcPts val="0"/>
              </a:spcBef>
              <a:spcAft>
                <a:spcPts val="0"/>
              </a:spcAft>
              <a:buClrTx/>
              <a:buSzTx/>
              <a:buFont typeface="Wingdings" panose="05000000000000000000" pitchFamily="2" charset="2"/>
              <a:buChar char="§"/>
              <a:tabLst/>
              <a:defRPr/>
            </a:pPr>
            <a:endParaRPr kumimoji="0" lang="fr-FR" sz="1100" b="0" i="0" u="none" strike="noStrike" kern="1200" cap="none" spc="0" normalizeH="0" baseline="0" noProof="0" dirty="0">
              <a:ln>
                <a:noFill/>
              </a:ln>
              <a:solidFill>
                <a:prstClr val="black"/>
              </a:solidFill>
              <a:effectLst/>
              <a:uLnTx/>
              <a:uFillTx/>
              <a:latin typeface="Tahoma" panose="020B0604030504040204" pitchFamily="34" charset="0"/>
              <a:ea typeface="Tahoma" panose="020B0604030504040204" pitchFamily="34" charset="0"/>
              <a:cs typeface="Tahoma" panose="020B0604030504040204" pitchFamily="34" charset="0"/>
            </a:endParaRPr>
          </a:p>
          <a:p>
            <a:pPr marL="171450" marR="0" lvl="0" indent="-171450" algn="l" defTabSz="914400" rtl="0" eaLnBrk="1" fontAlgn="auto" latinLnBrk="0" hangingPunct="1">
              <a:spcBef>
                <a:spcPts val="0"/>
              </a:spcBef>
              <a:spcAft>
                <a:spcPts val="0"/>
              </a:spcAft>
              <a:buClrTx/>
              <a:buSzTx/>
              <a:buFont typeface="Wingdings" panose="05000000000000000000" pitchFamily="2" charset="2"/>
              <a:buChar char="§"/>
              <a:tabLst/>
              <a:defRPr/>
            </a:pPr>
            <a:r>
              <a:rPr kumimoji="0" lang="fr-FR" sz="1100" b="0" i="0" u="none" strike="noStrike" kern="1200" cap="none" spc="0" normalizeH="0" baseline="0" noProof="0" dirty="0">
                <a:ln>
                  <a:noFill/>
                </a:ln>
                <a:solidFill>
                  <a:prstClr val="black"/>
                </a:solidFill>
                <a:effectLst/>
                <a:uLnTx/>
                <a:uFillTx/>
                <a:latin typeface="Tahoma" panose="020B0604030504040204" pitchFamily="34" charset="0"/>
                <a:ea typeface="Tahoma" panose="020B0604030504040204" pitchFamily="34" charset="0"/>
                <a:cs typeface="Tahoma" panose="020B0604030504040204" pitchFamily="34" charset="0"/>
              </a:rPr>
              <a:t>La gestion de clauses telles que les garanties souveraines, les obligations de paiement ou les recours en cas de litige a représenté un défi important.</a:t>
            </a:r>
          </a:p>
        </p:txBody>
      </p:sp>
      <p:sp>
        <p:nvSpPr>
          <p:cNvPr id="52" name="ZoneTexte 51">
            <a:extLst>
              <a:ext uri="{FF2B5EF4-FFF2-40B4-BE49-F238E27FC236}">
                <a16:creationId xmlns:a16="http://schemas.microsoft.com/office/drawing/2014/main" id="{256AF875-9E88-EBAF-B60F-6D32D80971A0}"/>
              </a:ext>
            </a:extLst>
          </p:cNvPr>
          <p:cNvSpPr txBox="1"/>
          <p:nvPr/>
        </p:nvSpPr>
        <p:spPr>
          <a:xfrm>
            <a:off x="7563278" y="4160669"/>
            <a:ext cx="4477966" cy="1954381"/>
          </a:xfrm>
          <a:prstGeom prst="rect">
            <a:avLst/>
          </a:prstGeom>
          <a:noFill/>
        </p:spPr>
        <p:txBody>
          <a:bodyPr wrap="square">
            <a:spAutoFit/>
          </a:bodyPr>
          <a:lstStyle/>
          <a:p>
            <a:pPr marL="171450" indent="-171450">
              <a:buFont typeface="Wingdings" panose="05000000000000000000" pitchFamily="2" charset="2"/>
              <a:buChar char="§"/>
              <a:defRPr/>
            </a:pPr>
            <a:r>
              <a:rPr lang="fr-FR" sz="1100" dirty="0">
                <a:solidFill>
                  <a:prstClr val="black"/>
                </a:solidFill>
                <a:latin typeface="Tahoma" panose="020B0604030504040204" pitchFamily="34" charset="0"/>
                <a:ea typeface="Tahoma" panose="020B0604030504040204" pitchFamily="34" charset="0"/>
                <a:cs typeface="Tahoma" panose="020B0604030504040204" pitchFamily="34" charset="0"/>
              </a:rPr>
              <a:t>Le projet a impliqué plusieurs parties prenantes : IFC, ANER, SENELEC, ministère de l’Énergie, etc.</a:t>
            </a:r>
          </a:p>
          <a:p>
            <a:pPr marL="0" marR="0" lvl="0" indent="-285750" algn="l" defTabSz="914400" rtl="0" eaLnBrk="1" fontAlgn="auto" latinLnBrk="0" hangingPunct="1">
              <a:spcBef>
                <a:spcPts val="0"/>
              </a:spcBef>
              <a:spcAft>
                <a:spcPts val="0"/>
              </a:spcAft>
              <a:buClrTx/>
              <a:buSzTx/>
              <a:buFont typeface="Wingdings" panose="05000000000000000000" pitchFamily="2" charset="2"/>
              <a:buChar char="§"/>
              <a:tabLst/>
              <a:defRPr/>
            </a:pPr>
            <a:endParaRPr kumimoji="0" lang="fr-FR" sz="1100" b="0" i="0" u="none" strike="noStrike" kern="1200" cap="none" spc="0" normalizeH="0" baseline="0" noProof="0" dirty="0">
              <a:ln>
                <a:noFill/>
              </a:ln>
              <a:solidFill>
                <a:prstClr val="black"/>
              </a:solidFill>
              <a:effectLst/>
              <a:uLnTx/>
              <a:uFillTx/>
              <a:latin typeface="Tahoma" panose="020B0604030504040204" pitchFamily="34" charset="0"/>
              <a:ea typeface="Tahoma" panose="020B0604030504040204" pitchFamily="34" charset="0"/>
              <a:cs typeface="Tahoma" panose="020B0604030504040204" pitchFamily="34" charset="0"/>
            </a:endParaRPr>
          </a:p>
          <a:p>
            <a:pPr marL="171450" marR="0" lvl="0" indent="-171450" fontAlgn="auto">
              <a:spcBef>
                <a:spcPts val="0"/>
              </a:spcBef>
              <a:spcAft>
                <a:spcPts val="0"/>
              </a:spcAft>
              <a:buClrTx/>
              <a:buSzTx/>
              <a:buFont typeface="Wingdings" panose="05000000000000000000" pitchFamily="2" charset="2"/>
              <a:buChar char="§"/>
              <a:tabLst/>
              <a:defRPr/>
            </a:pPr>
            <a:r>
              <a:rPr lang="fr-FR" sz="1100" dirty="0">
                <a:solidFill>
                  <a:prstClr val="black"/>
                </a:solidFill>
                <a:latin typeface="Tahoma" panose="020B0604030504040204" pitchFamily="34" charset="0"/>
                <a:ea typeface="Tahoma" panose="020B0604030504040204" pitchFamily="34" charset="0"/>
                <a:cs typeface="Tahoma" panose="020B0604030504040204" pitchFamily="34" charset="0"/>
              </a:rPr>
              <a:t>La multiplicité des acteurs a parfois généré des redondances, retards de validation, ou des désaccords sur les responsabilités de chacun.</a:t>
            </a:r>
          </a:p>
          <a:p>
            <a:pPr marL="0" marR="0" lvl="0" indent="-285750" algn="l" defTabSz="914400" rtl="0" eaLnBrk="1" fontAlgn="auto" latinLnBrk="0" hangingPunct="1">
              <a:spcBef>
                <a:spcPts val="0"/>
              </a:spcBef>
              <a:spcAft>
                <a:spcPts val="0"/>
              </a:spcAft>
              <a:buClrTx/>
              <a:buSzTx/>
              <a:buFont typeface="Wingdings" panose="05000000000000000000" pitchFamily="2" charset="2"/>
              <a:buChar char="§"/>
              <a:tabLst/>
              <a:defRPr/>
            </a:pPr>
            <a:endParaRPr kumimoji="0" lang="fr-FR" sz="1100" b="0" i="0" u="none" strike="noStrike" kern="1200" cap="none" spc="0" normalizeH="0" baseline="0" noProof="0" dirty="0">
              <a:ln>
                <a:noFill/>
              </a:ln>
              <a:solidFill>
                <a:prstClr val="black"/>
              </a:solidFill>
              <a:effectLst/>
              <a:uLnTx/>
              <a:uFillTx/>
              <a:latin typeface="Tahoma" panose="020B0604030504040204" pitchFamily="34" charset="0"/>
              <a:ea typeface="Tahoma" panose="020B0604030504040204" pitchFamily="34" charset="0"/>
              <a:cs typeface="Tahoma" panose="020B0604030504040204" pitchFamily="34" charset="0"/>
            </a:endParaRPr>
          </a:p>
          <a:p>
            <a:pPr marL="171450" marR="0" lvl="0" indent="-171450" fontAlgn="auto">
              <a:spcBef>
                <a:spcPts val="0"/>
              </a:spcBef>
              <a:spcAft>
                <a:spcPts val="0"/>
              </a:spcAft>
              <a:buClrTx/>
              <a:buSzTx/>
              <a:buFont typeface="Wingdings" panose="05000000000000000000" pitchFamily="2" charset="2"/>
              <a:buChar char="§"/>
              <a:tabLst/>
              <a:defRPr/>
            </a:pPr>
            <a:r>
              <a:rPr lang="fr-FR" sz="1100" dirty="0">
                <a:solidFill>
                  <a:prstClr val="black"/>
                </a:solidFill>
                <a:latin typeface="Tahoma" panose="020B0604030504040204" pitchFamily="34" charset="0"/>
                <a:ea typeface="Tahoma" panose="020B0604030504040204" pitchFamily="34" charset="0"/>
                <a:cs typeface="Tahoma" panose="020B0604030504040204" pitchFamily="34" charset="0"/>
              </a:rPr>
              <a:t>La CRSE, bien qu’autorité indépendante, a dû naviguer dans un environnement parfois flou ou déséquilibré sur le plan institutionnel (L’operateur historique voulant se substituer aux attributions de </a:t>
            </a:r>
            <a:r>
              <a:rPr lang="fr-FR" sz="1100">
                <a:solidFill>
                  <a:prstClr val="black"/>
                </a:solidFill>
                <a:latin typeface="Tahoma" panose="020B0604030504040204" pitchFamily="34" charset="0"/>
                <a:ea typeface="Tahoma" panose="020B0604030504040204" pitchFamily="34" charset="0"/>
                <a:cs typeface="Tahoma" panose="020B0604030504040204" pitchFamily="34" charset="0"/>
              </a:rPr>
              <a:t>la CRSE°</a:t>
            </a:r>
            <a:endParaRPr lang="fr-FR" sz="1100" dirty="0">
              <a:solidFill>
                <a:prstClr val="black"/>
              </a:solidFill>
              <a:latin typeface="Tahoma" panose="020B0604030504040204" pitchFamily="34" charset="0"/>
              <a:ea typeface="Tahoma" panose="020B0604030504040204" pitchFamily="34" charset="0"/>
              <a:cs typeface="Tahoma" panose="020B0604030504040204" pitchFamily="34" charset="0"/>
            </a:endParaRPr>
          </a:p>
        </p:txBody>
      </p:sp>
      <p:sp>
        <p:nvSpPr>
          <p:cNvPr id="54" name="ZoneTexte 53">
            <a:extLst>
              <a:ext uri="{FF2B5EF4-FFF2-40B4-BE49-F238E27FC236}">
                <a16:creationId xmlns:a16="http://schemas.microsoft.com/office/drawing/2014/main" id="{A8F26A72-D344-8935-B781-BD7FD73FCD0C}"/>
              </a:ext>
            </a:extLst>
          </p:cNvPr>
          <p:cNvSpPr txBox="1"/>
          <p:nvPr/>
        </p:nvSpPr>
        <p:spPr>
          <a:xfrm>
            <a:off x="7582411" y="1283865"/>
            <a:ext cx="4439700" cy="1292662"/>
          </a:xfrm>
          <a:prstGeom prst="rect">
            <a:avLst/>
          </a:prstGeom>
          <a:noFill/>
        </p:spPr>
        <p:txBody>
          <a:bodyPr wrap="square">
            <a:spAutoFit/>
          </a:bodyPr>
          <a:lstStyle/>
          <a:p>
            <a:pPr marL="171450" indent="-171450">
              <a:lnSpc>
                <a:spcPct val="100000"/>
              </a:lnSpc>
              <a:buFont typeface="Wingdings" panose="05000000000000000000" pitchFamily="2" charset="2"/>
              <a:buChar char="§"/>
              <a:defRPr/>
            </a:pPr>
            <a:r>
              <a:rPr lang="fr-FR" sz="1100" dirty="0">
                <a:solidFill>
                  <a:prstClr val="black"/>
                </a:solidFill>
                <a:latin typeface="Tahoma" panose="020B0604030504040204" pitchFamily="34" charset="0"/>
                <a:ea typeface="Tahoma" panose="020B0604030504040204" pitchFamily="34" charset="0"/>
                <a:cs typeface="Tahoma" panose="020B0604030504040204" pitchFamily="34" charset="0"/>
              </a:rPr>
              <a:t>Les projets </a:t>
            </a:r>
            <a:r>
              <a:rPr lang="fr-FR" sz="1100" dirty="0" err="1">
                <a:solidFill>
                  <a:prstClr val="black"/>
                </a:solidFill>
                <a:latin typeface="Tahoma" panose="020B0604030504040204" pitchFamily="34" charset="0"/>
                <a:ea typeface="Tahoma" panose="020B0604030504040204" pitchFamily="34" charset="0"/>
                <a:cs typeface="Tahoma" panose="020B0604030504040204" pitchFamily="34" charset="0"/>
              </a:rPr>
              <a:t>Scaling</a:t>
            </a:r>
            <a:r>
              <a:rPr lang="fr-FR" sz="1100" dirty="0">
                <a:solidFill>
                  <a:prstClr val="black"/>
                </a:solidFill>
                <a:latin typeface="Tahoma" panose="020B0604030504040204" pitchFamily="34" charset="0"/>
                <a:ea typeface="Tahoma" panose="020B0604030504040204" pitchFamily="34" charset="0"/>
                <a:cs typeface="Tahoma" panose="020B0604030504040204" pitchFamily="34" charset="0"/>
              </a:rPr>
              <a:t> Solar ont un impact direct sur le réseau de transport et de distribution.</a:t>
            </a:r>
          </a:p>
          <a:p>
            <a:pPr marL="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
              <a:tabLst/>
              <a:defRPr/>
            </a:pPr>
            <a:endParaRPr kumimoji="0" lang="fr-FR" sz="1200" b="0" i="0" u="none" strike="noStrike" kern="1200" cap="none" spc="0" normalizeH="0" baseline="0" noProof="0" dirty="0">
              <a:ln>
                <a:noFill/>
              </a:ln>
              <a:solidFill>
                <a:prstClr val="black"/>
              </a:solidFill>
              <a:effectLst/>
              <a:uLnTx/>
              <a:uFillTx/>
              <a:latin typeface="Tahoma" panose="020B0604030504040204" pitchFamily="34" charset="0"/>
              <a:ea typeface="Tahoma" panose="020B0604030504040204" pitchFamily="34" charset="0"/>
              <a:cs typeface="Tahoma" panose="020B0604030504040204" pitchFamily="34" charset="0"/>
            </a:endParaRPr>
          </a:p>
          <a:p>
            <a:pPr marL="171450" indent="-171450">
              <a:lnSpc>
                <a:spcPct val="100000"/>
              </a:lnSpc>
              <a:buFont typeface="Wingdings" panose="05000000000000000000" pitchFamily="2" charset="2"/>
              <a:buChar char="§"/>
              <a:defRPr/>
            </a:pPr>
            <a:r>
              <a:rPr lang="fr-FR" sz="1100" dirty="0">
                <a:solidFill>
                  <a:prstClr val="black"/>
                </a:solidFill>
                <a:latin typeface="Tahoma" panose="020B0604030504040204" pitchFamily="34" charset="0"/>
                <a:ea typeface="Tahoma" panose="020B0604030504040204" pitchFamily="34" charset="0"/>
                <a:cs typeface="Tahoma" panose="020B0604030504040204" pitchFamily="34" charset="0"/>
              </a:rPr>
              <a:t>Difficulté : la CRSE a dû veiller à ce que leur insertion n’engendre pas d’instabilités ou de coûts cachés pour l’opérateur du réseau de Senelec notamment en lien avec la variabilité de la production solaire en relation avec Senelec (fait partie des premiers projets).</a:t>
            </a:r>
          </a:p>
        </p:txBody>
      </p:sp>
    </p:spTree>
    <p:extLst>
      <p:ext uri="{BB962C8B-B14F-4D97-AF65-F5344CB8AC3E}">
        <p14:creationId xmlns:p14="http://schemas.microsoft.com/office/powerpoint/2010/main" val="244566676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ZoneTexte 5">
            <a:extLst>
              <a:ext uri="{FF2B5EF4-FFF2-40B4-BE49-F238E27FC236}">
                <a16:creationId xmlns:a16="http://schemas.microsoft.com/office/drawing/2014/main" id="{866289FB-5DF6-4539-9B03-76207089D2BF}"/>
              </a:ext>
            </a:extLst>
          </p:cNvPr>
          <p:cNvSpPr txBox="1"/>
          <p:nvPr/>
        </p:nvSpPr>
        <p:spPr>
          <a:xfrm>
            <a:off x="1235110" y="4506006"/>
            <a:ext cx="9895951" cy="1033669"/>
          </a:xfrm>
          <a:prstGeom prst="rect">
            <a:avLst/>
          </a:prstGeom>
        </p:spPr>
        <p:txBody>
          <a:bodyPr vert="horz" lIns="91440" tIns="45720" rIns="91440" bIns="45720" rtlCol="0" anchor="ctr">
            <a:normAutofit/>
          </a:bodyPr>
          <a:lstStyle/>
          <a:p>
            <a:pPr>
              <a:lnSpc>
                <a:spcPct val="90000"/>
              </a:lnSpc>
              <a:spcBef>
                <a:spcPct val="0"/>
              </a:spcBef>
              <a:spcAft>
                <a:spcPts val="600"/>
              </a:spcAft>
            </a:pPr>
            <a:r>
              <a:rPr lang="en-US" sz="4400" b="1" kern="1200" dirty="0">
                <a:latin typeface="Montserrat" panose="00000500000000000000" pitchFamily="2" charset="0"/>
                <a:ea typeface="+mj-ea"/>
                <a:cs typeface="+mj-cs"/>
              </a:rPr>
              <a:t>MERCI DE VOTRE ATTENTION !!</a:t>
            </a:r>
          </a:p>
        </p:txBody>
      </p:sp>
      <p:pic>
        <p:nvPicPr>
          <p:cNvPr id="3" name="Image 2">
            <a:extLst>
              <a:ext uri="{FF2B5EF4-FFF2-40B4-BE49-F238E27FC236}">
                <a16:creationId xmlns:a16="http://schemas.microsoft.com/office/drawing/2014/main" id="{90992289-EDA0-69D0-BC36-A8FCF3B8434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447944" y="960252"/>
            <a:ext cx="7077430" cy="3365006"/>
          </a:xfrm>
          <a:prstGeom prst="rect">
            <a:avLst/>
          </a:prstGeom>
        </p:spPr>
      </p:pic>
    </p:spTree>
    <p:extLst>
      <p:ext uri="{BB962C8B-B14F-4D97-AF65-F5344CB8AC3E}">
        <p14:creationId xmlns:p14="http://schemas.microsoft.com/office/powerpoint/2010/main" val="116052034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à coins arrondis 33">
            <a:extLst>
              <a:ext uri="{FF2B5EF4-FFF2-40B4-BE49-F238E27FC236}">
                <a16:creationId xmlns:a16="http://schemas.microsoft.com/office/drawing/2014/main" id="{F2691134-A008-3634-457E-01C7BC6714AF}"/>
              </a:ext>
            </a:extLst>
          </p:cNvPr>
          <p:cNvSpPr/>
          <p:nvPr/>
        </p:nvSpPr>
        <p:spPr>
          <a:xfrm>
            <a:off x="1659315" y="3799216"/>
            <a:ext cx="10338659" cy="641856"/>
          </a:xfrm>
          <a:prstGeom prst="round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fr-F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358775" fontAlgn="base">
              <a:spcBef>
                <a:spcPct val="0"/>
              </a:spcBef>
              <a:spcAft>
                <a:spcPct val="0"/>
              </a:spcAft>
            </a:pPr>
            <a:r>
              <a:rPr lang="fr-FR" sz="2800" b="1" dirty="0">
                <a:solidFill>
                  <a:srgbClr val="FF0000"/>
                </a:solidFill>
                <a:latin typeface="Trebuchet MS" charset="0"/>
                <a:ea typeface="ＭＳ Ｐゴシック" charset="0"/>
              </a:rPr>
              <a:t>      </a:t>
            </a:r>
          </a:p>
          <a:p>
            <a:pPr marL="358775" fontAlgn="base">
              <a:spcBef>
                <a:spcPct val="0"/>
              </a:spcBef>
              <a:spcAft>
                <a:spcPct val="0"/>
              </a:spcAft>
            </a:pPr>
            <a:endParaRPr lang="fr-FR" sz="2800" b="1" dirty="0">
              <a:solidFill>
                <a:schemeClr val="tx1"/>
              </a:solidFill>
              <a:latin typeface="Trebuchet MS" charset="0"/>
              <a:ea typeface="ＭＳ Ｐゴシック" charset="0"/>
            </a:endParaRPr>
          </a:p>
        </p:txBody>
      </p:sp>
      <p:sp>
        <p:nvSpPr>
          <p:cNvPr id="3" name="Rectangle à coins arrondis 33">
            <a:extLst>
              <a:ext uri="{FF2B5EF4-FFF2-40B4-BE49-F238E27FC236}">
                <a16:creationId xmlns:a16="http://schemas.microsoft.com/office/drawing/2014/main" id="{71CFABBD-9C6C-AE92-A05D-F3909A39482B}"/>
              </a:ext>
            </a:extLst>
          </p:cNvPr>
          <p:cNvSpPr/>
          <p:nvPr/>
        </p:nvSpPr>
        <p:spPr>
          <a:xfrm>
            <a:off x="1417288" y="2522282"/>
            <a:ext cx="10577862" cy="641856"/>
          </a:xfrm>
          <a:prstGeom prst="round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fr-F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358775" fontAlgn="base">
              <a:spcBef>
                <a:spcPct val="0"/>
              </a:spcBef>
              <a:spcAft>
                <a:spcPct val="0"/>
              </a:spcAft>
            </a:pPr>
            <a:r>
              <a:rPr lang="fr-FR" sz="2800" b="1" dirty="0">
                <a:solidFill>
                  <a:srgbClr val="FF0000"/>
                </a:solidFill>
                <a:latin typeface="Trebuchet MS" charset="0"/>
                <a:ea typeface="ＭＳ Ｐゴシック" charset="0"/>
              </a:rPr>
              <a:t>      </a:t>
            </a:r>
          </a:p>
          <a:p>
            <a:pPr marL="358775" fontAlgn="base">
              <a:spcBef>
                <a:spcPct val="0"/>
              </a:spcBef>
              <a:spcAft>
                <a:spcPct val="0"/>
              </a:spcAft>
            </a:pPr>
            <a:endParaRPr lang="fr-FR" sz="2800" b="1" dirty="0">
              <a:solidFill>
                <a:schemeClr val="tx1"/>
              </a:solidFill>
              <a:latin typeface="Trebuchet MS" charset="0"/>
              <a:ea typeface="ＭＳ Ｐゴシック" charset="0"/>
            </a:endParaRPr>
          </a:p>
        </p:txBody>
      </p:sp>
      <p:sp>
        <p:nvSpPr>
          <p:cNvPr id="13" name="Titre 1">
            <a:extLst>
              <a:ext uri="{FF2B5EF4-FFF2-40B4-BE49-F238E27FC236}">
                <a16:creationId xmlns:a16="http://schemas.microsoft.com/office/drawing/2014/main" id="{CCB4C8E1-5C49-1BF6-1B34-9DC34F6B75D6}"/>
              </a:ext>
            </a:extLst>
          </p:cNvPr>
          <p:cNvSpPr txBox="1">
            <a:spLocks/>
          </p:cNvSpPr>
          <p:nvPr/>
        </p:nvSpPr>
        <p:spPr>
          <a:xfrm>
            <a:off x="6431870" y="-80368"/>
            <a:ext cx="7803589" cy="796775"/>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fr-FR" sz="2800" b="1" u="sng" dirty="0">
                <a:solidFill>
                  <a:schemeClr val="accent1">
                    <a:lumMod val="50000"/>
                  </a:schemeClr>
                </a:solidFill>
                <a:latin typeface="Tahoma" panose="020B0604030504040204" pitchFamily="34" charset="0"/>
                <a:ea typeface="Tahoma" panose="020B0604030504040204" pitchFamily="34" charset="0"/>
                <a:cs typeface="Tahoma" panose="020B0604030504040204" pitchFamily="34" charset="0"/>
              </a:rPr>
              <a:t>PLAN DE PRESENTATION</a:t>
            </a:r>
          </a:p>
        </p:txBody>
      </p:sp>
      <p:sp>
        <p:nvSpPr>
          <p:cNvPr id="2" name="Rectangle à coins arrondis 33">
            <a:extLst>
              <a:ext uri="{FF2B5EF4-FFF2-40B4-BE49-F238E27FC236}">
                <a16:creationId xmlns:a16="http://schemas.microsoft.com/office/drawing/2014/main" id="{BCAF98D6-F26F-85D8-42C2-79C1479DD501}"/>
              </a:ext>
            </a:extLst>
          </p:cNvPr>
          <p:cNvSpPr/>
          <p:nvPr/>
        </p:nvSpPr>
        <p:spPr>
          <a:xfrm>
            <a:off x="1112266" y="1245348"/>
            <a:ext cx="10882884" cy="641856"/>
          </a:xfrm>
          <a:prstGeom prst="round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fr-F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358775" fontAlgn="base">
              <a:spcBef>
                <a:spcPct val="0"/>
              </a:spcBef>
              <a:spcAft>
                <a:spcPct val="0"/>
              </a:spcAft>
            </a:pPr>
            <a:r>
              <a:rPr lang="fr-FR" sz="2800" b="1" dirty="0">
                <a:solidFill>
                  <a:srgbClr val="FF0000"/>
                </a:solidFill>
                <a:latin typeface="Trebuchet MS" charset="0"/>
                <a:ea typeface="ＭＳ Ｐゴシック" charset="0"/>
              </a:rPr>
              <a:t>      </a:t>
            </a:r>
          </a:p>
          <a:p>
            <a:pPr marL="358775" fontAlgn="base">
              <a:spcBef>
                <a:spcPct val="0"/>
              </a:spcBef>
              <a:spcAft>
                <a:spcPct val="0"/>
              </a:spcAft>
            </a:pPr>
            <a:endParaRPr lang="fr-FR" sz="2800" b="1" dirty="0">
              <a:solidFill>
                <a:schemeClr val="tx1"/>
              </a:solidFill>
              <a:latin typeface="Trebuchet MS" charset="0"/>
              <a:ea typeface="ＭＳ Ｐゴシック" charset="0"/>
            </a:endParaRPr>
          </a:p>
        </p:txBody>
      </p:sp>
      <p:sp>
        <p:nvSpPr>
          <p:cNvPr id="4" name="Rectangle à coins arrondis 34">
            <a:extLst>
              <a:ext uri="{FF2B5EF4-FFF2-40B4-BE49-F238E27FC236}">
                <a16:creationId xmlns:a16="http://schemas.microsoft.com/office/drawing/2014/main" id="{E1ADA8B3-22F4-525C-63D3-4703BE018E87}"/>
              </a:ext>
            </a:extLst>
          </p:cNvPr>
          <p:cNvSpPr>
            <a:spLocks noChangeArrowheads="1"/>
          </p:cNvSpPr>
          <p:nvPr/>
        </p:nvSpPr>
        <p:spPr bwMode="auto">
          <a:xfrm>
            <a:off x="337988" y="1209071"/>
            <a:ext cx="774281" cy="641856"/>
          </a:xfrm>
          <a:prstGeom prst="roundRect">
            <a:avLst>
              <a:gd name="adj" fmla="val 0"/>
            </a:avLst>
          </a:prstGeom>
          <a:noFill/>
          <a:ln w="38100">
            <a:solidFill>
              <a:schemeClr val="accent1">
                <a:lumMod val="50000"/>
              </a:schemeClr>
            </a:solidFill>
            <a:round/>
            <a:headEnd/>
            <a:tailEnd/>
          </a:ln>
          <a:effectLst/>
        </p:spPr>
        <p:txBody>
          <a:bodyPr anchor="ctr"/>
          <a:ls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r>
              <a:rPr lang="fr-FR" sz="2400" b="1" dirty="0">
                <a:solidFill>
                  <a:schemeClr val="accent1">
                    <a:lumMod val="75000"/>
                  </a:schemeClr>
                </a:solidFill>
                <a:latin typeface="Trebuchet MS" panose="020B0603020202020204" pitchFamily="34" charset="0"/>
                <a:ea typeface="ＭＳ Ｐゴシック" charset="0"/>
                <a:cs typeface="Arial" charset="0"/>
              </a:rPr>
              <a:t>1</a:t>
            </a:r>
          </a:p>
        </p:txBody>
      </p:sp>
      <p:sp>
        <p:nvSpPr>
          <p:cNvPr id="9" name="Rectangle à coins arrondis 34">
            <a:extLst>
              <a:ext uri="{FF2B5EF4-FFF2-40B4-BE49-F238E27FC236}">
                <a16:creationId xmlns:a16="http://schemas.microsoft.com/office/drawing/2014/main" id="{E58B28DC-5AD5-3E1A-FB26-4DD3F547C20E}"/>
              </a:ext>
            </a:extLst>
          </p:cNvPr>
          <p:cNvSpPr>
            <a:spLocks noChangeArrowheads="1"/>
          </p:cNvSpPr>
          <p:nvPr/>
        </p:nvSpPr>
        <p:spPr bwMode="auto">
          <a:xfrm>
            <a:off x="646706" y="2548832"/>
            <a:ext cx="774281" cy="641856"/>
          </a:xfrm>
          <a:prstGeom prst="roundRect">
            <a:avLst>
              <a:gd name="adj" fmla="val 0"/>
            </a:avLst>
          </a:prstGeom>
          <a:noFill/>
          <a:ln w="38100">
            <a:solidFill>
              <a:schemeClr val="accent1">
                <a:lumMod val="50000"/>
              </a:schemeClr>
            </a:solidFill>
            <a:round/>
            <a:headEnd/>
            <a:tailEnd/>
          </a:ln>
          <a:effectLst/>
        </p:spPr>
        <p:txBody>
          <a:bodyPr anchor="ctr"/>
          <a:ls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r>
              <a:rPr lang="fr-FR" sz="2400" b="1" dirty="0">
                <a:solidFill>
                  <a:schemeClr val="accent1">
                    <a:lumMod val="75000"/>
                  </a:schemeClr>
                </a:solidFill>
                <a:latin typeface="Trebuchet MS" panose="020B0603020202020204" pitchFamily="34" charset="0"/>
                <a:ea typeface="ＭＳ Ｐゴシック" charset="0"/>
                <a:cs typeface="Arial" charset="0"/>
              </a:rPr>
              <a:t>2</a:t>
            </a:r>
          </a:p>
        </p:txBody>
      </p:sp>
      <p:sp>
        <p:nvSpPr>
          <p:cNvPr id="11" name="Rectangle à coins arrondis 34">
            <a:extLst>
              <a:ext uri="{FF2B5EF4-FFF2-40B4-BE49-F238E27FC236}">
                <a16:creationId xmlns:a16="http://schemas.microsoft.com/office/drawing/2014/main" id="{4ECC283D-D094-B8EA-814D-C934F761BEB7}"/>
              </a:ext>
            </a:extLst>
          </p:cNvPr>
          <p:cNvSpPr>
            <a:spLocks noChangeArrowheads="1"/>
          </p:cNvSpPr>
          <p:nvPr/>
        </p:nvSpPr>
        <p:spPr bwMode="auto">
          <a:xfrm>
            <a:off x="905972" y="3792438"/>
            <a:ext cx="774281" cy="641856"/>
          </a:xfrm>
          <a:prstGeom prst="roundRect">
            <a:avLst>
              <a:gd name="adj" fmla="val 0"/>
            </a:avLst>
          </a:prstGeom>
          <a:noFill/>
          <a:ln w="38100">
            <a:solidFill>
              <a:schemeClr val="accent1">
                <a:lumMod val="50000"/>
              </a:schemeClr>
            </a:solidFill>
            <a:round/>
            <a:headEnd/>
            <a:tailEnd/>
          </a:ln>
          <a:effectLst/>
        </p:spPr>
        <p:txBody>
          <a:bodyPr anchor="ctr"/>
          <a:ls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r>
              <a:rPr lang="fr-FR" sz="2400" b="1" dirty="0">
                <a:solidFill>
                  <a:schemeClr val="accent1">
                    <a:lumMod val="75000"/>
                  </a:schemeClr>
                </a:solidFill>
                <a:latin typeface="Trebuchet MS" panose="020B0603020202020204" pitchFamily="34" charset="0"/>
                <a:ea typeface="ＭＳ Ｐゴシック" charset="0"/>
                <a:cs typeface="Arial" charset="0"/>
              </a:rPr>
              <a:t>3</a:t>
            </a:r>
          </a:p>
        </p:txBody>
      </p:sp>
      <p:sp>
        <p:nvSpPr>
          <p:cNvPr id="15" name="Rectangle à coins arrondis 33">
            <a:extLst>
              <a:ext uri="{FF2B5EF4-FFF2-40B4-BE49-F238E27FC236}">
                <a16:creationId xmlns:a16="http://schemas.microsoft.com/office/drawing/2014/main" id="{5A17FE6C-5D14-DCF4-77A6-1F5E36649112}"/>
              </a:ext>
            </a:extLst>
          </p:cNvPr>
          <p:cNvSpPr/>
          <p:nvPr/>
        </p:nvSpPr>
        <p:spPr>
          <a:xfrm>
            <a:off x="2032132" y="5076150"/>
            <a:ext cx="9963018" cy="641856"/>
          </a:xfrm>
          <a:prstGeom prst="round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fr-F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358775" fontAlgn="base">
              <a:spcBef>
                <a:spcPct val="0"/>
              </a:spcBef>
              <a:spcAft>
                <a:spcPct val="0"/>
              </a:spcAft>
            </a:pPr>
            <a:r>
              <a:rPr lang="fr-FR" sz="2800" b="1" dirty="0">
                <a:solidFill>
                  <a:srgbClr val="FF0000"/>
                </a:solidFill>
                <a:latin typeface="Trebuchet MS" charset="0"/>
                <a:ea typeface="ＭＳ Ｐゴシック" charset="0"/>
              </a:rPr>
              <a:t>      </a:t>
            </a:r>
          </a:p>
          <a:p>
            <a:pPr marL="358775" fontAlgn="base">
              <a:spcBef>
                <a:spcPct val="0"/>
              </a:spcBef>
              <a:spcAft>
                <a:spcPct val="0"/>
              </a:spcAft>
            </a:pPr>
            <a:endParaRPr lang="fr-FR" sz="2800" b="1" dirty="0">
              <a:solidFill>
                <a:schemeClr val="tx1"/>
              </a:solidFill>
              <a:latin typeface="Trebuchet MS" charset="0"/>
              <a:ea typeface="ＭＳ Ｐゴシック" charset="0"/>
            </a:endParaRPr>
          </a:p>
        </p:txBody>
      </p:sp>
      <p:sp>
        <p:nvSpPr>
          <p:cNvPr id="16" name="Rectangle à coins arrondis 34">
            <a:extLst>
              <a:ext uri="{FF2B5EF4-FFF2-40B4-BE49-F238E27FC236}">
                <a16:creationId xmlns:a16="http://schemas.microsoft.com/office/drawing/2014/main" id="{7F5A7F20-74EA-E18A-441B-A40C6B4A8F4F}"/>
              </a:ext>
            </a:extLst>
          </p:cNvPr>
          <p:cNvSpPr>
            <a:spLocks noChangeArrowheads="1"/>
          </p:cNvSpPr>
          <p:nvPr/>
        </p:nvSpPr>
        <p:spPr bwMode="auto">
          <a:xfrm>
            <a:off x="1257852" y="5069372"/>
            <a:ext cx="782762" cy="641856"/>
          </a:xfrm>
          <a:prstGeom prst="roundRect">
            <a:avLst>
              <a:gd name="adj" fmla="val 0"/>
            </a:avLst>
          </a:prstGeom>
          <a:noFill/>
          <a:ln w="38100">
            <a:solidFill>
              <a:schemeClr val="accent1">
                <a:lumMod val="50000"/>
              </a:schemeClr>
            </a:solidFill>
            <a:round/>
            <a:headEnd/>
            <a:tailEnd/>
          </a:ln>
          <a:effectLst/>
        </p:spPr>
        <p:txBody>
          <a:bodyPr anchor="ctr"/>
          <a:ls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r>
              <a:rPr lang="fr-FR" sz="2400" b="1" dirty="0">
                <a:solidFill>
                  <a:schemeClr val="accent1">
                    <a:lumMod val="75000"/>
                  </a:schemeClr>
                </a:solidFill>
                <a:latin typeface="Trebuchet MS" panose="020B0603020202020204" pitchFamily="34" charset="0"/>
                <a:ea typeface="ＭＳ Ｐゴシック" charset="0"/>
                <a:cs typeface="Arial" charset="0"/>
              </a:rPr>
              <a:t>4</a:t>
            </a:r>
          </a:p>
        </p:txBody>
      </p:sp>
      <p:sp>
        <p:nvSpPr>
          <p:cNvPr id="5" name="ZoneTexte 4">
            <a:extLst>
              <a:ext uri="{FF2B5EF4-FFF2-40B4-BE49-F238E27FC236}">
                <a16:creationId xmlns:a16="http://schemas.microsoft.com/office/drawing/2014/main" id="{4511E929-A29B-C236-8021-286A60B7BD39}"/>
              </a:ext>
            </a:extLst>
          </p:cNvPr>
          <p:cNvSpPr txBox="1"/>
          <p:nvPr/>
        </p:nvSpPr>
        <p:spPr>
          <a:xfrm>
            <a:off x="1365802" y="1347415"/>
            <a:ext cx="7066624" cy="400110"/>
          </a:xfrm>
          <a:prstGeom prst="rect">
            <a:avLst/>
          </a:prstGeom>
          <a:noFill/>
        </p:spPr>
        <p:txBody>
          <a:bodyPr wrap="square">
            <a:spAutoFit/>
          </a:bodyPr>
          <a:lstStyle/>
          <a:p>
            <a:r>
              <a:rPr lang="fr-FR" sz="2000" b="1" dirty="0">
                <a:latin typeface="Montserrat" panose="00000500000000000000" pitchFamily="2" charset="0"/>
                <a:ea typeface="Tahoma" panose="020B0604030504040204" pitchFamily="34" charset="0"/>
                <a:cs typeface="Tahoma" panose="020B0604030504040204" pitchFamily="34" charset="0"/>
              </a:rPr>
              <a:t>INTRODUCTION ET CONTEXTE</a:t>
            </a:r>
          </a:p>
        </p:txBody>
      </p:sp>
      <p:sp>
        <p:nvSpPr>
          <p:cNvPr id="7" name="ZoneTexte 6">
            <a:extLst>
              <a:ext uri="{FF2B5EF4-FFF2-40B4-BE49-F238E27FC236}">
                <a16:creationId xmlns:a16="http://schemas.microsoft.com/office/drawing/2014/main" id="{C914E77F-A70D-4F56-2CFC-402C967A685B}"/>
              </a:ext>
            </a:extLst>
          </p:cNvPr>
          <p:cNvSpPr txBox="1"/>
          <p:nvPr/>
        </p:nvSpPr>
        <p:spPr>
          <a:xfrm>
            <a:off x="1909614" y="3906612"/>
            <a:ext cx="10443005" cy="400110"/>
          </a:xfrm>
          <a:prstGeom prst="rect">
            <a:avLst/>
          </a:prstGeom>
          <a:noFill/>
        </p:spPr>
        <p:txBody>
          <a:bodyPr wrap="square">
            <a:spAutoFit/>
          </a:bodyPr>
          <a:lstStyle/>
          <a:p>
            <a:r>
              <a:rPr lang="fr-FR" sz="2000" b="1" dirty="0">
                <a:latin typeface="Montserrat" panose="00000500000000000000" pitchFamily="2" charset="0"/>
                <a:ea typeface="Tahoma" panose="020B0604030504040204" pitchFamily="34" charset="0"/>
                <a:cs typeface="Tahoma" panose="020B0604030504040204" pitchFamily="34" charset="0"/>
              </a:rPr>
              <a:t>PRÉSENTATION DES CENTRALES DU PROJET SCALING SOLAR AU SÉNÉGAL</a:t>
            </a:r>
          </a:p>
        </p:txBody>
      </p:sp>
      <p:sp>
        <p:nvSpPr>
          <p:cNvPr id="14" name="ZoneTexte 13">
            <a:extLst>
              <a:ext uri="{FF2B5EF4-FFF2-40B4-BE49-F238E27FC236}">
                <a16:creationId xmlns:a16="http://schemas.microsoft.com/office/drawing/2014/main" id="{1FEEA7CE-5342-2688-4012-C5BD2C6506F6}"/>
              </a:ext>
            </a:extLst>
          </p:cNvPr>
          <p:cNvSpPr txBox="1"/>
          <p:nvPr/>
        </p:nvSpPr>
        <p:spPr>
          <a:xfrm>
            <a:off x="1641897" y="2648477"/>
            <a:ext cx="9507985" cy="400110"/>
          </a:xfrm>
          <a:prstGeom prst="rect">
            <a:avLst/>
          </a:prstGeom>
          <a:noFill/>
        </p:spPr>
        <p:txBody>
          <a:bodyPr wrap="square">
            <a:spAutoFit/>
          </a:bodyPr>
          <a:lstStyle/>
          <a:p>
            <a:r>
              <a:rPr lang="fr-FR" sz="2000" b="1" dirty="0">
                <a:latin typeface="Montserrat" panose="00000500000000000000" pitchFamily="2" charset="0"/>
                <a:ea typeface="Tahoma" panose="020B0604030504040204" pitchFamily="34" charset="0"/>
                <a:cs typeface="Tahoma" panose="020B0604030504040204" pitchFamily="34" charset="0"/>
              </a:rPr>
              <a:t>CADRE RÉGLEMENTAIRE ET INTERVENTION DE LA CRSE</a:t>
            </a:r>
          </a:p>
        </p:txBody>
      </p:sp>
      <p:sp>
        <p:nvSpPr>
          <p:cNvPr id="18" name="ZoneTexte 17">
            <a:extLst>
              <a:ext uri="{FF2B5EF4-FFF2-40B4-BE49-F238E27FC236}">
                <a16:creationId xmlns:a16="http://schemas.microsoft.com/office/drawing/2014/main" id="{62502BA0-268D-C392-3D9A-A03C157F068F}"/>
              </a:ext>
            </a:extLst>
          </p:cNvPr>
          <p:cNvSpPr txBox="1"/>
          <p:nvPr/>
        </p:nvSpPr>
        <p:spPr>
          <a:xfrm>
            <a:off x="2303427" y="5196932"/>
            <a:ext cx="9229851" cy="769441"/>
          </a:xfrm>
          <a:prstGeom prst="rect">
            <a:avLst/>
          </a:prstGeom>
          <a:noFill/>
        </p:spPr>
        <p:txBody>
          <a:bodyPr wrap="square">
            <a:spAutoFit/>
          </a:bodyPr>
          <a:lstStyle/>
          <a:p>
            <a:r>
              <a:rPr lang="fr-FR" sz="2000" b="1" dirty="0">
                <a:latin typeface="Montserrat" panose="00000500000000000000" pitchFamily="2" charset="0"/>
                <a:ea typeface="Tahoma" panose="020B0604030504040204" pitchFamily="34" charset="0"/>
                <a:cs typeface="Tahoma" panose="020B0604030504040204" pitchFamily="34" charset="0"/>
              </a:rPr>
              <a:t>DÉFIS RENCONTRÉS ET ENSEIGNEMENTS TIRÉS</a:t>
            </a:r>
          </a:p>
          <a:p>
            <a:endParaRPr lang="fr-FR" sz="2400" b="1" dirty="0">
              <a:latin typeface="Tahoma" panose="020B0604030504040204" pitchFamily="34" charset="0"/>
              <a:ea typeface="Tahoma" panose="020B0604030504040204" pitchFamily="34" charset="0"/>
              <a:cs typeface="Tahoma" panose="020B0604030504040204" pitchFamily="34" charset="0"/>
            </a:endParaRPr>
          </a:p>
        </p:txBody>
      </p:sp>
      <p:cxnSp>
        <p:nvCxnSpPr>
          <p:cNvPr id="26" name="Connecteur droit 25">
            <a:extLst>
              <a:ext uri="{FF2B5EF4-FFF2-40B4-BE49-F238E27FC236}">
                <a16:creationId xmlns:a16="http://schemas.microsoft.com/office/drawing/2014/main" id="{65D7B662-E016-6AA6-0118-69BC95AFA0BD}"/>
              </a:ext>
            </a:extLst>
          </p:cNvPr>
          <p:cNvCxnSpPr>
            <a:cxnSpLocks/>
          </p:cNvCxnSpPr>
          <p:nvPr/>
        </p:nvCxnSpPr>
        <p:spPr>
          <a:xfrm>
            <a:off x="1112266" y="1850927"/>
            <a:ext cx="2808706" cy="6778"/>
          </a:xfrm>
          <a:prstGeom prst="line">
            <a:avLst/>
          </a:prstGeom>
          <a:ln w="38100">
            <a:solidFill>
              <a:schemeClr val="accent1">
                <a:lumMod val="50000"/>
              </a:schemeClr>
            </a:solidFill>
          </a:ln>
        </p:spPr>
        <p:style>
          <a:lnRef idx="1">
            <a:schemeClr val="accent1"/>
          </a:lnRef>
          <a:fillRef idx="0">
            <a:schemeClr val="accent1"/>
          </a:fillRef>
          <a:effectRef idx="0">
            <a:schemeClr val="accent1"/>
          </a:effectRef>
          <a:fontRef idx="minor">
            <a:schemeClr val="tx1"/>
          </a:fontRef>
        </p:style>
      </p:cxnSp>
      <p:cxnSp>
        <p:nvCxnSpPr>
          <p:cNvPr id="27" name="Connecteur droit 26">
            <a:extLst>
              <a:ext uri="{FF2B5EF4-FFF2-40B4-BE49-F238E27FC236}">
                <a16:creationId xmlns:a16="http://schemas.microsoft.com/office/drawing/2014/main" id="{F0A1F99D-2EA7-32B3-7ED0-4F045582E8F3}"/>
              </a:ext>
            </a:extLst>
          </p:cNvPr>
          <p:cNvCxnSpPr>
            <a:cxnSpLocks/>
          </p:cNvCxnSpPr>
          <p:nvPr/>
        </p:nvCxnSpPr>
        <p:spPr>
          <a:xfrm>
            <a:off x="1420985" y="3190688"/>
            <a:ext cx="8612606" cy="0"/>
          </a:xfrm>
          <a:prstGeom prst="line">
            <a:avLst/>
          </a:prstGeom>
          <a:ln w="38100">
            <a:solidFill>
              <a:schemeClr val="accent1">
                <a:lumMod val="50000"/>
              </a:schemeClr>
            </a:solidFill>
          </a:ln>
        </p:spPr>
        <p:style>
          <a:lnRef idx="1">
            <a:schemeClr val="accent1"/>
          </a:lnRef>
          <a:fillRef idx="0">
            <a:schemeClr val="accent1"/>
          </a:fillRef>
          <a:effectRef idx="0">
            <a:schemeClr val="accent1"/>
          </a:effectRef>
          <a:fontRef idx="minor">
            <a:schemeClr val="tx1"/>
          </a:fontRef>
        </p:style>
      </p:cxnSp>
      <p:cxnSp>
        <p:nvCxnSpPr>
          <p:cNvPr id="29" name="Connecteur droit 28">
            <a:extLst>
              <a:ext uri="{FF2B5EF4-FFF2-40B4-BE49-F238E27FC236}">
                <a16:creationId xmlns:a16="http://schemas.microsoft.com/office/drawing/2014/main" id="{7F7CF54C-AC9C-F3FE-A87B-23925994BD0D}"/>
              </a:ext>
            </a:extLst>
          </p:cNvPr>
          <p:cNvCxnSpPr>
            <a:cxnSpLocks/>
          </p:cNvCxnSpPr>
          <p:nvPr/>
        </p:nvCxnSpPr>
        <p:spPr>
          <a:xfrm>
            <a:off x="1583133" y="4434294"/>
            <a:ext cx="8041108" cy="0"/>
          </a:xfrm>
          <a:prstGeom prst="line">
            <a:avLst/>
          </a:prstGeom>
          <a:ln w="38100">
            <a:solidFill>
              <a:schemeClr val="accent1">
                <a:lumMod val="50000"/>
              </a:schemeClr>
            </a:solidFill>
          </a:ln>
        </p:spPr>
        <p:style>
          <a:lnRef idx="1">
            <a:schemeClr val="accent1"/>
          </a:lnRef>
          <a:fillRef idx="0">
            <a:schemeClr val="accent1"/>
          </a:fillRef>
          <a:effectRef idx="0">
            <a:schemeClr val="accent1"/>
          </a:effectRef>
          <a:fontRef idx="minor">
            <a:schemeClr val="tx1"/>
          </a:fontRef>
        </p:style>
      </p:cxnSp>
      <p:cxnSp>
        <p:nvCxnSpPr>
          <p:cNvPr id="30" name="Connecteur droit 29">
            <a:extLst>
              <a:ext uri="{FF2B5EF4-FFF2-40B4-BE49-F238E27FC236}">
                <a16:creationId xmlns:a16="http://schemas.microsoft.com/office/drawing/2014/main" id="{D92263F8-F5FD-0F9B-D408-4FEB9568A11D}"/>
              </a:ext>
            </a:extLst>
          </p:cNvPr>
          <p:cNvCxnSpPr>
            <a:cxnSpLocks/>
          </p:cNvCxnSpPr>
          <p:nvPr/>
        </p:nvCxnSpPr>
        <p:spPr>
          <a:xfrm>
            <a:off x="1784409" y="5711228"/>
            <a:ext cx="7147067" cy="0"/>
          </a:xfrm>
          <a:prstGeom prst="line">
            <a:avLst/>
          </a:prstGeom>
          <a:ln w="38100">
            <a:solidFill>
              <a:schemeClr val="accent1">
                <a:lumMod val="50000"/>
              </a:schemeClr>
            </a:solidFill>
          </a:ln>
        </p:spPr>
        <p:style>
          <a:lnRef idx="1">
            <a:schemeClr val="accent1"/>
          </a:lnRef>
          <a:fillRef idx="0">
            <a:schemeClr val="accent1"/>
          </a:fillRef>
          <a:effectRef idx="0">
            <a:schemeClr val="accent1"/>
          </a:effectRef>
          <a:fontRef idx="minor">
            <a:schemeClr val="tx1"/>
          </a:fontRef>
        </p:style>
      </p:cxnSp>
      <p:pic>
        <p:nvPicPr>
          <p:cNvPr id="46" name="Image 45">
            <a:extLst>
              <a:ext uri="{FF2B5EF4-FFF2-40B4-BE49-F238E27FC236}">
                <a16:creationId xmlns:a16="http://schemas.microsoft.com/office/drawing/2014/main" id="{3B31D610-A5EC-B8B4-E8D7-D6589875EC9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2505" y="6492818"/>
            <a:ext cx="768067" cy="365182"/>
          </a:xfrm>
          <a:prstGeom prst="rect">
            <a:avLst/>
          </a:prstGeom>
        </p:spPr>
      </p:pic>
    </p:spTree>
    <p:extLst>
      <p:ext uri="{BB962C8B-B14F-4D97-AF65-F5344CB8AC3E}">
        <p14:creationId xmlns:p14="http://schemas.microsoft.com/office/powerpoint/2010/main" val="63600598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4C06BA8-C8B5-7EA0-DFC6-C35EEEA19DCB}"/>
            </a:ext>
          </a:extLst>
        </p:cNvPr>
        <p:cNvGrpSpPr/>
        <p:nvPr/>
      </p:nvGrpSpPr>
      <p:grpSpPr>
        <a:xfrm>
          <a:off x="0" y="0"/>
          <a:ext cx="0" cy="0"/>
          <a:chOff x="0" y="0"/>
          <a:chExt cx="0" cy="0"/>
        </a:xfrm>
      </p:grpSpPr>
      <p:sp>
        <p:nvSpPr>
          <p:cNvPr id="4" name="Titre 1">
            <a:extLst>
              <a:ext uri="{FF2B5EF4-FFF2-40B4-BE49-F238E27FC236}">
                <a16:creationId xmlns:a16="http://schemas.microsoft.com/office/drawing/2014/main" id="{6E560AC2-B33D-3AB1-FC2C-A096B22B94DC}"/>
              </a:ext>
            </a:extLst>
          </p:cNvPr>
          <p:cNvSpPr>
            <a:spLocks noGrp="1"/>
          </p:cNvSpPr>
          <p:nvPr>
            <p:ph type="title"/>
          </p:nvPr>
        </p:nvSpPr>
        <p:spPr>
          <a:xfrm>
            <a:off x="3024802" y="2985294"/>
            <a:ext cx="5902720" cy="628650"/>
          </a:xfrm>
        </p:spPr>
        <p:txBody>
          <a:bodyPr rtlCol="0">
            <a:normAutofit fontScale="90000"/>
          </a:bodyPr>
          <a:lstStyle/>
          <a:p>
            <a:r>
              <a:rPr lang="fr-FR" b="1" dirty="0">
                <a:latin typeface="Tahoma" panose="020B0604030504040204" pitchFamily="34" charset="0"/>
                <a:ea typeface="Tahoma" panose="020B0604030504040204" pitchFamily="34" charset="0"/>
                <a:cs typeface="Tahoma" panose="020B0604030504040204" pitchFamily="34" charset="0"/>
              </a:rPr>
              <a:t>INTRODUCTION</a:t>
            </a:r>
          </a:p>
        </p:txBody>
      </p:sp>
      <p:pic>
        <p:nvPicPr>
          <p:cNvPr id="8197" name="Picture 10" descr="BD10308_">
            <a:extLst>
              <a:ext uri="{FF2B5EF4-FFF2-40B4-BE49-F238E27FC236}">
                <a16:creationId xmlns:a16="http://schemas.microsoft.com/office/drawing/2014/main" id="{3AC9D22F-F7CF-1BE9-E4CF-D522775129F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124632" y="3703709"/>
            <a:ext cx="5715000" cy="95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Espace réservé du contenu 2">
            <a:extLst>
              <a:ext uri="{FF2B5EF4-FFF2-40B4-BE49-F238E27FC236}">
                <a16:creationId xmlns:a16="http://schemas.microsoft.com/office/drawing/2014/main" id="{DA860EC6-B1F9-FAAC-DADC-EDC138898B47}"/>
              </a:ext>
            </a:extLst>
          </p:cNvPr>
          <p:cNvSpPr txBox="1">
            <a:spLocks/>
          </p:cNvSpPr>
          <p:nvPr/>
        </p:nvSpPr>
        <p:spPr>
          <a:xfrm>
            <a:off x="8239432" y="1495425"/>
            <a:ext cx="3200400" cy="435133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fr-FR" dirty="0"/>
          </a:p>
        </p:txBody>
      </p:sp>
      <p:pic>
        <p:nvPicPr>
          <p:cNvPr id="12" name="Image 11">
            <a:extLst>
              <a:ext uri="{FF2B5EF4-FFF2-40B4-BE49-F238E27FC236}">
                <a16:creationId xmlns:a16="http://schemas.microsoft.com/office/drawing/2014/main" id="{7A0E1042-5759-DFB0-0BF2-C3D0D07DAF37}"/>
              </a:ext>
            </a:extLst>
          </p:cNvPr>
          <p:cNvPicPr>
            <a:picLocks noChangeAspect="1"/>
          </p:cNvPicPr>
          <p:nvPr/>
        </p:nvPicPr>
        <p:blipFill rotWithShape="1">
          <a:blip r:embed="rId4">
            <a:extLst>
              <a:ext uri="{28A0092B-C50C-407E-A947-70E740481C1C}">
                <a14:useLocalDpi xmlns:a14="http://schemas.microsoft.com/office/drawing/2010/main" val="0"/>
              </a:ext>
            </a:extLst>
          </a:blip>
          <a:srcRect t="38880" r="77612" b="18999"/>
          <a:stretch/>
        </p:blipFill>
        <p:spPr bwMode="auto">
          <a:xfrm>
            <a:off x="323831" y="6372646"/>
            <a:ext cx="687392" cy="282490"/>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2784208420"/>
      </p:ext>
    </p:extLst>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00DC881-E998-6002-BCA1-61B157118DAD}"/>
            </a:ext>
          </a:extLst>
        </p:cNvPr>
        <p:cNvGrpSpPr/>
        <p:nvPr/>
      </p:nvGrpSpPr>
      <p:grpSpPr>
        <a:xfrm>
          <a:off x="0" y="0"/>
          <a:ext cx="0" cy="0"/>
          <a:chOff x="0" y="0"/>
          <a:chExt cx="0" cy="0"/>
        </a:xfrm>
      </p:grpSpPr>
      <p:sp>
        <p:nvSpPr>
          <p:cNvPr id="9" name="Titre 1">
            <a:extLst>
              <a:ext uri="{FF2B5EF4-FFF2-40B4-BE49-F238E27FC236}">
                <a16:creationId xmlns:a16="http://schemas.microsoft.com/office/drawing/2014/main" id="{A4FB1F38-1303-BE51-A455-CAA06B154F29}"/>
              </a:ext>
            </a:extLst>
          </p:cNvPr>
          <p:cNvSpPr txBox="1">
            <a:spLocks/>
          </p:cNvSpPr>
          <p:nvPr/>
        </p:nvSpPr>
        <p:spPr>
          <a:xfrm>
            <a:off x="761216" y="-174125"/>
            <a:ext cx="10669567"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fr-FR" sz="1800" b="1" dirty="0">
                <a:solidFill>
                  <a:schemeClr val="accent2">
                    <a:lumMod val="50000"/>
                  </a:schemeClr>
                </a:solidFill>
                <a:latin typeface="Montserrat" panose="00000500000000000000" pitchFamily="2" charset="0"/>
              </a:rPr>
              <a:t>INTRODUCTION ET CONTEXTE</a:t>
            </a:r>
          </a:p>
          <a:p>
            <a:pPr algn="ctr"/>
            <a:endParaRPr lang="fr-FR" sz="1800" b="1" dirty="0">
              <a:solidFill>
                <a:schemeClr val="accent2">
                  <a:lumMod val="50000"/>
                </a:schemeClr>
              </a:solidFill>
              <a:latin typeface="Montserrat" panose="00000500000000000000" pitchFamily="2" charset="0"/>
            </a:endParaRPr>
          </a:p>
        </p:txBody>
      </p:sp>
      <p:sp>
        <p:nvSpPr>
          <p:cNvPr id="11" name="Rectangle à coins arrondis 34">
            <a:extLst>
              <a:ext uri="{FF2B5EF4-FFF2-40B4-BE49-F238E27FC236}">
                <a16:creationId xmlns:a16="http://schemas.microsoft.com/office/drawing/2014/main" id="{F53083AD-0941-8B1B-8E86-BE7C4D169EF0}"/>
              </a:ext>
            </a:extLst>
          </p:cNvPr>
          <p:cNvSpPr>
            <a:spLocks noChangeArrowheads="1"/>
          </p:cNvSpPr>
          <p:nvPr/>
        </p:nvSpPr>
        <p:spPr bwMode="auto">
          <a:xfrm>
            <a:off x="3580957" y="131853"/>
            <a:ext cx="532935" cy="411676"/>
          </a:xfrm>
          <a:prstGeom prst="roundRect">
            <a:avLst>
              <a:gd name="adj" fmla="val 49793"/>
            </a:avLst>
          </a:prstGeom>
          <a:noFill/>
          <a:ln w="28575">
            <a:solidFill>
              <a:schemeClr val="accent2">
                <a:lumMod val="50000"/>
              </a:schemeClr>
            </a:solidFill>
            <a:round/>
            <a:headEnd/>
            <a:tailEnd/>
          </a:ln>
          <a:effectLst/>
        </p:spPr>
        <p:txBody>
          <a:bodyPr anchor="ctr"/>
          <a:ls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r>
              <a:rPr lang="fr-FR" sz="2400" b="1" dirty="0">
                <a:solidFill>
                  <a:schemeClr val="accent2">
                    <a:lumMod val="50000"/>
                  </a:schemeClr>
                </a:solidFill>
                <a:latin typeface="Trebuchet MS" panose="020B0603020202020204" pitchFamily="34" charset="0"/>
                <a:ea typeface="ＭＳ Ｐゴシック" charset="0"/>
                <a:cs typeface="Arial" charset="0"/>
              </a:rPr>
              <a:t>1</a:t>
            </a:r>
          </a:p>
        </p:txBody>
      </p:sp>
      <p:pic>
        <p:nvPicPr>
          <p:cNvPr id="2" name="Image 1">
            <a:extLst>
              <a:ext uri="{FF2B5EF4-FFF2-40B4-BE49-F238E27FC236}">
                <a16:creationId xmlns:a16="http://schemas.microsoft.com/office/drawing/2014/main" id="{FEA28E31-8F63-E507-CCE0-5411252715FC}"/>
              </a:ext>
            </a:extLst>
          </p:cNvPr>
          <p:cNvPicPr>
            <a:picLocks noChangeAspect="1"/>
          </p:cNvPicPr>
          <p:nvPr/>
        </p:nvPicPr>
        <p:blipFill rotWithShape="1">
          <a:blip r:embed="rId2">
            <a:extLst>
              <a:ext uri="{28A0092B-C50C-407E-A947-70E740481C1C}">
                <a14:useLocalDpi xmlns:a14="http://schemas.microsoft.com/office/drawing/2010/main" val="0"/>
              </a:ext>
            </a:extLst>
          </a:blip>
          <a:srcRect t="38880" r="77612" b="18999"/>
          <a:stretch/>
        </p:blipFill>
        <p:spPr bwMode="auto">
          <a:xfrm>
            <a:off x="164124" y="6533683"/>
            <a:ext cx="687392" cy="282490"/>
          </a:xfrm>
          <a:prstGeom prst="rect">
            <a:avLst/>
          </a:prstGeom>
          <a:ln>
            <a:noFill/>
          </a:ln>
          <a:extLst>
            <a:ext uri="{53640926-AAD7-44D8-BBD7-CCE9431645EC}">
              <a14:shadowObscured xmlns:a14="http://schemas.microsoft.com/office/drawing/2010/main"/>
            </a:ext>
          </a:extLst>
        </p:spPr>
      </p:pic>
      <p:sp>
        <p:nvSpPr>
          <p:cNvPr id="5" name="ZoneTexte 4">
            <a:extLst>
              <a:ext uri="{FF2B5EF4-FFF2-40B4-BE49-F238E27FC236}">
                <a16:creationId xmlns:a16="http://schemas.microsoft.com/office/drawing/2014/main" id="{D1B22635-19D4-909A-549F-F73B8B1BFB57}"/>
              </a:ext>
            </a:extLst>
          </p:cNvPr>
          <p:cNvSpPr txBox="1"/>
          <p:nvPr/>
        </p:nvSpPr>
        <p:spPr>
          <a:xfrm>
            <a:off x="11665745" y="6380031"/>
            <a:ext cx="278606" cy="307777"/>
          </a:xfrm>
          <a:prstGeom prst="rect">
            <a:avLst/>
          </a:prstGeom>
          <a:noFill/>
        </p:spPr>
        <p:txBody>
          <a:bodyPr wrap="square">
            <a:spAutoFit/>
          </a:bodyPr>
          <a:lstStyle/>
          <a:p>
            <a:r>
              <a:rPr lang="fr-FR" sz="1400" b="1" dirty="0">
                <a:latin typeface="Montserrat" panose="00000500000000000000" pitchFamily="2" charset="0"/>
              </a:rPr>
              <a:t>1</a:t>
            </a:r>
            <a:endParaRPr lang="fr-FR" sz="1400" dirty="0"/>
          </a:p>
        </p:txBody>
      </p:sp>
      <p:sp>
        <p:nvSpPr>
          <p:cNvPr id="3" name="Rectangle 2">
            <a:extLst>
              <a:ext uri="{FF2B5EF4-FFF2-40B4-BE49-F238E27FC236}">
                <a16:creationId xmlns:a16="http://schemas.microsoft.com/office/drawing/2014/main" id="{22D1F0FB-53CE-2595-7599-815E3F0D04DE}"/>
              </a:ext>
            </a:extLst>
          </p:cNvPr>
          <p:cNvSpPr/>
          <p:nvPr/>
        </p:nvSpPr>
        <p:spPr>
          <a:xfrm>
            <a:off x="393042" y="1808080"/>
            <a:ext cx="5554171" cy="331798"/>
          </a:xfrm>
          <a:prstGeom prst="rect">
            <a:avLst/>
          </a:prstGeom>
          <a:solidFill>
            <a:schemeClr val="accent6">
              <a:lumMod val="5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2" name="Rectangle 11">
            <a:extLst>
              <a:ext uri="{FF2B5EF4-FFF2-40B4-BE49-F238E27FC236}">
                <a16:creationId xmlns:a16="http://schemas.microsoft.com/office/drawing/2014/main" id="{EB6ED5FB-FD1F-6FAD-0569-52AF8C4E1435}"/>
              </a:ext>
            </a:extLst>
          </p:cNvPr>
          <p:cNvSpPr/>
          <p:nvPr/>
        </p:nvSpPr>
        <p:spPr>
          <a:xfrm>
            <a:off x="6463057" y="2127180"/>
            <a:ext cx="5399100" cy="3036601"/>
          </a:xfrm>
          <a:prstGeom prst="rect">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3" name="Ellipse 12">
            <a:extLst>
              <a:ext uri="{FF2B5EF4-FFF2-40B4-BE49-F238E27FC236}">
                <a16:creationId xmlns:a16="http://schemas.microsoft.com/office/drawing/2014/main" id="{9FFA21B3-3458-D064-9004-D8585895DFF5}"/>
              </a:ext>
            </a:extLst>
          </p:cNvPr>
          <p:cNvSpPr/>
          <p:nvPr/>
        </p:nvSpPr>
        <p:spPr>
          <a:xfrm>
            <a:off x="2845974" y="1734407"/>
            <a:ext cx="652378" cy="505359"/>
          </a:xfrm>
          <a:prstGeom prst="ellipse">
            <a:avLst/>
          </a:prstGeom>
          <a:solidFill>
            <a:schemeClr val="bg2">
              <a:lumMod val="10000"/>
            </a:schemeClr>
          </a:solidFill>
          <a:ln w="38100">
            <a:solidFill>
              <a:schemeClr val="bg1">
                <a:lumMod val="9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15" name="Rectangle 14">
            <a:extLst>
              <a:ext uri="{FF2B5EF4-FFF2-40B4-BE49-F238E27FC236}">
                <a16:creationId xmlns:a16="http://schemas.microsoft.com/office/drawing/2014/main" id="{DA53839C-3956-D748-FE61-AD079455E31B}"/>
              </a:ext>
            </a:extLst>
          </p:cNvPr>
          <p:cNvSpPr/>
          <p:nvPr/>
        </p:nvSpPr>
        <p:spPr>
          <a:xfrm>
            <a:off x="393042" y="814314"/>
            <a:ext cx="11469115" cy="767106"/>
          </a:xfrm>
          <a:prstGeom prst="rect">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7" name="ZoneTexte 6">
            <a:extLst>
              <a:ext uri="{FF2B5EF4-FFF2-40B4-BE49-F238E27FC236}">
                <a16:creationId xmlns:a16="http://schemas.microsoft.com/office/drawing/2014/main" id="{0A763143-01D0-74E9-DA23-58C6C4937004}"/>
              </a:ext>
            </a:extLst>
          </p:cNvPr>
          <p:cNvSpPr txBox="1"/>
          <p:nvPr/>
        </p:nvSpPr>
        <p:spPr>
          <a:xfrm>
            <a:off x="446925" y="2252806"/>
            <a:ext cx="5500288" cy="1477328"/>
          </a:xfrm>
          <a:prstGeom prst="rect">
            <a:avLst/>
          </a:prstGeom>
          <a:noFill/>
        </p:spPr>
        <p:txBody>
          <a:bodyPr wrap="square">
            <a:spAutoFit/>
          </a:bodyPr>
          <a:lstStyle/>
          <a:p>
            <a:r>
              <a:rPr lang="fr-FR" sz="1200" b="1" u="sng" dirty="0">
                <a:latin typeface="Tahoma" panose="020B0604030504040204" pitchFamily="34" charset="0"/>
                <a:ea typeface="Tahoma" panose="020B0604030504040204" pitchFamily="34" charset="0"/>
                <a:cs typeface="Tahoma" panose="020B0604030504040204" pitchFamily="34" charset="0"/>
              </a:rPr>
              <a:t>Objectif principal : </a:t>
            </a:r>
            <a:r>
              <a:rPr lang="fr-FR" sz="1200" u="sng" dirty="0">
                <a:latin typeface="Tahoma" panose="020B0604030504040204" pitchFamily="34" charset="0"/>
                <a:ea typeface="Tahoma" panose="020B0604030504040204" pitchFamily="34" charset="0"/>
                <a:cs typeface="Tahoma" panose="020B0604030504040204" pitchFamily="34" charset="0"/>
              </a:rPr>
              <a:t> </a:t>
            </a:r>
          </a:p>
          <a:p>
            <a:pPr marL="171450" indent="-171450">
              <a:buFont typeface="Wingdings" panose="05000000000000000000" pitchFamily="2" charset="2"/>
              <a:buChar char="q"/>
            </a:pPr>
            <a:r>
              <a:rPr lang="fr-FR" sz="1200" dirty="0">
                <a:latin typeface="Tahoma" panose="020B0604030504040204" pitchFamily="34" charset="0"/>
                <a:ea typeface="Tahoma" panose="020B0604030504040204" pitchFamily="34" charset="0"/>
                <a:cs typeface="Tahoma" panose="020B0604030504040204" pitchFamily="34" charset="0"/>
              </a:rPr>
              <a:t>Augmenter la capacité de production d’électricité à partir du solaire photovoltaïque, dans un contexte de diversification du mix énergétique, de réduction des coûts de production, et d’amélioration de l’accès à l’énergie </a:t>
            </a:r>
          </a:p>
          <a:p>
            <a:pPr marL="171450" indent="-171450">
              <a:buFont typeface="Wingdings" panose="05000000000000000000" pitchFamily="2" charset="2"/>
              <a:buChar char="q"/>
            </a:pPr>
            <a:endParaRPr lang="fr-FR" sz="600" dirty="0">
              <a:latin typeface="Tahoma" panose="020B0604030504040204" pitchFamily="34" charset="0"/>
              <a:ea typeface="Tahoma" panose="020B0604030504040204" pitchFamily="34" charset="0"/>
              <a:cs typeface="Tahoma" panose="020B0604030504040204" pitchFamily="34" charset="0"/>
            </a:endParaRPr>
          </a:p>
          <a:p>
            <a:pPr marL="171450" indent="-171450">
              <a:buFont typeface="Wingdings" panose="05000000000000000000" pitchFamily="2" charset="2"/>
              <a:buChar char="q"/>
            </a:pPr>
            <a:r>
              <a:rPr lang="fr-FR" sz="1200" dirty="0">
                <a:latin typeface="Tahoma" panose="020B0604030504040204" pitchFamily="34" charset="0"/>
                <a:ea typeface="Tahoma" panose="020B0604030504040204" pitchFamily="34" charset="0"/>
                <a:cs typeface="Tahoma" panose="020B0604030504040204" pitchFamily="34" charset="0"/>
              </a:rPr>
              <a:t>L’objectif initial était de développer environ 100 MW de solaire PV, répartis en 2 à 3 centrales solaires dans différentes régions du pays</a:t>
            </a:r>
          </a:p>
          <a:p>
            <a:pPr>
              <a:buFont typeface="+mj-lt"/>
              <a:buAutoNum type="arabicPeriod"/>
            </a:pPr>
            <a:endParaRPr lang="fr-FR" sz="1200" dirty="0">
              <a:latin typeface="Tahoma" panose="020B0604030504040204" pitchFamily="34" charset="0"/>
              <a:ea typeface="Tahoma" panose="020B0604030504040204" pitchFamily="34" charset="0"/>
              <a:cs typeface="Tahoma" panose="020B0604030504040204" pitchFamily="34" charset="0"/>
            </a:endParaRPr>
          </a:p>
        </p:txBody>
      </p:sp>
      <p:sp>
        <p:nvSpPr>
          <p:cNvPr id="17" name="ZoneTexte 16">
            <a:extLst>
              <a:ext uri="{FF2B5EF4-FFF2-40B4-BE49-F238E27FC236}">
                <a16:creationId xmlns:a16="http://schemas.microsoft.com/office/drawing/2014/main" id="{18213DF0-17C0-1B7A-D107-D62D7D2EF629}"/>
              </a:ext>
            </a:extLst>
          </p:cNvPr>
          <p:cNvSpPr txBox="1"/>
          <p:nvPr/>
        </p:nvSpPr>
        <p:spPr>
          <a:xfrm>
            <a:off x="6609707" y="2205485"/>
            <a:ext cx="5252450" cy="1138773"/>
          </a:xfrm>
          <a:prstGeom prst="rect">
            <a:avLst/>
          </a:prstGeom>
          <a:noFill/>
        </p:spPr>
        <p:txBody>
          <a:bodyPr wrap="square">
            <a:spAutoFit/>
          </a:bodyPr>
          <a:lstStyle/>
          <a:p>
            <a:r>
              <a:rPr lang="fr-FR" sz="1200" b="1" u="sng" dirty="0">
                <a:latin typeface="Tahoma" panose="020B0604030504040204" pitchFamily="34" charset="0"/>
                <a:ea typeface="Tahoma" panose="020B0604030504040204" pitchFamily="34" charset="0"/>
                <a:cs typeface="Tahoma" panose="020B0604030504040204" pitchFamily="34" charset="0"/>
              </a:rPr>
              <a:t>Résultats attendus :</a:t>
            </a:r>
          </a:p>
          <a:p>
            <a:endParaRPr lang="fr-FR" sz="400" dirty="0">
              <a:latin typeface="Tahoma" panose="020B0604030504040204" pitchFamily="34" charset="0"/>
              <a:ea typeface="Tahoma" panose="020B0604030504040204" pitchFamily="34" charset="0"/>
              <a:cs typeface="Tahoma" panose="020B0604030504040204" pitchFamily="34" charset="0"/>
            </a:endParaRPr>
          </a:p>
          <a:p>
            <a:pPr marL="285750" indent="-285750">
              <a:buFont typeface="Wingdings" panose="05000000000000000000" pitchFamily="2" charset="2"/>
              <a:buChar char="q"/>
            </a:pPr>
            <a:r>
              <a:rPr lang="fr-FR" sz="1200" dirty="0">
                <a:latin typeface="Tahoma" panose="020B0604030504040204" pitchFamily="34" charset="0"/>
                <a:ea typeface="Tahoma" panose="020B0604030504040204" pitchFamily="34" charset="0"/>
                <a:cs typeface="Tahoma" panose="020B0604030504040204" pitchFamily="34" charset="0"/>
              </a:rPr>
              <a:t>Appel d’offres hautement compétitif, attirant une dizaine de développeurs internationaux.</a:t>
            </a:r>
          </a:p>
          <a:p>
            <a:endParaRPr lang="fr-FR" sz="400" dirty="0">
              <a:latin typeface="Tahoma" panose="020B0604030504040204" pitchFamily="34" charset="0"/>
              <a:ea typeface="Tahoma" panose="020B0604030504040204" pitchFamily="34" charset="0"/>
              <a:cs typeface="Tahoma" panose="020B0604030504040204" pitchFamily="34" charset="0"/>
            </a:endParaRPr>
          </a:p>
          <a:p>
            <a:pPr marL="285750" indent="-285750">
              <a:buFont typeface="Wingdings" panose="05000000000000000000" pitchFamily="2" charset="2"/>
              <a:buChar char="q"/>
            </a:pPr>
            <a:r>
              <a:rPr lang="fr-FR" sz="1200" dirty="0">
                <a:latin typeface="Tahoma" panose="020B0604030504040204" pitchFamily="34" charset="0"/>
                <a:ea typeface="Tahoma" panose="020B0604030504040204" pitchFamily="34" charset="0"/>
                <a:cs typeface="Tahoma" panose="020B0604030504040204" pitchFamily="34" charset="0"/>
              </a:rPr>
              <a:t>Les tarifs obtenus sont très compétitifs pour la sous-région.</a:t>
            </a:r>
          </a:p>
          <a:p>
            <a:pPr marL="285750" indent="-285750">
              <a:buFont typeface="Wingdings" panose="05000000000000000000" pitchFamily="2" charset="2"/>
              <a:buChar char="q"/>
            </a:pPr>
            <a:endParaRPr lang="fr-FR" sz="1200" dirty="0">
              <a:latin typeface="Tahoma" panose="020B0604030504040204" pitchFamily="34" charset="0"/>
              <a:ea typeface="Tahoma" panose="020B0604030504040204" pitchFamily="34" charset="0"/>
              <a:cs typeface="Tahoma" panose="020B0604030504040204" pitchFamily="34" charset="0"/>
            </a:endParaRPr>
          </a:p>
        </p:txBody>
      </p:sp>
      <p:sp>
        <p:nvSpPr>
          <p:cNvPr id="19" name="ZoneTexte 18">
            <a:extLst>
              <a:ext uri="{FF2B5EF4-FFF2-40B4-BE49-F238E27FC236}">
                <a16:creationId xmlns:a16="http://schemas.microsoft.com/office/drawing/2014/main" id="{25C62E62-E812-654F-1736-7EC9F8AD50DB}"/>
              </a:ext>
            </a:extLst>
          </p:cNvPr>
          <p:cNvSpPr txBox="1"/>
          <p:nvPr/>
        </p:nvSpPr>
        <p:spPr>
          <a:xfrm>
            <a:off x="583763" y="821661"/>
            <a:ext cx="11218105" cy="738664"/>
          </a:xfrm>
          <a:prstGeom prst="rect">
            <a:avLst/>
          </a:prstGeom>
          <a:noFill/>
        </p:spPr>
        <p:txBody>
          <a:bodyPr wrap="square">
            <a:spAutoFit/>
          </a:bodyPr>
          <a:lstStyle/>
          <a:p>
            <a:pPr algn="ctr"/>
            <a:r>
              <a:rPr lang="fr-FR" sz="1400" dirty="0">
                <a:latin typeface="Tahoma" panose="020B0604030504040204" pitchFamily="34" charset="0"/>
                <a:ea typeface="Tahoma" panose="020B0604030504040204" pitchFamily="34" charset="0"/>
                <a:cs typeface="Tahoma" panose="020B0604030504040204" pitchFamily="34" charset="0"/>
              </a:rPr>
              <a:t>Le Sénégal a adhéré au programme </a:t>
            </a:r>
            <a:r>
              <a:rPr lang="fr-FR" sz="1400" dirty="0" err="1">
                <a:latin typeface="Tahoma" panose="020B0604030504040204" pitchFamily="34" charset="0"/>
                <a:ea typeface="Tahoma" panose="020B0604030504040204" pitchFamily="34" charset="0"/>
                <a:cs typeface="Tahoma" panose="020B0604030504040204" pitchFamily="34" charset="0"/>
              </a:rPr>
              <a:t>Scaling</a:t>
            </a:r>
            <a:r>
              <a:rPr lang="fr-FR" sz="1400" dirty="0">
                <a:latin typeface="Tahoma" panose="020B0604030504040204" pitchFamily="34" charset="0"/>
                <a:ea typeface="Tahoma" panose="020B0604030504040204" pitchFamily="34" charset="0"/>
                <a:cs typeface="Tahoma" panose="020B0604030504040204" pitchFamily="34" charset="0"/>
              </a:rPr>
              <a:t> Solar de la Banque mondiale (via l’IFC) en février 2016, avec pour ambition de développer une capacité solaire compétitive en s’appuyant sur un cadre standardisé d’appel d’offres, de contrats et de financement, devenant ainsi le premier pays d’Afrique de l’Ouest à intégrer ce programme.</a:t>
            </a:r>
          </a:p>
        </p:txBody>
      </p:sp>
      <p:sp>
        <p:nvSpPr>
          <p:cNvPr id="20" name="Rectangle 19">
            <a:extLst>
              <a:ext uri="{FF2B5EF4-FFF2-40B4-BE49-F238E27FC236}">
                <a16:creationId xmlns:a16="http://schemas.microsoft.com/office/drawing/2014/main" id="{575131B1-9562-CCA3-D9D0-3FF2BA97D302}"/>
              </a:ext>
            </a:extLst>
          </p:cNvPr>
          <p:cNvSpPr/>
          <p:nvPr/>
        </p:nvSpPr>
        <p:spPr>
          <a:xfrm>
            <a:off x="393042" y="5163781"/>
            <a:ext cx="11469115" cy="1231821"/>
          </a:xfrm>
          <a:prstGeom prst="rect">
            <a:avLst/>
          </a:prstGeom>
          <a:noFill/>
          <a:ln w="1270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2" name="ZoneTexte 21">
            <a:extLst>
              <a:ext uri="{FF2B5EF4-FFF2-40B4-BE49-F238E27FC236}">
                <a16:creationId xmlns:a16="http://schemas.microsoft.com/office/drawing/2014/main" id="{BA0FE89C-6765-1AF1-D70D-929AB9DE3AD1}"/>
              </a:ext>
            </a:extLst>
          </p:cNvPr>
          <p:cNvSpPr txBox="1"/>
          <p:nvPr/>
        </p:nvSpPr>
        <p:spPr>
          <a:xfrm>
            <a:off x="958850" y="5202509"/>
            <a:ext cx="10782299" cy="1184940"/>
          </a:xfrm>
          <a:prstGeom prst="rect">
            <a:avLst/>
          </a:prstGeom>
          <a:noFill/>
        </p:spPr>
        <p:txBody>
          <a:bodyPr wrap="square">
            <a:spAutoFit/>
          </a:bodyPr>
          <a:lstStyle/>
          <a:p>
            <a:pPr algn="ctr"/>
            <a:r>
              <a:rPr lang="fr-FR" sz="1600" b="1" u="sng" dirty="0">
                <a:latin typeface="Tahoma" panose="020B0604030504040204" pitchFamily="34" charset="0"/>
                <a:ea typeface="Tahoma" panose="020B0604030504040204" pitchFamily="34" charset="0"/>
                <a:cs typeface="Tahoma" panose="020B0604030504040204" pitchFamily="34" charset="0"/>
              </a:rPr>
              <a:t>Cadre contractuel </a:t>
            </a:r>
          </a:p>
          <a:p>
            <a:pPr algn="ctr"/>
            <a:endParaRPr lang="fr-FR" sz="600" u="sng" dirty="0">
              <a:latin typeface="Tahoma" panose="020B0604030504040204" pitchFamily="34" charset="0"/>
              <a:ea typeface="Tahoma" panose="020B0604030504040204" pitchFamily="34" charset="0"/>
              <a:cs typeface="Tahoma" panose="020B0604030504040204" pitchFamily="34" charset="0"/>
            </a:endParaRPr>
          </a:p>
          <a:p>
            <a:pPr marL="742950" lvl="1" indent="-285750">
              <a:buFont typeface="Wingdings" panose="05000000000000000000" pitchFamily="2" charset="2"/>
              <a:buChar char="q"/>
            </a:pPr>
            <a:r>
              <a:rPr lang="fr-FR" sz="1400" dirty="0">
                <a:latin typeface="Tahoma" panose="020B0604030504040204" pitchFamily="34" charset="0"/>
                <a:ea typeface="Tahoma" panose="020B0604030504040204" pitchFamily="34" charset="0"/>
                <a:cs typeface="Tahoma" panose="020B0604030504040204" pitchFamily="34" charset="0"/>
              </a:rPr>
              <a:t>Contrat d'achat d’électricité (PPA) de long terme signé entre Senelec et le producteur.</a:t>
            </a:r>
          </a:p>
          <a:p>
            <a:pPr marL="742950" lvl="1" indent="-285750">
              <a:buFont typeface="Wingdings" panose="05000000000000000000" pitchFamily="2" charset="2"/>
              <a:buChar char="q"/>
            </a:pPr>
            <a:endParaRPr lang="fr-FR" sz="500" dirty="0">
              <a:latin typeface="Tahoma" panose="020B0604030504040204" pitchFamily="34" charset="0"/>
              <a:ea typeface="Tahoma" panose="020B0604030504040204" pitchFamily="34" charset="0"/>
              <a:cs typeface="Tahoma" panose="020B0604030504040204" pitchFamily="34" charset="0"/>
            </a:endParaRPr>
          </a:p>
          <a:p>
            <a:pPr marL="742950" lvl="1" indent="-285750">
              <a:buFont typeface="Wingdings" panose="05000000000000000000" pitchFamily="2" charset="2"/>
              <a:buChar char="q"/>
            </a:pPr>
            <a:r>
              <a:rPr lang="fr-FR" sz="1400" dirty="0">
                <a:latin typeface="Tahoma" panose="020B0604030504040204" pitchFamily="34" charset="0"/>
                <a:ea typeface="Tahoma" panose="020B0604030504040204" pitchFamily="34" charset="0"/>
                <a:cs typeface="Tahoma" panose="020B0604030504040204" pitchFamily="34" charset="0"/>
              </a:rPr>
              <a:t>Garanties offertes par la MIGA (</a:t>
            </a:r>
            <a:r>
              <a:rPr lang="fr-FR" sz="1400" dirty="0" err="1">
                <a:latin typeface="Tahoma" panose="020B0604030504040204" pitchFamily="34" charset="0"/>
                <a:ea typeface="Tahoma" panose="020B0604030504040204" pitchFamily="34" charset="0"/>
                <a:cs typeface="Tahoma" panose="020B0604030504040204" pitchFamily="34" charset="0"/>
              </a:rPr>
              <a:t>Multilateral</a:t>
            </a:r>
            <a:r>
              <a:rPr lang="fr-FR" sz="1400" dirty="0">
                <a:latin typeface="Tahoma" panose="020B0604030504040204" pitchFamily="34" charset="0"/>
                <a:ea typeface="Tahoma" panose="020B0604030504040204" pitchFamily="34" charset="0"/>
                <a:cs typeface="Tahoma" panose="020B0604030504040204" pitchFamily="34" charset="0"/>
              </a:rPr>
              <a:t> Investment </a:t>
            </a:r>
            <a:r>
              <a:rPr lang="fr-FR" sz="1400" dirty="0" err="1">
                <a:latin typeface="Tahoma" panose="020B0604030504040204" pitchFamily="34" charset="0"/>
                <a:ea typeface="Tahoma" panose="020B0604030504040204" pitchFamily="34" charset="0"/>
                <a:cs typeface="Tahoma" panose="020B0604030504040204" pitchFamily="34" charset="0"/>
              </a:rPr>
              <a:t>Guarantee</a:t>
            </a:r>
            <a:r>
              <a:rPr lang="fr-FR" sz="1400" dirty="0">
                <a:latin typeface="Tahoma" panose="020B0604030504040204" pitchFamily="34" charset="0"/>
                <a:ea typeface="Tahoma" panose="020B0604030504040204" pitchFamily="34" charset="0"/>
                <a:cs typeface="Tahoma" panose="020B0604030504040204" pitchFamily="34" charset="0"/>
              </a:rPr>
              <a:t> Agency) et l’IDA (International </a:t>
            </a:r>
            <a:r>
              <a:rPr lang="fr-FR" sz="1400" dirty="0" err="1">
                <a:latin typeface="Tahoma" panose="020B0604030504040204" pitchFamily="34" charset="0"/>
                <a:ea typeface="Tahoma" panose="020B0604030504040204" pitchFamily="34" charset="0"/>
                <a:cs typeface="Tahoma" panose="020B0604030504040204" pitchFamily="34" charset="0"/>
              </a:rPr>
              <a:t>Development</a:t>
            </a:r>
            <a:r>
              <a:rPr lang="fr-FR" sz="1400" dirty="0">
                <a:latin typeface="Tahoma" panose="020B0604030504040204" pitchFamily="34" charset="0"/>
                <a:ea typeface="Tahoma" panose="020B0604030504040204" pitchFamily="34" charset="0"/>
                <a:cs typeface="Tahoma" panose="020B0604030504040204" pitchFamily="34" charset="0"/>
              </a:rPr>
              <a:t> Association) pour réduire les risques liés à l’investissement</a:t>
            </a:r>
          </a:p>
        </p:txBody>
      </p:sp>
      <p:sp>
        <p:nvSpPr>
          <p:cNvPr id="27" name="Rectangle 26">
            <a:extLst>
              <a:ext uri="{FF2B5EF4-FFF2-40B4-BE49-F238E27FC236}">
                <a16:creationId xmlns:a16="http://schemas.microsoft.com/office/drawing/2014/main" id="{5715E95B-744D-B97E-8CC2-7F02C202C8F5}"/>
              </a:ext>
            </a:extLst>
          </p:cNvPr>
          <p:cNvSpPr/>
          <p:nvPr/>
        </p:nvSpPr>
        <p:spPr>
          <a:xfrm>
            <a:off x="393042" y="2139877"/>
            <a:ext cx="5554171" cy="3023904"/>
          </a:xfrm>
          <a:prstGeom prst="rect">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cxnSp>
        <p:nvCxnSpPr>
          <p:cNvPr id="30" name="Connecteur droit 29">
            <a:extLst>
              <a:ext uri="{FF2B5EF4-FFF2-40B4-BE49-F238E27FC236}">
                <a16:creationId xmlns:a16="http://schemas.microsoft.com/office/drawing/2014/main" id="{0F4577A2-FE74-5B97-3C1B-506E4CEDD79E}"/>
              </a:ext>
            </a:extLst>
          </p:cNvPr>
          <p:cNvCxnSpPr>
            <a:cxnSpLocks/>
          </p:cNvCxnSpPr>
          <p:nvPr/>
        </p:nvCxnSpPr>
        <p:spPr>
          <a:xfrm>
            <a:off x="4638675" y="661326"/>
            <a:ext cx="2914650" cy="0"/>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sp>
        <p:nvSpPr>
          <p:cNvPr id="32" name="ZoneTexte 31">
            <a:extLst>
              <a:ext uri="{FF2B5EF4-FFF2-40B4-BE49-F238E27FC236}">
                <a16:creationId xmlns:a16="http://schemas.microsoft.com/office/drawing/2014/main" id="{31F79074-DA10-97BB-AADE-02DA82D61E79}"/>
              </a:ext>
            </a:extLst>
          </p:cNvPr>
          <p:cNvSpPr txBox="1"/>
          <p:nvPr/>
        </p:nvSpPr>
        <p:spPr>
          <a:xfrm>
            <a:off x="446925" y="4050823"/>
            <a:ext cx="5445303" cy="830997"/>
          </a:xfrm>
          <a:prstGeom prst="rect">
            <a:avLst/>
          </a:prstGeom>
          <a:noFill/>
        </p:spPr>
        <p:txBody>
          <a:bodyPr wrap="square">
            <a:spAutoFit/>
          </a:bodyPr>
          <a:lstStyle/>
          <a:p>
            <a:r>
              <a:rPr lang="fr-FR" sz="1200" b="1" u="sng" dirty="0">
                <a:latin typeface="Tahoma" panose="020B0604030504040204" pitchFamily="34" charset="0"/>
                <a:ea typeface="Tahoma" panose="020B0604030504040204" pitchFamily="34" charset="0"/>
                <a:cs typeface="Tahoma" panose="020B0604030504040204" pitchFamily="34" charset="0"/>
              </a:rPr>
              <a:t>Projet pilote :</a:t>
            </a:r>
          </a:p>
          <a:p>
            <a:r>
              <a:rPr lang="fr-FR" sz="1200" dirty="0">
                <a:latin typeface="Tahoma" panose="020B0604030504040204" pitchFamily="34" charset="0"/>
                <a:ea typeface="Tahoma" panose="020B0604030504040204" pitchFamily="34" charset="0"/>
                <a:cs typeface="Tahoma" panose="020B0604030504040204" pitchFamily="34" charset="0"/>
              </a:rPr>
              <a:t>Le premier appel d’offres lancé sous </a:t>
            </a:r>
            <a:r>
              <a:rPr lang="fr-FR" sz="1200" dirty="0" err="1">
                <a:latin typeface="Tahoma" panose="020B0604030504040204" pitchFamily="34" charset="0"/>
                <a:ea typeface="Tahoma" panose="020B0604030504040204" pitchFamily="34" charset="0"/>
                <a:cs typeface="Tahoma" panose="020B0604030504040204" pitchFamily="34" charset="0"/>
              </a:rPr>
              <a:t>Scaling</a:t>
            </a:r>
            <a:r>
              <a:rPr lang="fr-FR" sz="1200" dirty="0">
                <a:latin typeface="Tahoma" panose="020B0604030504040204" pitchFamily="34" charset="0"/>
                <a:ea typeface="Tahoma" panose="020B0604030504040204" pitchFamily="34" charset="0"/>
                <a:cs typeface="Tahoma" panose="020B0604030504040204" pitchFamily="34" charset="0"/>
              </a:rPr>
              <a:t> Solar concernait la construction de 2 centrales solaires photovoltaïques d’environ 30 MW au total, à </a:t>
            </a:r>
            <a:r>
              <a:rPr lang="fr-FR" sz="1200" dirty="0" err="1">
                <a:latin typeface="Tahoma" panose="020B0604030504040204" pitchFamily="34" charset="0"/>
                <a:ea typeface="Tahoma" panose="020B0604030504040204" pitchFamily="34" charset="0"/>
                <a:cs typeface="Tahoma" panose="020B0604030504040204" pitchFamily="34" charset="0"/>
              </a:rPr>
              <a:t>Kahone</a:t>
            </a:r>
            <a:r>
              <a:rPr lang="fr-FR" sz="1200" dirty="0">
                <a:latin typeface="Tahoma" panose="020B0604030504040204" pitchFamily="34" charset="0"/>
                <a:ea typeface="Tahoma" panose="020B0604030504040204" pitchFamily="34" charset="0"/>
                <a:cs typeface="Tahoma" panose="020B0604030504040204" pitchFamily="34" charset="0"/>
              </a:rPr>
              <a:t> (Kaolack) et Touba-</a:t>
            </a:r>
            <a:r>
              <a:rPr lang="fr-FR" sz="1200" dirty="0" err="1">
                <a:latin typeface="Tahoma" panose="020B0604030504040204" pitchFamily="34" charset="0"/>
                <a:ea typeface="Tahoma" panose="020B0604030504040204" pitchFamily="34" charset="0"/>
                <a:cs typeface="Tahoma" panose="020B0604030504040204" pitchFamily="34" charset="0"/>
              </a:rPr>
              <a:t>Kaël</a:t>
            </a:r>
            <a:r>
              <a:rPr lang="fr-FR" sz="1200" dirty="0">
                <a:latin typeface="Tahoma" panose="020B0604030504040204" pitchFamily="34" charset="0"/>
                <a:ea typeface="Tahoma" panose="020B0604030504040204" pitchFamily="34" charset="0"/>
                <a:cs typeface="Tahoma" panose="020B0604030504040204" pitchFamily="34" charset="0"/>
              </a:rPr>
              <a:t> (Diourbel).</a:t>
            </a:r>
          </a:p>
        </p:txBody>
      </p:sp>
      <p:sp>
        <p:nvSpPr>
          <p:cNvPr id="4" name="Rectangle 3">
            <a:extLst>
              <a:ext uri="{FF2B5EF4-FFF2-40B4-BE49-F238E27FC236}">
                <a16:creationId xmlns:a16="http://schemas.microsoft.com/office/drawing/2014/main" id="{5E0119F8-15F1-4E97-564D-3F21CAEE8BBC}"/>
              </a:ext>
            </a:extLst>
          </p:cNvPr>
          <p:cNvSpPr/>
          <p:nvPr/>
        </p:nvSpPr>
        <p:spPr>
          <a:xfrm>
            <a:off x="6463057" y="1808080"/>
            <a:ext cx="5399100" cy="331798"/>
          </a:xfrm>
          <a:prstGeom prst="rect">
            <a:avLst/>
          </a:prstGeom>
          <a:solidFill>
            <a:schemeClr val="accent6">
              <a:lumMod val="5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 name="Ellipse 5">
            <a:extLst>
              <a:ext uri="{FF2B5EF4-FFF2-40B4-BE49-F238E27FC236}">
                <a16:creationId xmlns:a16="http://schemas.microsoft.com/office/drawing/2014/main" id="{7593769D-F4AD-0DB6-C183-719F1814A03F}"/>
              </a:ext>
            </a:extLst>
          </p:cNvPr>
          <p:cNvSpPr/>
          <p:nvPr/>
        </p:nvSpPr>
        <p:spPr>
          <a:xfrm>
            <a:off x="8725268" y="1734407"/>
            <a:ext cx="617445" cy="505359"/>
          </a:xfrm>
          <a:prstGeom prst="ellipse">
            <a:avLst/>
          </a:prstGeom>
          <a:solidFill>
            <a:schemeClr val="bg2">
              <a:lumMod val="10000"/>
            </a:schemeClr>
          </a:solidFill>
          <a:ln w="38100">
            <a:solidFill>
              <a:schemeClr val="bg1">
                <a:lumMod val="9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10" name="ZoneTexte 9">
            <a:extLst>
              <a:ext uri="{FF2B5EF4-FFF2-40B4-BE49-F238E27FC236}">
                <a16:creationId xmlns:a16="http://schemas.microsoft.com/office/drawing/2014/main" id="{B06A048F-D0AE-66CC-CD61-1983F45369C5}"/>
              </a:ext>
            </a:extLst>
          </p:cNvPr>
          <p:cNvSpPr txBox="1"/>
          <p:nvPr/>
        </p:nvSpPr>
        <p:spPr>
          <a:xfrm>
            <a:off x="6609707" y="3364896"/>
            <a:ext cx="4979756" cy="1754326"/>
          </a:xfrm>
          <a:prstGeom prst="rect">
            <a:avLst/>
          </a:prstGeom>
          <a:noFill/>
        </p:spPr>
        <p:txBody>
          <a:bodyPr wrap="square">
            <a:spAutoFit/>
          </a:bodyPr>
          <a:lstStyle/>
          <a:p>
            <a:pPr>
              <a:buNone/>
            </a:pPr>
            <a:r>
              <a:rPr lang="fr-FR" sz="1200" b="1" u="sng" dirty="0">
                <a:latin typeface="Tahoma" panose="020B0604030504040204" pitchFamily="34" charset="0"/>
                <a:ea typeface="Tahoma" panose="020B0604030504040204" pitchFamily="34" charset="0"/>
                <a:cs typeface="Tahoma" panose="020B0604030504040204" pitchFamily="34" charset="0"/>
              </a:rPr>
              <a:t>Intérêts pour le Sénégal :</a:t>
            </a:r>
          </a:p>
          <a:p>
            <a:pPr>
              <a:buNone/>
            </a:pPr>
            <a:endParaRPr lang="fr-FR" sz="1200" b="1" dirty="0">
              <a:latin typeface="Tahoma" panose="020B0604030504040204" pitchFamily="34" charset="0"/>
              <a:ea typeface="Tahoma" panose="020B0604030504040204" pitchFamily="34" charset="0"/>
              <a:cs typeface="Tahoma" panose="020B0604030504040204" pitchFamily="34" charset="0"/>
            </a:endParaRPr>
          </a:p>
          <a:p>
            <a:pPr marL="171450" indent="-171450">
              <a:buFont typeface="Wingdings" panose="05000000000000000000" pitchFamily="2" charset="2"/>
              <a:buChar char="q"/>
            </a:pPr>
            <a:r>
              <a:rPr lang="fr-FR" sz="1200" dirty="0">
                <a:latin typeface="Tahoma" panose="020B0604030504040204" pitchFamily="34" charset="0"/>
                <a:ea typeface="Tahoma" panose="020B0604030504040204" pitchFamily="34" charset="0"/>
                <a:cs typeface="Tahoma" panose="020B0604030504040204" pitchFamily="34" charset="0"/>
              </a:rPr>
              <a:t>Bénéficier d’une procédure rapide et transparente d’attribution des projets.</a:t>
            </a:r>
          </a:p>
          <a:p>
            <a:endParaRPr lang="fr-FR" sz="400" dirty="0">
              <a:latin typeface="Tahoma" panose="020B0604030504040204" pitchFamily="34" charset="0"/>
              <a:ea typeface="Tahoma" panose="020B0604030504040204" pitchFamily="34" charset="0"/>
              <a:cs typeface="Tahoma" panose="020B0604030504040204" pitchFamily="34" charset="0"/>
            </a:endParaRPr>
          </a:p>
          <a:p>
            <a:pPr marL="171450" indent="-171450">
              <a:buFont typeface="Wingdings" panose="05000000000000000000" pitchFamily="2" charset="2"/>
              <a:buChar char="q"/>
            </a:pPr>
            <a:r>
              <a:rPr lang="fr-FR" sz="1200" dirty="0">
                <a:latin typeface="Tahoma" panose="020B0604030504040204" pitchFamily="34" charset="0"/>
                <a:ea typeface="Tahoma" panose="020B0604030504040204" pitchFamily="34" charset="0"/>
                <a:cs typeface="Tahoma" panose="020B0604030504040204" pitchFamily="34" charset="0"/>
              </a:rPr>
              <a:t>Attirer des investisseurs internationaux crédibles</a:t>
            </a:r>
          </a:p>
          <a:p>
            <a:pPr marL="171450" indent="-171450">
              <a:buFont typeface="Wingdings" panose="05000000000000000000" pitchFamily="2" charset="2"/>
              <a:buChar char="q"/>
            </a:pPr>
            <a:endParaRPr lang="fr-FR" sz="400" dirty="0">
              <a:latin typeface="Tahoma" panose="020B0604030504040204" pitchFamily="34" charset="0"/>
              <a:ea typeface="Tahoma" panose="020B0604030504040204" pitchFamily="34" charset="0"/>
              <a:cs typeface="Tahoma" panose="020B0604030504040204" pitchFamily="34" charset="0"/>
            </a:endParaRPr>
          </a:p>
          <a:p>
            <a:pPr marL="171450" indent="-171450">
              <a:buFont typeface="Wingdings" panose="05000000000000000000" pitchFamily="2" charset="2"/>
              <a:buChar char="q"/>
            </a:pPr>
            <a:r>
              <a:rPr lang="fr-FR" sz="1200" dirty="0">
                <a:latin typeface="Tahoma" panose="020B0604030504040204" pitchFamily="34" charset="0"/>
                <a:ea typeface="Tahoma" panose="020B0604030504040204" pitchFamily="34" charset="0"/>
                <a:cs typeface="Tahoma" panose="020B0604030504040204" pitchFamily="34" charset="0"/>
              </a:rPr>
              <a:t>Obtenir des prix compétitifs de l’électricité solaire.</a:t>
            </a:r>
          </a:p>
          <a:p>
            <a:pPr marL="171450" indent="-171450">
              <a:buFont typeface="Wingdings" panose="05000000000000000000" pitchFamily="2" charset="2"/>
              <a:buChar char="q"/>
            </a:pPr>
            <a:endParaRPr lang="fr-FR" sz="400" dirty="0">
              <a:latin typeface="Tahoma" panose="020B0604030504040204" pitchFamily="34" charset="0"/>
              <a:ea typeface="Tahoma" panose="020B0604030504040204" pitchFamily="34" charset="0"/>
              <a:cs typeface="Tahoma" panose="020B0604030504040204" pitchFamily="34" charset="0"/>
            </a:endParaRPr>
          </a:p>
          <a:p>
            <a:pPr marL="171450" indent="-171450">
              <a:buFont typeface="Wingdings" panose="05000000000000000000" pitchFamily="2" charset="2"/>
              <a:buChar char="q"/>
            </a:pPr>
            <a:r>
              <a:rPr lang="fr-FR" sz="1200" dirty="0">
                <a:latin typeface="Tahoma" panose="020B0604030504040204" pitchFamily="34" charset="0"/>
                <a:ea typeface="Tahoma" panose="020B0604030504040204" pitchFamily="34" charset="0"/>
                <a:cs typeface="Tahoma" panose="020B0604030504040204" pitchFamily="34" charset="0"/>
              </a:rPr>
              <a:t>Renforcer les capacités de la Senelec et de l’État en matière de partenariat public-privé dans les énergies renouvelables.</a:t>
            </a:r>
          </a:p>
        </p:txBody>
      </p:sp>
    </p:spTree>
    <p:extLst>
      <p:ext uri="{BB962C8B-B14F-4D97-AF65-F5344CB8AC3E}">
        <p14:creationId xmlns:p14="http://schemas.microsoft.com/office/powerpoint/2010/main" val="157982195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9A289AA-3AC6-A1BB-7ADD-7F70D1E34A95}"/>
            </a:ext>
          </a:extLst>
        </p:cNvPr>
        <p:cNvGrpSpPr/>
        <p:nvPr/>
      </p:nvGrpSpPr>
      <p:grpSpPr>
        <a:xfrm>
          <a:off x="0" y="0"/>
          <a:ext cx="0" cy="0"/>
          <a:chOff x="0" y="0"/>
          <a:chExt cx="0" cy="0"/>
        </a:xfrm>
      </p:grpSpPr>
      <p:cxnSp>
        <p:nvCxnSpPr>
          <p:cNvPr id="10" name="Connecteur droit 9">
            <a:extLst>
              <a:ext uri="{FF2B5EF4-FFF2-40B4-BE49-F238E27FC236}">
                <a16:creationId xmlns:a16="http://schemas.microsoft.com/office/drawing/2014/main" id="{5FF70227-6442-5FA1-A3A4-8D4F75DA4BCC}"/>
              </a:ext>
            </a:extLst>
          </p:cNvPr>
          <p:cNvCxnSpPr>
            <a:cxnSpLocks/>
          </p:cNvCxnSpPr>
          <p:nvPr/>
        </p:nvCxnSpPr>
        <p:spPr>
          <a:xfrm>
            <a:off x="4638675" y="661326"/>
            <a:ext cx="2914650" cy="0"/>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sp>
        <p:nvSpPr>
          <p:cNvPr id="3" name="ZoneTexte 2">
            <a:extLst>
              <a:ext uri="{FF2B5EF4-FFF2-40B4-BE49-F238E27FC236}">
                <a16:creationId xmlns:a16="http://schemas.microsoft.com/office/drawing/2014/main" id="{E586C969-3B01-9B30-BB4D-DE14135B7BE3}"/>
              </a:ext>
            </a:extLst>
          </p:cNvPr>
          <p:cNvSpPr txBox="1"/>
          <p:nvPr/>
        </p:nvSpPr>
        <p:spPr>
          <a:xfrm>
            <a:off x="164124" y="1451443"/>
            <a:ext cx="5562189" cy="1015663"/>
          </a:xfrm>
          <a:prstGeom prst="rect">
            <a:avLst/>
          </a:prstGeom>
          <a:noFill/>
        </p:spPr>
        <p:txBody>
          <a:bodyPr wrap="square">
            <a:spAutoFit/>
          </a:bodyPr>
          <a:lstStyle/>
          <a:p>
            <a:endParaRPr lang="fr-FR" sz="1200" dirty="0">
              <a:latin typeface="Tahoma" panose="020B0604030504040204" pitchFamily="34" charset="0"/>
              <a:ea typeface="Tahoma" panose="020B0604030504040204" pitchFamily="34" charset="0"/>
              <a:cs typeface="Tahoma" panose="020B0604030504040204" pitchFamily="34" charset="0"/>
            </a:endParaRPr>
          </a:p>
          <a:p>
            <a:r>
              <a:rPr lang="fr-FR" sz="1200" dirty="0">
                <a:latin typeface="Tahoma" panose="020B0604030504040204" pitchFamily="34" charset="0"/>
                <a:ea typeface="Tahoma" panose="020B0604030504040204" pitchFamily="34" charset="0"/>
                <a:cs typeface="Tahoma" panose="020B0604030504040204" pitchFamily="34" charset="0"/>
              </a:rPr>
              <a:t>La SFI, membre du Groupe de la Banque mondiale, est le pilote du programme </a:t>
            </a:r>
            <a:r>
              <a:rPr lang="fr-FR" sz="1200" dirty="0" err="1">
                <a:latin typeface="Tahoma" panose="020B0604030504040204" pitchFamily="34" charset="0"/>
                <a:ea typeface="Tahoma" panose="020B0604030504040204" pitchFamily="34" charset="0"/>
                <a:cs typeface="Tahoma" panose="020B0604030504040204" pitchFamily="34" charset="0"/>
              </a:rPr>
              <a:t>Scaling</a:t>
            </a:r>
            <a:r>
              <a:rPr lang="fr-FR" sz="1200" dirty="0">
                <a:latin typeface="Tahoma" panose="020B0604030504040204" pitchFamily="34" charset="0"/>
                <a:ea typeface="Tahoma" panose="020B0604030504040204" pitchFamily="34" charset="0"/>
                <a:cs typeface="Tahoma" panose="020B0604030504040204" pitchFamily="34" charset="0"/>
              </a:rPr>
              <a:t> Solar à l’échelle internationale. Son rôle au Sénégal a été crucial à plusieurs niveaux :</a:t>
            </a:r>
          </a:p>
          <a:p>
            <a:endParaRPr lang="fr-FR" sz="1200" dirty="0">
              <a:latin typeface="Tahoma" panose="020B0604030504040204" pitchFamily="34" charset="0"/>
              <a:ea typeface="Tahoma" panose="020B0604030504040204" pitchFamily="34" charset="0"/>
              <a:cs typeface="Tahoma" panose="020B0604030504040204" pitchFamily="34" charset="0"/>
            </a:endParaRPr>
          </a:p>
        </p:txBody>
      </p:sp>
      <p:cxnSp>
        <p:nvCxnSpPr>
          <p:cNvPr id="7" name="Connecteur droit 6">
            <a:extLst>
              <a:ext uri="{FF2B5EF4-FFF2-40B4-BE49-F238E27FC236}">
                <a16:creationId xmlns:a16="http://schemas.microsoft.com/office/drawing/2014/main" id="{DEA34593-7BBD-BAA6-9DD0-FC4B8CE61F82}"/>
              </a:ext>
            </a:extLst>
          </p:cNvPr>
          <p:cNvCxnSpPr>
            <a:cxnSpLocks/>
          </p:cNvCxnSpPr>
          <p:nvPr/>
        </p:nvCxnSpPr>
        <p:spPr>
          <a:xfrm>
            <a:off x="5999996" y="1606300"/>
            <a:ext cx="0" cy="4846258"/>
          </a:xfrm>
          <a:prstGeom prst="line">
            <a:avLst/>
          </a:prstGeom>
          <a:ln w="28575">
            <a:solidFill>
              <a:schemeClr val="tx1">
                <a:lumMod val="95000"/>
                <a:lumOff val="5000"/>
              </a:schemeClr>
            </a:solidFill>
          </a:ln>
        </p:spPr>
        <p:style>
          <a:lnRef idx="1">
            <a:schemeClr val="accent1"/>
          </a:lnRef>
          <a:fillRef idx="0">
            <a:schemeClr val="accent1"/>
          </a:fillRef>
          <a:effectRef idx="0">
            <a:schemeClr val="accent1"/>
          </a:effectRef>
          <a:fontRef idx="minor">
            <a:schemeClr val="tx1"/>
          </a:fontRef>
        </p:style>
      </p:cxnSp>
      <p:sp>
        <p:nvSpPr>
          <p:cNvPr id="8" name="ZoneTexte 7">
            <a:extLst>
              <a:ext uri="{FF2B5EF4-FFF2-40B4-BE49-F238E27FC236}">
                <a16:creationId xmlns:a16="http://schemas.microsoft.com/office/drawing/2014/main" id="{60F9B8F4-65AF-1E17-270E-61464F100165}"/>
              </a:ext>
            </a:extLst>
          </p:cNvPr>
          <p:cNvSpPr txBox="1"/>
          <p:nvPr/>
        </p:nvSpPr>
        <p:spPr>
          <a:xfrm>
            <a:off x="6743665" y="1115377"/>
            <a:ext cx="4875490" cy="369332"/>
          </a:xfrm>
          <a:prstGeom prst="rect">
            <a:avLst/>
          </a:prstGeom>
          <a:noFill/>
        </p:spPr>
        <p:txBody>
          <a:bodyPr wrap="square">
            <a:spAutoFit/>
          </a:bodyPr>
          <a:lstStyle/>
          <a:p>
            <a:r>
              <a:rPr lang="fr-FR" b="1" dirty="0">
                <a:solidFill>
                  <a:schemeClr val="accent2">
                    <a:lumMod val="50000"/>
                  </a:schemeClr>
                </a:solidFill>
              </a:rPr>
              <a:t>     </a:t>
            </a:r>
            <a:r>
              <a:rPr lang="fr-FR" b="1" u="sng" dirty="0">
                <a:solidFill>
                  <a:schemeClr val="accent2">
                    <a:lumMod val="50000"/>
                  </a:schemeClr>
                </a:solidFill>
              </a:rPr>
              <a:t>Rôle de la CRSE dans ce dispositif</a:t>
            </a:r>
          </a:p>
        </p:txBody>
      </p:sp>
      <p:sp>
        <p:nvSpPr>
          <p:cNvPr id="12" name="ZoneTexte 11">
            <a:extLst>
              <a:ext uri="{FF2B5EF4-FFF2-40B4-BE49-F238E27FC236}">
                <a16:creationId xmlns:a16="http://schemas.microsoft.com/office/drawing/2014/main" id="{23C4F5A9-1A41-9674-996F-8453B2B02DFF}"/>
              </a:ext>
            </a:extLst>
          </p:cNvPr>
          <p:cNvSpPr txBox="1"/>
          <p:nvPr/>
        </p:nvSpPr>
        <p:spPr>
          <a:xfrm>
            <a:off x="6294829" y="1676861"/>
            <a:ext cx="6027880" cy="1107996"/>
          </a:xfrm>
          <a:prstGeom prst="rect">
            <a:avLst/>
          </a:prstGeom>
          <a:noFill/>
        </p:spPr>
        <p:txBody>
          <a:bodyPr wrap="square">
            <a:spAutoFit/>
          </a:bodyPr>
          <a:lstStyle/>
          <a:p>
            <a:r>
              <a:rPr lang="fr-FR" sz="1200" dirty="0">
                <a:latin typeface="Tahoma" panose="020B0604030504040204" pitchFamily="34" charset="0"/>
                <a:ea typeface="Tahoma" panose="020B0604030504040204" pitchFamily="34" charset="0"/>
                <a:cs typeface="Tahoma" panose="020B0604030504040204" pitchFamily="34" charset="0"/>
              </a:rPr>
              <a:t>En tant que autorité de régulation indépendante, la CRSE est intervenue principalement sur les aspects suivants :</a:t>
            </a:r>
          </a:p>
          <a:p>
            <a:endParaRPr lang="fr-FR" sz="1200" dirty="0">
              <a:latin typeface="Tahoma" panose="020B0604030504040204" pitchFamily="34" charset="0"/>
              <a:ea typeface="Tahoma" panose="020B0604030504040204" pitchFamily="34" charset="0"/>
              <a:cs typeface="Tahoma" panose="020B0604030504040204" pitchFamily="34" charset="0"/>
            </a:endParaRPr>
          </a:p>
          <a:p>
            <a:pPr lvl="1"/>
            <a:endParaRPr lang="fr-FR" sz="1200" dirty="0">
              <a:latin typeface="Tahoma" panose="020B0604030504040204" pitchFamily="34" charset="0"/>
              <a:ea typeface="Tahoma" panose="020B0604030504040204" pitchFamily="34" charset="0"/>
              <a:cs typeface="Tahoma" panose="020B0604030504040204" pitchFamily="34" charset="0"/>
            </a:endParaRPr>
          </a:p>
          <a:p>
            <a:endParaRPr lang="fr-FR" dirty="0"/>
          </a:p>
        </p:txBody>
      </p:sp>
      <p:sp>
        <p:nvSpPr>
          <p:cNvPr id="13" name="ZoneTexte 12">
            <a:extLst>
              <a:ext uri="{FF2B5EF4-FFF2-40B4-BE49-F238E27FC236}">
                <a16:creationId xmlns:a16="http://schemas.microsoft.com/office/drawing/2014/main" id="{090FFD8C-6D96-49F0-0E4A-687D81356D49}"/>
              </a:ext>
            </a:extLst>
          </p:cNvPr>
          <p:cNvSpPr txBox="1"/>
          <p:nvPr/>
        </p:nvSpPr>
        <p:spPr>
          <a:xfrm>
            <a:off x="476549" y="1119623"/>
            <a:ext cx="4875490" cy="369332"/>
          </a:xfrm>
          <a:prstGeom prst="rect">
            <a:avLst/>
          </a:prstGeom>
          <a:noFill/>
        </p:spPr>
        <p:txBody>
          <a:bodyPr wrap="square">
            <a:spAutoFit/>
          </a:bodyPr>
          <a:lstStyle/>
          <a:p>
            <a:pPr lvl="1"/>
            <a:r>
              <a:rPr lang="fr-FR" b="1" u="sng" dirty="0">
                <a:solidFill>
                  <a:schemeClr val="accent2">
                    <a:lumMod val="50000"/>
                  </a:schemeClr>
                </a:solidFill>
              </a:rPr>
              <a:t>Rôle de la SFI (IFC) et partenariat avec l’État</a:t>
            </a:r>
          </a:p>
        </p:txBody>
      </p:sp>
      <p:grpSp>
        <p:nvGrpSpPr>
          <p:cNvPr id="15" name="Google Shape;4212;p64">
            <a:extLst>
              <a:ext uri="{FF2B5EF4-FFF2-40B4-BE49-F238E27FC236}">
                <a16:creationId xmlns:a16="http://schemas.microsoft.com/office/drawing/2014/main" id="{5E1E0918-8D29-43B9-4AB0-192272E49D0A}"/>
              </a:ext>
            </a:extLst>
          </p:cNvPr>
          <p:cNvGrpSpPr/>
          <p:nvPr/>
        </p:nvGrpSpPr>
        <p:grpSpPr>
          <a:xfrm>
            <a:off x="414952" y="1131016"/>
            <a:ext cx="296837" cy="522423"/>
            <a:chOff x="1715404" y="1112080"/>
            <a:chExt cx="642270" cy="977984"/>
          </a:xfrm>
        </p:grpSpPr>
        <p:grpSp>
          <p:nvGrpSpPr>
            <p:cNvPr id="16" name="Google Shape;4213;p64">
              <a:extLst>
                <a:ext uri="{FF2B5EF4-FFF2-40B4-BE49-F238E27FC236}">
                  <a16:creationId xmlns:a16="http://schemas.microsoft.com/office/drawing/2014/main" id="{F00203B0-4564-9775-8B72-448D622E8273}"/>
                </a:ext>
              </a:extLst>
            </p:cNvPr>
            <p:cNvGrpSpPr/>
            <p:nvPr/>
          </p:nvGrpSpPr>
          <p:grpSpPr>
            <a:xfrm>
              <a:off x="1715404" y="1112080"/>
              <a:ext cx="642270" cy="977984"/>
              <a:chOff x="1715404" y="1112080"/>
              <a:chExt cx="642270" cy="977984"/>
            </a:xfrm>
          </p:grpSpPr>
          <p:sp>
            <p:nvSpPr>
              <p:cNvPr id="26" name="Google Shape;4214;p64">
                <a:extLst>
                  <a:ext uri="{FF2B5EF4-FFF2-40B4-BE49-F238E27FC236}">
                    <a16:creationId xmlns:a16="http://schemas.microsoft.com/office/drawing/2014/main" id="{1346E77A-70E3-FA23-885A-6D1ABD1C1DCC}"/>
                  </a:ext>
                </a:extLst>
              </p:cNvPr>
              <p:cNvSpPr/>
              <p:nvPr/>
            </p:nvSpPr>
            <p:spPr>
              <a:xfrm>
                <a:off x="1715404" y="1112080"/>
                <a:ext cx="642270" cy="642270"/>
              </a:xfrm>
              <a:custGeom>
                <a:avLst/>
                <a:gdLst/>
                <a:ahLst/>
                <a:cxnLst/>
                <a:rect l="l" t="t" r="r" b="b"/>
                <a:pathLst>
                  <a:path w="41544" h="41544" extrusionOk="0">
                    <a:moveTo>
                      <a:pt x="20773" y="3462"/>
                    </a:moveTo>
                    <a:cubicBezTo>
                      <a:pt x="30333" y="3462"/>
                      <a:pt x="38081" y="11211"/>
                      <a:pt x="38081" y="20771"/>
                    </a:cubicBezTo>
                    <a:cubicBezTo>
                      <a:pt x="38081" y="30331"/>
                      <a:pt x="30333" y="38081"/>
                      <a:pt x="20773" y="38081"/>
                    </a:cubicBezTo>
                    <a:cubicBezTo>
                      <a:pt x="11213" y="38081"/>
                      <a:pt x="3462" y="30331"/>
                      <a:pt x="3462" y="20771"/>
                    </a:cubicBezTo>
                    <a:cubicBezTo>
                      <a:pt x="3462" y="11211"/>
                      <a:pt x="11213" y="3462"/>
                      <a:pt x="20773" y="3462"/>
                    </a:cubicBezTo>
                    <a:close/>
                    <a:moveTo>
                      <a:pt x="20773" y="0"/>
                    </a:moveTo>
                    <a:cubicBezTo>
                      <a:pt x="9301" y="0"/>
                      <a:pt x="0" y="9299"/>
                      <a:pt x="0" y="20771"/>
                    </a:cubicBezTo>
                    <a:cubicBezTo>
                      <a:pt x="0" y="32243"/>
                      <a:pt x="9301" y="41543"/>
                      <a:pt x="20773" y="41543"/>
                    </a:cubicBezTo>
                    <a:cubicBezTo>
                      <a:pt x="32245" y="41543"/>
                      <a:pt x="41543" y="32243"/>
                      <a:pt x="41543" y="20771"/>
                    </a:cubicBezTo>
                    <a:cubicBezTo>
                      <a:pt x="41543" y="9299"/>
                      <a:pt x="32245" y="0"/>
                      <a:pt x="20773" y="0"/>
                    </a:cubicBezTo>
                    <a:close/>
                  </a:path>
                </a:pathLst>
              </a:custGeom>
              <a:solidFill>
                <a:srgbClr val="213B5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 name="Google Shape;4215;p64">
                <a:extLst>
                  <a:ext uri="{FF2B5EF4-FFF2-40B4-BE49-F238E27FC236}">
                    <a16:creationId xmlns:a16="http://schemas.microsoft.com/office/drawing/2014/main" id="{E174CAA1-90CB-3592-A024-789DDAEC2151}"/>
                  </a:ext>
                </a:extLst>
              </p:cNvPr>
              <p:cNvSpPr/>
              <p:nvPr/>
            </p:nvSpPr>
            <p:spPr>
              <a:xfrm>
                <a:off x="1956781" y="1714402"/>
                <a:ext cx="9121" cy="375663"/>
              </a:xfrm>
              <a:custGeom>
                <a:avLst/>
                <a:gdLst/>
                <a:ahLst/>
                <a:cxnLst/>
                <a:rect l="l" t="t" r="r" b="b"/>
                <a:pathLst>
                  <a:path w="590" h="24299" extrusionOk="0">
                    <a:moveTo>
                      <a:pt x="0" y="0"/>
                    </a:moveTo>
                    <a:lnTo>
                      <a:pt x="0" y="24299"/>
                    </a:lnTo>
                    <a:lnTo>
                      <a:pt x="589" y="24299"/>
                    </a:lnTo>
                    <a:lnTo>
                      <a:pt x="589" y="0"/>
                    </a:lnTo>
                    <a:close/>
                  </a:path>
                </a:pathLst>
              </a:custGeom>
              <a:solidFill>
                <a:srgbClr val="213B5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7" name="Google Shape;4216;p64">
              <a:extLst>
                <a:ext uri="{FF2B5EF4-FFF2-40B4-BE49-F238E27FC236}">
                  <a16:creationId xmlns:a16="http://schemas.microsoft.com/office/drawing/2014/main" id="{68FF2D04-633A-4317-A82B-FD59A52D0F51}"/>
                </a:ext>
              </a:extLst>
            </p:cNvPr>
            <p:cNvGrpSpPr/>
            <p:nvPr/>
          </p:nvGrpSpPr>
          <p:grpSpPr>
            <a:xfrm>
              <a:off x="1768927" y="1165603"/>
              <a:ext cx="535225" cy="851367"/>
              <a:chOff x="1768927" y="1165603"/>
              <a:chExt cx="535225" cy="851367"/>
            </a:xfrm>
          </p:grpSpPr>
          <p:sp>
            <p:nvSpPr>
              <p:cNvPr id="24" name="Google Shape;4217;p64">
                <a:extLst>
                  <a:ext uri="{FF2B5EF4-FFF2-40B4-BE49-F238E27FC236}">
                    <a16:creationId xmlns:a16="http://schemas.microsoft.com/office/drawing/2014/main" id="{66F75122-9BA0-2311-669D-692CAB792601}"/>
                  </a:ext>
                </a:extLst>
              </p:cNvPr>
              <p:cNvSpPr/>
              <p:nvPr/>
            </p:nvSpPr>
            <p:spPr>
              <a:xfrm>
                <a:off x="1768927" y="1165603"/>
                <a:ext cx="535225" cy="535225"/>
              </a:xfrm>
              <a:custGeom>
                <a:avLst/>
                <a:gdLst/>
                <a:ahLst/>
                <a:cxnLst/>
                <a:rect l="l" t="t" r="r" b="b"/>
                <a:pathLst>
                  <a:path w="34620" h="34620" extrusionOk="0">
                    <a:moveTo>
                      <a:pt x="17311" y="3462"/>
                    </a:moveTo>
                    <a:cubicBezTo>
                      <a:pt x="24959" y="3462"/>
                      <a:pt x="31157" y="9661"/>
                      <a:pt x="31157" y="17309"/>
                    </a:cubicBezTo>
                    <a:cubicBezTo>
                      <a:pt x="31157" y="24957"/>
                      <a:pt x="24959" y="31157"/>
                      <a:pt x="17311" y="31157"/>
                    </a:cubicBezTo>
                    <a:cubicBezTo>
                      <a:pt x="9663" y="31157"/>
                      <a:pt x="3462" y="24957"/>
                      <a:pt x="3462" y="17309"/>
                    </a:cubicBezTo>
                    <a:cubicBezTo>
                      <a:pt x="3462" y="9661"/>
                      <a:pt x="9663" y="3462"/>
                      <a:pt x="17311" y="3462"/>
                    </a:cubicBezTo>
                    <a:close/>
                    <a:moveTo>
                      <a:pt x="17311" y="0"/>
                    </a:moveTo>
                    <a:cubicBezTo>
                      <a:pt x="7751" y="0"/>
                      <a:pt x="0" y="7749"/>
                      <a:pt x="0" y="17309"/>
                    </a:cubicBezTo>
                    <a:cubicBezTo>
                      <a:pt x="0" y="26869"/>
                      <a:pt x="7751" y="34619"/>
                      <a:pt x="17311" y="34619"/>
                    </a:cubicBezTo>
                    <a:cubicBezTo>
                      <a:pt x="26871" y="34619"/>
                      <a:pt x="34619" y="26869"/>
                      <a:pt x="34619" y="17309"/>
                    </a:cubicBezTo>
                    <a:cubicBezTo>
                      <a:pt x="34619" y="7749"/>
                      <a:pt x="26871" y="0"/>
                      <a:pt x="17311" y="0"/>
                    </a:cubicBezTo>
                    <a:close/>
                  </a:path>
                </a:pathLst>
              </a:custGeom>
              <a:solidFill>
                <a:srgbClr val="667E9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 name="Google Shape;4218;p64">
                <a:extLst>
                  <a:ext uri="{FF2B5EF4-FFF2-40B4-BE49-F238E27FC236}">
                    <a16:creationId xmlns:a16="http://schemas.microsoft.com/office/drawing/2014/main" id="{39EF0D61-929D-1251-D0FE-AB6D83BF4658}"/>
                  </a:ext>
                </a:extLst>
              </p:cNvPr>
              <p:cNvSpPr/>
              <p:nvPr/>
            </p:nvSpPr>
            <p:spPr>
              <a:xfrm>
                <a:off x="2006902" y="1668949"/>
                <a:ext cx="9137" cy="348020"/>
              </a:xfrm>
              <a:custGeom>
                <a:avLst/>
                <a:gdLst/>
                <a:ahLst/>
                <a:cxnLst/>
                <a:rect l="l" t="t" r="r" b="b"/>
                <a:pathLst>
                  <a:path w="591" h="22511" extrusionOk="0">
                    <a:moveTo>
                      <a:pt x="1" y="0"/>
                    </a:moveTo>
                    <a:lnTo>
                      <a:pt x="1" y="22510"/>
                    </a:lnTo>
                    <a:lnTo>
                      <a:pt x="590" y="22510"/>
                    </a:lnTo>
                    <a:lnTo>
                      <a:pt x="590" y="0"/>
                    </a:lnTo>
                    <a:close/>
                  </a:path>
                </a:pathLst>
              </a:custGeom>
              <a:solidFill>
                <a:srgbClr val="667E9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8" name="Google Shape;4219;p64">
              <a:extLst>
                <a:ext uri="{FF2B5EF4-FFF2-40B4-BE49-F238E27FC236}">
                  <a16:creationId xmlns:a16="http://schemas.microsoft.com/office/drawing/2014/main" id="{C59EFB5B-FD25-9891-7F77-057446FF6DF6}"/>
                </a:ext>
              </a:extLst>
            </p:cNvPr>
            <p:cNvGrpSpPr/>
            <p:nvPr/>
          </p:nvGrpSpPr>
          <p:grpSpPr>
            <a:xfrm>
              <a:off x="1822449" y="1219125"/>
              <a:ext cx="428180" cy="718859"/>
              <a:chOff x="1822449" y="1219125"/>
              <a:chExt cx="428180" cy="718859"/>
            </a:xfrm>
          </p:grpSpPr>
          <p:sp>
            <p:nvSpPr>
              <p:cNvPr id="22" name="Google Shape;4220;p64">
                <a:extLst>
                  <a:ext uri="{FF2B5EF4-FFF2-40B4-BE49-F238E27FC236}">
                    <a16:creationId xmlns:a16="http://schemas.microsoft.com/office/drawing/2014/main" id="{ED15C479-F862-6702-C835-F6953F9E3A46}"/>
                  </a:ext>
                </a:extLst>
              </p:cNvPr>
              <p:cNvSpPr/>
              <p:nvPr/>
            </p:nvSpPr>
            <p:spPr>
              <a:xfrm>
                <a:off x="1822449" y="1219125"/>
                <a:ext cx="428180" cy="428180"/>
              </a:xfrm>
              <a:custGeom>
                <a:avLst/>
                <a:gdLst/>
                <a:ahLst/>
                <a:cxnLst/>
                <a:rect l="l" t="t" r="r" b="b"/>
                <a:pathLst>
                  <a:path w="27696" h="27696" extrusionOk="0">
                    <a:moveTo>
                      <a:pt x="13849" y="3462"/>
                    </a:moveTo>
                    <a:cubicBezTo>
                      <a:pt x="19585" y="3462"/>
                      <a:pt x="24233" y="8111"/>
                      <a:pt x="24233" y="13847"/>
                    </a:cubicBezTo>
                    <a:cubicBezTo>
                      <a:pt x="24233" y="19583"/>
                      <a:pt x="19585" y="24233"/>
                      <a:pt x="13849" y="24233"/>
                    </a:cubicBezTo>
                    <a:cubicBezTo>
                      <a:pt x="8113" y="24233"/>
                      <a:pt x="3462" y="19583"/>
                      <a:pt x="3462" y="13847"/>
                    </a:cubicBezTo>
                    <a:cubicBezTo>
                      <a:pt x="3462" y="8111"/>
                      <a:pt x="8113" y="3462"/>
                      <a:pt x="13849" y="3462"/>
                    </a:cubicBezTo>
                    <a:close/>
                    <a:moveTo>
                      <a:pt x="13849" y="0"/>
                    </a:moveTo>
                    <a:cubicBezTo>
                      <a:pt x="6201" y="0"/>
                      <a:pt x="0" y="6199"/>
                      <a:pt x="0" y="13847"/>
                    </a:cubicBezTo>
                    <a:cubicBezTo>
                      <a:pt x="0" y="21495"/>
                      <a:pt x="6201" y="27695"/>
                      <a:pt x="13849" y="27695"/>
                    </a:cubicBezTo>
                    <a:cubicBezTo>
                      <a:pt x="21497" y="27695"/>
                      <a:pt x="27695" y="21495"/>
                      <a:pt x="27695" y="13847"/>
                    </a:cubicBezTo>
                    <a:cubicBezTo>
                      <a:pt x="27695" y="6199"/>
                      <a:pt x="21497" y="0"/>
                      <a:pt x="13849" y="0"/>
                    </a:cubicBezTo>
                    <a:close/>
                  </a:path>
                </a:pathLst>
              </a:custGeom>
              <a:solidFill>
                <a:srgbClr val="445D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 name="Google Shape;4221;p64">
                <a:extLst>
                  <a:ext uri="{FF2B5EF4-FFF2-40B4-BE49-F238E27FC236}">
                    <a16:creationId xmlns:a16="http://schemas.microsoft.com/office/drawing/2014/main" id="{758E5063-D36A-7C29-F641-ACAEBE49CE7D}"/>
                  </a:ext>
                </a:extLst>
              </p:cNvPr>
              <p:cNvSpPr/>
              <p:nvPr/>
            </p:nvSpPr>
            <p:spPr>
              <a:xfrm>
                <a:off x="2057039" y="1605996"/>
                <a:ext cx="9121" cy="331988"/>
              </a:xfrm>
              <a:custGeom>
                <a:avLst/>
                <a:gdLst/>
                <a:ahLst/>
                <a:cxnLst/>
                <a:rect l="l" t="t" r="r" b="b"/>
                <a:pathLst>
                  <a:path w="590" h="21474" extrusionOk="0">
                    <a:moveTo>
                      <a:pt x="0" y="0"/>
                    </a:moveTo>
                    <a:lnTo>
                      <a:pt x="0" y="21474"/>
                    </a:lnTo>
                    <a:lnTo>
                      <a:pt x="590" y="21474"/>
                    </a:lnTo>
                    <a:lnTo>
                      <a:pt x="590" y="0"/>
                    </a:lnTo>
                    <a:close/>
                  </a:path>
                </a:pathLst>
              </a:custGeom>
              <a:solidFill>
                <a:srgbClr val="445D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9" name="Google Shape;4222;p64">
              <a:extLst>
                <a:ext uri="{FF2B5EF4-FFF2-40B4-BE49-F238E27FC236}">
                  <a16:creationId xmlns:a16="http://schemas.microsoft.com/office/drawing/2014/main" id="{F331C0B4-EF23-C2D4-632D-78A1DC56F812}"/>
                </a:ext>
              </a:extLst>
            </p:cNvPr>
            <p:cNvGrpSpPr/>
            <p:nvPr/>
          </p:nvGrpSpPr>
          <p:grpSpPr>
            <a:xfrm>
              <a:off x="1875972" y="1272648"/>
              <a:ext cx="321135" cy="586939"/>
              <a:chOff x="1875972" y="1272648"/>
              <a:chExt cx="321135" cy="586939"/>
            </a:xfrm>
          </p:grpSpPr>
          <p:sp>
            <p:nvSpPr>
              <p:cNvPr id="20" name="Google Shape;4223;p64">
                <a:extLst>
                  <a:ext uri="{FF2B5EF4-FFF2-40B4-BE49-F238E27FC236}">
                    <a16:creationId xmlns:a16="http://schemas.microsoft.com/office/drawing/2014/main" id="{E3EEA3F0-DB3D-2A31-6CE3-A47990F9AFCF}"/>
                  </a:ext>
                </a:extLst>
              </p:cNvPr>
              <p:cNvSpPr/>
              <p:nvPr/>
            </p:nvSpPr>
            <p:spPr>
              <a:xfrm>
                <a:off x="1875972" y="1272648"/>
                <a:ext cx="321135" cy="321120"/>
              </a:xfrm>
              <a:custGeom>
                <a:avLst/>
                <a:gdLst/>
                <a:ahLst/>
                <a:cxnLst/>
                <a:rect l="l" t="t" r="r" b="b"/>
                <a:pathLst>
                  <a:path w="20772" h="20771" extrusionOk="0">
                    <a:moveTo>
                      <a:pt x="10387" y="3461"/>
                    </a:moveTo>
                    <a:cubicBezTo>
                      <a:pt x="14211" y="3461"/>
                      <a:pt x="17309" y="6561"/>
                      <a:pt x="17309" y="10385"/>
                    </a:cubicBezTo>
                    <a:cubicBezTo>
                      <a:pt x="17309" y="14209"/>
                      <a:pt x="14211" y="17309"/>
                      <a:pt x="10387" y="17309"/>
                    </a:cubicBezTo>
                    <a:cubicBezTo>
                      <a:pt x="6563" y="17309"/>
                      <a:pt x="3462" y="14209"/>
                      <a:pt x="3462" y="10385"/>
                    </a:cubicBezTo>
                    <a:cubicBezTo>
                      <a:pt x="3462" y="6561"/>
                      <a:pt x="6563" y="3461"/>
                      <a:pt x="10387" y="3461"/>
                    </a:cubicBezTo>
                    <a:close/>
                    <a:moveTo>
                      <a:pt x="10387" y="0"/>
                    </a:moveTo>
                    <a:cubicBezTo>
                      <a:pt x="4651" y="0"/>
                      <a:pt x="0" y="4649"/>
                      <a:pt x="0" y="10385"/>
                    </a:cubicBezTo>
                    <a:cubicBezTo>
                      <a:pt x="0" y="16121"/>
                      <a:pt x="4651" y="20771"/>
                      <a:pt x="10387" y="20771"/>
                    </a:cubicBezTo>
                    <a:cubicBezTo>
                      <a:pt x="16123" y="20771"/>
                      <a:pt x="20771" y="16121"/>
                      <a:pt x="20771" y="10385"/>
                    </a:cubicBezTo>
                    <a:cubicBezTo>
                      <a:pt x="20771" y="4649"/>
                      <a:pt x="16123" y="0"/>
                      <a:pt x="10387" y="0"/>
                    </a:cubicBezTo>
                    <a:close/>
                  </a:path>
                </a:pathLst>
              </a:custGeom>
              <a:solidFill>
                <a:srgbClr val="E3E9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 name="Google Shape;4224;p64">
                <a:extLst>
                  <a:ext uri="{FF2B5EF4-FFF2-40B4-BE49-F238E27FC236}">
                    <a16:creationId xmlns:a16="http://schemas.microsoft.com/office/drawing/2014/main" id="{B37EF80E-D446-4CC2-8D14-D2C557AAA33E}"/>
                  </a:ext>
                </a:extLst>
              </p:cNvPr>
              <p:cNvSpPr/>
              <p:nvPr/>
            </p:nvSpPr>
            <p:spPr>
              <a:xfrm>
                <a:off x="2107176" y="1533705"/>
                <a:ext cx="9121" cy="325881"/>
              </a:xfrm>
              <a:custGeom>
                <a:avLst/>
                <a:gdLst/>
                <a:ahLst/>
                <a:cxnLst/>
                <a:rect l="l" t="t" r="r" b="b"/>
                <a:pathLst>
                  <a:path w="590" h="21079" extrusionOk="0">
                    <a:moveTo>
                      <a:pt x="0" y="0"/>
                    </a:moveTo>
                    <a:lnTo>
                      <a:pt x="0" y="21078"/>
                    </a:lnTo>
                    <a:lnTo>
                      <a:pt x="589" y="21078"/>
                    </a:lnTo>
                    <a:lnTo>
                      <a:pt x="589" y="0"/>
                    </a:lnTo>
                    <a:close/>
                  </a:path>
                </a:pathLst>
              </a:custGeom>
              <a:solidFill>
                <a:srgbClr val="E3E9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pSp>
        <p:nvGrpSpPr>
          <p:cNvPr id="28" name="Google Shape;4212;p64">
            <a:extLst>
              <a:ext uri="{FF2B5EF4-FFF2-40B4-BE49-F238E27FC236}">
                <a16:creationId xmlns:a16="http://schemas.microsoft.com/office/drawing/2014/main" id="{428F83BE-E37A-26AE-A3CC-7D9035D26DD8}"/>
              </a:ext>
            </a:extLst>
          </p:cNvPr>
          <p:cNvGrpSpPr/>
          <p:nvPr/>
        </p:nvGrpSpPr>
        <p:grpSpPr>
          <a:xfrm>
            <a:off x="6452615" y="1155188"/>
            <a:ext cx="296837" cy="522423"/>
            <a:chOff x="1715404" y="1112080"/>
            <a:chExt cx="642270" cy="977984"/>
          </a:xfrm>
        </p:grpSpPr>
        <p:grpSp>
          <p:nvGrpSpPr>
            <p:cNvPr id="29" name="Google Shape;4213;p64">
              <a:extLst>
                <a:ext uri="{FF2B5EF4-FFF2-40B4-BE49-F238E27FC236}">
                  <a16:creationId xmlns:a16="http://schemas.microsoft.com/office/drawing/2014/main" id="{27BEFE8A-EADD-6E14-86BC-5ED66AE6A51B}"/>
                </a:ext>
              </a:extLst>
            </p:cNvPr>
            <p:cNvGrpSpPr/>
            <p:nvPr/>
          </p:nvGrpSpPr>
          <p:grpSpPr>
            <a:xfrm>
              <a:off x="1715404" y="1112080"/>
              <a:ext cx="642270" cy="977984"/>
              <a:chOff x="1715404" y="1112080"/>
              <a:chExt cx="642270" cy="977984"/>
            </a:xfrm>
          </p:grpSpPr>
          <p:sp>
            <p:nvSpPr>
              <p:cNvPr id="39" name="Google Shape;4214;p64">
                <a:extLst>
                  <a:ext uri="{FF2B5EF4-FFF2-40B4-BE49-F238E27FC236}">
                    <a16:creationId xmlns:a16="http://schemas.microsoft.com/office/drawing/2014/main" id="{7F5E1DCD-1864-9433-C88B-37F7CC4CF77B}"/>
                  </a:ext>
                </a:extLst>
              </p:cNvPr>
              <p:cNvSpPr/>
              <p:nvPr/>
            </p:nvSpPr>
            <p:spPr>
              <a:xfrm>
                <a:off x="1715404" y="1112080"/>
                <a:ext cx="642270" cy="642270"/>
              </a:xfrm>
              <a:custGeom>
                <a:avLst/>
                <a:gdLst/>
                <a:ahLst/>
                <a:cxnLst/>
                <a:rect l="l" t="t" r="r" b="b"/>
                <a:pathLst>
                  <a:path w="41544" h="41544" extrusionOk="0">
                    <a:moveTo>
                      <a:pt x="20773" y="3462"/>
                    </a:moveTo>
                    <a:cubicBezTo>
                      <a:pt x="30333" y="3462"/>
                      <a:pt x="38081" y="11211"/>
                      <a:pt x="38081" y="20771"/>
                    </a:cubicBezTo>
                    <a:cubicBezTo>
                      <a:pt x="38081" y="30331"/>
                      <a:pt x="30333" y="38081"/>
                      <a:pt x="20773" y="38081"/>
                    </a:cubicBezTo>
                    <a:cubicBezTo>
                      <a:pt x="11213" y="38081"/>
                      <a:pt x="3462" y="30331"/>
                      <a:pt x="3462" y="20771"/>
                    </a:cubicBezTo>
                    <a:cubicBezTo>
                      <a:pt x="3462" y="11211"/>
                      <a:pt x="11213" y="3462"/>
                      <a:pt x="20773" y="3462"/>
                    </a:cubicBezTo>
                    <a:close/>
                    <a:moveTo>
                      <a:pt x="20773" y="0"/>
                    </a:moveTo>
                    <a:cubicBezTo>
                      <a:pt x="9301" y="0"/>
                      <a:pt x="0" y="9299"/>
                      <a:pt x="0" y="20771"/>
                    </a:cubicBezTo>
                    <a:cubicBezTo>
                      <a:pt x="0" y="32243"/>
                      <a:pt x="9301" y="41543"/>
                      <a:pt x="20773" y="41543"/>
                    </a:cubicBezTo>
                    <a:cubicBezTo>
                      <a:pt x="32245" y="41543"/>
                      <a:pt x="41543" y="32243"/>
                      <a:pt x="41543" y="20771"/>
                    </a:cubicBezTo>
                    <a:cubicBezTo>
                      <a:pt x="41543" y="9299"/>
                      <a:pt x="32245" y="0"/>
                      <a:pt x="20773" y="0"/>
                    </a:cubicBezTo>
                    <a:close/>
                  </a:path>
                </a:pathLst>
              </a:custGeom>
              <a:solidFill>
                <a:srgbClr val="213B5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 name="Google Shape;4215;p64">
                <a:extLst>
                  <a:ext uri="{FF2B5EF4-FFF2-40B4-BE49-F238E27FC236}">
                    <a16:creationId xmlns:a16="http://schemas.microsoft.com/office/drawing/2014/main" id="{AA4350CF-0613-3DCA-716D-C12BA1E60B68}"/>
                  </a:ext>
                </a:extLst>
              </p:cNvPr>
              <p:cNvSpPr/>
              <p:nvPr/>
            </p:nvSpPr>
            <p:spPr>
              <a:xfrm>
                <a:off x="1956781" y="1714402"/>
                <a:ext cx="9121" cy="375663"/>
              </a:xfrm>
              <a:custGeom>
                <a:avLst/>
                <a:gdLst/>
                <a:ahLst/>
                <a:cxnLst/>
                <a:rect l="l" t="t" r="r" b="b"/>
                <a:pathLst>
                  <a:path w="590" h="24299" extrusionOk="0">
                    <a:moveTo>
                      <a:pt x="0" y="0"/>
                    </a:moveTo>
                    <a:lnTo>
                      <a:pt x="0" y="24299"/>
                    </a:lnTo>
                    <a:lnTo>
                      <a:pt x="589" y="24299"/>
                    </a:lnTo>
                    <a:lnTo>
                      <a:pt x="589" y="0"/>
                    </a:lnTo>
                    <a:close/>
                  </a:path>
                </a:pathLst>
              </a:custGeom>
              <a:solidFill>
                <a:srgbClr val="213B5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0" name="Google Shape;4216;p64">
              <a:extLst>
                <a:ext uri="{FF2B5EF4-FFF2-40B4-BE49-F238E27FC236}">
                  <a16:creationId xmlns:a16="http://schemas.microsoft.com/office/drawing/2014/main" id="{F3B7CC6F-B9B4-8278-0CFB-60959378FC3D}"/>
                </a:ext>
              </a:extLst>
            </p:cNvPr>
            <p:cNvGrpSpPr/>
            <p:nvPr/>
          </p:nvGrpSpPr>
          <p:grpSpPr>
            <a:xfrm>
              <a:off x="1768927" y="1165603"/>
              <a:ext cx="535225" cy="851367"/>
              <a:chOff x="1768927" y="1165603"/>
              <a:chExt cx="535225" cy="851367"/>
            </a:xfrm>
          </p:grpSpPr>
          <p:sp>
            <p:nvSpPr>
              <p:cNvPr id="37" name="Google Shape;4217;p64">
                <a:extLst>
                  <a:ext uri="{FF2B5EF4-FFF2-40B4-BE49-F238E27FC236}">
                    <a16:creationId xmlns:a16="http://schemas.microsoft.com/office/drawing/2014/main" id="{F280808B-05E4-BFF0-0AC7-20C0AD72C74D}"/>
                  </a:ext>
                </a:extLst>
              </p:cNvPr>
              <p:cNvSpPr/>
              <p:nvPr/>
            </p:nvSpPr>
            <p:spPr>
              <a:xfrm>
                <a:off x="1768927" y="1165603"/>
                <a:ext cx="535225" cy="535225"/>
              </a:xfrm>
              <a:custGeom>
                <a:avLst/>
                <a:gdLst/>
                <a:ahLst/>
                <a:cxnLst/>
                <a:rect l="l" t="t" r="r" b="b"/>
                <a:pathLst>
                  <a:path w="34620" h="34620" extrusionOk="0">
                    <a:moveTo>
                      <a:pt x="17311" y="3462"/>
                    </a:moveTo>
                    <a:cubicBezTo>
                      <a:pt x="24959" y="3462"/>
                      <a:pt x="31157" y="9661"/>
                      <a:pt x="31157" y="17309"/>
                    </a:cubicBezTo>
                    <a:cubicBezTo>
                      <a:pt x="31157" y="24957"/>
                      <a:pt x="24959" y="31157"/>
                      <a:pt x="17311" y="31157"/>
                    </a:cubicBezTo>
                    <a:cubicBezTo>
                      <a:pt x="9663" y="31157"/>
                      <a:pt x="3462" y="24957"/>
                      <a:pt x="3462" y="17309"/>
                    </a:cubicBezTo>
                    <a:cubicBezTo>
                      <a:pt x="3462" y="9661"/>
                      <a:pt x="9663" y="3462"/>
                      <a:pt x="17311" y="3462"/>
                    </a:cubicBezTo>
                    <a:close/>
                    <a:moveTo>
                      <a:pt x="17311" y="0"/>
                    </a:moveTo>
                    <a:cubicBezTo>
                      <a:pt x="7751" y="0"/>
                      <a:pt x="0" y="7749"/>
                      <a:pt x="0" y="17309"/>
                    </a:cubicBezTo>
                    <a:cubicBezTo>
                      <a:pt x="0" y="26869"/>
                      <a:pt x="7751" y="34619"/>
                      <a:pt x="17311" y="34619"/>
                    </a:cubicBezTo>
                    <a:cubicBezTo>
                      <a:pt x="26871" y="34619"/>
                      <a:pt x="34619" y="26869"/>
                      <a:pt x="34619" y="17309"/>
                    </a:cubicBezTo>
                    <a:cubicBezTo>
                      <a:pt x="34619" y="7749"/>
                      <a:pt x="26871" y="0"/>
                      <a:pt x="17311" y="0"/>
                    </a:cubicBezTo>
                    <a:close/>
                  </a:path>
                </a:pathLst>
              </a:custGeom>
              <a:solidFill>
                <a:srgbClr val="667E9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 name="Google Shape;4218;p64">
                <a:extLst>
                  <a:ext uri="{FF2B5EF4-FFF2-40B4-BE49-F238E27FC236}">
                    <a16:creationId xmlns:a16="http://schemas.microsoft.com/office/drawing/2014/main" id="{8D235A1D-7EC8-5F7E-F980-8076AFE8EB49}"/>
                  </a:ext>
                </a:extLst>
              </p:cNvPr>
              <p:cNvSpPr/>
              <p:nvPr/>
            </p:nvSpPr>
            <p:spPr>
              <a:xfrm>
                <a:off x="2006902" y="1668949"/>
                <a:ext cx="9137" cy="348020"/>
              </a:xfrm>
              <a:custGeom>
                <a:avLst/>
                <a:gdLst/>
                <a:ahLst/>
                <a:cxnLst/>
                <a:rect l="l" t="t" r="r" b="b"/>
                <a:pathLst>
                  <a:path w="591" h="22511" extrusionOk="0">
                    <a:moveTo>
                      <a:pt x="1" y="0"/>
                    </a:moveTo>
                    <a:lnTo>
                      <a:pt x="1" y="22510"/>
                    </a:lnTo>
                    <a:lnTo>
                      <a:pt x="590" y="22510"/>
                    </a:lnTo>
                    <a:lnTo>
                      <a:pt x="590" y="0"/>
                    </a:lnTo>
                    <a:close/>
                  </a:path>
                </a:pathLst>
              </a:custGeom>
              <a:solidFill>
                <a:srgbClr val="667E9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1" name="Google Shape;4219;p64">
              <a:extLst>
                <a:ext uri="{FF2B5EF4-FFF2-40B4-BE49-F238E27FC236}">
                  <a16:creationId xmlns:a16="http://schemas.microsoft.com/office/drawing/2014/main" id="{42B973A4-8765-EF91-DFF5-786CA65C5E29}"/>
                </a:ext>
              </a:extLst>
            </p:cNvPr>
            <p:cNvGrpSpPr/>
            <p:nvPr/>
          </p:nvGrpSpPr>
          <p:grpSpPr>
            <a:xfrm>
              <a:off x="1822449" y="1219125"/>
              <a:ext cx="428180" cy="718859"/>
              <a:chOff x="1822449" y="1219125"/>
              <a:chExt cx="428180" cy="718859"/>
            </a:xfrm>
          </p:grpSpPr>
          <p:sp>
            <p:nvSpPr>
              <p:cNvPr id="35" name="Google Shape;4220;p64">
                <a:extLst>
                  <a:ext uri="{FF2B5EF4-FFF2-40B4-BE49-F238E27FC236}">
                    <a16:creationId xmlns:a16="http://schemas.microsoft.com/office/drawing/2014/main" id="{3FB1C9E6-D9B9-2CE1-16F0-509584B393D5}"/>
                  </a:ext>
                </a:extLst>
              </p:cNvPr>
              <p:cNvSpPr/>
              <p:nvPr/>
            </p:nvSpPr>
            <p:spPr>
              <a:xfrm>
                <a:off x="1822449" y="1219125"/>
                <a:ext cx="428180" cy="428180"/>
              </a:xfrm>
              <a:custGeom>
                <a:avLst/>
                <a:gdLst/>
                <a:ahLst/>
                <a:cxnLst/>
                <a:rect l="l" t="t" r="r" b="b"/>
                <a:pathLst>
                  <a:path w="27696" h="27696" extrusionOk="0">
                    <a:moveTo>
                      <a:pt x="13849" y="3462"/>
                    </a:moveTo>
                    <a:cubicBezTo>
                      <a:pt x="19585" y="3462"/>
                      <a:pt x="24233" y="8111"/>
                      <a:pt x="24233" y="13847"/>
                    </a:cubicBezTo>
                    <a:cubicBezTo>
                      <a:pt x="24233" y="19583"/>
                      <a:pt x="19585" y="24233"/>
                      <a:pt x="13849" y="24233"/>
                    </a:cubicBezTo>
                    <a:cubicBezTo>
                      <a:pt x="8113" y="24233"/>
                      <a:pt x="3462" y="19583"/>
                      <a:pt x="3462" y="13847"/>
                    </a:cubicBezTo>
                    <a:cubicBezTo>
                      <a:pt x="3462" y="8111"/>
                      <a:pt x="8113" y="3462"/>
                      <a:pt x="13849" y="3462"/>
                    </a:cubicBezTo>
                    <a:close/>
                    <a:moveTo>
                      <a:pt x="13849" y="0"/>
                    </a:moveTo>
                    <a:cubicBezTo>
                      <a:pt x="6201" y="0"/>
                      <a:pt x="0" y="6199"/>
                      <a:pt x="0" y="13847"/>
                    </a:cubicBezTo>
                    <a:cubicBezTo>
                      <a:pt x="0" y="21495"/>
                      <a:pt x="6201" y="27695"/>
                      <a:pt x="13849" y="27695"/>
                    </a:cubicBezTo>
                    <a:cubicBezTo>
                      <a:pt x="21497" y="27695"/>
                      <a:pt x="27695" y="21495"/>
                      <a:pt x="27695" y="13847"/>
                    </a:cubicBezTo>
                    <a:cubicBezTo>
                      <a:pt x="27695" y="6199"/>
                      <a:pt x="21497" y="0"/>
                      <a:pt x="13849" y="0"/>
                    </a:cubicBezTo>
                    <a:close/>
                  </a:path>
                </a:pathLst>
              </a:custGeom>
              <a:solidFill>
                <a:srgbClr val="445D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 name="Google Shape;4221;p64">
                <a:extLst>
                  <a:ext uri="{FF2B5EF4-FFF2-40B4-BE49-F238E27FC236}">
                    <a16:creationId xmlns:a16="http://schemas.microsoft.com/office/drawing/2014/main" id="{C2A60609-8912-016D-3911-718BA5B080D8}"/>
                  </a:ext>
                </a:extLst>
              </p:cNvPr>
              <p:cNvSpPr/>
              <p:nvPr/>
            </p:nvSpPr>
            <p:spPr>
              <a:xfrm>
                <a:off x="2057039" y="1605996"/>
                <a:ext cx="9121" cy="331988"/>
              </a:xfrm>
              <a:custGeom>
                <a:avLst/>
                <a:gdLst/>
                <a:ahLst/>
                <a:cxnLst/>
                <a:rect l="l" t="t" r="r" b="b"/>
                <a:pathLst>
                  <a:path w="590" h="21474" extrusionOk="0">
                    <a:moveTo>
                      <a:pt x="0" y="0"/>
                    </a:moveTo>
                    <a:lnTo>
                      <a:pt x="0" y="21474"/>
                    </a:lnTo>
                    <a:lnTo>
                      <a:pt x="590" y="21474"/>
                    </a:lnTo>
                    <a:lnTo>
                      <a:pt x="590" y="0"/>
                    </a:lnTo>
                    <a:close/>
                  </a:path>
                </a:pathLst>
              </a:custGeom>
              <a:solidFill>
                <a:srgbClr val="445D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2" name="Google Shape;4222;p64">
              <a:extLst>
                <a:ext uri="{FF2B5EF4-FFF2-40B4-BE49-F238E27FC236}">
                  <a16:creationId xmlns:a16="http://schemas.microsoft.com/office/drawing/2014/main" id="{996B06AA-2980-1D89-DAF7-D47DCDE5765A}"/>
                </a:ext>
              </a:extLst>
            </p:cNvPr>
            <p:cNvGrpSpPr/>
            <p:nvPr/>
          </p:nvGrpSpPr>
          <p:grpSpPr>
            <a:xfrm>
              <a:off x="1875972" y="1272648"/>
              <a:ext cx="321135" cy="586939"/>
              <a:chOff x="1875972" y="1272648"/>
              <a:chExt cx="321135" cy="586939"/>
            </a:xfrm>
          </p:grpSpPr>
          <p:sp>
            <p:nvSpPr>
              <p:cNvPr id="33" name="Google Shape;4223;p64">
                <a:extLst>
                  <a:ext uri="{FF2B5EF4-FFF2-40B4-BE49-F238E27FC236}">
                    <a16:creationId xmlns:a16="http://schemas.microsoft.com/office/drawing/2014/main" id="{7186C654-1432-3AC6-CDA4-4340DB1D1868}"/>
                  </a:ext>
                </a:extLst>
              </p:cNvPr>
              <p:cNvSpPr/>
              <p:nvPr/>
            </p:nvSpPr>
            <p:spPr>
              <a:xfrm>
                <a:off x="1875972" y="1272648"/>
                <a:ext cx="321135" cy="321120"/>
              </a:xfrm>
              <a:custGeom>
                <a:avLst/>
                <a:gdLst/>
                <a:ahLst/>
                <a:cxnLst/>
                <a:rect l="l" t="t" r="r" b="b"/>
                <a:pathLst>
                  <a:path w="20772" h="20771" extrusionOk="0">
                    <a:moveTo>
                      <a:pt x="10387" y="3461"/>
                    </a:moveTo>
                    <a:cubicBezTo>
                      <a:pt x="14211" y="3461"/>
                      <a:pt x="17309" y="6561"/>
                      <a:pt x="17309" y="10385"/>
                    </a:cubicBezTo>
                    <a:cubicBezTo>
                      <a:pt x="17309" y="14209"/>
                      <a:pt x="14211" y="17309"/>
                      <a:pt x="10387" y="17309"/>
                    </a:cubicBezTo>
                    <a:cubicBezTo>
                      <a:pt x="6563" y="17309"/>
                      <a:pt x="3462" y="14209"/>
                      <a:pt x="3462" y="10385"/>
                    </a:cubicBezTo>
                    <a:cubicBezTo>
                      <a:pt x="3462" y="6561"/>
                      <a:pt x="6563" y="3461"/>
                      <a:pt x="10387" y="3461"/>
                    </a:cubicBezTo>
                    <a:close/>
                    <a:moveTo>
                      <a:pt x="10387" y="0"/>
                    </a:moveTo>
                    <a:cubicBezTo>
                      <a:pt x="4651" y="0"/>
                      <a:pt x="0" y="4649"/>
                      <a:pt x="0" y="10385"/>
                    </a:cubicBezTo>
                    <a:cubicBezTo>
                      <a:pt x="0" y="16121"/>
                      <a:pt x="4651" y="20771"/>
                      <a:pt x="10387" y="20771"/>
                    </a:cubicBezTo>
                    <a:cubicBezTo>
                      <a:pt x="16123" y="20771"/>
                      <a:pt x="20771" y="16121"/>
                      <a:pt x="20771" y="10385"/>
                    </a:cubicBezTo>
                    <a:cubicBezTo>
                      <a:pt x="20771" y="4649"/>
                      <a:pt x="16123" y="0"/>
                      <a:pt x="10387" y="0"/>
                    </a:cubicBezTo>
                    <a:close/>
                  </a:path>
                </a:pathLst>
              </a:custGeom>
              <a:solidFill>
                <a:srgbClr val="E3E9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 name="Google Shape;4224;p64">
                <a:extLst>
                  <a:ext uri="{FF2B5EF4-FFF2-40B4-BE49-F238E27FC236}">
                    <a16:creationId xmlns:a16="http://schemas.microsoft.com/office/drawing/2014/main" id="{D940F0AC-9576-A5ED-8254-E9156B916387}"/>
                  </a:ext>
                </a:extLst>
              </p:cNvPr>
              <p:cNvSpPr/>
              <p:nvPr/>
            </p:nvSpPr>
            <p:spPr>
              <a:xfrm>
                <a:off x="2107176" y="1533705"/>
                <a:ext cx="9121" cy="325881"/>
              </a:xfrm>
              <a:custGeom>
                <a:avLst/>
                <a:gdLst/>
                <a:ahLst/>
                <a:cxnLst/>
                <a:rect l="l" t="t" r="r" b="b"/>
                <a:pathLst>
                  <a:path w="590" h="21079" extrusionOk="0">
                    <a:moveTo>
                      <a:pt x="0" y="0"/>
                    </a:moveTo>
                    <a:lnTo>
                      <a:pt x="0" y="21078"/>
                    </a:lnTo>
                    <a:lnTo>
                      <a:pt x="589" y="21078"/>
                    </a:lnTo>
                    <a:lnTo>
                      <a:pt x="589" y="0"/>
                    </a:lnTo>
                    <a:close/>
                  </a:path>
                </a:pathLst>
              </a:custGeom>
              <a:solidFill>
                <a:srgbClr val="E3E9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pic>
        <p:nvPicPr>
          <p:cNvPr id="41" name="Image 40">
            <a:extLst>
              <a:ext uri="{FF2B5EF4-FFF2-40B4-BE49-F238E27FC236}">
                <a16:creationId xmlns:a16="http://schemas.microsoft.com/office/drawing/2014/main" id="{47706873-8F59-0A6D-4D01-1EE1E93A3F22}"/>
              </a:ext>
            </a:extLst>
          </p:cNvPr>
          <p:cNvPicPr>
            <a:picLocks noChangeAspect="1"/>
          </p:cNvPicPr>
          <p:nvPr/>
        </p:nvPicPr>
        <p:blipFill rotWithShape="1">
          <a:blip r:embed="rId2">
            <a:extLst>
              <a:ext uri="{28A0092B-C50C-407E-A947-70E740481C1C}">
                <a14:useLocalDpi xmlns:a14="http://schemas.microsoft.com/office/drawing/2010/main" val="0"/>
              </a:ext>
            </a:extLst>
          </a:blip>
          <a:srcRect t="38880" r="77612" b="18999"/>
          <a:stretch/>
        </p:blipFill>
        <p:spPr bwMode="auto">
          <a:xfrm>
            <a:off x="164124" y="6533683"/>
            <a:ext cx="687392" cy="282490"/>
          </a:xfrm>
          <a:prstGeom prst="rect">
            <a:avLst/>
          </a:prstGeom>
          <a:ln>
            <a:noFill/>
          </a:ln>
          <a:extLst>
            <a:ext uri="{53640926-AAD7-44D8-BBD7-CCE9431645EC}">
              <a14:shadowObscured xmlns:a14="http://schemas.microsoft.com/office/drawing/2010/main"/>
            </a:ext>
          </a:extLst>
        </p:spPr>
      </p:pic>
      <p:sp>
        <p:nvSpPr>
          <p:cNvPr id="42" name="ZoneTexte 41">
            <a:extLst>
              <a:ext uri="{FF2B5EF4-FFF2-40B4-BE49-F238E27FC236}">
                <a16:creationId xmlns:a16="http://schemas.microsoft.com/office/drawing/2014/main" id="{E9AEE78D-77E7-D0E7-7792-EB03B958D886}"/>
              </a:ext>
            </a:extLst>
          </p:cNvPr>
          <p:cNvSpPr txBox="1"/>
          <p:nvPr/>
        </p:nvSpPr>
        <p:spPr>
          <a:xfrm>
            <a:off x="11665745" y="6380031"/>
            <a:ext cx="278606" cy="307777"/>
          </a:xfrm>
          <a:prstGeom prst="rect">
            <a:avLst/>
          </a:prstGeom>
          <a:noFill/>
        </p:spPr>
        <p:txBody>
          <a:bodyPr wrap="square">
            <a:spAutoFit/>
          </a:bodyPr>
          <a:lstStyle/>
          <a:p>
            <a:r>
              <a:rPr lang="fr-FR" sz="1400" b="1" dirty="0">
                <a:latin typeface="Montserrat" panose="00000500000000000000" pitchFamily="2" charset="0"/>
              </a:rPr>
              <a:t>2</a:t>
            </a:r>
            <a:endParaRPr lang="fr-FR" sz="1400" dirty="0"/>
          </a:p>
        </p:txBody>
      </p:sp>
      <p:sp>
        <p:nvSpPr>
          <p:cNvPr id="2" name="Titre 1">
            <a:extLst>
              <a:ext uri="{FF2B5EF4-FFF2-40B4-BE49-F238E27FC236}">
                <a16:creationId xmlns:a16="http://schemas.microsoft.com/office/drawing/2014/main" id="{B08A460E-574E-6A3A-6744-AF405EAD5E12}"/>
              </a:ext>
            </a:extLst>
          </p:cNvPr>
          <p:cNvSpPr txBox="1">
            <a:spLocks/>
          </p:cNvSpPr>
          <p:nvPr/>
        </p:nvSpPr>
        <p:spPr>
          <a:xfrm>
            <a:off x="761216" y="-174125"/>
            <a:ext cx="10669567"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fr-FR" sz="1800" b="1" dirty="0">
                <a:solidFill>
                  <a:schemeClr val="accent2">
                    <a:lumMod val="50000"/>
                  </a:schemeClr>
                </a:solidFill>
                <a:latin typeface="Montserrat" panose="00000500000000000000" pitchFamily="2" charset="0"/>
              </a:rPr>
              <a:t>INTRODUCTION ET CONTEXTE</a:t>
            </a:r>
          </a:p>
          <a:p>
            <a:pPr algn="ctr"/>
            <a:endParaRPr lang="fr-FR" sz="1800" b="1" dirty="0">
              <a:solidFill>
                <a:schemeClr val="accent2">
                  <a:lumMod val="50000"/>
                </a:schemeClr>
              </a:solidFill>
              <a:latin typeface="Montserrat" panose="00000500000000000000" pitchFamily="2" charset="0"/>
            </a:endParaRPr>
          </a:p>
        </p:txBody>
      </p:sp>
      <p:sp>
        <p:nvSpPr>
          <p:cNvPr id="4" name="Rectangle à coins arrondis 34">
            <a:extLst>
              <a:ext uri="{FF2B5EF4-FFF2-40B4-BE49-F238E27FC236}">
                <a16:creationId xmlns:a16="http://schemas.microsoft.com/office/drawing/2014/main" id="{EA8788F3-EFFF-067D-F7D1-DB11B3C74034}"/>
              </a:ext>
            </a:extLst>
          </p:cNvPr>
          <p:cNvSpPr>
            <a:spLocks noChangeArrowheads="1"/>
          </p:cNvSpPr>
          <p:nvPr/>
        </p:nvSpPr>
        <p:spPr bwMode="auto">
          <a:xfrm>
            <a:off x="3580957" y="131853"/>
            <a:ext cx="532935" cy="411676"/>
          </a:xfrm>
          <a:prstGeom prst="roundRect">
            <a:avLst>
              <a:gd name="adj" fmla="val 49793"/>
            </a:avLst>
          </a:prstGeom>
          <a:noFill/>
          <a:ln w="28575">
            <a:solidFill>
              <a:schemeClr val="accent2">
                <a:lumMod val="50000"/>
              </a:schemeClr>
            </a:solidFill>
            <a:round/>
            <a:headEnd/>
            <a:tailEnd/>
          </a:ln>
          <a:effectLst/>
        </p:spPr>
        <p:txBody>
          <a:bodyPr anchor="ctr"/>
          <a:ls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r>
              <a:rPr lang="fr-FR" sz="2400" b="1" dirty="0">
                <a:solidFill>
                  <a:schemeClr val="accent2">
                    <a:lumMod val="50000"/>
                  </a:schemeClr>
                </a:solidFill>
                <a:latin typeface="Trebuchet MS" panose="020B0603020202020204" pitchFamily="34" charset="0"/>
                <a:ea typeface="ＭＳ Ｐゴシック" charset="0"/>
                <a:cs typeface="Arial" charset="0"/>
              </a:rPr>
              <a:t>1</a:t>
            </a:r>
          </a:p>
        </p:txBody>
      </p:sp>
      <p:sp>
        <p:nvSpPr>
          <p:cNvPr id="6" name="ZoneTexte 5">
            <a:extLst>
              <a:ext uri="{FF2B5EF4-FFF2-40B4-BE49-F238E27FC236}">
                <a16:creationId xmlns:a16="http://schemas.microsoft.com/office/drawing/2014/main" id="{191DAF01-10FF-273A-2F72-C01B2DE38707}"/>
              </a:ext>
            </a:extLst>
          </p:cNvPr>
          <p:cNvSpPr txBox="1"/>
          <p:nvPr/>
        </p:nvSpPr>
        <p:spPr>
          <a:xfrm>
            <a:off x="6161395" y="3767422"/>
            <a:ext cx="6096000" cy="1107996"/>
          </a:xfrm>
          <a:prstGeom prst="rect">
            <a:avLst/>
          </a:prstGeom>
          <a:noFill/>
        </p:spPr>
        <p:txBody>
          <a:bodyPr wrap="square">
            <a:spAutoFit/>
          </a:bodyPr>
          <a:lstStyle/>
          <a:p>
            <a:r>
              <a:rPr lang="fr-FR" sz="1200" b="1" dirty="0">
                <a:latin typeface="Tahoma" panose="020B0604030504040204" pitchFamily="34" charset="0"/>
                <a:ea typeface="Tahoma" panose="020B0604030504040204" pitchFamily="34" charset="0"/>
                <a:cs typeface="Tahoma" panose="020B0604030504040204" pitchFamily="34" charset="0"/>
              </a:rPr>
              <a:t>🏗️ Analyse des offres et Validation du tarif</a:t>
            </a:r>
            <a:r>
              <a:rPr lang="fr-FR" sz="1200" dirty="0">
                <a:latin typeface="Tahoma" panose="020B0604030504040204" pitchFamily="34" charset="0"/>
                <a:ea typeface="Tahoma" panose="020B0604030504040204" pitchFamily="34" charset="0"/>
                <a:cs typeface="Tahoma" panose="020B0604030504040204" pitchFamily="34" charset="0"/>
              </a:rPr>
              <a:t> :</a:t>
            </a:r>
          </a:p>
          <a:p>
            <a:pPr marL="628650" lvl="1" indent="-171450">
              <a:buFont typeface="Arial" panose="020B0604020202020204" pitchFamily="34" charset="0"/>
              <a:buChar char="•"/>
            </a:pPr>
            <a:r>
              <a:rPr lang="fr-FR" sz="1200" dirty="0">
                <a:latin typeface="Tahoma" panose="020B0604030504040204" pitchFamily="34" charset="0"/>
                <a:ea typeface="Tahoma" panose="020B0604030504040204" pitchFamily="34" charset="0"/>
                <a:cs typeface="Tahoma" panose="020B0604030504040204" pitchFamily="34" charset="0"/>
              </a:rPr>
              <a:t>Examen et validation du tarif proposé pour s’assurer qu’il est juste, raisonnable et compatible avec les intérêts des consommateurs et du secteur.</a:t>
            </a:r>
          </a:p>
          <a:p>
            <a:pPr marL="628650" lvl="1" indent="-171450">
              <a:buFont typeface="Arial" panose="020B0604020202020204" pitchFamily="34" charset="0"/>
              <a:buChar char="•"/>
            </a:pPr>
            <a:endParaRPr lang="fr-FR" sz="600" dirty="0">
              <a:latin typeface="Tahoma" panose="020B0604030504040204" pitchFamily="34" charset="0"/>
              <a:ea typeface="Tahoma" panose="020B0604030504040204" pitchFamily="34" charset="0"/>
              <a:cs typeface="Tahoma" panose="020B0604030504040204" pitchFamily="34" charset="0"/>
            </a:endParaRPr>
          </a:p>
          <a:p>
            <a:pPr marL="628650" lvl="1" indent="-171450">
              <a:buFont typeface="Arial" panose="020B0604020202020204" pitchFamily="34" charset="0"/>
              <a:buChar char="•"/>
            </a:pPr>
            <a:r>
              <a:rPr lang="fr-FR" sz="1200" dirty="0">
                <a:latin typeface="Tahoma" panose="020B0604030504040204" pitchFamily="34" charset="0"/>
                <a:ea typeface="Tahoma" panose="020B0604030504040204" pitchFamily="34" charset="0"/>
                <a:cs typeface="Tahoma" panose="020B0604030504040204" pitchFamily="34" charset="0"/>
              </a:rPr>
              <a:t>Avis et Décision sur le processus d’attribution pour la sélection des producteurs indépendants d’</a:t>
            </a:r>
            <a:r>
              <a:rPr lang="fr-FR" sz="1200" dirty="0" err="1">
                <a:latin typeface="Tahoma" panose="020B0604030504040204" pitchFamily="34" charset="0"/>
                <a:ea typeface="Tahoma" panose="020B0604030504040204" pitchFamily="34" charset="0"/>
                <a:cs typeface="Tahoma" panose="020B0604030504040204" pitchFamily="34" charset="0"/>
              </a:rPr>
              <a:t>electricite</a:t>
            </a:r>
            <a:endParaRPr lang="fr-FR" sz="1200" dirty="0">
              <a:latin typeface="Tahoma" panose="020B0604030504040204" pitchFamily="34" charset="0"/>
              <a:ea typeface="Tahoma" panose="020B0604030504040204" pitchFamily="34" charset="0"/>
              <a:cs typeface="Tahoma" panose="020B0604030504040204" pitchFamily="34" charset="0"/>
            </a:endParaRPr>
          </a:p>
        </p:txBody>
      </p:sp>
      <p:sp>
        <p:nvSpPr>
          <p:cNvPr id="43" name="ZoneTexte 42">
            <a:extLst>
              <a:ext uri="{FF2B5EF4-FFF2-40B4-BE49-F238E27FC236}">
                <a16:creationId xmlns:a16="http://schemas.microsoft.com/office/drawing/2014/main" id="{757702AB-74D1-637E-B44F-3E1CA1454AD7}"/>
              </a:ext>
            </a:extLst>
          </p:cNvPr>
          <p:cNvSpPr txBox="1"/>
          <p:nvPr/>
        </p:nvSpPr>
        <p:spPr>
          <a:xfrm>
            <a:off x="6192005" y="5163400"/>
            <a:ext cx="6096000" cy="923330"/>
          </a:xfrm>
          <a:prstGeom prst="rect">
            <a:avLst/>
          </a:prstGeom>
          <a:noFill/>
        </p:spPr>
        <p:txBody>
          <a:bodyPr wrap="square">
            <a:spAutoFit/>
          </a:bodyPr>
          <a:lstStyle/>
          <a:p>
            <a:r>
              <a:rPr lang="fr-FR" sz="1200" b="1" dirty="0">
                <a:latin typeface="Tahoma" panose="020B0604030504040204" pitchFamily="34" charset="0"/>
                <a:ea typeface="Tahoma" panose="020B0604030504040204" pitchFamily="34" charset="0"/>
                <a:cs typeface="Tahoma" panose="020B0604030504040204" pitchFamily="34" charset="0"/>
              </a:rPr>
              <a:t>🏗️ Surveillance réglementaire continue</a:t>
            </a:r>
            <a:r>
              <a:rPr lang="fr-FR" sz="1200" dirty="0">
                <a:latin typeface="Tahoma" panose="020B0604030504040204" pitchFamily="34" charset="0"/>
                <a:ea typeface="Tahoma" panose="020B0604030504040204" pitchFamily="34" charset="0"/>
                <a:cs typeface="Tahoma" panose="020B0604030504040204" pitchFamily="34" charset="0"/>
              </a:rPr>
              <a:t> :</a:t>
            </a:r>
          </a:p>
          <a:p>
            <a:pPr marL="628650" lvl="1" indent="-171450">
              <a:buFont typeface="Arial" panose="020B0604020202020204" pitchFamily="34" charset="0"/>
              <a:buChar char="•"/>
            </a:pPr>
            <a:r>
              <a:rPr lang="fr-FR" sz="1200" dirty="0">
                <a:latin typeface="Tahoma" panose="020B0604030504040204" pitchFamily="34" charset="0"/>
                <a:ea typeface="Tahoma" panose="020B0604030504040204" pitchFamily="34" charset="0"/>
                <a:cs typeface="Tahoma" panose="020B0604030504040204" pitchFamily="34" charset="0"/>
              </a:rPr>
              <a:t>Contrôle de la mise en œuvre du projet dans le respect du contrat et de la réglementation en vigueur.</a:t>
            </a:r>
          </a:p>
          <a:p>
            <a:pPr marL="628650" lvl="1" indent="-171450">
              <a:buFont typeface="Arial" panose="020B0604020202020204" pitchFamily="34" charset="0"/>
              <a:buChar char="•"/>
            </a:pPr>
            <a:endParaRPr lang="fr-FR" sz="600" dirty="0">
              <a:latin typeface="Tahoma" panose="020B0604030504040204" pitchFamily="34" charset="0"/>
              <a:ea typeface="Tahoma" panose="020B0604030504040204" pitchFamily="34" charset="0"/>
              <a:cs typeface="Tahoma" panose="020B0604030504040204" pitchFamily="34" charset="0"/>
            </a:endParaRPr>
          </a:p>
          <a:p>
            <a:pPr marL="628650" lvl="1" indent="-171450">
              <a:buFont typeface="Arial" panose="020B0604020202020204" pitchFamily="34" charset="0"/>
              <a:buChar char="•"/>
            </a:pPr>
            <a:r>
              <a:rPr lang="fr-FR" sz="1200" dirty="0">
                <a:latin typeface="Tahoma" panose="020B0604030504040204" pitchFamily="34" charset="0"/>
                <a:ea typeface="Tahoma" panose="020B0604030504040204" pitchFamily="34" charset="0"/>
                <a:cs typeface="Tahoma" panose="020B0604030504040204" pitchFamily="34" charset="0"/>
              </a:rPr>
              <a:t>Suivi de la qualité du service et des obligations contractuelles.</a:t>
            </a:r>
          </a:p>
        </p:txBody>
      </p:sp>
      <p:sp>
        <p:nvSpPr>
          <p:cNvPr id="45" name="ZoneTexte 44">
            <a:extLst>
              <a:ext uri="{FF2B5EF4-FFF2-40B4-BE49-F238E27FC236}">
                <a16:creationId xmlns:a16="http://schemas.microsoft.com/office/drawing/2014/main" id="{6BF1AD41-DBC5-043D-FE37-0D3090C2A871}"/>
              </a:ext>
            </a:extLst>
          </p:cNvPr>
          <p:cNvSpPr txBox="1"/>
          <p:nvPr/>
        </p:nvSpPr>
        <p:spPr>
          <a:xfrm>
            <a:off x="6161395" y="2360350"/>
            <a:ext cx="5782956" cy="1107996"/>
          </a:xfrm>
          <a:prstGeom prst="rect">
            <a:avLst/>
          </a:prstGeom>
          <a:noFill/>
        </p:spPr>
        <p:txBody>
          <a:bodyPr wrap="square">
            <a:spAutoFit/>
          </a:bodyPr>
          <a:lstStyle/>
          <a:p>
            <a:r>
              <a:rPr lang="fr-FR" sz="1200" b="1" dirty="0">
                <a:latin typeface="Tahoma" panose="020B0604030504040204" pitchFamily="34" charset="0"/>
                <a:ea typeface="Tahoma" panose="020B0604030504040204" pitchFamily="34" charset="0"/>
                <a:cs typeface="Tahoma" panose="020B0604030504040204" pitchFamily="34" charset="0"/>
              </a:rPr>
              <a:t>🏗️ Contrôle de la procédure de sélection</a:t>
            </a:r>
            <a:r>
              <a:rPr lang="fr-FR" sz="1200" dirty="0">
                <a:latin typeface="Tahoma" panose="020B0604030504040204" pitchFamily="34" charset="0"/>
                <a:ea typeface="Tahoma" panose="020B0604030504040204" pitchFamily="34" charset="0"/>
                <a:cs typeface="Tahoma" panose="020B0604030504040204" pitchFamily="34" charset="0"/>
              </a:rPr>
              <a:t> :</a:t>
            </a:r>
          </a:p>
          <a:p>
            <a:pPr marL="628650" lvl="1" indent="-171450">
              <a:buFont typeface="Arial" panose="020B0604020202020204" pitchFamily="34" charset="0"/>
              <a:buChar char="•"/>
            </a:pPr>
            <a:r>
              <a:rPr lang="fr-FR" sz="1200" dirty="0">
                <a:latin typeface="Tahoma" panose="020B0604030504040204" pitchFamily="34" charset="0"/>
                <a:ea typeface="Tahoma" panose="020B0604030504040204" pitchFamily="34" charset="0"/>
                <a:cs typeface="Tahoma" panose="020B0604030504040204" pitchFamily="34" charset="0"/>
              </a:rPr>
              <a:t>Vérification du respect des principes de transparence, de non-discrimination et de concurrence dans la sélection du producteur indépendant d’électricité (IPP).</a:t>
            </a:r>
          </a:p>
          <a:p>
            <a:pPr marL="628650" lvl="1" indent="-171450">
              <a:buFont typeface="Arial" panose="020B0604020202020204" pitchFamily="34" charset="0"/>
              <a:buChar char="•"/>
            </a:pPr>
            <a:endParaRPr lang="fr-FR" sz="600" dirty="0">
              <a:latin typeface="Tahoma" panose="020B0604030504040204" pitchFamily="34" charset="0"/>
              <a:ea typeface="Tahoma" panose="020B0604030504040204" pitchFamily="34" charset="0"/>
              <a:cs typeface="Tahoma" panose="020B0604030504040204" pitchFamily="34" charset="0"/>
            </a:endParaRPr>
          </a:p>
          <a:p>
            <a:pPr marL="628650" lvl="1" indent="-171450">
              <a:buFont typeface="Arial" panose="020B0604020202020204" pitchFamily="34" charset="0"/>
              <a:buChar char="•"/>
            </a:pPr>
            <a:r>
              <a:rPr lang="fr-FR" sz="1200" dirty="0">
                <a:latin typeface="Tahoma" panose="020B0604030504040204" pitchFamily="34" charset="0"/>
                <a:ea typeface="Tahoma" panose="020B0604030504040204" pitchFamily="34" charset="0"/>
                <a:cs typeface="Tahoma" panose="020B0604030504040204" pitchFamily="34" charset="0"/>
              </a:rPr>
              <a:t>Avis conforme ou approbation du choix du soumissionnaire retenu.</a:t>
            </a:r>
          </a:p>
        </p:txBody>
      </p:sp>
      <p:sp>
        <p:nvSpPr>
          <p:cNvPr id="47" name="ZoneTexte 46">
            <a:extLst>
              <a:ext uri="{FF2B5EF4-FFF2-40B4-BE49-F238E27FC236}">
                <a16:creationId xmlns:a16="http://schemas.microsoft.com/office/drawing/2014/main" id="{76DB84EB-276B-A265-34ED-9915A5835EE3}"/>
              </a:ext>
            </a:extLst>
          </p:cNvPr>
          <p:cNvSpPr txBox="1"/>
          <p:nvPr/>
        </p:nvSpPr>
        <p:spPr>
          <a:xfrm>
            <a:off x="164124" y="3756328"/>
            <a:ext cx="6161314" cy="1107996"/>
          </a:xfrm>
          <a:prstGeom prst="rect">
            <a:avLst/>
          </a:prstGeom>
          <a:noFill/>
        </p:spPr>
        <p:txBody>
          <a:bodyPr wrap="square">
            <a:spAutoFit/>
          </a:bodyPr>
          <a:lstStyle/>
          <a:p>
            <a:r>
              <a:rPr lang="fr-FR" sz="1200" b="1" dirty="0">
                <a:latin typeface="Tahoma" panose="020B0604030504040204" pitchFamily="34" charset="0"/>
                <a:ea typeface="Tahoma" panose="020B0604030504040204" pitchFamily="34" charset="0"/>
                <a:cs typeface="Tahoma" panose="020B0604030504040204" pitchFamily="34" charset="0"/>
              </a:rPr>
              <a:t>🏗️ Structuration de l’appel d’offres</a:t>
            </a:r>
            <a:r>
              <a:rPr lang="fr-FR" sz="1200" dirty="0">
                <a:latin typeface="Tahoma" panose="020B0604030504040204" pitchFamily="34" charset="0"/>
                <a:ea typeface="Tahoma" panose="020B0604030504040204" pitchFamily="34" charset="0"/>
                <a:cs typeface="Tahoma" panose="020B0604030504040204" pitchFamily="34" charset="0"/>
              </a:rPr>
              <a:t> :</a:t>
            </a:r>
          </a:p>
          <a:p>
            <a:pPr marL="628650" lvl="1" indent="-171450">
              <a:buFont typeface="Arial" panose="020B0604020202020204" pitchFamily="34" charset="0"/>
              <a:buChar char="•"/>
            </a:pPr>
            <a:r>
              <a:rPr lang="fr-FR" sz="1200" dirty="0">
                <a:latin typeface="Tahoma" panose="020B0604030504040204" pitchFamily="34" charset="0"/>
                <a:ea typeface="Tahoma" panose="020B0604030504040204" pitchFamily="34" charset="0"/>
                <a:cs typeface="Tahoma" panose="020B0604030504040204" pitchFamily="34" charset="0"/>
              </a:rPr>
              <a:t>Élaboration d’un processus d’appel d’offres international transparent et compétitif.</a:t>
            </a:r>
          </a:p>
          <a:p>
            <a:pPr marL="628650" lvl="1" indent="-171450">
              <a:buFont typeface="Arial" panose="020B0604020202020204" pitchFamily="34" charset="0"/>
              <a:buChar char="•"/>
            </a:pPr>
            <a:endParaRPr lang="fr-FR" sz="600" dirty="0">
              <a:latin typeface="Tahoma" panose="020B0604030504040204" pitchFamily="34" charset="0"/>
              <a:ea typeface="Tahoma" panose="020B0604030504040204" pitchFamily="34" charset="0"/>
              <a:cs typeface="Tahoma" panose="020B0604030504040204" pitchFamily="34" charset="0"/>
            </a:endParaRPr>
          </a:p>
          <a:p>
            <a:pPr marL="628650" lvl="1" indent="-171450">
              <a:buFont typeface="Arial" panose="020B0604020202020204" pitchFamily="34" charset="0"/>
              <a:buChar char="•"/>
            </a:pPr>
            <a:r>
              <a:rPr lang="fr-FR" sz="1200" dirty="0">
                <a:latin typeface="Tahoma" panose="020B0604030504040204" pitchFamily="34" charset="0"/>
                <a:ea typeface="Tahoma" panose="020B0604030504040204" pitchFamily="34" charset="0"/>
                <a:cs typeface="Tahoma" panose="020B0604030504040204" pitchFamily="34" charset="0"/>
              </a:rPr>
              <a:t>Évaluation des offres techniques et financières en tant que conseiller du gouvernement.</a:t>
            </a:r>
          </a:p>
        </p:txBody>
      </p:sp>
      <p:sp>
        <p:nvSpPr>
          <p:cNvPr id="49" name="ZoneTexte 48">
            <a:extLst>
              <a:ext uri="{FF2B5EF4-FFF2-40B4-BE49-F238E27FC236}">
                <a16:creationId xmlns:a16="http://schemas.microsoft.com/office/drawing/2014/main" id="{21B94F19-CD4A-C696-2618-41FCE776E214}"/>
              </a:ext>
            </a:extLst>
          </p:cNvPr>
          <p:cNvSpPr txBox="1"/>
          <p:nvPr/>
        </p:nvSpPr>
        <p:spPr>
          <a:xfrm>
            <a:off x="164124" y="5004440"/>
            <a:ext cx="6161314" cy="1292662"/>
          </a:xfrm>
          <a:prstGeom prst="rect">
            <a:avLst/>
          </a:prstGeom>
          <a:noFill/>
        </p:spPr>
        <p:txBody>
          <a:bodyPr wrap="square">
            <a:spAutoFit/>
          </a:bodyPr>
          <a:lstStyle/>
          <a:p>
            <a:r>
              <a:rPr lang="fr-FR" sz="1200" b="1" dirty="0">
                <a:latin typeface="Tahoma" panose="020B0604030504040204" pitchFamily="34" charset="0"/>
                <a:ea typeface="Tahoma" panose="020B0604030504040204" pitchFamily="34" charset="0"/>
                <a:cs typeface="Tahoma" panose="020B0604030504040204" pitchFamily="34" charset="0"/>
              </a:rPr>
              <a:t>🏗️ Mobilisation des financements</a:t>
            </a:r>
            <a:r>
              <a:rPr lang="fr-FR" sz="1200" dirty="0">
                <a:latin typeface="Tahoma" panose="020B0604030504040204" pitchFamily="34" charset="0"/>
                <a:ea typeface="Tahoma" panose="020B0604030504040204" pitchFamily="34" charset="0"/>
                <a:cs typeface="Tahoma" panose="020B0604030504040204" pitchFamily="34" charset="0"/>
              </a:rPr>
              <a:t> :</a:t>
            </a:r>
          </a:p>
          <a:p>
            <a:pPr marL="628650" lvl="1" indent="-171450">
              <a:buFont typeface="Arial" panose="020B0604020202020204" pitchFamily="34" charset="0"/>
              <a:buChar char="•"/>
            </a:pPr>
            <a:r>
              <a:rPr lang="fr-FR" sz="1200" dirty="0">
                <a:latin typeface="Tahoma" panose="020B0604030504040204" pitchFamily="34" charset="0"/>
                <a:ea typeface="Tahoma" panose="020B0604030504040204" pitchFamily="34" charset="0"/>
                <a:cs typeface="Tahoma" panose="020B0604030504040204" pitchFamily="34" charset="0"/>
              </a:rPr>
              <a:t>Mise en place de mécanismes de financement et de garanties (ex : instruments de couverture contre les risques politiques via la MIGA, autre entité du Groupe Banque mondiale).</a:t>
            </a:r>
          </a:p>
          <a:p>
            <a:pPr marL="628650" lvl="1" indent="-171450">
              <a:buFont typeface="Arial" panose="020B0604020202020204" pitchFamily="34" charset="0"/>
              <a:buChar char="•"/>
            </a:pPr>
            <a:endParaRPr lang="fr-FR" sz="600" dirty="0">
              <a:latin typeface="Tahoma" panose="020B0604030504040204" pitchFamily="34" charset="0"/>
              <a:ea typeface="Tahoma" panose="020B0604030504040204" pitchFamily="34" charset="0"/>
              <a:cs typeface="Tahoma" panose="020B0604030504040204" pitchFamily="34" charset="0"/>
            </a:endParaRPr>
          </a:p>
          <a:p>
            <a:pPr marL="628650" lvl="1" indent="-171450">
              <a:buFont typeface="Arial" panose="020B0604020202020204" pitchFamily="34" charset="0"/>
              <a:buChar char="•"/>
            </a:pPr>
            <a:r>
              <a:rPr lang="fr-FR" sz="1200" dirty="0">
                <a:latin typeface="Tahoma" panose="020B0604030504040204" pitchFamily="34" charset="0"/>
                <a:ea typeface="Tahoma" panose="020B0604030504040204" pitchFamily="34" charset="0"/>
                <a:cs typeface="Tahoma" panose="020B0604030504040204" pitchFamily="34" charset="0"/>
              </a:rPr>
              <a:t>Participation potentielle comme investisseur minoritaire dans le projet (via </a:t>
            </a:r>
            <a:r>
              <a:rPr lang="fr-FR" sz="1200" dirty="0" err="1">
                <a:latin typeface="Tahoma" panose="020B0604030504040204" pitchFamily="34" charset="0"/>
                <a:ea typeface="Tahoma" panose="020B0604030504040204" pitchFamily="34" charset="0"/>
                <a:cs typeface="Tahoma" panose="020B0604030504040204" pitchFamily="34" charset="0"/>
              </a:rPr>
              <a:t>InfraVentures</a:t>
            </a:r>
            <a:r>
              <a:rPr lang="fr-FR" sz="1200" dirty="0">
                <a:latin typeface="Tahoma" panose="020B0604030504040204" pitchFamily="34" charset="0"/>
                <a:ea typeface="Tahoma" panose="020B0604030504040204" pitchFamily="34" charset="0"/>
                <a:cs typeface="Tahoma" panose="020B0604030504040204" pitchFamily="34" charset="0"/>
              </a:rPr>
              <a:t> ou d'autres fonds).</a:t>
            </a:r>
          </a:p>
        </p:txBody>
      </p:sp>
      <p:sp>
        <p:nvSpPr>
          <p:cNvPr id="51" name="ZoneTexte 50">
            <a:extLst>
              <a:ext uri="{FF2B5EF4-FFF2-40B4-BE49-F238E27FC236}">
                <a16:creationId xmlns:a16="http://schemas.microsoft.com/office/drawing/2014/main" id="{EC8B0385-02E9-FCC0-5BEE-E172FE161568}"/>
              </a:ext>
            </a:extLst>
          </p:cNvPr>
          <p:cNvSpPr txBox="1"/>
          <p:nvPr/>
        </p:nvSpPr>
        <p:spPr>
          <a:xfrm>
            <a:off x="164125" y="2363507"/>
            <a:ext cx="5510430" cy="1292662"/>
          </a:xfrm>
          <a:prstGeom prst="rect">
            <a:avLst/>
          </a:prstGeom>
          <a:noFill/>
        </p:spPr>
        <p:txBody>
          <a:bodyPr wrap="square">
            <a:spAutoFit/>
          </a:bodyPr>
          <a:lstStyle/>
          <a:p>
            <a:r>
              <a:rPr lang="fr-FR" sz="1200" b="1" dirty="0">
                <a:latin typeface="Tahoma" panose="020B0604030504040204" pitchFamily="34" charset="0"/>
                <a:ea typeface="Tahoma" panose="020B0604030504040204" pitchFamily="34" charset="0"/>
                <a:cs typeface="Tahoma" panose="020B0604030504040204" pitchFamily="34" charset="0"/>
              </a:rPr>
              <a:t>🏗️ Assistance technique et conseil</a:t>
            </a:r>
            <a:r>
              <a:rPr lang="fr-FR" sz="1200" dirty="0">
                <a:latin typeface="Tahoma" panose="020B0604030504040204" pitchFamily="34" charset="0"/>
                <a:ea typeface="Tahoma" panose="020B0604030504040204" pitchFamily="34" charset="0"/>
                <a:cs typeface="Tahoma" panose="020B0604030504040204" pitchFamily="34" charset="0"/>
              </a:rPr>
              <a:t> :</a:t>
            </a:r>
          </a:p>
          <a:p>
            <a:pPr marL="628650" lvl="1" indent="-171450">
              <a:buFont typeface="Arial" panose="020B0604020202020204" pitchFamily="34" charset="0"/>
              <a:buChar char="•"/>
            </a:pPr>
            <a:r>
              <a:rPr lang="fr-FR" sz="1200" dirty="0">
                <a:latin typeface="Tahoma" panose="020B0604030504040204" pitchFamily="34" charset="0"/>
                <a:ea typeface="Tahoma" panose="020B0604030504040204" pitchFamily="34" charset="0"/>
                <a:cs typeface="Tahoma" panose="020B0604030504040204" pitchFamily="34" charset="0"/>
              </a:rPr>
              <a:t>Appui au gouvernement sénégalais (notamment au ministère de l’Énergie et à la Senelec) pour structurer l’appel d’offres dans le cadre du programme </a:t>
            </a:r>
            <a:r>
              <a:rPr lang="fr-FR" sz="1200" dirty="0" err="1">
                <a:latin typeface="Tahoma" panose="020B0604030504040204" pitchFamily="34" charset="0"/>
                <a:ea typeface="Tahoma" panose="020B0604030504040204" pitchFamily="34" charset="0"/>
                <a:cs typeface="Tahoma" panose="020B0604030504040204" pitchFamily="34" charset="0"/>
              </a:rPr>
              <a:t>Scaling</a:t>
            </a:r>
            <a:r>
              <a:rPr lang="fr-FR" sz="1200" dirty="0">
                <a:latin typeface="Tahoma" panose="020B0604030504040204" pitchFamily="34" charset="0"/>
                <a:ea typeface="Tahoma" panose="020B0604030504040204" pitchFamily="34" charset="0"/>
                <a:cs typeface="Tahoma" panose="020B0604030504040204" pitchFamily="34" charset="0"/>
              </a:rPr>
              <a:t> Solar.</a:t>
            </a:r>
          </a:p>
          <a:p>
            <a:pPr marL="628650" lvl="1" indent="-171450">
              <a:buFont typeface="Arial" panose="020B0604020202020204" pitchFamily="34" charset="0"/>
              <a:buChar char="•"/>
            </a:pPr>
            <a:endParaRPr lang="fr-FR" sz="600" dirty="0">
              <a:latin typeface="Tahoma" panose="020B0604030504040204" pitchFamily="34" charset="0"/>
              <a:ea typeface="Tahoma" panose="020B0604030504040204" pitchFamily="34" charset="0"/>
              <a:cs typeface="Tahoma" panose="020B0604030504040204" pitchFamily="34" charset="0"/>
            </a:endParaRPr>
          </a:p>
          <a:p>
            <a:pPr marL="628650" lvl="1" indent="-171450">
              <a:buFont typeface="Arial" panose="020B0604020202020204" pitchFamily="34" charset="0"/>
              <a:buChar char="•"/>
            </a:pPr>
            <a:r>
              <a:rPr lang="fr-FR" sz="1200" dirty="0">
                <a:latin typeface="Tahoma" panose="020B0604030504040204" pitchFamily="34" charset="0"/>
                <a:ea typeface="Tahoma" panose="020B0604030504040204" pitchFamily="34" charset="0"/>
                <a:cs typeface="Tahoma" panose="020B0604030504040204" pitchFamily="34" charset="0"/>
              </a:rPr>
              <a:t>Fourniture de documents contractuels types (PPA, contrats de concession, garanties, etc.).</a:t>
            </a:r>
            <a:endParaRPr lang="fr-FR" dirty="0"/>
          </a:p>
        </p:txBody>
      </p:sp>
    </p:spTree>
    <p:extLst>
      <p:ext uri="{BB962C8B-B14F-4D97-AF65-F5344CB8AC3E}">
        <p14:creationId xmlns:p14="http://schemas.microsoft.com/office/powerpoint/2010/main" val="105363840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B3F19E0-53E6-B85E-BCF1-4B7C672BFD77}"/>
            </a:ext>
          </a:extLst>
        </p:cNvPr>
        <p:cNvGrpSpPr/>
        <p:nvPr/>
      </p:nvGrpSpPr>
      <p:grpSpPr>
        <a:xfrm>
          <a:off x="0" y="0"/>
          <a:ext cx="0" cy="0"/>
          <a:chOff x="0" y="0"/>
          <a:chExt cx="0" cy="0"/>
        </a:xfrm>
      </p:grpSpPr>
      <p:cxnSp>
        <p:nvCxnSpPr>
          <p:cNvPr id="10" name="Connecteur droit 9">
            <a:extLst>
              <a:ext uri="{FF2B5EF4-FFF2-40B4-BE49-F238E27FC236}">
                <a16:creationId xmlns:a16="http://schemas.microsoft.com/office/drawing/2014/main" id="{3DBD3452-650D-372C-7C03-D1C97D2AE309}"/>
              </a:ext>
            </a:extLst>
          </p:cNvPr>
          <p:cNvCxnSpPr>
            <a:cxnSpLocks/>
          </p:cNvCxnSpPr>
          <p:nvPr/>
        </p:nvCxnSpPr>
        <p:spPr>
          <a:xfrm>
            <a:off x="4638675" y="661326"/>
            <a:ext cx="2914650" cy="0"/>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pic>
        <p:nvPicPr>
          <p:cNvPr id="41" name="Image 40">
            <a:extLst>
              <a:ext uri="{FF2B5EF4-FFF2-40B4-BE49-F238E27FC236}">
                <a16:creationId xmlns:a16="http://schemas.microsoft.com/office/drawing/2014/main" id="{23E5947B-0847-2002-ACF4-5A5F4BC93A4C}"/>
              </a:ext>
            </a:extLst>
          </p:cNvPr>
          <p:cNvPicPr>
            <a:picLocks noChangeAspect="1"/>
          </p:cNvPicPr>
          <p:nvPr/>
        </p:nvPicPr>
        <p:blipFill rotWithShape="1">
          <a:blip r:embed="rId2">
            <a:extLst>
              <a:ext uri="{28A0092B-C50C-407E-A947-70E740481C1C}">
                <a14:useLocalDpi xmlns:a14="http://schemas.microsoft.com/office/drawing/2010/main" val="0"/>
              </a:ext>
            </a:extLst>
          </a:blip>
          <a:srcRect t="38880" r="77612" b="18999"/>
          <a:stretch/>
        </p:blipFill>
        <p:spPr bwMode="auto">
          <a:xfrm>
            <a:off x="164124" y="6533683"/>
            <a:ext cx="687392" cy="282490"/>
          </a:xfrm>
          <a:prstGeom prst="rect">
            <a:avLst/>
          </a:prstGeom>
          <a:ln>
            <a:noFill/>
          </a:ln>
          <a:extLst>
            <a:ext uri="{53640926-AAD7-44D8-BBD7-CCE9431645EC}">
              <a14:shadowObscured xmlns:a14="http://schemas.microsoft.com/office/drawing/2010/main"/>
            </a:ext>
          </a:extLst>
        </p:spPr>
      </p:pic>
      <p:sp>
        <p:nvSpPr>
          <p:cNvPr id="42" name="ZoneTexte 41">
            <a:extLst>
              <a:ext uri="{FF2B5EF4-FFF2-40B4-BE49-F238E27FC236}">
                <a16:creationId xmlns:a16="http://schemas.microsoft.com/office/drawing/2014/main" id="{B664CAFC-6428-85E8-DF93-90BDC4AA1C8C}"/>
              </a:ext>
            </a:extLst>
          </p:cNvPr>
          <p:cNvSpPr txBox="1"/>
          <p:nvPr/>
        </p:nvSpPr>
        <p:spPr>
          <a:xfrm>
            <a:off x="11665745" y="6380031"/>
            <a:ext cx="278606" cy="307777"/>
          </a:xfrm>
          <a:prstGeom prst="rect">
            <a:avLst/>
          </a:prstGeom>
          <a:noFill/>
        </p:spPr>
        <p:txBody>
          <a:bodyPr wrap="square">
            <a:spAutoFit/>
          </a:bodyPr>
          <a:lstStyle/>
          <a:p>
            <a:r>
              <a:rPr lang="fr-FR" sz="1400" b="1" dirty="0">
                <a:latin typeface="Montserrat" panose="00000500000000000000" pitchFamily="2" charset="0"/>
              </a:rPr>
              <a:t>3</a:t>
            </a:r>
            <a:endParaRPr lang="fr-FR" sz="1400" dirty="0"/>
          </a:p>
        </p:txBody>
      </p:sp>
      <p:sp>
        <p:nvSpPr>
          <p:cNvPr id="2" name="Titre 1">
            <a:extLst>
              <a:ext uri="{FF2B5EF4-FFF2-40B4-BE49-F238E27FC236}">
                <a16:creationId xmlns:a16="http://schemas.microsoft.com/office/drawing/2014/main" id="{F1AFCE36-DE48-ACFF-BF96-9B0956908C0E}"/>
              </a:ext>
            </a:extLst>
          </p:cNvPr>
          <p:cNvSpPr txBox="1">
            <a:spLocks/>
          </p:cNvSpPr>
          <p:nvPr/>
        </p:nvSpPr>
        <p:spPr>
          <a:xfrm>
            <a:off x="761216" y="-174125"/>
            <a:ext cx="10669567"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fr-FR" sz="1800" b="1" dirty="0">
                <a:solidFill>
                  <a:schemeClr val="accent2">
                    <a:lumMod val="50000"/>
                  </a:schemeClr>
                </a:solidFill>
                <a:latin typeface="Montserrat" panose="00000500000000000000" pitchFamily="2" charset="0"/>
              </a:rPr>
              <a:t>INTRODUCTION ET CONTEXTE</a:t>
            </a:r>
          </a:p>
          <a:p>
            <a:pPr algn="ctr"/>
            <a:endParaRPr lang="fr-FR" sz="1800" b="1" dirty="0">
              <a:solidFill>
                <a:schemeClr val="accent2">
                  <a:lumMod val="50000"/>
                </a:schemeClr>
              </a:solidFill>
              <a:latin typeface="Montserrat" panose="00000500000000000000" pitchFamily="2" charset="0"/>
            </a:endParaRPr>
          </a:p>
        </p:txBody>
      </p:sp>
      <p:sp>
        <p:nvSpPr>
          <p:cNvPr id="4" name="Rectangle à coins arrondis 34">
            <a:extLst>
              <a:ext uri="{FF2B5EF4-FFF2-40B4-BE49-F238E27FC236}">
                <a16:creationId xmlns:a16="http://schemas.microsoft.com/office/drawing/2014/main" id="{C0CAD1C3-A70B-6EE0-3F22-40BBFBA3AF8A}"/>
              </a:ext>
            </a:extLst>
          </p:cNvPr>
          <p:cNvSpPr>
            <a:spLocks noChangeArrowheads="1"/>
          </p:cNvSpPr>
          <p:nvPr/>
        </p:nvSpPr>
        <p:spPr bwMode="auto">
          <a:xfrm>
            <a:off x="3580957" y="131853"/>
            <a:ext cx="532935" cy="411676"/>
          </a:xfrm>
          <a:prstGeom prst="roundRect">
            <a:avLst>
              <a:gd name="adj" fmla="val 49793"/>
            </a:avLst>
          </a:prstGeom>
          <a:noFill/>
          <a:ln w="28575">
            <a:solidFill>
              <a:schemeClr val="accent2">
                <a:lumMod val="50000"/>
              </a:schemeClr>
            </a:solidFill>
            <a:round/>
            <a:headEnd/>
            <a:tailEnd/>
          </a:ln>
          <a:effectLst/>
        </p:spPr>
        <p:txBody>
          <a:bodyPr anchor="ctr"/>
          <a:ls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r>
              <a:rPr lang="fr-FR" sz="2400" b="1" dirty="0">
                <a:solidFill>
                  <a:schemeClr val="accent2">
                    <a:lumMod val="50000"/>
                  </a:schemeClr>
                </a:solidFill>
                <a:latin typeface="Trebuchet MS" panose="020B0603020202020204" pitchFamily="34" charset="0"/>
                <a:ea typeface="ＭＳ Ｐゴシック" charset="0"/>
                <a:cs typeface="Arial" charset="0"/>
              </a:rPr>
              <a:t>1</a:t>
            </a:r>
          </a:p>
        </p:txBody>
      </p:sp>
      <p:graphicFrame>
        <p:nvGraphicFramePr>
          <p:cNvPr id="52" name="Tableau 51">
            <a:extLst>
              <a:ext uri="{FF2B5EF4-FFF2-40B4-BE49-F238E27FC236}">
                <a16:creationId xmlns:a16="http://schemas.microsoft.com/office/drawing/2014/main" id="{9911A213-AF21-139D-D943-CDC31BBB96D9}"/>
              </a:ext>
            </a:extLst>
          </p:cNvPr>
          <p:cNvGraphicFramePr>
            <a:graphicFrameLocks noGrp="1"/>
          </p:cNvGraphicFramePr>
          <p:nvPr>
            <p:extLst>
              <p:ext uri="{D42A27DB-BD31-4B8C-83A1-F6EECF244321}">
                <p14:modId xmlns:p14="http://schemas.microsoft.com/office/powerpoint/2010/main" val="3754968116"/>
              </p:ext>
            </p:extLst>
          </p:nvPr>
        </p:nvGraphicFramePr>
        <p:xfrm>
          <a:off x="368517" y="849507"/>
          <a:ext cx="11436531" cy="5532711"/>
        </p:xfrm>
        <a:graphic>
          <a:graphicData uri="http://schemas.openxmlformats.org/drawingml/2006/table">
            <a:tbl>
              <a:tblPr/>
              <a:tblGrid>
                <a:gridCol w="3247521">
                  <a:extLst>
                    <a:ext uri="{9D8B030D-6E8A-4147-A177-3AD203B41FA5}">
                      <a16:colId xmlns:a16="http://schemas.microsoft.com/office/drawing/2014/main" val="3390425217"/>
                    </a:ext>
                  </a:extLst>
                </a:gridCol>
                <a:gridCol w="8189010">
                  <a:extLst>
                    <a:ext uri="{9D8B030D-6E8A-4147-A177-3AD203B41FA5}">
                      <a16:colId xmlns:a16="http://schemas.microsoft.com/office/drawing/2014/main" val="4202792091"/>
                    </a:ext>
                  </a:extLst>
                </a:gridCol>
              </a:tblGrid>
              <a:tr h="333093">
                <a:tc>
                  <a:txBody>
                    <a:bodyPr/>
                    <a:lstStyle/>
                    <a:p>
                      <a:pPr algn="ctr">
                        <a:buNone/>
                      </a:pPr>
                      <a:r>
                        <a:rPr lang="fr-FR" sz="1600" b="1" dirty="0">
                          <a:solidFill>
                            <a:schemeClr val="bg1"/>
                          </a:solidFill>
                          <a:latin typeface="Tahoma" panose="020B0604030504040204" pitchFamily="34" charset="0"/>
                          <a:ea typeface="Tahoma" panose="020B0604030504040204" pitchFamily="34" charset="0"/>
                          <a:cs typeface="Tahoma" panose="020B0604030504040204" pitchFamily="34" charset="0"/>
                        </a:rPr>
                        <a:t>Acteurs</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50000"/>
                      </a:schemeClr>
                    </a:solidFill>
                  </a:tcPr>
                </a:tc>
                <a:tc>
                  <a:txBody>
                    <a:bodyPr/>
                    <a:lstStyle/>
                    <a:p>
                      <a:pPr algn="ctr">
                        <a:buNone/>
                      </a:pPr>
                      <a:r>
                        <a:rPr lang="fr-FR" sz="1600" b="1" dirty="0">
                          <a:solidFill>
                            <a:schemeClr val="bg1"/>
                          </a:solidFill>
                          <a:latin typeface="Tahoma" panose="020B0604030504040204" pitchFamily="34" charset="0"/>
                          <a:ea typeface="Tahoma" panose="020B0604030504040204" pitchFamily="34" charset="0"/>
                          <a:cs typeface="Tahoma" panose="020B0604030504040204" pitchFamily="34" charset="0"/>
                        </a:rPr>
                        <a:t>Rôle principal</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50000"/>
                      </a:schemeClr>
                    </a:solidFill>
                  </a:tcPr>
                </a:tc>
                <a:extLst>
                  <a:ext uri="{0D108BD9-81ED-4DB2-BD59-A6C34878D82A}">
                    <a16:rowId xmlns:a16="http://schemas.microsoft.com/office/drawing/2014/main" val="1307029404"/>
                  </a:ext>
                </a:extLst>
              </a:tr>
              <a:tr h="1006419">
                <a:tc>
                  <a:txBody>
                    <a:bodyPr/>
                    <a:lstStyle/>
                    <a:p>
                      <a:pPr algn="ctr">
                        <a:buNone/>
                      </a:pPr>
                      <a:r>
                        <a:rPr lang="fr-FR" sz="1400" dirty="0">
                          <a:latin typeface="Tahoma" panose="020B0604030504040204" pitchFamily="34" charset="0"/>
                          <a:ea typeface="Tahoma" panose="020B0604030504040204" pitchFamily="34" charset="0"/>
                          <a:cs typeface="Tahoma" panose="020B0604030504040204" pitchFamily="34" charset="0"/>
                        </a:rPr>
                        <a:t>Gouvernement</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742950" lvl="1" indent="-285750">
                        <a:buFont typeface="Arial" panose="020B0604020202020204" pitchFamily="34" charset="0"/>
                        <a:buChar char="•"/>
                      </a:pPr>
                      <a:r>
                        <a:rPr lang="fr-FR" sz="1400" b="0" dirty="0">
                          <a:latin typeface="Tahoma" panose="020B0604030504040204" pitchFamily="34" charset="0"/>
                          <a:ea typeface="Tahoma" panose="020B0604030504040204" pitchFamily="34" charset="0"/>
                          <a:cs typeface="Tahoma" panose="020B0604030504040204" pitchFamily="34" charset="0"/>
                        </a:rPr>
                        <a:t>Définir les priorités nationales (accès, mix énergétique).</a:t>
                      </a:r>
                    </a:p>
                    <a:p>
                      <a:pPr marL="742950" lvl="1" indent="-285750">
                        <a:buFont typeface="Arial" panose="020B0604020202020204" pitchFamily="34" charset="0"/>
                        <a:buChar char="•"/>
                      </a:pPr>
                      <a:r>
                        <a:rPr lang="fr-FR" sz="1400" b="0" dirty="0">
                          <a:latin typeface="Tahoma" panose="020B0604030504040204" pitchFamily="34" charset="0"/>
                          <a:ea typeface="Tahoma" panose="020B0604030504040204" pitchFamily="34" charset="0"/>
                          <a:cs typeface="Tahoma" panose="020B0604030504040204" pitchFamily="34" charset="0"/>
                        </a:rPr>
                        <a:t>Accorder les autorisations administratives (licences, permis environnementaux).</a:t>
                      </a:r>
                    </a:p>
                    <a:p>
                      <a:pPr marL="742950" lvl="1" indent="-285750">
                        <a:buFont typeface="Arial" panose="020B0604020202020204" pitchFamily="34" charset="0"/>
                        <a:buChar char="•"/>
                      </a:pPr>
                      <a:r>
                        <a:rPr lang="fr-FR" sz="1400" b="0" dirty="0">
                          <a:latin typeface="Tahoma" panose="020B0604030504040204" pitchFamily="34" charset="0"/>
                          <a:ea typeface="Tahoma" panose="020B0604030504040204" pitchFamily="34" charset="0"/>
                          <a:cs typeface="Tahoma" panose="020B0604030504040204" pitchFamily="34" charset="0"/>
                        </a:rPr>
                        <a:t>Signer les garanties souveraines (PCOA) pour rassurer les investisseurs.</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906709504"/>
                  </a:ext>
                </a:extLst>
              </a:tr>
              <a:tr h="920644">
                <a:tc>
                  <a:txBody>
                    <a:bodyPr/>
                    <a:lstStyle/>
                    <a:p>
                      <a:pPr algn="ctr">
                        <a:buNone/>
                      </a:pPr>
                      <a:r>
                        <a:rPr lang="fr-FR" sz="1400" dirty="0">
                          <a:latin typeface="Tahoma" panose="020B0604030504040204" pitchFamily="34" charset="0"/>
                          <a:ea typeface="Tahoma" panose="020B0604030504040204" pitchFamily="34" charset="0"/>
                          <a:cs typeface="Tahoma" panose="020B0604030504040204" pitchFamily="34" charset="0"/>
                        </a:rPr>
                        <a:t>Senelec</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742950" lvl="1" indent="-285750">
                        <a:buFont typeface="Arial" panose="020B0604020202020204" pitchFamily="34" charset="0"/>
                        <a:buChar char="•"/>
                      </a:pPr>
                      <a:r>
                        <a:rPr lang="fr-FR" sz="1400" b="0" dirty="0">
                          <a:latin typeface="Tahoma" panose="020B0604030504040204" pitchFamily="34" charset="0"/>
                          <a:ea typeface="Tahoma" panose="020B0604030504040204" pitchFamily="34" charset="0"/>
                          <a:cs typeface="Tahoma" panose="020B0604030504040204" pitchFamily="34" charset="0"/>
                        </a:rPr>
                        <a:t>Signataire du contrat d’achat d’électricité (PPA).</a:t>
                      </a:r>
                    </a:p>
                    <a:p>
                      <a:pPr marL="742950" lvl="1" indent="-285750">
                        <a:buFont typeface="Arial" panose="020B0604020202020204" pitchFamily="34" charset="0"/>
                        <a:buChar char="•"/>
                      </a:pPr>
                      <a:r>
                        <a:rPr lang="fr-FR" sz="1400" b="0" dirty="0">
                          <a:latin typeface="Tahoma" panose="020B0604030504040204" pitchFamily="34" charset="0"/>
                          <a:ea typeface="Tahoma" panose="020B0604030504040204" pitchFamily="34" charset="0"/>
                          <a:cs typeface="Tahoma" panose="020B0604030504040204" pitchFamily="34" charset="0"/>
                        </a:rPr>
                        <a:t>Contrepartie opérationnelle du producteur IPP.</a:t>
                      </a:r>
                    </a:p>
                    <a:p>
                      <a:pPr marL="742950" lvl="1" indent="-285750">
                        <a:buFont typeface="Arial" panose="020B0604020202020204" pitchFamily="34" charset="0"/>
                        <a:buChar char="•"/>
                      </a:pPr>
                      <a:r>
                        <a:rPr lang="fr-FR" sz="1400" b="0" dirty="0">
                          <a:latin typeface="Tahoma" panose="020B0604030504040204" pitchFamily="34" charset="0"/>
                          <a:ea typeface="Tahoma" panose="020B0604030504040204" pitchFamily="34" charset="0"/>
                          <a:cs typeface="Tahoma" panose="020B0604030504040204" pitchFamily="34" charset="0"/>
                        </a:rPr>
                        <a:t>Assure le raccordement au réseau (poste, ligne, intégration au dispatching).</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857548010"/>
                  </a:ext>
                </a:extLst>
              </a:tr>
              <a:tr h="817592">
                <a:tc>
                  <a:txBody>
                    <a:bodyPr/>
                    <a:lstStyle/>
                    <a:p>
                      <a:pPr algn="ctr">
                        <a:buNone/>
                      </a:pPr>
                      <a:r>
                        <a:rPr lang="fr-FR" sz="1400" dirty="0">
                          <a:latin typeface="Tahoma" panose="020B0604030504040204" pitchFamily="34" charset="0"/>
                          <a:ea typeface="Tahoma" panose="020B0604030504040204" pitchFamily="34" charset="0"/>
                          <a:cs typeface="Tahoma" panose="020B0604030504040204" pitchFamily="34" charset="0"/>
                        </a:rPr>
                        <a:t>Le développeur IPP</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742950" lvl="1" indent="-285750" algn="l" defTabSz="914400" rtl="0" eaLnBrk="1" latinLnBrk="0" hangingPunct="1">
                        <a:buFont typeface="Arial" panose="020B0604020202020204" pitchFamily="34" charset="0"/>
                        <a:buChar char="•"/>
                      </a:pPr>
                      <a:r>
                        <a:rPr lang="fr-FR" sz="1400" b="0" kern="1200" dirty="0">
                          <a:solidFill>
                            <a:schemeClr val="tx1"/>
                          </a:solidFill>
                          <a:latin typeface="Tahoma" panose="020B0604030504040204" pitchFamily="34" charset="0"/>
                          <a:ea typeface="Tahoma" panose="020B0604030504040204" pitchFamily="34" charset="0"/>
                          <a:cs typeface="Tahoma" panose="020B0604030504040204" pitchFamily="34" charset="0"/>
                        </a:rPr>
                        <a:t>Réalise les études techniques.</a:t>
                      </a:r>
                    </a:p>
                    <a:p>
                      <a:pPr marL="742950" lvl="1" indent="-285750" algn="l" defTabSz="914400" rtl="0" eaLnBrk="1" latinLnBrk="0" hangingPunct="1">
                        <a:buFont typeface="Arial" panose="020B0604020202020204" pitchFamily="34" charset="0"/>
                        <a:buChar char="•"/>
                      </a:pPr>
                      <a:r>
                        <a:rPr lang="fr-FR" sz="1400" b="0" kern="1200" dirty="0">
                          <a:solidFill>
                            <a:schemeClr val="tx1"/>
                          </a:solidFill>
                          <a:latin typeface="Tahoma" panose="020B0604030504040204" pitchFamily="34" charset="0"/>
                          <a:ea typeface="Tahoma" panose="020B0604030504040204" pitchFamily="34" charset="0"/>
                          <a:cs typeface="Tahoma" panose="020B0604030504040204" pitchFamily="34" charset="0"/>
                        </a:rPr>
                        <a:t>Monte le financement.</a:t>
                      </a:r>
                    </a:p>
                    <a:p>
                      <a:pPr marL="742950" lvl="1" indent="-285750" algn="l" defTabSz="914400" rtl="0" eaLnBrk="1" latinLnBrk="0" hangingPunct="1">
                        <a:buFont typeface="Arial" panose="020B0604020202020204" pitchFamily="34" charset="0"/>
                        <a:buChar char="•"/>
                      </a:pPr>
                      <a:r>
                        <a:rPr lang="fr-FR" sz="1400" b="0" kern="1200" dirty="0">
                          <a:solidFill>
                            <a:schemeClr val="tx1"/>
                          </a:solidFill>
                          <a:latin typeface="Tahoma" panose="020B0604030504040204" pitchFamily="34" charset="0"/>
                          <a:ea typeface="Tahoma" panose="020B0604030504040204" pitchFamily="34" charset="0"/>
                          <a:cs typeface="Tahoma" panose="020B0604030504040204" pitchFamily="34" charset="0"/>
                        </a:rPr>
                        <a:t>Construit, exploite et maintient la centrale pendant 25 ans.</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51428726"/>
                  </a:ext>
                </a:extLst>
              </a:tr>
              <a:tr h="817592">
                <a:tc>
                  <a:txBody>
                    <a:bodyPr/>
                    <a:lstStyle/>
                    <a:p>
                      <a:pPr algn="ctr">
                        <a:buNone/>
                      </a:pPr>
                      <a:r>
                        <a:rPr lang="fr-FR" sz="1400" dirty="0">
                          <a:latin typeface="Tahoma" panose="020B0604030504040204" pitchFamily="34" charset="0"/>
                          <a:ea typeface="Tahoma" panose="020B0604030504040204" pitchFamily="34" charset="0"/>
                          <a:cs typeface="Tahoma" panose="020B0604030504040204" pitchFamily="34" charset="0"/>
                        </a:rPr>
                        <a:t>FONSIS</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742950" lvl="1" indent="-285750" algn="l" defTabSz="914400" rtl="0" eaLnBrk="1" latinLnBrk="0" hangingPunct="1">
                        <a:buFont typeface="Arial" panose="020B0604020202020204" pitchFamily="34" charset="0"/>
                        <a:buChar char="•"/>
                      </a:pPr>
                      <a:r>
                        <a:rPr lang="fr-FR" sz="1400" b="0" dirty="0">
                          <a:latin typeface="Tahoma" panose="020B0604030504040204" pitchFamily="34" charset="0"/>
                          <a:ea typeface="Tahoma" panose="020B0604030504040204" pitchFamily="34" charset="0"/>
                          <a:cs typeface="Tahoma" panose="020B0604030504040204" pitchFamily="34" charset="0"/>
                        </a:rPr>
                        <a:t>P</a:t>
                      </a:r>
                      <a:r>
                        <a:rPr lang="fr-FR" sz="1400" b="0" kern="1200" dirty="0">
                          <a:solidFill>
                            <a:schemeClr val="tx1"/>
                          </a:solidFill>
                          <a:latin typeface="Tahoma" panose="020B0604030504040204" pitchFamily="34" charset="0"/>
                          <a:ea typeface="Tahoma" panose="020B0604030504040204" pitchFamily="34" charset="0"/>
                          <a:cs typeface="Tahoma" panose="020B0604030504040204" pitchFamily="34" charset="0"/>
                        </a:rPr>
                        <a:t>artenaire local dans le capital du projet.</a:t>
                      </a:r>
                    </a:p>
                    <a:p>
                      <a:pPr marL="742950" lvl="1" indent="-285750" algn="l" defTabSz="914400" rtl="0" eaLnBrk="1" latinLnBrk="0" hangingPunct="1">
                        <a:buFont typeface="Arial" panose="020B0604020202020204" pitchFamily="34" charset="0"/>
                        <a:buChar char="•"/>
                      </a:pPr>
                      <a:r>
                        <a:rPr lang="fr-FR" sz="1400" b="0" kern="1200" dirty="0">
                          <a:solidFill>
                            <a:schemeClr val="tx1"/>
                          </a:solidFill>
                          <a:latin typeface="Tahoma" panose="020B0604030504040204" pitchFamily="34" charset="0"/>
                          <a:ea typeface="Tahoma" panose="020B0604030504040204" pitchFamily="34" charset="0"/>
                          <a:cs typeface="Tahoma" panose="020B0604030504040204" pitchFamily="34" charset="0"/>
                        </a:rPr>
                        <a:t>Rôle de </a:t>
                      </a:r>
                      <a:r>
                        <a:rPr lang="fr-FR" sz="1400" b="0" kern="1200" dirty="0" err="1">
                          <a:solidFill>
                            <a:schemeClr val="tx1"/>
                          </a:solidFill>
                          <a:latin typeface="Tahoma" panose="020B0604030504040204" pitchFamily="34" charset="0"/>
                          <a:ea typeface="Tahoma" panose="020B0604030504040204" pitchFamily="34" charset="0"/>
                          <a:cs typeface="Tahoma" panose="020B0604030504040204" pitchFamily="34" charset="0"/>
                        </a:rPr>
                        <a:t>co</a:t>
                      </a:r>
                      <a:r>
                        <a:rPr lang="fr-FR" sz="1400" b="0" kern="1200" dirty="0">
                          <a:solidFill>
                            <a:schemeClr val="tx1"/>
                          </a:solidFill>
                          <a:latin typeface="Tahoma" panose="020B0604030504040204" pitchFamily="34" charset="0"/>
                          <a:ea typeface="Tahoma" panose="020B0604030504040204" pitchFamily="34" charset="0"/>
                          <a:cs typeface="Tahoma" panose="020B0604030504040204" pitchFamily="34" charset="0"/>
                        </a:rPr>
                        <a:t>-investisseur stratégique pour favoriser l’ancrage national.</a:t>
                      </a:r>
                    </a:p>
                    <a:p>
                      <a:pPr marL="742950" lvl="1" indent="-285750" algn="l" defTabSz="914400" rtl="0" eaLnBrk="1" latinLnBrk="0" hangingPunct="1">
                        <a:buFont typeface="Arial" panose="020B0604020202020204" pitchFamily="34" charset="0"/>
                        <a:buChar char="•"/>
                      </a:pPr>
                      <a:r>
                        <a:rPr lang="fr-FR" sz="1400" b="0" kern="1200" dirty="0">
                          <a:solidFill>
                            <a:schemeClr val="tx1"/>
                          </a:solidFill>
                          <a:latin typeface="Tahoma" panose="020B0604030504040204" pitchFamily="34" charset="0"/>
                          <a:ea typeface="Tahoma" panose="020B0604030504040204" pitchFamily="34" charset="0"/>
                          <a:cs typeface="Tahoma" panose="020B0604030504040204" pitchFamily="34" charset="0"/>
                        </a:rPr>
                        <a:t>Assure une gouvernance locale dans le projet IPP.</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15766536"/>
                  </a:ext>
                </a:extLst>
              </a:tr>
              <a:tr h="817592">
                <a:tc>
                  <a:txBody>
                    <a:bodyPr/>
                    <a:lstStyle/>
                    <a:p>
                      <a:pPr algn="ctr">
                        <a:buNone/>
                      </a:pPr>
                      <a:r>
                        <a:rPr lang="fr-FR" sz="1400" dirty="0">
                          <a:latin typeface="Tahoma" panose="020B0604030504040204" pitchFamily="34" charset="0"/>
                          <a:ea typeface="Tahoma" panose="020B0604030504040204" pitchFamily="34" charset="0"/>
                          <a:cs typeface="Tahoma" panose="020B0604030504040204" pitchFamily="34" charset="0"/>
                        </a:rPr>
                        <a:t>Bailleurs</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742950" lvl="1" indent="-285750" algn="l" defTabSz="914400" rtl="0" eaLnBrk="1" latinLnBrk="0" hangingPunct="1">
                        <a:buFont typeface="Arial" panose="020B0604020202020204" pitchFamily="34" charset="0"/>
                        <a:buChar char="•"/>
                      </a:pPr>
                      <a:r>
                        <a:rPr lang="fr-FR" sz="1400" b="0" kern="1200" dirty="0">
                          <a:solidFill>
                            <a:schemeClr val="tx1"/>
                          </a:solidFill>
                          <a:latin typeface="Tahoma" panose="020B0604030504040204" pitchFamily="34" charset="0"/>
                          <a:ea typeface="Tahoma" panose="020B0604030504040204" pitchFamily="34" charset="0"/>
                          <a:cs typeface="Tahoma" panose="020B0604030504040204" pitchFamily="34" charset="0"/>
                        </a:rPr>
                        <a:t>Prêts à long terme,</a:t>
                      </a:r>
                    </a:p>
                    <a:p>
                      <a:pPr marL="742950" lvl="1" indent="-285750" algn="l" defTabSz="914400" rtl="0" eaLnBrk="1" latinLnBrk="0" hangingPunct="1">
                        <a:buFont typeface="Arial" panose="020B0604020202020204" pitchFamily="34" charset="0"/>
                        <a:buChar char="•"/>
                      </a:pPr>
                      <a:r>
                        <a:rPr lang="fr-FR" sz="1400" b="0" kern="1200" dirty="0">
                          <a:solidFill>
                            <a:schemeClr val="tx1"/>
                          </a:solidFill>
                          <a:latin typeface="Tahoma" panose="020B0604030504040204" pitchFamily="34" charset="0"/>
                          <a:ea typeface="Tahoma" panose="020B0604030504040204" pitchFamily="34" charset="0"/>
                          <a:cs typeface="Tahoma" panose="020B0604030504040204" pitchFamily="34" charset="0"/>
                        </a:rPr>
                        <a:t>Garanties de paiement,</a:t>
                      </a:r>
                    </a:p>
                    <a:p>
                      <a:pPr marL="742950" lvl="1" indent="-285750" algn="l" defTabSz="914400" rtl="0" eaLnBrk="1" latinLnBrk="0" hangingPunct="1">
                        <a:buFont typeface="Arial" panose="020B0604020202020204" pitchFamily="34" charset="0"/>
                        <a:buChar char="•"/>
                      </a:pPr>
                      <a:r>
                        <a:rPr lang="fr-FR" sz="1400" b="0" kern="1200" dirty="0">
                          <a:solidFill>
                            <a:schemeClr val="tx1"/>
                          </a:solidFill>
                          <a:latin typeface="Tahoma" panose="020B0604030504040204" pitchFamily="34" charset="0"/>
                          <a:ea typeface="Tahoma" panose="020B0604030504040204" pitchFamily="34" charset="0"/>
                          <a:cs typeface="Tahoma" panose="020B0604030504040204" pitchFamily="34" charset="0"/>
                        </a:rPr>
                        <a:t>Soutien technique ou climatique</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083555309"/>
                  </a:ext>
                </a:extLst>
              </a:tr>
              <a:tr h="817592">
                <a:tc>
                  <a:txBody>
                    <a:bodyPr/>
                    <a:lstStyle/>
                    <a:p>
                      <a:pPr algn="ctr">
                        <a:buNone/>
                      </a:pPr>
                      <a:r>
                        <a:rPr lang="fr-FR" sz="1400" dirty="0">
                          <a:latin typeface="Tahoma" panose="020B0604030504040204" pitchFamily="34" charset="0"/>
                          <a:ea typeface="Tahoma" panose="020B0604030504040204" pitchFamily="34" charset="0"/>
                          <a:cs typeface="Tahoma" panose="020B0604030504040204" pitchFamily="34" charset="0"/>
                        </a:rPr>
                        <a:t>Communautés locales</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742950" lvl="1" indent="-285750" algn="l" defTabSz="914400" rtl="0" eaLnBrk="1" latinLnBrk="0" hangingPunct="1">
                        <a:buFont typeface="Arial" panose="020B0604020202020204" pitchFamily="34" charset="0"/>
                        <a:buChar char="•"/>
                      </a:pPr>
                      <a:r>
                        <a:rPr lang="fr-FR" sz="1400" b="0" kern="1200" dirty="0">
                          <a:solidFill>
                            <a:schemeClr val="tx1"/>
                          </a:solidFill>
                          <a:latin typeface="Tahoma" panose="020B0604030504040204" pitchFamily="34" charset="0"/>
                          <a:ea typeface="Tahoma" panose="020B0604030504040204" pitchFamily="34" charset="0"/>
                          <a:cs typeface="Tahoma" panose="020B0604030504040204" pitchFamily="34" charset="0"/>
                        </a:rPr>
                        <a:t>Réception de la centrale (emplois, compensation foncière).</a:t>
                      </a:r>
                    </a:p>
                    <a:p>
                      <a:pPr marL="742950" lvl="1" indent="-285750" algn="l" defTabSz="914400" rtl="0" eaLnBrk="1" latinLnBrk="0" hangingPunct="1">
                        <a:buFont typeface="Arial" panose="020B0604020202020204" pitchFamily="34" charset="0"/>
                        <a:buChar char="•"/>
                      </a:pPr>
                      <a:r>
                        <a:rPr lang="fr-FR" sz="1400" b="0" kern="1200" dirty="0">
                          <a:solidFill>
                            <a:schemeClr val="tx1"/>
                          </a:solidFill>
                          <a:latin typeface="Tahoma" panose="020B0604030504040204" pitchFamily="34" charset="0"/>
                          <a:ea typeface="Tahoma" panose="020B0604030504040204" pitchFamily="34" charset="0"/>
                          <a:cs typeface="Tahoma" panose="020B0604030504040204" pitchFamily="34" charset="0"/>
                        </a:rPr>
                        <a:t>Parties prenantes dans le volet acceptabilité sociale et responsabilité sociétale du projet (RSE).</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190931931"/>
                  </a:ext>
                </a:extLst>
              </a:tr>
            </a:tbl>
          </a:graphicData>
        </a:graphic>
      </p:graphicFrame>
      <p:sp>
        <p:nvSpPr>
          <p:cNvPr id="53" name="Rectangle 1">
            <a:extLst>
              <a:ext uri="{FF2B5EF4-FFF2-40B4-BE49-F238E27FC236}">
                <a16:creationId xmlns:a16="http://schemas.microsoft.com/office/drawing/2014/main" id="{7F61C162-BE7F-F635-132B-3131E506AAA5}"/>
              </a:ext>
            </a:extLst>
          </p:cNvPr>
          <p:cNvSpPr>
            <a:spLocks noChangeArrowheads="1"/>
          </p:cNvSpPr>
          <p:nvPr/>
        </p:nvSpPr>
        <p:spPr bwMode="auto">
          <a:xfrm>
            <a:off x="1080115" y="1600994"/>
            <a:ext cx="12370511" cy="4547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fr-FR"/>
          </a:p>
        </p:txBody>
      </p:sp>
    </p:spTree>
    <p:extLst>
      <p:ext uri="{BB962C8B-B14F-4D97-AF65-F5344CB8AC3E}">
        <p14:creationId xmlns:p14="http://schemas.microsoft.com/office/powerpoint/2010/main" val="382302452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245DF53-F724-EAC4-3794-4FEB80689AC9}"/>
            </a:ext>
          </a:extLst>
        </p:cNvPr>
        <p:cNvGrpSpPr/>
        <p:nvPr/>
      </p:nvGrpSpPr>
      <p:grpSpPr>
        <a:xfrm>
          <a:off x="0" y="0"/>
          <a:ext cx="0" cy="0"/>
          <a:chOff x="0" y="0"/>
          <a:chExt cx="0" cy="0"/>
        </a:xfrm>
      </p:grpSpPr>
      <p:sp>
        <p:nvSpPr>
          <p:cNvPr id="4" name="Titre 1">
            <a:extLst>
              <a:ext uri="{FF2B5EF4-FFF2-40B4-BE49-F238E27FC236}">
                <a16:creationId xmlns:a16="http://schemas.microsoft.com/office/drawing/2014/main" id="{B11D2B92-4B14-9F3B-CF86-AA26BD4E4591}"/>
              </a:ext>
            </a:extLst>
          </p:cNvPr>
          <p:cNvSpPr>
            <a:spLocks noGrp="1"/>
          </p:cNvSpPr>
          <p:nvPr>
            <p:ph type="title"/>
          </p:nvPr>
        </p:nvSpPr>
        <p:spPr>
          <a:xfrm>
            <a:off x="2634277" y="2718594"/>
            <a:ext cx="8415030" cy="628650"/>
          </a:xfrm>
        </p:spPr>
        <p:txBody>
          <a:bodyPr rtlCol="0">
            <a:normAutofit fontScale="90000"/>
          </a:bodyPr>
          <a:lstStyle/>
          <a:p>
            <a:r>
              <a:rPr lang="fr-FR" b="1" dirty="0">
                <a:latin typeface="Tahoma" panose="020B0604030504040204" pitchFamily="34" charset="0"/>
                <a:ea typeface="Tahoma" panose="020B0604030504040204" pitchFamily="34" charset="0"/>
                <a:cs typeface="Tahoma" panose="020B0604030504040204" pitchFamily="34" charset="0"/>
              </a:rPr>
              <a:t>CADRE RÉGLEMENTAIRE ET INTERVENTION DE LA CRSE</a:t>
            </a:r>
          </a:p>
        </p:txBody>
      </p:sp>
      <p:pic>
        <p:nvPicPr>
          <p:cNvPr id="8197" name="Picture 10" descr="BD10308_">
            <a:extLst>
              <a:ext uri="{FF2B5EF4-FFF2-40B4-BE49-F238E27FC236}">
                <a16:creationId xmlns:a16="http://schemas.microsoft.com/office/drawing/2014/main" id="{7FAE704E-27B3-6757-86F8-97379860398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124632" y="3703709"/>
            <a:ext cx="5715000" cy="95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Espace réservé du contenu 2">
            <a:extLst>
              <a:ext uri="{FF2B5EF4-FFF2-40B4-BE49-F238E27FC236}">
                <a16:creationId xmlns:a16="http://schemas.microsoft.com/office/drawing/2014/main" id="{451B1353-D262-19EE-4461-045D3B559B3C}"/>
              </a:ext>
            </a:extLst>
          </p:cNvPr>
          <p:cNvSpPr txBox="1">
            <a:spLocks/>
          </p:cNvSpPr>
          <p:nvPr/>
        </p:nvSpPr>
        <p:spPr>
          <a:xfrm>
            <a:off x="8239432" y="1495425"/>
            <a:ext cx="3200400" cy="435133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fr-FR" dirty="0"/>
          </a:p>
        </p:txBody>
      </p:sp>
      <p:pic>
        <p:nvPicPr>
          <p:cNvPr id="12" name="Image 11">
            <a:extLst>
              <a:ext uri="{FF2B5EF4-FFF2-40B4-BE49-F238E27FC236}">
                <a16:creationId xmlns:a16="http://schemas.microsoft.com/office/drawing/2014/main" id="{3B7E2157-AC3F-AE69-C86A-EF9285B8ED5F}"/>
              </a:ext>
            </a:extLst>
          </p:cNvPr>
          <p:cNvPicPr>
            <a:picLocks noChangeAspect="1"/>
          </p:cNvPicPr>
          <p:nvPr/>
        </p:nvPicPr>
        <p:blipFill rotWithShape="1">
          <a:blip r:embed="rId4">
            <a:extLst>
              <a:ext uri="{28A0092B-C50C-407E-A947-70E740481C1C}">
                <a14:useLocalDpi xmlns:a14="http://schemas.microsoft.com/office/drawing/2010/main" val="0"/>
              </a:ext>
            </a:extLst>
          </a:blip>
          <a:srcRect t="38880" r="77612" b="18999"/>
          <a:stretch/>
        </p:blipFill>
        <p:spPr bwMode="auto">
          <a:xfrm>
            <a:off x="323831" y="6372646"/>
            <a:ext cx="687392" cy="282490"/>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2553418593"/>
      </p:ext>
    </p:extLst>
  </p:cSld>
  <p:clrMapOvr>
    <a:masterClrMapping/>
  </p:clrMapOv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9C67656-1A46-DDA0-E461-9C79A6102518}"/>
            </a:ext>
          </a:extLst>
        </p:cNvPr>
        <p:cNvGrpSpPr/>
        <p:nvPr/>
      </p:nvGrpSpPr>
      <p:grpSpPr>
        <a:xfrm>
          <a:off x="0" y="0"/>
          <a:ext cx="0" cy="0"/>
          <a:chOff x="0" y="0"/>
          <a:chExt cx="0" cy="0"/>
        </a:xfrm>
      </p:grpSpPr>
      <p:sp>
        <p:nvSpPr>
          <p:cNvPr id="9" name="Titre 1">
            <a:extLst>
              <a:ext uri="{FF2B5EF4-FFF2-40B4-BE49-F238E27FC236}">
                <a16:creationId xmlns:a16="http://schemas.microsoft.com/office/drawing/2014/main" id="{13F704B1-6AED-5688-D01A-163D53540D71}"/>
              </a:ext>
            </a:extLst>
          </p:cNvPr>
          <p:cNvSpPr txBox="1">
            <a:spLocks/>
          </p:cNvSpPr>
          <p:nvPr/>
        </p:nvSpPr>
        <p:spPr>
          <a:xfrm>
            <a:off x="761216" y="-174125"/>
            <a:ext cx="10669567"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fr-FR" sz="1800" b="1" dirty="0">
                <a:solidFill>
                  <a:schemeClr val="accent2">
                    <a:lumMod val="50000"/>
                  </a:schemeClr>
                </a:solidFill>
                <a:latin typeface="Montserrat" panose="00000500000000000000" pitchFamily="2" charset="0"/>
              </a:rPr>
              <a:t>CADRE RÉGLEMENTAIRE ET INTERVENTION DE LA CRSE</a:t>
            </a:r>
          </a:p>
        </p:txBody>
      </p:sp>
      <p:cxnSp>
        <p:nvCxnSpPr>
          <p:cNvPr id="10" name="Connecteur droit 9">
            <a:extLst>
              <a:ext uri="{FF2B5EF4-FFF2-40B4-BE49-F238E27FC236}">
                <a16:creationId xmlns:a16="http://schemas.microsoft.com/office/drawing/2014/main" id="{AD627FD1-1202-02EB-5751-355FB2297260}"/>
              </a:ext>
            </a:extLst>
          </p:cNvPr>
          <p:cNvCxnSpPr>
            <a:cxnSpLocks/>
          </p:cNvCxnSpPr>
          <p:nvPr/>
        </p:nvCxnSpPr>
        <p:spPr>
          <a:xfrm>
            <a:off x="4638675" y="799349"/>
            <a:ext cx="2914650" cy="0"/>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sp>
        <p:nvSpPr>
          <p:cNvPr id="11" name="Rectangle à coins arrondis 34">
            <a:extLst>
              <a:ext uri="{FF2B5EF4-FFF2-40B4-BE49-F238E27FC236}">
                <a16:creationId xmlns:a16="http://schemas.microsoft.com/office/drawing/2014/main" id="{218E533B-5221-E2A3-E39A-A35DE11961BC}"/>
              </a:ext>
            </a:extLst>
          </p:cNvPr>
          <p:cNvSpPr>
            <a:spLocks noChangeArrowheads="1"/>
          </p:cNvSpPr>
          <p:nvPr/>
        </p:nvSpPr>
        <p:spPr bwMode="auto">
          <a:xfrm>
            <a:off x="1960827" y="274969"/>
            <a:ext cx="532935" cy="411676"/>
          </a:xfrm>
          <a:prstGeom prst="roundRect">
            <a:avLst>
              <a:gd name="adj" fmla="val 49793"/>
            </a:avLst>
          </a:prstGeom>
          <a:noFill/>
          <a:ln w="28575">
            <a:solidFill>
              <a:schemeClr val="accent2">
                <a:lumMod val="50000"/>
              </a:schemeClr>
            </a:solidFill>
            <a:round/>
            <a:headEnd/>
            <a:tailEnd/>
          </a:ln>
          <a:effectLst/>
        </p:spPr>
        <p:txBody>
          <a:bodyPr anchor="ctr"/>
          <a:ls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r>
              <a:rPr lang="fr-FR" sz="2400" b="1" dirty="0">
                <a:solidFill>
                  <a:schemeClr val="accent2">
                    <a:lumMod val="50000"/>
                  </a:schemeClr>
                </a:solidFill>
                <a:latin typeface="Trebuchet MS" panose="020B0603020202020204" pitchFamily="34" charset="0"/>
                <a:ea typeface="ＭＳ Ｐゴシック" charset="0"/>
                <a:cs typeface="Arial" charset="0"/>
              </a:rPr>
              <a:t>2</a:t>
            </a:r>
          </a:p>
        </p:txBody>
      </p:sp>
      <p:pic>
        <p:nvPicPr>
          <p:cNvPr id="2" name="Image 1">
            <a:extLst>
              <a:ext uri="{FF2B5EF4-FFF2-40B4-BE49-F238E27FC236}">
                <a16:creationId xmlns:a16="http://schemas.microsoft.com/office/drawing/2014/main" id="{231ACF5A-2CE3-640F-A7C5-272E70C2485D}"/>
              </a:ext>
            </a:extLst>
          </p:cNvPr>
          <p:cNvPicPr>
            <a:picLocks noChangeAspect="1"/>
          </p:cNvPicPr>
          <p:nvPr/>
        </p:nvPicPr>
        <p:blipFill rotWithShape="1">
          <a:blip r:embed="rId2">
            <a:extLst>
              <a:ext uri="{28A0092B-C50C-407E-A947-70E740481C1C}">
                <a14:useLocalDpi xmlns:a14="http://schemas.microsoft.com/office/drawing/2010/main" val="0"/>
              </a:ext>
            </a:extLst>
          </a:blip>
          <a:srcRect t="38880" r="77612" b="18999"/>
          <a:stretch/>
        </p:blipFill>
        <p:spPr bwMode="auto">
          <a:xfrm>
            <a:off x="164124" y="6533683"/>
            <a:ext cx="687392" cy="282490"/>
          </a:xfrm>
          <a:prstGeom prst="rect">
            <a:avLst/>
          </a:prstGeom>
          <a:ln>
            <a:noFill/>
          </a:ln>
          <a:extLst>
            <a:ext uri="{53640926-AAD7-44D8-BBD7-CCE9431645EC}">
              <a14:shadowObscured xmlns:a14="http://schemas.microsoft.com/office/drawing/2010/main"/>
            </a:ext>
          </a:extLst>
        </p:spPr>
      </p:pic>
      <p:sp>
        <p:nvSpPr>
          <p:cNvPr id="15" name="Rectangle 6">
            <a:extLst>
              <a:ext uri="{FF2B5EF4-FFF2-40B4-BE49-F238E27FC236}">
                <a16:creationId xmlns:a16="http://schemas.microsoft.com/office/drawing/2014/main" id="{0D0751F7-A031-3852-0149-472D44BE73A1}"/>
              </a:ext>
            </a:extLst>
          </p:cNvPr>
          <p:cNvSpPr>
            <a:spLocks noChangeArrowheads="1"/>
          </p:cNvSpPr>
          <p:nvPr/>
        </p:nvSpPr>
        <p:spPr bwMode="auto">
          <a:xfrm>
            <a:off x="189725" y="2078747"/>
            <a:ext cx="5736343" cy="443198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lvl="0" eaLnBrk="0" fontAlgn="base" hangingPunct="0">
              <a:spcBef>
                <a:spcPct val="0"/>
              </a:spcBef>
              <a:spcAft>
                <a:spcPct val="0"/>
              </a:spcAft>
            </a:pPr>
            <a:r>
              <a:rPr lang="fr-FR" dirty="0"/>
              <a:t>📌</a:t>
            </a:r>
            <a:r>
              <a:rPr lang="fr-FR" b="1" dirty="0"/>
              <a:t> </a:t>
            </a:r>
            <a:r>
              <a:rPr kumimoji="0" lang="fr-FR" altLang="fr-FR" sz="1200" b="1" i="0" u="none" strike="noStrike" cap="none" normalizeH="0" baseline="0" dirty="0">
                <a:ln>
                  <a:noFill/>
                </a:ln>
                <a:solidFill>
                  <a:schemeClr val="tx1"/>
                </a:solidFill>
                <a:effectLst/>
                <a:latin typeface="Tahoma" panose="020B0604030504040204" pitchFamily="34" charset="0"/>
                <a:ea typeface="Tahoma" panose="020B0604030504040204" pitchFamily="34" charset="0"/>
                <a:cs typeface="Tahoma" panose="020B0604030504040204" pitchFamily="34" charset="0"/>
              </a:rPr>
              <a:t>La Loi n° 98-29 du 14 avril 1998 relative au secteur de l’électricité</a:t>
            </a:r>
          </a:p>
          <a:p>
            <a:pPr marL="628650" lvl="1" indent="-171450" eaLnBrk="0" fontAlgn="base" hangingPunct="0">
              <a:spcBef>
                <a:spcPct val="0"/>
              </a:spcBef>
              <a:spcAft>
                <a:spcPct val="0"/>
              </a:spcAft>
              <a:buFont typeface="Arial" panose="020B0604020202020204" pitchFamily="34" charset="0"/>
              <a:buChar char="•"/>
            </a:pPr>
            <a:r>
              <a:rPr kumimoji="0" lang="fr-FR" altLang="fr-FR" sz="1200" i="0" u="none" strike="noStrike" cap="none" normalizeH="0" baseline="0" dirty="0">
                <a:ln>
                  <a:noFill/>
                </a:ln>
                <a:solidFill>
                  <a:schemeClr val="tx1"/>
                </a:solidFill>
                <a:effectLst/>
                <a:latin typeface="Tahoma" panose="020B0604030504040204" pitchFamily="34" charset="0"/>
                <a:ea typeface="Tahoma" panose="020B0604030504040204" pitchFamily="34" charset="0"/>
                <a:cs typeface="Tahoma" panose="020B0604030504040204" pitchFamily="34" charset="0"/>
              </a:rPr>
              <a:t>Elle consacre l'ouverture du secteur à la production indépendante d'électricité (IPP).</a:t>
            </a:r>
            <a:endParaRPr lang="fr-FR" altLang="fr-FR" sz="1200" dirty="0">
              <a:latin typeface="Tahoma" panose="020B0604030504040204" pitchFamily="34" charset="0"/>
              <a:ea typeface="Tahoma" panose="020B0604030504040204" pitchFamily="34" charset="0"/>
              <a:cs typeface="Tahoma" panose="020B0604030504040204" pitchFamily="34" charset="0"/>
            </a:endParaRPr>
          </a:p>
          <a:p>
            <a:pPr marL="628650" lvl="1" indent="-171450" eaLnBrk="0" fontAlgn="base" hangingPunct="0">
              <a:spcBef>
                <a:spcPct val="0"/>
              </a:spcBef>
              <a:spcAft>
                <a:spcPct val="0"/>
              </a:spcAft>
              <a:buFont typeface="Arial" panose="020B0604020202020204" pitchFamily="34" charset="0"/>
              <a:buChar char="•"/>
            </a:pPr>
            <a:r>
              <a:rPr kumimoji="0" lang="fr-FR" altLang="fr-FR" sz="1200" i="0" u="none" strike="noStrike" cap="none" normalizeH="0" baseline="0" dirty="0">
                <a:ln>
                  <a:noFill/>
                </a:ln>
                <a:solidFill>
                  <a:schemeClr val="tx1"/>
                </a:solidFill>
                <a:effectLst/>
                <a:latin typeface="Tahoma" panose="020B0604030504040204" pitchFamily="34" charset="0"/>
                <a:ea typeface="Tahoma" panose="020B0604030504040204" pitchFamily="34" charset="0"/>
                <a:cs typeface="Tahoma" panose="020B0604030504040204" pitchFamily="34" charset="0"/>
              </a:rPr>
              <a:t>Elle confie à la CRSE le rôle d’autorité de régulation indépendante, garante de la transparence, de la concurrence et de la protection des intérêts des consommateurs et des opérateurs.</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fr-FR" altLang="fr-FR" sz="1200" b="1" i="0" u="none" strike="noStrike" cap="none" normalizeH="0" baseline="0" dirty="0">
              <a:ln>
                <a:noFill/>
              </a:ln>
              <a:solidFill>
                <a:schemeClr val="tx1"/>
              </a:solidFill>
              <a:effectLst/>
              <a:latin typeface="Tahoma" panose="020B0604030504040204" pitchFamily="34" charset="0"/>
              <a:ea typeface="Tahoma" panose="020B0604030504040204" pitchFamily="34" charset="0"/>
              <a:cs typeface="Tahoma" panose="020B0604030504040204" pitchFamily="34" charset="0"/>
            </a:endParaRPr>
          </a:p>
          <a:p>
            <a:pPr lvl="0" eaLnBrk="0" fontAlgn="base" hangingPunct="0">
              <a:spcBef>
                <a:spcPct val="0"/>
              </a:spcBef>
              <a:spcAft>
                <a:spcPct val="0"/>
              </a:spcAft>
            </a:pPr>
            <a:r>
              <a:rPr lang="fr-FR" sz="1200" dirty="0"/>
              <a:t>📌</a:t>
            </a:r>
            <a:r>
              <a:rPr kumimoji="0" lang="fr-FR" altLang="fr-FR" sz="1200" b="1" i="0" u="none" strike="noStrike" cap="none" normalizeH="0" baseline="0" dirty="0">
                <a:ln>
                  <a:noFill/>
                </a:ln>
                <a:solidFill>
                  <a:schemeClr val="tx1"/>
                </a:solidFill>
                <a:effectLst/>
                <a:latin typeface="Tahoma" panose="020B0604030504040204" pitchFamily="34" charset="0"/>
                <a:ea typeface="Tahoma" panose="020B0604030504040204" pitchFamily="34" charset="0"/>
                <a:cs typeface="Tahoma" panose="020B0604030504040204" pitchFamily="34" charset="0"/>
              </a:rPr>
              <a:t> Le décret n° 98-333 du 21 avril 1998 portant application de la loi sur l’électricité</a:t>
            </a:r>
          </a:p>
          <a:p>
            <a:pPr marL="628650" lvl="1" indent="-171450" eaLnBrk="0" fontAlgn="base" hangingPunct="0">
              <a:spcBef>
                <a:spcPct val="0"/>
              </a:spcBef>
              <a:spcAft>
                <a:spcPct val="0"/>
              </a:spcAft>
              <a:buFont typeface="Arial" panose="020B0604020202020204" pitchFamily="34" charset="0"/>
              <a:buChar char="•"/>
            </a:pPr>
            <a:r>
              <a:rPr kumimoji="0" lang="fr-FR" altLang="fr-FR" sz="1200" i="0" u="none" strike="noStrike" cap="none" normalizeH="0" baseline="0" dirty="0">
                <a:ln>
                  <a:noFill/>
                </a:ln>
                <a:solidFill>
                  <a:schemeClr val="tx1"/>
                </a:solidFill>
                <a:effectLst/>
                <a:latin typeface="Tahoma" panose="020B0604030504040204" pitchFamily="34" charset="0"/>
                <a:ea typeface="Tahoma" panose="020B0604030504040204" pitchFamily="34" charset="0"/>
                <a:cs typeface="Tahoma" panose="020B0604030504040204" pitchFamily="34" charset="0"/>
              </a:rPr>
              <a:t>Il fixe les modalités de délivrance des autorisations et des concessions.</a:t>
            </a:r>
          </a:p>
          <a:p>
            <a:pPr marL="628650" lvl="1" indent="-171450" eaLnBrk="0" fontAlgn="base" hangingPunct="0">
              <a:spcBef>
                <a:spcPct val="0"/>
              </a:spcBef>
              <a:spcAft>
                <a:spcPct val="0"/>
              </a:spcAft>
              <a:buFont typeface="Arial" panose="020B0604020202020204" pitchFamily="34" charset="0"/>
              <a:buChar char="•"/>
            </a:pPr>
            <a:r>
              <a:rPr kumimoji="0" lang="fr-FR" altLang="fr-FR" sz="1200" i="0" u="none" strike="noStrike" cap="none" normalizeH="0" baseline="0" dirty="0">
                <a:ln>
                  <a:noFill/>
                </a:ln>
                <a:solidFill>
                  <a:schemeClr val="tx1"/>
                </a:solidFill>
                <a:effectLst/>
                <a:latin typeface="Tahoma" panose="020B0604030504040204" pitchFamily="34" charset="0"/>
                <a:ea typeface="Tahoma" panose="020B0604030504040204" pitchFamily="34" charset="0"/>
                <a:cs typeface="Tahoma" panose="020B0604030504040204" pitchFamily="34" charset="0"/>
              </a:rPr>
              <a:t>Il précise le rôle de la CRSE dans la validation des contrats de production et l’approbation des tarifs.</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fr-FR" altLang="fr-FR" sz="1200" b="0" i="0" u="none" strike="noStrike" cap="none" normalizeH="0" baseline="0" dirty="0">
              <a:ln>
                <a:noFill/>
              </a:ln>
              <a:solidFill>
                <a:schemeClr val="tx1"/>
              </a:solidFill>
              <a:effectLst/>
              <a:latin typeface="Tahoma" panose="020B0604030504040204" pitchFamily="34" charset="0"/>
              <a:ea typeface="Tahoma" panose="020B0604030504040204" pitchFamily="34" charset="0"/>
              <a:cs typeface="Tahoma" panose="020B0604030504040204" pitchFamily="34" charset="0"/>
            </a:endParaRPr>
          </a:p>
          <a:p>
            <a:pPr lvl="0" eaLnBrk="0" fontAlgn="base" hangingPunct="0">
              <a:spcBef>
                <a:spcPct val="0"/>
              </a:spcBef>
              <a:spcAft>
                <a:spcPct val="0"/>
              </a:spcAft>
            </a:pPr>
            <a:r>
              <a:rPr lang="fr-FR" sz="1200" dirty="0"/>
              <a:t>📌 </a:t>
            </a:r>
            <a:r>
              <a:rPr lang="fr-FR" altLang="fr-FR" sz="1200" b="1" dirty="0">
                <a:latin typeface="Tahoma" panose="020B0604030504040204" pitchFamily="34" charset="0"/>
                <a:ea typeface="Tahoma" panose="020B0604030504040204" pitchFamily="34" charset="0"/>
                <a:cs typeface="Tahoma" panose="020B0604030504040204" pitchFamily="34" charset="0"/>
              </a:rPr>
              <a:t>Le décret n° 2011-2012 du 21 décembre 2011</a:t>
            </a:r>
          </a:p>
          <a:p>
            <a:pPr lvl="0" eaLnBrk="0" fontAlgn="base" hangingPunct="0">
              <a:spcBef>
                <a:spcPct val="0"/>
              </a:spcBef>
              <a:spcAft>
                <a:spcPct val="0"/>
              </a:spcAft>
            </a:pPr>
            <a:r>
              <a:rPr lang="fr-FR" altLang="fr-FR" sz="1200" dirty="0">
                <a:latin typeface="Tahoma" panose="020B0604030504040204" pitchFamily="34" charset="0"/>
                <a:ea typeface="Tahoma" panose="020B0604030504040204" pitchFamily="34" charset="0"/>
                <a:cs typeface="Tahoma" panose="020B0604030504040204" pitchFamily="34" charset="0"/>
              </a:rPr>
              <a:t>Il renforce les missions de la CRSE dans le cadre des appels d’offres pour la production indépendante, notamment en matière d’évaluation et de validation des résultats</a:t>
            </a:r>
          </a:p>
          <a:p>
            <a:pPr lvl="0" eaLnBrk="0" fontAlgn="base" hangingPunct="0">
              <a:spcBef>
                <a:spcPct val="0"/>
              </a:spcBef>
              <a:spcAft>
                <a:spcPct val="0"/>
              </a:spcAft>
              <a:buFontTx/>
              <a:buChar char="•"/>
            </a:pPr>
            <a:endParaRPr lang="fr-FR" altLang="fr-FR" sz="1200" dirty="0">
              <a:latin typeface="Tahoma" panose="020B0604030504040204" pitchFamily="34" charset="0"/>
              <a:ea typeface="Tahoma" panose="020B0604030504040204" pitchFamily="34" charset="0"/>
              <a:cs typeface="Tahoma" panose="020B0604030504040204" pitchFamily="34" charset="0"/>
            </a:endParaRPr>
          </a:p>
          <a:p>
            <a:pPr lvl="0" eaLnBrk="0" fontAlgn="base" hangingPunct="0">
              <a:spcBef>
                <a:spcPct val="0"/>
              </a:spcBef>
              <a:spcAft>
                <a:spcPct val="0"/>
              </a:spcAft>
            </a:pPr>
            <a:r>
              <a:rPr lang="fr-FR" sz="1200" dirty="0"/>
              <a:t>📌 </a:t>
            </a:r>
            <a:r>
              <a:rPr lang="fr-FR" altLang="fr-FR" sz="1200" b="1" dirty="0">
                <a:latin typeface="Tahoma" panose="020B0604030504040204" pitchFamily="34" charset="0"/>
                <a:ea typeface="Tahoma" panose="020B0604030504040204" pitchFamily="34" charset="0"/>
                <a:cs typeface="Tahoma" panose="020B0604030504040204" pitchFamily="34" charset="0"/>
              </a:rPr>
              <a:t>Règlement d’application n°13/2016 en date du 18 octobre 2016 </a:t>
            </a:r>
          </a:p>
          <a:p>
            <a:pPr lvl="0" eaLnBrk="0" fontAlgn="base" hangingPunct="0">
              <a:spcBef>
                <a:spcPct val="0"/>
              </a:spcBef>
              <a:spcAft>
                <a:spcPct val="0"/>
              </a:spcAft>
            </a:pPr>
            <a:r>
              <a:rPr lang="fr-FR" altLang="fr-FR" sz="1200" dirty="0">
                <a:latin typeface="Tahoma" panose="020B0604030504040204" pitchFamily="34" charset="0"/>
                <a:ea typeface="Tahoma" panose="020B0604030504040204" pitchFamily="34" charset="0"/>
                <a:cs typeface="Tahoma" panose="020B0604030504040204" pitchFamily="34" charset="0"/>
              </a:rPr>
              <a:t>Il renforce les missions de la CRSE dans le cadre des appels d’offres pour la production indépendante, notamment en matière d’évaluation et de validation des résultats</a:t>
            </a:r>
          </a:p>
          <a:p>
            <a:pPr lvl="0" eaLnBrk="0" fontAlgn="base" hangingPunct="0">
              <a:spcBef>
                <a:spcPct val="0"/>
              </a:spcBef>
              <a:spcAft>
                <a:spcPct val="0"/>
              </a:spcAft>
            </a:pPr>
            <a:endParaRPr kumimoji="0" lang="fr-FR" altLang="fr-FR" sz="1200" b="0" i="0" u="none" strike="noStrike" cap="none" normalizeH="0" baseline="0" dirty="0">
              <a:ln>
                <a:noFill/>
              </a:ln>
              <a:solidFill>
                <a:schemeClr val="tx1"/>
              </a:solidFill>
              <a:effectLst/>
              <a:latin typeface="Tahoma" panose="020B0604030504040204" pitchFamily="34" charset="0"/>
              <a:ea typeface="Tahoma" panose="020B0604030504040204" pitchFamily="34" charset="0"/>
              <a:cs typeface="Tahoma" panose="020B0604030504040204" pitchFamily="34" charset="0"/>
            </a:endParaRPr>
          </a:p>
        </p:txBody>
      </p:sp>
      <p:sp>
        <p:nvSpPr>
          <p:cNvPr id="17" name="Rectangle 8">
            <a:extLst>
              <a:ext uri="{FF2B5EF4-FFF2-40B4-BE49-F238E27FC236}">
                <a16:creationId xmlns:a16="http://schemas.microsoft.com/office/drawing/2014/main" id="{92D85B37-3977-283D-C7D9-2A46950FEB80}"/>
              </a:ext>
            </a:extLst>
          </p:cNvPr>
          <p:cNvSpPr>
            <a:spLocks noChangeArrowheads="1"/>
          </p:cNvSpPr>
          <p:nvPr/>
        </p:nvSpPr>
        <p:spPr bwMode="auto">
          <a:xfrm>
            <a:off x="6387821" y="1390274"/>
            <a:ext cx="5623425" cy="55399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lvl="0" eaLnBrk="0" fontAlgn="base" hangingPunct="0">
              <a:spcBef>
                <a:spcPct val="0"/>
              </a:spcBef>
              <a:spcAft>
                <a:spcPct val="0"/>
              </a:spcAft>
            </a:pPr>
            <a:r>
              <a:rPr lang="fr-FR" sz="1200" dirty="0"/>
              <a:t>⚡ </a:t>
            </a:r>
            <a:r>
              <a:rPr kumimoji="0" lang="fr-FR" altLang="fr-FR" sz="1200" b="1" i="0" u="none" strike="noStrike" cap="none" normalizeH="0" baseline="0" dirty="0">
                <a:ln>
                  <a:noFill/>
                </a:ln>
                <a:solidFill>
                  <a:schemeClr val="tx1"/>
                </a:solidFill>
                <a:effectLst/>
                <a:latin typeface="Tahoma" panose="020B0604030504040204" pitchFamily="34" charset="0"/>
                <a:ea typeface="Tahoma" panose="020B0604030504040204" pitchFamily="34" charset="0"/>
                <a:cs typeface="Tahoma" panose="020B0604030504040204" pitchFamily="34" charset="0"/>
              </a:rPr>
              <a:t>En amont de l’appel d’offres</a:t>
            </a:r>
          </a:p>
          <a:p>
            <a:pPr marL="628650" lvl="1" indent="-171450" eaLnBrk="0" fontAlgn="base" hangingPunct="0">
              <a:spcBef>
                <a:spcPct val="0"/>
              </a:spcBef>
              <a:spcAft>
                <a:spcPct val="0"/>
              </a:spcAft>
              <a:buFont typeface="Arial" panose="020B0604020202020204" pitchFamily="34" charset="0"/>
              <a:buChar char="•"/>
            </a:pPr>
            <a:r>
              <a:rPr kumimoji="0" lang="fr-FR" altLang="fr-FR" sz="1200" i="0" u="none" strike="noStrike" cap="none" normalizeH="0" baseline="0" dirty="0">
                <a:ln>
                  <a:noFill/>
                </a:ln>
                <a:solidFill>
                  <a:schemeClr val="tx1"/>
                </a:solidFill>
                <a:effectLst/>
                <a:latin typeface="Tahoma" panose="020B0604030504040204" pitchFamily="34" charset="0"/>
                <a:ea typeface="Tahoma" panose="020B0604030504040204" pitchFamily="34" charset="0"/>
                <a:cs typeface="Tahoma" panose="020B0604030504040204" pitchFamily="34" charset="0"/>
              </a:rPr>
              <a:t>Avis sur le lancement de la procédure : la CRSE émet un avis favorable à l’organisation d’un appel d’offres pour la sélection d’un IPP solaire.</a:t>
            </a:r>
          </a:p>
          <a:p>
            <a:pPr marL="628650" lvl="1" indent="-171450" eaLnBrk="0" fontAlgn="base" hangingPunct="0">
              <a:spcBef>
                <a:spcPct val="0"/>
              </a:spcBef>
              <a:spcAft>
                <a:spcPct val="0"/>
              </a:spcAft>
              <a:buFont typeface="Arial" panose="020B0604020202020204" pitchFamily="34" charset="0"/>
              <a:buChar char="•"/>
            </a:pPr>
            <a:r>
              <a:rPr kumimoji="0" lang="fr-FR" altLang="fr-FR" sz="1200" i="0" u="none" strike="noStrike" cap="none" normalizeH="0" baseline="0" dirty="0">
                <a:ln>
                  <a:noFill/>
                </a:ln>
                <a:solidFill>
                  <a:schemeClr val="tx1"/>
                </a:solidFill>
                <a:effectLst/>
                <a:latin typeface="Tahoma" panose="020B0604030504040204" pitchFamily="34" charset="0"/>
                <a:ea typeface="Tahoma" panose="020B0604030504040204" pitchFamily="34" charset="0"/>
                <a:cs typeface="Tahoma" panose="020B0604030504040204" pitchFamily="34" charset="0"/>
              </a:rPr>
              <a:t>Vérification des documents de sélection : la CRSE examine les dossiers de préqualification et les termes de référence pour s’assurer de la conformité aux règles de concurrence et de transparence.</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fr-FR" altLang="fr-FR" sz="1200" b="1" i="0" u="none" strike="noStrike" cap="none" normalizeH="0" baseline="0" dirty="0">
              <a:ln>
                <a:noFill/>
              </a:ln>
              <a:solidFill>
                <a:schemeClr val="tx1"/>
              </a:solidFill>
              <a:effectLst/>
              <a:latin typeface="Tahoma" panose="020B0604030504040204" pitchFamily="34" charset="0"/>
              <a:ea typeface="Tahoma" panose="020B0604030504040204" pitchFamily="34" charset="0"/>
              <a:cs typeface="Tahoma" panose="020B0604030504040204" pitchFamily="34" charset="0"/>
            </a:endParaRPr>
          </a:p>
          <a:p>
            <a:pPr lvl="0" eaLnBrk="0" fontAlgn="base" hangingPunct="0">
              <a:spcBef>
                <a:spcPct val="0"/>
              </a:spcBef>
              <a:spcAft>
                <a:spcPct val="0"/>
              </a:spcAft>
            </a:pPr>
            <a:r>
              <a:rPr lang="fr-FR" sz="1200" dirty="0"/>
              <a:t>⚡ </a:t>
            </a:r>
            <a:r>
              <a:rPr kumimoji="0" lang="fr-FR" altLang="fr-FR" sz="1200" b="1" i="0" u="none" strike="noStrike" cap="none" normalizeH="0" baseline="0" dirty="0">
                <a:ln>
                  <a:noFill/>
                </a:ln>
                <a:solidFill>
                  <a:schemeClr val="tx1"/>
                </a:solidFill>
                <a:effectLst/>
                <a:latin typeface="Tahoma" panose="020B0604030504040204" pitchFamily="34" charset="0"/>
                <a:ea typeface="Tahoma" panose="020B0604030504040204" pitchFamily="34" charset="0"/>
                <a:cs typeface="Tahoma" panose="020B0604030504040204" pitchFamily="34" charset="0"/>
              </a:rPr>
              <a:t>Pendant l’appel d’offres</a:t>
            </a:r>
          </a:p>
          <a:p>
            <a:pPr marL="628650" lvl="1" indent="-171450" eaLnBrk="0" fontAlgn="base" hangingPunct="0">
              <a:spcBef>
                <a:spcPct val="0"/>
              </a:spcBef>
              <a:spcAft>
                <a:spcPct val="0"/>
              </a:spcAft>
              <a:buFont typeface="Arial" panose="020B0604020202020204" pitchFamily="34" charset="0"/>
              <a:buChar char="•"/>
            </a:pPr>
            <a:r>
              <a:rPr kumimoji="0" lang="fr-FR" altLang="fr-FR" sz="1200" i="0" u="none" strike="noStrike" cap="none" normalizeH="0" baseline="0" dirty="0">
                <a:ln>
                  <a:noFill/>
                </a:ln>
                <a:solidFill>
                  <a:schemeClr val="tx1"/>
                </a:solidFill>
                <a:effectLst/>
                <a:latin typeface="Tahoma" panose="020B0604030504040204" pitchFamily="34" charset="0"/>
                <a:ea typeface="Tahoma" panose="020B0604030504040204" pitchFamily="34" charset="0"/>
                <a:cs typeface="Tahoma" panose="020B0604030504040204" pitchFamily="34" charset="0"/>
              </a:rPr>
              <a:t>Contrôle du déroulement de la procédure : la CRSE suit le processus de sélection pour s’assurer de son équité.</a:t>
            </a:r>
          </a:p>
          <a:p>
            <a:pPr marL="628650" lvl="1" indent="-171450" eaLnBrk="0" fontAlgn="base" hangingPunct="0">
              <a:spcBef>
                <a:spcPct val="0"/>
              </a:spcBef>
              <a:spcAft>
                <a:spcPct val="0"/>
              </a:spcAft>
              <a:buFont typeface="Arial" panose="020B0604020202020204" pitchFamily="34" charset="0"/>
              <a:buChar char="•"/>
            </a:pPr>
            <a:r>
              <a:rPr kumimoji="0" lang="fr-FR" altLang="fr-FR" sz="1200" i="0" u="none" strike="noStrike" cap="none" normalizeH="0" baseline="0" dirty="0">
                <a:ln>
                  <a:noFill/>
                </a:ln>
                <a:solidFill>
                  <a:schemeClr val="tx1"/>
                </a:solidFill>
                <a:effectLst/>
                <a:latin typeface="Tahoma" panose="020B0604030504040204" pitchFamily="34" charset="0"/>
                <a:ea typeface="Tahoma" panose="020B0604030504040204" pitchFamily="34" charset="0"/>
                <a:cs typeface="Tahoma" panose="020B0604030504040204" pitchFamily="34" charset="0"/>
              </a:rPr>
              <a:t>Analyse des offres : elle participe (souvent à travers un représentant observateur ou membre du comité technique) à l’analyse des offres financières et techniques.</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fr-FR" altLang="fr-FR" sz="1200" b="1" i="0" u="none" strike="noStrike" cap="none" normalizeH="0" baseline="0" dirty="0">
              <a:ln>
                <a:noFill/>
              </a:ln>
              <a:solidFill>
                <a:schemeClr val="tx1"/>
              </a:solidFill>
              <a:effectLst/>
              <a:latin typeface="Tahoma" panose="020B0604030504040204" pitchFamily="34" charset="0"/>
              <a:ea typeface="Tahoma" panose="020B0604030504040204" pitchFamily="34" charset="0"/>
              <a:cs typeface="Tahoma" panose="020B0604030504040204" pitchFamily="34" charset="0"/>
            </a:endParaRPr>
          </a:p>
          <a:p>
            <a:pPr lvl="0" eaLnBrk="0" fontAlgn="base" hangingPunct="0">
              <a:spcBef>
                <a:spcPct val="0"/>
              </a:spcBef>
              <a:spcAft>
                <a:spcPct val="0"/>
              </a:spcAft>
            </a:pPr>
            <a:r>
              <a:rPr lang="fr-FR" sz="1200" dirty="0"/>
              <a:t>⚡ </a:t>
            </a:r>
            <a:r>
              <a:rPr kumimoji="0" lang="fr-FR" altLang="fr-FR" sz="1200" b="1" i="0" u="none" strike="noStrike" cap="none" normalizeH="0" baseline="0" dirty="0">
                <a:ln>
                  <a:noFill/>
                </a:ln>
                <a:solidFill>
                  <a:schemeClr val="tx1"/>
                </a:solidFill>
                <a:effectLst/>
                <a:latin typeface="Tahoma" panose="020B0604030504040204" pitchFamily="34" charset="0"/>
                <a:ea typeface="Tahoma" panose="020B0604030504040204" pitchFamily="34" charset="0"/>
                <a:cs typeface="Tahoma" panose="020B0604030504040204" pitchFamily="34" charset="0"/>
              </a:rPr>
              <a:t>Après l’appel d’offres</a:t>
            </a:r>
          </a:p>
          <a:p>
            <a:pPr marL="628650" lvl="1" indent="-171450" eaLnBrk="0" fontAlgn="base" hangingPunct="0">
              <a:spcBef>
                <a:spcPct val="0"/>
              </a:spcBef>
              <a:spcAft>
                <a:spcPct val="0"/>
              </a:spcAft>
              <a:buFont typeface="Arial" panose="020B0604020202020204" pitchFamily="34" charset="0"/>
              <a:buChar char="•"/>
            </a:pPr>
            <a:r>
              <a:rPr kumimoji="0" lang="fr-FR" altLang="fr-FR" sz="1200" i="0" u="none" strike="noStrike" cap="none" normalizeH="0" baseline="0" dirty="0">
                <a:ln>
                  <a:noFill/>
                </a:ln>
                <a:solidFill>
                  <a:schemeClr val="tx1"/>
                </a:solidFill>
                <a:effectLst/>
                <a:latin typeface="Tahoma" panose="020B0604030504040204" pitchFamily="34" charset="0"/>
                <a:ea typeface="Tahoma" panose="020B0604030504040204" pitchFamily="34" charset="0"/>
                <a:cs typeface="Tahoma" panose="020B0604030504040204" pitchFamily="34" charset="0"/>
              </a:rPr>
              <a:t>Approbation du tarif proposé : la CRSE analyse le tarif de rachat de l’électricité proposé par le lauréat, et émet un avis conforme pour permettre la signature du contrat PPA (Power </a:t>
            </a:r>
            <a:r>
              <a:rPr kumimoji="0" lang="fr-FR" altLang="fr-FR" sz="1200" i="0" u="none" strike="noStrike" cap="none" normalizeH="0" baseline="0" dirty="0" err="1">
                <a:ln>
                  <a:noFill/>
                </a:ln>
                <a:solidFill>
                  <a:schemeClr val="tx1"/>
                </a:solidFill>
                <a:effectLst/>
                <a:latin typeface="Tahoma" panose="020B0604030504040204" pitchFamily="34" charset="0"/>
                <a:ea typeface="Tahoma" panose="020B0604030504040204" pitchFamily="34" charset="0"/>
                <a:cs typeface="Tahoma" panose="020B0604030504040204" pitchFamily="34" charset="0"/>
              </a:rPr>
              <a:t>Purchase</a:t>
            </a:r>
            <a:r>
              <a:rPr kumimoji="0" lang="fr-FR" altLang="fr-FR" sz="1200" i="0" u="none" strike="noStrike" cap="none" normalizeH="0" baseline="0" dirty="0">
                <a:ln>
                  <a:noFill/>
                </a:ln>
                <a:solidFill>
                  <a:schemeClr val="tx1"/>
                </a:solidFill>
                <a:effectLst/>
                <a:latin typeface="Tahoma" panose="020B0604030504040204" pitchFamily="34" charset="0"/>
                <a:ea typeface="Tahoma" panose="020B0604030504040204" pitchFamily="34" charset="0"/>
                <a:cs typeface="Tahoma" panose="020B0604030504040204" pitchFamily="34" charset="0"/>
              </a:rPr>
              <a:t> Agreement).</a:t>
            </a:r>
          </a:p>
          <a:p>
            <a:pPr marL="628650" lvl="1" indent="-171450" eaLnBrk="0" fontAlgn="base" hangingPunct="0">
              <a:spcBef>
                <a:spcPct val="0"/>
              </a:spcBef>
              <a:spcAft>
                <a:spcPct val="0"/>
              </a:spcAft>
              <a:buFont typeface="Arial" panose="020B0604020202020204" pitchFamily="34" charset="0"/>
              <a:buChar char="•"/>
            </a:pPr>
            <a:r>
              <a:rPr kumimoji="0" lang="fr-FR" altLang="fr-FR" sz="1200" i="0" u="none" strike="noStrike" cap="none" normalizeH="0" baseline="0" dirty="0">
                <a:ln>
                  <a:noFill/>
                </a:ln>
                <a:solidFill>
                  <a:schemeClr val="tx1"/>
                </a:solidFill>
                <a:effectLst/>
                <a:latin typeface="Tahoma" panose="020B0604030504040204" pitchFamily="34" charset="0"/>
                <a:ea typeface="Tahoma" panose="020B0604030504040204" pitchFamily="34" charset="0"/>
                <a:cs typeface="Tahoma" panose="020B0604030504040204" pitchFamily="34" charset="0"/>
              </a:rPr>
              <a:t>Validation du contrat de concession ou d’achat : elle vérifie la conformité des contrats aux textes réglementaires.</a:t>
            </a:r>
          </a:p>
          <a:p>
            <a:pPr marL="628650" lvl="1" indent="-171450" eaLnBrk="0" fontAlgn="base" hangingPunct="0">
              <a:spcBef>
                <a:spcPct val="0"/>
              </a:spcBef>
              <a:spcAft>
                <a:spcPct val="0"/>
              </a:spcAft>
              <a:buFont typeface="Arial" panose="020B0604020202020204" pitchFamily="34" charset="0"/>
              <a:buChar char="•"/>
            </a:pPr>
            <a:r>
              <a:rPr kumimoji="0" lang="fr-FR" altLang="fr-FR" sz="1200" i="0" u="none" strike="noStrike" cap="none" normalizeH="0" baseline="0" dirty="0">
                <a:ln>
                  <a:noFill/>
                </a:ln>
                <a:solidFill>
                  <a:schemeClr val="tx1"/>
                </a:solidFill>
                <a:effectLst/>
                <a:latin typeface="Tahoma" panose="020B0604030504040204" pitchFamily="34" charset="0"/>
                <a:ea typeface="Tahoma" panose="020B0604030504040204" pitchFamily="34" charset="0"/>
                <a:cs typeface="Tahoma" panose="020B0604030504040204" pitchFamily="34" charset="0"/>
              </a:rPr>
              <a:t>Recommandation de délivrance de l’autorisation : elle peut recommander au ministère chargé de l’Énergie la délivrance d’une autorisation de production.</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fr-FR" altLang="fr-FR" sz="1200" b="1" i="0" u="none" strike="noStrike" cap="none" normalizeH="0" baseline="0" dirty="0">
              <a:ln>
                <a:noFill/>
              </a:ln>
              <a:solidFill>
                <a:schemeClr val="tx1"/>
              </a:solidFill>
              <a:effectLst/>
              <a:latin typeface="Tahoma" panose="020B0604030504040204" pitchFamily="34" charset="0"/>
              <a:ea typeface="Tahoma" panose="020B0604030504040204" pitchFamily="34" charset="0"/>
              <a:cs typeface="Tahoma" panose="020B0604030504040204" pitchFamily="34" charset="0"/>
            </a:endParaRPr>
          </a:p>
          <a:p>
            <a:pPr lvl="0" eaLnBrk="0" fontAlgn="base" hangingPunct="0">
              <a:spcBef>
                <a:spcPct val="0"/>
              </a:spcBef>
              <a:spcAft>
                <a:spcPct val="0"/>
              </a:spcAft>
            </a:pPr>
            <a:r>
              <a:rPr lang="fr-FR" sz="1200" dirty="0"/>
              <a:t>⚡ </a:t>
            </a:r>
            <a:r>
              <a:rPr kumimoji="0" lang="fr-FR" altLang="fr-FR" sz="1200" b="1" i="0" u="none" strike="noStrike" cap="none" normalizeH="0" baseline="0" dirty="0">
                <a:ln>
                  <a:noFill/>
                </a:ln>
                <a:solidFill>
                  <a:schemeClr val="tx1"/>
                </a:solidFill>
                <a:effectLst/>
                <a:latin typeface="Tahoma" panose="020B0604030504040204" pitchFamily="34" charset="0"/>
                <a:ea typeface="Tahoma" panose="020B0604030504040204" pitchFamily="34" charset="0"/>
                <a:cs typeface="Tahoma" panose="020B0604030504040204" pitchFamily="34" charset="0"/>
              </a:rPr>
              <a:t>Pendant l’exploitation</a:t>
            </a:r>
          </a:p>
          <a:p>
            <a:pPr marR="0" lvl="0" algn="l" defTabSz="914400" rtl="0" eaLnBrk="0" fontAlgn="base" latinLnBrk="0" hangingPunct="0">
              <a:lnSpc>
                <a:spcPct val="100000"/>
              </a:lnSpc>
              <a:spcBef>
                <a:spcPct val="0"/>
              </a:spcBef>
              <a:spcAft>
                <a:spcPct val="0"/>
              </a:spcAft>
              <a:buClrTx/>
              <a:buSzTx/>
              <a:tabLst/>
            </a:pPr>
            <a:r>
              <a:rPr kumimoji="0" lang="fr-FR" altLang="fr-FR" sz="1200" i="0" u="none" strike="noStrike" cap="none" normalizeH="0" baseline="0" dirty="0">
                <a:ln>
                  <a:noFill/>
                </a:ln>
                <a:solidFill>
                  <a:schemeClr val="tx1"/>
                </a:solidFill>
                <a:effectLst/>
                <a:latin typeface="Tahoma" panose="020B0604030504040204" pitchFamily="34" charset="0"/>
                <a:ea typeface="Tahoma" panose="020B0604030504040204" pitchFamily="34" charset="0"/>
                <a:cs typeface="Tahoma" panose="020B0604030504040204" pitchFamily="34" charset="0"/>
              </a:rPr>
              <a:t>Surveillance et contrôle : la CRSE assure un suivi régulier du respect des obligations contractuelles et réglementaires du producteur (qualité de service, disponibilité, respect du tarif…).</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fr-FR" altLang="fr-FR" sz="1800" b="0" i="0" u="none" strike="noStrike" cap="none" normalizeH="0" baseline="0" dirty="0">
              <a:ln>
                <a:noFill/>
              </a:ln>
              <a:solidFill>
                <a:schemeClr val="tx1"/>
              </a:solidFill>
              <a:effectLst/>
              <a:latin typeface="Arial" panose="020B0604020202020204" pitchFamily="34" charset="0"/>
            </a:endParaRPr>
          </a:p>
        </p:txBody>
      </p:sp>
      <p:sp>
        <p:nvSpPr>
          <p:cNvPr id="23" name="ZoneTexte 22">
            <a:extLst>
              <a:ext uri="{FF2B5EF4-FFF2-40B4-BE49-F238E27FC236}">
                <a16:creationId xmlns:a16="http://schemas.microsoft.com/office/drawing/2014/main" id="{DB3E6DFE-40E0-2B8F-7742-2FA4D352118B}"/>
              </a:ext>
            </a:extLst>
          </p:cNvPr>
          <p:cNvSpPr txBox="1"/>
          <p:nvPr/>
        </p:nvSpPr>
        <p:spPr>
          <a:xfrm>
            <a:off x="106902" y="1544911"/>
            <a:ext cx="5885955" cy="461665"/>
          </a:xfrm>
          <a:prstGeom prst="rect">
            <a:avLst/>
          </a:prstGeom>
          <a:noFill/>
        </p:spPr>
        <p:txBody>
          <a:bodyPr wrap="square">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fr-FR" altLang="fr-FR" sz="1200" b="0" i="0" u="none" strike="noStrike" cap="none" normalizeH="0" baseline="0" dirty="0">
                <a:ln>
                  <a:noFill/>
                </a:ln>
                <a:solidFill>
                  <a:schemeClr val="tx1"/>
                </a:solidFill>
                <a:effectLst/>
                <a:latin typeface="Tahoma" panose="020B0604030504040204" pitchFamily="34" charset="0"/>
                <a:ea typeface="Tahoma" panose="020B0604030504040204" pitchFamily="34" charset="0"/>
                <a:cs typeface="Tahoma" panose="020B0604030504040204" pitchFamily="34" charset="0"/>
              </a:rPr>
              <a:t>Le projet </a:t>
            </a:r>
            <a:r>
              <a:rPr kumimoji="0" lang="fr-FR" altLang="fr-FR" sz="1200" b="0" i="0" u="none" strike="noStrike" cap="none" normalizeH="0" baseline="0" dirty="0" err="1">
                <a:ln>
                  <a:noFill/>
                </a:ln>
                <a:solidFill>
                  <a:schemeClr val="tx1"/>
                </a:solidFill>
                <a:effectLst/>
                <a:latin typeface="Tahoma" panose="020B0604030504040204" pitchFamily="34" charset="0"/>
                <a:ea typeface="Tahoma" panose="020B0604030504040204" pitchFamily="34" charset="0"/>
                <a:cs typeface="Tahoma" panose="020B0604030504040204" pitchFamily="34" charset="0"/>
              </a:rPr>
              <a:t>Scaling</a:t>
            </a:r>
            <a:r>
              <a:rPr kumimoji="0" lang="fr-FR" altLang="fr-FR" sz="1200" b="0" i="0" u="none" strike="noStrike" cap="none" normalizeH="0" baseline="0" dirty="0">
                <a:ln>
                  <a:noFill/>
                </a:ln>
                <a:solidFill>
                  <a:schemeClr val="tx1"/>
                </a:solidFill>
                <a:effectLst/>
                <a:latin typeface="Tahoma" panose="020B0604030504040204" pitchFamily="34" charset="0"/>
                <a:ea typeface="Tahoma" panose="020B0604030504040204" pitchFamily="34" charset="0"/>
                <a:cs typeface="Tahoma" panose="020B0604030504040204" pitchFamily="34" charset="0"/>
              </a:rPr>
              <a:t> Solar s’inscrit dans le cadre juridique et réglementaire du secteur de l’électricité sénégalais, principalement régi par :</a:t>
            </a:r>
            <a:endParaRPr kumimoji="0" lang="fr-FR" altLang="fr-FR" sz="1200" b="1" i="0" u="none" strike="noStrike" cap="none" normalizeH="0" baseline="0" dirty="0">
              <a:ln>
                <a:noFill/>
              </a:ln>
              <a:solidFill>
                <a:schemeClr val="tx1"/>
              </a:solidFill>
              <a:effectLst/>
              <a:latin typeface="Tahoma" panose="020B0604030504040204" pitchFamily="34" charset="0"/>
              <a:ea typeface="Tahoma" panose="020B0604030504040204" pitchFamily="34" charset="0"/>
              <a:cs typeface="Tahoma" panose="020B0604030504040204" pitchFamily="34" charset="0"/>
            </a:endParaRPr>
          </a:p>
        </p:txBody>
      </p:sp>
      <p:sp>
        <p:nvSpPr>
          <p:cNvPr id="3" name="ZoneTexte 2">
            <a:extLst>
              <a:ext uri="{FF2B5EF4-FFF2-40B4-BE49-F238E27FC236}">
                <a16:creationId xmlns:a16="http://schemas.microsoft.com/office/drawing/2014/main" id="{3B2818CE-9B41-0345-CF7B-EC1E8153AA5E}"/>
              </a:ext>
            </a:extLst>
          </p:cNvPr>
          <p:cNvSpPr txBox="1"/>
          <p:nvPr/>
        </p:nvSpPr>
        <p:spPr>
          <a:xfrm>
            <a:off x="497149" y="1011094"/>
            <a:ext cx="4875490" cy="369332"/>
          </a:xfrm>
          <a:prstGeom prst="rect">
            <a:avLst/>
          </a:prstGeom>
          <a:noFill/>
        </p:spPr>
        <p:txBody>
          <a:bodyPr wrap="square">
            <a:spAutoFit/>
          </a:bodyPr>
          <a:lstStyle/>
          <a:p>
            <a:pPr lvl="1"/>
            <a:r>
              <a:rPr lang="fr-FR" b="1" u="sng" dirty="0">
                <a:solidFill>
                  <a:schemeClr val="accent2">
                    <a:lumMod val="50000"/>
                  </a:schemeClr>
                </a:solidFill>
              </a:rPr>
              <a:t>Cadre réglementaire applicable</a:t>
            </a:r>
          </a:p>
        </p:txBody>
      </p:sp>
      <p:grpSp>
        <p:nvGrpSpPr>
          <p:cNvPr id="4" name="Google Shape;4212;p64">
            <a:extLst>
              <a:ext uri="{FF2B5EF4-FFF2-40B4-BE49-F238E27FC236}">
                <a16:creationId xmlns:a16="http://schemas.microsoft.com/office/drawing/2014/main" id="{4D1EFC1C-31FF-CC3A-D405-14AA7BBF6AB9}"/>
              </a:ext>
            </a:extLst>
          </p:cNvPr>
          <p:cNvGrpSpPr/>
          <p:nvPr/>
        </p:nvGrpSpPr>
        <p:grpSpPr>
          <a:xfrm>
            <a:off x="435552" y="1022487"/>
            <a:ext cx="296837" cy="522423"/>
            <a:chOff x="1715404" y="1112080"/>
            <a:chExt cx="642270" cy="977984"/>
          </a:xfrm>
        </p:grpSpPr>
        <p:grpSp>
          <p:nvGrpSpPr>
            <p:cNvPr id="6" name="Google Shape;4213;p64">
              <a:extLst>
                <a:ext uri="{FF2B5EF4-FFF2-40B4-BE49-F238E27FC236}">
                  <a16:creationId xmlns:a16="http://schemas.microsoft.com/office/drawing/2014/main" id="{58BCA069-7631-49C8-6CED-348CC4135E4C}"/>
                </a:ext>
              </a:extLst>
            </p:cNvPr>
            <p:cNvGrpSpPr/>
            <p:nvPr/>
          </p:nvGrpSpPr>
          <p:grpSpPr>
            <a:xfrm>
              <a:off x="1715404" y="1112080"/>
              <a:ext cx="642270" cy="977984"/>
              <a:chOff x="1715404" y="1112080"/>
              <a:chExt cx="642270" cy="977984"/>
            </a:xfrm>
          </p:grpSpPr>
          <p:sp>
            <p:nvSpPr>
              <p:cNvPr id="26" name="Google Shape;4214;p64">
                <a:extLst>
                  <a:ext uri="{FF2B5EF4-FFF2-40B4-BE49-F238E27FC236}">
                    <a16:creationId xmlns:a16="http://schemas.microsoft.com/office/drawing/2014/main" id="{7C5FD453-BE7B-62D7-6EA0-42A20E0E5D56}"/>
                  </a:ext>
                </a:extLst>
              </p:cNvPr>
              <p:cNvSpPr/>
              <p:nvPr/>
            </p:nvSpPr>
            <p:spPr>
              <a:xfrm>
                <a:off x="1715404" y="1112080"/>
                <a:ext cx="642270" cy="642270"/>
              </a:xfrm>
              <a:custGeom>
                <a:avLst/>
                <a:gdLst/>
                <a:ahLst/>
                <a:cxnLst/>
                <a:rect l="l" t="t" r="r" b="b"/>
                <a:pathLst>
                  <a:path w="41544" h="41544" extrusionOk="0">
                    <a:moveTo>
                      <a:pt x="20773" y="3462"/>
                    </a:moveTo>
                    <a:cubicBezTo>
                      <a:pt x="30333" y="3462"/>
                      <a:pt x="38081" y="11211"/>
                      <a:pt x="38081" y="20771"/>
                    </a:cubicBezTo>
                    <a:cubicBezTo>
                      <a:pt x="38081" y="30331"/>
                      <a:pt x="30333" y="38081"/>
                      <a:pt x="20773" y="38081"/>
                    </a:cubicBezTo>
                    <a:cubicBezTo>
                      <a:pt x="11213" y="38081"/>
                      <a:pt x="3462" y="30331"/>
                      <a:pt x="3462" y="20771"/>
                    </a:cubicBezTo>
                    <a:cubicBezTo>
                      <a:pt x="3462" y="11211"/>
                      <a:pt x="11213" y="3462"/>
                      <a:pt x="20773" y="3462"/>
                    </a:cubicBezTo>
                    <a:close/>
                    <a:moveTo>
                      <a:pt x="20773" y="0"/>
                    </a:moveTo>
                    <a:cubicBezTo>
                      <a:pt x="9301" y="0"/>
                      <a:pt x="0" y="9299"/>
                      <a:pt x="0" y="20771"/>
                    </a:cubicBezTo>
                    <a:cubicBezTo>
                      <a:pt x="0" y="32243"/>
                      <a:pt x="9301" y="41543"/>
                      <a:pt x="20773" y="41543"/>
                    </a:cubicBezTo>
                    <a:cubicBezTo>
                      <a:pt x="32245" y="41543"/>
                      <a:pt x="41543" y="32243"/>
                      <a:pt x="41543" y="20771"/>
                    </a:cubicBezTo>
                    <a:cubicBezTo>
                      <a:pt x="41543" y="9299"/>
                      <a:pt x="32245" y="0"/>
                      <a:pt x="20773" y="0"/>
                    </a:cubicBezTo>
                    <a:close/>
                  </a:path>
                </a:pathLst>
              </a:custGeom>
              <a:solidFill>
                <a:srgbClr val="213B5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 name="Google Shape;4215;p64">
                <a:extLst>
                  <a:ext uri="{FF2B5EF4-FFF2-40B4-BE49-F238E27FC236}">
                    <a16:creationId xmlns:a16="http://schemas.microsoft.com/office/drawing/2014/main" id="{F6990E45-28E8-73C2-AB9F-1470E86617F3}"/>
                  </a:ext>
                </a:extLst>
              </p:cNvPr>
              <p:cNvSpPr/>
              <p:nvPr/>
            </p:nvSpPr>
            <p:spPr>
              <a:xfrm>
                <a:off x="1956781" y="1714402"/>
                <a:ext cx="9121" cy="375663"/>
              </a:xfrm>
              <a:custGeom>
                <a:avLst/>
                <a:gdLst/>
                <a:ahLst/>
                <a:cxnLst/>
                <a:rect l="l" t="t" r="r" b="b"/>
                <a:pathLst>
                  <a:path w="590" h="24299" extrusionOk="0">
                    <a:moveTo>
                      <a:pt x="0" y="0"/>
                    </a:moveTo>
                    <a:lnTo>
                      <a:pt x="0" y="24299"/>
                    </a:lnTo>
                    <a:lnTo>
                      <a:pt x="589" y="24299"/>
                    </a:lnTo>
                    <a:lnTo>
                      <a:pt x="589" y="0"/>
                    </a:lnTo>
                    <a:close/>
                  </a:path>
                </a:pathLst>
              </a:custGeom>
              <a:solidFill>
                <a:srgbClr val="213B5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8" name="Google Shape;4216;p64">
              <a:extLst>
                <a:ext uri="{FF2B5EF4-FFF2-40B4-BE49-F238E27FC236}">
                  <a16:creationId xmlns:a16="http://schemas.microsoft.com/office/drawing/2014/main" id="{245708FF-AC7D-2FAA-9FEA-0AB750DA36F4}"/>
                </a:ext>
              </a:extLst>
            </p:cNvPr>
            <p:cNvGrpSpPr/>
            <p:nvPr/>
          </p:nvGrpSpPr>
          <p:grpSpPr>
            <a:xfrm>
              <a:off x="1768927" y="1165603"/>
              <a:ext cx="535225" cy="851367"/>
              <a:chOff x="1768927" y="1165603"/>
              <a:chExt cx="535225" cy="851367"/>
            </a:xfrm>
          </p:grpSpPr>
          <p:sp>
            <p:nvSpPr>
              <p:cNvPr id="22" name="Google Shape;4217;p64">
                <a:extLst>
                  <a:ext uri="{FF2B5EF4-FFF2-40B4-BE49-F238E27FC236}">
                    <a16:creationId xmlns:a16="http://schemas.microsoft.com/office/drawing/2014/main" id="{571EBBB5-452B-9788-69D0-750228F1E4A0}"/>
                  </a:ext>
                </a:extLst>
              </p:cNvPr>
              <p:cNvSpPr/>
              <p:nvPr/>
            </p:nvSpPr>
            <p:spPr>
              <a:xfrm>
                <a:off x="1768927" y="1165603"/>
                <a:ext cx="535225" cy="535225"/>
              </a:xfrm>
              <a:custGeom>
                <a:avLst/>
                <a:gdLst/>
                <a:ahLst/>
                <a:cxnLst/>
                <a:rect l="l" t="t" r="r" b="b"/>
                <a:pathLst>
                  <a:path w="34620" h="34620" extrusionOk="0">
                    <a:moveTo>
                      <a:pt x="17311" y="3462"/>
                    </a:moveTo>
                    <a:cubicBezTo>
                      <a:pt x="24959" y="3462"/>
                      <a:pt x="31157" y="9661"/>
                      <a:pt x="31157" y="17309"/>
                    </a:cubicBezTo>
                    <a:cubicBezTo>
                      <a:pt x="31157" y="24957"/>
                      <a:pt x="24959" y="31157"/>
                      <a:pt x="17311" y="31157"/>
                    </a:cubicBezTo>
                    <a:cubicBezTo>
                      <a:pt x="9663" y="31157"/>
                      <a:pt x="3462" y="24957"/>
                      <a:pt x="3462" y="17309"/>
                    </a:cubicBezTo>
                    <a:cubicBezTo>
                      <a:pt x="3462" y="9661"/>
                      <a:pt x="9663" y="3462"/>
                      <a:pt x="17311" y="3462"/>
                    </a:cubicBezTo>
                    <a:close/>
                    <a:moveTo>
                      <a:pt x="17311" y="0"/>
                    </a:moveTo>
                    <a:cubicBezTo>
                      <a:pt x="7751" y="0"/>
                      <a:pt x="0" y="7749"/>
                      <a:pt x="0" y="17309"/>
                    </a:cubicBezTo>
                    <a:cubicBezTo>
                      <a:pt x="0" y="26869"/>
                      <a:pt x="7751" y="34619"/>
                      <a:pt x="17311" y="34619"/>
                    </a:cubicBezTo>
                    <a:cubicBezTo>
                      <a:pt x="26871" y="34619"/>
                      <a:pt x="34619" y="26869"/>
                      <a:pt x="34619" y="17309"/>
                    </a:cubicBezTo>
                    <a:cubicBezTo>
                      <a:pt x="34619" y="7749"/>
                      <a:pt x="26871" y="0"/>
                      <a:pt x="17311" y="0"/>
                    </a:cubicBezTo>
                    <a:close/>
                  </a:path>
                </a:pathLst>
              </a:custGeom>
              <a:solidFill>
                <a:srgbClr val="667E9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 name="Google Shape;4218;p64">
                <a:extLst>
                  <a:ext uri="{FF2B5EF4-FFF2-40B4-BE49-F238E27FC236}">
                    <a16:creationId xmlns:a16="http://schemas.microsoft.com/office/drawing/2014/main" id="{A4E7FCB2-81B0-230B-3EE2-AE0E16AF3C65}"/>
                  </a:ext>
                </a:extLst>
              </p:cNvPr>
              <p:cNvSpPr/>
              <p:nvPr/>
            </p:nvSpPr>
            <p:spPr>
              <a:xfrm>
                <a:off x="2006902" y="1668949"/>
                <a:ext cx="9137" cy="348020"/>
              </a:xfrm>
              <a:custGeom>
                <a:avLst/>
                <a:gdLst/>
                <a:ahLst/>
                <a:cxnLst/>
                <a:rect l="l" t="t" r="r" b="b"/>
                <a:pathLst>
                  <a:path w="591" h="22511" extrusionOk="0">
                    <a:moveTo>
                      <a:pt x="1" y="0"/>
                    </a:moveTo>
                    <a:lnTo>
                      <a:pt x="1" y="22510"/>
                    </a:lnTo>
                    <a:lnTo>
                      <a:pt x="590" y="22510"/>
                    </a:lnTo>
                    <a:lnTo>
                      <a:pt x="590" y="0"/>
                    </a:lnTo>
                    <a:close/>
                  </a:path>
                </a:pathLst>
              </a:custGeom>
              <a:solidFill>
                <a:srgbClr val="667E9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2" name="Google Shape;4219;p64">
              <a:extLst>
                <a:ext uri="{FF2B5EF4-FFF2-40B4-BE49-F238E27FC236}">
                  <a16:creationId xmlns:a16="http://schemas.microsoft.com/office/drawing/2014/main" id="{F0C3BA36-C65B-6B8A-0678-3014BF8B38BB}"/>
                </a:ext>
              </a:extLst>
            </p:cNvPr>
            <p:cNvGrpSpPr/>
            <p:nvPr/>
          </p:nvGrpSpPr>
          <p:grpSpPr>
            <a:xfrm>
              <a:off x="1822449" y="1219125"/>
              <a:ext cx="428180" cy="718859"/>
              <a:chOff x="1822449" y="1219125"/>
              <a:chExt cx="428180" cy="718859"/>
            </a:xfrm>
          </p:grpSpPr>
          <p:sp>
            <p:nvSpPr>
              <p:cNvPr id="18" name="Google Shape;4220;p64">
                <a:extLst>
                  <a:ext uri="{FF2B5EF4-FFF2-40B4-BE49-F238E27FC236}">
                    <a16:creationId xmlns:a16="http://schemas.microsoft.com/office/drawing/2014/main" id="{CBC8F316-496E-495F-390B-7591219B9418}"/>
                  </a:ext>
                </a:extLst>
              </p:cNvPr>
              <p:cNvSpPr/>
              <p:nvPr/>
            </p:nvSpPr>
            <p:spPr>
              <a:xfrm>
                <a:off x="1822449" y="1219125"/>
                <a:ext cx="428180" cy="428180"/>
              </a:xfrm>
              <a:custGeom>
                <a:avLst/>
                <a:gdLst/>
                <a:ahLst/>
                <a:cxnLst/>
                <a:rect l="l" t="t" r="r" b="b"/>
                <a:pathLst>
                  <a:path w="27696" h="27696" extrusionOk="0">
                    <a:moveTo>
                      <a:pt x="13849" y="3462"/>
                    </a:moveTo>
                    <a:cubicBezTo>
                      <a:pt x="19585" y="3462"/>
                      <a:pt x="24233" y="8111"/>
                      <a:pt x="24233" y="13847"/>
                    </a:cubicBezTo>
                    <a:cubicBezTo>
                      <a:pt x="24233" y="19583"/>
                      <a:pt x="19585" y="24233"/>
                      <a:pt x="13849" y="24233"/>
                    </a:cubicBezTo>
                    <a:cubicBezTo>
                      <a:pt x="8113" y="24233"/>
                      <a:pt x="3462" y="19583"/>
                      <a:pt x="3462" y="13847"/>
                    </a:cubicBezTo>
                    <a:cubicBezTo>
                      <a:pt x="3462" y="8111"/>
                      <a:pt x="8113" y="3462"/>
                      <a:pt x="13849" y="3462"/>
                    </a:cubicBezTo>
                    <a:close/>
                    <a:moveTo>
                      <a:pt x="13849" y="0"/>
                    </a:moveTo>
                    <a:cubicBezTo>
                      <a:pt x="6201" y="0"/>
                      <a:pt x="0" y="6199"/>
                      <a:pt x="0" y="13847"/>
                    </a:cubicBezTo>
                    <a:cubicBezTo>
                      <a:pt x="0" y="21495"/>
                      <a:pt x="6201" y="27695"/>
                      <a:pt x="13849" y="27695"/>
                    </a:cubicBezTo>
                    <a:cubicBezTo>
                      <a:pt x="21497" y="27695"/>
                      <a:pt x="27695" y="21495"/>
                      <a:pt x="27695" y="13847"/>
                    </a:cubicBezTo>
                    <a:cubicBezTo>
                      <a:pt x="27695" y="6199"/>
                      <a:pt x="21497" y="0"/>
                      <a:pt x="13849" y="0"/>
                    </a:cubicBezTo>
                    <a:close/>
                  </a:path>
                </a:pathLst>
              </a:custGeom>
              <a:solidFill>
                <a:srgbClr val="445D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 name="Google Shape;4221;p64">
                <a:extLst>
                  <a:ext uri="{FF2B5EF4-FFF2-40B4-BE49-F238E27FC236}">
                    <a16:creationId xmlns:a16="http://schemas.microsoft.com/office/drawing/2014/main" id="{FDADBE6F-F546-B9A3-E464-412035633EF6}"/>
                  </a:ext>
                </a:extLst>
              </p:cNvPr>
              <p:cNvSpPr/>
              <p:nvPr/>
            </p:nvSpPr>
            <p:spPr>
              <a:xfrm>
                <a:off x="2057039" y="1605996"/>
                <a:ext cx="9121" cy="331988"/>
              </a:xfrm>
              <a:custGeom>
                <a:avLst/>
                <a:gdLst/>
                <a:ahLst/>
                <a:cxnLst/>
                <a:rect l="l" t="t" r="r" b="b"/>
                <a:pathLst>
                  <a:path w="590" h="21474" extrusionOk="0">
                    <a:moveTo>
                      <a:pt x="0" y="0"/>
                    </a:moveTo>
                    <a:lnTo>
                      <a:pt x="0" y="21474"/>
                    </a:lnTo>
                    <a:lnTo>
                      <a:pt x="590" y="21474"/>
                    </a:lnTo>
                    <a:lnTo>
                      <a:pt x="590" y="0"/>
                    </a:lnTo>
                    <a:close/>
                  </a:path>
                </a:pathLst>
              </a:custGeom>
              <a:solidFill>
                <a:srgbClr val="445D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3" name="Google Shape;4222;p64">
              <a:extLst>
                <a:ext uri="{FF2B5EF4-FFF2-40B4-BE49-F238E27FC236}">
                  <a16:creationId xmlns:a16="http://schemas.microsoft.com/office/drawing/2014/main" id="{A86751E3-FD66-98AF-2164-E70BEBEF8852}"/>
                </a:ext>
              </a:extLst>
            </p:cNvPr>
            <p:cNvGrpSpPr/>
            <p:nvPr/>
          </p:nvGrpSpPr>
          <p:grpSpPr>
            <a:xfrm>
              <a:off x="1875972" y="1272648"/>
              <a:ext cx="321135" cy="586939"/>
              <a:chOff x="1875972" y="1272648"/>
              <a:chExt cx="321135" cy="586939"/>
            </a:xfrm>
          </p:grpSpPr>
          <p:sp>
            <p:nvSpPr>
              <p:cNvPr id="14" name="Google Shape;4223;p64">
                <a:extLst>
                  <a:ext uri="{FF2B5EF4-FFF2-40B4-BE49-F238E27FC236}">
                    <a16:creationId xmlns:a16="http://schemas.microsoft.com/office/drawing/2014/main" id="{CE565DB8-C519-54BC-A228-6C78EF9742CD}"/>
                  </a:ext>
                </a:extLst>
              </p:cNvPr>
              <p:cNvSpPr/>
              <p:nvPr/>
            </p:nvSpPr>
            <p:spPr>
              <a:xfrm>
                <a:off x="1875972" y="1272648"/>
                <a:ext cx="321135" cy="321120"/>
              </a:xfrm>
              <a:custGeom>
                <a:avLst/>
                <a:gdLst/>
                <a:ahLst/>
                <a:cxnLst/>
                <a:rect l="l" t="t" r="r" b="b"/>
                <a:pathLst>
                  <a:path w="20772" h="20771" extrusionOk="0">
                    <a:moveTo>
                      <a:pt x="10387" y="3461"/>
                    </a:moveTo>
                    <a:cubicBezTo>
                      <a:pt x="14211" y="3461"/>
                      <a:pt x="17309" y="6561"/>
                      <a:pt x="17309" y="10385"/>
                    </a:cubicBezTo>
                    <a:cubicBezTo>
                      <a:pt x="17309" y="14209"/>
                      <a:pt x="14211" y="17309"/>
                      <a:pt x="10387" y="17309"/>
                    </a:cubicBezTo>
                    <a:cubicBezTo>
                      <a:pt x="6563" y="17309"/>
                      <a:pt x="3462" y="14209"/>
                      <a:pt x="3462" y="10385"/>
                    </a:cubicBezTo>
                    <a:cubicBezTo>
                      <a:pt x="3462" y="6561"/>
                      <a:pt x="6563" y="3461"/>
                      <a:pt x="10387" y="3461"/>
                    </a:cubicBezTo>
                    <a:close/>
                    <a:moveTo>
                      <a:pt x="10387" y="0"/>
                    </a:moveTo>
                    <a:cubicBezTo>
                      <a:pt x="4651" y="0"/>
                      <a:pt x="0" y="4649"/>
                      <a:pt x="0" y="10385"/>
                    </a:cubicBezTo>
                    <a:cubicBezTo>
                      <a:pt x="0" y="16121"/>
                      <a:pt x="4651" y="20771"/>
                      <a:pt x="10387" y="20771"/>
                    </a:cubicBezTo>
                    <a:cubicBezTo>
                      <a:pt x="16123" y="20771"/>
                      <a:pt x="20771" y="16121"/>
                      <a:pt x="20771" y="10385"/>
                    </a:cubicBezTo>
                    <a:cubicBezTo>
                      <a:pt x="20771" y="4649"/>
                      <a:pt x="16123" y="0"/>
                      <a:pt x="10387" y="0"/>
                    </a:cubicBezTo>
                    <a:close/>
                  </a:path>
                </a:pathLst>
              </a:custGeom>
              <a:solidFill>
                <a:srgbClr val="E3E9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 name="Google Shape;4224;p64">
                <a:extLst>
                  <a:ext uri="{FF2B5EF4-FFF2-40B4-BE49-F238E27FC236}">
                    <a16:creationId xmlns:a16="http://schemas.microsoft.com/office/drawing/2014/main" id="{0BC99E3C-9D5E-5DCB-27B0-086A5D6DC29D}"/>
                  </a:ext>
                </a:extLst>
              </p:cNvPr>
              <p:cNvSpPr/>
              <p:nvPr/>
            </p:nvSpPr>
            <p:spPr>
              <a:xfrm>
                <a:off x="2107176" y="1533705"/>
                <a:ext cx="9121" cy="325881"/>
              </a:xfrm>
              <a:custGeom>
                <a:avLst/>
                <a:gdLst/>
                <a:ahLst/>
                <a:cxnLst/>
                <a:rect l="l" t="t" r="r" b="b"/>
                <a:pathLst>
                  <a:path w="590" h="21079" extrusionOk="0">
                    <a:moveTo>
                      <a:pt x="0" y="0"/>
                    </a:moveTo>
                    <a:lnTo>
                      <a:pt x="0" y="21078"/>
                    </a:lnTo>
                    <a:lnTo>
                      <a:pt x="589" y="21078"/>
                    </a:lnTo>
                    <a:lnTo>
                      <a:pt x="589" y="0"/>
                    </a:lnTo>
                    <a:close/>
                  </a:path>
                </a:pathLst>
              </a:custGeom>
              <a:solidFill>
                <a:srgbClr val="E3E9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
        <p:nvSpPr>
          <p:cNvPr id="28" name="ZoneTexte 27">
            <a:extLst>
              <a:ext uri="{FF2B5EF4-FFF2-40B4-BE49-F238E27FC236}">
                <a16:creationId xmlns:a16="http://schemas.microsoft.com/office/drawing/2014/main" id="{03BE610C-81A9-A180-5096-3426D8DD57B4}"/>
              </a:ext>
            </a:extLst>
          </p:cNvPr>
          <p:cNvSpPr txBox="1"/>
          <p:nvPr/>
        </p:nvSpPr>
        <p:spPr>
          <a:xfrm>
            <a:off x="6350563" y="979834"/>
            <a:ext cx="6420348" cy="369332"/>
          </a:xfrm>
          <a:prstGeom prst="rect">
            <a:avLst/>
          </a:prstGeom>
          <a:noFill/>
        </p:spPr>
        <p:txBody>
          <a:bodyPr wrap="square">
            <a:spAutoFit/>
          </a:bodyPr>
          <a:lstStyle/>
          <a:p>
            <a:pPr lvl="1"/>
            <a:r>
              <a:rPr lang="fr-FR" b="1" u="sng" dirty="0">
                <a:solidFill>
                  <a:schemeClr val="accent2">
                    <a:lumMod val="50000"/>
                  </a:schemeClr>
                </a:solidFill>
              </a:rPr>
              <a:t>Intervention de la CRSE dans le processus </a:t>
            </a:r>
            <a:r>
              <a:rPr lang="fr-FR" b="1" u="sng" dirty="0" err="1">
                <a:solidFill>
                  <a:schemeClr val="accent2">
                    <a:lumMod val="50000"/>
                  </a:schemeClr>
                </a:solidFill>
              </a:rPr>
              <a:t>Scaling</a:t>
            </a:r>
            <a:r>
              <a:rPr lang="fr-FR" b="1" u="sng" dirty="0">
                <a:solidFill>
                  <a:schemeClr val="accent2">
                    <a:lumMod val="50000"/>
                  </a:schemeClr>
                </a:solidFill>
              </a:rPr>
              <a:t> Solar</a:t>
            </a:r>
          </a:p>
        </p:txBody>
      </p:sp>
      <p:grpSp>
        <p:nvGrpSpPr>
          <p:cNvPr id="29" name="Google Shape;4212;p64">
            <a:extLst>
              <a:ext uri="{FF2B5EF4-FFF2-40B4-BE49-F238E27FC236}">
                <a16:creationId xmlns:a16="http://schemas.microsoft.com/office/drawing/2014/main" id="{A3B1AC0F-15DA-633B-344D-B561B071245D}"/>
              </a:ext>
            </a:extLst>
          </p:cNvPr>
          <p:cNvGrpSpPr/>
          <p:nvPr/>
        </p:nvGrpSpPr>
        <p:grpSpPr>
          <a:xfrm>
            <a:off x="6363084" y="1047184"/>
            <a:ext cx="296837" cy="522423"/>
            <a:chOff x="1715404" y="1112080"/>
            <a:chExt cx="642270" cy="977984"/>
          </a:xfrm>
        </p:grpSpPr>
        <p:grpSp>
          <p:nvGrpSpPr>
            <p:cNvPr id="30" name="Google Shape;4213;p64">
              <a:extLst>
                <a:ext uri="{FF2B5EF4-FFF2-40B4-BE49-F238E27FC236}">
                  <a16:creationId xmlns:a16="http://schemas.microsoft.com/office/drawing/2014/main" id="{E0461540-46F6-8291-3973-A321E3B0F4B9}"/>
                </a:ext>
              </a:extLst>
            </p:cNvPr>
            <p:cNvGrpSpPr/>
            <p:nvPr/>
          </p:nvGrpSpPr>
          <p:grpSpPr>
            <a:xfrm>
              <a:off x="1715404" y="1112080"/>
              <a:ext cx="642270" cy="977984"/>
              <a:chOff x="1715404" y="1112080"/>
              <a:chExt cx="642270" cy="977984"/>
            </a:xfrm>
          </p:grpSpPr>
          <p:sp>
            <p:nvSpPr>
              <p:cNvPr id="40" name="Google Shape;4214;p64">
                <a:extLst>
                  <a:ext uri="{FF2B5EF4-FFF2-40B4-BE49-F238E27FC236}">
                    <a16:creationId xmlns:a16="http://schemas.microsoft.com/office/drawing/2014/main" id="{0526069B-E9F3-E89D-485A-9C4308E5FCA3}"/>
                  </a:ext>
                </a:extLst>
              </p:cNvPr>
              <p:cNvSpPr/>
              <p:nvPr/>
            </p:nvSpPr>
            <p:spPr>
              <a:xfrm>
                <a:off x="1715404" y="1112080"/>
                <a:ext cx="642270" cy="642270"/>
              </a:xfrm>
              <a:custGeom>
                <a:avLst/>
                <a:gdLst/>
                <a:ahLst/>
                <a:cxnLst/>
                <a:rect l="l" t="t" r="r" b="b"/>
                <a:pathLst>
                  <a:path w="41544" h="41544" extrusionOk="0">
                    <a:moveTo>
                      <a:pt x="20773" y="3462"/>
                    </a:moveTo>
                    <a:cubicBezTo>
                      <a:pt x="30333" y="3462"/>
                      <a:pt x="38081" y="11211"/>
                      <a:pt x="38081" y="20771"/>
                    </a:cubicBezTo>
                    <a:cubicBezTo>
                      <a:pt x="38081" y="30331"/>
                      <a:pt x="30333" y="38081"/>
                      <a:pt x="20773" y="38081"/>
                    </a:cubicBezTo>
                    <a:cubicBezTo>
                      <a:pt x="11213" y="38081"/>
                      <a:pt x="3462" y="30331"/>
                      <a:pt x="3462" y="20771"/>
                    </a:cubicBezTo>
                    <a:cubicBezTo>
                      <a:pt x="3462" y="11211"/>
                      <a:pt x="11213" y="3462"/>
                      <a:pt x="20773" y="3462"/>
                    </a:cubicBezTo>
                    <a:close/>
                    <a:moveTo>
                      <a:pt x="20773" y="0"/>
                    </a:moveTo>
                    <a:cubicBezTo>
                      <a:pt x="9301" y="0"/>
                      <a:pt x="0" y="9299"/>
                      <a:pt x="0" y="20771"/>
                    </a:cubicBezTo>
                    <a:cubicBezTo>
                      <a:pt x="0" y="32243"/>
                      <a:pt x="9301" y="41543"/>
                      <a:pt x="20773" y="41543"/>
                    </a:cubicBezTo>
                    <a:cubicBezTo>
                      <a:pt x="32245" y="41543"/>
                      <a:pt x="41543" y="32243"/>
                      <a:pt x="41543" y="20771"/>
                    </a:cubicBezTo>
                    <a:cubicBezTo>
                      <a:pt x="41543" y="9299"/>
                      <a:pt x="32245" y="0"/>
                      <a:pt x="20773" y="0"/>
                    </a:cubicBezTo>
                    <a:close/>
                  </a:path>
                </a:pathLst>
              </a:custGeom>
              <a:solidFill>
                <a:srgbClr val="213B5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 name="Google Shape;4215;p64">
                <a:extLst>
                  <a:ext uri="{FF2B5EF4-FFF2-40B4-BE49-F238E27FC236}">
                    <a16:creationId xmlns:a16="http://schemas.microsoft.com/office/drawing/2014/main" id="{0855E0AC-7B10-B99B-6D53-4BDEBC6BC392}"/>
                  </a:ext>
                </a:extLst>
              </p:cNvPr>
              <p:cNvSpPr/>
              <p:nvPr/>
            </p:nvSpPr>
            <p:spPr>
              <a:xfrm>
                <a:off x="1956781" y="1714402"/>
                <a:ext cx="9121" cy="375663"/>
              </a:xfrm>
              <a:custGeom>
                <a:avLst/>
                <a:gdLst/>
                <a:ahLst/>
                <a:cxnLst/>
                <a:rect l="l" t="t" r="r" b="b"/>
                <a:pathLst>
                  <a:path w="590" h="24299" extrusionOk="0">
                    <a:moveTo>
                      <a:pt x="0" y="0"/>
                    </a:moveTo>
                    <a:lnTo>
                      <a:pt x="0" y="24299"/>
                    </a:lnTo>
                    <a:lnTo>
                      <a:pt x="589" y="24299"/>
                    </a:lnTo>
                    <a:lnTo>
                      <a:pt x="589" y="0"/>
                    </a:lnTo>
                    <a:close/>
                  </a:path>
                </a:pathLst>
              </a:custGeom>
              <a:solidFill>
                <a:srgbClr val="213B5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1" name="Google Shape;4216;p64">
              <a:extLst>
                <a:ext uri="{FF2B5EF4-FFF2-40B4-BE49-F238E27FC236}">
                  <a16:creationId xmlns:a16="http://schemas.microsoft.com/office/drawing/2014/main" id="{281AB927-78E5-8763-DC54-4BF341FF8254}"/>
                </a:ext>
              </a:extLst>
            </p:cNvPr>
            <p:cNvGrpSpPr/>
            <p:nvPr/>
          </p:nvGrpSpPr>
          <p:grpSpPr>
            <a:xfrm>
              <a:off x="1768927" y="1165603"/>
              <a:ext cx="535225" cy="851367"/>
              <a:chOff x="1768927" y="1165603"/>
              <a:chExt cx="535225" cy="851367"/>
            </a:xfrm>
          </p:grpSpPr>
          <p:sp>
            <p:nvSpPr>
              <p:cNvPr id="38" name="Google Shape;4217;p64">
                <a:extLst>
                  <a:ext uri="{FF2B5EF4-FFF2-40B4-BE49-F238E27FC236}">
                    <a16:creationId xmlns:a16="http://schemas.microsoft.com/office/drawing/2014/main" id="{461D2F86-2E4E-547E-C27C-A785EECF5F6B}"/>
                  </a:ext>
                </a:extLst>
              </p:cNvPr>
              <p:cNvSpPr/>
              <p:nvPr/>
            </p:nvSpPr>
            <p:spPr>
              <a:xfrm>
                <a:off x="1768927" y="1165603"/>
                <a:ext cx="535225" cy="535225"/>
              </a:xfrm>
              <a:custGeom>
                <a:avLst/>
                <a:gdLst/>
                <a:ahLst/>
                <a:cxnLst/>
                <a:rect l="l" t="t" r="r" b="b"/>
                <a:pathLst>
                  <a:path w="34620" h="34620" extrusionOk="0">
                    <a:moveTo>
                      <a:pt x="17311" y="3462"/>
                    </a:moveTo>
                    <a:cubicBezTo>
                      <a:pt x="24959" y="3462"/>
                      <a:pt x="31157" y="9661"/>
                      <a:pt x="31157" y="17309"/>
                    </a:cubicBezTo>
                    <a:cubicBezTo>
                      <a:pt x="31157" y="24957"/>
                      <a:pt x="24959" y="31157"/>
                      <a:pt x="17311" y="31157"/>
                    </a:cubicBezTo>
                    <a:cubicBezTo>
                      <a:pt x="9663" y="31157"/>
                      <a:pt x="3462" y="24957"/>
                      <a:pt x="3462" y="17309"/>
                    </a:cubicBezTo>
                    <a:cubicBezTo>
                      <a:pt x="3462" y="9661"/>
                      <a:pt x="9663" y="3462"/>
                      <a:pt x="17311" y="3462"/>
                    </a:cubicBezTo>
                    <a:close/>
                    <a:moveTo>
                      <a:pt x="17311" y="0"/>
                    </a:moveTo>
                    <a:cubicBezTo>
                      <a:pt x="7751" y="0"/>
                      <a:pt x="0" y="7749"/>
                      <a:pt x="0" y="17309"/>
                    </a:cubicBezTo>
                    <a:cubicBezTo>
                      <a:pt x="0" y="26869"/>
                      <a:pt x="7751" y="34619"/>
                      <a:pt x="17311" y="34619"/>
                    </a:cubicBezTo>
                    <a:cubicBezTo>
                      <a:pt x="26871" y="34619"/>
                      <a:pt x="34619" y="26869"/>
                      <a:pt x="34619" y="17309"/>
                    </a:cubicBezTo>
                    <a:cubicBezTo>
                      <a:pt x="34619" y="7749"/>
                      <a:pt x="26871" y="0"/>
                      <a:pt x="17311" y="0"/>
                    </a:cubicBezTo>
                    <a:close/>
                  </a:path>
                </a:pathLst>
              </a:custGeom>
              <a:solidFill>
                <a:srgbClr val="667E9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 name="Google Shape;4218;p64">
                <a:extLst>
                  <a:ext uri="{FF2B5EF4-FFF2-40B4-BE49-F238E27FC236}">
                    <a16:creationId xmlns:a16="http://schemas.microsoft.com/office/drawing/2014/main" id="{B9218182-4232-E042-BC2D-E3274B73D208}"/>
                  </a:ext>
                </a:extLst>
              </p:cNvPr>
              <p:cNvSpPr/>
              <p:nvPr/>
            </p:nvSpPr>
            <p:spPr>
              <a:xfrm>
                <a:off x="2006902" y="1668949"/>
                <a:ext cx="9137" cy="348020"/>
              </a:xfrm>
              <a:custGeom>
                <a:avLst/>
                <a:gdLst/>
                <a:ahLst/>
                <a:cxnLst/>
                <a:rect l="l" t="t" r="r" b="b"/>
                <a:pathLst>
                  <a:path w="591" h="22511" extrusionOk="0">
                    <a:moveTo>
                      <a:pt x="1" y="0"/>
                    </a:moveTo>
                    <a:lnTo>
                      <a:pt x="1" y="22510"/>
                    </a:lnTo>
                    <a:lnTo>
                      <a:pt x="590" y="22510"/>
                    </a:lnTo>
                    <a:lnTo>
                      <a:pt x="590" y="0"/>
                    </a:lnTo>
                    <a:close/>
                  </a:path>
                </a:pathLst>
              </a:custGeom>
              <a:solidFill>
                <a:srgbClr val="667E9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2" name="Google Shape;4219;p64">
              <a:extLst>
                <a:ext uri="{FF2B5EF4-FFF2-40B4-BE49-F238E27FC236}">
                  <a16:creationId xmlns:a16="http://schemas.microsoft.com/office/drawing/2014/main" id="{BF56F80A-FED3-D191-9589-96759024AB41}"/>
                </a:ext>
              </a:extLst>
            </p:cNvPr>
            <p:cNvGrpSpPr/>
            <p:nvPr/>
          </p:nvGrpSpPr>
          <p:grpSpPr>
            <a:xfrm>
              <a:off x="1822449" y="1219125"/>
              <a:ext cx="428180" cy="718859"/>
              <a:chOff x="1822449" y="1219125"/>
              <a:chExt cx="428180" cy="718859"/>
            </a:xfrm>
          </p:grpSpPr>
          <p:sp>
            <p:nvSpPr>
              <p:cNvPr id="36" name="Google Shape;4220;p64">
                <a:extLst>
                  <a:ext uri="{FF2B5EF4-FFF2-40B4-BE49-F238E27FC236}">
                    <a16:creationId xmlns:a16="http://schemas.microsoft.com/office/drawing/2014/main" id="{DCEA3EE0-C069-132E-43A8-7E9B306C1058}"/>
                  </a:ext>
                </a:extLst>
              </p:cNvPr>
              <p:cNvSpPr/>
              <p:nvPr/>
            </p:nvSpPr>
            <p:spPr>
              <a:xfrm>
                <a:off x="1822449" y="1219125"/>
                <a:ext cx="428180" cy="428180"/>
              </a:xfrm>
              <a:custGeom>
                <a:avLst/>
                <a:gdLst/>
                <a:ahLst/>
                <a:cxnLst/>
                <a:rect l="l" t="t" r="r" b="b"/>
                <a:pathLst>
                  <a:path w="27696" h="27696" extrusionOk="0">
                    <a:moveTo>
                      <a:pt x="13849" y="3462"/>
                    </a:moveTo>
                    <a:cubicBezTo>
                      <a:pt x="19585" y="3462"/>
                      <a:pt x="24233" y="8111"/>
                      <a:pt x="24233" y="13847"/>
                    </a:cubicBezTo>
                    <a:cubicBezTo>
                      <a:pt x="24233" y="19583"/>
                      <a:pt x="19585" y="24233"/>
                      <a:pt x="13849" y="24233"/>
                    </a:cubicBezTo>
                    <a:cubicBezTo>
                      <a:pt x="8113" y="24233"/>
                      <a:pt x="3462" y="19583"/>
                      <a:pt x="3462" y="13847"/>
                    </a:cubicBezTo>
                    <a:cubicBezTo>
                      <a:pt x="3462" y="8111"/>
                      <a:pt x="8113" y="3462"/>
                      <a:pt x="13849" y="3462"/>
                    </a:cubicBezTo>
                    <a:close/>
                    <a:moveTo>
                      <a:pt x="13849" y="0"/>
                    </a:moveTo>
                    <a:cubicBezTo>
                      <a:pt x="6201" y="0"/>
                      <a:pt x="0" y="6199"/>
                      <a:pt x="0" y="13847"/>
                    </a:cubicBezTo>
                    <a:cubicBezTo>
                      <a:pt x="0" y="21495"/>
                      <a:pt x="6201" y="27695"/>
                      <a:pt x="13849" y="27695"/>
                    </a:cubicBezTo>
                    <a:cubicBezTo>
                      <a:pt x="21497" y="27695"/>
                      <a:pt x="27695" y="21495"/>
                      <a:pt x="27695" y="13847"/>
                    </a:cubicBezTo>
                    <a:cubicBezTo>
                      <a:pt x="27695" y="6199"/>
                      <a:pt x="21497" y="0"/>
                      <a:pt x="13849" y="0"/>
                    </a:cubicBezTo>
                    <a:close/>
                  </a:path>
                </a:pathLst>
              </a:custGeom>
              <a:solidFill>
                <a:srgbClr val="445D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4221;p64">
                <a:extLst>
                  <a:ext uri="{FF2B5EF4-FFF2-40B4-BE49-F238E27FC236}">
                    <a16:creationId xmlns:a16="http://schemas.microsoft.com/office/drawing/2014/main" id="{244ACD84-7CF0-B759-2EBB-7321973D97FD}"/>
                  </a:ext>
                </a:extLst>
              </p:cNvPr>
              <p:cNvSpPr/>
              <p:nvPr/>
            </p:nvSpPr>
            <p:spPr>
              <a:xfrm>
                <a:off x="2057039" y="1605996"/>
                <a:ext cx="9121" cy="331988"/>
              </a:xfrm>
              <a:custGeom>
                <a:avLst/>
                <a:gdLst/>
                <a:ahLst/>
                <a:cxnLst/>
                <a:rect l="l" t="t" r="r" b="b"/>
                <a:pathLst>
                  <a:path w="590" h="21474" extrusionOk="0">
                    <a:moveTo>
                      <a:pt x="0" y="0"/>
                    </a:moveTo>
                    <a:lnTo>
                      <a:pt x="0" y="21474"/>
                    </a:lnTo>
                    <a:lnTo>
                      <a:pt x="590" y="21474"/>
                    </a:lnTo>
                    <a:lnTo>
                      <a:pt x="590" y="0"/>
                    </a:lnTo>
                    <a:close/>
                  </a:path>
                </a:pathLst>
              </a:custGeom>
              <a:solidFill>
                <a:srgbClr val="445D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3" name="Google Shape;4222;p64">
              <a:extLst>
                <a:ext uri="{FF2B5EF4-FFF2-40B4-BE49-F238E27FC236}">
                  <a16:creationId xmlns:a16="http://schemas.microsoft.com/office/drawing/2014/main" id="{05DA507B-466E-49F9-D068-FC7946BB3347}"/>
                </a:ext>
              </a:extLst>
            </p:cNvPr>
            <p:cNvGrpSpPr/>
            <p:nvPr/>
          </p:nvGrpSpPr>
          <p:grpSpPr>
            <a:xfrm>
              <a:off x="1875972" y="1272648"/>
              <a:ext cx="321135" cy="586939"/>
              <a:chOff x="1875972" y="1272648"/>
              <a:chExt cx="321135" cy="586939"/>
            </a:xfrm>
          </p:grpSpPr>
          <p:sp>
            <p:nvSpPr>
              <p:cNvPr id="34" name="Google Shape;4223;p64">
                <a:extLst>
                  <a:ext uri="{FF2B5EF4-FFF2-40B4-BE49-F238E27FC236}">
                    <a16:creationId xmlns:a16="http://schemas.microsoft.com/office/drawing/2014/main" id="{06A28339-0C7C-74AF-A2DB-6D129FDB77D4}"/>
                  </a:ext>
                </a:extLst>
              </p:cNvPr>
              <p:cNvSpPr/>
              <p:nvPr/>
            </p:nvSpPr>
            <p:spPr>
              <a:xfrm>
                <a:off x="1875972" y="1272648"/>
                <a:ext cx="321135" cy="321120"/>
              </a:xfrm>
              <a:custGeom>
                <a:avLst/>
                <a:gdLst/>
                <a:ahLst/>
                <a:cxnLst/>
                <a:rect l="l" t="t" r="r" b="b"/>
                <a:pathLst>
                  <a:path w="20772" h="20771" extrusionOk="0">
                    <a:moveTo>
                      <a:pt x="10387" y="3461"/>
                    </a:moveTo>
                    <a:cubicBezTo>
                      <a:pt x="14211" y="3461"/>
                      <a:pt x="17309" y="6561"/>
                      <a:pt x="17309" y="10385"/>
                    </a:cubicBezTo>
                    <a:cubicBezTo>
                      <a:pt x="17309" y="14209"/>
                      <a:pt x="14211" y="17309"/>
                      <a:pt x="10387" y="17309"/>
                    </a:cubicBezTo>
                    <a:cubicBezTo>
                      <a:pt x="6563" y="17309"/>
                      <a:pt x="3462" y="14209"/>
                      <a:pt x="3462" y="10385"/>
                    </a:cubicBezTo>
                    <a:cubicBezTo>
                      <a:pt x="3462" y="6561"/>
                      <a:pt x="6563" y="3461"/>
                      <a:pt x="10387" y="3461"/>
                    </a:cubicBezTo>
                    <a:close/>
                    <a:moveTo>
                      <a:pt x="10387" y="0"/>
                    </a:moveTo>
                    <a:cubicBezTo>
                      <a:pt x="4651" y="0"/>
                      <a:pt x="0" y="4649"/>
                      <a:pt x="0" y="10385"/>
                    </a:cubicBezTo>
                    <a:cubicBezTo>
                      <a:pt x="0" y="16121"/>
                      <a:pt x="4651" y="20771"/>
                      <a:pt x="10387" y="20771"/>
                    </a:cubicBezTo>
                    <a:cubicBezTo>
                      <a:pt x="16123" y="20771"/>
                      <a:pt x="20771" y="16121"/>
                      <a:pt x="20771" y="10385"/>
                    </a:cubicBezTo>
                    <a:cubicBezTo>
                      <a:pt x="20771" y="4649"/>
                      <a:pt x="16123" y="0"/>
                      <a:pt x="10387" y="0"/>
                    </a:cubicBezTo>
                    <a:close/>
                  </a:path>
                </a:pathLst>
              </a:custGeom>
              <a:solidFill>
                <a:srgbClr val="E3E9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 name="Google Shape;4224;p64">
                <a:extLst>
                  <a:ext uri="{FF2B5EF4-FFF2-40B4-BE49-F238E27FC236}">
                    <a16:creationId xmlns:a16="http://schemas.microsoft.com/office/drawing/2014/main" id="{0576451F-9757-A30E-D66F-0874DBDF0481}"/>
                  </a:ext>
                </a:extLst>
              </p:cNvPr>
              <p:cNvSpPr/>
              <p:nvPr/>
            </p:nvSpPr>
            <p:spPr>
              <a:xfrm>
                <a:off x="2107176" y="1533705"/>
                <a:ext cx="9121" cy="325881"/>
              </a:xfrm>
              <a:custGeom>
                <a:avLst/>
                <a:gdLst/>
                <a:ahLst/>
                <a:cxnLst/>
                <a:rect l="l" t="t" r="r" b="b"/>
                <a:pathLst>
                  <a:path w="590" h="21079" extrusionOk="0">
                    <a:moveTo>
                      <a:pt x="0" y="0"/>
                    </a:moveTo>
                    <a:lnTo>
                      <a:pt x="0" y="21078"/>
                    </a:lnTo>
                    <a:lnTo>
                      <a:pt x="589" y="21078"/>
                    </a:lnTo>
                    <a:lnTo>
                      <a:pt x="589" y="0"/>
                    </a:lnTo>
                    <a:close/>
                  </a:path>
                </a:pathLst>
              </a:custGeom>
              <a:solidFill>
                <a:srgbClr val="E3E9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cxnSp>
        <p:nvCxnSpPr>
          <p:cNvPr id="42" name="Connecteur droit 41">
            <a:extLst>
              <a:ext uri="{FF2B5EF4-FFF2-40B4-BE49-F238E27FC236}">
                <a16:creationId xmlns:a16="http://schemas.microsoft.com/office/drawing/2014/main" id="{F9DE7795-9E4B-62D3-7654-5D3C02DEEAA5}"/>
              </a:ext>
            </a:extLst>
          </p:cNvPr>
          <p:cNvCxnSpPr>
            <a:cxnSpLocks/>
          </p:cNvCxnSpPr>
          <p:nvPr/>
        </p:nvCxnSpPr>
        <p:spPr>
          <a:xfrm flipH="1">
            <a:off x="6086723" y="1530560"/>
            <a:ext cx="1811" cy="4916359"/>
          </a:xfrm>
          <a:prstGeom prst="line">
            <a:avLst/>
          </a:prstGeom>
          <a:ln w="28575">
            <a:solidFill>
              <a:schemeClr val="tx1">
                <a:lumMod val="95000"/>
                <a:lumOff val="5000"/>
              </a:schemeClr>
            </a:solidFill>
          </a:ln>
        </p:spPr>
        <p:style>
          <a:lnRef idx="1">
            <a:schemeClr val="accent1"/>
          </a:lnRef>
          <a:fillRef idx="0">
            <a:schemeClr val="accent1"/>
          </a:fillRef>
          <a:effectRef idx="0">
            <a:schemeClr val="accent1"/>
          </a:effectRef>
          <a:fontRef idx="minor">
            <a:schemeClr val="tx1"/>
          </a:fontRef>
        </p:style>
      </p:cxnSp>
      <p:sp>
        <p:nvSpPr>
          <p:cNvPr id="51" name="ZoneTexte 50">
            <a:extLst>
              <a:ext uri="{FF2B5EF4-FFF2-40B4-BE49-F238E27FC236}">
                <a16:creationId xmlns:a16="http://schemas.microsoft.com/office/drawing/2014/main" id="{3FC0FC24-5852-C2BD-3F99-EDB8BBDED17A}"/>
              </a:ext>
            </a:extLst>
          </p:cNvPr>
          <p:cNvSpPr txBox="1"/>
          <p:nvPr/>
        </p:nvSpPr>
        <p:spPr>
          <a:xfrm>
            <a:off x="11665745" y="6380031"/>
            <a:ext cx="278606" cy="307777"/>
          </a:xfrm>
          <a:prstGeom prst="rect">
            <a:avLst/>
          </a:prstGeom>
          <a:noFill/>
        </p:spPr>
        <p:txBody>
          <a:bodyPr wrap="square">
            <a:spAutoFit/>
          </a:bodyPr>
          <a:lstStyle/>
          <a:p>
            <a:r>
              <a:rPr lang="fr-FR" sz="1400" b="1" dirty="0">
                <a:latin typeface="Montserrat" panose="00000500000000000000" pitchFamily="2" charset="0"/>
              </a:rPr>
              <a:t>4</a:t>
            </a:r>
            <a:endParaRPr lang="fr-FR" sz="1400" dirty="0"/>
          </a:p>
        </p:txBody>
      </p:sp>
    </p:spTree>
    <p:extLst>
      <p:ext uri="{BB962C8B-B14F-4D97-AF65-F5344CB8AC3E}">
        <p14:creationId xmlns:p14="http://schemas.microsoft.com/office/powerpoint/2010/main" val="153234258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5E6AB78-4CD5-C4D1-DF3C-15C6395BAD07}"/>
            </a:ext>
          </a:extLst>
        </p:cNvPr>
        <p:cNvGrpSpPr/>
        <p:nvPr/>
      </p:nvGrpSpPr>
      <p:grpSpPr>
        <a:xfrm>
          <a:off x="0" y="0"/>
          <a:ext cx="0" cy="0"/>
          <a:chOff x="0" y="0"/>
          <a:chExt cx="0" cy="0"/>
        </a:xfrm>
      </p:grpSpPr>
      <p:sp>
        <p:nvSpPr>
          <p:cNvPr id="9" name="Titre 1">
            <a:extLst>
              <a:ext uri="{FF2B5EF4-FFF2-40B4-BE49-F238E27FC236}">
                <a16:creationId xmlns:a16="http://schemas.microsoft.com/office/drawing/2014/main" id="{23A14850-9277-F5F3-FB8F-0B0207AEE7A9}"/>
              </a:ext>
            </a:extLst>
          </p:cNvPr>
          <p:cNvSpPr txBox="1">
            <a:spLocks/>
          </p:cNvSpPr>
          <p:nvPr/>
        </p:nvSpPr>
        <p:spPr>
          <a:xfrm>
            <a:off x="761216" y="-174125"/>
            <a:ext cx="10669567"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fr-FR" sz="1800" b="1" dirty="0">
                <a:solidFill>
                  <a:schemeClr val="accent2">
                    <a:lumMod val="50000"/>
                  </a:schemeClr>
                </a:solidFill>
                <a:latin typeface="Montserrat" panose="00000500000000000000" pitchFamily="2" charset="0"/>
              </a:rPr>
              <a:t>CADRE RÉGLEMENTAIRE ET INTERVENTION DE LA CRSE</a:t>
            </a:r>
          </a:p>
        </p:txBody>
      </p:sp>
      <p:cxnSp>
        <p:nvCxnSpPr>
          <p:cNvPr id="10" name="Connecteur droit 9">
            <a:extLst>
              <a:ext uri="{FF2B5EF4-FFF2-40B4-BE49-F238E27FC236}">
                <a16:creationId xmlns:a16="http://schemas.microsoft.com/office/drawing/2014/main" id="{09BDA75A-867B-3FF0-ABC9-4B7DD10B0A2C}"/>
              </a:ext>
            </a:extLst>
          </p:cNvPr>
          <p:cNvCxnSpPr>
            <a:cxnSpLocks/>
          </p:cNvCxnSpPr>
          <p:nvPr/>
        </p:nvCxnSpPr>
        <p:spPr>
          <a:xfrm>
            <a:off x="4638675" y="799349"/>
            <a:ext cx="2914650" cy="0"/>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sp>
        <p:nvSpPr>
          <p:cNvPr id="11" name="Rectangle à coins arrondis 34">
            <a:extLst>
              <a:ext uri="{FF2B5EF4-FFF2-40B4-BE49-F238E27FC236}">
                <a16:creationId xmlns:a16="http://schemas.microsoft.com/office/drawing/2014/main" id="{89EDDC84-0984-4865-3001-38920143CEC7}"/>
              </a:ext>
            </a:extLst>
          </p:cNvPr>
          <p:cNvSpPr>
            <a:spLocks noChangeArrowheads="1"/>
          </p:cNvSpPr>
          <p:nvPr/>
        </p:nvSpPr>
        <p:spPr bwMode="auto">
          <a:xfrm>
            <a:off x="1890805" y="244625"/>
            <a:ext cx="532935" cy="411676"/>
          </a:xfrm>
          <a:prstGeom prst="roundRect">
            <a:avLst>
              <a:gd name="adj" fmla="val 49793"/>
            </a:avLst>
          </a:prstGeom>
          <a:noFill/>
          <a:ln w="28575">
            <a:solidFill>
              <a:schemeClr val="accent2">
                <a:lumMod val="50000"/>
              </a:schemeClr>
            </a:solidFill>
            <a:round/>
            <a:headEnd/>
            <a:tailEnd/>
          </a:ln>
          <a:effectLst/>
        </p:spPr>
        <p:txBody>
          <a:bodyPr anchor="ctr"/>
          <a:ls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r>
              <a:rPr lang="fr-FR" sz="2400" b="1" dirty="0">
                <a:solidFill>
                  <a:schemeClr val="accent2">
                    <a:lumMod val="50000"/>
                  </a:schemeClr>
                </a:solidFill>
                <a:latin typeface="Trebuchet MS" panose="020B0603020202020204" pitchFamily="34" charset="0"/>
                <a:ea typeface="ＭＳ Ｐゴシック" charset="0"/>
                <a:cs typeface="Arial" charset="0"/>
              </a:rPr>
              <a:t>2</a:t>
            </a:r>
          </a:p>
        </p:txBody>
      </p:sp>
      <p:pic>
        <p:nvPicPr>
          <p:cNvPr id="2" name="Image 1">
            <a:extLst>
              <a:ext uri="{FF2B5EF4-FFF2-40B4-BE49-F238E27FC236}">
                <a16:creationId xmlns:a16="http://schemas.microsoft.com/office/drawing/2014/main" id="{6E6F43BB-51DA-76FE-F415-248E234A1294}"/>
              </a:ext>
            </a:extLst>
          </p:cNvPr>
          <p:cNvPicPr>
            <a:picLocks noChangeAspect="1"/>
          </p:cNvPicPr>
          <p:nvPr/>
        </p:nvPicPr>
        <p:blipFill rotWithShape="1">
          <a:blip r:embed="rId2">
            <a:extLst>
              <a:ext uri="{28A0092B-C50C-407E-A947-70E740481C1C}">
                <a14:useLocalDpi xmlns:a14="http://schemas.microsoft.com/office/drawing/2010/main" val="0"/>
              </a:ext>
            </a:extLst>
          </a:blip>
          <a:srcRect t="38880" r="77612" b="18999"/>
          <a:stretch/>
        </p:blipFill>
        <p:spPr bwMode="auto">
          <a:xfrm>
            <a:off x="164124" y="6533683"/>
            <a:ext cx="687392" cy="282490"/>
          </a:xfrm>
          <a:prstGeom prst="rect">
            <a:avLst/>
          </a:prstGeom>
          <a:ln>
            <a:noFill/>
          </a:ln>
          <a:extLst>
            <a:ext uri="{53640926-AAD7-44D8-BBD7-CCE9431645EC}">
              <a14:shadowObscured xmlns:a14="http://schemas.microsoft.com/office/drawing/2010/main"/>
            </a:ext>
          </a:extLst>
        </p:spPr>
      </p:pic>
      <p:sp>
        <p:nvSpPr>
          <p:cNvPr id="15" name="Rectangle 14">
            <a:extLst>
              <a:ext uri="{FF2B5EF4-FFF2-40B4-BE49-F238E27FC236}">
                <a16:creationId xmlns:a16="http://schemas.microsoft.com/office/drawing/2014/main" id="{D4433063-91D8-D27D-F491-4338AD17994D}"/>
              </a:ext>
            </a:extLst>
          </p:cNvPr>
          <p:cNvSpPr/>
          <p:nvPr/>
        </p:nvSpPr>
        <p:spPr>
          <a:xfrm>
            <a:off x="4219575" y="924091"/>
            <a:ext cx="3552867" cy="1125207"/>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9" name="ZoneTexte 18">
            <a:extLst>
              <a:ext uri="{FF2B5EF4-FFF2-40B4-BE49-F238E27FC236}">
                <a16:creationId xmlns:a16="http://schemas.microsoft.com/office/drawing/2014/main" id="{3AE4D488-676F-CBBF-279C-E5A756F4CDE5}"/>
              </a:ext>
            </a:extLst>
          </p:cNvPr>
          <p:cNvSpPr txBox="1"/>
          <p:nvPr/>
        </p:nvSpPr>
        <p:spPr>
          <a:xfrm>
            <a:off x="11791034" y="6377405"/>
            <a:ext cx="278606" cy="307777"/>
          </a:xfrm>
          <a:prstGeom prst="rect">
            <a:avLst/>
          </a:prstGeom>
          <a:noFill/>
        </p:spPr>
        <p:txBody>
          <a:bodyPr wrap="square">
            <a:spAutoFit/>
          </a:bodyPr>
          <a:lstStyle/>
          <a:p>
            <a:pPr algn="ctr"/>
            <a:r>
              <a:rPr lang="fr-FR" sz="1400" b="1" dirty="0">
                <a:latin typeface="Montserrat" panose="00000500000000000000" pitchFamily="2" charset="0"/>
              </a:rPr>
              <a:t>5</a:t>
            </a:r>
            <a:endParaRPr lang="fr-FR" sz="1400" dirty="0"/>
          </a:p>
        </p:txBody>
      </p:sp>
      <p:sp>
        <p:nvSpPr>
          <p:cNvPr id="13" name="Rectangle : coins arrondis 12">
            <a:extLst>
              <a:ext uri="{FF2B5EF4-FFF2-40B4-BE49-F238E27FC236}">
                <a16:creationId xmlns:a16="http://schemas.microsoft.com/office/drawing/2014/main" id="{74BA4FEC-8C16-DE18-0070-B50D1EC87A6A}"/>
              </a:ext>
            </a:extLst>
          </p:cNvPr>
          <p:cNvSpPr/>
          <p:nvPr/>
        </p:nvSpPr>
        <p:spPr>
          <a:xfrm>
            <a:off x="2377141" y="1085475"/>
            <a:ext cx="7237734" cy="352088"/>
          </a:xfrm>
          <a:prstGeom prst="roundRect">
            <a:avLst/>
          </a:prstGeom>
          <a:solidFill>
            <a:schemeClr val="bg1"/>
          </a:solid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eaLnBrk="0" fontAlgn="base" hangingPunct="0">
              <a:spcBef>
                <a:spcPct val="0"/>
              </a:spcBef>
              <a:spcAft>
                <a:spcPct val="0"/>
              </a:spcAft>
            </a:pPr>
            <a:r>
              <a:rPr lang="fr-FR" altLang="fr-FR" sz="2000" b="1" dirty="0">
                <a:solidFill>
                  <a:schemeClr val="tx1"/>
                </a:solidFill>
                <a:latin typeface="Tahoma" panose="020B0604030504040204" pitchFamily="34" charset="0"/>
                <a:ea typeface="Tahoma" panose="020B0604030504040204" pitchFamily="34" charset="0"/>
                <a:cs typeface="Tahoma" panose="020B0604030504040204" pitchFamily="34" charset="0"/>
              </a:rPr>
              <a:t>Procédure d’attribution : Travaux du comité Ah Hoc</a:t>
            </a:r>
          </a:p>
        </p:txBody>
      </p:sp>
      <p:sp>
        <p:nvSpPr>
          <p:cNvPr id="46" name="Flèche : courbe vers le haut 45">
            <a:extLst>
              <a:ext uri="{FF2B5EF4-FFF2-40B4-BE49-F238E27FC236}">
                <a16:creationId xmlns:a16="http://schemas.microsoft.com/office/drawing/2014/main" id="{78C19F7F-8ED1-44F8-F158-CE8E0815DAD4}"/>
              </a:ext>
            </a:extLst>
          </p:cNvPr>
          <p:cNvSpPr/>
          <p:nvPr/>
        </p:nvSpPr>
        <p:spPr>
          <a:xfrm>
            <a:off x="3667124" y="1866738"/>
            <a:ext cx="4728607" cy="3301710"/>
          </a:xfrm>
          <a:prstGeom prst="curvedUpArrow">
            <a:avLst/>
          </a:prstGeom>
        </p:spPr>
        <p:style>
          <a:lnRef idx="0">
            <a:schemeClr val="dk1"/>
          </a:lnRef>
          <a:fillRef idx="3">
            <a:schemeClr val="dk1"/>
          </a:fillRef>
          <a:effectRef idx="3">
            <a:schemeClr val="dk1"/>
          </a:effectRef>
          <a:fontRef idx="minor">
            <a:schemeClr val="lt1"/>
          </a:fontRef>
        </p:style>
        <p:txBody>
          <a:bodyPr rtlCol="0" anchor="ctr"/>
          <a:lstStyle/>
          <a:p>
            <a:pPr algn="ctr"/>
            <a:endParaRPr lang="fr-FR">
              <a:solidFill>
                <a:schemeClr val="tx1"/>
              </a:solidFill>
            </a:endParaRPr>
          </a:p>
        </p:txBody>
      </p:sp>
      <p:sp>
        <p:nvSpPr>
          <p:cNvPr id="49" name="ZoneTexte 48">
            <a:extLst>
              <a:ext uri="{FF2B5EF4-FFF2-40B4-BE49-F238E27FC236}">
                <a16:creationId xmlns:a16="http://schemas.microsoft.com/office/drawing/2014/main" id="{E7D8EA32-AFEB-C82B-A995-57049AFBBFE6}"/>
              </a:ext>
            </a:extLst>
          </p:cNvPr>
          <p:cNvSpPr txBox="1"/>
          <p:nvPr/>
        </p:nvSpPr>
        <p:spPr>
          <a:xfrm>
            <a:off x="164124" y="1580612"/>
            <a:ext cx="3222636" cy="984885"/>
          </a:xfrm>
          <a:prstGeom prst="rect">
            <a:avLst/>
          </a:prstGeom>
          <a:noFill/>
        </p:spPr>
        <p:txBody>
          <a:bodyPr wrap="square">
            <a:spAutoFit/>
          </a:bodyPr>
          <a:lstStyle/>
          <a:p>
            <a:pPr lvl="0" eaLnBrk="0" fontAlgn="base" hangingPunct="0">
              <a:spcBef>
                <a:spcPct val="0"/>
              </a:spcBef>
              <a:spcAft>
                <a:spcPct val="0"/>
              </a:spcAft>
            </a:pPr>
            <a:r>
              <a:rPr lang="fr-FR" sz="1600" b="1" dirty="0">
                <a:solidFill>
                  <a:schemeClr val="accent5">
                    <a:lumMod val="75000"/>
                  </a:schemeClr>
                </a:solidFill>
                <a:latin typeface="Tahoma" panose="020B0604030504040204" pitchFamily="34" charset="0"/>
                <a:ea typeface="Tahoma" panose="020B0604030504040204" pitchFamily="34" charset="0"/>
                <a:cs typeface="Tahoma" panose="020B0604030504040204" pitchFamily="34" charset="0"/>
              </a:rPr>
              <a:t>1 |</a:t>
            </a:r>
            <a:r>
              <a:rPr lang="fr-FR" altLang="fr-FR" sz="1400" dirty="0">
                <a:latin typeface="Tahoma" panose="020B0604030504040204" pitchFamily="34" charset="0"/>
                <a:ea typeface="Tahoma" panose="020B0604030504040204" pitchFamily="34" charset="0"/>
                <a:cs typeface="Tahoma" panose="020B0604030504040204" pitchFamily="34" charset="0"/>
              </a:rPr>
              <a:t>Mise en place d’un comité  Ad Hoc par arrêté ministériel présidée par la CRSE et mise en place de la commission des marchés</a:t>
            </a:r>
          </a:p>
        </p:txBody>
      </p:sp>
      <p:sp>
        <p:nvSpPr>
          <p:cNvPr id="51" name="ZoneTexte 50">
            <a:extLst>
              <a:ext uri="{FF2B5EF4-FFF2-40B4-BE49-F238E27FC236}">
                <a16:creationId xmlns:a16="http://schemas.microsoft.com/office/drawing/2014/main" id="{599E05FD-C76F-026C-EA1E-FA78980AC1E3}"/>
              </a:ext>
            </a:extLst>
          </p:cNvPr>
          <p:cNvSpPr txBox="1"/>
          <p:nvPr/>
        </p:nvSpPr>
        <p:spPr>
          <a:xfrm>
            <a:off x="164124" y="2781119"/>
            <a:ext cx="3120614" cy="1415772"/>
          </a:xfrm>
          <a:prstGeom prst="rect">
            <a:avLst/>
          </a:prstGeom>
          <a:noFill/>
        </p:spPr>
        <p:txBody>
          <a:bodyPr wrap="square">
            <a:spAutoFit/>
          </a:bodyPr>
          <a:lstStyle/>
          <a:p>
            <a:pPr lvl="0" eaLnBrk="0" fontAlgn="base" hangingPunct="0">
              <a:spcBef>
                <a:spcPct val="0"/>
              </a:spcBef>
              <a:spcAft>
                <a:spcPct val="0"/>
              </a:spcAft>
            </a:pPr>
            <a:r>
              <a:rPr lang="fr-FR" sz="1600" b="1" dirty="0">
                <a:solidFill>
                  <a:schemeClr val="accent5">
                    <a:lumMod val="75000"/>
                  </a:schemeClr>
                </a:solidFill>
                <a:latin typeface="Tahoma" panose="020B0604030504040204" pitchFamily="34" charset="0"/>
                <a:ea typeface="Tahoma" panose="020B0604030504040204" pitchFamily="34" charset="0"/>
                <a:cs typeface="Tahoma" panose="020B0604030504040204" pitchFamily="34" charset="0"/>
              </a:rPr>
              <a:t>2 |</a:t>
            </a:r>
            <a:r>
              <a:rPr lang="fr-FR" sz="1400" dirty="0">
                <a:latin typeface="Tahoma" panose="020B0604030504040204" pitchFamily="34" charset="0"/>
                <a:ea typeface="Tahoma" panose="020B0604030504040204" pitchFamily="34" charset="0"/>
                <a:cs typeface="Tahoma" panose="020B0604030504040204" pitchFamily="34" charset="0"/>
              </a:rPr>
              <a:t>  </a:t>
            </a:r>
            <a:r>
              <a:rPr lang="fr-FR" altLang="fr-FR" sz="1400" dirty="0">
                <a:latin typeface="Tahoma" panose="020B0604030504040204" pitchFamily="34" charset="0"/>
                <a:ea typeface="Tahoma" panose="020B0604030504040204" pitchFamily="34" charset="0"/>
                <a:cs typeface="Tahoma" panose="020B0604030504040204" pitchFamily="34" charset="0"/>
              </a:rPr>
              <a:t>Processus d’appel d’offre ouvert en deux étapes : pré qualification (24 aout 2016) et une phase de qualification (13 octobre 2017) menée par la CRSE (de 100MW à 60 MW pour deux sites)</a:t>
            </a:r>
          </a:p>
        </p:txBody>
      </p:sp>
      <p:sp>
        <p:nvSpPr>
          <p:cNvPr id="53" name="ZoneTexte 52">
            <a:extLst>
              <a:ext uri="{FF2B5EF4-FFF2-40B4-BE49-F238E27FC236}">
                <a16:creationId xmlns:a16="http://schemas.microsoft.com/office/drawing/2014/main" id="{0E25F1B7-6362-EA85-C7A1-46CAA3C57E51}"/>
              </a:ext>
            </a:extLst>
          </p:cNvPr>
          <p:cNvSpPr txBox="1"/>
          <p:nvPr/>
        </p:nvSpPr>
        <p:spPr>
          <a:xfrm>
            <a:off x="164124" y="4298888"/>
            <a:ext cx="3503001" cy="553998"/>
          </a:xfrm>
          <a:prstGeom prst="rect">
            <a:avLst/>
          </a:prstGeom>
          <a:noFill/>
        </p:spPr>
        <p:txBody>
          <a:bodyPr wrap="square">
            <a:spAutoFit/>
          </a:bodyPr>
          <a:lstStyle/>
          <a:p>
            <a:pPr eaLnBrk="0" fontAlgn="base" hangingPunct="0">
              <a:spcBef>
                <a:spcPct val="0"/>
              </a:spcBef>
              <a:spcAft>
                <a:spcPct val="0"/>
              </a:spcAft>
            </a:pPr>
            <a:r>
              <a:rPr lang="fr-FR" sz="1600" b="1" dirty="0">
                <a:solidFill>
                  <a:schemeClr val="accent5">
                    <a:lumMod val="75000"/>
                  </a:schemeClr>
                </a:solidFill>
                <a:latin typeface="Tahoma" panose="020B0604030504040204" pitchFamily="34" charset="0"/>
                <a:ea typeface="Tahoma" panose="020B0604030504040204" pitchFamily="34" charset="0"/>
                <a:cs typeface="Tahoma" panose="020B0604030504040204" pitchFamily="34" charset="0"/>
              </a:rPr>
              <a:t>3 | </a:t>
            </a:r>
            <a:r>
              <a:rPr lang="fr-FR" sz="1400" dirty="0">
                <a:latin typeface="Tahoma" panose="020B0604030504040204" pitchFamily="34" charset="0"/>
                <a:ea typeface="Tahoma" panose="020B0604030504040204" pitchFamily="34" charset="0"/>
                <a:cs typeface="Tahoma" panose="020B0604030504040204" pitchFamily="34" charset="0"/>
              </a:rPr>
              <a:t> </a:t>
            </a:r>
            <a:r>
              <a:rPr lang="fr-FR" altLang="fr-FR" sz="1400" dirty="0">
                <a:latin typeface="Tahoma" panose="020B0604030504040204" pitchFamily="34" charset="0"/>
                <a:ea typeface="Tahoma" panose="020B0604030504040204" pitchFamily="34" charset="0"/>
                <a:cs typeface="Tahoma" panose="020B0604030504040204" pitchFamily="34" charset="0"/>
              </a:rPr>
              <a:t>28 offres reçus provenant de 15 consortiums et de 13 entreprises</a:t>
            </a:r>
          </a:p>
        </p:txBody>
      </p:sp>
      <p:sp>
        <p:nvSpPr>
          <p:cNvPr id="55" name="ZoneTexte 54">
            <a:extLst>
              <a:ext uri="{FF2B5EF4-FFF2-40B4-BE49-F238E27FC236}">
                <a16:creationId xmlns:a16="http://schemas.microsoft.com/office/drawing/2014/main" id="{D4A3B047-6B6E-9E15-551B-FCBAAB91B3FC}"/>
              </a:ext>
            </a:extLst>
          </p:cNvPr>
          <p:cNvSpPr txBox="1"/>
          <p:nvPr/>
        </p:nvSpPr>
        <p:spPr>
          <a:xfrm>
            <a:off x="164124" y="4940283"/>
            <a:ext cx="2995520" cy="769441"/>
          </a:xfrm>
          <a:prstGeom prst="rect">
            <a:avLst/>
          </a:prstGeom>
          <a:noFill/>
        </p:spPr>
        <p:txBody>
          <a:bodyPr wrap="square">
            <a:spAutoFit/>
          </a:bodyPr>
          <a:lstStyle/>
          <a:p>
            <a:pPr eaLnBrk="0" fontAlgn="base" hangingPunct="0">
              <a:spcBef>
                <a:spcPct val="0"/>
              </a:spcBef>
              <a:spcAft>
                <a:spcPct val="0"/>
              </a:spcAft>
            </a:pPr>
            <a:r>
              <a:rPr lang="fr-FR" sz="1600" b="1" dirty="0">
                <a:solidFill>
                  <a:schemeClr val="accent5">
                    <a:lumMod val="75000"/>
                  </a:schemeClr>
                </a:solidFill>
                <a:latin typeface="Tahoma" panose="020B0604030504040204" pitchFamily="34" charset="0"/>
                <a:ea typeface="Tahoma" panose="020B0604030504040204" pitchFamily="34" charset="0"/>
                <a:cs typeface="Tahoma" panose="020B0604030504040204" pitchFamily="34" charset="0"/>
              </a:rPr>
              <a:t>4 |</a:t>
            </a:r>
            <a:r>
              <a:rPr lang="fr-FR" altLang="fr-FR" sz="1400" dirty="0">
                <a:latin typeface="Tahoma" panose="020B0604030504040204" pitchFamily="34" charset="0"/>
                <a:ea typeface="Tahoma" panose="020B0604030504040204" pitchFamily="34" charset="0"/>
                <a:cs typeface="Tahoma" panose="020B0604030504040204" pitchFamily="34" charset="0"/>
              </a:rPr>
              <a:t>Evaluation de préqualification 13 soumissionnaires ont été déclarée pré-qualifiés.</a:t>
            </a:r>
          </a:p>
        </p:txBody>
      </p:sp>
      <p:sp>
        <p:nvSpPr>
          <p:cNvPr id="57" name="ZoneTexte 56">
            <a:extLst>
              <a:ext uri="{FF2B5EF4-FFF2-40B4-BE49-F238E27FC236}">
                <a16:creationId xmlns:a16="http://schemas.microsoft.com/office/drawing/2014/main" id="{FC69B7EC-2582-0A8D-9359-BEFE220F8DBE}"/>
              </a:ext>
            </a:extLst>
          </p:cNvPr>
          <p:cNvSpPr txBox="1"/>
          <p:nvPr/>
        </p:nvSpPr>
        <p:spPr>
          <a:xfrm>
            <a:off x="1391266" y="5797121"/>
            <a:ext cx="4355031" cy="769441"/>
          </a:xfrm>
          <a:prstGeom prst="rect">
            <a:avLst/>
          </a:prstGeom>
          <a:noFill/>
        </p:spPr>
        <p:txBody>
          <a:bodyPr wrap="square">
            <a:spAutoFit/>
          </a:bodyPr>
          <a:lstStyle/>
          <a:p>
            <a:pPr eaLnBrk="0" fontAlgn="base" hangingPunct="0">
              <a:spcBef>
                <a:spcPct val="0"/>
              </a:spcBef>
              <a:spcAft>
                <a:spcPct val="0"/>
              </a:spcAft>
            </a:pPr>
            <a:r>
              <a:rPr lang="fr-FR" sz="1600" b="1" dirty="0">
                <a:solidFill>
                  <a:schemeClr val="accent5">
                    <a:lumMod val="75000"/>
                  </a:schemeClr>
                </a:solidFill>
                <a:latin typeface="Tahoma" panose="020B0604030504040204" pitchFamily="34" charset="0"/>
                <a:ea typeface="Tahoma" panose="020B0604030504040204" pitchFamily="34" charset="0"/>
                <a:cs typeface="Tahoma" panose="020B0604030504040204" pitchFamily="34" charset="0"/>
              </a:rPr>
              <a:t>5 |</a:t>
            </a:r>
            <a:r>
              <a:rPr lang="fr-FR" altLang="fr-FR" sz="1400" dirty="0">
                <a:latin typeface="Tahoma" panose="020B0604030504040204" pitchFamily="34" charset="0"/>
                <a:ea typeface="Tahoma" panose="020B0604030504040204" pitchFamily="34" charset="0"/>
                <a:cs typeface="Tahoma" panose="020B0604030504040204" pitchFamily="34" charset="0"/>
              </a:rPr>
              <a:t>Poursuite des travaux du comité ad hoc pour la validation du dossier d'appel d’offre intégrant les projets d’accord de soutien de l’état et de CAE</a:t>
            </a:r>
          </a:p>
        </p:txBody>
      </p:sp>
      <p:sp>
        <p:nvSpPr>
          <p:cNvPr id="59" name="ZoneTexte 58">
            <a:extLst>
              <a:ext uri="{FF2B5EF4-FFF2-40B4-BE49-F238E27FC236}">
                <a16:creationId xmlns:a16="http://schemas.microsoft.com/office/drawing/2014/main" id="{2C870AB1-5BE9-DF17-B08A-D7E51FDB596D}"/>
              </a:ext>
            </a:extLst>
          </p:cNvPr>
          <p:cNvSpPr txBox="1"/>
          <p:nvPr/>
        </p:nvSpPr>
        <p:spPr>
          <a:xfrm>
            <a:off x="6082658" y="5797121"/>
            <a:ext cx="4626146" cy="769441"/>
          </a:xfrm>
          <a:prstGeom prst="rect">
            <a:avLst/>
          </a:prstGeom>
          <a:noFill/>
        </p:spPr>
        <p:txBody>
          <a:bodyPr wrap="square">
            <a:spAutoFit/>
          </a:bodyPr>
          <a:lstStyle/>
          <a:p>
            <a:pPr eaLnBrk="0" fontAlgn="base" hangingPunct="0">
              <a:spcBef>
                <a:spcPct val="0"/>
              </a:spcBef>
              <a:spcAft>
                <a:spcPct val="0"/>
              </a:spcAft>
            </a:pPr>
            <a:r>
              <a:rPr lang="fr-FR" sz="1600" b="1" dirty="0">
                <a:solidFill>
                  <a:schemeClr val="accent5">
                    <a:lumMod val="75000"/>
                  </a:schemeClr>
                </a:solidFill>
                <a:latin typeface="Tahoma" panose="020B0604030504040204" pitchFamily="34" charset="0"/>
                <a:ea typeface="Tahoma" panose="020B0604030504040204" pitchFamily="34" charset="0"/>
                <a:cs typeface="Tahoma" panose="020B0604030504040204" pitchFamily="34" charset="0"/>
              </a:rPr>
              <a:t>6 |</a:t>
            </a:r>
            <a:r>
              <a:rPr lang="fr-FR" altLang="fr-FR" sz="1400" dirty="0">
                <a:latin typeface="Tahoma" panose="020B0604030504040204" pitchFamily="34" charset="0"/>
                <a:ea typeface="Tahoma" panose="020B0604030504040204" pitchFamily="34" charset="0"/>
                <a:cs typeface="Tahoma" panose="020B0604030504040204" pitchFamily="34" charset="0"/>
              </a:rPr>
              <a:t>Approbation finale du Premier ministre, ministre de l'Énergie et du développement des énergies renouvelables sur les documents d’appel d’offres</a:t>
            </a:r>
          </a:p>
        </p:txBody>
      </p:sp>
      <p:sp>
        <p:nvSpPr>
          <p:cNvPr id="61" name="ZoneTexte 60">
            <a:extLst>
              <a:ext uri="{FF2B5EF4-FFF2-40B4-BE49-F238E27FC236}">
                <a16:creationId xmlns:a16="http://schemas.microsoft.com/office/drawing/2014/main" id="{F3CF23A7-292F-DBEC-5D0D-375213BC66C7}"/>
              </a:ext>
            </a:extLst>
          </p:cNvPr>
          <p:cNvSpPr txBox="1"/>
          <p:nvPr/>
        </p:nvSpPr>
        <p:spPr>
          <a:xfrm>
            <a:off x="8711956" y="4360444"/>
            <a:ext cx="3611295" cy="1200329"/>
          </a:xfrm>
          <a:prstGeom prst="rect">
            <a:avLst/>
          </a:prstGeom>
          <a:noFill/>
        </p:spPr>
        <p:txBody>
          <a:bodyPr wrap="square">
            <a:spAutoFit/>
          </a:bodyPr>
          <a:lstStyle/>
          <a:p>
            <a:pPr eaLnBrk="0" fontAlgn="base" hangingPunct="0">
              <a:spcBef>
                <a:spcPct val="0"/>
              </a:spcBef>
              <a:spcAft>
                <a:spcPct val="0"/>
              </a:spcAft>
            </a:pPr>
            <a:r>
              <a:rPr lang="fr-FR" sz="1600" b="1" dirty="0">
                <a:solidFill>
                  <a:schemeClr val="accent5">
                    <a:lumMod val="75000"/>
                  </a:schemeClr>
                </a:solidFill>
                <a:latin typeface="Tahoma" panose="020B0604030504040204" pitchFamily="34" charset="0"/>
                <a:ea typeface="Tahoma" panose="020B0604030504040204" pitchFamily="34" charset="0"/>
                <a:cs typeface="Tahoma" panose="020B0604030504040204" pitchFamily="34" charset="0"/>
              </a:rPr>
              <a:t>7 |</a:t>
            </a:r>
            <a:r>
              <a:rPr lang="fr-FR" altLang="fr-FR" sz="1400" dirty="0">
                <a:latin typeface="Tahoma" panose="020B0604030504040204" pitchFamily="34" charset="0"/>
                <a:ea typeface="Tahoma" panose="020B0604030504040204" pitchFamily="34" charset="0"/>
                <a:cs typeface="Tahoma" panose="020B0604030504040204" pitchFamily="34" charset="0"/>
              </a:rPr>
              <a:t>Lancement appel d’offre le 13 octobre 2017 avec une date de soumission des offres le 05 février 2018 repoussé au 12 mars 2018 à la demande des soumissionnaires préqualifiés.</a:t>
            </a:r>
          </a:p>
        </p:txBody>
      </p:sp>
      <p:sp>
        <p:nvSpPr>
          <p:cNvPr id="63" name="ZoneTexte 62">
            <a:extLst>
              <a:ext uri="{FF2B5EF4-FFF2-40B4-BE49-F238E27FC236}">
                <a16:creationId xmlns:a16="http://schemas.microsoft.com/office/drawing/2014/main" id="{BD3C8668-F966-990C-4DB2-0B5BE396A375}"/>
              </a:ext>
            </a:extLst>
          </p:cNvPr>
          <p:cNvSpPr txBox="1"/>
          <p:nvPr/>
        </p:nvSpPr>
        <p:spPr>
          <a:xfrm>
            <a:off x="8711956" y="3182167"/>
            <a:ext cx="3202767" cy="984885"/>
          </a:xfrm>
          <a:prstGeom prst="rect">
            <a:avLst/>
          </a:prstGeom>
          <a:noFill/>
        </p:spPr>
        <p:txBody>
          <a:bodyPr wrap="square">
            <a:spAutoFit/>
          </a:bodyPr>
          <a:lstStyle/>
          <a:p>
            <a:pPr eaLnBrk="0" fontAlgn="base" hangingPunct="0">
              <a:spcBef>
                <a:spcPct val="0"/>
              </a:spcBef>
              <a:spcAft>
                <a:spcPct val="0"/>
              </a:spcAft>
            </a:pPr>
            <a:r>
              <a:rPr lang="fr-FR" sz="1600" b="1" dirty="0">
                <a:solidFill>
                  <a:schemeClr val="accent5">
                    <a:lumMod val="75000"/>
                  </a:schemeClr>
                </a:solidFill>
                <a:latin typeface="Tahoma" panose="020B0604030504040204" pitchFamily="34" charset="0"/>
                <a:ea typeface="Tahoma" panose="020B0604030504040204" pitchFamily="34" charset="0"/>
                <a:cs typeface="Tahoma" panose="020B0604030504040204" pitchFamily="34" charset="0"/>
              </a:rPr>
              <a:t>8 |</a:t>
            </a:r>
            <a:r>
              <a:rPr lang="fr-FR" altLang="fr-FR" sz="1400" dirty="0">
                <a:latin typeface="Tahoma" panose="020B0604030504040204" pitchFamily="34" charset="0"/>
                <a:ea typeface="Tahoma" panose="020B0604030504040204" pitchFamily="34" charset="0"/>
                <a:cs typeface="Tahoma" panose="020B0604030504040204" pitchFamily="34" charset="0"/>
              </a:rPr>
              <a:t>Réception de 14 offres de la part des 8 soumissionnaire parmi les 13 qualifiés. Pour chaque site 07 offre ont été reçues</a:t>
            </a:r>
          </a:p>
        </p:txBody>
      </p:sp>
      <p:sp>
        <p:nvSpPr>
          <p:cNvPr id="65" name="ZoneTexte 64">
            <a:extLst>
              <a:ext uri="{FF2B5EF4-FFF2-40B4-BE49-F238E27FC236}">
                <a16:creationId xmlns:a16="http://schemas.microsoft.com/office/drawing/2014/main" id="{1BACD76C-A6C5-05D1-0A6C-7DFEB765566F}"/>
              </a:ext>
            </a:extLst>
          </p:cNvPr>
          <p:cNvSpPr txBox="1"/>
          <p:nvPr/>
        </p:nvSpPr>
        <p:spPr>
          <a:xfrm>
            <a:off x="8711956" y="1269235"/>
            <a:ext cx="3394707" cy="1692771"/>
          </a:xfrm>
          <a:prstGeom prst="rect">
            <a:avLst/>
          </a:prstGeom>
          <a:noFill/>
        </p:spPr>
        <p:txBody>
          <a:bodyPr wrap="square">
            <a:spAutoFit/>
          </a:bodyPr>
          <a:lstStyle/>
          <a:p>
            <a:pPr marL="342900" indent="-342900" eaLnBrk="0" fontAlgn="base" hangingPunct="0">
              <a:spcBef>
                <a:spcPct val="0"/>
              </a:spcBef>
              <a:spcAft>
                <a:spcPct val="0"/>
              </a:spcAft>
              <a:buFont typeface="+mj-lt"/>
              <a:buAutoNum type="arabicPeriod"/>
            </a:pPr>
            <a:endParaRPr lang="fr-FR" altLang="fr-FR" sz="1800" dirty="0">
              <a:latin typeface="Tahoma" panose="020B0604030504040204" pitchFamily="34" charset="0"/>
              <a:ea typeface="Tahoma" panose="020B0604030504040204" pitchFamily="34" charset="0"/>
              <a:cs typeface="Tahoma" panose="020B0604030504040204" pitchFamily="34" charset="0"/>
            </a:endParaRPr>
          </a:p>
          <a:p>
            <a:pPr eaLnBrk="0" fontAlgn="base" hangingPunct="0">
              <a:spcBef>
                <a:spcPct val="0"/>
              </a:spcBef>
              <a:spcAft>
                <a:spcPct val="0"/>
              </a:spcAft>
            </a:pPr>
            <a:r>
              <a:rPr lang="fr-FR" sz="1600" b="1" dirty="0">
                <a:solidFill>
                  <a:schemeClr val="accent5">
                    <a:lumMod val="75000"/>
                  </a:schemeClr>
                </a:solidFill>
                <a:latin typeface="Tahoma" panose="020B0604030504040204" pitchFamily="34" charset="0"/>
                <a:ea typeface="Tahoma" panose="020B0604030504040204" pitchFamily="34" charset="0"/>
                <a:cs typeface="Tahoma" panose="020B0604030504040204" pitchFamily="34" charset="0"/>
              </a:rPr>
              <a:t>9 |</a:t>
            </a:r>
            <a:r>
              <a:rPr lang="fr-FR" altLang="fr-FR" sz="1400" dirty="0">
                <a:latin typeface="Tahoma" panose="020B0604030504040204" pitchFamily="34" charset="0"/>
                <a:ea typeface="Tahoma" panose="020B0604030504040204" pitchFamily="34" charset="0"/>
                <a:cs typeface="Tahoma" panose="020B0604030504040204" pitchFamily="34" charset="0"/>
              </a:rPr>
              <a:t>Le 12 mars 2018, la commission des marchés a procédé à l’ouverture des plis et engagés l’évaluation des offres reçues et transmission d’un rapport d’évaluation ainsi qu’un PV d’attribution provisoire le 30 mars 2018</a:t>
            </a:r>
          </a:p>
        </p:txBody>
      </p:sp>
    </p:spTree>
    <p:extLst>
      <p:ext uri="{BB962C8B-B14F-4D97-AF65-F5344CB8AC3E}">
        <p14:creationId xmlns:p14="http://schemas.microsoft.com/office/powerpoint/2010/main" val="1556951553"/>
      </p:ext>
    </p:extLst>
  </p:cSld>
  <p:clrMapOvr>
    <a:masterClrMapping/>
  </p:clrMapOvr>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4299</TotalTime>
  <Words>2436</Words>
  <Application>Microsoft Office PowerPoint</Application>
  <PresentationFormat>Grand écran</PresentationFormat>
  <Paragraphs>274</Paragraphs>
  <Slides>16</Slides>
  <Notes>4</Notes>
  <HiddenSlides>0</HiddenSlides>
  <MMClips>0</MMClips>
  <ScaleCrop>false</ScaleCrop>
  <HeadingPairs>
    <vt:vector size="6" baseType="variant">
      <vt:variant>
        <vt:lpstr>Polices utilisées</vt:lpstr>
      </vt:variant>
      <vt:variant>
        <vt:i4>8</vt:i4>
      </vt:variant>
      <vt:variant>
        <vt:lpstr>Thème</vt:lpstr>
      </vt:variant>
      <vt:variant>
        <vt:i4>1</vt:i4>
      </vt:variant>
      <vt:variant>
        <vt:lpstr>Titres des diapositives</vt:lpstr>
      </vt:variant>
      <vt:variant>
        <vt:i4>16</vt:i4>
      </vt:variant>
    </vt:vector>
  </HeadingPairs>
  <TitlesOfParts>
    <vt:vector size="25" baseType="lpstr">
      <vt:lpstr>Aptos</vt:lpstr>
      <vt:lpstr>Arial</vt:lpstr>
      <vt:lpstr>Calibri</vt:lpstr>
      <vt:lpstr>Calibri Light</vt:lpstr>
      <vt:lpstr>Montserrat</vt:lpstr>
      <vt:lpstr>Tahoma</vt:lpstr>
      <vt:lpstr>Trebuchet MS</vt:lpstr>
      <vt:lpstr>Wingdings</vt:lpstr>
      <vt:lpstr>Thème Office</vt:lpstr>
      <vt:lpstr>Présentation PowerPoint</vt:lpstr>
      <vt:lpstr>Présentation PowerPoint</vt:lpstr>
      <vt:lpstr>INTRODUCTION</vt:lpstr>
      <vt:lpstr>Présentation PowerPoint</vt:lpstr>
      <vt:lpstr>Présentation PowerPoint</vt:lpstr>
      <vt:lpstr>Présentation PowerPoint</vt:lpstr>
      <vt:lpstr>CADRE RÉGLEMENTAIRE ET INTERVENTION DE LA CRSE</vt:lpstr>
      <vt:lpstr>Présentation PowerPoint</vt:lpstr>
      <vt:lpstr>Présentation PowerPoint</vt:lpstr>
      <vt:lpstr>Présentation PowerPoint</vt:lpstr>
      <vt:lpstr>PRÉSENTATION DES CENTRALES DU PROJET SCALING SOLAR AU SÉNÉGAL</vt:lpstr>
      <vt:lpstr>Présentation PowerPoint</vt:lpstr>
      <vt:lpstr>Présentation PowerPoint</vt:lpstr>
      <vt:lpstr>DÉFIS RENCONTRÉS ET ENSEIGNEMENTS TIRÉS</vt:lpstr>
      <vt:lpstr>Présentation PowerPoint</vt:lpstr>
      <vt:lpstr>Présentation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Alassane Abou SOW</dc:creator>
  <cp:lastModifiedBy>Alassane Abou SOW</cp:lastModifiedBy>
  <cp:revision>3</cp:revision>
  <dcterms:created xsi:type="dcterms:W3CDTF">2023-02-15T09:00:54Z</dcterms:created>
  <dcterms:modified xsi:type="dcterms:W3CDTF">2025-07-07T17:49:44Z</dcterms:modified>
</cp:coreProperties>
</file>