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omments/comment1.xml" ContentType="application/vnd.openxmlformats-officedocument.presentationml.comment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omments/comment2.xml" ContentType="application/vnd.openxmlformats-officedocument.presentationml.comment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8"/>
  </p:notesMasterIdLst>
  <p:handoutMasterIdLst>
    <p:handoutMasterId r:id="rId19"/>
  </p:handoutMasterIdLst>
  <p:sldIdLst>
    <p:sldId id="277" r:id="rId4"/>
    <p:sldId id="294" r:id="rId5"/>
    <p:sldId id="258" r:id="rId6"/>
    <p:sldId id="320" r:id="rId7"/>
    <p:sldId id="331" r:id="rId8"/>
    <p:sldId id="332" r:id="rId9"/>
    <p:sldId id="338" r:id="rId10"/>
    <p:sldId id="311" r:id="rId11"/>
    <p:sldId id="333" r:id="rId12"/>
    <p:sldId id="341" r:id="rId13"/>
    <p:sldId id="339" r:id="rId14"/>
    <p:sldId id="335" r:id="rId15"/>
    <p:sldId id="337" r:id="rId16"/>
    <p:sldId id="260" r:id="rId17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krour Radja" initials="AR" lastIdx="1" clrIdx="0">
    <p:extLst>
      <p:ext uri="{19B8F6BF-5375-455C-9EA6-DF929625EA0E}">
        <p15:presenceInfo xmlns:p15="http://schemas.microsoft.com/office/powerpoint/2012/main" userId="S-1-5-21-103454971-3534462877-2160280510-175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9A"/>
    <a:srgbClr val="008080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>
      <p:cViewPr varScale="1">
        <p:scale>
          <a:sx n="84" d="100"/>
          <a:sy n="84" d="100"/>
        </p:scale>
        <p:origin x="53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m1717\Desktop\RegulaE\Calcul_5%20Juille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m1717\Desktop\RegulaE\Calcul_5%20Juille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m1717\Desktop\RegulaE\Calcul_5%20Juille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m1717\Desktop\RegulaE\Calcul_5%20Juillet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dirty="0"/>
              <a:t>Energie</a:t>
            </a:r>
            <a:r>
              <a:rPr lang="fr-FR" b="1" baseline="0" dirty="0"/>
              <a:t> produite (</a:t>
            </a:r>
            <a:r>
              <a:rPr lang="fr-FR" b="1" baseline="0" dirty="0" err="1"/>
              <a:t>GWh</a:t>
            </a:r>
            <a:r>
              <a:rPr lang="fr-FR" b="1" baseline="0" dirty="0"/>
              <a:t>)</a:t>
            </a:r>
            <a:endParaRPr lang="fr-FR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Prod!$I$3:$I$6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2024</c:v>
                </c:pt>
              </c:numCache>
            </c:numRef>
          </c:cat>
          <c:val>
            <c:numRef>
              <c:f>Prod!$J$3:$J$6</c:f>
              <c:numCache>
                <c:formatCode>General</c:formatCode>
                <c:ptCount val="4"/>
                <c:pt idx="0">
                  <c:v>440.5</c:v>
                </c:pt>
                <c:pt idx="1">
                  <c:v>751.4</c:v>
                </c:pt>
                <c:pt idx="2">
                  <c:v>1293</c:v>
                </c:pt>
                <c:pt idx="3">
                  <c:v>1839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9B-4BC9-8A76-3D9752254B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4839680"/>
        <c:axId val="404836072"/>
      </c:barChart>
      <c:catAx>
        <c:axId val="40483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04836072"/>
        <c:crosses val="autoZero"/>
        <c:auto val="1"/>
        <c:lblAlgn val="ctr"/>
        <c:lblOffset val="100"/>
        <c:noMultiLvlLbl val="0"/>
      </c:catAx>
      <c:valAx>
        <c:axId val="404836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04839680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dirty="0"/>
              <a:t>Puissance installée (MW</a:t>
            </a:r>
            <a:r>
              <a:rPr lang="fr-FR" dirty="0"/>
              <a:t>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'P Inst'!$H$5:$H$8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2024</c:v>
                </c:pt>
              </c:numCache>
            </c:numRef>
          </c:cat>
          <c:val>
            <c:numRef>
              <c:f>'P Inst'!$I$5:$I$8</c:f>
              <c:numCache>
                <c:formatCode>General</c:formatCode>
                <c:ptCount val="4"/>
                <c:pt idx="0">
                  <c:v>411.5</c:v>
                </c:pt>
                <c:pt idx="1">
                  <c:v>631.5</c:v>
                </c:pt>
                <c:pt idx="2">
                  <c:v>1050.3</c:v>
                </c:pt>
                <c:pt idx="3">
                  <c:v>1178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B8-4B13-8AE8-829D6C6575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8835704"/>
        <c:axId val="416684752"/>
      </c:barChart>
      <c:catAx>
        <c:axId val="418835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6684752"/>
        <c:crosses val="autoZero"/>
        <c:auto val="1"/>
        <c:lblAlgn val="ctr"/>
        <c:lblOffset val="100"/>
        <c:noMultiLvlLbl val="0"/>
      </c:catAx>
      <c:valAx>
        <c:axId val="416684752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8835704"/>
        <c:crosses val="autoZero"/>
        <c:crossBetween val="between"/>
        <c:majorUnit val="400"/>
        <c:minorUnit val="2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dirty="0"/>
              <a:t>Centrales PV en service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Puissance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EnR!$L$5:$L$7</c:f>
              <c:numCache>
                <c:formatCode>General</c:formatCode>
                <c:ptCount val="3"/>
                <c:pt idx="0">
                  <c:v>2015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EnR!$M$5:$M$7</c:f>
              <c:numCache>
                <c:formatCode>General</c:formatCode>
                <c:ptCount val="3"/>
                <c:pt idx="0">
                  <c:v>16</c:v>
                </c:pt>
                <c:pt idx="1">
                  <c:v>25</c:v>
                </c:pt>
                <c:pt idx="2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02-4FBD-87DC-3E2029C352E8}"/>
            </c:ext>
          </c:extLst>
        </c:ser>
        <c:ser>
          <c:idx val="1"/>
          <c:order val="1"/>
          <c:tx>
            <c:v>Energie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EnR!$L$5:$L$7</c:f>
              <c:numCache>
                <c:formatCode>General</c:formatCode>
                <c:ptCount val="3"/>
                <c:pt idx="0">
                  <c:v>2015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EnR!$N$5:$N$7</c:f>
              <c:numCache>
                <c:formatCode>General</c:formatCode>
                <c:ptCount val="3"/>
                <c:pt idx="0">
                  <c:v>4.0999999999999996</c:v>
                </c:pt>
                <c:pt idx="1">
                  <c:v>37</c:v>
                </c:pt>
                <c:pt idx="2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02-4FBD-87DC-3E2029C35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62915928"/>
        <c:axId val="462918880"/>
      </c:barChart>
      <c:catAx>
        <c:axId val="462915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2918880"/>
        <c:crosses val="autoZero"/>
        <c:auto val="1"/>
        <c:lblAlgn val="ctr"/>
        <c:lblOffset val="100"/>
        <c:noMultiLvlLbl val="0"/>
      </c:catAx>
      <c:valAx>
        <c:axId val="462918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2915928"/>
        <c:crosses val="autoZero"/>
        <c:crossBetween val="between"/>
        <c:majorUnit val="1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/>
              <a:t>Evolution du parc de production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Diesel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'P Inst'!$H$20:$H$23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2024</c:v>
                </c:pt>
              </c:numCache>
            </c:numRef>
          </c:cat>
          <c:val>
            <c:numRef>
              <c:f>'P Inst'!$I$20:$I$23</c:f>
              <c:numCache>
                <c:formatCode>General</c:formatCode>
                <c:ptCount val="4"/>
                <c:pt idx="0">
                  <c:v>402.5</c:v>
                </c:pt>
                <c:pt idx="1">
                  <c:v>357.5</c:v>
                </c:pt>
                <c:pt idx="2">
                  <c:v>394.3</c:v>
                </c:pt>
                <c:pt idx="3">
                  <c:v>324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1-4C8A-B1F9-6C2BFC1F6D73}"/>
            </c:ext>
          </c:extLst>
        </c:ser>
        <c:ser>
          <c:idx val="1"/>
          <c:order val="1"/>
          <c:tx>
            <c:v>TG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'P Inst'!$H$20:$H$23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2024</c:v>
                </c:pt>
              </c:numCache>
            </c:numRef>
          </c:cat>
          <c:val>
            <c:numRef>
              <c:f>'P Inst'!$J$20:$J$23</c:f>
              <c:numCache>
                <c:formatCode>General</c:formatCode>
                <c:ptCount val="4"/>
                <c:pt idx="0">
                  <c:v>9</c:v>
                </c:pt>
                <c:pt idx="1">
                  <c:v>274</c:v>
                </c:pt>
                <c:pt idx="2">
                  <c:v>631</c:v>
                </c:pt>
                <c:pt idx="3">
                  <c:v>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71-4C8A-B1F9-6C2BFC1F6D73}"/>
            </c:ext>
          </c:extLst>
        </c:ser>
        <c:ser>
          <c:idx val="2"/>
          <c:order val="2"/>
          <c:tx>
            <c:v>PV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'P Inst'!$H$20:$H$23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2024</c:v>
                </c:pt>
              </c:numCache>
            </c:numRef>
          </c:cat>
          <c:val>
            <c:numRef>
              <c:f>'P Inst'!$K$20:$K$23</c:f>
              <c:numCache>
                <c:formatCode>General</c:formatCode>
                <c:ptCount val="4"/>
                <c:pt idx="0">
                  <c:v>0</c:v>
                </c:pt>
                <c:pt idx="1">
                  <c:v>16</c:v>
                </c:pt>
                <c:pt idx="2">
                  <c:v>25</c:v>
                </c:pt>
                <c:pt idx="3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71-4C8A-B1F9-6C2BFC1F6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20266584"/>
        <c:axId val="420268224"/>
      </c:barChart>
      <c:catAx>
        <c:axId val="420266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20268224"/>
        <c:crosses val="autoZero"/>
        <c:auto val="1"/>
        <c:lblAlgn val="ctr"/>
        <c:lblOffset val="100"/>
        <c:noMultiLvlLbl val="0"/>
      </c:catAx>
      <c:valAx>
        <c:axId val="420268224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20266584"/>
        <c:crosses val="autoZero"/>
        <c:crossBetween val="between"/>
        <c:majorUnit val="4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14T10:51:02.38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14T10:51:02.38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14T10:51:02.38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14T10:51:02.38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8B2CF-E105-4E67-920D-F342FD58E3E9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FA379-DEEF-4AB1-8367-BD40A0566F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35805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18CBB-089A-4D9E-995D-451E4D74BE30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DB1F7-7817-4B15-B0AB-38DF558BA63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273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943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33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87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4319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8106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2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230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209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461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5438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541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894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81113" y="309142"/>
            <a:ext cx="947547" cy="47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943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37289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73487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259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B6F95693-01CB-4CA9-976E-9F2094BCCCED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7/6/2025</a:t>
            </a:fld>
            <a:endParaRPr 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61B169A2-7FE9-458D-9FB4-DA406C5A5376}" type="slidenum">
              <a:rPr lang="fr-FR" alt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‹N°›</a:t>
            </a:fld>
            <a:endParaRPr lang="fr-FR" alt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7671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FABAD82F-B936-4B99-8F84-67AC2C335F1E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  <a:defRPr/>
            </a:pPr>
            <a:fld id="{B469FE3A-071A-4A98-ABC4-D6B0B49E8A99}" type="slidenum">
              <a:rPr lang="fr-FR" altLang="fr-FR" kern="0" smtClean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‹N°›</a:t>
            </a:fld>
            <a:endParaRPr lang="fr-FR" altLang="fr-FR" kern="0">
              <a:solidFill>
                <a:prstClr val="white">
                  <a:lumMod val="50000"/>
                </a:prstClr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81113" y="309143"/>
            <a:ext cx="947547" cy="47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02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E652A7A9-8AAE-4C13-A024-AA8AD2E121E3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2850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6A0A2198-0B68-404A-8C68-0F0A568D08DD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5717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D8BE1A00-E02A-470C-8241-0F0A27187D5F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7470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952D0AEE-A25B-41FA-96AE-C2D04C2EAAA6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88806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117C5F60-5C3E-4156-9157-EE2AB8FA9BEE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7/6/2025</a:t>
            </a:fld>
            <a:endParaRPr 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04783D04-6C2C-4D19-871A-1F9E2F28928E}" type="slidenum">
              <a:rPr lang="fr-FR" alt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‹N°›</a:t>
            </a:fld>
            <a:endParaRPr lang="fr-FR" alt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3834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67636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7B77E60C-ECC9-4117-84F1-DA60D7353E2B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9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2CC7CDB5-2BA4-4165-9A71-762283F3852B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4121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94506203-373A-415D-A3A2-17E565755390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4403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4989CA3D-59CC-4C5F-B391-839DC9259402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54334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717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3985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87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1518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459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94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0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27CA6-4695-486E-88BB-BB5DBB2E9611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07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93DB0-673C-4B8E-96B2-878F9F785BC5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121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</a:pPr>
            <a:fld id="{62131D0C-AB85-4FFD-883A-3F4C9C80426A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7/6/2025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134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>
    <p:fade thruBlk="1"/>
  </p:transition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2"/>
          <p:cNvSpPr txBox="1">
            <a:spLocks/>
          </p:cNvSpPr>
          <p:nvPr/>
        </p:nvSpPr>
        <p:spPr>
          <a:xfrm>
            <a:off x="378711" y="5512598"/>
            <a:ext cx="7925533" cy="104951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77">
              <a:spcBef>
                <a:spcPts val="1000"/>
              </a:spcBef>
              <a:buNone/>
            </a:pP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Atelier de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travail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N°16 de RégulaE.fr</a:t>
            </a:r>
          </a:p>
          <a:p>
            <a:pPr marL="0" indent="0" defTabSz="1219170">
              <a:buClr>
                <a:srgbClr val="000000"/>
              </a:buClr>
              <a:buNone/>
            </a:pPr>
            <a:r>
              <a:rPr lang="fr-FR" sz="1900" kern="0" dirty="0" smtClea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09 juillet 2025</a:t>
            </a:r>
            <a:endParaRPr lang="fr-FR" sz="19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0" indent="0" defTabSz="1219170">
              <a:buClr>
                <a:srgbClr val="000000"/>
              </a:buClr>
              <a:buNone/>
            </a:pPr>
            <a:r>
              <a:rPr lang="fr-FR" sz="1900" kern="0" dirty="0" smtClea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Libreville, Gabon </a:t>
            </a:r>
            <a:endParaRPr lang="fr-FR" sz="19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0" indent="0" defTabSz="914377">
              <a:spcBef>
                <a:spcPts val="1000"/>
              </a:spcBef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7534" y="5512598"/>
            <a:ext cx="45719" cy="1004906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fr-FR" sz="2400" kern="0" dirty="0">
              <a:solidFill>
                <a:prstClr val="white"/>
              </a:solidFill>
              <a:latin typeface="Calibri" panose="020F0502020204030204"/>
              <a:sym typeface="Arial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493" y="-99904"/>
            <a:ext cx="3147979" cy="222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1192" y="216575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Approche adoptée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57673" y="6568284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816048" y="3216121"/>
            <a:ext cx="184731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50"/>
              </a:lnSpc>
            </a:pPr>
            <a:endParaRPr lang="en-US" dirty="0"/>
          </a:p>
        </p:txBody>
      </p:sp>
      <p:sp>
        <p:nvSpPr>
          <p:cNvPr id="15" name="Text 7"/>
          <p:cNvSpPr/>
          <p:nvPr/>
        </p:nvSpPr>
        <p:spPr>
          <a:xfrm>
            <a:off x="528611" y="1110534"/>
            <a:ext cx="6138366" cy="53835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92075" algn="just">
              <a:lnSpc>
                <a:spcPts val="2600"/>
              </a:lnSpc>
              <a:spcAft>
                <a:spcPts val="1800"/>
              </a:spcAft>
            </a:pPr>
            <a:r>
              <a:rPr lang="fr-FR" b="1" dirty="0" smtClean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Intégration progressive des </a:t>
            </a:r>
            <a:r>
              <a:rPr lang="fr-FR" b="1" dirty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énergies </a:t>
            </a:r>
            <a:r>
              <a:rPr lang="fr-FR" b="1" dirty="0" smtClean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renouvelables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1998-2001 : Dotation de 18 villages de kits solaires  PV autonomes (344 kW, 906 foyers).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Années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2010 : Développement de centrales PV au sol :</a:t>
            </a:r>
          </a:p>
          <a:p>
            <a:pPr marL="625475" indent="-269875" algn="just">
              <a:lnSpc>
                <a:spcPts val="2600"/>
              </a:lnSpc>
              <a:buFont typeface="Courier New" panose="02070309020205020404" pitchFamily="49" charset="0"/>
              <a:buChar char="o"/>
              <a:tabLst>
                <a:tab pos="269875" algn="l"/>
              </a:tabLst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2015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: 3 sites </a:t>
            </a:r>
          </a:p>
          <a:p>
            <a:pPr marL="625475" indent="-269875" algn="just">
              <a:lnSpc>
                <a:spcPts val="2600"/>
              </a:lnSpc>
              <a:buFont typeface="Courier New" panose="02070309020205020404" pitchFamily="49" charset="0"/>
              <a:buChar char="o"/>
              <a:tabLst>
                <a:tab pos="269875" algn="l"/>
              </a:tabLst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2021 : 2 sites</a:t>
            </a:r>
          </a:p>
          <a:p>
            <a:pPr marL="625475" indent="-269875" algn="just">
              <a:lnSpc>
                <a:spcPts val="2600"/>
              </a:lnSpc>
              <a:buFont typeface="Courier New" panose="02070309020205020404" pitchFamily="49" charset="0"/>
              <a:buChar char="o"/>
              <a:tabLst>
                <a:tab pos="269875" algn="l"/>
              </a:tabLst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2022 : 4 sites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Contribution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la couverture de la demande : 5 à 10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algn="just">
              <a:lnSpc>
                <a:spcPts val="2600"/>
              </a:lnSpc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Projets en cours :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06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centrales d’une puissance cumulée de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MW.  </a:t>
            </a: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Réduction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la dépendance aux combustibles fossiles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Réduction des couts</a:t>
            </a:r>
          </a:p>
          <a:p>
            <a:pPr marL="377825" indent="-285750" algn="just">
              <a:lnSpc>
                <a:spcPts val="2600"/>
              </a:lnSpc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798764"/>
              </p:ext>
            </p:extLst>
          </p:nvPr>
        </p:nvGraphicFramePr>
        <p:xfrm>
          <a:off x="7265635" y="2163379"/>
          <a:ext cx="4389120" cy="276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388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1192" y="216575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Approche adoptée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57667" y="6534600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816048" y="3216121"/>
            <a:ext cx="184731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50"/>
              </a:lnSpc>
            </a:pPr>
            <a:endParaRPr lang="en-US" dirty="0"/>
          </a:p>
        </p:txBody>
      </p:sp>
      <p:sp>
        <p:nvSpPr>
          <p:cNvPr id="15" name="Text 7"/>
          <p:cNvSpPr/>
          <p:nvPr/>
        </p:nvSpPr>
        <p:spPr>
          <a:xfrm>
            <a:off x="551192" y="1111567"/>
            <a:ext cx="5840464" cy="53835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92075" algn="just">
              <a:lnSpc>
                <a:spcPts val="2600"/>
              </a:lnSpc>
              <a:spcAft>
                <a:spcPts val="2400"/>
              </a:spcAft>
            </a:pPr>
            <a:r>
              <a:rPr lang="fr-FR" b="1" dirty="0" smtClean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Modernisation de l’infrastructure et de la gestion des systèmes</a:t>
            </a:r>
          </a:p>
          <a:p>
            <a:pPr marL="357188" indent="-265113" algn="just">
              <a:lnSpc>
                <a:spcPts val="26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 de moyens de production plus performants : TG en remplacement de groupes Diesel.</a:t>
            </a:r>
          </a:p>
          <a:p>
            <a:pPr marL="377825" indent="-285750" algn="just">
              <a:lnSpc>
                <a:spcPts val="26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Mise à niveau des réseaux : séparation des interfaces réseau-parc de production, plan de protection, micro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scada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377825" indent="-285750" algn="just">
              <a:lnSpc>
                <a:spcPts val="26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Adaptation de la gestion des systèmes : Plan de défense… </a:t>
            </a:r>
          </a:p>
          <a:p>
            <a:pPr marL="357188" indent="-265113" algn="just">
              <a:lnSpc>
                <a:spcPts val="26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</a:pP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7825" indent="-285750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7825" indent="-285750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7825" indent="-285750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7825" indent="-285750" algn="just">
              <a:lnSpc>
                <a:spcPts val="2600"/>
              </a:lnSpc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214854"/>
              </p:ext>
            </p:extLst>
          </p:nvPr>
        </p:nvGraphicFramePr>
        <p:xfrm>
          <a:off x="7370512" y="1767086"/>
          <a:ext cx="4572000" cy="2898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78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Rôle </a:t>
            </a:r>
            <a:r>
              <a:rPr 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régulateur</a:t>
            </a:r>
            <a:endParaRPr lang="fr-FR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784333" y="6560777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624344" y="1024591"/>
            <a:ext cx="9991995" cy="524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Détermine la rémunération des opérateurs et les tarifs réglementés à appliquer aux clients.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Contribue à évaluer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le niveau de compensation des la production à partir de source d’énergie renouvelable. 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Délivre les autorisations d’exploitation des installations de production.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Délivre les certificats de garantie de l’origine de l’électricité à partir de sources renouvelables.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Etablit un programme indicatif de besoins en moyens de production de l’électricité.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Assure le suivi des programmes d’investissements. 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Contribue à l’élaboration des textes réglementaires du secteur régulé.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Valide les règles et procédures des opérateurs.</a:t>
            </a:r>
          </a:p>
          <a:p>
            <a:pPr marL="357188" indent="-265113" algn="just"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Suit et évalue la qualité de service rendu aux consommateurs</a:t>
            </a:r>
            <a:r>
              <a:rPr lang="fr-FR" alt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7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1192" y="216575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Perspectives/défis au niveau des zones isolées</a:t>
            </a:r>
            <a:endParaRPr lang="fr-FR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757673" y="6568284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633489" y="1452549"/>
            <a:ext cx="9991994" cy="455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Réduction continue de la dépendance aux 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combustibles 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fossiles.</a:t>
            </a:r>
          </a:p>
          <a:p>
            <a:pPr marL="285750" indent="-285750" algn="just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Développement de l’autoproduction.</a:t>
            </a:r>
          </a:p>
          <a:p>
            <a:pPr marL="285750" indent="-285750" algn="just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Accompagnement de l’intégration des énergies renouvelables intermittentes aux systèmes électriques par des solutions adaptées pour maintenir l’équilibre entre l’offre et la demande d'électricité 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D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éploiement des installations de stockage.</a:t>
            </a:r>
          </a:p>
          <a:p>
            <a:pPr marL="285750" indent="-285750" algn="just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Modernisation et adaptation des systèmes électriques afin de permettre une intégration efficace des énergies renouvelables et d’accompagner les nouveaux usages de l’électricité (mobilité électrique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…).</a:t>
            </a:r>
            <a:endParaRPr lang="fr-FR" dirty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Actions de maîtrise de la demande.</a:t>
            </a:r>
          </a:p>
          <a:p>
            <a:pPr marL="285750" indent="-285750" algn="just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Sensibilisation des consommateurs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.</a:t>
            </a:r>
            <a:endParaRPr lang="fr-FR" dirty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6048" y="3216121"/>
            <a:ext cx="184731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5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84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916" y="0"/>
            <a:ext cx="3469367" cy="2452688"/>
          </a:xfrm>
        </p:spPr>
      </p:pic>
      <p:sp>
        <p:nvSpPr>
          <p:cNvPr id="5" name="ZoneTexte 4"/>
          <p:cNvSpPr txBox="1"/>
          <p:nvPr/>
        </p:nvSpPr>
        <p:spPr>
          <a:xfrm>
            <a:off x="1771648" y="2730022"/>
            <a:ext cx="9142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</a:t>
            </a: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votre </a:t>
            </a:r>
            <a:r>
              <a:rPr lang="fr-FR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2747182" y="5777346"/>
            <a:ext cx="6716683" cy="581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3507971" y="5871037"/>
            <a:ext cx="5469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Immeuble du Ministère de l’Energie et des Mines, Tour B, Val d’Hydra. Alger. Algérie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Tél : + 213 21 48 81 48  /  Fax : + 213 21 48 84 00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: contact@creg.energy.gov.dz / recours@creg.dz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web : www.creg.dz  /  www.creg.gov.dz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14611" y="199505"/>
            <a:ext cx="1130531" cy="748146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033551" y="3688854"/>
            <a:ext cx="82198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</a:t>
            </a:r>
            <a:r>
              <a:rPr lang="fr-FR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CREG : Réguler et </a:t>
            </a: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garantir </a:t>
            </a:r>
            <a:r>
              <a:rPr lang="fr-FR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l’intérêt des consommateurs et des opérateurs 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9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45919"/>
            <a:ext cx="12192000" cy="1875453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5" name="Ellipse 4"/>
          <p:cNvSpPr/>
          <p:nvPr/>
        </p:nvSpPr>
        <p:spPr>
          <a:xfrm>
            <a:off x="4926564" y="4236098"/>
            <a:ext cx="1875453" cy="1791479"/>
          </a:xfrm>
          <a:prstGeom prst="ellipse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6" name="Ellipse 5"/>
          <p:cNvSpPr/>
          <p:nvPr/>
        </p:nvSpPr>
        <p:spPr>
          <a:xfrm>
            <a:off x="5018544" y="4323961"/>
            <a:ext cx="1691491" cy="16157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346" y="4321825"/>
            <a:ext cx="2103887" cy="1617889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69FE3A-071A-4A98-ABC4-D6B0B49E8A99}" type="slidenum">
              <a:rPr lang="fr-FR" altLang="fr-FR" smtClean="0"/>
              <a:pPr>
                <a:defRPr/>
              </a:pPr>
              <a:t>2</a:t>
            </a:fld>
            <a:endParaRPr lang="fr-FR" alt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780178" y="1550539"/>
            <a:ext cx="108553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Arial" panose="020B0604020202020204" pitchFamily="34" charset="0"/>
                <a:cs typeface="Arial" panose="020B0604020202020204" pitchFamily="34" charset="0"/>
              </a:rPr>
              <a:t>Encadrer l’électrification des </a:t>
            </a:r>
            <a:r>
              <a:rPr lang="fr-FR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zones isolées</a:t>
            </a:r>
            <a:r>
              <a:rPr lang="fr-FR" sz="40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fr-FR" sz="4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4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40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’expérience algérienne</a:t>
            </a:r>
            <a:endParaRPr lang="fr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9109502" y="4461144"/>
            <a:ext cx="3007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latin typeface="Avenir Book" panose="02000503020000020003" pitchFamily="2" charset="0"/>
              </a:rPr>
              <a:t>Adjib RADI</a:t>
            </a:r>
          </a:p>
          <a:p>
            <a:pPr algn="r"/>
            <a:r>
              <a:rPr lang="fr-FR" sz="1600" dirty="0" smtClean="0">
                <a:latin typeface="Avenir Book" panose="02000503020000020003" pitchFamily="2" charset="0"/>
              </a:rPr>
              <a:t>CREG, Algérie</a:t>
            </a:r>
            <a:endParaRPr lang="fr-FR" sz="16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9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06907" y="512997"/>
            <a:ext cx="2656934" cy="989568"/>
          </a:xfrm>
        </p:spPr>
        <p:txBody>
          <a:bodyPr/>
          <a:lstStyle/>
          <a:p>
            <a:pPr lvl="0" latinLnBrk="1">
              <a:lnSpc>
                <a:spcPct val="100000"/>
              </a:lnSpc>
              <a:spcBef>
                <a:spcPts val="0"/>
              </a:spcBef>
            </a:pPr>
            <a:r>
              <a:rPr lang="en-US" sz="36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CONTENU</a:t>
            </a:r>
            <a:endParaRPr lang="en-US" sz="36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928553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TextBox 25"/>
          <p:cNvSpPr txBox="1"/>
          <p:nvPr/>
        </p:nvSpPr>
        <p:spPr>
          <a:xfrm>
            <a:off x="2433573" y="1502565"/>
            <a:ext cx="457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6" name="TextBox 25"/>
          <p:cNvSpPr txBox="1"/>
          <p:nvPr/>
        </p:nvSpPr>
        <p:spPr>
          <a:xfrm>
            <a:off x="2433572" y="3391152"/>
            <a:ext cx="457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3" name="TextBox 25"/>
          <p:cNvSpPr txBox="1"/>
          <p:nvPr/>
        </p:nvSpPr>
        <p:spPr>
          <a:xfrm>
            <a:off x="2433570" y="4961432"/>
            <a:ext cx="457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0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662545" y="2021856"/>
            <a:ext cx="79079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3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Zones isolées : Etats des lieux, chiffres clés, contraintes </a:t>
            </a:r>
          </a:p>
          <a:p>
            <a:pPr marL="342900" indent="-342900" algn="just">
              <a:lnSpc>
                <a:spcPts val="23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Cadre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réglementaire et soutien public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ts val="23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Efforts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engagés pour réduire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 dépendance au énergies fossiles et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développer les énergies renouvelables </a:t>
            </a:r>
          </a:p>
          <a:p>
            <a:pPr marL="342900" indent="-342900" algn="just">
              <a:lnSpc>
                <a:spcPts val="23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Rôle du régulateur </a:t>
            </a:r>
          </a:p>
          <a:p>
            <a:pPr marL="342900" indent="-342900" algn="just">
              <a:lnSpc>
                <a:spcPts val="23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Perspectives de développement des zones isolées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740664" y="263424"/>
            <a:ext cx="9948672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fr-FR" alt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système électrique Algérien en quelques chiffres </a:t>
            </a:r>
            <a:r>
              <a:rPr lang="fr-FR" altLang="fr-FR" sz="2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(2024)</a:t>
            </a:r>
            <a:endParaRPr lang="fr-FR" altLang="fr-FR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11757667" y="6581001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92306" y="1315502"/>
            <a:ext cx="37424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Superficie :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2,382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 millions km²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Population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: ~ 47 millions </a:t>
            </a:r>
            <a:endParaRPr lang="fr-F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58 wilayas (Départements)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Accès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à l’électricité : &gt; 99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Nombre de clients Electricité : 12 297 856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Puissance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installée : 25 211 MW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Energie électrique produite : 95,18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TWh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Energie exportée : 2,66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TWh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Réseau électrique :</a:t>
            </a:r>
          </a:p>
          <a:p>
            <a:pPr marL="538163" indent="-27305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Réseau de transport :  35 365 km</a:t>
            </a:r>
          </a:p>
          <a:p>
            <a:pPr marL="538163" indent="-27305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Réseau de distribution : 416 516 km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Producteurs d’électricité : 05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Réseau de transport : GRT (+ OS)</a:t>
            </a:r>
          </a:p>
          <a:p>
            <a:pPr marL="265113" indent="-26511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Distributeurs :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521572" y="948340"/>
            <a:ext cx="360263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Le système énergétique Algérien est composé  :</a:t>
            </a:r>
          </a:p>
          <a:p>
            <a:pPr marL="179388" indent="-179388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du réseau </a:t>
            </a:r>
            <a:r>
              <a:rPr lang="fr-FR" altLang="fr-F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Nord </a:t>
            </a:r>
            <a:r>
              <a:rPr lang="fr-FR" alt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 réseau interconnecté avec les pays voisins.</a:t>
            </a:r>
          </a:p>
          <a:p>
            <a:pPr marL="179388" indent="-179388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des réseaux non interconnectés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58775" indent="-179388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Réseau d’Adrar : 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couvre 3 wilayas. 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Plusieurs sites de production d’électricité connectés à travers un réseau de transport en 220 kV.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Disponibilité d’un réseau de gaz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approvisionnement des centrales électriques</a:t>
            </a:r>
            <a:endParaRPr lang="fr-F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179388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fr-F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Réseaux isolés du grand sud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au nombre de 32.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Alimentent des agglomérations de tailles disparates : chefs lieu de wilaya, municipalités, villages...</a:t>
            </a:r>
          </a:p>
        </p:txBody>
      </p:sp>
      <p:grpSp>
        <p:nvGrpSpPr>
          <p:cNvPr id="8" name="Groupe 7"/>
          <p:cNvGrpSpPr/>
          <p:nvPr/>
        </p:nvGrpSpPr>
        <p:grpSpPr>
          <a:xfrm>
            <a:off x="4133088" y="1177622"/>
            <a:ext cx="4388484" cy="5020557"/>
            <a:chOff x="231766" y="960446"/>
            <a:chExt cx="6506877" cy="5740879"/>
          </a:xfrm>
        </p:grpSpPr>
        <p:grpSp>
          <p:nvGrpSpPr>
            <p:cNvPr id="9" name="Groupe 8"/>
            <p:cNvGrpSpPr/>
            <p:nvPr/>
          </p:nvGrpSpPr>
          <p:grpSpPr>
            <a:xfrm>
              <a:off x="231766" y="960446"/>
              <a:ext cx="6506877" cy="5740879"/>
              <a:chOff x="231766" y="960446"/>
              <a:chExt cx="6506877" cy="5740879"/>
            </a:xfrm>
          </p:grpSpPr>
          <p:grpSp>
            <p:nvGrpSpPr>
              <p:cNvPr id="11" name="Groupe 10"/>
              <p:cNvGrpSpPr/>
              <p:nvPr/>
            </p:nvGrpSpPr>
            <p:grpSpPr>
              <a:xfrm>
                <a:off x="231766" y="960446"/>
                <a:ext cx="6506877" cy="5740879"/>
                <a:chOff x="231766" y="960446"/>
                <a:chExt cx="6506877" cy="5740879"/>
              </a:xfrm>
            </p:grpSpPr>
            <p:grpSp>
              <p:nvGrpSpPr>
                <p:cNvPr id="13" name="Groupe 12"/>
                <p:cNvGrpSpPr/>
                <p:nvPr/>
              </p:nvGrpSpPr>
              <p:grpSpPr>
                <a:xfrm>
                  <a:off x="231766" y="960446"/>
                  <a:ext cx="6506877" cy="5740879"/>
                  <a:chOff x="231766" y="960446"/>
                  <a:chExt cx="6506877" cy="5740879"/>
                </a:xfrm>
              </p:grpSpPr>
              <p:grpSp>
                <p:nvGrpSpPr>
                  <p:cNvPr id="15" name="Groupe 14"/>
                  <p:cNvGrpSpPr/>
                  <p:nvPr/>
                </p:nvGrpSpPr>
                <p:grpSpPr>
                  <a:xfrm>
                    <a:off x="231766" y="960446"/>
                    <a:ext cx="6506877" cy="5740879"/>
                    <a:chOff x="231766" y="960446"/>
                    <a:chExt cx="6506877" cy="5740879"/>
                  </a:xfrm>
                </p:grpSpPr>
                <p:grpSp>
                  <p:nvGrpSpPr>
                    <p:cNvPr id="24" name="Groupe 23"/>
                    <p:cNvGrpSpPr/>
                    <p:nvPr/>
                  </p:nvGrpSpPr>
                  <p:grpSpPr>
                    <a:xfrm>
                      <a:off x="231766" y="960446"/>
                      <a:ext cx="6506877" cy="5740879"/>
                      <a:chOff x="1347652" y="732915"/>
                      <a:chExt cx="5961181" cy="4305659"/>
                    </a:xfrm>
                  </p:grpSpPr>
                  <p:pic>
                    <p:nvPicPr>
                      <p:cNvPr id="32" name="Picture 3" descr="C:\AMRICHE KAMEL\Travail CREG\2015\Travail Ministre 21 09 2015\Présentation Ministre-ERA\Carte Algerie 2.JP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652" y="732915"/>
                        <a:ext cx="5961181" cy="43056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3" name="Ellipse 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20949" y="981386"/>
                        <a:ext cx="2809733" cy="899158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008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sz="1867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34" name="Ellips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91887" y="2687600"/>
                        <a:ext cx="1811704" cy="66364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0070C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35" name="Ellips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377033" y="2791258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36" name="Ellipse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157694" y="3305607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37" name="Ellipse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424382" y="3408183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38" name="Ellipse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340445" y="3743217"/>
                        <a:ext cx="139895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39" name="Ellipse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95774" y="3743217"/>
                        <a:ext cx="140971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2" name="Ellips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241733" y="3762857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3" name="Ellips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734345" y="4186505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4" name="Ellips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89800" y="4588252"/>
                        <a:ext cx="140971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5" name="Ellips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766091" y="4654742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6" name="Ellips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64936" y="3743217"/>
                        <a:ext cx="139895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7" name="Ellips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16650" y="4025399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8" name="Ellips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7687" y="4199795"/>
                        <a:ext cx="140971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49" name="Ellips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03912" y="2210146"/>
                        <a:ext cx="140971" cy="176760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0" name="Ellips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11814" y="2170866"/>
                        <a:ext cx="140971" cy="176760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1" name="Ellips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777723" y="2755443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2" name="Ellips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99088" y="3018850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3" name="Ellipse 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40978" y="2710387"/>
                        <a:ext cx="140971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4" name="Ellipse 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279978" y="2433117"/>
                        <a:ext cx="140971" cy="176759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5" name="Ellipse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25017" y="2255203"/>
                        <a:ext cx="140971" cy="177915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6" name="Ellipse 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78878" y="3041955"/>
                        <a:ext cx="140971" cy="176760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57" name="Rectangle à coins arrondis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7687" y="1201438"/>
                        <a:ext cx="1568029" cy="461746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FFCCCC"/>
                      </a:solidFill>
                      <a:ln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en-US" altLang="fr-FR" sz="1200" b="1" dirty="0" err="1" smtClean="0">
                            <a:solidFill>
                              <a:srgbClr val="C00000"/>
                            </a:solidFill>
                            <a:latin typeface="Arial" pitchFamily="34" charset="0"/>
                          </a:rPr>
                          <a:t>Réseau</a:t>
                        </a:r>
                        <a:r>
                          <a:rPr lang="en-US" altLang="fr-FR" sz="1200" b="1" dirty="0" smtClean="0">
                            <a:solidFill>
                              <a:srgbClr val="C00000"/>
                            </a:solidFill>
                            <a:latin typeface="Arial" pitchFamily="34" charset="0"/>
                          </a:rPr>
                          <a:t> Nord</a:t>
                        </a:r>
                        <a:endParaRPr lang="en-US" altLang="fr-FR" sz="1200" b="1" dirty="0">
                          <a:solidFill>
                            <a:srgbClr val="C00000"/>
                          </a:solidFill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58" name="Rectangle à coins arrondis 1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62262" y="2899760"/>
                        <a:ext cx="1387262" cy="290379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ln>
                        <a:headEnd/>
                        <a:tailEnd/>
                      </a:ln>
                    </p:spPr>
                    <p:style>
                      <a:lnRef idx="1">
                        <a:schemeClr val="accent3"/>
                      </a:lnRef>
                      <a:fillRef idx="2">
                        <a:schemeClr val="accent3"/>
                      </a:fillRef>
                      <a:effectRef idx="1">
                        <a:schemeClr val="accent3"/>
                      </a:effectRef>
                      <a:fontRef idx="minor">
                        <a:schemeClr val="dk1"/>
                      </a:fontRef>
                    </p:style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en-US" altLang="fr-FR" sz="1200" b="1" dirty="0" err="1" smtClean="0">
                            <a:latin typeface="Arial" pitchFamily="34" charset="0"/>
                          </a:rPr>
                          <a:t>Adrar</a:t>
                        </a:r>
                        <a:endParaRPr lang="en-US" altLang="fr-FR" sz="1600" b="1" dirty="0"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59" name="Ellipse 1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404745" y="3130839"/>
                        <a:ext cx="140971" cy="176760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  <p:sp>
                    <p:nvSpPr>
                      <p:cNvPr id="60" name="Ellipse 1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37641" y="2401924"/>
                        <a:ext cx="139895" cy="176760"/>
                      </a:xfrm>
                      <a:prstGeom prst="ellipse">
                        <a:avLst/>
                      </a:prstGeom>
                      <a:noFill/>
                      <a:ln w="57150" algn="ctr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en-US" altLang="fr-FR" dirty="0">
                          <a:latin typeface="Times" pitchFamily="18" charset="0"/>
                        </a:endParaRPr>
                      </a:p>
                    </p:txBody>
                  </p:sp>
                </p:grpSp>
                <p:sp>
                  <p:nvSpPr>
                    <p:cNvPr id="18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25413" y="3538278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9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3493" y="3879654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20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32677" y="3830886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21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78981" y="3331014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22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9381" y="3526086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23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61861" y="3648006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</p:grpSp>
              <p:sp>
                <p:nvSpPr>
                  <p:cNvPr id="16" name="Ellipse 53"/>
                  <p:cNvSpPr>
                    <a:spLocks noChangeArrowheads="1"/>
                  </p:cNvSpPr>
                  <p:nvPr/>
                </p:nvSpPr>
                <p:spPr bwMode="auto">
                  <a:xfrm>
                    <a:off x="6224151" y="5041239"/>
                    <a:ext cx="152701" cy="235679"/>
                  </a:xfrm>
                  <a:prstGeom prst="ellipse">
                    <a:avLst/>
                  </a:prstGeom>
                  <a:noFill/>
                  <a:ln w="5715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fr-FR" dirty="0">
                      <a:latin typeface="Times" pitchFamily="18" charset="0"/>
                    </a:endParaRPr>
                  </a:p>
                </p:txBody>
              </p:sp>
            </p:grpSp>
            <p:sp>
              <p:nvSpPr>
                <p:cNvPr id="14" name="Ellipse 113"/>
                <p:cNvSpPr>
                  <a:spLocks noChangeArrowheads="1"/>
                </p:cNvSpPr>
                <p:nvPr/>
              </p:nvSpPr>
              <p:spPr bwMode="auto">
                <a:xfrm>
                  <a:off x="4459084" y="4639263"/>
                  <a:ext cx="153876" cy="235680"/>
                </a:xfrm>
                <a:prstGeom prst="ellipse">
                  <a:avLst/>
                </a:prstGeom>
                <a:noFill/>
                <a:ln w="5715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fr-FR" dirty="0">
                    <a:latin typeface="Times" pitchFamily="18" charset="0"/>
                  </a:endParaRPr>
                </a:p>
              </p:txBody>
            </p:sp>
          </p:grpSp>
          <p:sp>
            <p:nvSpPr>
              <p:cNvPr id="12" name="Ellipse 49"/>
              <p:cNvSpPr>
                <a:spLocks noChangeArrowheads="1"/>
              </p:cNvSpPr>
              <p:nvPr/>
            </p:nvSpPr>
            <p:spPr bwMode="auto">
              <a:xfrm>
                <a:off x="5658911" y="4055423"/>
                <a:ext cx="153876" cy="237220"/>
              </a:xfrm>
              <a:prstGeom prst="ellips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US" altLang="fr-FR" dirty="0">
                  <a:latin typeface="Times" pitchFamily="18" charset="0"/>
                </a:endParaRPr>
              </a:p>
            </p:txBody>
          </p:sp>
        </p:grpSp>
        <p:sp>
          <p:nvSpPr>
            <p:cNvPr id="10" name="Ellipse 9"/>
            <p:cNvSpPr>
              <a:spLocks noChangeArrowheads="1"/>
            </p:cNvSpPr>
            <p:nvPr/>
          </p:nvSpPr>
          <p:spPr bwMode="auto">
            <a:xfrm>
              <a:off x="5380904" y="4764691"/>
              <a:ext cx="152701" cy="235679"/>
            </a:xfrm>
            <a:prstGeom prst="ellips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fr-FR" dirty="0">
                <a:latin typeface="Times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53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285393" y="263424"/>
            <a:ext cx="10622259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fr-FR" alt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Réseaux isolés du grand sud : chiffres clés</a:t>
            </a:r>
            <a:endParaRPr lang="fr-FR" altLang="fr-FR" sz="2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11757667" y="6550223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596522" y="1419233"/>
            <a:ext cx="5668886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Territoire couvert : 8 wilayas </a:t>
            </a: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44% de la superficie totale du pays </a:t>
            </a:r>
            <a:endParaRPr lang="fr-F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Population : 560 000 (1%  de la population totale)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Puissance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installée : 1 </a:t>
            </a: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120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Energie produite : </a:t>
            </a: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1,84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TWh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Producteurs d’électricité : 02, dont un producteur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EnR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Parc de production d’électricité : Gaz naturel, Diesel, PV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Distributeurs : 01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Réseau électrique : réseau </a:t>
            </a: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 distribution à moyenne et basse tension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Image 5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" r="4715" b="986"/>
          <a:stretch/>
        </p:blipFill>
        <p:spPr bwMode="auto">
          <a:xfrm>
            <a:off x="431697" y="1195556"/>
            <a:ext cx="4794190" cy="4871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728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  <a:defRPr/>
            </a:pPr>
            <a:r>
              <a:rPr 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Réseaux </a:t>
            </a:r>
            <a:r>
              <a:rPr 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électriques isolés en Algérie : Etat des lieux</a:t>
            </a:r>
            <a:endParaRPr lang="fr-FR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757667" y="6581001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624344" y="1101728"/>
            <a:ext cx="5465560" cy="54792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65113" indent="-265113" algn="just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Production d’électricité : Prédominance de centrales électriques à base de combustible liquide : 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Cout de production élevé.</a:t>
            </a:r>
          </a:p>
          <a:p>
            <a:pPr marL="539750" indent="-274638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Contraintes d’approvisionnement en combustible.</a:t>
            </a:r>
          </a:p>
          <a:p>
            <a:pPr marL="539750" indent="-274638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Mix énergétique très carboné</a:t>
            </a: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.</a:t>
            </a:r>
            <a:endParaRPr lang="fr-FR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65112">
              <a:spcBef>
                <a:spcPts val="1200"/>
              </a:spcBef>
            </a:pPr>
            <a:endParaRPr lang="fr-FR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65113" indent="-265113" algn="just">
              <a:lnSpc>
                <a:spcPts val="2400"/>
              </a:lnSpc>
              <a:spcBef>
                <a:spcPts val="3600"/>
              </a:spcBef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Consommation : Hausse soutenue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Conditions climatiques.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Prédominance de la consommation résidentielle 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Forte disparité dans le niveau de consommation au cours de l’année.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Besoins en investissements.</a:t>
            </a: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en-US" sz="1600" dirty="0" smtClean="0">
              <a:latin typeface="Arial" panose="020B0604020202020204" pitchFamily="34" charset="0"/>
              <a:ea typeface="DM Sans Semi Bold" pitchFamily="34" charset="-122"/>
              <a:cs typeface="Arial" panose="020B0604020202020204" pitchFamily="34" charset="0"/>
            </a:endParaRPr>
          </a:p>
          <a:p>
            <a:pPr marL="0" indent="0" algn="just">
              <a:lnSpc>
                <a:spcPts val="2400"/>
              </a:lnSpc>
              <a:buNone/>
            </a:pPr>
            <a:endParaRPr lang="en-US" sz="1600" dirty="0">
              <a:latin typeface="Arial" panose="020B0604020202020204" pitchFamily="34" charset="0"/>
              <a:ea typeface="DM Sans Semi Bold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9109697"/>
              </p:ext>
            </p:extLst>
          </p:nvPr>
        </p:nvGraphicFramePr>
        <p:xfrm>
          <a:off x="7406639" y="977069"/>
          <a:ext cx="4424179" cy="2515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3799781"/>
              </p:ext>
            </p:extLst>
          </p:nvPr>
        </p:nvGraphicFramePr>
        <p:xfrm>
          <a:off x="7406639" y="4096511"/>
          <a:ext cx="4424180" cy="2630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501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  <a:defRPr/>
            </a:pPr>
            <a:r>
              <a:rPr 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Réseaux </a:t>
            </a:r>
            <a:r>
              <a:rPr 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électriques isolés en Algérie : </a:t>
            </a:r>
            <a:r>
              <a:rPr 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Etat des lieux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57667" y="6581001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621053" y="1651031"/>
            <a:ext cx="5712448" cy="32044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spcBef>
                <a:spcPts val="1200"/>
              </a:spcBef>
            </a:pPr>
            <a:endParaRPr lang="fr-FR" sz="1600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Importance des distances entre sites : </a:t>
            </a:r>
          </a:p>
          <a:p>
            <a:pPr marL="550862" indent="-285750" algn="just">
              <a:spcBef>
                <a:spcPts val="1200"/>
              </a:spcBef>
              <a:buFont typeface="Wingdings" panose="05000000000000000000" pitchFamily="2" charset="2"/>
              <a:buChar char="è"/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Possibilités réduites d’interconnexion entre sites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.</a:t>
            </a:r>
          </a:p>
          <a:p>
            <a:pPr marL="265112" algn="just">
              <a:spcBef>
                <a:spcPts val="1200"/>
              </a:spcBef>
            </a:pPr>
            <a:endParaRPr lang="fr-FR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Vulnérabilité des réseaux de petite taille :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Récurrence de perturbations liées à l’exploitation.</a:t>
            </a:r>
          </a:p>
          <a:p>
            <a:pPr marL="265112" algn="just">
              <a:spcBef>
                <a:spcPts val="1200"/>
              </a:spcBef>
              <a:tabLst>
                <a:tab pos="539750" algn="l"/>
              </a:tabLst>
            </a:pP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Qualité de service dégradée.</a:t>
            </a:r>
            <a:endParaRPr lang="fr-FR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en-US" sz="1600" dirty="0" smtClean="0">
              <a:latin typeface="Arial" panose="020B0604020202020204" pitchFamily="34" charset="0"/>
              <a:ea typeface="DM Sans Semi Bold" pitchFamily="34" charset="-122"/>
              <a:cs typeface="Arial" panose="020B0604020202020204" pitchFamily="34" charset="0"/>
            </a:endParaRPr>
          </a:p>
          <a:p>
            <a:pPr marL="0" indent="0" algn="just">
              <a:lnSpc>
                <a:spcPts val="2400"/>
              </a:lnSpc>
              <a:buNone/>
            </a:pPr>
            <a:endParaRPr lang="en-US" sz="1600" dirty="0">
              <a:latin typeface="Arial" panose="020B0604020202020204" pitchFamily="34" charset="0"/>
              <a:ea typeface="DM Sans Semi Bold" pitchFamily="34" charset="-122"/>
              <a:cs typeface="Arial" panose="020B0604020202020204" pitchFamily="34" charset="0"/>
            </a:endParaRPr>
          </a:p>
        </p:txBody>
      </p:sp>
      <p:sp>
        <p:nvSpPr>
          <p:cNvPr id="17" name="Text 13"/>
          <p:cNvSpPr/>
          <p:nvPr/>
        </p:nvSpPr>
        <p:spPr>
          <a:xfrm>
            <a:off x="7114032" y="1417084"/>
            <a:ext cx="4023360" cy="46636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Potentiel solaire important.</a:t>
            </a:r>
          </a:p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Opportunités de développement économiques (agriculture et agro-alimentaire).</a:t>
            </a:r>
          </a:p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Politiques publiques de développement des zones isolées </a:t>
            </a:r>
          </a:p>
          <a:p>
            <a:pPr marL="265113" algn="just">
              <a:lnSpc>
                <a:spcPts val="2450"/>
              </a:lnSpc>
              <a:spcBef>
                <a:spcPts val="1200"/>
              </a:spcBef>
            </a:pP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Octroi d’a</a:t>
            </a: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vantages par les pouvoirs publics.</a:t>
            </a:r>
          </a:p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Cadre réglementaire : Spécificités des zones non interconnectées prises en compte dans la réglementation. </a:t>
            </a:r>
            <a:endParaRPr lang="en-US" sz="1600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50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Cadre réglementaire et soutien </a:t>
            </a:r>
            <a:r>
              <a:rPr 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fr-F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l‘Etat</a:t>
            </a:r>
            <a:endParaRPr lang="fr-FR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709436" y="6549132"/>
            <a:ext cx="564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7"/>
          <p:cNvSpPr/>
          <p:nvPr/>
        </p:nvSpPr>
        <p:spPr>
          <a:xfrm>
            <a:off x="6775704" y="1071237"/>
            <a:ext cx="4851436" cy="5398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920"/>
              </a:lnSpc>
              <a:spcBef>
                <a:spcPts val="1200"/>
              </a:spcBef>
              <a:spcAft>
                <a:spcPts val="2400"/>
              </a:spcAft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Soutien de l‘Etat</a:t>
            </a:r>
            <a:endParaRPr lang="fr-FR" b="1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2001 : 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Instauration d’une aide de l’Etat sur la consommation de l’électricité et du gaz au profit des populations du sud et des hauts plateaux.</a:t>
            </a:r>
          </a:p>
          <a:p>
            <a:pPr marL="28575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2008 :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 Prise en charge de 50% du montant de la consommation d’électricité des ménages et des agriculteurs.</a:t>
            </a:r>
          </a:p>
          <a:p>
            <a:pPr marL="28575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2010 :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 Elargissement du soutien de l’Etat aux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entreprises alimentées en basse tension et en haute tension de type A (moyenne tension) à hauteur de 10% de leurs factures.</a:t>
            </a:r>
            <a:endParaRPr lang="fr-FR" dirty="0" smtClean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2017 : </a:t>
            </a:r>
            <a:r>
              <a:rPr lang="fr-FR" dirty="0" smtClean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Niveau de soutien de l’Etat porté à 65% au profit des ménages et des agriculteurs, et à 25% pour les entreprises raccordées à la basse et la moyenne tension.</a:t>
            </a:r>
          </a:p>
        </p:txBody>
      </p:sp>
      <p:sp>
        <p:nvSpPr>
          <p:cNvPr id="10" name="Text 7"/>
          <p:cNvSpPr/>
          <p:nvPr/>
        </p:nvSpPr>
        <p:spPr>
          <a:xfrm>
            <a:off x="624344" y="1071237"/>
            <a:ext cx="5319256" cy="53752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160"/>
              </a:lnSpc>
              <a:spcBef>
                <a:spcPts val="1200"/>
              </a:spcBef>
              <a:spcAft>
                <a:spcPts val="2400"/>
              </a:spcAft>
              <a:buClr>
                <a:schemeClr val="bg1"/>
              </a:buClr>
              <a:defRPr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Cadre réglementaire adapté</a:t>
            </a:r>
          </a:p>
          <a:p>
            <a:pPr marL="285750" lvl="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Péréquation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tarifaire à l’échelle nationale.</a:t>
            </a:r>
          </a:p>
          <a:p>
            <a:pPr marL="285750" lvl="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surcoûts associés à la fourniture d'électricité dans les réseaux de distribution isolés du sud sont considérés comme des coûts permanents du système électrique. </a:t>
            </a:r>
          </a:p>
          <a:p>
            <a:pPr marL="285750" lvl="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installations de production dont la puissance est inférieure à quinze (15) MW ainsi que les réseaux de distribution isolés qu’elles desservent sont assimilés à la distribution publique et font l’objet d’une seule concession.</a:t>
            </a:r>
          </a:p>
          <a:p>
            <a:pPr marL="285750" indent="-285750" algn="just">
              <a:lnSpc>
                <a:spcPts val="19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réglementation technique prévoit des prescriptions techniques spécifiques aux zones non interconnectées : dimensionnement du parc de production, performances des unités de production, conception du réseau…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59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1192" y="216575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Approche adoptée</a:t>
            </a:r>
            <a:endParaRPr lang="fr-FR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757673" y="6568284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816048" y="3216121"/>
            <a:ext cx="184731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50"/>
              </a:lnSpc>
            </a:pPr>
            <a:endParaRPr lang="en-US" dirty="0"/>
          </a:p>
        </p:txBody>
      </p:sp>
      <p:sp>
        <p:nvSpPr>
          <p:cNvPr id="15" name="Text 7"/>
          <p:cNvSpPr/>
          <p:nvPr/>
        </p:nvSpPr>
        <p:spPr>
          <a:xfrm>
            <a:off x="551192" y="1193001"/>
            <a:ext cx="5319256" cy="56522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50"/>
              </a:lnSpc>
            </a:pPr>
            <a:r>
              <a:rPr lang="fr-FR" b="1" dirty="0" smtClean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Interconnexion </a:t>
            </a:r>
            <a:r>
              <a:rPr lang="fr-FR" b="1" dirty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avec le réseau nord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Réduction des couts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Amélioration de la qualité de service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Exploitation à grande échelle du potentiel solaire du grand sud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77825" indent="-285750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 algn="just">
              <a:lnSpc>
                <a:spcPts val="2600"/>
              </a:lnSpc>
              <a:spcBef>
                <a:spcPts val="600"/>
              </a:spcBef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550"/>
              </a:lnSpc>
            </a:pPr>
            <a:r>
              <a:rPr lang="fr-FR" b="1" dirty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Interconnexion de sites proches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Mutualisation des moyens de production 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Utilisation d’unités de production fonctionnant au gaz naturel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Réduction de la dépendance au combustible liquide.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Réduction des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couts</a:t>
            </a:r>
          </a:p>
          <a:p>
            <a:pPr marL="539750" indent="-357188" algn="just">
              <a:lnSpc>
                <a:spcPts val="2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Amélioration de la qualité de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service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7"/>
          <p:cNvSpPr/>
          <p:nvPr/>
        </p:nvSpPr>
        <p:spPr>
          <a:xfrm>
            <a:off x="6948636" y="1170006"/>
            <a:ext cx="4809037" cy="5398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920"/>
              </a:lnSpc>
              <a:spcBef>
                <a:spcPts val="1200"/>
              </a:spcBef>
              <a:spcAft>
                <a:spcPts val="1200"/>
              </a:spcAft>
            </a:pPr>
            <a:endParaRPr lang="fr-FR" b="1" dirty="0" smtClean="0">
              <a:solidFill>
                <a:srgbClr val="FF0000"/>
              </a:solidFill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</p:txBody>
      </p:sp>
      <p:pic>
        <p:nvPicPr>
          <p:cNvPr id="18" name="Espace réservé du contenu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83706" y="968348"/>
            <a:ext cx="4503195" cy="2449431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7012522" y="2938619"/>
            <a:ext cx="797499" cy="617659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8749656" y="2628212"/>
            <a:ext cx="613089" cy="47548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pic>
        <p:nvPicPr>
          <p:cNvPr id="26" name="Imag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776" y="4424022"/>
            <a:ext cx="3767054" cy="180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18456</TotalTime>
  <Words>1094</Words>
  <Application>Microsoft Office PowerPoint</Application>
  <PresentationFormat>Grand écran</PresentationFormat>
  <Paragraphs>158</Paragraphs>
  <Slides>14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14</vt:i4>
      </vt:variant>
    </vt:vector>
  </HeadingPairs>
  <TitlesOfParts>
    <vt:vector size="27" baseType="lpstr">
      <vt:lpstr>맑은 고딕</vt:lpstr>
      <vt:lpstr>Arial</vt:lpstr>
      <vt:lpstr>Avenir Book</vt:lpstr>
      <vt:lpstr>Calibri</vt:lpstr>
      <vt:lpstr>Calibri Light</vt:lpstr>
      <vt:lpstr>Courier New</vt:lpstr>
      <vt:lpstr>DM Sans Semi Bold</vt:lpstr>
      <vt:lpstr>Inter Medium</vt:lpstr>
      <vt:lpstr>Times</vt:lpstr>
      <vt:lpstr>Wingdings</vt:lpstr>
      <vt:lpstr>Thème Office</vt:lpstr>
      <vt:lpstr>Conception personnalisée</vt:lpstr>
      <vt:lpstr>Office Theme</vt:lpstr>
      <vt:lpstr>Présentation PowerPoint</vt:lpstr>
      <vt:lpstr>Présentation PowerPoint</vt:lpstr>
      <vt:lpstr>CONTENU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ISKOUNEN Nadjat</dc:creator>
  <cp:lastModifiedBy>Radi Adjib</cp:lastModifiedBy>
  <cp:revision>599</cp:revision>
  <cp:lastPrinted>2022-09-25T07:33:27Z</cp:lastPrinted>
  <dcterms:created xsi:type="dcterms:W3CDTF">2022-08-09T15:14:27Z</dcterms:created>
  <dcterms:modified xsi:type="dcterms:W3CDTF">2025-07-06T16:51:15Z</dcterms:modified>
</cp:coreProperties>
</file>