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7"/>
  </p:notesMasterIdLst>
  <p:sldIdLst>
    <p:sldId id="548" r:id="rId2"/>
    <p:sldId id="549" r:id="rId3"/>
    <p:sldId id="551" r:id="rId4"/>
    <p:sldId id="582" r:id="rId5"/>
    <p:sldId id="583" r:id="rId6"/>
    <p:sldId id="470" r:id="rId7"/>
    <p:sldId id="553" r:id="rId8"/>
    <p:sldId id="557" r:id="rId9"/>
    <p:sldId id="584" r:id="rId10"/>
    <p:sldId id="554" r:id="rId11"/>
    <p:sldId id="558" r:id="rId12"/>
    <p:sldId id="565" r:id="rId13"/>
    <p:sldId id="568" r:id="rId14"/>
    <p:sldId id="569" r:id="rId15"/>
    <p:sldId id="585" r:id="rId16"/>
    <p:sldId id="555" r:id="rId17"/>
    <p:sldId id="581" r:id="rId18"/>
    <p:sldId id="572" r:id="rId19"/>
    <p:sldId id="586" r:id="rId20"/>
    <p:sldId id="556" r:id="rId21"/>
    <p:sldId id="574" r:id="rId22"/>
    <p:sldId id="575" r:id="rId23"/>
    <p:sldId id="587" r:id="rId24"/>
    <p:sldId id="580" r:id="rId25"/>
    <p:sldId id="270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3B8E720D-11A8-4053-9F17-3ACCEDC9D41F}">
          <p14:sldIdLst>
            <p14:sldId id="548"/>
            <p14:sldId id="549"/>
            <p14:sldId id="551"/>
            <p14:sldId id="582"/>
            <p14:sldId id="583"/>
            <p14:sldId id="470"/>
            <p14:sldId id="553"/>
            <p14:sldId id="557"/>
            <p14:sldId id="584"/>
            <p14:sldId id="554"/>
            <p14:sldId id="558"/>
            <p14:sldId id="565"/>
            <p14:sldId id="568"/>
            <p14:sldId id="569"/>
            <p14:sldId id="585"/>
            <p14:sldId id="555"/>
            <p14:sldId id="581"/>
            <p14:sldId id="572"/>
            <p14:sldId id="586"/>
            <p14:sldId id="556"/>
            <p14:sldId id="574"/>
            <p14:sldId id="575"/>
            <p14:sldId id="587"/>
            <p14:sldId id="580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3C89383-B5B6-397D-4D68-A019D8C61F80}" name="Alassane Abou SOW" initials="AS" userId="S::useraasow@crse.sn::e14a5c08-2c40-4dda-8afb-089f4b2234c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1" autoAdjust="0"/>
    <p:restoredTop sz="95628" autoAdjust="0"/>
  </p:normalViewPr>
  <p:slideViewPr>
    <p:cSldViewPr snapToGrid="0">
      <p:cViewPr varScale="1">
        <p:scale>
          <a:sx n="82" d="100"/>
          <a:sy n="82" d="100"/>
        </p:scale>
        <p:origin x="66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MANANTALI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491-4272-97D9-6E26E0D1A82F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491-4272-97D9-6E26E0D1A82F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491-4272-97D9-6E26E0D1A82F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91-4272-97D9-6E26E0D1A82F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91-4272-97D9-6E26E0D1A82F}"/>
                </c:ext>
              </c:extLst>
            </c:dLbl>
            <c:dLbl>
              <c:idx val="2"/>
              <c:layout>
                <c:manualLayout>
                  <c:x val="0.1851216358293738"/>
                  <c:y val="0.12507027377276755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189360540717629"/>
                      <c:h val="0.2191663828992607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491-4272-97D9-6E26E0D1A82F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004262"/>
                </a:solidFill>
                <a:round/>
              </a:ln>
              <a:effectLst>
                <a:outerShdw blurRad="50800" dist="38100" dir="2700000" algn="tl" rotWithShape="0">
                  <a:srgbClr val="004262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accent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Feuil1!$A$2:$A$4</c:f>
              <c:strCache>
                <c:ptCount val="3"/>
                <c:pt idx="0">
                  <c:v>MALI</c:v>
                </c:pt>
                <c:pt idx="1">
                  <c:v>SENEGAL</c:v>
                </c:pt>
                <c:pt idx="2">
                  <c:v>MAURITANIE</c:v>
                </c:pt>
              </c:strCache>
            </c:strRef>
          </c:cat>
          <c:val>
            <c:numRef>
              <c:f>Feuil1!$B$2:$B$4</c:f>
              <c:numCache>
                <c:formatCode>0%</c:formatCode>
                <c:ptCount val="3"/>
                <c:pt idx="0">
                  <c:v>0.52</c:v>
                </c:pt>
                <c:pt idx="1">
                  <c:v>0.33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491-4272-97D9-6E26E0D1A82F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FELOU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FELOU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E8E-42F3-A69F-94C8D56A7523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E8E-42F3-A69F-94C8D56A7523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E8E-42F3-A69F-94C8D56A7523}"/>
              </c:ext>
            </c:extLst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8E-42F3-A69F-94C8D56A7523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8E-42F3-A69F-94C8D56A7523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965183486964923"/>
                      <c:h val="0.19117723450828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E8E-42F3-A69F-94C8D56A7523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004262"/>
                </a:solidFill>
                <a:round/>
              </a:ln>
              <a:effectLst>
                <a:outerShdw blurRad="50800" dist="38100" dir="2700000" algn="tl" rotWithShape="0">
                  <a:srgbClr val="004262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accent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Feuil1!$A$2:$A$4</c:f>
              <c:strCache>
                <c:ptCount val="3"/>
                <c:pt idx="0">
                  <c:v>MALI</c:v>
                </c:pt>
                <c:pt idx="1">
                  <c:v>SENEGAL</c:v>
                </c:pt>
                <c:pt idx="2">
                  <c:v>MAURITANIE</c:v>
                </c:pt>
              </c:strCache>
            </c:strRef>
          </c:cat>
          <c:val>
            <c:numRef>
              <c:f>Feuil1!$B$2:$B$4</c:f>
              <c:numCache>
                <c:formatCode>0%</c:formatCode>
                <c:ptCount val="3"/>
                <c:pt idx="0">
                  <c:v>0.45</c:v>
                </c:pt>
                <c:pt idx="1">
                  <c:v>0.25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8E-42F3-A69F-94C8D56A7523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Gouina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FELOU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6EC-4430-B7B8-2922CB973725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6EC-4430-B7B8-2922CB973725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6EC-4430-B7B8-2922CB973725}"/>
              </c:ext>
            </c:extLst>
          </c:dPt>
          <c:dLbls>
            <c:dLbl>
              <c:idx val="0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1FBB049F-C9E3-4FB1-8FFB-F6A9CB8B6DED}" type="CATEGORYNAME">
                      <a:rPr lang="en-US" sz="1000"/>
                      <a:pPr>
                        <a:defRPr sz="1000"/>
                      </a:pPr>
                      <a:t>[NOM DE CATÉGORIE]</a:t>
                    </a:fld>
                    <a:r>
                      <a:rPr lang="en-US" sz="1000" baseline="0" dirty="0"/>
                      <a:t>
</a:t>
                    </a:r>
                    <a:fld id="{564F0573-7A29-43AF-9A78-912086E12192}" type="VALUE">
                      <a:rPr lang="en-US" sz="1000" baseline="0" smtClean="0"/>
                      <a:pPr>
                        <a:defRPr sz="1000"/>
                      </a:pPr>
                      <a:t>[VALEUR]</a:t>
                    </a:fld>
                    <a:endParaRPr lang="en-US" sz="1000" baseline="0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36EC-4430-B7B8-2922CB973725}"/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6EC-4430-B7B8-2922CB973725}"/>
                </c:ext>
              </c:extLst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fr-FR"/>
                </a:p>
              </c:txPr>
              <c:dLblPos val="ctr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518276557972099"/>
                      <c:h val="0.1741154754185280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6EC-4430-B7B8-2922CB973725}"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004262"/>
                </a:solidFill>
                <a:round/>
              </a:ln>
              <a:effectLst>
                <a:outerShdw blurRad="50800" dist="38100" dir="2700000" algn="tl" rotWithShape="0">
                  <a:srgbClr val="004262">
                    <a:lumMod val="75000"/>
                    <a:alpha val="40000"/>
                  </a:srgb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accent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Feuil1!$A$2:$A$4</c:f>
              <c:strCache>
                <c:ptCount val="3"/>
                <c:pt idx="0">
                  <c:v>MALI</c:v>
                </c:pt>
                <c:pt idx="1">
                  <c:v>SENEGAL</c:v>
                </c:pt>
                <c:pt idx="2">
                  <c:v>MAURITANIE</c:v>
                </c:pt>
              </c:strCache>
            </c:strRef>
          </c:cat>
          <c:val>
            <c:numRef>
              <c:f>Feuil1!$B$2:$B$4</c:f>
              <c:numCache>
                <c:formatCode>0%</c:formatCode>
                <c:ptCount val="3"/>
                <c:pt idx="0">
                  <c:v>0.34</c:v>
                </c:pt>
                <c:pt idx="1">
                  <c:v>0.33</c:v>
                </c:pt>
                <c:pt idx="2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EC-4430-B7B8-2922CB973725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C2B41-190B-E349-8A34-ED2747DCA85D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BB987-D6E0-D749-842C-11E9F992CE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283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B987-D6E0-D749-842C-11E9F992CE4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531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3C8C4-7E53-B14E-05EB-25226C9ED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0A36936A-AA04-5206-09BA-9F7FFCE4D2B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8E786C4D-862A-A9F9-B8CA-C207C742B5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FC987C26-3207-FC82-1631-57FD1D39B5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10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4692584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B2DFF-5984-5012-DDD8-3597498DB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2A2AD5D5-D9CE-84E6-5ACA-AD681A3337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1708BE99-0974-D55B-158E-0A87A235C5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92523925-63E0-8EAD-FDB0-CC0FE60F79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11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902896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C0CA1-2444-BF08-641F-90A47B7B8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9844500B-50C9-1D0A-386E-B4FA291F23C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6BB1BCF2-2281-2551-99C2-C249B44018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F9F4D80F-505F-6695-1E98-B1C0B7F6C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12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3705538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5B1C4-6502-E101-CB3F-D08FCBFDC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859308C6-1F87-CEC2-BE47-341871672A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F75F1518-35CD-CB38-AA11-CE8A5FCF1E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690C90B5-FEB5-8205-6C74-A99352E1C3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13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949062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1A97C-8A38-F85C-A7C8-BD87750FC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DC25BB44-BC12-1DEF-9443-490011A19C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0DFE3A22-35B5-D274-8ED1-09F5E52539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214DA96D-7964-F9A4-E61D-496B1EF85E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14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3593589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2CE40-6CE0-6255-7457-43F8F22AE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66AE7299-8F0D-4558-55F0-B010264E6D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1B8960A3-E296-A2C8-7560-47D425D652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E4D1DEBF-F636-9502-ACD1-9D37E17F3D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15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3181268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2AD15-B836-8824-68B9-B8F3CF866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736F4045-68EF-CB98-7390-E52574F07F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B9E978FE-2248-2E6C-FC0E-C0007E9540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57E84B22-5847-996D-2625-419A34F2D8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16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5827374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427B9-C31A-1FA0-504C-2F3BBA2A3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5C5A6C2A-9442-378E-B7BB-5ED80096AB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9E2C88E6-86A5-0CA6-9C00-B4EA46EA31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F54AB636-3C6C-D525-BC93-CFC3AE5035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17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470995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250E1F-79D8-F674-D716-EC169BBAE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D38AFF37-321C-161B-50EC-18403CA461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C8A3A5B7-4642-4270-5B69-431C67F96D8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79E7973A-040C-C1B3-42B6-B13777F113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18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1523151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3492E-925A-2165-1A34-20B1FE302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47E7BFC5-CFD1-6802-7BFE-65C79C4769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B52AE2F0-95E3-B964-2E76-18D26D15F3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89A45F2A-93E8-21AE-B044-87906348A2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19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1821011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B987-D6E0-D749-842C-11E9F992CE4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3013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1F46C-5652-50C8-A17A-924D2DDF9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0A05E2F5-D13A-23FF-1E02-C80A754480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A88ABC3A-C017-F822-0FC7-F13F3C3E17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2D8AE0A9-A2F7-AA60-B074-80985C36FC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20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0985053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55475-A68F-EA6A-2C83-4E0E1567F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B9D39559-DF05-CEB8-D056-CE85CED08EE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5FDE2E5B-246A-FDBF-CC11-599804B861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DE8BD4F0-7D66-5402-B402-53E3AE7A34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21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37091794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07C61-2716-F4DD-9AE6-D4D985AF5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2F6D8FA1-F644-4F6C-E832-0BFC705367A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2D3B3D0C-496C-340E-1599-4FA46E6663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2840F74A-DE31-2E8A-3735-E0F317AF40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22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4964565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FFC8B-7CCC-0159-B9EA-3A74C0539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188DF90A-114A-8392-7FF8-D587CA4EF16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BC3C916D-C9E9-03AB-77AA-7480A2F352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2F30EF5C-005F-5CB3-044E-DFFF289384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23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7139366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4E509-D40F-3260-F6DD-6C17A3A79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88F97CAE-C583-311B-2621-D69AAC3FBBA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0942D597-3BC5-9006-27C7-3CB92690E1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6E33CE45-D2A8-7842-F3AE-059A926A45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24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302545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B646C-78F0-6BE6-91CE-90387DDFF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E69E56FC-206F-369A-7ECA-5DCCBA7D9F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AB78C0BC-4A6E-1740-5344-3787828335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F1DBD5AD-6658-339B-B4E6-C79843BCF2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3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1875376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C20EC-1442-2FAD-44C6-756F8C9A0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65C56F44-90D2-5D84-21B8-5876CFB900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9AD2334B-5D43-B157-CEE5-BBE95C28AA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341D7D1D-92E4-4562-8581-DE95BFE272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4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503652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5C329-D942-52B1-6DBF-FD000342D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A32350A4-0647-17E0-1972-64EF4A4FD4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8ECD068C-2EDC-166A-F21F-4A1832029D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6DC64331-E19E-3DCC-D80A-7FADB406DD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5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1830988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1EF6BA-E373-8D59-6767-1D96B80C8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40E2AA4B-CDA0-E1E4-223A-E7A2025AF2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6512C903-458F-C3D2-1D18-49342B15DA2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034ED16E-5A7C-A826-E485-554585D7CD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6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111715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EF85A-1A50-178D-6831-5A8BA6A24C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062D4989-56E4-4A3D-42C3-0EFE1910AB8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E948076D-3E9F-7361-5EA4-CBB4E06B1D5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7A2D0813-9EE8-1BF5-9B16-DF4B351C5C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7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065253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B1484-5DDF-7454-A2BA-38A826468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2CA625D4-8092-1095-63A1-2BAADEFFFA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36FF0E80-97EE-C328-5D02-34A2F67380B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F2AAD7C5-61D7-6831-F7A3-DD3E61A5F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8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319564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6E3FE-68E7-83FE-516A-8904D957F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>
            <a:extLst>
              <a:ext uri="{FF2B5EF4-FFF2-40B4-BE49-F238E27FC236}">
                <a16:creationId xmlns:a16="http://schemas.microsoft.com/office/drawing/2014/main" id="{4E6C9A0B-48E2-0EC9-7B75-6C3BB4F60C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Espace réservé des commentaires 2">
            <a:extLst>
              <a:ext uri="{FF2B5EF4-FFF2-40B4-BE49-F238E27FC236}">
                <a16:creationId xmlns:a16="http://schemas.microsoft.com/office/drawing/2014/main" id="{BB73F7A9-64EB-0AA1-F2FD-33E1F9BA47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fr-FR" dirty="0"/>
          </a:p>
        </p:txBody>
      </p:sp>
      <p:sp>
        <p:nvSpPr>
          <p:cNvPr id="9220" name="Espace réservé du numéro de diapositive 3">
            <a:extLst>
              <a:ext uri="{FF2B5EF4-FFF2-40B4-BE49-F238E27FC236}">
                <a16:creationId xmlns:a16="http://schemas.microsoft.com/office/drawing/2014/main" id="{B533120F-2DBC-4D92-ACE1-C3A95C2E17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2FB610-1DB8-4851-8A71-3D17F1D07146}" type="slidenum">
              <a:rPr lang="fr-FR" altLang="fr-FR" sz="1300"/>
              <a:pPr>
                <a:spcBef>
                  <a:spcPct val="0"/>
                </a:spcBef>
              </a:pPr>
              <a:t>9</a:t>
            </a:fld>
            <a:endParaRPr lang="fr-FR" altLang="fr-FR" sz="1300"/>
          </a:p>
        </p:txBody>
      </p:sp>
    </p:spTree>
    <p:extLst>
      <p:ext uri="{BB962C8B-B14F-4D97-AF65-F5344CB8AC3E}">
        <p14:creationId xmlns:p14="http://schemas.microsoft.com/office/powerpoint/2010/main" val="281191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85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49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230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16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08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40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997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75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093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752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456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4C617-9A66-4029-8261-30E38C160C6E}" type="datetimeFigureOut">
              <a:rPr lang="fr-FR" smtClean="0"/>
              <a:t>24/06/2025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4246B-D763-42EE-B51B-4E6CE9BFC4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553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9C8FBE3-4A75-A2F1-A728-F190BF365E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57" y="401666"/>
            <a:ext cx="2015363" cy="9582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A119AE3-615B-BBE2-40C8-FF139090485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8284464" y="261797"/>
            <a:ext cx="1581564" cy="1100659"/>
          </a:xfrm>
          <a:prstGeom prst="rect">
            <a:avLst/>
          </a:prstGeom>
          <a:noFill/>
        </p:spPr>
      </p:pic>
      <p:pic>
        <p:nvPicPr>
          <p:cNvPr id="6" name="Picture 2" descr="LES NOUVELLES REGIONS DU MALI - DiasporAction">
            <a:extLst>
              <a:ext uri="{FF2B5EF4-FFF2-40B4-BE49-F238E27FC236}">
                <a16:creationId xmlns:a16="http://schemas.microsoft.com/office/drawing/2014/main" id="{A855E043-A41B-E7AD-2FC2-AF76E2E657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1" t="2559" r="17133" b="3859"/>
          <a:stretch/>
        </p:blipFill>
        <p:spPr bwMode="auto">
          <a:xfrm>
            <a:off x="9866029" y="132702"/>
            <a:ext cx="1399379" cy="138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086E3CB-A4FF-CBC4-C447-5A01D43EEB1B}"/>
              </a:ext>
            </a:extLst>
          </p:cNvPr>
          <p:cNvSpPr txBox="1"/>
          <p:nvPr/>
        </p:nvSpPr>
        <p:spPr>
          <a:xfrm>
            <a:off x="577933" y="1881977"/>
            <a:ext cx="110361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Interconnexion et programme d'infrastructures</a:t>
            </a:r>
          </a:p>
          <a:p>
            <a:pPr algn="ctr">
              <a:buNone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régionales, l’exemple de l’OMVS - Organisation pour la mise en valeur du fleuve Sénégal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28CAA6-6744-E191-7C0B-AF9FFEB59E9D}"/>
              </a:ext>
            </a:extLst>
          </p:cNvPr>
          <p:cNvSpPr txBox="1"/>
          <p:nvPr/>
        </p:nvSpPr>
        <p:spPr>
          <a:xfrm>
            <a:off x="5742700" y="4118706"/>
            <a:ext cx="4654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400" b="1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fr-FR" sz="2400" b="1" baseline="30000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ème</a:t>
            </a:r>
            <a:r>
              <a:rPr lang="fr-FR" sz="2400" b="1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Atelier du Réseau des Régulateurs francophone des l’Energie</a:t>
            </a:r>
            <a:endParaRPr lang="fr-FR" sz="4800" b="1" dirty="0">
              <a:solidFill>
                <a:schemeClr val="accent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Picture 2" descr="RegulaE.Fr">
            <a:extLst>
              <a:ext uri="{FF2B5EF4-FFF2-40B4-BE49-F238E27FC236}">
                <a16:creationId xmlns:a16="http://schemas.microsoft.com/office/drawing/2014/main" id="{6175ACF3-0FFB-5690-5524-613A2B36F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499" y="4976023"/>
            <a:ext cx="3291909" cy="81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4427D01-FA75-6719-97A8-407B283054C3}"/>
              </a:ext>
            </a:extLst>
          </p:cNvPr>
          <p:cNvSpPr txBox="1"/>
          <p:nvPr/>
        </p:nvSpPr>
        <p:spPr>
          <a:xfrm>
            <a:off x="-605054" y="6271668"/>
            <a:ext cx="5271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Libreville, le 09 Juillet 2025</a:t>
            </a:r>
            <a:endParaRPr lang="fr-FR" sz="4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A763EFB-704A-4AC9-1ED9-1601B04B13DB}"/>
              </a:ext>
            </a:extLst>
          </p:cNvPr>
          <p:cNvSpPr/>
          <p:nvPr/>
        </p:nvSpPr>
        <p:spPr>
          <a:xfrm>
            <a:off x="487679" y="1827113"/>
            <a:ext cx="11112263" cy="1748191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22EEF25-732F-90A3-2C67-F38C39FA85B0}"/>
              </a:ext>
            </a:extLst>
          </p:cNvPr>
          <p:cNvSpPr txBox="1"/>
          <p:nvPr/>
        </p:nvSpPr>
        <p:spPr>
          <a:xfrm>
            <a:off x="7790202" y="1201876"/>
            <a:ext cx="26068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Commission de Régulation de l’Electricité et de l’Eau</a:t>
            </a:r>
          </a:p>
        </p:txBody>
      </p:sp>
    </p:spTree>
    <p:extLst>
      <p:ext uri="{BB962C8B-B14F-4D97-AF65-F5344CB8AC3E}">
        <p14:creationId xmlns:p14="http://schemas.microsoft.com/office/powerpoint/2010/main" val="3502136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2F6DA-0244-6FC7-BCA3-C27B30AE8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227686EC-2AB5-A449-F9CE-B6E8D5FB4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 INFRASTRUCTURES ÉLECTRIQUES DE L’OMVS ET LES PROGRAMMES EN PERSPECTIVE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D67D90AB-7C15-2F20-76C3-A91A311E2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A757C9A4-8444-568F-2433-EB7BB4CA6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165A4C26-A662-F9B1-DB34-60E3052C4B0F}"/>
              </a:ext>
            </a:extLst>
          </p:cNvPr>
          <p:cNvSpPr txBox="1">
            <a:spLocks/>
          </p:cNvSpPr>
          <p:nvPr/>
        </p:nvSpPr>
        <p:spPr>
          <a:xfrm>
            <a:off x="8226106" y="1075563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5ECFAB-5A2F-329D-2D1D-07583740B1EE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28" name="ZoneTexte 22">
            <a:extLst>
              <a:ext uri="{FF2B5EF4-FFF2-40B4-BE49-F238E27FC236}">
                <a16:creationId xmlns:a16="http://schemas.microsoft.com/office/drawing/2014/main" id="{80B77703-75C8-CD6C-1B0E-50F508C41414}"/>
              </a:ext>
            </a:extLst>
          </p:cNvPr>
          <p:cNvSpPr txBox="1"/>
          <p:nvPr/>
        </p:nvSpPr>
        <p:spPr>
          <a:xfrm>
            <a:off x="512025" y="1380788"/>
            <a:ext cx="11481719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infrastructures sont gérées sous le régime de concession sur base d’un contrat. </a:t>
            </a:r>
          </a:p>
          <a:p>
            <a:pPr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Cette concession est encadrée par un contrat dont les principales dispositions sont :  </a:t>
            </a:r>
            <a:endParaRPr lang="fr-FR" sz="1200" dirty="0"/>
          </a:p>
        </p:txBody>
      </p:sp>
      <p:sp>
        <p:nvSpPr>
          <p:cNvPr id="29" name="ZoneTexte 23">
            <a:extLst>
              <a:ext uri="{FF2B5EF4-FFF2-40B4-BE49-F238E27FC236}">
                <a16:creationId xmlns:a16="http://schemas.microsoft.com/office/drawing/2014/main" id="{3F79BEE1-A8C1-FAD6-C69B-93063160E8B9}"/>
              </a:ext>
            </a:extLst>
          </p:cNvPr>
          <p:cNvSpPr txBox="1"/>
          <p:nvPr/>
        </p:nvSpPr>
        <p:spPr>
          <a:xfrm>
            <a:off x="512025" y="1094960"/>
            <a:ext cx="4686061" cy="349702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b="1" kern="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Contrat de Concession de la SOGEM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EFB36E6-0751-41EF-D594-C5B8FB00F12F}"/>
              </a:ext>
            </a:extLst>
          </p:cNvPr>
          <p:cNvSpPr/>
          <p:nvPr/>
        </p:nvSpPr>
        <p:spPr bwMode="auto">
          <a:xfrm>
            <a:off x="531104" y="1979718"/>
            <a:ext cx="3315744" cy="687939"/>
          </a:xfrm>
          <a:prstGeom prst="rect">
            <a:avLst/>
          </a:prstGeom>
          <a:solidFill>
            <a:schemeClr val="bg2">
              <a:lumMod val="9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600" b="1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Objectif général</a:t>
            </a:r>
          </a:p>
        </p:txBody>
      </p:sp>
      <p:sp>
        <p:nvSpPr>
          <p:cNvPr id="31" name="ZoneTexte 45">
            <a:extLst>
              <a:ext uri="{FF2B5EF4-FFF2-40B4-BE49-F238E27FC236}">
                <a16:creationId xmlns:a16="http://schemas.microsoft.com/office/drawing/2014/main" id="{E304C5C3-C6E1-3CD3-A256-CD8C08B238F2}"/>
              </a:ext>
            </a:extLst>
          </p:cNvPr>
          <p:cNvSpPr txBox="1"/>
          <p:nvPr/>
        </p:nvSpPr>
        <p:spPr>
          <a:xfrm>
            <a:off x="519878" y="2779356"/>
            <a:ext cx="3315744" cy="203660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36000" rIns="18288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285750" indent="-285750" algn="just" eaLnBrk="0" fontAlgn="base" hangingPunct="0"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/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indent="0">
              <a:buNone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L’objet porte en général sur la délégation de la gestion du Service Public de Production et Transport de l’énergie électrique, à savoir :</a:t>
            </a:r>
          </a:p>
          <a:p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L’exploitation, l’entretien et le renouvellement des Ouvrages en vue d’assurer les missions de Service Public de l’Energie ;</a:t>
            </a:r>
          </a:p>
          <a:p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 conception, la construction et le financement de nouveaux Ouvrages programmés.</a:t>
            </a:r>
          </a:p>
          <a:p>
            <a:pPr marL="0" indent="0">
              <a:buNone/>
            </a:pPr>
            <a:endParaRPr lang="fr-FR" sz="12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650012-F582-3122-9473-8C56FA42E08E}"/>
              </a:ext>
            </a:extLst>
          </p:cNvPr>
          <p:cNvSpPr/>
          <p:nvPr/>
        </p:nvSpPr>
        <p:spPr bwMode="auto">
          <a:xfrm>
            <a:off x="4159379" y="1979718"/>
            <a:ext cx="7142871" cy="687939"/>
          </a:xfrm>
          <a:prstGeom prst="rect">
            <a:avLst/>
          </a:prstGeom>
          <a:solidFill>
            <a:schemeClr val="bg2">
              <a:lumMod val="9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600" b="1" kern="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Objectifs spécifiques</a:t>
            </a:r>
          </a:p>
        </p:txBody>
      </p:sp>
      <p:sp>
        <p:nvSpPr>
          <p:cNvPr id="33" name="ZoneTexte 47">
            <a:extLst>
              <a:ext uri="{FF2B5EF4-FFF2-40B4-BE49-F238E27FC236}">
                <a16:creationId xmlns:a16="http://schemas.microsoft.com/office/drawing/2014/main" id="{3ADDC6BF-EF5D-D53A-87AF-C60DF68D9C5A}"/>
              </a:ext>
            </a:extLst>
          </p:cNvPr>
          <p:cNvSpPr txBox="1"/>
          <p:nvPr/>
        </p:nvSpPr>
        <p:spPr>
          <a:xfrm>
            <a:off x="4159380" y="2779356"/>
            <a:ext cx="7342164" cy="246434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36000" rIns="18288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indent="0" algn="just" eaLnBrk="0" fontAlgn="base" hangingPunct="0">
              <a:spcAft>
                <a:spcPts val="300"/>
              </a:spcAft>
              <a:buClr>
                <a:schemeClr val="tx2"/>
              </a:buClr>
              <a:buFont typeface="Wingdings" panose="05000000000000000000" pitchFamily="2" charset="2"/>
              <a:buNone/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gestion des barrages de Manantali, </a:t>
            </a:r>
            <a:r>
              <a:rPr lang="fr-FR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Gouina et des Ouvrages annexes et accessoires en vue de la production et du transport de l’énergie électrique 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réalisation et l’exploitation de nouveaux Ouvrages programmés 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relations avec les acheteurs (</a:t>
            </a:r>
            <a:r>
              <a:rPr lang="fr-FR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SdE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via des Protocoles Tarifaires qui fixent les conditions de production, vente et livraison de l’Energie électrique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L’équilibre financier de la Concession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conception, la planification, la programmation, et la réalisation des investissements approuvés par le Conseil des Ministres : le Gros Entretien et Renouvellement, travaux d’entretien et de renouvellement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qualité de service selon les normes en vigueur dans la Production et le Transport de l’Energie électrique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fr-FR" dirty="0"/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5177E39E-7637-2E4E-5C38-E1DE75355E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502574BB-896E-998A-AF76-C972397AD75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03E9FEA-CFF6-5958-4220-482BCB7A46B4}"/>
              </a:ext>
            </a:extLst>
          </p:cNvPr>
          <p:cNvCxnSpPr>
            <a:cxnSpLocks/>
          </p:cNvCxnSpPr>
          <p:nvPr/>
        </p:nvCxnSpPr>
        <p:spPr>
          <a:xfrm>
            <a:off x="4029075" y="1979718"/>
            <a:ext cx="0" cy="450230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91760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57E60-4558-3340-F2A5-6B74BA4B4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7F0CE3E-5EE1-E356-FC0B-73B60CB32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 INFRASTRUCTURES ÉLECTRIQUES DE L’OMVS ET LES PROGRAMMES EN PERSPECTIVE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A118BCB9-169D-D4EE-C332-384D27320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D7469352-43C7-A3E4-DD6E-75CD9C8D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F53FEB-B8EC-63E9-9AEB-CCC391A3176C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97C53DE-6AD8-7F8D-1049-F5BEDB584404}"/>
              </a:ext>
            </a:extLst>
          </p:cNvPr>
          <p:cNvSpPr txBox="1"/>
          <p:nvPr/>
        </p:nvSpPr>
        <p:spPr>
          <a:xfrm>
            <a:off x="384689" y="1292196"/>
            <a:ext cx="11908747" cy="3639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Infrastructure énergétique réalisées et en cours</a:t>
            </a:r>
          </a:p>
          <a:p>
            <a:pPr>
              <a:buNone/>
            </a:pPr>
            <a:endParaRPr lang="fr-FR" sz="12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genèse de l’Organisation pour la Mise en Valeur du fleuve Sénégal (OMVS) s’inscrit dans un contexte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post-indépendance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marqué par la volonté des pays riverains du fleuve Sénégal de gérer ensemble cette ressource naturelle stratégique.</a:t>
            </a:r>
          </a:p>
          <a:p>
            <a:pPr>
              <a:buNone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aménagements hydroélectriques de Manantali,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Felou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Gouina d’une puissance totale de 400 MW 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réseau de transport électrique en haute tension ( Ligne et Postes 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Dispatching de Manantali assurant la coordination et de l’exploitation du RIMA avec les Société d’Electricité des Etat-Membres de l’OMVS.</a:t>
            </a:r>
          </a:p>
          <a:p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500"/>
              </a:spcAft>
              <a:buFont typeface="Wingdings" panose="05000000000000000000" pitchFamily="2" charset="2"/>
              <a:buChar char="q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Centrale Hydroélectrique de Gouina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endParaRPr lang="fr-FR" sz="7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spcBef>
                <a:spcPts val="0"/>
              </a:spcBef>
              <a:spcAft>
                <a:spcPts val="500"/>
              </a:spcAft>
              <a:buFont typeface="Wingdings" panose="05000000000000000000" pitchFamily="2" charset="2"/>
              <a:buChar char="q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nouvelles Lignes de Transport du Projet Manantali 2 en cours de réalisation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9FAB103-9583-2F9F-C4C6-654E5FEC0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14" y="4562129"/>
            <a:ext cx="2138067" cy="190500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9341867-4C0F-AA5A-E9CD-CA593C9F8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169" y="4562129"/>
            <a:ext cx="2115561" cy="190500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2D679FB-4691-BCCD-9C62-09B82308B7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0917" y="4565444"/>
            <a:ext cx="2476518" cy="179071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A3E06EE-225B-B8BD-87A0-C08B349CA3F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DA0249C-6E9B-7C46-C8B2-F7935287CCA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309A5E1-467F-FD82-8B53-5D5D0D87A23A}"/>
              </a:ext>
            </a:extLst>
          </p:cNvPr>
          <p:cNvSpPr txBox="1"/>
          <p:nvPr/>
        </p:nvSpPr>
        <p:spPr>
          <a:xfrm>
            <a:off x="2376723" y="6322074"/>
            <a:ext cx="1818758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Productible</a:t>
            </a:r>
            <a:r>
              <a:rPr lang="fr-FR" sz="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807 GWh </a:t>
            </a:r>
            <a:r>
              <a:rPr lang="fr-FR" sz="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 an</a:t>
            </a:r>
          </a:p>
        </p:txBody>
      </p:sp>
    </p:spTree>
    <p:extLst>
      <p:ext uri="{BB962C8B-B14F-4D97-AF65-F5344CB8AC3E}">
        <p14:creationId xmlns:p14="http://schemas.microsoft.com/office/powerpoint/2010/main" val="129410031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0289D-4D4A-AF4A-5AB0-E77F195CC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98C95B9-5357-FF69-624A-11C2B083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 INFRASTRUCTURES ÉLECTRIQUES DE L’OMVS ET LES PROGRAMMES EN PERSPECTIVE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6BEDFF38-A36E-70E5-6DC2-F136123C3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FE80479E-D477-3652-1A99-D15CD023F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B669CB6-139C-98DB-343B-96839770CDBF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6CB73D-D55A-FD7F-8424-38EDEB2C9585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E99EC1F-F019-E744-98B8-3A72D788C4F0}"/>
              </a:ext>
            </a:extLst>
          </p:cNvPr>
          <p:cNvSpPr txBox="1"/>
          <p:nvPr/>
        </p:nvSpPr>
        <p:spPr>
          <a:xfrm>
            <a:off x="-1509305" y="1126093"/>
            <a:ext cx="6798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fr-FR" b="1" u="sng" dirty="0">
                <a:latin typeface="Arial Narrow" panose="020B0606020202030204" pitchFamily="34" charset="0"/>
                <a:cs typeface="Times New Roman" pitchFamily="18" charset="0"/>
              </a:rPr>
              <a:t>Lignes de transport et Postes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ADA3FA-CEE7-3C1B-1C66-0E542621962C}"/>
              </a:ext>
            </a:extLst>
          </p:cNvPr>
          <p:cNvSpPr/>
          <p:nvPr/>
        </p:nvSpPr>
        <p:spPr>
          <a:xfrm>
            <a:off x="416848" y="2337335"/>
            <a:ext cx="3816640" cy="2818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Lignes de transport et Postes reliant les réseaux électriques du Mali, la Mauritanie et le Sénégal :</a:t>
            </a: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914400" algn="l"/>
              </a:tabLst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 Postes  de transformation HT  </a:t>
            </a: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914400" algn="l"/>
              </a:tabLst>
            </a:pP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"/>
              <a:tabLst>
                <a:tab pos="914400" algn="l"/>
              </a:tabLst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2011 km de lignes HT (225kV, 150 kV, 90 kV )</a:t>
            </a:r>
          </a:p>
          <a:p>
            <a:pPr lvl="1">
              <a:lnSpc>
                <a:spcPct val="115000"/>
              </a:lnSpc>
              <a:spcAft>
                <a:spcPts val="0"/>
              </a:spcAft>
              <a:tabLst>
                <a:tab pos="914400" algn="l"/>
              </a:tabLst>
            </a:pPr>
            <a:endParaRPr lang="fr-FR" sz="2000" b="1" dirty="0">
              <a:solidFill>
                <a:srgbClr val="000066"/>
              </a:solidFill>
              <a:effectLst/>
              <a:highlight>
                <a:srgbClr val="FFFF00"/>
              </a:highlight>
              <a:ea typeface="Calibri" panose="020F0502020204030204" pitchFamily="34" charset="0"/>
            </a:endParaRP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3D03AD3E-6CF3-4B56-E847-9EF0E0610AA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80261" y="1495425"/>
            <a:ext cx="6946277" cy="4511896"/>
            <a:chOff x="476" y="397"/>
            <a:chExt cx="5236" cy="340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5F27334-A089-88E5-BF9F-534668FF8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397"/>
              <a:ext cx="5236" cy="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3">
              <a:extLst>
                <a:ext uri="{FF2B5EF4-FFF2-40B4-BE49-F238E27FC236}">
                  <a16:creationId xmlns:a16="http://schemas.microsoft.com/office/drawing/2014/main" id="{73ECE2FE-8526-5DDC-D417-C036D391C27E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76" y="397"/>
              <a:ext cx="5231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BC86D93A-E204-43B8-2A3B-8B3EE8DF214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2EE18EA-7A48-A1A0-344E-586CC560395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557162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B1203-6D6B-1D99-09DB-A23438F54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20956E04-3CCD-7E8C-B50B-8E181A1D3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INFRASTRUCTURES ÉLECTRIQUES DE L’OMVS ET LES PROGRAMMES EN PERSPECTIVE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F2E3A16D-AB03-22D2-0CF5-063FD2D72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4BAF8CED-B42B-44DD-874D-A5EE829F9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867033-4B0F-0D4C-EC06-BD1772E78093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756870D2-3680-0CA0-1AC5-520A3E51D6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6480219"/>
              </p:ext>
            </p:extLst>
          </p:nvPr>
        </p:nvGraphicFramePr>
        <p:xfrm>
          <a:off x="-764405" y="873675"/>
          <a:ext cx="4050469" cy="2184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E6E9A430-E71F-7D78-3673-E6040113BE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5960622"/>
              </p:ext>
            </p:extLst>
          </p:nvPr>
        </p:nvGraphicFramePr>
        <p:xfrm>
          <a:off x="3534879" y="985838"/>
          <a:ext cx="2841755" cy="2233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DA4EC0B-7A73-50E9-28C2-76EE985F6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213" y="3605281"/>
            <a:ext cx="5514917" cy="228013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</a:t>
            </a:r>
            <a:r>
              <a:rPr lang="fr-F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2002 à 2020 </a:t>
            </a: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le  Système Electrique de la SOGEM, avec ses deux centrales hydroélectriques (Manantali et Félou) et l’interconnexion des réseaux électriques a contribué à : </a:t>
            </a:r>
          </a:p>
          <a:p>
            <a:pPr algn="just">
              <a:lnSpc>
                <a:spcPct val="100000"/>
              </a:lnSpc>
              <a:buClr>
                <a:srgbClr val="08659F"/>
              </a:buClr>
              <a:buFont typeface="Wingdings" panose="05000000000000000000" pitchFamily="2" charset="2"/>
              <a:buChar char="Ø"/>
            </a:pP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une </a:t>
            </a:r>
            <a:r>
              <a:rPr lang="fr-F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amélioration significative de la qualité et de la continuité de la fourniture d’électricité </a:t>
            </a: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 Mali, en Mauritanie et au Sénégal </a:t>
            </a:r>
          </a:p>
          <a:p>
            <a:pPr algn="just">
              <a:lnSpc>
                <a:spcPct val="100000"/>
              </a:lnSpc>
              <a:buClr>
                <a:srgbClr val="08659F"/>
              </a:buClr>
              <a:buFont typeface="Wingdings" panose="05000000000000000000" pitchFamily="2" charset="2"/>
              <a:buChar char="Ø"/>
            </a:pP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couverture de :</a:t>
            </a:r>
          </a:p>
          <a:p>
            <a:pPr lvl="2" indent="-342900">
              <a:lnSpc>
                <a:spcPct val="100000"/>
              </a:lnSpc>
              <a:buClr>
                <a:srgbClr val="08659F"/>
              </a:buClr>
              <a:buFont typeface="Wingdings" charset="2"/>
              <a:buChar char="ü"/>
            </a:pPr>
            <a:r>
              <a:rPr lang="fr-F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 à 50% des besoins en électricité du Mali </a:t>
            </a:r>
          </a:p>
          <a:p>
            <a:pPr lvl="2" indent="-342900">
              <a:lnSpc>
                <a:spcPct val="100000"/>
              </a:lnSpc>
              <a:buClr>
                <a:srgbClr val="08659F"/>
              </a:buClr>
              <a:buFont typeface="Wingdings" charset="2"/>
              <a:buChar char="ü"/>
            </a:pP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 à 30 % des besoins en électricité de la Mauritanie</a:t>
            </a:r>
          </a:p>
          <a:p>
            <a:pPr lvl="2" indent="-342900">
              <a:lnSpc>
                <a:spcPct val="100000"/>
              </a:lnSpc>
              <a:buClr>
                <a:srgbClr val="08659F"/>
              </a:buClr>
              <a:buFont typeface="Wingdings" charset="2"/>
              <a:buChar char="ü"/>
            </a:pP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à 12% des  besoins en électricité du Sénégal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réduire de façon significative la part de production thermique diesel très couteuse</a:t>
            </a:r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</p:txBody>
      </p:sp>
      <p:pic>
        <p:nvPicPr>
          <p:cNvPr id="13" name="Image 12" descr="Une image contenant texte, capture d’écran, diagramme, conception&#10;&#10;Le contenu généré par l’IA peut être incorrect.">
            <a:extLst>
              <a:ext uri="{FF2B5EF4-FFF2-40B4-BE49-F238E27FC236}">
                <a16:creationId xmlns:a16="http://schemas.microsoft.com/office/drawing/2014/main" id="{BDBB1ACD-479C-C0A4-AB6E-90FFE06B61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593" y="1921899"/>
            <a:ext cx="5767906" cy="3014992"/>
          </a:xfrm>
          <a:prstGeom prst="rect">
            <a:avLst/>
          </a:prstGeom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D9CE714-1CE7-5988-AC99-25B0AB60AA6E}"/>
              </a:ext>
            </a:extLst>
          </p:cNvPr>
          <p:cNvCxnSpPr>
            <a:cxnSpLocks/>
          </p:cNvCxnSpPr>
          <p:nvPr/>
        </p:nvCxnSpPr>
        <p:spPr>
          <a:xfrm>
            <a:off x="6096000" y="1536639"/>
            <a:ext cx="0" cy="450230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A4883CFA-3977-61E2-CFFF-2D40876637F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EB9159A-78A4-FA39-8ED0-078B6F8E2A2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052CDE1F-F4F1-F227-C8DA-0624CF5547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1097012"/>
              </p:ext>
            </p:extLst>
          </p:nvPr>
        </p:nvGraphicFramePr>
        <p:xfrm>
          <a:off x="1619794" y="1426797"/>
          <a:ext cx="2841755" cy="2233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489492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category"/>
        </p:bldSub>
      </p:bldGraphic>
      <p:bldGraphic spid="7" grpId="0" uiExpand="1">
        <p:bldSub>
          <a:bldChart bld="category"/>
        </p:bldSub>
      </p:bldGraphic>
      <p:bldGraphic spid="5" grpId="0" uiExpand="1">
        <p:bldSub>
          <a:bldChart bld="category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12C99-4B14-3B4C-BD8F-593F6E4E8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2D27FE2F-CD9B-3B11-73E0-EC0F39E79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INFRASTRUCTURES ÉLECTRIQUES DE L’OMVS ET LES PROGRAMMES EN PERSPECTIVE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A8CBBCA1-DBD4-51F1-B373-C37C2C330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1C3D947B-37F6-5C87-3504-77E7CEFE2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0F4A6C6F-F13A-D332-EA0E-4600386CE1DE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606BBF-9EEA-6D19-6FE1-9C2BF699DFCC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7DF1A0-F87D-7529-C91C-03D5EA51F91F}"/>
              </a:ext>
            </a:extLst>
          </p:cNvPr>
          <p:cNvSpPr/>
          <p:nvPr/>
        </p:nvSpPr>
        <p:spPr>
          <a:xfrm>
            <a:off x="2711450" y="1567895"/>
            <a:ext cx="851580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8659F"/>
              </a:buClr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court, moyen  et long terme le Réseau Interconnecte de l’OMVS connaitra un développement important  avec  la réalisation  des projets suivants : </a:t>
            </a:r>
          </a:p>
          <a:p>
            <a:pPr>
              <a:buClr>
                <a:srgbClr val="08659F"/>
              </a:buClr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>
              <a:buClr>
                <a:srgbClr val="08659F"/>
              </a:buClr>
              <a:buFont typeface="Wingdings" charset="2"/>
              <a:buChar char="Ø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Nouvelles centrales hydroélectriques à construire  par l’OMVS :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Koukoutamba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Boureya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en Guinée,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Gourbassi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et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Badoumbe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au Mali (Région de Kayes ) </a:t>
            </a:r>
          </a:p>
          <a:p>
            <a:pPr marL="342900" lvl="0" indent="-342900">
              <a:buClr>
                <a:srgbClr val="08659F"/>
              </a:buClr>
              <a:buFont typeface="Wingdings" charset="2"/>
              <a:buChar char="Ø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Lignes de transport prévues dans le cadre du Plan directeur de développement du réseau de transport d’énergie électrique de l’OMVS  – Doublement de la longueur des lignes HT</a:t>
            </a: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Poursuite de la mise en œuvre de l’Initiative développement de 400 MW Energie renouvelable autre que l’hydroélectricité dont la région de Kayes : zone de  Manantali, Félou et Gouina </a:t>
            </a: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Renforcement des  moyens de production  au niveau national dans les Etats membres de l’OMVS (Guinée, Mali, Mauritanie et Sénégal) avec une introduction massive des énergies renouvelable (solaire et éolienne) </a:t>
            </a: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Clr>
                <a:srgbClr val="08659F"/>
              </a:buClr>
              <a:buFont typeface="Wingdings" charset="2"/>
              <a:buChar char="Ø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Poursuite Programme électrification rurale de l’OMVS </a:t>
            </a:r>
          </a:p>
          <a:p>
            <a:pPr>
              <a:buClr>
                <a:srgbClr val="08659F"/>
              </a:buClr>
            </a:pPr>
            <a:endParaRPr lang="fr-FR" b="1" dirty="0">
              <a:solidFill>
                <a:schemeClr val="tx1">
                  <a:lumMod val="65000"/>
                  <a:lumOff val="3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4F645A3-01A2-2135-A3C5-19763AE2A389}"/>
              </a:ext>
            </a:extLst>
          </p:cNvPr>
          <p:cNvSpPr txBox="1"/>
          <p:nvPr/>
        </p:nvSpPr>
        <p:spPr>
          <a:xfrm>
            <a:off x="120269" y="1106646"/>
            <a:ext cx="7532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fr-FR" b="1" u="sng" dirty="0">
                <a:latin typeface="Arial Narrow" panose="020B0606020202030204" pitchFamily="34" charset="0"/>
                <a:cs typeface="Times New Roman" pitchFamily="18" charset="0"/>
              </a:rPr>
              <a:t>PERSPECTIVE DE DEVELOPPEMENT  DU SYSTEM ELECTIQUE DE L’OMVS </a:t>
            </a:r>
          </a:p>
        </p:txBody>
      </p:sp>
      <p:pic>
        <p:nvPicPr>
          <p:cNvPr id="14" name="Picture 12" descr="Accueil - OMVS">
            <a:extLst>
              <a:ext uri="{FF2B5EF4-FFF2-40B4-BE49-F238E27FC236}">
                <a16:creationId xmlns:a16="http://schemas.microsoft.com/office/drawing/2014/main" id="{D26D5152-3417-FF5C-1FBB-91BA76A52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64" y="1666930"/>
            <a:ext cx="1107896" cy="182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B55A2E9-8336-589E-0FC1-1C18D10C0BB9}"/>
              </a:ext>
            </a:extLst>
          </p:cNvPr>
          <p:cNvCxnSpPr>
            <a:cxnSpLocks/>
          </p:cNvCxnSpPr>
          <p:nvPr/>
        </p:nvCxnSpPr>
        <p:spPr>
          <a:xfrm>
            <a:off x="2381562" y="1612299"/>
            <a:ext cx="0" cy="229000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F4DF038B-D632-6D3B-7695-A97A530B7D11}"/>
              </a:ext>
            </a:extLst>
          </p:cNvPr>
          <p:cNvSpPr txBox="1"/>
          <p:nvPr/>
        </p:nvSpPr>
        <p:spPr>
          <a:xfrm>
            <a:off x="1416511" y="4674552"/>
            <a:ext cx="935897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hangingPunct="0"/>
            <a:r>
              <a:rPr lang="fr-FR" sz="1600" b="1" u="sng" dirty="0">
                <a:latin typeface="Arial Narrow" panose="020B0606020202030204" pitchFamily="34" charset="0"/>
                <a:cs typeface="Times New Roman" pitchFamily="18" charset="0"/>
              </a:rPr>
              <a:t>PROJET MANANTALI II – en cours d’exécution </a:t>
            </a:r>
          </a:p>
          <a:p>
            <a:pPr algn="ctr" eaLnBrk="0" hangingPunct="0"/>
            <a:r>
              <a:rPr lang="fr-FR" b="1" dirty="0">
                <a:latin typeface="Arial Narrow" panose="020B0606020202030204" pitchFamily="34" charset="0"/>
                <a:cs typeface="Times New Roman" pitchFamily="18" charset="0"/>
              </a:rPr>
              <a:t> </a:t>
            </a:r>
            <a:endParaRPr lang="fr-FR" b="1" u="sng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graphicFrame>
        <p:nvGraphicFramePr>
          <p:cNvPr id="18" name="Tableau 17">
            <a:extLst>
              <a:ext uri="{FF2B5EF4-FFF2-40B4-BE49-F238E27FC236}">
                <a16:creationId xmlns:a16="http://schemas.microsoft.com/office/drawing/2014/main" id="{6FFD088C-17DF-6026-EB8E-AE757FA10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913843"/>
              </p:ext>
            </p:extLst>
          </p:nvPr>
        </p:nvGraphicFramePr>
        <p:xfrm>
          <a:off x="1720705" y="5138670"/>
          <a:ext cx="9358980" cy="1623743"/>
        </p:xfrm>
        <a:graphic>
          <a:graphicData uri="http://schemas.openxmlformats.org/drawingml/2006/table">
            <a:tbl>
              <a:tblPr/>
              <a:tblGrid>
                <a:gridCol w="4679490">
                  <a:extLst>
                    <a:ext uri="{9D8B030D-6E8A-4147-A177-3AD203B41FA5}">
                      <a16:colId xmlns:a16="http://schemas.microsoft.com/office/drawing/2014/main" val="922050447"/>
                    </a:ext>
                  </a:extLst>
                </a:gridCol>
                <a:gridCol w="4679490">
                  <a:extLst>
                    <a:ext uri="{9D8B030D-6E8A-4147-A177-3AD203B41FA5}">
                      <a16:colId xmlns:a16="http://schemas.microsoft.com/office/drawing/2014/main" val="2801061696"/>
                    </a:ext>
                  </a:extLst>
                </a:gridCol>
              </a:tblGrid>
              <a:tr h="314964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Élément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Statut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76772"/>
                  </a:ext>
                </a:extLst>
              </a:tr>
              <a:tr h="363887">
                <a:tc>
                  <a:txBody>
                    <a:bodyPr/>
                    <a:lstStyle/>
                    <a:p>
                      <a:r>
                        <a:rPr lang="fr-FR" sz="1400" dirty="0"/>
                        <a:t>Réhabilitation du Réseau Interconnecté de Manantali (RIMA)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~60 % complété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9814793"/>
                  </a:ext>
                </a:extLst>
              </a:tr>
              <a:tr h="314964">
                <a:tc>
                  <a:txBody>
                    <a:bodyPr/>
                    <a:lstStyle/>
                    <a:p>
                      <a:r>
                        <a:rPr lang="fr-FR" sz="1400" dirty="0"/>
                        <a:t>Ligne 225 kV Manantali–Bamako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En construction, livraison prévue fin juillet 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881749"/>
                  </a:ext>
                </a:extLst>
              </a:tr>
              <a:tr h="314964">
                <a:tc>
                  <a:txBody>
                    <a:bodyPr/>
                    <a:lstStyle/>
                    <a:p>
                      <a:r>
                        <a:rPr lang="fr-FR" sz="1400" dirty="0"/>
                        <a:t>SCADA et assistance technique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En cours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9785174"/>
                  </a:ext>
                </a:extLst>
              </a:tr>
              <a:tr h="314964">
                <a:tc>
                  <a:txBody>
                    <a:bodyPr/>
                    <a:lstStyle/>
                    <a:p>
                      <a:r>
                        <a:rPr lang="fr-FR" sz="1400" dirty="0"/>
                        <a:t>Collaboration &amp; financement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Actifs et soutenus par plusieurs bailleurs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433205"/>
                  </a:ext>
                </a:extLst>
              </a:tr>
            </a:tbl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32EE88DB-7D84-F749-571E-DDB5D6ECE6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18941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A684172-AB6A-18C4-1433-698D60127342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364153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42806-A26B-FD36-5860-8103CAECD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62260D0-D871-6A3C-AD5C-FA090EE46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06" y="2906641"/>
            <a:ext cx="10791825" cy="628650"/>
          </a:xfrm>
        </p:spPr>
        <p:txBody>
          <a:bodyPr rtlCol="0">
            <a:noAutofit/>
          </a:bodyPr>
          <a:lstStyle/>
          <a:p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6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ENJEUX DE LA REGULATION DANS UN CADRE DE COOPERATION REGIONAL </a:t>
            </a:r>
            <a:endParaRPr lang="fr-FR" sz="14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E749810F-9056-C370-6BE4-CD146DFE5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57" y="3875159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EDAE1ED-6903-689D-E04C-F2A24FFDF37F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0B8BF70-3D20-FA30-2EF1-7BC810CAD2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18BA23D-2F29-0E2B-9751-F9D86483F65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639954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BDB14-2A5E-75CE-7C30-89965728B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72FDA28A-5CA2-4DDE-9CAF-80311CB98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 ENJEUX DE LA REGULATION DANS UN CADRE DE COOPERATION REGIONAL 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62077F48-4C3D-A43A-041F-9C303D169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6E779015-0F8A-7FA8-550F-9E6338167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5D224CD-56F5-4ADB-2B76-58AB730645D5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49F029-6EB9-0525-3B35-923689DA1DEF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11CC68A7-0647-6877-687C-BA7D5E9524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9DF0AAAA-3AA0-127B-5DF6-51F5E53B807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0460C0BE-72C9-2CF1-61B8-64B0F1C9246B}"/>
              </a:ext>
            </a:extLst>
          </p:cNvPr>
          <p:cNvSpPr txBox="1"/>
          <p:nvPr/>
        </p:nvSpPr>
        <p:spPr>
          <a:xfrm>
            <a:off x="296820" y="1631079"/>
            <a:ext cx="5683146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🏗️ Clarification des compétences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Besoin de cadres d’articulation entre les objectifs régionale et les objectifs nationaux.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SOGEM gère des ouvrages transfrontaliers, mais les régulateurs nationaux gardent la compétence pour les aspects tarifaires, techniques et contractuels nationaux.</a:t>
            </a:r>
          </a:p>
          <a:p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🏗️ Harmonisation tarifaire et allocation des coûts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tarifs de Manantali,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Gouina impactent directement les coûts de production dans chaque pays.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régulateurs doivent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Pouvoir se prononcer sur les tarifs et les modalités d’allocation des couts ( perte techniques, péréquation) 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vérifier l’équité de la répartition des charges (péréquation, pertes techniques, primes fixes).</a:t>
            </a:r>
          </a:p>
          <a:p>
            <a:pPr>
              <a:buNone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🏗️ Suivi des performances et de la transparence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S’assurer que la SOGEM et la SEMAF respectent les standards en matière, de production, de maintenance et de qualité de service.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Exiger des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reportings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fiables et comparables pour garantir la transparence des coûts.</a:t>
            </a: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77D5C4C-2C2B-2338-D9FC-7168392D83A2}"/>
              </a:ext>
            </a:extLst>
          </p:cNvPr>
          <p:cNvSpPr txBox="1"/>
          <p:nvPr/>
        </p:nvSpPr>
        <p:spPr>
          <a:xfrm>
            <a:off x="296820" y="1116928"/>
            <a:ext cx="86939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u="sng" dirty="0"/>
              <a:t>Enjeux de la régulation de l’OMVS pour la CRSE (Sénégal) et la CREE (Mali)</a:t>
            </a:r>
            <a:endParaRPr lang="fr-FR" u="sng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842F3048-499E-7C0A-39F7-5894AD34A815}"/>
              </a:ext>
            </a:extLst>
          </p:cNvPr>
          <p:cNvSpPr txBox="1"/>
          <p:nvPr/>
        </p:nvSpPr>
        <p:spPr>
          <a:xfrm>
            <a:off x="6340373" y="1905461"/>
            <a:ext cx="5554807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🏗️ Gestion du risque hydrologique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Suivi et contrôle de l'utilisation du fonds pour risque hydrologique.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Besoin pour les régulateurs d’évaluer l’impact sur la stabilité tarifaire dans leurs pays.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🏗️ Soutien à l’intégration régionale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régulateurs doivent faciliter les échanges transfrontaliers d’énergie, sans compromettre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sécurité d’approvisionnement nationale,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viabilité financière des opérateurs locaux.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🏗️ Développement des interconnexions futures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Rôle des régulateurs dans l’évaluation des nouveaux investissements OMVS (ex : extension, hybridation).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Coordination nécessaire pour intégrer ces coûts dans les cadres tarifaires nationaux.</a:t>
            </a:r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D73C0E2-EB94-BA1E-83EE-E1B473B8EDB2}"/>
              </a:ext>
            </a:extLst>
          </p:cNvPr>
          <p:cNvCxnSpPr>
            <a:cxnSpLocks/>
          </p:cNvCxnSpPr>
          <p:nvPr/>
        </p:nvCxnSpPr>
        <p:spPr>
          <a:xfrm>
            <a:off x="6045778" y="1771626"/>
            <a:ext cx="0" cy="4502078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97302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3AF9C-2FED-D3C6-5214-D75E69DC0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DD1BF219-9AEE-73D2-5DC4-789A683B0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LES ENJEUX DE LA REGULATION DANS UN CADRE DE COOPERATION REGIONAL 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76BCE0FE-BFD0-AF6B-F2E1-74B40C8B9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95771948-5463-DE52-A2FD-F227242E9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54BE802-A2B2-852D-ACB9-732536E7DBF9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E5CE13-FD1E-7906-134F-AFD75D1CB3CF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0B62A5D-B129-0338-7A1C-C093D969752A}"/>
              </a:ext>
            </a:extLst>
          </p:cNvPr>
          <p:cNvSpPr txBox="1"/>
          <p:nvPr/>
        </p:nvSpPr>
        <p:spPr>
          <a:xfrm>
            <a:off x="625148" y="10783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u="sng" dirty="0"/>
              <a:t>Protocole tarifaire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41C94A-1CA7-C206-5492-154CC7582F42}"/>
              </a:ext>
            </a:extLst>
          </p:cNvPr>
          <p:cNvSpPr txBox="1"/>
          <p:nvPr/>
        </p:nvSpPr>
        <p:spPr>
          <a:xfrm>
            <a:off x="361318" y="2091889"/>
            <a:ext cx="446181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Tarification basée sur un tarif binôme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 fixe + part variable.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Simulations financières sur les coûts prévisionnels.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Contenu du protocole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Contrats types de cession d’énergie (SOGEM/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SdE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Mécanismes de financement (fonds spéciaux).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Protocole d’interconnexion (révisé pour Gouina &amp;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Durée des protocoles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Manantali : 30 ans (signé en 1997).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&amp; Gouina : 15 ans (depuis 2011).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Révision tarifaire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Tous les 5 ans ou en cas de trésorerie excédentaire.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Accord requis des États,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SdE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SOGEM.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C0257AE-F741-298F-E94B-FA930C08367F}"/>
              </a:ext>
            </a:extLst>
          </p:cNvPr>
          <p:cNvSpPr txBox="1"/>
          <p:nvPr/>
        </p:nvSpPr>
        <p:spPr>
          <a:xfrm>
            <a:off x="1288596" y="1703002"/>
            <a:ext cx="6094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u="sng" dirty="0"/>
              <a:t>Définition et Objectifs</a:t>
            </a:r>
            <a:endParaRPr lang="fr-FR" dirty="0"/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9E2F0B3-FC0A-700A-CF83-566CA79B372D}"/>
              </a:ext>
            </a:extLst>
          </p:cNvPr>
          <p:cNvCxnSpPr>
            <a:cxnSpLocks/>
          </p:cNvCxnSpPr>
          <p:nvPr/>
        </p:nvCxnSpPr>
        <p:spPr>
          <a:xfrm flipH="1">
            <a:off x="4651686" y="1791113"/>
            <a:ext cx="0" cy="422980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57F0097F-95D2-880C-A79F-97DD3193318C}"/>
              </a:ext>
            </a:extLst>
          </p:cNvPr>
          <p:cNvSpPr txBox="1"/>
          <p:nvPr/>
        </p:nvSpPr>
        <p:spPr>
          <a:xfrm>
            <a:off x="4933156" y="1159567"/>
            <a:ext cx="7089820" cy="5493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mécanismes et principes Tarifaires retenus dans le cadre de la tarification de l’énergie de Félou sont les même que ceux utilisés pour Manantali :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garantir la 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couverture des </a:t>
            </a: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charges de premier rang de la SOGEM 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(les frais de fonctionnement de la SOGEM, les frais d'exploitation des ouvrages y compris la rémunération de la SEM, les variations du BFR et le service de la dette de la centrale et des réseaux ) quelle que soit l’hydrologie 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garantir la couverture des </a:t>
            </a: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charges de 1</a:t>
            </a:r>
            <a:r>
              <a:rPr lang="fr-FR" sz="1400" b="1" baseline="30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</a:t>
            </a: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de second rang 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avec le 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productible moyen (sur les 45 années) de 807 GWh Manantali, 335 GWh </a:t>
            </a:r>
            <a:r>
              <a:rPr lang="fr-F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620 GWh Gouina ; 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ssurer à la SOGEM le respect de ses obligations contractuelles en termes de </a:t>
            </a: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ratios financiers 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fr-F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tarif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est de type binôme avec une </a:t>
            </a: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prime fixe 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un </a:t>
            </a: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prix proportionnel 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fr-FR" sz="14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9916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Prime fixe : répartie entre les </a:t>
            </a:r>
            <a:r>
              <a:rPr lang="fr-FR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SdE</a:t>
            </a:r>
            <a:r>
              <a:rPr lang="fr-F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suivant la clé de répartition de l’énergie : </a:t>
            </a:r>
          </a:p>
          <a:p>
            <a:pPr marL="134874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Manantali : Mali 52%, Mauritanie 15% et Sénégal 33%  </a:t>
            </a:r>
          </a:p>
          <a:p>
            <a:pPr marL="134874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:        Mali 45%, Mauritanie 30% et Sénégal 25%  </a:t>
            </a:r>
          </a:p>
          <a:p>
            <a:pPr marL="134874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1400" dirty="0">
                <a:solidFill>
                  <a:srgbClr val="FF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Gouina :      Mali 34%, Mauritanie 33% et Sénégal 33% </a:t>
            </a:r>
          </a:p>
          <a:p>
            <a:pPr marL="89916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fr-FR" sz="14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Prix proportionnel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: prix identique aux bornes des centrales de Manantali, </a:t>
            </a:r>
            <a:r>
              <a:rPr lang="fr-FR" sz="140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4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Gouina  et différentié aux points de livraison en fonction des taux de pertes applicable pour chaque point de livraison  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8414BE8-0763-B8C5-5592-985EBD93CF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7EE17B2-955D-B7B5-EDB8-9BF77E5961E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343133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3A911-C820-2347-4EB9-9A04B3BEA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946B227-F329-D72A-FC98-A1DAFD0BF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6227"/>
            <a:ext cx="10411132" cy="62865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ENJEUX DE LA REGULATION DANS UN CADRE DE COOPERATION REGIONAL 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672C5342-4151-A17A-A9BC-A8394482F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7AFA25FF-C3FD-0D3C-FC53-6008BA6F1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11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ED4F499-28FA-B06A-E460-49EB7DE0AE93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3F4302-4B02-328E-F9B5-1450E65CC1B7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FDE6B27-280C-5766-5480-B91DD7F73315}"/>
              </a:ext>
            </a:extLst>
          </p:cNvPr>
          <p:cNvSpPr txBox="1"/>
          <p:nvPr/>
        </p:nvSpPr>
        <p:spPr>
          <a:xfrm>
            <a:off x="522117" y="102528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u="sng" dirty="0"/>
              <a:t>Structure tarifaire du Projet Énergie (OMVS)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1DDA4BA-53C0-E544-C0CE-1DCE6D9E8A52}"/>
              </a:ext>
            </a:extLst>
          </p:cNvPr>
          <p:cNvSpPr txBox="1"/>
          <p:nvPr/>
        </p:nvSpPr>
        <p:spPr>
          <a:xfrm>
            <a:off x="658408" y="1495425"/>
            <a:ext cx="1041113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Tarif binôme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  <a:b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Prime fixe (A)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+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Prix proportionnel (B)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appliqué aux kWh livrés</a:t>
            </a:r>
            <a:b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Formule :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 = A + B × kWh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Principe de tarification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Péréquation des coûts d’investissement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(production + transport)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Dépéréquation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selon les pertes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entre la centrale et les points de livraison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Couverture des charges prioritaires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Basée sur une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hydrologie défavorable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(chronique 1978 issue de 1950-1994)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Intègre des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fonds de couverture des risques hydrologiques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Prix moyen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Varie selon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l’hydraulicité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le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taux de pertes théoriques</a:t>
            </a: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 à jour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chaque année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selon le programme de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Accès au réseau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sociétés nationales d’électricité peuvent échanger librement via le réseau,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sans redevance</a:t>
            </a:r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F7E57C9-F552-0C54-28B3-38F331A4EC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69967D1-8152-94D1-5459-47487FEDA37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909851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04B52-7388-A629-60A9-823A306C3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56628ED-D7C0-05BB-118E-A8484489D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416" y="3042444"/>
            <a:ext cx="10791825" cy="628650"/>
          </a:xfrm>
        </p:spPr>
        <p:txBody>
          <a:bodyPr rtlCol="0">
            <a:noAutofit/>
          </a:bodyPr>
          <a:lstStyle/>
          <a:p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6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RETOURS D’EXPERIENCE ET ENSEIGNEMENTS</a:t>
            </a:r>
            <a:endParaRPr lang="fr-FR" sz="14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39A73A6E-6B63-1CE2-EF48-C48FA60BF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57" y="3875159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BFF25B51-0FD4-0982-572B-48DA8538584E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6C5CDC9-1AAC-A3B5-2155-9EFB5ABA40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6EFC92F-0DD9-4D0A-3D16-D785F7B9862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99214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F4EF378-ACD9-5483-D967-5F3859036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4931A9-7DDD-A6BB-D88E-556A45661F0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sp>
        <p:nvSpPr>
          <p:cNvPr id="7" name="Rectangle à coins arrondis 34">
            <a:extLst>
              <a:ext uri="{FF2B5EF4-FFF2-40B4-BE49-F238E27FC236}">
                <a16:creationId xmlns:a16="http://schemas.microsoft.com/office/drawing/2014/main" id="{5F661C5A-9654-C177-7823-BEF6E92E1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130" y="748839"/>
            <a:ext cx="774281" cy="641856"/>
          </a:xfrm>
          <a:prstGeom prst="roundRect">
            <a:avLst>
              <a:gd name="adj" fmla="val 0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3279C47-7932-0492-A740-C0395A7CCCBB}"/>
              </a:ext>
            </a:extLst>
          </p:cNvPr>
          <p:cNvSpPr txBox="1"/>
          <p:nvPr/>
        </p:nvSpPr>
        <p:spPr>
          <a:xfrm>
            <a:off x="3360450" y="869712"/>
            <a:ext cx="70666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</a:p>
        </p:txBody>
      </p:sp>
      <p:sp>
        <p:nvSpPr>
          <p:cNvPr id="11" name="Rectangle à coins arrondis 34">
            <a:extLst>
              <a:ext uri="{FF2B5EF4-FFF2-40B4-BE49-F238E27FC236}">
                <a16:creationId xmlns:a16="http://schemas.microsoft.com/office/drawing/2014/main" id="{FEEBA131-310A-6B23-AD90-B662A799A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130" y="1655619"/>
            <a:ext cx="774281" cy="641856"/>
          </a:xfrm>
          <a:prstGeom prst="roundRect">
            <a:avLst>
              <a:gd name="adj" fmla="val 0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01B70CD-633D-AE15-1A92-730328D95EA0}"/>
              </a:ext>
            </a:extLst>
          </p:cNvPr>
          <p:cNvSpPr txBox="1"/>
          <p:nvPr/>
        </p:nvSpPr>
        <p:spPr>
          <a:xfrm>
            <a:off x="3360450" y="1776492"/>
            <a:ext cx="8210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MODELE DE COOPERATION REGIONALE</a:t>
            </a:r>
          </a:p>
        </p:txBody>
      </p:sp>
      <p:sp>
        <p:nvSpPr>
          <p:cNvPr id="15" name="Rectangle à coins arrondis 34">
            <a:extLst>
              <a:ext uri="{FF2B5EF4-FFF2-40B4-BE49-F238E27FC236}">
                <a16:creationId xmlns:a16="http://schemas.microsoft.com/office/drawing/2014/main" id="{2B8451A8-FBA9-4942-996C-300F98667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129" y="2731735"/>
            <a:ext cx="774281" cy="641856"/>
          </a:xfrm>
          <a:prstGeom prst="roundRect">
            <a:avLst>
              <a:gd name="adj" fmla="val 0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ea typeface="ＭＳ Ｐゴシック" charset="0"/>
                <a:cs typeface="Arial" charset="0"/>
              </a:rPr>
              <a:t>3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C4ABAAB-2B7B-BBD8-AE07-3583379C1DCD}"/>
              </a:ext>
            </a:extLst>
          </p:cNvPr>
          <p:cNvSpPr txBox="1"/>
          <p:nvPr/>
        </p:nvSpPr>
        <p:spPr>
          <a:xfrm>
            <a:off x="3360450" y="2738503"/>
            <a:ext cx="82108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INFRASTRUCTURES ÉLECTRIQUES DE L’OMVS ET LES PROGRAMMES EN PERSPECTIVE</a:t>
            </a:r>
          </a:p>
        </p:txBody>
      </p:sp>
      <p:sp>
        <p:nvSpPr>
          <p:cNvPr id="17" name="Rectangle à coins arrondis 34">
            <a:extLst>
              <a:ext uri="{FF2B5EF4-FFF2-40B4-BE49-F238E27FC236}">
                <a16:creationId xmlns:a16="http://schemas.microsoft.com/office/drawing/2014/main" id="{C5576AC1-A0A6-6B47-A710-6E319AB60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129" y="3756836"/>
            <a:ext cx="774281" cy="641856"/>
          </a:xfrm>
          <a:prstGeom prst="roundRect">
            <a:avLst>
              <a:gd name="adj" fmla="val 0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ea typeface="ＭＳ Ｐゴシック" charset="0"/>
                <a:cs typeface="Arial" charset="0"/>
              </a:rPr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0BB02A2-AF3E-D651-9593-859ADD4A7647}"/>
              </a:ext>
            </a:extLst>
          </p:cNvPr>
          <p:cNvSpPr txBox="1"/>
          <p:nvPr/>
        </p:nvSpPr>
        <p:spPr>
          <a:xfrm>
            <a:off x="3360450" y="3766544"/>
            <a:ext cx="821088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ENJEUX DE LA REGULATION DANS UN CADRE DE COOPERATION REGIONAL </a:t>
            </a:r>
          </a:p>
        </p:txBody>
      </p:sp>
      <p:sp>
        <p:nvSpPr>
          <p:cNvPr id="19" name="Rectangle à coins arrondis 34">
            <a:extLst>
              <a:ext uri="{FF2B5EF4-FFF2-40B4-BE49-F238E27FC236}">
                <a16:creationId xmlns:a16="http://schemas.microsoft.com/office/drawing/2014/main" id="{451B0EC0-4CA9-F9F0-8872-F68328044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129" y="4879860"/>
            <a:ext cx="774281" cy="641856"/>
          </a:xfrm>
          <a:prstGeom prst="roundRect">
            <a:avLst>
              <a:gd name="adj" fmla="val 0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ea typeface="ＭＳ Ｐゴシック" charset="0"/>
                <a:cs typeface="Arial" charset="0"/>
              </a:rPr>
              <a:t>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413A3D7-7BCD-9388-5422-0BC30CC433F2}"/>
              </a:ext>
            </a:extLst>
          </p:cNvPr>
          <p:cNvSpPr txBox="1"/>
          <p:nvPr/>
        </p:nvSpPr>
        <p:spPr>
          <a:xfrm>
            <a:off x="3360450" y="4992874"/>
            <a:ext cx="8210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RETOURS D’EXPERIENCE ET ENSEIGNEMENTS</a:t>
            </a:r>
          </a:p>
        </p:txBody>
      </p:sp>
      <p:sp>
        <p:nvSpPr>
          <p:cNvPr id="21" name="Rectangle à coins arrondis 34">
            <a:extLst>
              <a:ext uri="{FF2B5EF4-FFF2-40B4-BE49-F238E27FC236}">
                <a16:creationId xmlns:a16="http://schemas.microsoft.com/office/drawing/2014/main" id="{A25C35EE-E054-F0D7-2C6E-DA4C0EE62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4129" y="5787940"/>
            <a:ext cx="774281" cy="641856"/>
          </a:xfrm>
          <a:prstGeom prst="roundRect">
            <a:avLst>
              <a:gd name="adj" fmla="val 0"/>
            </a:avLst>
          </a:prstGeom>
          <a:noFill/>
          <a:ln w="38100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  <a:ea typeface="ＭＳ Ｐゴシック" charset="0"/>
                <a:cs typeface="Arial" charset="0"/>
              </a:rPr>
              <a:t>6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D396533-1E7F-2E95-96B1-89B3D42DA487}"/>
              </a:ext>
            </a:extLst>
          </p:cNvPr>
          <p:cNvSpPr txBox="1"/>
          <p:nvPr/>
        </p:nvSpPr>
        <p:spPr>
          <a:xfrm>
            <a:off x="3360450" y="5900954"/>
            <a:ext cx="82108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333B611A-5285-D744-7620-A627F180D15C}"/>
              </a:ext>
            </a:extLst>
          </p:cNvPr>
          <p:cNvSpPr txBox="1">
            <a:spLocks/>
          </p:cNvSpPr>
          <p:nvPr/>
        </p:nvSpPr>
        <p:spPr>
          <a:xfrm>
            <a:off x="6366555" y="0"/>
            <a:ext cx="7803589" cy="796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 DE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95779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5D53D-5325-7D69-058A-143876778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F1A7ED5-AE6D-1EF2-8C51-F11B1853A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0" y="107798"/>
            <a:ext cx="10411132" cy="628650"/>
          </a:xfrm>
        </p:spPr>
        <p:txBody>
          <a:bodyPr rtlCol="0">
            <a:norm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RETOURS D’EXPERIENCE ET ENSEIGNEMENTS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A05EA5A8-A6A0-E405-CD69-BCA770DA7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BCA7111D-36EC-B748-B7D9-53CE4F69A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12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4F336F56-EBEC-70B0-A754-5B6C1676C4C6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87497C-EA18-9625-0D38-A7FE20D3E669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54A40AE-D37B-5260-22D1-C43A293B9A39}"/>
              </a:ext>
            </a:extLst>
          </p:cNvPr>
          <p:cNvSpPr txBox="1"/>
          <p:nvPr/>
        </p:nvSpPr>
        <p:spPr>
          <a:xfrm>
            <a:off x="644467" y="112278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ATOUTS ET AVANTAGES</a:t>
            </a:r>
            <a:endParaRPr lang="fr-FR" u="sng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7A40CF4-8B94-2C19-FC91-2B37785303F3}"/>
              </a:ext>
            </a:extLst>
          </p:cNvPr>
          <p:cNvSpPr txBox="1"/>
          <p:nvPr/>
        </p:nvSpPr>
        <p:spPr>
          <a:xfrm>
            <a:off x="562253" y="1791787"/>
            <a:ext cx="11887229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⚡ Avantages de la création de l’OMVS dans le secteur électrique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Compétence reconnue en matière de production, distribution et interconnexion énergétique entre États.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Deuxième plus grand producteur d’électricité de la sous-région (après la Senelec).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Potentiel hydroélectrique important : 2 000 GWh identifiés dans 10 retenues potentielles.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Succès prouvé du volet hydroélectrique, avec ouverture vers d’autres sources d’énergies renouvelables.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Maîtrise de la planification territoriale complexe pour le développement des ouvrages communs.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Centrales hydroélectriques construites en pied de barrage, avec un potentiel de production de 2 735 MW à développer.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 sites déjà réalisés, représentant 400 MW de capacité installée.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Réseau électrique : 2 000 km de lignes haute tension interconnectant le Mali, le Sénégal et la Mauritanie.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nouveaux projets en cours avec le retour de la Guinée, incluant les lignes haute tension.</a:t>
            </a:r>
          </a:p>
          <a:p>
            <a:endParaRPr lang="fr-FR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📡 </a:t>
            </a:r>
            <a:r>
              <a:rPr lang="fr-FR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Communication &amp; fibre optique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Lignes HT équipées de Câbles de Garde en Fibre Optique (CGFO).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Interconnexion des réseaux télécoms des États membres :Jusqu’à 30 200 appels simultanés ou 48 canaux TV.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Connecté au câble sous-marin transatlantique, constituant un nœud de communication régional stratégique.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L’extension des lignes HT renforcera cette infrastructure numérique.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DF37C46-4510-49F6-F54D-A78962B71D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24C4B08-E45D-056A-34ED-6BA9ED083A5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198860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FB58A-23B0-55C7-48DE-89E1866FC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B9C41803-3695-CBB1-C6AE-DD43D2B6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0" y="107798"/>
            <a:ext cx="10411132" cy="628650"/>
          </a:xfrm>
        </p:spPr>
        <p:txBody>
          <a:bodyPr rtlCol="0">
            <a:norm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RETOURS D’EXPERIENCE ET ENSEIGNEMENTS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7429A916-E471-B3D9-28F4-85EB5CCC7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0B522B49-085C-D7D4-C326-5A9081DDC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13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330EE6FA-88E6-5FB0-4535-37628C331645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32986D-75D2-277C-D848-EA5DF6772005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2368544-DE7E-3B20-B349-5CFF06B3136E}"/>
              </a:ext>
            </a:extLst>
          </p:cNvPr>
          <p:cNvSpPr txBox="1"/>
          <p:nvPr/>
        </p:nvSpPr>
        <p:spPr>
          <a:xfrm>
            <a:off x="522117" y="102528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ATOUTS ET AVANTAGES</a:t>
            </a:r>
            <a:endParaRPr lang="fr-FR" u="sng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D23C664-EBC6-1DA5-750D-FA1D27B07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889" y="1658144"/>
            <a:ext cx="9659342" cy="404933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4567705-8119-EFC8-BA92-BB5289BC138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5C02C39-E13F-0E79-CB95-10EED44413F6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397536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E9929-9553-D1EC-882D-269565AB9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5CD7F2A3-8A7D-36B4-2164-189C58F3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8350" y="107798"/>
            <a:ext cx="10411132" cy="628650"/>
          </a:xfrm>
        </p:spPr>
        <p:txBody>
          <a:bodyPr rtlCol="0">
            <a:normAutofit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RETOURS D’EXPERIENCE ET ENSEIGNEMENTS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09DFFCBC-578C-D177-3081-207F79292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90588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4F49F3E1-392C-5110-5B97-A73726BCB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14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EF49FDB-F35C-4422-0B1F-94D8B9BDDC50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F6C667-189A-2A03-BF76-E83081ED6170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4D75003-AD8E-87FC-5C3A-7C1E3EA3B484}"/>
              </a:ext>
            </a:extLst>
          </p:cNvPr>
          <p:cNvSpPr txBox="1"/>
          <p:nvPr/>
        </p:nvSpPr>
        <p:spPr>
          <a:xfrm>
            <a:off x="685488" y="126291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DEFIS</a:t>
            </a:r>
            <a:endParaRPr lang="fr-FR" u="sng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967FF1-830C-5E45-E610-66C7CA4F3AF2}"/>
              </a:ext>
            </a:extLst>
          </p:cNvPr>
          <p:cNvSpPr txBox="1"/>
          <p:nvPr/>
        </p:nvSpPr>
        <p:spPr>
          <a:xfrm>
            <a:off x="685488" y="1856079"/>
            <a:ext cx="991843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Défis communs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(Guinée, Mali, Mauritanie, Sénégal) 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Forte dépendance aux énergies importées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Sous-exploitation des renouvelables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Demande énergétique en forte croissance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Infrastructures communautaires insuffisantes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Faible implication du secteur privé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Difficulté de mobilisation des financements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Dérégulation des marches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fr-F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Réponse régionale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Adoption en 2012 de la </a:t>
            </a: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Politique Énergétique Commune (PEC-OMVS)</a:t>
            </a:r>
            <a:endParaRPr lang="fr-F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Valorisation des excédents hydroélectriques via les lignes d’interconnexion du </a:t>
            </a:r>
            <a: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WAPP</a:t>
            </a:r>
            <a:endParaRPr lang="fr-F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DD7DE72-C68A-0992-D8B1-601E9E325D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D16CAE1-43C8-8FC1-AE1C-77D49A95367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517135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06C3D-47C9-3C2C-F2A3-F7C1A242F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C0AB2CCD-FF91-BED8-107E-C3EEDBC77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2466" y="3114675"/>
            <a:ext cx="10791825" cy="628650"/>
          </a:xfrm>
        </p:spPr>
        <p:txBody>
          <a:bodyPr rtlCol="0">
            <a:noAutofit/>
          </a:bodyPr>
          <a:lstStyle/>
          <a:p>
            <a:r>
              <a:rPr lang="fr-FR" sz="4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</a:t>
            </a:r>
            <a:r>
              <a:rPr lang="fr-FR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40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</a:p>
        </p:txBody>
      </p:sp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11065791-E561-8872-9784-7317FB505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57" y="3875159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64D659D1-6EA9-E897-D5DD-C8165A086FBB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7C6CF12-53A4-B321-A75C-43D62F7E9B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7B7A86E-6C45-E3F6-8FBD-611DBBDCF05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18048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F52EB-B896-D4FD-8978-402E42AFD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D47432FC-03B9-CE47-EE71-38087587C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950" y="158750"/>
            <a:ext cx="10411132" cy="628650"/>
          </a:xfrm>
        </p:spPr>
        <p:txBody>
          <a:bodyPr rtlCol="0">
            <a:norm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CONCLUSION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ED39EA86-2BF2-21AC-8B11-3CB8CCEC5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811093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FB8A2C67-442E-6255-E79B-FD5EADA5B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17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193CF983-7D0F-28CA-94EE-E4453545546C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BA51D0-00E5-F8A9-FEA5-95EAAB113ADD}"/>
              </a:ext>
            </a:extLst>
          </p:cNvPr>
          <p:cNvSpPr>
            <a:spLocks noGrp="1"/>
          </p:cNvSpPr>
          <p:nvPr/>
        </p:nvSpPr>
        <p:spPr>
          <a:xfrm>
            <a:off x="1916429" y="13600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351841-B370-EDB0-AD62-E062ADFEB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265" y="1217077"/>
            <a:ext cx="10645141" cy="55688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conclure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la création de l’OMVS a apporté des avancés notoires aux Pays Membres sur plusieurs plan en général et en particulier dans le développement du secteur énergétique (électricité). Mais, après plus de cinquante (50) ans d’existence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le constat est qu’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 est nécessaire de lui doter de tous les </a:t>
            </a:r>
            <a:r>
              <a:rPr lang="fr-F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textes, moyens et ressources 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indispensables à la poursuite de sa mission d’une part et d’autre part pour </a:t>
            </a:r>
            <a:r>
              <a:rPr lang="fr-FR" sz="18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fr-FR" sz="18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aciliter les échanges transfrontaliers énergétiques de la Sous-région Ouest Africaine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ce faire, il 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nécessaire d’</a:t>
            </a:r>
            <a:r>
              <a:rPr lang="fr-FR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Élargir le pouvoir de régulation des Régulateurs Nationaux sur les sociétés d’exploitation des ouvrages et installations de l’OMVS 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:</a:t>
            </a:r>
          </a:p>
          <a:p>
            <a:pPr marL="0" indent="0" algn="just">
              <a:buNone/>
            </a:pPr>
            <a:endParaRPr lang="fr-FR" sz="18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rassurer la </a:t>
            </a:r>
            <a:r>
              <a:rPr lang="fr-FR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mobilisation des Financements Privés 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 </a:t>
            </a:r>
            <a:r>
              <a:rPr lang="fr-FR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l’implication d’autres Partenaires Financiers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en vue de la réalisation à temps des projets prévus dans le programme de l’OMVS 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assurer un </a:t>
            </a:r>
            <a:r>
              <a:rPr lang="fr-FR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équilibrage et une surveillance des engagements 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entre les Parties (l’OMVS, la SOGEM, la SEMAF, les Société Nationale d’Electricité, les Société privées IPP, les Bailleurs et les </a:t>
            </a:r>
            <a:r>
              <a:rPr lang="fr-FR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Consommateurs</a:t>
            </a: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armoniser les </a:t>
            </a:r>
            <a:r>
              <a:rPr lang="fr-F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règles et principes de l’OMVS dans le domaine de l’électricité </a:t>
            </a:r>
            <a:r>
              <a:rPr lang="fr-FR" sz="18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avec ceux des organismes de la CEDEAO (WAPP et ARREC) et de l’UEMOA (</a:t>
            </a:r>
            <a:r>
              <a:rPr lang="fr-FR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Comité Régional des Régulateurs du Secteur de l’Energie - C.R.R.E).</a:t>
            </a:r>
            <a:endParaRPr lang="fr-FR" sz="18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EC3B419-9D9D-E0C7-F959-DB82F94B30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D4154D0-CEF7-E978-D994-4F355D31093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774182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66289FB-5DF6-4539-9B03-76207089D2BF}"/>
              </a:ext>
            </a:extLst>
          </p:cNvPr>
          <p:cNvSpPr txBox="1"/>
          <p:nvPr/>
        </p:nvSpPr>
        <p:spPr>
          <a:xfrm>
            <a:off x="1235110" y="4506006"/>
            <a:ext cx="9895951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latin typeface="Montserrat" panose="00000500000000000000" pitchFamily="2" charset="0"/>
                <a:ea typeface="+mj-ea"/>
                <a:cs typeface="+mj-cs"/>
              </a:rPr>
              <a:t>MERCI DE VOTRE ATTENTION !!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0992289-EDA0-69D0-BC36-A8FCF3B84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705" y="1556521"/>
            <a:ext cx="4102109" cy="195037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FE29733-1E8B-E62E-449A-C43D4ABFC45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7070777" y="2791113"/>
            <a:ext cx="2492873" cy="1667038"/>
          </a:xfrm>
          <a:prstGeom prst="rect">
            <a:avLst/>
          </a:prstGeom>
          <a:noFill/>
        </p:spPr>
      </p:pic>
      <p:pic>
        <p:nvPicPr>
          <p:cNvPr id="4" name="Picture 2" descr="LES NOUVELLES REGIONS DU MALI - DiasporAction">
            <a:extLst>
              <a:ext uri="{FF2B5EF4-FFF2-40B4-BE49-F238E27FC236}">
                <a16:creationId xmlns:a16="http://schemas.microsoft.com/office/drawing/2014/main" id="{ED7D2E4B-A698-4A4F-4F88-A5EC56ED62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1" t="2559" r="17133" b="3859"/>
          <a:stretch/>
        </p:blipFill>
        <p:spPr bwMode="auto">
          <a:xfrm>
            <a:off x="7276853" y="563849"/>
            <a:ext cx="2205712" cy="217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520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06BA8-C8B5-7EA0-DFC6-C35EEEA19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E560AC2-B33D-3AB1-FC2C-A096B22B9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802" y="2985294"/>
            <a:ext cx="5902720" cy="628650"/>
          </a:xfrm>
        </p:spPr>
        <p:txBody>
          <a:bodyPr rtlCol="0">
            <a:normAutofit fontScale="90000"/>
          </a:bodyPr>
          <a:lstStyle/>
          <a:p>
            <a:r>
              <a:rPr lang="fr-FR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fr-FR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</a:p>
        </p:txBody>
      </p:sp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3AC9D22F-F7CF-1BE9-E4CF-D52277512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632" y="3703709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A860EC6-B1F9-FAAC-DADC-EDC138898B47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A0E1042-5759-DFB0-0BF2-C3D0D07DAF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7C9DD12-54FA-F5E2-CA05-CD3E350C238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420842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1F9D6-6848-8165-B9DC-9836E59144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F3B7129-F0DC-17CE-E0B4-47E1D34A6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9312" y="0"/>
            <a:ext cx="2899276" cy="628650"/>
          </a:xfrm>
        </p:spPr>
        <p:txBody>
          <a:bodyPr rtlCol="0">
            <a:normAutofit fontScale="90000"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8B748134-1F90-D99C-1313-1A1A06254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C960103D-7ECB-1EB9-544B-17C8BEA2F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4CC30D9F-AC25-C09D-D74D-D46293814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433BD8E-F956-6C4D-B75D-EC13E761696F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40285F9-DACB-4078-CA46-F69A40C8C764}"/>
              </a:ext>
            </a:extLst>
          </p:cNvPr>
          <p:cNvSpPr txBox="1"/>
          <p:nvPr/>
        </p:nvSpPr>
        <p:spPr>
          <a:xfrm>
            <a:off x="627563" y="1217190"/>
            <a:ext cx="4728063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Genèse de l’OMVS</a:t>
            </a:r>
          </a:p>
          <a:p>
            <a:pPr>
              <a:buNone/>
            </a:pPr>
            <a:endParaRPr lang="fr-FR" sz="12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genèse de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l’Organisation pour la Mise en Valeur du fleuve Sénégal (OMVS) 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s’inscrit dans un contexte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post-indépendance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marqué par la volonté des pays riverains du fleuve Sénégal de gérer ensemble cette ressource naturelle stratégique.</a:t>
            </a:r>
          </a:p>
          <a:p>
            <a:pPr>
              <a:buNone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1959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Les premières coopérations voient le jour avec la création de la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Commission inter-États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entre le Sénégal et la Mauritanie.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1963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L’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Organisation des États riverains du fleuve Sénégal (OERS)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est créée et regroupe quatre pays : Mali, Mauritanie, Sénégal et Guinée. L’OERS vise une gestion intégrée du bassin, mais des divergences politiques conduisent à sa dissolution en 1968.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1972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Face aux défis partagés (graves sécheresses, sécurité alimentaire, gestion de l’eau), le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Sénégal, le Mali, la Guinée et la Mauritanie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décident de mettre en place l’OMVS. La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Guinée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rejoindra l’organisation en 2006 après l’avoir quitté en 1984.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C65BC3B-E636-350E-5FCC-351365B5F20A}"/>
              </a:ext>
            </a:extLst>
          </p:cNvPr>
          <p:cNvSpPr txBox="1"/>
          <p:nvPr/>
        </p:nvSpPr>
        <p:spPr>
          <a:xfrm>
            <a:off x="5953125" y="842367"/>
            <a:ext cx="587692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1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Objectifs de l’OMVS</a:t>
            </a:r>
          </a:p>
          <a:p>
            <a:pPr>
              <a:buNone/>
            </a:pPr>
            <a:endParaRPr lang="fr-FR" sz="12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Gestion intégrée et solidaire du fleuve Sénégal</a:t>
            </a:r>
            <a:b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Assurer une utilisation équitable et concertée de l’eau, considérée comme bien commun des États membres.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Développement de l’agriculture irriguée</a:t>
            </a:r>
            <a:b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Promouvoir la sécurité alimentaire à travers la maîtrise de l’eau pour l’irrigation dans le bassin.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Exploitation du potentiel hydroélectrique</a:t>
            </a:r>
            <a:b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Produire de l’électricité à moindre coût à travers des ouvrages communs (Manantali,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Félou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Gouina).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Amélioration de la navigabilité du fleuve</a:t>
            </a:r>
            <a:b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Développer le transport fluvial entre Saint-Louis (Sénégal) et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Ambidédi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(Mali) pour stimuler les échanges.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Préservation de l’environnement et des écosystèmes</a:t>
            </a:r>
            <a:b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Protéger la biodiversité du bassin et atténuer les impacts des ouvrages sur le milieu naturel.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Renforcement de l’intégration régionale</a:t>
            </a:r>
            <a:b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 Faire de la coopération autour du fleuve un levier de paix, d’unité et de développement partagé.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2E6DF26-A510-E44D-7142-C4ABEC073E36}"/>
              </a:ext>
            </a:extLst>
          </p:cNvPr>
          <p:cNvSpPr txBox="1"/>
          <p:nvPr/>
        </p:nvSpPr>
        <p:spPr>
          <a:xfrm>
            <a:off x="889654" y="5718898"/>
            <a:ext cx="10515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Cette création traduit une volonté politique forte de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solidarité régionale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repose sur le principe d’une gestion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concertée, équitable et durable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des ressources du fleuve Sénégal, considéré comme </a:t>
            </a:r>
            <a:r>
              <a:rPr lang="fr-F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"bien commun"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des États membres.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D9AB713-EF80-169A-C1EB-7E36FE6AAD6E}"/>
              </a:ext>
            </a:extLst>
          </p:cNvPr>
          <p:cNvCxnSpPr>
            <a:cxnSpLocks/>
          </p:cNvCxnSpPr>
          <p:nvPr/>
        </p:nvCxnSpPr>
        <p:spPr>
          <a:xfrm>
            <a:off x="5654375" y="915514"/>
            <a:ext cx="0" cy="4502301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0C99565-8FB0-C0AF-B559-88208AF916BE}"/>
              </a:ext>
            </a:extLst>
          </p:cNvPr>
          <p:cNvSpPr/>
          <p:nvPr/>
        </p:nvSpPr>
        <p:spPr>
          <a:xfrm>
            <a:off x="752168" y="5718898"/>
            <a:ext cx="10785199" cy="54593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64EBE19-B08F-C03E-566E-D4A1925B27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DE87318-FC8C-76A3-6FB8-F50C5DD2A16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13357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793A2-63D6-7413-4420-40864FD73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D6E9D0D0-ED57-6999-FBB1-B834AF1CA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2707" y="2743200"/>
            <a:ext cx="11432616" cy="628650"/>
          </a:xfrm>
        </p:spPr>
        <p:txBody>
          <a:bodyPr rtlCol="0">
            <a:noAutofit/>
          </a:bodyPr>
          <a:lstStyle/>
          <a:p>
            <a:r>
              <a:rPr lang="fr-FR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fr-FR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MODELE DE COOPERATION REGIONALE</a:t>
            </a:r>
            <a:endParaRPr lang="fr-FR" sz="18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A71C5A0F-1210-C4A2-7387-D5DB2B97D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57" y="3875159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ED32BA8-926D-AFB8-BABD-951AE7DEA46B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AD4FD60-5BAC-2EFE-DDBB-2201FE39E6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4973155-20B1-D593-F1C8-086D4F69C66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094183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CA9245-D5FC-BC01-4918-3B1FD27EB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E10A839C-1A5E-6BD2-E0EC-B9035C4A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308" y="-152400"/>
            <a:ext cx="6739188" cy="628650"/>
          </a:xfrm>
        </p:spPr>
        <p:txBody>
          <a:bodyPr rtlCol="0">
            <a:normAutofit fontScale="90000"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MODELE DE COOPERATION REGIONALE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536C6C03-9421-F53B-91F6-3E670B2C1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56A59160-5856-9F2C-C13C-FB8A8C99F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D402844F-5192-F59E-C5BF-777BA5998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21E2BADD-5E91-24C4-BD70-B757349CFD90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C30E465-08E1-F7AA-C08C-CD38918ADBC4}"/>
              </a:ext>
            </a:extLst>
          </p:cNvPr>
          <p:cNvSpPr txBox="1"/>
          <p:nvPr/>
        </p:nvSpPr>
        <p:spPr>
          <a:xfrm>
            <a:off x="1343802" y="846272"/>
            <a:ext cx="117232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L’OMVS est structurée autour de 3 grands principes, définis dans la Charte des eaux du fleuve Sénégal (2002)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fleuve Sénégal comme patrimoine commun : Tous les États membres ont un droit égal sur l’usage de l’eau du fleuve.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Gestion intégrée et solidaire :  Toutes les décisions doivent tenir compte de l’intérêt commun, indépendamment de l'emplacement géographique.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Non-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causing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harm</a:t>
            </a: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(principe de non-nuisance)  : Chaque État s’engage à ne pas entreprendre d’action qui pourrait nuire aux autres.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90F8BFD-D1FB-9401-6ACD-9F40AAE3BE30}"/>
              </a:ext>
            </a:extLst>
          </p:cNvPr>
          <p:cNvSpPr txBox="1"/>
          <p:nvPr/>
        </p:nvSpPr>
        <p:spPr>
          <a:xfrm>
            <a:off x="3048308" y="1822860"/>
            <a:ext cx="51911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 institutionnelle</a:t>
            </a:r>
          </a:p>
          <a:p>
            <a:endParaRPr lang="fr-FR" sz="12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4" name="Tableau 33">
            <a:extLst>
              <a:ext uri="{FF2B5EF4-FFF2-40B4-BE49-F238E27FC236}">
                <a16:creationId xmlns:a16="http://schemas.microsoft.com/office/drawing/2014/main" id="{B55573C0-E549-F220-1448-EDE0136343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188127"/>
              </p:ext>
            </p:extLst>
          </p:nvPr>
        </p:nvGraphicFramePr>
        <p:xfrm>
          <a:off x="8838065" y="1869123"/>
          <a:ext cx="2376624" cy="3977640"/>
        </p:xfrm>
        <a:graphic>
          <a:graphicData uri="http://schemas.openxmlformats.org/drawingml/2006/table">
            <a:tbl>
              <a:tblPr/>
              <a:tblGrid>
                <a:gridCol w="792208">
                  <a:extLst>
                    <a:ext uri="{9D8B030D-6E8A-4147-A177-3AD203B41FA5}">
                      <a16:colId xmlns:a16="http://schemas.microsoft.com/office/drawing/2014/main" val="1628139803"/>
                    </a:ext>
                  </a:extLst>
                </a:gridCol>
                <a:gridCol w="792208">
                  <a:extLst>
                    <a:ext uri="{9D8B030D-6E8A-4147-A177-3AD203B41FA5}">
                      <a16:colId xmlns:a16="http://schemas.microsoft.com/office/drawing/2014/main" val="2295578059"/>
                    </a:ext>
                  </a:extLst>
                </a:gridCol>
                <a:gridCol w="792208">
                  <a:extLst>
                    <a:ext uri="{9D8B030D-6E8A-4147-A177-3AD203B41FA5}">
                      <a16:colId xmlns:a16="http://schemas.microsoft.com/office/drawing/2014/main" val="3547182397"/>
                    </a:ext>
                  </a:extLst>
                </a:gridCol>
              </a:tblGrid>
              <a:tr h="402272">
                <a:tc>
                  <a:txBody>
                    <a:bodyPr/>
                    <a:lstStyle/>
                    <a:p>
                      <a:pPr algn="ctr"/>
                      <a:r>
                        <a:rPr lang="fr-FR" sz="1050"/>
                        <a:t>Société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/>
                        <a:t>Rôle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/>
                        <a:t>Pays d’enregistrement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969231"/>
                  </a:ext>
                </a:extLst>
              </a:tr>
              <a:tr h="658264">
                <a:tc>
                  <a:txBody>
                    <a:bodyPr/>
                    <a:lstStyle/>
                    <a:p>
                      <a:r>
                        <a:rPr lang="fr-FR" sz="1050" b="1"/>
                        <a:t>SOGEM</a:t>
                      </a:r>
                      <a:r>
                        <a:rPr lang="fr-FR" sz="1050"/>
                        <a:t> (Société de Gestion de l’Énergie de Manantali)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Propriétaire des ouvrages hydroélectriques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Mali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9678940"/>
                  </a:ext>
                </a:extLst>
              </a:tr>
              <a:tr h="658264">
                <a:tc>
                  <a:txBody>
                    <a:bodyPr/>
                    <a:lstStyle/>
                    <a:p>
                      <a:r>
                        <a:rPr lang="fr-FR" sz="1050" b="1" dirty="0"/>
                        <a:t>SEMAF</a:t>
                      </a:r>
                      <a:r>
                        <a:rPr lang="fr-FR" sz="1050" dirty="0"/>
                        <a:t> (Société d’Exploitation de Manantali et </a:t>
                      </a:r>
                      <a:r>
                        <a:rPr lang="fr-FR" sz="1050" dirty="0" err="1"/>
                        <a:t>Félou</a:t>
                      </a:r>
                      <a:r>
                        <a:rPr lang="fr-FR" sz="105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Exploite, maintient et entretient les centrales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/>
                        <a:t>Mali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8097496"/>
                  </a:ext>
                </a:extLst>
              </a:tr>
              <a:tr h="471130">
                <a:tc>
                  <a:txBody>
                    <a:bodyPr/>
                    <a:lstStyle/>
                    <a:p>
                      <a:r>
                        <a:rPr lang="fr-FR" sz="1050" b="1"/>
                        <a:t>SOGED</a:t>
                      </a:r>
                      <a:r>
                        <a:rPr lang="fr-FR" sz="1050"/>
                        <a:t> (Société de Gestion de Diama)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/>
                        <a:t>Gère et entretient le barrage de Diama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/>
                        <a:t>Sénégal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5712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050" b="1" dirty="0"/>
                        <a:t>SOGENAV</a:t>
                      </a:r>
                      <a:r>
                        <a:rPr lang="fr-FR" sz="1050" dirty="0"/>
                        <a:t> (en projet)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Pour la navigabilité du fleuve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À créer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664463"/>
                  </a:ext>
                </a:extLst>
              </a:tr>
            </a:tbl>
          </a:graphicData>
        </a:graphic>
      </p:graphicFrame>
      <p:pic>
        <p:nvPicPr>
          <p:cNvPr id="1036" name="Picture 12" descr="Accueil - OMVS">
            <a:extLst>
              <a:ext uri="{FF2B5EF4-FFF2-40B4-BE49-F238E27FC236}">
                <a16:creationId xmlns:a16="http://schemas.microsoft.com/office/drawing/2014/main" id="{E2299859-1990-B282-590A-D88FEAE6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05" y="2317313"/>
            <a:ext cx="2020498" cy="332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2D48F770-0D57-171E-2309-6236625DCC77}"/>
              </a:ext>
            </a:extLst>
          </p:cNvPr>
          <p:cNvCxnSpPr>
            <a:cxnSpLocks/>
          </p:cNvCxnSpPr>
          <p:nvPr/>
        </p:nvCxnSpPr>
        <p:spPr>
          <a:xfrm flipH="1">
            <a:off x="2672802" y="1933575"/>
            <a:ext cx="38648" cy="4422582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3F7EF92C-EF92-EE27-6E33-AB504AF0AA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16B1E074-A73D-0DBF-EC71-7D669E301F2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8A1BC861-7C36-78AE-BB2F-F9E08AD0AA67}"/>
              </a:ext>
            </a:extLst>
          </p:cNvPr>
          <p:cNvSpPr txBox="1"/>
          <p:nvPr/>
        </p:nvSpPr>
        <p:spPr>
          <a:xfrm>
            <a:off x="3048308" y="5555067"/>
            <a:ext cx="779661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Fonctionnement et financement</a:t>
            </a:r>
          </a:p>
          <a:p>
            <a:endParaRPr lang="fr-FR" sz="12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Chaque pays membre contribue financièrement au budget de l’OMVS.</a:t>
            </a:r>
          </a:p>
          <a:p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sociétés de gestion sont financées via la vente d’énergie (ex. SOGEM) ou des contributions des États.</a:t>
            </a:r>
          </a:p>
          <a:p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L’OMVS mobilise également des financements extérieurs (Banque mondiale, BAD, UE, etc.).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0FFD5F8-5698-6290-D9E4-39B78D2CBB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7818" y="2149626"/>
            <a:ext cx="4087680" cy="337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132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CBEC6-2882-F4A7-B395-5F824C859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CDD28778-4D8E-F5AE-3B93-8900FC7D8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444" y="-57150"/>
            <a:ext cx="6739188" cy="628650"/>
          </a:xfrm>
        </p:spPr>
        <p:txBody>
          <a:bodyPr rtlCol="0">
            <a:normAutofit fontScale="90000"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MODELE DE COOPERATION REGIONALE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B83FF258-5D0B-94B0-A3F3-E67BFCE0DD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F75CE721-C370-3201-7909-949C7FED7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CA310B51-DEB8-BC26-9B31-18A7EDB25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D5D43A3-93AA-33D2-AB92-7B62F8D5B4E6}"/>
              </a:ext>
            </a:extLst>
          </p:cNvPr>
          <p:cNvSpPr txBox="1">
            <a:spLocks/>
          </p:cNvSpPr>
          <p:nvPr/>
        </p:nvSpPr>
        <p:spPr>
          <a:xfrm>
            <a:off x="7167202" y="1499783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E5AD9F-F2C2-14B1-16C7-D1F5AFEF0AFA}"/>
              </a:ext>
            </a:extLst>
          </p:cNvPr>
          <p:cNvSpPr>
            <a:spLocks noGrp="1"/>
          </p:cNvSpPr>
          <p:nvPr/>
        </p:nvSpPr>
        <p:spPr>
          <a:xfrm>
            <a:off x="1889760" y="82311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ABE6F91-F217-51B3-D805-9F5D6080095F}"/>
              </a:ext>
            </a:extLst>
          </p:cNvPr>
          <p:cNvSpPr txBox="1"/>
          <p:nvPr/>
        </p:nvSpPr>
        <p:spPr>
          <a:xfrm>
            <a:off x="587230" y="756959"/>
            <a:ext cx="101903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solidFill>
                  <a:srgbClr val="00467F"/>
                </a:solidFill>
              </a:defRPr>
            </a:pPr>
            <a:r>
              <a:rPr lang="fr-FR" sz="2000" dirty="0"/>
              <a:t>Chronologie de la mise en place des structures de l’organisation</a:t>
            </a:r>
          </a:p>
        </p:txBody>
      </p:sp>
      <p:sp>
        <p:nvSpPr>
          <p:cNvPr id="12" name="Callout: Line 36">
            <a:extLst>
              <a:ext uri="{FF2B5EF4-FFF2-40B4-BE49-F238E27FC236}">
                <a16:creationId xmlns:a16="http://schemas.microsoft.com/office/drawing/2014/main" id="{838041F0-5125-24DD-0AC9-76D376CCCC0F}"/>
              </a:ext>
            </a:extLst>
          </p:cNvPr>
          <p:cNvSpPr/>
          <p:nvPr/>
        </p:nvSpPr>
        <p:spPr bwMode="auto">
          <a:xfrm>
            <a:off x="4167736" y="4485657"/>
            <a:ext cx="2125980" cy="1378404"/>
          </a:xfrm>
          <a:prstGeom prst="borderCallout1">
            <a:avLst>
              <a:gd name="adj1" fmla="val -598"/>
              <a:gd name="adj2" fmla="val 8244"/>
              <a:gd name="adj3" fmla="val -171508"/>
              <a:gd name="adj4" fmla="val 7814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200" b="1">
                <a:solidFill>
                  <a:srgbClr val="000000"/>
                </a:solidFill>
                <a:effectLst/>
                <a:latin typeface="Calibri"/>
                <a:ea typeface="Calibri" panose="020F0502020204030204" pitchFamily="34" charset="0"/>
                <a:cs typeface="Calibri"/>
              </a:rPr>
              <a:t>2002: Début de </a:t>
            </a:r>
            <a:r>
              <a:rPr lang="fr-FR" sz="1200" b="1">
                <a:solidFill>
                  <a:srgbClr val="000000"/>
                </a:solidFill>
                <a:latin typeface="Calibri"/>
                <a:ea typeface="Calibri" panose="020F0502020204030204" pitchFamily="34" charset="0"/>
                <a:cs typeface="Calibri"/>
              </a:rPr>
              <a:t>l’exploitation</a:t>
            </a:r>
            <a:r>
              <a:rPr lang="fr-FR" sz="1200" b="1">
                <a:solidFill>
                  <a:srgbClr val="000000"/>
                </a:solidFill>
                <a:effectLst/>
                <a:latin typeface="Calibri"/>
                <a:ea typeface="Calibri" panose="020F0502020204030204" pitchFamily="34" charset="0"/>
                <a:cs typeface="Calibri"/>
              </a:rPr>
              <a:t> commerciale</a:t>
            </a:r>
            <a:endParaRPr lang="fr-FR" sz="1200">
              <a:solidFill>
                <a:srgbClr val="000000"/>
              </a:solidFill>
              <a:effectLst/>
              <a:latin typeface="Calibri"/>
              <a:ea typeface="Calibri" panose="020F0502020204030204" pitchFamily="34" charset="0"/>
              <a:cs typeface="Calibri"/>
            </a:endParaRPr>
          </a:p>
        </p:txBody>
      </p:sp>
      <p:sp>
        <p:nvSpPr>
          <p:cNvPr id="13" name="Callout: Line 34">
            <a:extLst>
              <a:ext uri="{FF2B5EF4-FFF2-40B4-BE49-F238E27FC236}">
                <a16:creationId xmlns:a16="http://schemas.microsoft.com/office/drawing/2014/main" id="{74B6C85F-F19E-D51C-8F36-6A25D6E7AAB7}"/>
              </a:ext>
            </a:extLst>
          </p:cNvPr>
          <p:cNvSpPr/>
          <p:nvPr/>
        </p:nvSpPr>
        <p:spPr bwMode="auto">
          <a:xfrm>
            <a:off x="3810026" y="2729192"/>
            <a:ext cx="1420700" cy="1637535"/>
          </a:xfrm>
          <a:prstGeom prst="borderCallout1">
            <a:avLst>
              <a:gd name="adj1" fmla="val 718"/>
              <a:gd name="adj2" fmla="val 17144"/>
              <a:gd name="adj3" fmla="val -37570"/>
              <a:gd name="adj4" fmla="val 16643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2001: 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Signature d’un contrat d’exploitation et de </a:t>
            </a:r>
            <a:r>
              <a:rPr lang="pt-PT" sz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maintenance avec ESKOM (EEM)</a:t>
            </a:r>
            <a:endParaRPr lang="en-US" sz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llout: Line 40">
            <a:extLst>
              <a:ext uri="{FF2B5EF4-FFF2-40B4-BE49-F238E27FC236}">
                <a16:creationId xmlns:a16="http://schemas.microsoft.com/office/drawing/2014/main" id="{326CE242-7575-A2B3-2C46-4234628832C9}"/>
              </a:ext>
            </a:extLst>
          </p:cNvPr>
          <p:cNvSpPr/>
          <p:nvPr/>
        </p:nvSpPr>
        <p:spPr bwMode="auto">
          <a:xfrm>
            <a:off x="7592495" y="5506250"/>
            <a:ext cx="2395504" cy="805688"/>
          </a:xfrm>
          <a:prstGeom prst="borderCallout1">
            <a:avLst>
              <a:gd name="adj1" fmla="val 1017"/>
              <a:gd name="adj2" fmla="val 74770"/>
              <a:gd name="adj3" fmla="val -412405"/>
              <a:gd name="adj4" fmla="val 74989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 : 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Modification des statuts de la SEMAF</a:t>
            </a:r>
          </a:p>
        </p:txBody>
      </p:sp>
      <p:sp>
        <p:nvSpPr>
          <p:cNvPr id="15" name="Callout: Line 39">
            <a:extLst>
              <a:ext uri="{FF2B5EF4-FFF2-40B4-BE49-F238E27FC236}">
                <a16:creationId xmlns:a16="http://schemas.microsoft.com/office/drawing/2014/main" id="{DB60AEB4-4C4E-53F6-65C3-44BA6FC5AD72}"/>
              </a:ext>
            </a:extLst>
          </p:cNvPr>
          <p:cNvSpPr/>
          <p:nvPr/>
        </p:nvSpPr>
        <p:spPr bwMode="auto">
          <a:xfrm>
            <a:off x="7592495" y="4563222"/>
            <a:ext cx="2395504" cy="805688"/>
          </a:xfrm>
          <a:prstGeom prst="borderCallout1">
            <a:avLst>
              <a:gd name="adj1" fmla="val -4894"/>
              <a:gd name="adj2" fmla="val 60853"/>
              <a:gd name="adj3" fmla="val -298912"/>
              <a:gd name="adj4" fmla="val 61470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 : 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pérennisation de SEMAF sur Décision de la Conférence des Chefs d’Etat, filiale à hauteur de 100% de la SOGEM</a:t>
            </a:r>
          </a:p>
        </p:txBody>
      </p:sp>
      <p:sp>
        <p:nvSpPr>
          <p:cNvPr id="16" name="Callout: Line 38">
            <a:extLst>
              <a:ext uri="{FF2B5EF4-FFF2-40B4-BE49-F238E27FC236}">
                <a16:creationId xmlns:a16="http://schemas.microsoft.com/office/drawing/2014/main" id="{C4C52896-A2B4-B34B-0F29-96B688453F0E}"/>
              </a:ext>
            </a:extLst>
          </p:cNvPr>
          <p:cNvSpPr/>
          <p:nvPr/>
        </p:nvSpPr>
        <p:spPr bwMode="auto">
          <a:xfrm>
            <a:off x="6977552" y="3727898"/>
            <a:ext cx="2125980" cy="757759"/>
          </a:xfrm>
          <a:prstGeom prst="borderCallout1">
            <a:avLst>
              <a:gd name="adj1" fmla="val -105"/>
              <a:gd name="adj2" fmla="val 31990"/>
              <a:gd name="adj3" fmla="val -213062"/>
              <a:gd name="adj4" fmla="val 32007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2014 : 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création de SEMAF SA filiale de la SOGEM en remplacement de ESKOM pour une durée de quatre (04) ans</a:t>
            </a:r>
          </a:p>
        </p:txBody>
      </p:sp>
      <p:sp>
        <p:nvSpPr>
          <p:cNvPr id="17" name="Callout: Line 33">
            <a:extLst>
              <a:ext uri="{FF2B5EF4-FFF2-40B4-BE49-F238E27FC236}">
                <a16:creationId xmlns:a16="http://schemas.microsoft.com/office/drawing/2014/main" id="{55F937E5-E35A-8261-3400-BAA088B6936B}"/>
              </a:ext>
            </a:extLst>
          </p:cNvPr>
          <p:cNvSpPr/>
          <p:nvPr/>
        </p:nvSpPr>
        <p:spPr bwMode="auto">
          <a:xfrm>
            <a:off x="335433" y="4398079"/>
            <a:ext cx="3002711" cy="1873976"/>
          </a:xfrm>
          <a:prstGeom prst="borderCallout1">
            <a:avLst>
              <a:gd name="adj1" fmla="val -121470"/>
              <a:gd name="adj2" fmla="val 93603"/>
              <a:gd name="adj3" fmla="val -508"/>
              <a:gd name="adj4" fmla="val 93744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07 janvier 1997: </a:t>
            </a:r>
            <a:r>
              <a:rPr lang="pt-PT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PT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réation de l’Agence de Gestion de l’énergie de Manantali rattachée au Haut-Commissariat de l’OMVS</a:t>
            </a:r>
            <a:endParaRPr lang="pt-PT" sz="1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novembre 1997: </a:t>
            </a:r>
            <a:r>
              <a:rPr lang="pt-PT" sz="1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pt-PT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réation de la SOGEM</a:t>
            </a:r>
          </a:p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1997: </a:t>
            </a:r>
            <a:r>
              <a:rPr lang="pt-PT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pt-PT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ignature du Protocole Tarifaire avec les Etats et les SdE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Arrow: Chevron 22">
            <a:extLst>
              <a:ext uri="{FF2B5EF4-FFF2-40B4-BE49-F238E27FC236}">
                <a16:creationId xmlns:a16="http://schemas.microsoft.com/office/drawing/2014/main" id="{BD7D1A7F-7557-3151-91EC-34345FB7B501}"/>
              </a:ext>
            </a:extLst>
          </p:cNvPr>
          <p:cNvSpPr/>
          <p:nvPr/>
        </p:nvSpPr>
        <p:spPr bwMode="auto">
          <a:xfrm>
            <a:off x="856416" y="1691803"/>
            <a:ext cx="3200400" cy="4914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400" kern="0" dirty="0">
                <a:solidFill>
                  <a:schemeClr val="bg1"/>
                </a:solidFill>
              </a:rPr>
              <a:t>1990 - 2000</a:t>
            </a:r>
          </a:p>
        </p:txBody>
      </p:sp>
      <p:sp>
        <p:nvSpPr>
          <p:cNvPr id="19" name="Arrow: Chevron 23">
            <a:extLst>
              <a:ext uri="{FF2B5EF4-FFF2-40B4-BE49-F238E27FC236}">
                <a16:creationId xmlns:a16="http://schemas.microsoft.com/office/drawing/2014/main" id="{028DA1D2-CFA3-F104-0813-79444FAC68D2}"/>
              </a:ext>
            </a:extLst>
          </p:cNvPr>
          <p:cNvSpPr/>
          <p:nvPr/>
        </p:nvSpPr>
        <p:spPr bwMode="auto">
          <a:xfrm>
            <a:off x="3859126" y="1665160"/>
            <a:ext cx="3200400" cy="4914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400" kern="0" dirty="0">
                <a:solidFill>
                  <a:schemeClr val="bg1"/>
                </a:solidFill>
              </a:rPr>
              <a:t>2000-2010</a:t>
            </a:r>
          </a:p>
        </p:txBody>
      </p:sp>
      <p:sp>
        <p:nvSpPr>
          <p:cNvPr id="20" name="Arrow: Chevron 24">
            <a:extLst>
              <a:ext uri="{FF2B5EF4-FFF2-40B4-BE49-F238E27FC236}">
                <a16:creationId xmlns:a16="http://schemas.microsoft.com/office/drawing/2014/main" id="{130FC53D-7A9A-93DA-BE85-33FD3301A5F3}"/>
              </a:ext>
            </a:extLst>
          </p:cNvPr>
          <p:cNvSpPr/>
          <p:nvPr/>
        </p:nvSpPr>
        <p:spPr bwMode="auto">
          <a:xfrm>
            <a:off x="6861836" y="1665160"/>
            <a:ext cx="3200400" cy="4914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400" kern="0" dirty="0">
                <a:solidFill>
                  <a:schemeClr val="bg1"/>
                </a:solidFill>
              </a:rPr>
              <a:t>2010 - 2020</a:t>
            </a:r>
          </a:p>
        </p:txBody>
      </p:sp>
      <p:sp>
        <p:nvSpPr>
          <p:cNvPr id="21" name="Arrow: Chevron 25">
            <a:extLst>
              <a:ext uri="{FF2B5EF4-FFF2-40B4-BE49-F238E27FC236}">
                <a16:creationId xmlns:a16="http://schemas.microsoft.com/office/drawing/2014/main" id="{5275A640-F2C1-9035-6EB0-533D2269A58F}"/>
              </a:ext>
            </a:extLst>
          </p:cNvPr>
          <p:cNvSpPr/>
          <p:nvPr/>
        </p:nvSpPr>
        <p:spPr bwMode="auto">
          <a:xfrm>
            <a:off x="202856" y="1665160"/>
            <a:ext cx="851250" cy="491490"/>
          </a:xfrm>
          <a:prstGeom prst="chevron">
            <a:avLst/>
          </a:prstGeom>
          <a:solidFill>
            <a:schemeClr val="accent1">
              <a:lumMod val="7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400" kern="0" dirty="0">
                <a:solidFill>
                  <a:schemeClr val="bg1"/>
                </a:solidFill>
              </a:rPr>
              <a:t>80</a:t>
            </a:r>
          </a:p>
        </p:txBody>
      </p:sp>
      <p:sp>
        <p:nvSpPr>
          <p:cNvPr id="23" name="Callout: Line 2">
            <a:extLst>
              <a:ext uri="{FF2B5EF4-FFF2-40B4-BE49-F238E27FC236}">
                <a16:creationId xmlns:a16="http://schemas.microsoft.com/office/drawing/2014/main" id="{BE85CD64-6C78-EB4F-0C92-6E9061AAB4E9}"/>
              </a:ext>
            </a:extLst>
          </p:cNvPr>
          <p:cNvSpPr/>
          <p:nvPr/>
        </p:nvSpPr>
        <p:spPr bwMode="auto">
          <a:xfrm>
            <a:off x="122846" y="2749000"/>
            <a:ext cx="2537246" cy="1345640"/>
          </a:xfrm>
          <a:prstGeom prst="borderCallout1">
            <a:avLst>
              <a:gd name="adj1" fmla="val -362"/>
              <a:gd name="adj2" fmla="val 14942"/>
              <a:gd name="adj3" fmla="val -44149"/>
              <a:gd name="adj4" fmla="val 14777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1987</a:t>
            </a:r>
          </a:p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pt-PT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Mise en eau du barrage dont la gestion est confiée à l’agence de gestion des Ouvrages Communs</a:t>
            </a:r>
            <a:endParaRPr lang="en-US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Callout: Line 37">
            <a:extLst>
              <a:ext uri="{FF2B5EF4-FFF2-40B4-BE49-F238E27FC236}">
                <a16:creationId xmlns:a16="http://schemas.microsoft.com/office/drawing/2014/main" id="{9A202524-94B4-B545-3803-7062B1BFB673}"/>
              </a:ext>
            </a:extLst>
          </p:cNvPr>
          <p:cNvSpPr/>
          <p:nvPr/>
        </p:nvSpPr>
        <p:spPr bwMode="auto">
          <a:xfrm>
            <a:off x="6977552" y="2735335"/>
            <a:ext cx="1420700" cy="757759"/>
          </a:xfrm>
          <a:prstGeom prst="borderCallout1">
            <a:avLst>
              <a:gd name="adj1" fmla="val -1362"/>
              <a:gd name="adj2" fmla="val 25189"/>
              <a:gd name="adj3" fmla="val -78563"/>
              <a:gd name="adj4" fmla="val 24689"/>
            </a:avLst>
          </a:prstGeom>
          <a:solidFill>
            <a:schemeClr val="bg1"/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2013 : </a:t>
            </a: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inauguration de la centrale de </a:t>
            </a:r>
            <a:r>
              <a:rPr lang="fr-FR" sz="12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Félou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DB1A524-74DD-BFF3-AB37-64D9EB7D549F}"/>
              </a:ext>
            </a:extLst>
          </p:cNvPr>
          <p:cNvSpPr txBox="1"/>
          <p:nvPr/>
        </p:nvSpPr>
        <p:spPr>
          <a:xfrm>
            <a:off x="950813" y="1078117"/>
            <a:ext cx="107042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Aft>
                <a:spcPts val="300"/>
              </a:spcAft>
              <a:buClr>
                <a:schemeClr val="tx2"/>
              </a:buClr>
            </a:pPr>
            <a:r>
              <a:rPr lang="fr-FR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montée en puissance du Projet a duré plus de temps que prévu vu la mise en service initialement prévue dans les années 90 tandis que l’exploitation commerciale n’interviendra finalement qu’en 2002 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4E67D148-5779-CF9B-FBD4-97612EA6A1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5874C5F-5612-40B8-2A65-60FE0ABE650A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  <p:sp>
        <p:nvSpPr>
          <p:cNvPr id="3" name="Arrow: Chevron 24">
            <a:extLst>
              <a:ext uri="{FF2B5EF4-FFF2-40B4-BE49-F238E27FC236}">
                <a16:creationId xmlns:a16="http://schemas.microsoft.com/office/drawing/2014/main" id="{FDE6FCAE-E1F5-FC8D-C464-8093A6D98CA3}"/>
              </a:ext>
            </a:extLst>
          </p:cNvPr>
          <p:cNvSpPr/>
          <p:nvPr/>
        </p:nvSpPr>
        <p:spPr bwMode="auto">
          <a:xfrm>
            <a:off x="9864546" y="1687366"/>
            <a:ext cx="2224180" cy="491490"/>
          </a:xfrm>
          <a:prstGeom prst="chevron">
            <a:avLst/>
          </a:prstGeom>
          <a:solidFill>
            <a:schemeClr val="accent6">
              <a:lumMod val="75000"/>
            </a:schemeClr>
          </a:solidFill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400" kern="0" dirty="0">
                <a:solidFill>
                  <a:schemeClr val="bg1"/>
                </a:solidFill>
              </a:rPr>
              <a:t>2020 - 2025</a:t>
            </a:r>
          </a:p>
        </p:txBody>
      </p:sp>
      <p:sp>
        <p:nvSpPr>
          <p:cNvPr id="8" name="Callout: Line 37">
            <a:extLst>
              <a:ext uri="{FF2B5EF4-FFF2-40B4-BE49-F238E27FC236}">
                <a16:creationId xmlns:a16="http://schemas.microsoft.com/office/drawing/2014/main" id="{52AC409C-F440-7C60-EA2F-3320ECC8BFE7}"/>
              </a:ext>
            </a:extLst>
          </p:cNvPr>
          <p:cNvSpPr/>
          <p:nvPr/>
        </p:nvSpPr>
        <p:spPr bwMode="auto">
          <a:xfrm>
            <a:off x="10119359" y="2779422"/>
            <a:ext cx="1830315" cy="1706235"/>
          </a:xfrm>
          <a:prstGeom prst="borderCallout1">
            <a:avLst>
              <a:gd name="adj1" fmla="val -1362"/>
              <a:gd name="adj2" fmla="val 25189"/>
              <a:gd name="adj3" fmla="val -36289"/>
              <a:gd name="adj4" fmla="val 24999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1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2022 : </a:t>
            </a:r>
          </a:p>
          <a:p>
            <a:pPr marL="171450" marR="0" lvl="0" indent="-1714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inauguration de la centrale de Gouina </a:t>
            </a:r>
          </a:p>
          <a:p>
            <a:pPr marL="171450" marR="0" lvl="0" indent="-1714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Mise en service de la ligne 225kV Kayes-Tambacounda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07044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FF183-94E1-5CD9-E392-170CC4500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DD15F8C-D78A-A8DC-4041-D1B16AA9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444" y="-57150"/>
            <a:ext cx="6739188" cy="628650"/>
          </a:xfrm>
        </p:spPr>
        <p:txBody>
          <a:bodyPr rtlCol="0">
            <a:normAutofit fontScale="90000"/>
          </a:bodyPr>
          <a:lstStyle/>
          <a:p>
            <a:r>
              <a:rPr lang="fr-F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fr-F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MODELE DE COOPERATION REGIONALE</a:t>
            </a:r>
          </a:p>
        </p:txBody>
      </p:sp>
      <p:pic>
        <p:nvPicPr>
          <p:cNvPr id="8196" name="Picture 9" descr="BD10308_">
            <a:extLst>
              <a:ext uri="{FF2B5EF4-FFF2-40B4-BE49-F238E27FC236}">
                <a16:creationId xmlns:a16="http://schemas.microsoft.com/office/drawing/2014/main" id="{C21B1BD4-6938-9F84-0007-A74631261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E7168EED-5C00-CA83-7544-D7F0F8FB9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76250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Espace réservé du numéro de diapositive 7">
            <a:extLst>
              <a:ext uri="{FF2B5EF4-FFF2-40B4-BE49-F238E27FC236}">
                <a16:creationId xmlns:a16="http://schemas.microsoft.com/office/drawing/2014/main" id="{04152F84-411B-CC55-E612-732B1C330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898989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8DA84D80-0170-7BCA-2663-59C6F50419AE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4384CAA-B484-15A1-15FE-73974A089A25}"/>
              </a:ext>
            </a:extLst>
          </p:cNvPr>
          <p:cNvSpPr txBox="1"/>
          <p:nvPr/>
        </p:nvSpPr>
        <p:spPr>
          <a:xfrm>
            <a:off x="523642" y="881032"/>
            <a:ext cx="101903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2400" b="1">
                <a:solidFill>
                  <a:srgbClr val="00467F"/>
                </a:solidFill>
              </a:defRPr>
            </a:pPr>
            <a:r>
              <a:rPr lang="fr-FR" sz="2000" dirty="0"/>
              <a:t>Objet et missions de la SOGEM</a:t>
            </a:r>
          </a:p>
        </p:txBody>
      </p:sp>
      <p:sp>
        <p:nvSpPr>
          <p:cNvPr id="6" name="ZoneTexte 1">
            <a:extLst>
              <a:ext uri="{FF2B5EF4-FFF2-40B4-BE49-F238E27FC236}">
                <a16:creationId xmlns:a16="http://schemas.microsoft.com/office/drawing/2014/main" id="{AD2EB3F4-9838-CCF3-1D5E-6716803F0A88}"/>
              </a:ext>
            </a:extLst>
          </p:cNvPr>
          <p:cNvSpPr txBox="1"/>
          <p:nvPr/>
        </p:nvSpPr>
        <p:spPr>
          <a:xfrm>
            <a:off x="523642" y="1402198"/>
            <a:ext cx="10830158" cy="1703919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Aux termes de l’article 4 de ses statuts, la SOGEM a pour objet sur les territoires de la République du Mali, de la République Islamique de Mauritanie et de la République du Sénégal :</a:t>
            </a:r>
          </a:p>
          <a:p>
            <a:pPr marL="171450" indent="-171450" eaLnBrk="0" fontAlgn="base" hangingPunct="0"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réalisation des ouvrages communs destinés à la Production et au Transport de l’Energie électrique de Manantali</a:t>
            </a:r>
          </a:p>
          <a:p>
            <a:pPr marL="171450" indent="-171450" eaLnBrk="0" fontAlgn="base" hangingPunct="0"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L’exploitation, l’entretien et le renouvellement des ouvrages communs dont la gestion lui est confiée directement ou par l’intermédiaire de tous tiers, personne physique ou morale de droit public ou privé</a:t>
            </a:r>
          </a:p>
          <a:p>
            <a:pPr marL="171450" indent="-171450" eaLnBrk="0" fontAlgn="base" hangingPunct="0">
              <a:spcAft>
                <a:spcPts val="3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fr-F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Toute opération industrielle ou commerciale ou immobilière se rattachant directement ou indirectement aux objets et missions ci-dessus visés ou de nature à favoriser leur mise en œuvre.</a:t>
            </a:r>
          </a:p>
          <a:p>
            <a:pPr eaLnBrk="0" fontAlgn="base" hangingPunct="0">
              <a:spcAft>
                <a:spcPts val="300"/>
              </a:spcAft>
              <a:buClr>
                <a:schemeClr val="tx2"/>
              </a:buClr>
            </a:pPr>
            <a:r>
              <a:rPr lang="fr-FR" sz="1200" dirty="0"/>
              <a:t> </a:t>
            </a: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767B7A75-2679-EB35-FFAE-63A010B004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0516" y="2864498"/>
            <a:ext cx="7376650" cy="3756805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DE68E53-6115-2526-AED8-E428BD28EE3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956055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8DE0BA0F-E3B0-333E-2083-1A7CC5AC78B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526235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CF626-BFC8-BC52-D65C-BA842568A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1624AD4-6E27-1142-EB2D-3A8F537A7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416" y="3034435"/>
            <a:ext cx="11432616" cy="628650"/>
          </a:xfrm>
        </p:spPr>
        <p:txBody>
          <a:bodyPr rtlCol="0">
            <a:noAutofit/>
          </a:bodyPr>
          <a:lstStyle/>
          <a:p>
            <a:r>
              <a:rPr lang="fr-FR" sz="3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</a:t>
            </a:r>
            <a:r>
              <a:rPr lang="fr-FR" sz="32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INFRASTRUCTURES ÉLECTRIQUES DE L’OMVS ET LES PROGRAMMES EN PERSPECTIVE</a:t>
            </a:r>
            <a:endParaRPr lang="fr-FR" sz="1200" b="1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7" name="Picture 10" descr="BD10308_">
            <a:extLst>
              <a:ext uri="{FF2B5EF4-FFF2-40B4-BE49-F238E27FC236}">
                <a16:creationId xmlns:a16="http://schemas.microsoft.com/office/drawing/2014/main" id="{CB51B2C7-258F-3D86-0486-FEF6EBCCD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457" y="3875159"/>
            <a:ext cx="5715000" cy="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43694AB-6345-577D-FFCA-3336CEBBEA1B}"/>
              </a:ext>
            </a:extLst>
          </p:cNvPr>
          <p:cNvSpPr txBox="1">
            <a:spLocks/>
          </p:cNvSpPr>
          <p:nvPr/>
        </p:nvSpPr>
        <p:spPr>
          <a:xfrm>
            <a:off x="8239432" y="1495425"/>
            <a:ext cx="320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140420C-7A20-39FB-F992-59520693CA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0" r="77612" b="18999"/>
          <a:stretch/>
        </p:blipFill>
        <p:spPr bwMode="auto">
          <a:xfrm>
            <a:off x="1000106" y="6429796"/>
            <a:ext cx="687392" cy="28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041DB67-1FA5-ACC6-25C0-19E36680AD2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" t="-1820" b="-4245"/>
          <a:stretch/>
        </p:blipFill>
        <p:spPr bwMode="auto">
          <a:xfrm>
            <a:off x="169024" y="6356157"/>
            <a:ext cx="687392" cy="429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089729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23169</TotalTime>
  <Words>3120</Words>
  <Application>Microsoft Office PowerPoint</Application>
  <PresentationFormat>Grand écran</PresentationFormat>
  <Paragraphs>340</Paragraphs>
  <Slides>25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7" baseType="lpstr">
      <vt:lpstr>Aptos</vt:lpstr>
      <vt:lpstr>Arial</vt:lpstr>
      <vt:lpstr>Arial Narrow</vt:lpstr>
      <vt:lpstr>Calibri</vt:lpstr>
      <vt:lpstr>Calibri Light</vt:lpstr>
      <vt:lpstr>Montserrat</vt:lpstr>
      <vt:lpstr>Symbol</vt:lpstr>
      <vt:lpstr>Tahoma</vt:lpstr>
      <vt:lpstr>Times New Roman</vt:lpstr>
      <vt:lpstr>Trebuchet MS</vt:lpstr>
      <vt:lpstr>Wingdings</vt:lpstr>
      <vt:lpstr>Thème Office</vt:lpstr>
      <vt:lpstr>Présentation PowerPoint</vt:lpstr>
      <vt:lpstr>Présentation PowerPoint</vt:lpstr>
      <vt:lpstr>1. INTRODUCTION</vt:lpstr>
      <vt:lpstr>1. INTRODUCTION</vt:lpstr>
      <vt:lpstr>2. LE MODELE DE COOPERATION REGIONALE</vt:lpstr>
      <vt:lpstr>2. LE MODELE DE COOPERATION REGIONALE</vt:lpstr>
      <vt:lpstr>2. LE MODELE DE COOPERATION REGIONALE</vt:lpstr>
      <vt:lpstr>2. LE MODELE DE COOPERATION REGIONALE</vt:lpstr>
      <vt:lpstr>3. LES INFRASTRUCTURES ÉLECTRIQUES DE L’OMVS ET LES PROGRAMMES EN PERSPECTIVE</vt:lpstr>
      <vt:lpstr>3. LES INFRASTRUCTURES ÉLECTRIQUES DE L’OMVS ET LES PROGRAMMES EN PERSPECTIVE</vt:lpstr>
      <vt:lpstr>3. LES INFRASTRUCTURES ÉLECTRIQUES DE L’OMVS ET LES PROGRAMMES EN PERSPECTIVE</vt:lpstr>
      <vt:lpstr>3. LES INFRASTRUCTURES ÉLECTRIQUES DE L’OMVS ET LES PROGRAMMES EN PERSPECTIVE</vt:lpstr>
      <vt:lpstr>3. LES INFRASTRUCTURES ÉLECTRIQUES DE L’OMVS ET LES PROGRAMMES EN PERSPECTIVE</vt:lpstr>
      <vt:lpstr>3. LES INFRASTRUCTURES ÉLECTRIQUES DE L’OMVS ET LES PROGRAMMES EN PERSPECTIVE</vt:lpstr>
      <vt:lpstr>4. LES ENJEUX DE LA REGULATION DANS UN CADRE DE COOPERATION REGIONAL </vt:lpstr>
      <vt:lpstr>4. LES ENJEUX DE LA REGULATION DANS UN CADRE DE COOPERATION REGIONAL </vt:lpstr>
      <vt:lpstr>4. LES ENJEUX DE LA REGULATION DANS UN CADRE DE COOPERATION REGIONAL </vt:lpstr>
      <vt:lpstr>4. LES ENJEUX DE LA REGULATION DANS UN CADRE DE COOPERATION REGIONAL </vt:lpstr>
      <vt:lpstr>5. RETOURS D’EXPERIENCE ET ENSEIGNEMENTS</vt:lpstr>
      <vt:lpstr>5. RETOURS D’EXPERIENCE ET ENSEIGNEMENTS</vt:lpstr>
      <vt:lpstr>5. RETOURS D’EXPERIENCE ET ENSEIGNEMENTS</vt:lpstr>
      <vt:lpstr>5. RETOURS D’EXPERIENCE ET ENSEIGNEMENTS</vt:lpstr>
      <vt:lpstr>6. CONCLUSION</vt:lpstr>
      <vt:lpstr>6. CONCLUSION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DE LA COMMISSION DE REGULATION DE L’ELECTRICITE ET DE L’EAU (CREE)</dc:title>
  <dc:creator>Modibo Demba Traore</dc:creator>
  <cp:lastModifiedBy>Abdoulaye Diarra</cp:lastModifiedBy>
  <cp:revision>480</cp:revision>
  <dcterms:created xsi:type="dcterms:W3CDTF">2025-02-04T09:50:23Z</dcterms:created>
  <dcterms:modified xsi:type="dcterms:W3CDTF">2025-06-25T10:28:34Z</dcterms:modified>
</cp:coreProperties>
</file>