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23"/>
  </p:notesMasterIdLst>
  <p:sldIdLst>
    <p:sldId id="256" r:id="rId6"/>
    <p:sldId id="2147473318" r:id="rId7"/>
    <p:sldId id="357" r:id="rId8"/>
    <p:sldId id="260" r:id="rId9"/>
    <p:sldId id="287" r:id="rId10"/>
    <p:sldId id="2147473326" r:id="rId11"/>
    <p:sldId id="2147473325" r:id="rId12"/>
    <p:sldId id="2147473328" r:id="rId13"/>
    <p:sldId id="2147473327" r:id="rId14"/>
    <p:sldId id="463" r:id="rId15"/>
    <p:sldId id="262" r:id="rId16"/>
    <p:sldId id="265" r:id="rId17"/>
    <p:sldId id="271" r:id="rId18"/>
    <p:sldId id="2147473332" r:id="rId19"/>
    <p:sldId id="2147473333" r:id="rId20"/>
    <p:sldId id="456" r:id="rId21"/>
    <p:sldId id="31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596926-63D1-7D39-7F8E-85B1B7AC1121}" name="Collins Osae" initials="CO" userId="S::cosae@ecreee.org::f3320385-6abb-4b37-a0bb-2fc7fbf87442" providerId="AD"/>
  <p188:author id="{45E15135-37B6-D0FF-CA9C-7DEAB6BF35B4}" name="Joarel Barros" initials="JB" userId="bf857574a111ef07" providerId="Windows Live"/>
  <p188:author id="{BF183F3F-C772-2127-C567-882025841E15}" name="Guest User" initials="GU" userId="S::urn:spo:anon#4a2c84bcc6af3619c8a225881f56d5e0425cf6de905d4e74f6938a24834f95b5::" providerId="AD"/>
  <p188:author id="{A909E744-884C-AF3E-5FF1-44EDED29C222}" name="Vanesa Martos Pozo" initials="VP" userId="S::vmartos@ecreee.org::4b2cd884-a37d-410b-93f3-5da4b5650ae5" providerId="AD"/>
  <p188:author id="{75C16F72-F132-C03F-9C15-67923BF64968}" name="Charles Diarra" initials="CD" userId="S::cdiarra@ecreee.org::4fbc879b-2d9d-4b84-b479-0f5555051748" providerId="AD"/>
  <p188:author id="{258A8D7C-0DCC-45E7-17A7-AD1EF1B7911B}" name="Joarel Barros" initials="JB" userId="S::jbarros@ecreee.org::e6d14a9b-6a5a-4040-a97d-03b2f547b7af" providerId="AD"/>
  <p188:author id="{ACBDDE84-237E-6693-F2E8-90FFB94F5234}" name="Monica Maduekwe" initials="MM" userId="S::mmaduekwe@ecreee.org::eb16e6dc-eb9c-47af-acdf-27698cb0a3f0" providerId="AD"/>
  <p188:author id="{ECE523F4-03C1-C700-CFBA-2025A9B058A1}" name="Julien Bulgo" initials="JB" userId="S::jbulgo@ecreee.org::0f0148ba-39d0-4203-b7ee-44d008721c4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C642"/>
    <a:srgbClr val="43AC5A"/>
    <a:srgbClr val="44AC59"/>
    <a:srgbClr val="BBA988"/>
    <a:srgbClr val="744A9E"/>
    <a:srgbClr val="E0E3E5"/>
    <a:srgbClr val="953B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CE7A1A-F86F-44BC-A46F-4B85B899782E}" v="398" dt="2025-06-29T10:34:25.4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964AFE-5B8D-4D88-9DA7-0CEB0C1C33F6}" type="doc">
      <dgm:prSet loTypeId="urn:microsoft.com/office/officeart/2017/3/layout/DropPinTimeline" loCatId="process" qsTypeId="urn:microsoft.com/office/officeart/2005/8/quickstyle/simple1" qsCatId="simple" csTypeId="urn:microsoft.com/office/officeart/2005/8/colors/colorful1" csCatId="colorful" phldr="1"/>
      <dgm:spPr/>
      <dgm:t>
        <a:bodyPr/>
        <a:lstStyle/>
        <a:p>
          <a:endParaRPr lang="en-US"/>
        </a:p>
      </dgm:t>
    </dgm:pt>
    <dgm:pt modelId="{28274047-01FE-4A30-8743-C63CFC2D4EDE}">
      <dgm:prSet/>
      <dgm:spPr/>
      <dgm:t>
        <a:bodyPr/>
        <a:lstStyle/>
        <a:p>
          <a:pPr>
            <a:defRPr b="1"/>
          </a:pPr>
          <a:r>
            <a:rPr lang="en-US" dirty="0">
              <a:latin typeface="Calibri"/>
              <a:cs typeface="Calibri"/>
            </a:rPr>
            <a:t>2008</a:t>
          </a:r>
          <a:endParaRPr lang="en-US" b="1" dirty="0">
            <a:latin typeface="Calibri"/>
            <a:cs typeface="Calibri"/>
          </a:endParaRPr>
        </a:p>
      </dgm:t>
    </dgm:pt>
    <dgm:pt modelId="{4047A8D8-FF38-4D00-8EC9-46F393614F94}" type="parTrans" cxnId="{AFCA3CD6-7364-4D8C-81AE-E09D8822F245}">
      <dgm:prSet/>
      <dgm:spPr/>
      <dgm:t>
        <a:bodyPr/>
        <a:lstStyle/>
        <a:p>
          <a:endParaRPr lang="en-US"/>
        </a:p>
      </dgm:t>
    </dgm:pt>
    <dgm:pt modelId="{16C7ADBA-C032-4BA4-9FE6-0EEEF34B1080}" type="sibTrans" cxnId="{AFCA3CD6-7364-4D8C-81AE-E09D8822F245}">
      <dgm:prSet/>
      <dgm:spPr/>
      <dgm:t>
        <a:bodyPr/>
        <a:lstStyle/>
        <a:p>
          <a:endParaRPr lang="en-US"/>
        </a:p>
      </dgm:t>
    </dgm:pt>
    <dgm:pt modelId="{E21F4356-628D-41AA-BEFC-C97D8D212F2C}">
      <dgm:prSet phldr="0"/>
      <dgm:spPr/>
      <dgm:t>
        <a:bodyPr/>
        <a:lstStyle/>
        <a:p>
          <a:pPr>
            <a:defRPr b="1"/>
          </a:pPr>
          <a:r>
            <a:rPr lang="en-US" b="0" dirty="0">
              <a:latin typeface="Calibri"/>
              <a:cs typeface="Calibri"/>
            </a:rPr>
            <a:t>2010</a:t>
          </a:r>
        </a:p>
      </dgm:t>
    </dgm:pt>
    <dgm:pt modelId="{BEC6CD5A-362C-4DBE-BBF2-96634C9730DB}" type="parTrans" cxnId="{FBC15D8B-854E-470B-A316-8154A0C2A87E}">
      <dgm:prSet/>
      <dgm:spPr/>
      <dgm:t>
        <a:bodyPr/>
        <a:lstStyle/>
        <a:p>
          <a:endParaRPr lang="en-US"/>
        </a:p>
      </dgm:t>
    </dgm:pt>
    <dgm:pt modelId="{95DA21FD-AC95-4436-8897-6B522FD375ED}" type="sibTrans" cxnId="{FBC15D8B-854E-470B-A316-8154A0C2A87E}">
      <dgm:prSet/>
      <dgm:spPr/>
      <dgm:t>
        <a:bodyPr/>
        <a:lstStyle/>
        <a:p>
          <a:endParaRPr lang="en-US"/>
        </a:p>
      </dgm:t>
    </dgm:pt>
    <dgm:pt modelId="{4E3FD55A-0821-4670-88E7-FFCEE030FA0B}">
      <dgm:prSet custT="1"/>
      <dgm:spPr/>
      <dgm:t>
        <a:bodyPr/>
        <a:lstStyle/>
        <a:p>
          <a:r>
            <a:rPr lang="fr-FR" sz="1700" dirty="0">
              <a:latin typeface="Calibri"/>
              <a:cs typeface="Calibri"/>
            </a:rPr>
            <a:t>Accord de siège entre la CEDEAO et le gouvernement du Cabo Verde : CEREEC inauguré par S.E. le Premier Ministre du Cabo Verde, Jose Maria </a:t>
          </a:r>
          <a:r>
            <a:rPr lang="fr-FR" sz="1700" dirty="0" err="1">
              <a:latin typeface="Calibri"/>
              <a:cs typeface="Calibri"/>
            </a:rPr>
            <a:t>Neves</a:t>
          </a:r>
          <a:r>
            <a:rPr lang="fr-FR" sz="1700" dirty="0">
              <a:latin typeface="Calibri"/>
              <a:cs typeface="Calibri"/>
            </a:rPr>
            <a:t>, et le Président de la Commission de la CEDEAO, S.E. James </a:t>
          </a:r>
          <a:r>
            <a:rPr lang="fr-FR" sz="1700" dirty="0" err="1">
              <a:latin typeface="Calibri"/>
              <a:cs typeface="Calibri"/>
            </a:rPr>
            <a:t>Gbeho</a:t>
          </a:r>
          <a:r>
            <a:rPr lang="fr-FR" sz="1700" dirty="0">
              <a:latin typeface="Calibri"/>
              <a:cs typeface="Calibri"/>
            </a:rPr>
            <a:t>, le 6 juillet</a:t>
          </a:r>
          <a:endParaRPr lang="en-US" sz="1700" dirty="0">
            <a:latin typeface="Calibri"/>
            <a:cs typeface="Calibri"/>
          </a:endParaRPr>
        </a:p>
      </dgm:t>
    </dgm:pt>
    <dgm:pt modelId="{C476E64C-0FA7-4453-9569-A305A544C6E6}" type="parTrans" cxnId="{4DD9AF66-C6BC-44CF-B3E9-DD9C0ABFBC62}">
      <dgm:prSet/>
      <dgm:spPr/>
      <dgm:t>
        <a:bodyPr/>
        <a:lstStyle/>
        <a:p>
          <a:endParaRPr lang="en-US"/>
        </a:p>
      </dgm:t>
    </dgm:pt>
    <dgm:pt modelId="{52A055E8-75DF-471B-AF10-87A2C5C7B9E9}" type="sibTrans" cxnId="{4DD9AF66-C6BC-44CF-B3E9-DD9C0ABFBC62}">
      <dgm:prSet/>
      <dgm:spPr/>
      <dgm:t>
        <a:bodyPr/>
        <a:lstStyle/>
        <a:p>
          <a:endParaRPr lang="en-US"/>
        </a:p>
      </dgm:t>
    </dgm:pt>
    <dgm:pt modelId="{A2D09198-E033-4667-AB60-EED16FF2EEC6}">
      <dgm:prSet custT="1"/>
      <dgm:spPr/>
      <dgm:t>
        <a:bodyPr/>
        <a:lstStyle/>
        <a:p>
          <a:r>
            <a:rPr lang="fr-FR" sz="1700" dirty="0">
              <a:latin typeface="Calibri"/>
              <a:cs typeface="Calibri"/>
            </a:rPr>
            <a:t>1. règlement instituant le comité consultatif CEDEAO-bailleurs de fonds du CEREEC
2. Règlement PC/REX.5/06/2020, sur l'organisation et le fonctionnement du CEREEC</a:t>
          </a:r>
          <a:endParaRPr lang="en-US" sz="1700" dirty="0">
            <a:latin typeface="Calibri"/>
            <a:cs typeface="Calibri"/>
          </a:endParaRPr>
        </a:p>
      </dgm:t>
    </dgm:pt>
    <dgm:pt modelId="{89255DF5-6DE6-45E6-9426-97BAB4CADCB1}" type="parTrans" cxnId="{CC2F9847-F114-4C9F-898C-8CA5874B4DAA}">
      <dgm:prSet/>
      <dgm:spPr/>
      <dgm:t>
        <a:bodyPr/>
        <a:lstStyle/>
        <a:p>
          <a:endParaRPr lang="en-US"/>
        </a:p>
      </dgm:t>
    </dgm:pt>
    <dgm:pt modelId="{778DA1B3-68B9-48F0-8A53-3EDB8CE842A7}" type="sibTrans" cxnId="{CC2F9847-F114-4C9F-898C-8CA5874B4DAA}">
      <dgm:prSet/>
      <dgm:spPr/>
      <dgm:t>
        <a:bodyPr/>
        <a:lstStyle/>
        <a:p>
          <a:endParaRPr lang="en-US"/>
        </a:p>
      </dgm:t>
    </dgm:pt>
    <dgm:pt modelId="{3CB4390C-6397-4AAB-AAB5-F093A69104CA}">
      <dgm:prSet phldr="0" custT="1"/>
      <dgm:spPr/>
      <dgm:t>
        <a:bodyPr/>
        <a:lstStyle/>
        <a:p>
          <a:r>
            <a:rPr lang="fr-FR" sz="1700" b="0" dirty="0">
              <a:latin typeface="Calibri"/>
              <a:cs typeface="Calibri"/>
            </a:rPr>
            <a:t>Le Conseil des Ministres de la CEDEAO lors de sa 61ème session a adopté le règlement C/REG.23/11/08 sur l'établissement du CEREEC</a:t>
          </a:r>
          <a:endParaRPr lang="en-US" sz="1700" dirty="0">
            <a:latin typeface="Calibri"/>
            <a:cs typeface="Calibri"/>
          </a:endParaRPr>
        </a:p>
      </dgm:t>
    </dgm:pt>
    <dgm:pt modelId="{687F8E55-A1A5-49D1-839D-019DF919B229}" type="parTrans" cxnId="{5BC53A26-4935-48AB-A788-B2AA8F6FE9A2}">
      <dgm:prSet/>
      <dgm:spPr/>
      <dgm:t>
        <a:bodyPr/>
        <a:lstStyle/>
        <a:p>
          <a:endParaRPr lang="en-US"/>
        </a:p>
      </dgm:t>
    </dgm:pt>
    <dgm:pt modelId="{3EE54DF5-FE16-481E-9F4B-E5CD23891B4C}" type="sibTrans" cxnId="{5BC53A26-4935-48AB-A788-B2AA8F6FE9A2}">
      <dgm:prSet/>
      <dgm:spPr/>
      <dgm:t>
        <a:bodyPr/>
        <a:lstStyle/>
        <a:p>
          <a:endParaRPr lang="en-US"/>
        </a:p>
      </dgm:t>
    </dgm:pt>
    <dgm:pt modelId="{5D7C8E45-AFEC-4E14-80B9-DBC5BCF5648E}">
      <dgm:prSet phldr="0"/>
      <dgm:spPr/>
      <dgm:t>
        <a:bodyPr/>
        <a:lstStyle/>
        <a:p>
          <a:pPr>
            <a:defRPr b="1"/>
          </a:pPr>
          <a:r>
            <a:rPr lang="en-US" b="1" dirty="0">
              <a:latin typeface="Calibri"/>
              <a:cs typeface="Calibri"/>
            </a:rPr>
            <a:t>2020</a:t>
          </a:r>
        </a:p>
      </dgm:t>
    </dgm:pt>
    <dgm:pt modelId="{32E14881-E3EE-4017-A9A7-AF48C8CC0320}" type="parTrans" cxnId="{CC733D03-9912-4D23-983D-1D088CEFDF55}">
      <dgm:prSet/>
      <dgm:spPr/>
      <dgm:t>
        <a:bodyPr/>
        <a:lstStyle/>
        <a:p>
          <a:endParaRPr lang="en-US"/>
        </a:p>
      </dgm:t>
    </dgm:pt>
    <dgm:pt modelId="{137BCC07-B15E-463A-9672-E38842328BE9}" type="sibTrans" cxnId="{CC733D03-9912-4D23-983D-1D088CEFDF55}">
      <dgm:prSet/>
      <dgm:spPr/>
      <dgm:t>
        <a:bodyPr/>
        <a:lstStyle/>
        <a:p>
          <a:endParaRPr lang="en-US"/>
        </a:p>
      </dgm:t>
    </dgm:pt>
    <dgm:pt modelId="{20388B27-04D0-45DE-88CA-55E83FB3ABF6}" type="pres">
      <dgm:prSet presAssocID="{8C964AFE-5B8D-4D88-9DA7-0CEB0C1C33F6}" presName="root" presStyleCnt="0">
        <dgm:presLayoutVars>
          <dgm:chMax/>
          <dgm:chPref/>
          <dgm:animLvl val="lvl"/>
        </dgm:presLayoutVars>
      </dgm:prSet>
      <dgm:spPr/>
    </dgm:pt>
    <dgm:pt modelId="{2E755259-07AF-418E-AD4B-D48AFB54E681}" type="pres">
      <dgm:prSet presAssocID="{8C964AFE-5B8D-4D88-9DA7-0CEB0C1C33F6}" presName="divider" presStyleLbl="fgAcc1" presStyleIdx="0" presStyleCnt="4"/>
      <dgm:spPr>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tailEnd type="triangle" w="lg" len="lg"/>
        </a:ln>
        <a:effectLst/>
      </dgm:spPr>
    </dgm:pt>
    <dgm:pt modelId="{F40C52AC-3399-4E0E-AE48-AEBEB97E29AB}" type="pres">
      <dgm:prSet presAssocID="{8C964AFE-5B8D-4D88-9DA7-0CEB0C1C33F6}" presName="nodes" presStyleCnt="0">
        <dgm:presLayoutVars>
          <dgm:chMax/>
          <dgm:chPref/>
          <dgm:animLvl val="lvl"/>
        </dgm:presLayoutVars>
      </dgm:prSet>
      <dgm:spPr/>
    </dgm:pt>
    <dgm:pt modelId="{AA3B2120-795C-4BF6-8E45-7411F3525629}" type="pres">
      <dgm:prSet presAssocID="{28274047-01FE-4A30-8743-C63CFC2D4EDE}" presName="composite" presStyleCnt="0"/>
      <dgm:spPr/>
    </dgm:pt>
    <dgm:pt modelId="{3C17A5E5-5F7B-46BE-AB2F-7B51AB8C5045}" type="pres">
      <dgm:prSet presAssocID="{28274047-01FE-4A30-8743-C63CFC2D4EDE}" presName="ConnectorPoint" presStyleLbl="lnNode1" presStyleIdx="0" presStyleCnt="3"/>
      <dgm:spPr>
        <a:solidFill>
          <a:schemeClr val="accent3">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C438CED3-DBC2-4EED-B864-56B64EA2E518}" type="pres">
      <dgm:prSet presAssocID="{28274047-01FE-4A30-8743-C63CFC2D4EDE}" presName="DropPinPlaceHolder" presStyleCnt="0"/>
      <dgm:spPr/>
    </dgm:pt>
    <dgm:pt modelId="{EFE2F83C-49A4-4442-82D6-384B45D1E63E}" type="pres">
      <dgm:prSet presAssocID="{28274047-01FE-4A30-8743-C63CFC2D4EDE}" presName="DropPin" presStyleLbl="alignNode1" presStyleIdx="0" presStyleCnt="3" custLinFactNeighborX="903" custLinFactNeighborY="-13545"/>
      <dgm:spPr/>
    </dgm:pt>
    <dgm:pt modelId="{F0E7B129-EBE4-4343-9579-55EB86C82D8F}" type="pres">
      <dgm:prSet presAssocID="{28274047-01FE-4A30-8743-C63CFC2D4EDE}" presName="Ellipse" presStyleLbl="fgAcc1" presStyleIdx="1" presStyleCnt="4"/>
      <dgm:spPr>
        <a:solidFill>
          <a:schemeClr val="lt1">
            <a:alpha val="90000"/>
            <a:hueOff val="0"/>
            <a:satOff val="0"/>
            <a:lumOff val="0"/>
            <a:alphaOff val="0"/>
          </a:schemeClr>
        </a:solidFill>
        <a:ln w="12700" cap="flat" cmpd="sng" algn="ctr">
          <a:noFill/>
          <a:prstDash val="solid"/>
          <a:miter lim="800000"/>
        </a:ln>
        <a:effectLst/>
      </dgm:spPr>
    </dgm:pt>
    <dgm:pt modelId="{8255CE69-01E9-4AF8-AF95-0A1DE7034CD8}" type="pres">
      <dgm:prSet presAssocID="{28274047-01FE-4A30-8743-C63CFC2D4EDE}" presName="L2TextContainer" presStyleLbl="revTx" presStyleIdx="0" presStyleCnt="6">
        <dgm:presLayoutVars>
          <dgm:bulletEnabled val="1"/>
        </dgm:presLayoutVars>
      </dgm:prSet>
      <dgm:spPr/>
    </dgm:pt>
    <dgm:pt modelId="{6C07F81A-4584-4D53-9AA6-282373914B61}" type="pres">
      <dgm:prSet presAssocID="{28274047-01FE-4A30-8743-C63CFC2D4EDE}" presName="L1TextContainer" presStyleLbl="revTx" presStyleIdx="1" presStyleCnt="6">
        <dgm:presLayoutVars>
          <dgm:chMax val="1"/>
          <dgm:chPref val="1"/>
          <dgm:bulletEnabled val="1"/>
        </dgm:presLayoutVars>
      </dgm:prSet>
      <dgm:spPr/>
    </dgm:pt>
    <dgm:pt modelId="{A886B36A-1EA8-44F4-A165-1F621FD25FA5}" type="pres">
      <dgm:prSet presAssocID="{28274047-01FE-4A30-8743-C63CFC2D4EDE}" presName="ConnectLine" presStyleLbl="sibTrans1D1" presStyleIdx="0" presStyleCnt="3"/>
      <dgm:spPr>
        <a:noFill/>
        <a:ln w="12700" cap="flat" cmpd="sng" algn="ctr">
          <a:solidFill>
            <a:schemeClr val="accent3">
              <a:hueOff val="0"/>
              <a:satOff val="0"/>
              <a:lumOff val="0"/>
              <a:alphaOff val="0"/>
            </a:schemeClr>
          </a:solidFill>
          <a:prstDash val="dash"/>
          <a:miter lim="800000"/>
        </a:ln>
        <a:effectLst/>
      </dgm:spPr>
    </dgm:pt>
    <dgm:pt modelId="{A9C60E36-1D37-4D43-997B-F40263E58AE3}" type="pres">
      <dgm:prSet presAssocID="{28274047-01FE-4A30-8743-C63CFC2D4EDE}" presName="EmptyPlaceHolder" presStyleCnt="0"/>
      <dgm:spPr/>
    </dgm:pt>
    <dgm:pt modelId="{ACDBC807-401E-486F-9394-7EA6FE291139}" type="pres">
      <dgm:prSet presAssocID="{16C7ADBA-C032-4BA4-9FE6-0EEEF34B1080}" presName="spaceBetweenRectangles" presStyleCnt="0"/>
      <dgm:spPr/>
    </dgm:pt>
    <dgm:pt modelId="{E07B95EF-71FD-4FEF-86BF-D9214BE8F504}" type="pres">
      <dgm:prSet presAssocID="{E21F4356-628D-41AA-BEFC-C97D8D212F2C}" presName="composite" presStyleCnt="0"/>
      <dgm:spPr/>
    </dgm:pt>
    <dgm:pt modelId="{AE92732F-8161-48C6-8193-9B5F17980751}" type="pres">
      <dgm:prSet presAssocID="{E21F4356-628D-41AA-BEFC-C97D8D212F2C}" presName="ConnectorPoint" presStyleLbl="lnNode1" presStyleIdx="1" presStyleCnt="3"/>
      <dgm:spPr>
        <a:solidFill>
          <a:schemeClr val="accent5">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B405A4B9-F38E-4558-B86C-720080F1FB09}" type="pres">
      <dgm:prSet presAssocID="{E21F4356-628D-41AA-BEFC-C97D8D212F2C}" presName="DropPinPlaceHolder" presStyleCnt="0"/>
      <dgm:spPr/>
    </dgm:pt>
    <dgm:pt modelId="{0B983DF0-BA0B-474D-99F3-51490970AB00}" type="pres">
      <dgm:prSet presAssocID="{E21F4356-628D-41AA-BEFC-C97D8D212F2C}" presName="DropPin" presStyleLbl="alignNode1" presStyleIdx="1" presStyleCnt="3" custLinFactX="-124101" custLinFactNeighborX="-200000" custLinFactNeighborY="10596"/>
      <dgm:spPr/>
    </dgm:pt>
    <dgm:pt modelId="{DA334FB8-60E5-4D13-A0DB-ABE19EFD7C98}" type="pres">
      <dgm:prSet presAssocID="{E21F4356-628D-41AA-BEFC-C97D8D212F2C}" presName="Ellipse" presStyleLbl="fgAcc1" presStyleIdx="2" presStyleCnt="4"/>
      <dgm:spPr>
        <a:solidFill>
          <a:schemeClr val="lt1">
            <a:alpha val="90000"/>
            <a:hueOff val="0"/>
            <a:satOff val="0"/>
            <a:lumOff val="0"/>
            <a:alphaOff val="0"/>
          </a:schemeClr>
        </a:solidFill>
        <a:ln w="12700" cap="flat" cmpd="sng" algn="ctr">
          <a:noFill/>
          <a:prstDash val="solid"/>
          <a:miter lim="800000"/>
        </a:ln>
        <a:effectLst/>
      </dgm:spPr>
    </dgm:pt>
    <dgm:pt modelId="{2BB994D4-C592-4B6E-BBAD-1B9C298D8311}" type="pres">
      <dgm:prSet presAssocID="{E21F4356-628D-41AA-BEFC-C97D8D212F2C}" presName="L2TextContainer" presStyleLbl="revTx" presStyleIdx="2" presStyleCnt="6">
        <dgm:presLayoutVars>
          <dgm:bulletEnabled val="1"/>
        </dgm:presLayoutVars>
      </dgm:prSet>
      <dgm:spPr/>
    </dgm:pt>
    <dgm:pt modelId="{8E363D8A-978D-4BE4-9F5F-F4E6FCF8BBFD}" type="pres">
      <dgm:prSet presAssocID="{E21F4356-628D-41AA-BEFC-C97D8D212F2C}" presName="L1TextContainer" presStyleLbl="revTx" presStyleIdx="3" presStyleCnt="6" custLinFactNeighborX="-35905" custLinFactNeighborY="67454">
        <dgm:presLayoutVars>
          <dgm:chMax val="1"/>
          <dgm:chPref val="1"/>
          <dgm:bulletEnabled val="1"/>
        </dgm:presLayoutVars>
      </dgm:prSet>
      <dgm:spPr/>
    </dgm:pt>
    <dgm:pt modelId="{C80DCB45-C866-4F9F-BF13-0E33150DD84E}" type="pres">
      <dgm:prSet presAssocID="{E21F4356-628D-41AA-BEFC-C97D8D212F2C}" presName="ConnectLine" presStyleLbl="sibTrans1D1" presStyleIdx="1" presStyleCnt="3" custLinFactX="-2200000" custLinFactNeighborX="-2216038" custLinFactNeighborY="-1692"/>
      <dgm:spPr>
        <a:noFill/>
        <a:ln w="12700" cap="flat" cmpd="sng" algn="ctr">
          <a:solidFill>
            <a:schemeClr val="accent5">
              <a:hueOff val="0"/>
              <a:satOff val="0"/>
              <a:lumOff val="0"/>
              <a:alphaOff val="0"/>
            </a:schemeClr>
          </a:solidFill>
          <a:prstDash val="dash"/>
          <a:miter lim="800000"/>
        </a:ln>
        <a:effectLst/>
      </dgm:spPr>
    </dgm:pt>
    <dgm:pt modelId="{029C40ED-3E07-4644-B360-98B755A0FA92}" type="pres">
      <dgm:prSet presAssocID="{E21F4356-628D-41AA-BEFC-C97D8D212F2C}" presName="EmptyPlaceHolder" presStyleCnt="0"/>
      <dgm:spPr/>
    </dgm:pt>
    <dgm:pt modelId="{717F1EAF-D71C-4425-AFEB-9A8697B63FBC}" type="pres">
      <dgm:prSet presAssocID="{95DA21FD-AC95-4436-8897-6B522FD375ED}" presName="spaceBetweenRectangles" presStyleCnt="0"/>
      <dgm:spPr/>
    </dgm:pt>
    <dgm:pt modelId="{92910B7C-9473-4431-9221-BD04D8162991}" type="pres">
      <dgm:prSet presAssocID="{5D7C8E45-AFEC-4E14-80B9-DBC5BCF5648E}" presName="composite" presStyleCnt="0"/>
      <dgm:spPr/>
    </dgm:pt>
    <dgm:pt modelId="{D065B75B-00D5-4181-9158-82C7F54698E9}" type="pres">
      <dgm:prSet presAssocID="{5D7C8E45-AFEC-4E14-80B9-DBC5BCF5648E}" presName="ConnectorPoint" presStyleLbl="lnNode1" presStyleIdx="2" presStyleCnt="3"/>
      <dgm:spPr>
        <a:solidFill>
          <a:schemeClr val="accent5">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89E79C91-6A6C-493E-A1B9-BA05317A3D9F}" type="pres">
      <dgm:prSet presAssocID="{5D7C8E45-AFEC-4E14-80B9-DBC5BCF5648E}" presName="DropPinPlaceHolder" presStyleCnt="0"/>
      <dgm:spPr/>
    </dgm:pt>
    <dgm:pt modelId="{19E6BF9D-861B-4386-B3BB-7B4177868DCE}" type="pres">
      <dgm:prSet presAssocID="{5D7C8E45-AFEC-4E14-80B9-DBC5BCF5648E}" presName="DropPin" presStyleLbl="alignNode1" presStyleIdx="2" presStyleCnt="3" custLinFactNeighborY="-9933"/>
      <dgm:spPr/>
    </dgm:pt>
    <dgm:pt modelId="{39326B26-8D6A-4D85-B84F-50957D4C51CD}" type="pres">
      <dgm:prSet presAssocID="{5D7C8E45-AFEC-4E14-80B9-DBC5BCF5648E}" presName="Ellipse" presStyleLbl="fgAcc1" presStyleIdx="3" presStyleCnt="4"/>
      <dgm:spPr>
        <a:solidFill>
          <a:schemeClr val="lt1">
            <a:alpha val="90000"/>
            <a:hueOff val="0"/>
            <a:satOff val="0"/>
            <a:lumOff val="0"/>
            <a:alphaOff val="0"/>
          </a:schemeClr>
        </a:solidFill>
        <a:ln w="12700" cap="flat" cmpd="sng" algn="ctr">
          <a:noFill/>
          <a:prstDash val="solid"/>
          <a:miter lim="800000"/>
        </a:ln>
        <a:effectLst/>
      </dgm:spPr>
    </dgm:pt>
    <dgm:pt modelId="{04002BA2-02BD-4D6C-BD50-A0E60DF4DB64}" type="pres">
      <dgm:prSet presAssocID="{5D7C8E45-AFEC-4E14-80B9-DBC5BCF5648E}" presName="L2TextContainer" presStyleLbl="revTx" presStyleIdx="4" presStyleCnt="6">
        <dgm:presLayoutVars>
          <dgm:bulletEnabled val="1"/>
        </dgm:presLayoutVars>
      </dgm:prSet>
      <dgm:spPr/>
    </dgm:pt>
    <dgm:pt modelId="{8963BB82-D9E3-4F92-8041-B123111D3C57}" type="pres">
      <dgm:prSet presAssocID="{5D7C8E45-AFEC-4E14-80B9-DBC5BCF5648E}" presName="L1TextContainer" presStyleLbl="revTx" presStyleIdx="5" presStyleCnt="6">
        <dgm:presLayoutVars>
          <dgm:chMax val="1"/>
          <dgm:chPref val="1"/>
          <dgm:bulletEnabled val="1"/>
        </dgm:presLayoutVars>
      </dgm:prSet>
      <dgm:spPr/>
    </dgm:pt>
    <dgm:pt modelId="{963602A4-DB3F-4F01-BA26-9FBE4DB11ADA}" type="pres">
      <dgm:prSet presAssocID="{5D7C8E45-AFEC-4E14-80B9-DBC5BCF5648E}" presName="ConnectLine" presStyleLbl="sibTrans1D1" presStyleIdx="2" presStyleCnt="3"/>
      <dgm:spPr>
        <a:noFill/>
        <a:ln w="12700" cap="flat" cmpd="sng" algn="ctr">
          <a:solidFill>
            <a:schemeClr val="accent5">
              <a:hueOff val="0"/>
              <a:satOff val="0"/>
              <a:lumOff val="0"/>
              <a:alphaOff val="0"/>
            </a:schemeClr>
          </a:solidFill>
          <a:prstDash val="dash"/>
          <a:miter lim="800000"/>
        </a:ln>
        <a:effectLst/>
      </dgm:spPr>
    </dgm:pt>
    <dgm:pt modelId="{9E487E1D-3F08-407D-857A-8F2ED0D69F35}" type="pres">
      <dgm:prSet presAssocID="{5D7C8E45-AFEC-4E14-80B9-DBC5BCF5648E}" presName="EmptyPlaceHolder" presStyleCnt="0"/>
      <dgm:spPr/>
    </dgm:pt>
  </dgm:ptLst>
  <dgm:cxnLst>
    <dgm:cxn modelId="{CC733D03-9912-4D23-983D-1D088CEFDF55}" srcId="{8C964AFE-5B8D-4D88-9DA7-0CEB0C1C33F6}" destId="{5D7C8E45-AFEC-4E14-80B9-DBC5BCF5648E}" srcOrd="2" destOrd="0" parTransId="{32E14881-E3EE-4017-A9A7-AF48C8CC0320}" sibTransId="{137BCC07-B15E-463A-9672-E38842328BE9}"/>
    <dgm:cxn modelId="{44435B0C-F4CF-42D3-A482-0ABB30DA801B}" type="presOf" srcId="{3CB4390C-6397-4AAB-AAB5-F093A69104CA}" destId="{8255CE69-01E9-4AF8-AF95-0A1DE7034CD8}" srcOrd="0" destOrd="0" presId="urn:microsoft.com/office/officeart/2017/3/layout/DropPinTimeline"/>
    <dgm:cxn modelId="{5BC53A26-4935-48AB-A788-B2AA8F6FE9A2}" srcId="{28274047-01FE-4A30-8743-C63CFC2D4EDE}" destId="{3CB4390C-6397-4AAB-AAB5-F093A69104CA}" srcOrd="0" destOrd="0" parTransId="{687F8E55-A1A5-49D1-839D-019DF919B229}" sibTransId="{3EE54DF5-FE16-481E-9F4B-E5CD23891B4C}"/>
    <dgm:cxn modelId="{FA09B663-0425-4C3C-8D2B-555515A45789}" type="presOf" srcId="{5D7C8E45-AFEC-4E14-80B9-DBC5BCF5648E}" destId="{8963BB82-D9E3-4F92-8041-B123111D3C57}" srcOrd="0" destOrd="0" presId="urn:microsoft.com/office/officeart/2017/3/layout/DropPinTimeline"/>
    <dgm:cxn modelId="{4DD9AF66-C6BC-44CF-B3E9-DD9C0ABFBC62}" srcId="{E21F4356-628D-41AA-BEFC-C97D8D212F2C}" destId="{4E3FD55A-0821-4670-88E7-FFCEE030FA0B}" srcOrd="0" destOrd="0" parTransId="{C476E64C-0FA7-4453-9569-A305A544C6E6}" sibTransId="{52A055E8-75DF-471B-AF10-87A2C5C7B9E9}"/>
    <dgm:cxn modelId="{CC2F9847-F114-4C9F-898C-8CA5874B4DAA}" srcId="{5D7C8E45-AFEC-4E14-80B9-DBC5BCF5648E}" destId="{A2D09198-E033-4667-AB60-EED16FF2EEC6}" srcOrd="0" destOrd="0" parTransId="{89255DF5-6DE6-45E6-9426-97BAB4CADCB1}" sibTransId="{778DA1B3-68B9-48F0-8A53-3EDB8CE842A7}"/>
    <dgm:cxn modelId="{BC391E6E-4C7A-4775-9638-9144F303153B}" type="presOf" srcId="{A2D09198-E033-4667-AB60-EED16FF2EEC6}" destId="{04002BA2-02BD-4D6C-BD50-A0E60DF4DB64}" srcOrd="0" destOrd="0" presId="urn:microsoft.com/office/officeart/2017/3/layout/DropPinTimeline"/>
    <dgm:cxn modelId="{BC026351-41BD-4C10-B091-716C674A59BE}" type="presOf" srcId="{28274047-01FE-4A30-8743-C63CFC2D4EDE}" destId="{6C07F81A-4584-4D53-9AA6-282373914B61}" srcOrd="0" destOrd="0" presId="urn:microsoft.com/office/officeart/2017/3/layout/DropPinTimeline"/>
    <dgm:cxn modelId="{FBC15D8B-854E-470B-A316-8154A0C2A87E}" srcId="{8C964AFE-5B8D-4D88-9DA7-0CEB0C1C33F6}" destId="{E21F4356-628D-41AA-BEFC-C97D8D212F2C}" srcOrd="1" destOrd="0" parTransId="{BEC6CD5A-362C-4DBE-BBF2-96634C9730DB}" sibTransId="{95DA21FD-AC95-4436-8897-6B522FD375ED}"/>
    <dgm:cxn modelId="{243DCEBD-37F1-4A87-8B4A-CA36835E55DC}" type="presOf" srcId="{E21F4356-628D-41AA-BEFC-C97D8D212F2C}" destId="{8E363D8A-978D-4BE4-9F5F-F4E6FCF8BBFD}" srcOrd="0" destOrd="0" presId="urn:microsoft.com/office/officeart/2017/3/layout/DropPinTimeline"/>
    <dgm:cxn modelId="{AFCA3CD6-7364-4D8C-81AE-E09D8822F245}" srcId="{8C964AFE-5B8D-4D88-9DA7-0CEB0C1C33F6}" destId="{28274047-01FE-4A30-8743-C63CFC2D4EDE}" srcOrd="0" destOrd="0" parTransId="{4047A8D8-FF38-4D00-8EC9-46F393614F94}" sibTransId="{16C7ADBA-C032-4BA4-9FE6-0EEEF34B1080}"/>
    <dgm:cxn modelId="{162D48D7-BDCE-46BA-8860-7690A0242D81}" type="presOf" srcId="{4E3FD55A-0821-4670-88E7-FFCEE030FA0B}" destId="{2BB994D4-C592-4B6E-BBAD-1B9C298D8311}" srcOrd="0" destOrd="0" presId="urn:microsoft.com/office/officeart/2017/3/layout/DropPinTimeline"/>
    <dgm:cxn modelId="{6EF372DA-2A63-4DB6-A454-A4C3B09C2BB9}" type="presOf" srcId="{8C964AFE-5B8D-4D88-9DA7-0CEB0C1C33F6}" destId="{20388B27-04D0-45DE-88CA-55E83FB3ABF6}" srcOrd="0" destOrd="0" presId="urn:microsoft.com/office/officeart/2017/3/layout/DropPinTimeline"/>
    <dgm:cxn modelId="{42685776-1C3C-4A54-BD31-7E1A34CB0843}" type="presParOf" srcId="{20388B27-04D0-45DE-88CA-55E83FB3ABF6}" destId="{2E755259-07AF-418E-AD4B-D48AFB54E681}" srcOrd="0" destOrd="0" presId="urn:microsoft.com/office/officeart/2017/3/layout/DropPinTimeline"/>
    <dgm:cxn modelId="{744E03ED-C9AB-4D46-B614-48F3852B27E5}" type="presParOf" srcId="{20388B27-04D0-45DE-88CA-55E83FB3ABF6}" destId="{F40C52AC-3399-4E0E-AE48-AEBEB97E29AB}" srcOrd="1" destOrd="0" presId="urn:microsoft.com/office/officeart/2017/3/layout/DropPinTimeline"/>
    <dgm:cxn modelId="{7E814FC5-6DA0-4793-AD01-949F65257649}" type="presParOf" srcId="{F40C52AC-3399-4E0E-AE48-AEBEB97E29AB}" destId="{AA3B2120-795C-4BF6-8E45-7411F3525629}" srcOrd="0" destOrd="0" presId="urn:microsoft.com/office/officeart/2017/3/layout/DropPinTimeline"/>
    <dgm:cxn modelId="{09E3F114-F245-4D00-B7D9-3F970D767170}" type="presParOf" srcId="{AA3B2120-795C-4BF6-8E45-7411F3525629}" destId="{3C17A5E5-5F7B-46BE-AB2F-7B51AB8C5045}" srcOrd="0" destOrd="0" presId="urn:microsoft.com/office/officeart/2017/3/layout/DropPinTimeline"/>
    <dgm:cxn modelId="{DABE0901-272E-405C-A746-CC216CABDF10}" type="presParOf" srcId="{AA3B2120-795C-4BF6-8E45-7411F3525629}" destId="{C438CED3-DBC2-4EED-B864-56B64EA2E518}" srcOrd="1" destOrd="0" presId="urn:microsoft.com/office/officeart/2017/3/layout/DropPinTimeline"/>
    <dgm:cxn modelId="{2F9080F7-F265-4EDA-9FCC-D82A4DDA7822}" type="presParOf" srcId="{C438CED3-DBC2-4EED-B864-56B64EA2E518}" destId="{EFE2F83C-49A4-4442-82D6-384B45D1E63E}" srcOrd="0" destOrd="0" presId="urn:microsoft.com/office/officeart/2017/3/layout/DropPinTimeline"/>
    <dgm:cxn modelId="{AC806277-7EEB-45E3-B7EB-EA12C61F9F8D}" type="presParOf" srcId="{C438CED3-DBC2-4EED-B864-56B64EA2E518}" destId="{F0E7B129-EBE4-4343-9579-55EB86C82D8F}" srcOrd="1" destOrd="0" presId="urn:microsoft.com/office/officeart/2017/3/layout/DropPinTimeline"/>
    <dgm:cxn modelId="{1624B96D-C584-44F6-B351-7B40EA393024}" type="presParOf" srcId="{AA3B2120-795C-4BF6-8E45-7411F3525629}" destId="{8255CE69-01E9-4AF8-AF95-0A1DE7034CD8}" srcOrd="2" destOrd="0" presId="urn:microsoft.com/office/officeart/2017/3/layout/DropPinTimeline"/>
    <dgm:cxn modelId="{B1085D20-07CE-4369-8899-96BA633AF0EF}" type="presParOf" srcId="{AA3B2120-795C-4BF6-8E45-7411F3525629}" destId="{6C07F81A-4584-4D53-9AA6-282373914B61}" srcOrd="3" destOrd="0" presId="urn:microsoft.com/office/officeart/2017/3/layout/DropPinTimeline"/>
    <dgm:cxn modelId="{251FBC24-C298-42D6-8ECD-B81FF0F288E0}" type="presParOf" srcId="{AA3B2120-795C-4BF6-8E45-7411F3525629}" destId="{A886B36A-1EA8-44F4-A165-1F621FD25FA5}" srcOrd="4" destOrd="0" presId="urn:microsoft.com/office/officeart/2017/3/layout/DropPinTimeline"/>
    <dgm:cxn modelId="{25CF6FAA-E939-4152-A060-F17C672B204C}" type="presParOf" srcId="{AA3B2120-795C-4BF6-8E45-7411F3525629}" destId="{A9C60E36-1D37-4D43-997B-F40263E58AE3}" srcOrd="5" destOrd="0" presId="urn:microsoft.com/office/officeart/2017/3/layout/DropPinTimeline"/>
    <dgm:cxn modelId="{34E76FF9-4D8E-4BC9-B1A5-A818C5E2510E}" type="presParOf" srcId="{F40C52AC-3399-4E0E-AE48-AEBEB97E29AB}" destId="{ACDBC807-401E-486F-9394-7EA6FE291139}" srcOrd="1" destOrd="0" presId="urn:microsoft.com/office/officeart/2017/3/layout/DropPinTimeline"/>
    <dgm:cxn modelId="{4051475D-2B03-4898-B50C-62A3A366ED41}" type="presParOf" srcId="{F40C52AC-3399-4E0E-AE48-AEBEB97E29AB}" destId="{E07B95EF-71FD-4FEF-86BF-D9214BE8F504}" srcOrd="2" destOrd="0" presId="urn:microsoft.com/office/officeart/2017/3/layout/DropPinTimeline"/>
    <dgm:cxn modelId="{B708164C-4B18-4145-AFD3-CC706A2F14CE}" type="presParOf" srcId="{E07B95EF-71FD-4FEF-86BF-D9214BE8F504}" destId="{AE92732F-8161-48C6-8193-9B5F17980751}" srcOrd="0" destOrd="0" presId="urn:microsoft.com/office/officeart/2017/3/layout/DropPinTimeline"/>
    <dgm:cxn modelId="{492C81CC-7345-473F-BFB8-CACF331D7926}" type="presParOf" srcId="{E07B95EF-71FD-4FEF-86BF-D9214BE8F504}" destId="{B405A4B9-F38E-4558-B86C-720080F1FB09}" srcOrd="1" destOrd="0" presId="urn:microsoft.com/office/officeart/2017/3/layout/DropPinTimeline"/>
    <dgm:cxn modelId="{1BD6A8E7-FA67-47B6-81A0-7DA85D4E0648}" type="presParOf" srcId="{B405A4B9-F38E-4558-B86C-720080F1FB09}" destId="{0B983DF0-BA0B-474D-99F3-51490970AB00}" srcOrd="0" destOrd="0" presId="urn:microsoft.com/office/officeart/2017/3/layout/DropPinTimeline"/>
    <dgm:cxn modelId="{3962A32D-CCAF-42B3-8049-02D70B4EC8B4}" type="presParOf" srcId="{B405A4B9-F38E-4558-B86C-720080F1FB09}" destId="{DA334FB8-60E5-4D13-A0DB-ABE19EFD7C98}" srcOrd="1" destOrd="0" presId="urn:microsoft.com/office/officeart/2017/3/layout/DropPinTimeline"/>
    <dgm:cxn modelId="{199741FE-A5FE-4117-9F26-55589F977DEE}" type="presParOf" srcId="{E07B95EF-71FD-4FEF-86BF-D9214BE8F504}" destId="{2BB994D4-C592-4B6E-BBAD-1B9C298D8311}" srcOrd="2" destOrd="0" presId="urn:microsoft.com/office/officeart/2017/3/layout/DropPinTimeline"/>
    <dgm:cxn modelId="{C3F1C14C-B992-4B80-BE95-D27EE2BA7B40}" type="presParOf" srcId="{E07B95EF-71FD-4FEF-86BF-D9214BE8F504}" destId="{8E363D8A-978D-4BE4-9F5F-F4E6FCF8BBFD}" srcOrd="3" destOrd="0" presId="urn:microsoft.com/office/officeart/2017/3/layout/DropPinTimeline"/>
    <dgm:cxn modelId="{B17655B9-DAF0-4325-9272-02AF7E0AEA7E}" type="presParOf" srcId="{E07B95EF-71FD-4FEF-86BF-D9214BE8F504}" destId="{C80DCB45-C866-4F9F-BF13-0E33150DD84E}" srcOrd="4" destOrd="0" presId="urn:microsoft.com/office/officeart/2017/3/layout/DropPinTimeline"/>
    <dgm:cxn modelId="{825EB75E-80A1-4C6D-BF6C-FA4CCA8DB5E4}" type="presParOf" srcId="{E07B95EF-71FD-4FEF-86BF-D9214BE8F504}" destId="{029C40ED-3E07-4644-B360-98B755A0FA92}" srcOrd="5" destOrd="0" presId="urn:microsoft.com/office/officeart/2017/3/layout/DropPinTimeline"/>
    <dgm:cxn modelId="{49DC5E25-459F-4496-9413-DC7CBD17E469}" type="presParOf" srcId="{F40C52AC-3399-4E0E-AE48-AEBEB97E29AB}" destId="{717F1EAF-D71C-4425-AFEB-9A8697B63FBC}" srcOrd="3" destOrd="0" presId="urn:microsoft.com/office/officeart/2017/3/layout/DropPinTimeline"/>
    <dgm:cxn modelId="{D0AF9B75-A1BA-4869-A2B4-BE68F0DD8920}" type="presParOf" srcId="{F40C52AC-3399-4E0E-AE48-AEBEB97E29AB}" destId="{92910B7C-9473-4431-9221-BD04D8162991}" srcOrd="4" destOrd="0" presId="urn:microsoft.com/office/officeart/2017/3/layout/DropPinTimeline"/>
    <dgm:cxn modelId="{CE29829B-2DE5-4A9D-A3ED-02544DA36BBC}" type="presParOf" srcId="{92910B7C-9473-4431-9221-BD04D8162991}" destId="{D065B75B-00D5-4181-9158-82C7F54698E9}" srcOrd="0" destOrd="0" presId="urn:microsoft.com/office/officeart/2017/3/layout/DropPinTimeline"/>
    <dgm:cxn modelId="{13AF86F8-6111-4755-B549-D064F28F42FC}" type="presParOf" srcId="{92910B7C-9473-4431-9221-BD04D8162991}" destId="{89E79C91-6A6C-493E-A1B9-BA05317A3D9F}" srcOrd="1" destOrd="0" presId="urn:microsoft.com/office/officeart/2017/3/layout/DropPinTimeline"/>
    <dgm:cxn modelId="{326E9BF6-9871-419C-92DA-D75D5ADA0249}" type="presParOf" srcId="{89E79C91-6A6C-493E-A1B9-BA05317A3D9F}" destId="{19E6BF9D-861B-4386-B3BB-7B4177868DCE}" srcOrd="0" destOrd="0" presId="urn:microsoft.com/office/officeart/2017/3/layout/DropPinTimeline"/>
    <dgm:cxn modelId="{8F86EADC-092A-4305-9392-E089CF885E57}" type="presParOf" srcId="{89E79C91-6A6C-493E-A1B9-BA05317A3D9F}" destId="{39326B26-8D6A-4D85-B84F-50957D4C51CD}" srcOrd="1" destOrd="0" presId="urn:microsoft.com/office/officeart/2017/3/layout/DropPinTimeline"/>
    <dgm:cxn modelId="{91C38BC5-B334-4FD8-9614-AFF44D559C4D}" type="presParOf" srcId="{92910B7C-9473-4431-9221-BD04D8162991}" destId="{04002BA2-02BD-4D6C-BD50-A0E60DF4DB64}" srcOrd="2" destOrd="0" presId="urn:microsoft.com/office/officeart/2017/3/layout/DropPinTimeline"/>
    <dgm:cxn modelId="{EEF61F4D-211D-473C-B167-1CBC3AF38757}" type="presParOf" srcId="{92910B7C-9473-4431-9221-BD04D8162991}" destId="{8963BB82-D9E3-4F92-8041-B123111D3C57}" srcOrd="3" destOrd="0" presId="urn:microsoft.com/office/officeart/2017/3/layout/DropPinTimeline"/>
    <dgm:cxn modelId="{571A571C-1D9C-4515-AFB0-5CB6AC9DBA2B}" type="presParOf" srcId="{92910B7C-9473-4431-9221-BD04D8162991}" destId="{963602A4-DB3F-4F01-BA26-9FBE4DB11ADA}" srcOrd="4" destOrd="0" presId="urn:microsoft.com/office/officeart/2017/3/layout/DropPinTimeline"/>
    <dgm:cxn modelId="{1C947835-0C5F-4099-960E-05000EAD50D9}" type="presParOf" srcId="{92910B7C-9473-4431-9221-BD04D8162991}" destId="{9E487E1D-3F08-407D-857A-8F2ED0D69F35}" srcOrd="5" destOrd="0" presId="urn:microsoft.com/office/officeart/2017/3/layout/DropPin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02A0843-8316-4772-BBB7-5B2865733BEC}" type="doc">
      <dgm:prSet loTypeId="urn:microsoft.com/office/officeart/2005/8/layout/vList2" loCatId="list" qsTypeId="urn:microsoft.com/office/officeart/2005/8/quickstyle/simple1" qsCatId="simple" csTypeId="urn:microsoft.com/office/officeart/2005/8/colors/accent1_2" csCatId="accent1" phldr="1"/>
      <dgm:spPr/>
    </dgm:pt>
    <dgm:pt modelId="{89B5D04D-6811-491F-AB00-AA4B2EF7338A}">
      <dgm:prSet phldrT="[Text]" custT="1"/>
      <dgm:spPr>
        <a:solidFill>
          <a:schemeClr val="bg1"/>
        </a:solidFill>
        <a:ln>
          <a:solidFill>
            <a:srgbClr val="C00000"/>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2000" b="0" noProof="0" dirty="0">
              <a:solidFill>
                <a:schemeClr val="tx1"/>
              </a:solidFill>
              <a:latin typeface="Source Sans Pro" panose="020B0503030403020204" pitchFamily="34" charset="0"/>
              <a:ea typeface="Source Sans Pro" panose="020B0503030403020204" pitchFamily="34" charset="0"/>
            </a:rPr>
            <a:t>2. </a:t>
          </a:r>
          <a:r>
            <a:rPr lang="fr-FR" sz="2000" b="1" noProof="0" dirty="0">
              <a:solidFill>
                <a:schemeClr val="tx1"/>
              </a:solidFill>
              <a:latin typeface="Source Sans Pro" panose="020B0503030403020204" pitchFamily="34" charset="0"/>
              <a:ea typeface="Source Sans Pro" panose="020B0503030403020204" pitchFamily="34" charset="0"/>
            </a:rPr>
            <a:t>Programme de Subvention </a:t>
          </a:r>
          <a:r>
            <a:rPr lang="fr-FR" sz="2000" noProof="0" dirty="0">
              <a:solidFill>
                <a:schemeClr val="tx1"/>
              </a:solidFill>
              <a:latin typeface="Source Sans Pro" panose="020B0503030403020204" pitchFamily="34" charset="0"/>
              <a:ea typeface="Source Sans Pro" panose="020B0503030403020204" pitchFamily="34" charset="0"/>
            </a:rPr>
            <a:t>pour soutenir l'acquisition de 600 véhicules électriques et 100 stations de recharge</a:t>
          </a:r>
        </a:p>
      </dgm:t>
    </dgm:pt>
    <dgm:pt modelId="{6E127DBE-59D6-4BB1-8740-5BEDE429AF34}" type="parTrans" cxnId="{46A69438-EA96-4536-8271-69E3A1E6FC08}">
      <dgm:prSet/>
      <dgm:spPr/>
      <dgm:t>
        <a:bodyPr/>
        <a:lstStyle/>
        <a:p>
          <a:endParaRPr lang="en-GB" sz="2000">
            <a:solidFill>
              <a:schemeClr val="tx1"/>
            </a:solidFill>
          </a:endParaRPr>
        </a:p>
      </dgm:t>
    </dgm:pt>
    <dgm:pt modelId="{5F617FFF-5F2F-4BA8-BF6F-FFC722C6B4E5}" type="sibTrans" cxnId="{46A69438-EA96-4536-8271-69E3A1E6FC08}">
      <dgm:prSet/>
      <dgm:spPr/>
      <dgm:t>
        <a:bodyPr/>
        <a:lstStyle/>
        <a:p>
          <a:endParaRPr lang="en-GB" sz="2000">
            <a:solidFill>
              <a:schemeClr val="tx1"/>
            </a:solidFill>
          </a:endParaRPr>
        </a:p>
      </dgm:t>
    </dgm:pt>
    <dgm:pt modelId="{03E51335-E8B6-4A84-B81F-7DD65E5DAC5F}">
      <dgm:prSet phldrT="[Text]" custT="1"/>
      <dgm:spPr>
        <a:solidFill>
          <a:prstClr val="white"/>
        </a:solidFill>
        <a:ln w="12700" cap="flat" cmpd="sng" algn="ctr">
          <a:solidFill>
            <a:srgbClr val="C00000"/>
          </a:solidFill>
          <a:prstDash val="solid"/>
          <a:miter lim="800000"/>
        </a:ln>
        <a:effectLst/>
      </dgm:spPr>
      <dgm:t>
        <a:bodyPr spcFirstLastPara="0" vert="horz" wrap="square" lIns="49530" tIns="49530" rIns="49530" bIns="49530" numCol="1" spcCol="1270" anchor="ctr" anchorCtr="0"/>
        <a:lstStyle/>
        <a:p>
          <a:pPr marL="0" marR="0" lvl="0" indent="0" defTabSz="914400" eaLnBrk="1" fontAlgn="auto" latinLnBrk="0" hangingPunct="1">
            <a:lnSpc>
              <a:spcPct val="100000"/>
            </a:lnSpc>
            <a:spcBef>
              <a:spcPts val="0"/>
            </a:spcBef>
            <a:spcAft>
              <a:spcPts val="0"/>
            </a:spcAft>
            <a:buClrTx/>
            <a:buSzTx/>
            <a:buFontTx/>
            <a:buNone/>
            <a:tabLst/>
            <a:defRPr/>
          </a:pPr>
          <a:r>
            <a:rPr lang="fr-FR" sz="2000" kern="1200" noProof="0" dirty="0">
              <a:solidFill>
                <a:schemeClr val="tx1"/>
              </a:solidFill>
              <a:latin typeface="Source Sans Pro" panose="020B0503030403020204" pitchFamily="34" charset="0"/>
              <a:ea typeface="Source Sans Pro" panose="020B0503030403020204" pitchFamily="34" charset="0"/>
            </a:rPr>
            <a:t>3. </a:t>
          </a:r>
          <a:r>
            <a:rPr lang="fr-FR" sz="2000" b="0" kern="1200" noProof="0" dirty="0">
              <a:solidFill>
                <a:prstClr val="black"/>
              </a:solidFill>
              <a:latin typeface="Source Sans Pro" panose="020B0503030403020204" pitchFamily="34" charset="0"/>
              <a:ea typeface="Source Sans Pro" panose="020B0503030403020204" pitchFamily="34" charset="0"/>
              <a:cs typeface="+mn-cs"/>
            </a:rPr>
            <a:t>Mise en place d'un réseau d'au moins </a:t>
          </a:r>
          <a:r>
            <a:rPr lang="fr-FR" sz="2000" b="1" kern="1200" noProof="0" dirty="0">
              <a:solidFill>
                <a:prstClr val="black"/>
              </a:solidFill>
              <a:latin typeface="Source Sans Pro" panose="020B0503030403020204" pitchFamily="34" charset="0"/>
              <a:ea typeface="Source Sans Pro" panose="020B0503030403020204" pitchFamily="34" charset="0"/>
              <a:cs typeface="+mn-cs"/>
            </a:rPr>
            <a:t>40 stations de recharge publiques</a:t>
          </a:r>
          <a:endParaRPr lang="fr-FR" sz="2000" b="0" kern="1200" noProof="0" dirty="0">
            <a:solidFill>
              <a:prstClr val="black"/>
            </a:solidFill>
            <a:latin typeface="Source Sans Pro" panose="020B0503030403020204" pitchFamily="34" charset="0"/>
            <a:ea typeface="Source Sans Pro" panose="020B0503030403020204" pitchFamily="34" charset="0"/>
            <a:cs typeface="+mn-cs"/>
          </a:endParaRPr>
        </a:p>
      </dgm:t>
    </dgm:pt>
    <dgm:pt modelId="{71ACF0A2-838F-4FA3-B665-DAB87B84F2A1}" type="parTrans" cxnId="{0CE193FA-5D3B-42CA-BB08-951A1970B38E}">
      <dgm:prSet/>
      <dgm:spPr/>
      <dgm:t>
        <a:bodyPr/>
        <a:lstStyle/>
        <a:p>
          <a:endParaRPr lang="en-GB" sz="2000">
            <a:solidFill>
              <a:schemeClr val="tx1"/>
            </a:solidFill>
          </a:endParaRPr>
        </a:p>
      </dgm:t>
    </dgm:pt>
    <dgm:pt modelId="{54E0EA0C-E90C-4171-9B35-4258F0EC3679}" type="sibTrans" cxnId="{0CE193FA-5D3B-42CA-BB08-951A1970B38E}">
      <dgm:prSet/>
      <dgm:spPr/>
      <dgm:t>
        <a:bodyPr/>
        <a:lstStyle/>
        <a:p>
          <a:endParaRPr lang="en-GB" sz="2000">
            <a:solidFill>
              <a:schemeClr val="tx1"/>
            </a:solidFill>
          </a:endParaRPr>
        </a:p>
      </dgm:t>
    </dgm:pt>
    <dgm:pt modelId="{4B789EA8-DAB1-459F-8D35-B84945EE379A}">
      <dgm:prSet phldrT="[Text]" custT="1"/>
      <dgm:spPr>
        <a:solidFill>
          <a:schemeClr val="bg1"/>
        </a:solidFill>
        <a:ln>
          <a:solidFill>
            <a:srgbClr val="C00000"/>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2000" b="0" noProof="0" dirty="0">
              <a:solidFill>
                <a:schemeClr val="tx1"/>
              </a:solidFill>
              <a:latin typeface="Source Sans Pro" panose="020B0503030403020204" pitchFamily="34" charset="0"/>
              <a:ea typeface="Source Sans Pro" panose="020B0503030403020204" pitchFamily="34" charset="0"/>
            </a:rPr>
            <a:t>4. </a:t>
          </a:r>
          <a:r>
            <a:rPr lang="fr-FR" sz="2000" b="1" noProof="0" dirty="0">
              <a:solidFill>
                <a:schemeClr val="tx1"/>
              </a:solidFill>
              <a:latin typeface="Source Sans Pro" panose="020B0503030403020204" pitchFamily="34" charset="0"/>
              <a:ea typeface="Source Sans Pro" panose="020B0503030403020204" pitchFamily="34" charset="0"/>
            </a:rPr>
            <a:t>Cadre juridique et réglementaire </a:t>
          </a:r>
          <a:r>
            <a:rPr lang="fr-FR" sz="2000" noProof="0" dirty="0">
              <a:solidFill>
                <a:schemeClr val="tx1"/>
              </a:solidFill>
              <a:latin typeface="Source Sans Pro" panose="020B0503030403020204" pitchFamily="34" charset="0"/>
              <a:ea typeface="Source Sans Pro" panose="020B0503030403020204" pitchFamily="34" charset="0"/>
            </a:rPr>
            <a:t>pour les véhicules électriques et leur recharge</a:t>
          </a:r>
        </a:p>
      </dgm:t>
    </dgm:pt>
    <dgm:pt modelId="{9C01986D-0201-45EF-94F8-64DE71ED44FD}" type="parTrans" cxnId="{6228F860-6F35-43D8-956C-0663C7DF1CB5}">
      <dgm:prSet/>
      <dgm:spPr/>
      <dgm:t>
        <a:bodyPr/>
        <a:lstStyle/>
        <a:p>
          <a:endParaRPr lang="en-GB" sz="2000">
            <a:solidFill>
              <a:schemeClr val="tx1"/>
            </a:solidFill>
          </a:endParaRPr>
        </a:p>
      </dgm:t>
    </dgm:pt>
    <dgm:pt modelId="{7829AE94-B1C6-4AAD-A4BB-578AF155506B}" type="sibTrans" cxnId="{6228F860-6F35-43D8-956C-0663C7DF1CB5}">
      <dgm:prSet/>
      <dgm:spPr/>
      <dgm:t>
        <a:bodyPr/>
        <a:lstStyle/>
        <a:p>
          <a:endParaRPr lang="en-GB" sz="2000">
            <a:solidFill>
              <a:schemeClr val="tx1"/>
            </a:solidFill>
          </a:endParaRPr>
        </a:p>
      </dgm:t>
    </dgm:pt>
    <dgm:pt modelId="{EF88E13E-CC87-4F5D-8A9F-FE28CEECCEEB}">
      <dgm:prSet phldrT="[Text]" custT="1"/>
      <dgm:spPr>
        <a:solidFill>
          <a:schemeClr val="bg1"/>
        </a:solidFill>
        <a:ln>
          <a:solidFill>
            <a:srgbClr val="C00000"/>
          </a:solidFill>
        </a:ln>
      </dgm:spPr>
      <dgm:t>
        <a:bodyPr/>
        <a:lstStyle/>
        <a:p>
          <a:pPr lvl="0" defTabSz="977900">
            <a:lnSpc>
              <a:spcPct val="90000"/>
            </a:lnSpc>
            <a:spcBef>
              <a:spcPct val="0"/>
            </a:spcBef>
            <a:spcAft>
              <a:spcPct val="35000"/>
            </a:spcAft>
          </a:pPr>
          <a:r>
            <a:rPr lang="fr-FR" sz="2000" b="0" noProof="0" dirty="0">
              <a:solidFill>
                <a:schemeClr val="tx1"/>
              </a:solidFill>
              <a:latin typeface="Source Sans Pro" panose="020B0503030403020204" pitchFamily="34" charset="0"/>
              <a:ea typeface="Source Sans Pro" panose="020B0503030403020204" pitchFamily="34" charset="0"/>
            </a:rPr>
            <a:t>5. </a:t>
          </a:r>
          <a:r>
            <a:rPr lang="fr-FR" sz="2000" b="1" noProof="0" dirty="0">
              <a:solidFill>
                <a:schemeClr val="tx1"/>
              </a:solidFill>
              <a:latin typeface="Source Sans Pro" panose="020B0503030403020204" pitchFamily="34" charset="0"/>
              <a:ea typeface="Source Sans Pro" panose="020B0503030403020204" pitchFamily="34" charset="0"/>
            </a:rPr>
            <a:t>Projets pilotes de bus électriques</a:t>
          </a:r>
          <a:r>
            <a:rPr lang="fr-FR" sz="2000" b="0" noProof="0" dirty="0">
              <a:solidFill>
                <a:schemeClr val="tx1"/>
              </a:solidFill>
              <a:latin typeface="Source Sans Pro" panose="020B0503030403020204" pitchFamily="34" charset="0"/>
              <a:ea typeface="Source Sans Pro" panose="020B0503030403020204" pitchFamily="34" charset="0"/>
            </a:rPr>
            <a:t> (4 bus urbains et 3 bus scolaires)</a:t>
          </a:r>
        </a:p>
      </dgm:t>
    </dgm:pt>
    <dgm:pt modelId="{088F2C5D-E8EA-4773-BA2A-E400126AC1E6}" type="parTrans" cxnId="{D798E779-54D7-46CF-B75D-202286119493}">
      <dgm:prSet/>
      <dgm:spPr/>
      <dgm:t>
        <a:bodyPr/>
        <a:lstStyle/>
        <a:p>
          <a:endParaRPr lang="en-GB" sz="2000">
            <a:solidFill>
              <a:schemeClr val="tx1"/>
            </a:solidFill>
          </a:endParaRPr>
        </a:p>
      </dgm:t>
    </dgm:pt>
    <dgm:pt modelId="{1D67342D-930E-473E-B289-48068FF325D0}" type="sibTrans" cxnId="{D798E779-54D7-46CF-B75D-202286119493}">
      <dgm:prSet/>
      <dgm:spPr/>
      <dgm:t>
        <a:bodyPr/>
        <a:lstStyle/>
        <a:p>
          <a:endParaRPr lang="en-GB" sz="2000">
            <a:solidFill>
              <a:schemeClr val="tx1"/>
            </a:solidFill>
          </a:endParaRPr>
        </a:p>
      </dgm:t>
    </dgm:pt>
    <dgm:pt modelId="{7926B905-0F56-4001-BD0E-415EB9F66758}">
      <dgm:prSet custT="1"/>
      <dgm:spPr>
        <a:solidFill>
          <a:schemeClr val="bg1"/>
        </a:solidFill>
        <a:ln>
          <a:solidFill>
            <a:srgbClr val="C00000"/>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2000" b="0" noProof="0" dirty="0">
              <a:solidFill>
                <a:schemeClr val="tx1"/>
              </a:solidFill>
              <a:latin typeface="Source Sans Pro" panose="020B0503030403020204" pitchFamily="34" charset="0"/>
              <a:ea typeface="Source Sans Pro" panose="020B0503030403020204" pitchFamily="34" charset="0"/>
            </a:rPr>
            <a:t>6. </a:t>
          </a:r>
          <a:r>
            <a:rPr lang="fr-FR" sz="2000" b="1" noProof="0" dirty="0">
              <a:solidFill>
                <a:schemeClr val="tx1"/>
              </a:solidFill>
              <a:latin typeface="Source Sans Pro" panose="020B0503030403020204" pitchFamily="34" charset="0"/>
              <a:ea typeface="Source Sans Pro" panose="020B0503030403020204" pitchFamily="34" charset="0"/>
            </a:rPr>
            <a:t>Renforcement des capacités </a:t>
          </a:r>
          <a:r>
            <a:rPr lang="fr-FR" sz="2000" noProof="0" dirty="0">
              <a:solidFill>
                <a:schemeClr val="tx1"/>
              </a:solidFill>
              <a:latin typeface="Source Sans Pro" panose="020B0503030403020204" pitchFamily="34" charset="0"/>
              <a:ea typeface="Source Sans Pro" panose="020B0503030403020204" pitchFamily="34" charset="0"/>
            </a:rPr>
            <a:t>des professionnels du secteur au Cap-Vert, y compris l'échange de connaissances au niveau international</a:t>
          </a:r>
        </a:p>
      </dgm:t>
    </dgm:pt>
    <dgm:pt modelId="{F397942B-4770-425E-B2A1-E14374F700D5}" type="parTrans" cxnId="{A6FDEFEC-D59B-4D93-B89C-D8D2D2B9061A}">
      <dgm:prSet/>
      <dgm:spPr/>
      <dgm:t>
        <a:bodyPr/>
        <a:lstStyle/>
        <a:p>
          <a:endParaRPr lang="en-GB" sz="2000">
            <a:solidFill>
              <a:schemeClr val="tx1"/>
            </a:solidFill>
          </a:endParaRPr>
        </a:p>
      </dgm:t>
    </dgm:pt>
    <dgm:pt modelId="{505E0E4E-217C-4C3B-B65F-1C734CA3FB0C}" type="sibTrans" cxnId="{A6FDEFEC-D59B-4D93-B89C-D8D2D2B9061A}">
      <dgm:prSet/>
      <dgm:spPr/>
      <dgm:t>
        <a:bodyPr/>
        <a:lstStyle/>
        <a:p>
          <a:endParaRPr lang="en-GB" sz="2000">
            <a:solidFill>
              <a:schemeClr val="tx1"/>
            </a:solidFill>
          </a:endParaRPr>
        </a:p>
      </dgm:t>
    </dgm:pt>
    <dgm:pt modelId="{E220A7C5-6211-4E38-97B8-0065DBB51F69}">
      <dgm:prSet custT="1"/>
      <dgm:spPr>
        <a:solidFill>
          <a:schemeClr val="bg1"/>
        </a:solidFill>
        <a:ln>
          <a:solidFill>
            <a:srgbClr val="C00000"/>
          </a:solidFill>
        </a:ln>
      </dgm:spPr>
      <dgm:t>
        <a:bodyPr/>
        <a:lstStyle/>
        <a:p>
          <a:pPr marL="0" lvl="0" indent="0" defTabSz="914400">
            <a:lnSpc>
              <a:spcPct val="100000"/>
            </a:lnSpc>
            <a:spcBef>
              <a:spcPts val="0"/>
            </a:spcBef>
            <a:spcAft>
              <a:spcPts val="0"/>
            </a:spcAft>
            <a:buFont typeface="+mj-lt"/>
            <a:buAutoNum type="arabicPeriod"/>
          </a:pPr>
          <a:r>
            <a:rPr lang="fr-FR" sz="2000" noProof="0" dirty="0">
              <a:solidFill>
                <a:schemeClr val="tx1"/>
              </a:solidFill>
              <a:latin typeface="Source Sans Pro" panose="020B0503030403020204" pitchFamily="34" charset="0"/>
              <a:ea typeface="Source Sans Pro" panose="020B0503030403020204" pitchFamily="34" charset="0"/>
            </a:rPr>
            <a:t>7. </a:t>
          </a:r>
          <a:r>
            <a:rPr lang="fr-FR" sz="2000" b="0" noProof="0" dirty="0">
              <a:solidFill>
                <a:schemeClr val="tx1"/>
              </a:solidFill>
              <a:latin typeface="Source Sans Pro" panose="020B0503030403020204" pitchFamily="34" charset="0"/>
              <a:ea typeface="Source Sans Pro" panose="020B0503030403020204" pitchFamily="34" charset="0"/>
            </a:rPr>
            <a:t>Suivi et reporting des </a:t>
          </a:r>
          <a:r>
            <a:rPr lang="fr-FR" sz="2000" b="1" noProof="0" dirty="0">
              <a:solidFill>
                <a:schemeClr val="tx1"/>
              </a:solidFill>
              <a:latin typeface="Source Sans Pro" panose="020B0503030403020204" pitchFamily="34" charset="0"/>
              <a:ea typeface="Source Sans Pro" panose="020B0503030403020204" pitchFamily="34" charset="0"/>
            </a:rPr>
            <a:t>émissions de GES </a:t>
          </a:r>
          <a:r>
            <a:rPr lang="fr-FR" sz="2000" b="0" noProof="0" dirty="0">
              <a:solidFill>
                <a:schemeClr val="tx1"/>
              </a:solidFill>
              <a:latin typeface="Source Sans Pro" panose="020B0503030403020204" pitchFamily="34" charset="0"/>
              <a:ea typeface="Source Sans Pro" panose="020B0503030403020204" pitchFamily="34" charset="0"/>
            </a:rPr>
            <a:t>liées au transport routier </a:t>
          </a:r>
        </a:p>
      </dgm:t>
    </dgm:pt>
    <dgm:pt modelId="{6375D894-2637-469A-9D42-217B41BD5FBE}" type="parTrans" cxnId="{4E55364B-EFC4-41CB-9088-09D0CF23B7C0}">
      <dgm:prSet/>
      <dgm:spPr/>
      <dgm:t>
        <a:bodyPr/>
        <a:lstStyle/>
        <a:p>
          <a:endParaRPr lang="en-GB" sz="2000">
            <a:solidFill>
              <a:schemeClr val="tx1"/>
            </a:solidFill>
          </a:endParaRPr>
        </a:p>
      </dgm:t>
    </dgm:pt>
    <dgm:pt modelId="{89C56E22-BD73-44C5-A72A-119D13749D81}" type="sibTrans" cxnId="{4E55364B-EFC4-41CB-9088-09D0CF23B7C0}">
      <dgm:prSet/>
      <dgm:spPr/>
      <dgm:t>
        <a:bodyPr/>
        <a:lstStyle/>
        <a:p>
          <a:endParaRPr lang="en-GB" sz="2000">
            <a:solidFill>
              <a:schemeClr val="tx1"/>
            </a:solidFill>
          </a:endParaRPr>
        </a:p>
      </dgm:t>
    </dgm:pt>
    <dgm:pt modelId="{9F66FE62-7369-4E53-A8B1-2BEC3217EDA9}">
      <dgm:prSet custT="1"/>
      <dgm:spPr>
        <a:solidFill>
          <a:schemeClr val="bg1"/>
        </a:solidFill>
        <a:ln>
          <a:solidFill>
            <a:srgbClr val="C00000"/>
          </a:solidFill>
        </a:ln>
      </dgm:spPr>
      <dgm:t>
        <a:bodyPr/>
        <a:lstStyle/>
        <a:p>
          <a:pPr marL="0" lvl="0" indent="0" defTabSz="914400">
            <a:lnSpc>
              <a:spcPct val="100000"/>
            </a:lnSpc>
            <a:spcBef>
              <a:spcPts val="0"/>
            </a:spcBef>
            <a:spcAft>
              <a:spcPts val="0"/>
            </a:spcAft>
            <a:buFont typeface="+mj-lt"/>
            <a:buAutoNum type="arabicPeriod"/>
          </a:pPr>
          <a:r>
            <a:rPr lang="fr-FR" sz="2000" b="0" noProof="0" dirty="0">
              <a:solidFill>
                <a:schemeClr val="tx1"/>
              </a:solidFill>
              <a:latin typeface="Source Sans Pro" panose="020B0503030403020204" pitchFamily="34" charset="0"/>
              <a:ea typeface="Source Sans Pro" panose="020B0503030403020204" pitchFamily="34" charset="0"/>
            </a:rPr>
            <a:t>8. </a:t>
          </a:r>
          <a:r>
            <a:rPr lang="fr-FR" sz="2000" b="1" noProof="0" dirty="0">
              <a:solidFill>
                <a:schemeClr val="tx1"/>
              </a:solidFill>
              <a:latin typeface="Source Sans Pro" panose="020B0503030403020204" pitchFamily="34" charset="0"/>
              <a:ea typeface="Source Sans Pro" panose="020B0503030403020204" pitchFamily="34" charset="0"/>
            </a:rPr>
            <a:t>Sensibilisation</a:t>
          </a:r>
          <a:endParaRPr lang="fr-FR" sz="2000" noProof="0" dirty="0">
            <a:solidFill>
              <a:schemeClr val="tx1"/>
            </a:solidFill>
            <a:latin typeface="Source Sans Pro" panose="020B0503030403020204" pitchFamily="34" charset="0"/>
            <a:ea typeface="Source Sans Pro" panose="020B0503030403020204" pitchFamily="34" charset="0"/>
          </a:endParaRPr>
        </a:p>
      </dgm:t>
    </dgm:pt>
    <dgm:pt modelId="{1C830E9F-B260-4308-A68D-D255637FA474}" type="parTrans" cxnId="{FE5056D9-AA4E-4CC0-852B-DF1B912A0BB8}">
      <dgm:prSet/>
      <dgm:spPr/>
      <dgm:t>
        <a:bodyPr/>
        <a:lstStyle/>
        <a:p>
          <a:endParaRPr lang="en-GB" sz="2000">
            <a:solidFill>
              <a:schemeClr val="tx1"/>
            </a:solidFill>
          </a:endParaRPr>
        </a:p>
      </dgm:t>
    </dgm:pt>
    <dgm:pt modelId="{584CA0FE-CE4D-4786-9C0A-EB27DA9BFFE4}" type="sibTrans" cxnId="{FE5056D9-AA4E-4CC0-852B-DF1B912A0BB8}">
      <dgm:prSet/>
      <dgm:spPr/>
      <dgm:t>
        <a:bodyPr/>
        <a:lstStyle/>
        <a:p>
          <a:endParaRPr lang="en-GB" sz="2000">
            <a:solidFill>
              <a:schemeClr val="tx1"/>
            </a:solidFill>
          </a:endParaRPr>
        </a:p>
      </dgm:t>
    </dgm:pt>
    <dgm:pt modelId="{C0D007EC-9911-4882-99F5-C219CAB6B09F}">
      <dgm:prSet custT="1"/>
      <dgm:spPr>
        <a:solidFill>
          <a:schemeClr val="bg1"/>
        </a:solidFill>
        <a:ln>
          <a:solidFill>
            <a:srgbClr val="C00000"/>
          </a:solidFill>
        </a:ln>
      </dgm:spPr>
      <dgm:t>
        <a:bodyPr/>
        <a:lstStyle/>
        <a:p>
          <a:pPr marL="0" lvl="0" indent="0" defTabSz="914400">
            <a:lnSpc>
              <a:spcPct val="100000"/>
            </a:lnSpc>
            <a:spcBef>
              <a:spcPts val="0"/>
            </a:spcBef>
            <a:spcAft>
              <a:spcPts val="0"/>
            </a:spcAft>
            <a:buFont typeface="+mj-lt"/>
            <a:buAutoNum type="arabicPeriod"/>
          </a:pPr>
          <a:r>
            <a:rPr lang="fr-FR" sz="2000" b="0" noProof="0" dirty="0">
              <a:solidFill>
                <a:schemeClr val="tx1"/>
              </a:solidFill>
              <a:latin typeface="Source Sans Pro" panose="020B0503030403020204" pitchFamily="34" charset="0"/>
              <a:ea typeface="Source Sans Pro" panose="020B0503030403020204" pitchFamily="34" charset="0"/>
            </a:rPr>
            <a:t>9. </a:t>
          </a:r>
          <a:r>
            <a:rPr lang="fr-FR" sz="2000" b="1" noProof="0" dirty="0">
              <a:solidFill>
                <a:schemeClr val="tx1"/>
              </a:solidFill>
              <a:latin typeface="Source Sans Pro" panose="020B0503030403020204" pitchFamily="34" charset="0"/>
              <a:ea typeface="Source Sans Pro" panose="020B0503030403020204" pitchFamily="34" charset="0"/>
            </a:rPr>
            <a:t>Intégration au réseau / impact du rechargement</a:t>
          </a:r>
          <a:r>
            <a:rPr lang="fr-FR" sz="2000" noProof="0" dirty="0">
              <a:solidFill>
                <a:schemeClr val="tx1"/>
              </a:solidFill>
              <a:latin typeface="Source Sans Pro" panose="020B0503030403020204" pitchFamily="34" charset="0"/>
              <a:ea typeface="Source Sans Pro" panose="020B0503030403020204" pitchFamily="34" charset="0"/>
            </a:rPr>
            <a:t> des véhicules électriques sur le réseau</a:t>
          </a:r>
        </a:p>
      </dgm:t>
    </dgm:pt>
    <dgm:pt modelId="{2F10E0B4-3B37-4E97-BA51-D3CFB2EA3FCC}" type="parTrans" cxnId="{05E80E3C-6BB8-459B-911A-B5F40B204DC3}">
      <dgm:prSet/>
      <dgm:spPr/>
      <dgm:t>
        <a:bodyPr/>
        <a:lstStyle/>
        <a:p>
          <a:endParaRPr lang="en-GB" sz="2000">
            <a:solidFill>
              <a:schemeClr val="tx1"/>
            </a:solidFill>
          </a:endParaRPr>
        </a:p>
      </dgm:t>
    </dgm:pt>
    <dgm:pt modelId="{42A01A6D-D6E7-41A3-805C-C9F56BD5F4EC}" type="sibTrans" cxnId="{05E80E3C-6BB8-459B-911A-B5F40B204DC3}">
      <dgm:prSet/>
      <dgm:spPr/>
      <dgm:t>
        <a:bodyPr/>
        <a:lstStyle/>
        <a:p>
          <a:endParaRPr lang="en-GB" sz="2000">
            <a:solidFill>
              <a:schemeClr val="tx1"/>
            </a:solidFill>
          </a:endParaRPr>
        </a:p>
      </dgm:t>
    </dgm:pt>
    <dgm:pt modelId="{91C90E17-4759-479C-B92D-F5232192EFB7}">
      <dgm:prSet phldrT="[Text]" custT="1"/>
      <dgm:spPr>
        <a:solidFill>
          <a:schemeClr val="bg1"/>
        </a:solidFill>
        <a:ln>
          <a:solidFill>
            <a:srgbClr val="C00000"/>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2000" noProof="0" dirty="0">
              <a:solidFill>
                <a:schemeClr val="tx1"/>
              </a:solidFill>
              <a:latin typeface="Source Sans Pro" panose="020B0503030403020204" pitchFamily="34" charset="0"/>
              <a:ea typeface="Source Sans Pro" panose="020B0503030403020204" pitchFamily="34" charset="0"/>
            </a:rPr>
            <a:t>1. </a:t>
          </a:r>
          <a:r>
            <a:rPr lang="fr-FR" sz="2000" b="1" noProof="0" dirty="0">
              <a:solidFill>
                <a:schemeClr val="tx1"/>
              </a:solidFill>
              <a:latin typeface="Source Sans Pro" panose="020B0503030403020204" pitchFamily="34" charset="0"/>
              <a:ea typeface="Source Sans Pro" panose="020B0503030403020204" pitchFamily="34" charset="0"/>
            </a:rPr>
            <a:t>Politique et Plan d’action sur la Mobilité Electrique (Véhicules Electriques</a:t>
          </a:r>
          <a:r>
            <a:rPr lang="fr-FR" sz="2000" noProof="0" dirty="0">
              <a:solidFill>
                <a:schemeClr val="tx1"/>
              </a:solidFill>
              <a:latin typeface="Source Sans Pro" panose="020B0503030403020204" pitchFamily="34" charset="0"/>
              <a:ea typeface="Source Sans Pro" panose="020B0503030403020204" pitchFamily="34" charset="0"/>
            </a:rPr>
            <a:t>) : 100% du Parc de l’Administration Publique à l’horizon 2030 &amp; 100% du Parc National à l’horizon 2050 </a:t>
          </a:r>
        </a:p>
      </dgm:t>
    </dgm:pt>
    <dgm:pt modelId="{9534D108-2397-4CBB-851A-94269CFE9011}" type="parTrans" cxnId="{D1EF87AF-CD7B-48DA-8CCD-607562A4B160}">
      <dgm:prSet/>
      <dgm:spPr/>
      <dgm:t>
        <a:bodyPr/>
        <a:lstStyle/>
        <a:p>
          <a:endParaRPr lang="fr-FR"/>
        </a:p>
      </dgm:t>
    </dgm:pt>
    <dgm:pt modelId="{CA3F9333-5626-4454-AAA8-13463720E66B}" type="sibTrans" cxnId="{D1EF87AF-CD7B-48DA-8CCD-607562A4B160}">
      <dgm:prSet/>
      <dgm:spPr/>
      <dgm:t>
        <a:bodyPr/>
        <a:lstStyle/>
        <a:p>
          <a:endParaRPr lang="fr-FR"/>
        </a:p>
      </dgm:t>
    </dgm:pt>
    <dgm:pt modelId="{5B720D3E-6AEB-431A-BD0C-595A4FCDCDD4}" type="pres">
      <dgm:prSet presAssocID="{002A0843-8316-4772-BBB7-5B2865733BEC}" presName="linear" presStyleCnt="0">
        <dgm:presLayoutVars>
          <dgm:animLvl val="lvl"/>
          <dgm:resizeHandles val="exact"/>
        </dgm:presLayoutVars>
      </dgm:prSet>
      <dgm:spPr/>
    </dgm:pt>
    <dgm:pt modelId="{818FA002-96EE-458A-AA36-DCE078197836}" type="pres">
      <dgm:prSet presAssocID="{91C90E17-4759-479C-B92D-F5232192EFB7}" presName="parentText" presStyleLbl="node1" presStyleIdx="0" presStyleCnt="9">
        <dgm:presLayoutVars>
          <dgm:chMax val="0"/>
          <dgm:bulletEnabled val="1"/>
        </dgm:presLayoutVars>
      </dgm:prSet>
      <dgm:spPr/>
    </dgm:pt>
    <dgm:pt modelId="{A796B1DB-238E-4640-831F-6201E53F7EBA}" type="pres">
      <dgm:prSet presAssocID="{CA3F9333-5626-4454-AAA8-13463720E66B}" presName="spacer" presStyleCnt="0"/>
      <dgm:spPr/>
    </dgm:pt>
    <dgm:pt modelId="{4050DE25-C1FA-4146-8539-34A2801E41C7}" type="pres">
      <dgm:prSet presAssocID="{89B5D04D-6811-491F-AB00-AA4B2EF7338A}" presName="parentText" presStyleLbl="node1" presStyleIdx="1" presStyleCnt="9">
        <dgm:presLayoutVars>
          <dgm:chMax val="0"/>
          <dgm:bulletEnabled val="1"/>
        </dgm:presLayoutVars>
      </dgm:prSet>
      <dgm:spPr/>
    </dgm:pt>
    <dgm:pt modelId="{628B881E-2BF7-498B-989E-B065F6E194AA}" type="pres">
      <dgm:prSet presAssocID="{5F617FFF-5F2F-4BA8-BF6F-FFC722C6B4E5}" presName="spacer" presStyleCnt="0"/>
      <dgm:spPr/>
    </dgm:pt>
    <dgm:pt modelId="{C22D5003-EF7C-4322-9E2B-7498DEB7F4D1}" type="pres">
      <dgm:prSet presAssocID="{03E51335-E8B6-4A84-B81F-7DD65E5DAC5F}" presName="parentText" presStyleLbl="node1" presStyleIdx="2" presStyleCnt="9">
        <dgm:presLayoutVars>
          <dgm:chMax val="0"/>
          <dgm:bulletEnabled val="1"/>
        </dgm:presLayoutVars>
      </dgm:prSet>
      <dgm:spPr>
        <a:xfrm>
          <a:off x="0" y="663421"/>
          <a:ext cx="4385458" cy="562770"/>
        </a:xfrm>
        <a:prstGeom prst="roundRect">
          <a:avLst/>
        </a:prstGeom>
      </dgm:spPr>
    </dgm:pt>
    <dgm:pt modelId="{4413541D-B517-4A12-BAE0-D4BA1E5F597F}" type="pres">
      <dgm:prSet presAssocID="{54E0EA0C-E90C-4171-9B35-4258F0EC3679}" presName="spacer" presStyleCnt="0"/>
      <dgm:spPr/>
    </dgm:pt>
    <dgm:pt modelId="{9F4FA14D-EE8F-4AE5-8482-4CE27D91E00B}" type="pres">
      <dgm:prSet presAssocID="{4B789EA8-DAB1-459F-8D35-B84945EE379A}" presName="parentText" presStyleLbl="node1" presStyleIdx="3" presStyleCnt="9">
        <dgm:presLayoutVars>
          <dgm:chMax val="0"/>
          <dgm:bulletEnabled val="1"/>
        </dgm:presLayoutVars>
      </dgm:prSet>
      <dgm:spPr/>
    </dgm:pt>
    <dgm:pt modelId="{1F85B251-4CC4-48B5-A456-6C265121C47D}" type="pres">
      <dgm:prSet presAssocID="{7829AE94-B1C6-4AAD-A4BB-578AF155506B}" presName="spacer" presStyleCnt="0"/>
      <dgm:spPr/>
    </dgm:pt>
    <dgm:pt modelId="{698A0DAD-4A64-4FC0-947D-BA334D6E5924}" type="pres">
      <dgm:prSet presAssocID="{EF88E13E-CC87-4F5D-8A9F-FE28CEECCEEB}" presName="parentText" presStyleLbl="node1" presStyleIdx="4" presStyleCnt="9">
        <dgm:presLayoutVars>
          <dgm:chMax val="0"/>
          <dgm:bulletEnabled val="1"/>
        </dgm:presLayoutVars>
      </dgm:prSet>
      <dgm:spPr/>
    </dgm:pt>
    <dgm:pt modelId="{05AED584-7479-4420-BEF8-C68E1FB7C3B5}" type="pres">
      <dgm:prSet presAssocID="{1D67342D-930E-473E-B289-48068FF325D0}" presName="spacer" presStyleCnt="0"/>
      <dgm:spPr/>
    </dgm:pt>
    <dgm:pt modelId="{38A414BE-96D1-4AD2-AA72-CC2EC992EAFF}" type="pres">
      <dgm:prSet presAssocID="{7926B905-0F56-4001-BD0E-415EB9F66758}" presName="parentText" presStyleLbl="node1" presStyleIdx="5" presStyleCnt="9" custLinFactNeighborY="24923">
        <dgm:presLayoutVars>
          <dgm:chMax val="0"/>
          <dgm:bulletEnabled val="1"/>
        </dgm:presLayoutVars>
      </dgm:prSet>
      <dgm:spPr/>
    </dgm:pt>
    <dgm:pt modelId="{B77D7934-7084-44EE-8B98-0D444598F39D}" type="pres">
      <dgm:prSet presAssocID="{505E0E4E-217C-4C3B-B65F-1C734CA3FB0C}" presName="spacer" presStyleCnt="0"/>
      <dgm:spPr/>
    </dgm:pt>
    <dgm:pt modelId="{F65A9B6E-1735-4A57-9AD8-68426D44E947}" type="pres">
      <dgm:prSet presAssocID="{E220A7C5-6211-4E38-97B8-0065DBB51F69}" presName="parentText" presStyleLbl="node1" presStyleIdx="6" presStyleCnt="9">
        <dgm:presLayoutVars>
          <dgm:chMax val="0"/>
          <dgm:bulletEnabled val="1"/>
        </dgm:presLayoutVars>
      </dgm:prSet>
      <dgm:spPr/>
    </dgm:pt>
    <dgm:pt modelId="{749EF072-27AE-489A-ACBE-9420AC654513}" type="pres">
      <dgm:prSet presAssocID="{89C56E22-BD73-44C5-A72A-119D13749D81}" presName="spacer" presStyleCnt="0"/>
      <dgm:spPr/>
    </dgm:pt>
    <dgm:pt modelId="{52DF269E-B511-4F31-8B00-CB500494A885}" type="pres">
      <dgm:prSet presAssocID="{9F66FE62-7369-4E53-A8B1-2BEC3217EDA9}" presName="parentText" presStyleLbl="node1" presStyleIdx="7" presStyleCnt="9">
        <dgm:presLayoutVars>
          <dgm:chMax val="0"/>
          <dgm:bulletEnabled val="1"/>
        </dgm:presLayoutVars>
      </dgm:prSet>
      <dgm:spPr/>
    </dgm:pt>
    <dgm:pt modelId="{32ED7DC6-2FE4-4F8E-BC46-199A14FE3C0B}" type="pres">
      <dgm:prSet presAssocID="{584CA0FE-CE4D-4786-9C0A-EB27DA9BFFE4}" presName="spacer" presStyleCnt="0"/>
      <dgm:spPr/>
    </dgm:pt>
    <dgm:pt modelId="{61306C71-A068-4A94-8DB8-4BD6DEF42624}" type="pres">
      <dgm:prSet presAssocID="{C0D007EC-9911-4882-99F5-C219CAB6B09F}" presName="parentText" presStyleLbl="node1" presStyleIdx="8" presStyleCnt="9">
        <dgm:presLayoutVars>
          <dgm:chMax val="0"/>
          <dgm:bulletEnabled val="1"/>
        </dgm:presLayoutVars>
      </dgm:prSet>
      <dgm:spPr/>
    </dgm:pt>
  </dgm:ptLst>
  <dgm:cxnLst>
    <dgm:cxn modelId="{4034F811-305F-4AEF-8937-3DE35FC27372}" type="presOf" srcId="{7926B905-0F56-4001-BD0E-415EB9F66758}" destId="{38A414BE-96D1-4AD2-AA72-CC2EC992EAFF}" srcOrd="0" destOrd="0" presId="urn:microsoft.com/office/officeart/2005/8/layout/vList2"/>
    <dgm:cxn modelId="{F64C282A-FD44-432C-A3AA-9512A8FD792D}" type="presOf" srcId="{E220A7C5-6211-4E38-97B8-0065DBB51F69}" destId="{F65A9B6E-1735-4A57-9AD8-68426D44E947}" srcOrd="0" destOrd="0" presId="urn:microsoft.com/office/officeart/2005/8/layout/vList2"/>
    <dgm:cxn modelId="{46A69438-EA96-4536-8271-69E3A1E6FC08}" srcId="{002A0843-8316-4772-BBB7-5B2865733BEC}" destId="{89B5D04D-6811-491F-AB00-AA4B2EF7338A}" srcOrd="1" destOrd="0" parTransId="{6E127DBE-59D6-4BB1-8740-5BEDE429AF34}" sibTransId="{5F617FFF-5F2F-4BA8-BF6F-FFC722C6B4E5}"/>
    <dgm:cxn modelId="{05E80E3C-6BB8-459B-911A-B5F40B204DC3}" srcId="{002A0843-8316-4772-BBB7-5B2865733BEC}" destId="{C0D007EC-9911-4882-99F5-C219CAB6B09F}" srcOrd="8" destOrd="0" parTransId="{2F10E0B4-3B37-4E97-BA51-D3CFB2EA3FCC}" sibTransId="{42A01A6D-D6E7-41A3-805C-C9F56BD5F4EC}"/>
    <dgm:cxn modelId="{78B5EB5E-6F7F-4C8F-A25A-3E246158A4B4}" type="presOf" srcId="{91C90E17-4759-479C-B92D-F5232192EFB7}" destId="{818FA002-96EE-458A-AA36-DCE078197836}" srcOrd="0" destOrd="0" presId="urn:microsoft.com/office/officeart/2005/8/layout/vList2"/>
    <dgm:cxn modelId="{6228F860-6F35-43D8-956C-0663C7DF1CB5}" srcId="{002A0843-8316-4772-BBB7-5B2865733BEC}" destId="{4B789EA8-DAB1-459F-8D35-B84945EE379A}" srcOrd="3" destOrd="0" parTransId="{9C01986D-0201-45EF-94F8-64DE71ED44FD}" sibTransId="{7829AE94-B1C6-4AAD-A4BB-578AF155506B}"/>
    <dgm:cxn modelId="{4E55364B-EFC4-41CB-9088-09D0CF23B7C0}" srcId="{002A0843-8316-4772-BBB7-5B2865733BEC}" destId="{E220A7C5-6211-4E38-97B8-0065DBB51F69}" srcOrd="6" destOrd="0" parTransId="{6375D894-2637-469A-9D42-217B41BD5FBE}" sibTransId="{89C56E22-BD73-44C5-A72A-119D13749D81}"/>
    <dgm:cxn modelId="{B891B36B-E547-46B9-845A-57B66397A594}" type="presOf" srcId="{EF88E13E-CC87-4F5D-8A9F-FE28CEECCEEB}" destId="{698A0DAD-4A64-4FC0-947D-BA334D6E5924}" srcOrd="0" destOrd="0" presId="urn:microsoft.com/office/officeart/2005/8/layout/vList2"/>
    <dgm:cxn modelId="{D798E779-54D7-46CF-B75D-202286119493}" srcId="{002A0843-8316-4772-BBB7-5B2865733BEC}" destId="{EF88E13E-CC87-4F5D-8A9F-FE28CEECCEEB}" srcOrd="4" destOrd="0" parTransId="{088F2C5D-E8EA-4773-BA2A-E400126AC1E6}" sibTransId="{1D67342D-930E-473E-B289-48068FF325D0}"/>
    <dgm:cxn modelId="{B79B5895-5437-4403-885B-C7466507A990}" type="presOf" srcId="{002A0843-8316-4772-BBB7-5B2865733BEC}" destId="{5B720D3E-6AEB-431A-BD0C-595A4FCDCDD4}" srcOrd="0" destOrd="0" presId="urn:microsoft.com/office/officeart/2005/8/layout/vList2"/>
    <dgm:cxn modelId="{FE7CBDA7-0613-4F31-B21D-35FAF05D0E2A}" type="presOf" srcId="{03E51335-E8B6-4A84-B81F-7DD65E5DAC5F}" destId="{C22D5003-EF7C-4322-9E2B-7498DEB7F4D1}" srcOrd="0" destOrd="0" presId="urn:microsoft.com/office/officeart/2005/8/layout/vList2"/>
    <dgm:cxn modelId="{D1EF87AF-CD7B-48DA-8CCD-607562A4B160}" srcId="{002A0843-8316-4772-BBB7-5B2865733BEC}" destId="{91C90E17-4759-479C-B92D-F5232192EFB7}" srcOrd="0" destOrd="0" parTransId="{9534D108-2397-4CBB-851A-94269CFE9011}" sibTransId="{CA3F9333-5626-4454-AAA8-13463720E66B}"/>
    <dgm:cxn modelId="{B94783B1-BBB5-4940-BB2C-05FFCD4A83CD}" type="presOf" srcId="{C0D007EC-9911-4882-99F5-C219CAB6B09F}" destId="{61306C71-A068-4A94-8DB8-4BD6DEF42624}" srcOrd="0" destOrd="0" presId="urn:microsoft.com/office/officeart/2005/8/layout/vList2"/>
    <dgm:cxn modelId="{FE5056D9-AA4E-4CC0-852B-DF1B912A0BB8}" srcId="{002A0843-8316-4772-BBB7-5B2865733BEC}" destId="{9F66FE62-7369-4E53-A8B1-2BEC3217EDA9}" srcOrd="7" destOrd="0" parTransId="{1C830E9F-B260-4308-A68D-D255637FA474}" sibTransId="{584CA0FE-CE4D-4786-9C0A-EB27DA9BFFE4}"/>
    <dgm:cxn modelId="{EC4E47E8-A870-4DC9-88EF-7F30C8BDC22F}" type="presOf" srcId="{89B5D04D-6811-491F-AB00-AA4B2EF7338A}" destId="{4050DE25-C1FA-4146-8539-34A2801E41C7}" srcOrd="0" destOrd="0" presId="urn:microsoft.com/office/officeart/2005/8/layout/vList2"/>
    <dgm:cxn modelId="{A6FDEFEC-D59B-4D93-B89C-D8D2D2B9061A}" srcId="{002A0843-8316-4772-BBB7-5B2865733BEC}" destId="{7926B905-0F56-4001-BD0E-415EB9F66758}" srcOrd="5" destOrd="0" parTransId="{F397942B-4770-425E-B2A1-E14374F700D5}" sibTransId="{505E0E4E-217C-4C3B-B65F-1C734CA3FB0C}"/>
    <dgm:cxn modelId="{BDCDA3F0-91BE-4B2A-88E9-57544E2078CC}" type="presOf" srcId="{4B789EA8-DAB1-459F-8D35-B84945EE379A}" destId="{9F4FA14D-EE8F-4AE5-8482-4CE27D91E00B}" srcOrd="0" destOrd="0" presId="urn:microsoft.com/office/officeart/2005/8/layout/vList2"/>
    <dgm:cxn modelId="{46428EF4-42E2-47B2-A384-A80FC2EA36CB}" type="presOf" srcId="{9F66FE62-7369-4E53-A8B1-2BEC3217EDA9}" destId="{52DF269E-B511-4F31-8B00-CB500494A885}" srcOrd="0" destOrd="0" presId="urn:microsoft.com/office/officeart/2005/8/layout/vList2"/>
    <dgm:cxn modelId="{0CE193FA-5D3B-42CA-BB08-951A1970B38E}" srcId="{002A0843-8316-4772-BBB7-5B2865733BEC}" destId="{03E51335-E8B6-4A84-B81F-7DD65E5DAC5F}" srcOrd="2" destOrd="0" parTransId="{71ACF0A2-838F-4FA3-B665-DAB87B84F2A1}" sibTransId="{54E0EA0C-E90C-4171-9B35-4258F0EC3679}"/>
    <dgm:cxn modelId="{25D7548A-C978-4E78-A617-F80341AE9B5F}" type="presParOf" srcId="{5B720D3E-6AEB-431A-BD0C-595A4FCDCDD4}" destId="{818FA002-96EE-458A-AA36-DCE078197836}" srcOrd="0" destOrd="0" presId="urn:microsoft.com/office/officeart/2005/8/layout/vList2"/>
    <dgm:cxn modelId="{B83F58C9-B2EC-4194-983F-7CF94DD5981C}" type="presParOf" srcId="{5B720D3E-6AEB-431A-BD0C-595A4FCDCDD4}" destId="{A796B1DB-238E-4640-831F-6201E53F7EBA}" srcOrd="1" destOrd="0" presId="urn:microsoft.com/office/officeart/2005/8/layout/vList2"/>
    <dgm:cxn modelId="{0F2F224E-00FA-4CC0-B541-2597E87D502E}" type="presParOf" srcId="{5B720D3E-6AEB-431A-BD0C-595A4FCDCDD4}" destId="{4050DE25-C1FA-4146-8539-34A2801E41C7}" srcOrd="2" destOrd="0" presId="urn:microsoft.com/office/officeart/2005/8/layout/vList2"/>
    <dgm:cxn modelId="{86897051-BF99-47AA-947E-4EDF272EB8DB}" type="presParOf" srcId="{5B720D3E-6AEB-431A-BD0C-595A4FCDCDD4}" destId="{628B881E-2BF7-498B-989E-B065F6E194AA}" srcOrd="3" destOrd="0" presId="urn:microsoft.com/office/officeart/2005/8/layout/vList2"/>
    <dgm:cxn modelId="{4D2A81F6-968A-439F-884A-9AEACC062AC7}" type="presParOf" srcId="{5B720D3E-6AEB-431A-BD0C-595A4FCDCDD4}" destId="{C22D5003-EF7C-4322-9E2B-7498DEB7F4D1}" srcOrd="4" destOrd="0" presId="urn:microsoft.com/office/officeart/2005/8/layout/vList2"/>
    <dgm:cxn modelId="{916A5CDD-4E36-4CCF-A645-1D2B416173E1}" type="presParOf" srcId="{5B720D3E-6AEB-431A-BD0C-595A4FCDCDD4}" destId="{4413541D-B517-4A12-BAE0-D4BA1E5F597F}" srcOrd="5" destOrd="0" presId="urn:microsoft.com/office/officeart/2005/8/layout/vList2"/>
    <dgm:cxn modelId="{49EBE826-218B-4D9E-97A7-791C3D0A4E7F}" type="presParOf" srcId="{5B720D3E-6AEB-431A-BD0C-595A4FCDCDD4}" destId="{9F4FA14D-EE8F-4AE5-8482-4CE27D91E00B}" srcOrd="6" destOrd="0" presId="urn:microsoft.com/office/officeart/2005/8/layout/vList2"/>
    <dgm:cxn modelId="{B678441C-2485-4798-BA19-81E64F7B21FB}" type="presParOf" srcId="{5B720D3E-6AEB-431A-BD0C-595A4FCDCDD4}" destId="{1F85B251-4CC4-48B5-A456-6C265121C47D}" srcOrd="7" destOrd="0" presId="urn:microsoft.com/office/officeart/2005/8/layout/vList2"/>
    <dgm:cxn modelId="{34AC6CC0-2122-4590-B3F1-10840690CE6E}" type="presParOf" srcId="{5B720D3E-6AEB-431A-BD0C-595A4FCDCDD4}" destId="{698A0DAD-4A64-4FC0-947D-BA334D6E5924}" srcOrd="8" destOrd="0" presId="urn:microsoft.com/office/officeart/2005/8/layout/vList2"/>
    <dgm:cxn modelId="{9E7A1BED-6C0B-464D-B6BF-DA11C459EA40}" type="presParOf" srcId="{5B720D3E-6AEB-431A-BD0C-595A4FCDCDD4}" destId="{05AED584-7479-4420-BEF8-C68E1FB7C3B5}" srcOrd="9" destOrd="0" presId="urn:microsoft.com/office/officeart/2005/8/layout/vList2"/>
    <dgm:cxn modelId="{3529B302-0A5F-4D23-B1CE-AC6568866382}" type="presParOf" srcId="{5B720D3E-6AEB-431A-BD0C-595A4FCDCDD4}" destId="{38A414BE-96D1-4AD2-AA72-CC2EC992EAFF}" srcOrd="10" destOrd="0" presId="urn:microsoft.com/office/officeart/2005/8/layout/vList2"/>
    <dgm:cxn modelId="{78977CB9-8500-4BA9-8311-C362A2656263}" type="presParOf" srcId="{5B720D3E-6AEB-431A-BD0C-595A4FCDCDD4}" destId="{B77D7934-7084-44EE-8B98-0D444598F39D}" srcOrd="11" destOrd="0" presId="urn:microsoft.com/office/officeart/2005/8/layout/vList2"/>
    <dgm:cxn modelId="{60F83C85-EFF9-4D63-9959-AA531DC5B5B7}" type="presParOf" srcId="{5B720D3E-6AEB-431A-BD0C-595A4FCDCDD4}" destId="{F65A9B6E-1735-4A57-9AD8-68426D44E947}" srcOrd="12" destOrd="0" presId="urn:microsoft.com/office/officeart/2005/8/layout/vList2"/>
    <dgm:cxn modelId="{DF035D24-A3B5-4A88-B6AB-3220D9A1B53A}" type="presParOf" srcId="{5B720D3E-6AEB-431A-BD0C-595A4FCDCDD4}" destId="{749EF072-27AE-489A-ACBE-9420AC654513}" srcOrd="13" destOrd="0" presId="urn:microsoft.com/office/officeart/2005/8/layout/vList2"/>
    <dgm:cxn modelId="{1DAA82E8-2108-4ACC-B888-C994E29471C0}" type="presParOf" srcId="{5B720D3E-6AEB-431A-BD0C-595A4FCDCDD4}" destId="{52DF269E-B511-4F31-8B00-CB500494A885}" srcOrd="14" destOrd="0" presId="urn:microsoft.com/office/officeart/2005/8/layout/vList2"/>
    <dgm:cxn modelId="{5B5EFBAD-6DE2-423E-9B17-8C1F494FD79B}" type="presParOf" srcId="{5B720D3E-6AEB-431A-BD0C-595A4FCDCDD4}" destId="{32ED7DC6-2FE4-4F8E-BC46-199A14FE3C0B}" srcOrd="15" destOrd="0" presId="urn:microsoft.com/office/officeart/2005/8/layout/vList2"/>
    <dgm:cxn modelId="{B438A14E-2E9A-4055-889A-B59350A4F34B}" type="presParOf" srcId="{5B720D3E-6AEB-431A-BD0C-595A4FCDCDD4}" destId="{61306C71-A068-4A94-8DB8-4BD6DEF42624}" srcOrd="16" destOrd="0" presId="urn:microsoft.com/office/officeart/2005/8/layout/vList2"/>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755259-07AF-418E-AD4B-D48AFB54E681}">
      <dsp:nvSpPr>
        <dsp:cNvPr id="0" name=""/>
        <dsp:cNvSpPr/>
      </dsp:nvSpPr>
      <dsp:spPr>
        <a:xfrm>
          <a:off x="0" y="2346959"/>
          <a:ext cx="10355868" cy="0"/>
        </a:xfrm>
        <a:prstGeom prst="line">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EFE2F83C-49A4-4442-82D6-384B45D1E63E}">
      <dsp:nvSpPr>
        <dsp:cNvPr id="0" name=""/>
        <dsp:cNvSpPr/>
      </dsp:nvSpPr>
      <dsp:spPr>
        <a:xfrm rot="8100000">
          <a:off x="78563" y="474760"/>
          <a:ext cx="345186" cy="345186"/>
        </a:xfrm>
        <a:prstGeom prst="teardrop">
          <a:avLst>
            <a:gd name="adj" fmla="val 11500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E7B129-EBE4-4343-9579-55EB86C82D8F}">
      <dsp:nvSpPr>
        <dsp:cNvPr id="0" name=""/>
        <dsp:cNvSpPr/>
      </dsp:nvSpPr>
      <dsp:spPr>
        <a:xfrm>
          <a:off x="116910" y="513107"/>
          <a:ext cx="268492" cy="268492"/>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8255CE69-01E9-4AF8-AF95-0A1DE7034CD8}">
      <dsp:nvSpPr>
        <dsp:cNvPr id="0" name=""/>
        <dsp:cNvSpPr/>
      </dsp:nvSpPr>
      <dsp:spPr>
        <a:xfrm>
          <a:off x="490832" y="957559"/>
          <a:ext cx="4304604" cy="1389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07950" rIns="107950" bIns="161925" numCol="1" spcCol="1270" anchor="t" anchorCtr="0">
          <a:noAutofit/>
        </a:bodyPr>
        <a:lstStyle/>
        <a:p>
          <a:pPr marL="0" lvl="0" indent="0" algn="l" defTabSz="755650">
            <a:lnSpc>
              <a:spcPct val="90000"/>
            </a:lnSpc>
            <a:spcBef>
              <a:spcPct val="0"/>
            </a:spcBef>
            <a:spcAft>
              <a:spcPct val="35000"/>
            </a:spcAft>
            <a:buNone/>
          </a:pPr>
          <a:r>
            <a:rPr lang="fr-FR" sz="1700" b="0" kern="1200" dirty="0">
              <a:latin typeface="Calibri"/>
              <a:cs typeface="Calibri"/>
            </a:rPr>
            <a:t>Le Conseil des Ministres de la CEDEAO lors de sa 61ème session a adopté le règlement C/REG.23/11/08 sur l'établissement du CEREEC</a:t>
          </a:r>
          <a:endParaRPr lang="en-US" sz="1700" kern="1200" dirty="0">
            <a:latin typeface="Calibri"/>
            <a:cs typeface="Calibri"/>
          </a:endParaRPr>
        </a:p>
      </dsp:txBody>
      <dsp:txXfrm>
        <a:off x="490832" y="957559"/>
        <a:ext cx="4304604" cy="1389400"/>
      </dsp:txXfrm>
    </dsp:sp>
    <dsp:sp modelId="{6C07F81A-4584-4D53-9AA6-282373914B61}">
      <dsp:nvSpPr>
        <dsp:cNvPr id="0" name=""/>
        <dsp:cNvSpPr/>
      </dsp:nvSpPr>
      <dsp:spPr>
        <a:xfrm>
          <a:off x="490832" y="469391"/>
          <a:ext cx="4304604" cy="4881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27000" bIns="0" numCol="1" spcCol="1270" anchor="ctr" anchorCtr="0">
          <a:noAutofit/>
        </a:bodyPr>
        <a:lstStyle/>
        <a:p>
          <a:pPr marL="0" lvl="0" indent="0" algn="l" defTabSz="889000">
            <a:lnSpc>
              <a:spcPct val="90000"/>
            </a:lnSpc>
            <a:spcBef>
              <a:spcPct val="0"/>
            </a:spcBef>
            <a:spcAft>
              <a:spcPct val="35000"/>
            </a:spcAft>
            <a:buNone/>
            <a:defRPr b="1"/>
          </a:pPr>
          <a:r>
            <a:rPr lang="en-US" sz="2000" kern="1200" dirty="0">
              <a:latin typeface="Calibri"/>
              <a:cs typeface="Calibri"/>
            </a:rPr>
            <a:t>2008</a:t>
          </a:r>
          <a:endParaRPr lang="en-US" sz="2000" b="1" kern="1200" dirty="0">
            <a:latin typeface="Calibri"/>
            <a:cs typeface="Calibri"/>
          </a:endParaRPr>
        </a:p>
      </dsp:txBody>
      <dsp:txXfrm>
        <a:off x="490832" y="469391"/>
        <a:ext cx="4304604" cy="488167"/>
      </dsp:txXfrm>
    </dsp:sp>
    <dsp:sp modelId="{A886B36A-1EA8-44F4-A165-1F621FD25FA5}">
      <dsp:nvSpPr>
        <dsp:cNvPr id="0" name=""/>
        <dsp:cNvSpPr/>
      </dsp:nvSpPr>
      <dsp:spPr>
        <a:xfrm>
          <a:off x="246748" y="957559"/>
          <a:ext cx="0" cy="1389400"/>
        </a:xfrm>
        <a:prstGeom prst="line">
          <a:avLst/>
        </a:prstGeom>
        <a:noFill/>
        <a:ln w="1270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C17A5E5-5F7B-46BE-AB2F-7B51AB8C5045}">
      <dsp:nvSpPr>
        <dsp:cNvPr id="0" name=""/>
        <dsp:cNvSpPr/>
      </dsp:nvSpPr>
      <dsp:spPr>
        <a:xfrm>
          <a:off x="202813" y="2303024"/>
          <a:ext cx="87870" cy="87870"/>
        </a:xfrm>
        <a:prstGeom prst="ellipse">
          <a:avLst/>
        </a:prstGeom>
        <a:solidFill>
          <a:schemeClr val="accent3">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983DF0-BA0B-474D-99F3-51490970AB00}">
      <dsp:nvSpPr>
        <dsp:cNvPr id="0" name=""/>
        <dsp:cNvSpPr/>
      </dsp:nvSpPr>
      <dsp:spPr>
        <a:xfrm rot="18900000">
          <a:off x="1074133" y="3859577"/>
          <a:ext cx="345186" cy="345186"/>
        </a:xfrm>
        <a:prstGeom prst="teardrop">
          <a:avLst>
            <a:gd name="adj" fmla="val 11500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334FB8-60E5-4D13-A0DB-ABE19EFD7C98}">
      <dsp:nvSpPr>
        <dsp:cNvPr id="0" name=""/>
        <dsp:cNvSpPr/>
      </dsp:nvSpPr>
      <dsp:spPr>
        <a:xfrm>
          <a:off x="1112480" y="3897924"/>
          <a:ext cx="268492" cy="268492"/>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BB994D4-C592-4B6E-BBAD-1B9C298D8311}">
      <dsp:nvSpPr>
        <dsp:cNvPr id="0" name=""/>
        <dsp:cNvSpPr/>
      </dsp:nvSpPr>
      <dsp:spPr>
        <a:xfrm>
          <a:off x="1527398" y="2676248"/>
          <a:ext cx="4304604" cy="1389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61925" rIns="0" bIns="107950" numCol="1" spcCol="1270" anchor="b" anchorCtr="0">
          <a:noAutofit/>
        </a:bodyPr>
        <a:lstStyle/>
        <a:p>
          <a:pPr marL="0" lvl="0" indent="0" algn="l" defTabSz="755650">
            <a:lnSpc>
              <a:spcPct val="90000"/>
            </a:lnSpc>
            <a:spcBef>
              <a:spcPct val="0"/>
            </a:spcBef>
            <a:spcAft>
              <a:spcPct val="35000"/>
            </a:spcAft>
            <a:buNone/>
          </a:pPr>
          <a:r>
            <a:rPr lang="fr-FR" sz="1700" kern="1200" dirty="0">
              <a:latin typeface="Calibri"/>
              <a:cs typeface="Calibri"/>
            </a:rPr>
            <a:t>Accord de siège entre la CEDEAO et le gouvernement du Cabo Verde : CEREEC inauguré par S.E. le Premier Ministre du Cabo Verde, Jose Maria </a:t>
          </a:r>
          <a:r>
            <a:rPr lang="fr-FR" sz="1700" kern="1200" dirty="0" err="1">
              <a:latin typeface="Calibri"/>
              <a:cs typeface="Calibri"/>
            </a:rPr>
            <a:t>Neves</a:t>
          </a:r>
          <a:r>
            <a:rPr lang="fr-FR" sz="1700" kern="1200" dirty="0">
              <a:latin typeface="Calibri"/>
              <a:cs typeface="Calibri"/>
            </a:rPr>
            <a:t>, et le Président de la Commission de la CEDEAO, S.E. James </a:t>
          </a:r>
          <a:r>
            <a:rPr lang="fr-FR" sz="1700" kern="1200" dirty="0" err="1">
              <a:latin typeface="Calibri"/>
              <a:cs typeface="Calibri"/>
            </a:rPr>
            <a:t>Gbeho</a:t>
          </a:r>
          <a:r>
            <a:rPr lang="fr-FR" sz="1700" kern="1200" dirty="0">
              <a:latin typeface="Calibri"/>
              <a:cs typeface="Calibri"/>
            </a:rPr>
            <a:t>, le 6 juillet</a:t>
          </a:r>
          <a:endParaRPr lang="en-US" sz="1700" kern="1200" dirty="0">
            <a:latin typeface="Calibri"/>
            <a:cs typeface="Calibri"/>
          </a:endParaRPr>
        </a:p>
      </dsp:txBody>
      <dsp:txXfrm>
        <a:off x="1527398" y="2676248"/>
        <a:ext cx="4304604" cy="1389400"/>
      </dsp:txXfrm>
    </dsp:sp>
    <dsp:sp modelId="{8E363D8A-978D-4BE4-9F5F-F4E6FCF8BBFD}">
      <dsp:nvSpPr>
        <dsp:cNvPr id="0" name=""/>
        <dsp:cNvSpPr/>
      </dsp:nvSpPr>
      <dsp:spPr>
        <a:xfrm>
          <a:off x="1527398" y="4065648"/>
          <a:ext cx="4304604" cy="4881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27000" bIns="0" numCol="1" spcCol="1270" anchor="ctr" anchorCtr="0">
          <a:noAutofit/>
        </a:bodyPr>
        <a:lstStyle/>
        <a:p>
          <a:pPr marL="0" lvl="0" indent="0" algn="l" defTabSz="889000">
            <a:lnSpc>
              <a:spcPct val="90000"/>
            </a:lnSpc>
            <a:spcBef>
              <a:spcPct val="0"/>
            </a:spcBef>
            <a:spcAft>
              <a:spcPct val="35000"/>
            </a:spcAft>
            <a:buNone/>
            <a:defRPr b="1"/>
          </a:pPr>
          <a:r>
            <a:rPr lang="en-US" sz="2000" b="0" kern="1200" dirty="0">
              <a:latin typeface="Calibri"/>
              <a:cs typeface="Calibri"/>
            </a:rPr>
            <a:t>2010</a:t>
          </a:r>
        </a:p>
      </dsp:txBody>
      <dsp:txXfrm>
        <a:off x="1527398" y="4065648"/>
        <a:ext cx="4304604" cy="488167"/>
      </dsp:txXfrm>
    </dsp:sp>
    <dsp:sp modelId="{C80DCB45-C866-4F9F-BF13-0E33150DD84E}">
      <dsp:nvSpPr>
        <dsp:cNvPr id="0" name=""/>
        <dsp:cNvSpPr/>
      </dsp:nvSpPr>
      <dsp:spPr>
        <a:xfrm>
          <a:off x="1239109" y="2323451"/>
          <a:ext cx="0" cy="1389400"/>
        </a:xfrm>
        <a:prstGeom prst="line">
          <a:avLst/>
        </a:prstGeom>
        <a:noFill/>
        <a:ln w="12700" cap="flat" cmpd="sng" algn="ctr">
          <a:solidFill>
            <a:schemeClr val="accent5">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AE92732F-8161-48C6-8193-9B5F17980751}">
      <dsp:nvSpPr>
        <dsp:cNvPr id="0" name=""/>
        <dsp:cNvSpPr/>
      </dsp:nvSpPr>
      <dsp:spPr>
        <a:xfrm>
          <a:off x="1195174" y="2279516"/>
          <a:ext cx="87870" cy="87870"/>
        </a:xfrm>
        <a:prstGeom prst="ellipse">
          <a:avLst/>
        </a:prstGeom>
        <a:solidFill>
          <a:schemeClr val="accent5">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E6BF9D-861B-4386-B3BB-7B4177868DCE}">
      <dsp:nvSpPr>
        <dsp:cNvPr id="0" name=""/>
        <dsp:cNvSpPr/>
      </dsp:nvSpPr>
      <dsp:spPr>
        <a:xfrm rot="8100000">
          <a:off x="5238423" y="492392"/>
          <a:ext cx="345186" cy="345186"/>
        </a:xfrm>
        <a:prstGeom prst="teardrop">
          <a:avLst>
            <a:gd name="adj" fmla="val 11500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326B26-8D6A-4D85-B84F-50957D4C51CD}">
      <dsp:nvSpPr>
        <dsp:cNvPr id="0" name=""/>
        <dsp:cNvSpPr/>
      </dsp:nvSpPr>
      <dsp:spPr>
        <a:xfrm>
          <a:off x="5276770" y="530740"/>
          <a:ext cx="268492" cy="268492"/>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04002BA2-02BD-4D6C-BD50-A0E60DF4DB64}">
      <dsp:nvSpPr>
        <dsp:cNvPr id="0" name=""/>
        <dsp:cNvSpPr/>
      </dsp:nvSpPr>
      <dsp:spPr>
        <a:xfrm>
          <a:off x="5655100" y="957559"/>
          <a:ext cx="4304604" cy="1389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07950" rIns="107950" bIns="161925" numCol="1" spcCol="1270" anchor="t" anchorCtr="0">
          <a:noAutofit/>
        </a:bodyPr>
        <a:lstStyle/>
        <a:p>
          <a:pPr marL="0" lvl="0" indent="0" algn="l" defTabSz="755650">
            <a:lnSpc>
              <a:spcPct val="90000"/>
            </a:lnSpc>
            <a:spcBef>
              <a:spcPct val="0"/>
            </a:spcBef>
            <a:spcAft>
              <a:spcPct val="35000"/>
            </a:spcAft>
            <a:buNone/>
          </a:pPr>
          <a:r>
            <a:rPr lang="fr-FR" sz="1700" kern="1200" dirty="0">
              <a:latin typeface="Calibri"/>
              <a:cs typeface="Calibri"/>
            </a:rPr>
            <a:t>1. règlement instituant le comité consultatif CEDEAO-bailleurs de fonds du CEREEC
2. Règlement PC/REX.5/06/2020, sur l'organisation et le fonctionnement du CEREEC</a:t>
          </a:r>
          <a:endParaRPr lang="en-US" sz="1700" kern="1200" dirty="0">
            <a:latin typeface="Calibri"/>
            <a:cs typeface="Calibri"/>
          </a:endParaRPr>
        </a:p>
      </dsp:txBody>
      <dsp:txXfrm>
        <a:off x="5655100" y="957559"/>
        <a:ext cx="4304604" cy="1389400"/>
      </dsp:txXfrm>
    </dsp:sp>
    <dsp:sp modelId="{8963BB82-D9E3-4F92-8041-B123111D3C57}">
      <dsp:nvSpPr>
        <dsp:cNvPr id="0" name=""/>
        <dsp:cNvSpPr/>
      </dsp:nvSpPr>
      <dsp:spPr>
        <a:xfrm>
          <a:off x="5655100" y="469391"/>
          <a:ext cx="4304604" cy="4881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27000" bIns="0" numCol="1" spcCol="1270" anchor="ctr" anchorCtr="0">
          <a:noAutofit/>
        </a:bodyPr>
        <a:lstStyle/>
        <a:p>
          <a:pPr marL="0" lvl="0" indent="0" algn="l" defTabSz="889000">
            <a:lnSpc>
              <a:spcPct val="90000"/>
            </a:lnSpc>
            <a:spcBef>
              <a:spcPct val="0"/>
            </a:spcBef>
            <a:spcAft>
              <a:spcPct val="35000"/>
            </a:spcAft>
            <a:buNone/>
            <a:defRPr b="1"/>
          </a:pPr>
          <a:r>
            <a:rPr lang="en-US" sz="2000" b="1" kern="1200" dirty="0">
              <a:latin typeface="Calibri"/>
              <a:cs typeface="Calibri"/>
            </a:rPr>
            <a:t>2020</a:t>
          </a:r>
        </a:p>
      </dsp:txBody>
      <dsp:txXfrm>
        <a:off x="5655100" y="469391"/>
        <a:ext cx="4304604" cy="488167"/>
      </dsp:txXfrm>
    </dsp:sp>
    <dsp:sp modelId="{963602A4-DB3F-4F01-BA26-9FBE4DB11ADA}">
      <dsp:nvSpPr>
        <dsp:cNvPr id="0" name=""/>
        <dsp:cNvSpPr/>
      </dsp:nvSpPr>
      <dsp:spPr>
        <a:xfrm>
          <a:off x="5411016" y="957559"/>
          <a:ext cx="0" cy="1389400"/>
        </a:xfrm>
        <a:prstGeom prst="line">
          <a:avLst/>
        </a:prstGeom>
        <a:noFill/>
        <a:ln w="12700" cap="flat" cmpd="sng" algn="ctr">
          <a:solidFill>
            <a:schemeClr val="accent5">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D065B75B-00D5-4181-9158-82C7F54698E9}">
      <dsp:nvSpPr>
        <dsp:cNvPr id="0" name=""/>
        <dsp:cNvSpPr/>
      </dsp:nvSpPr>
      <dsp:spPr>
        <a:xfrm>
          <a:off x="5367081" y="2303024"/>
          <a:ext cx="87870" cy="87870"/>
        </a:xfrm>
        <a:prstGeom prst="ellipse">
          <a:avLst/>
        </a:prstGeom>
        <a:solidFill>
          <a:schemeClr val="accent5">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8FA002-96EE-458A-AA36-DCE078197836}">
      <dsp:nvSpPr>
        <dsp:cNvPr id="0" name=""/>
        <dsp:cNvSpPr/>
      </dsp:nvSpPr>
      <dsp:spPr>
        <a:xfrm>
          <a:off x="0" y="2145"/>
          <a:ext cx="10851762" cy="531435"/>
        </a:xfrm>
        <a:prstGeom prst="roundRect">
          <a:avLst/>
        </a:prstGeom>
        <a:solidFill>
          <a:schemeClr val="bg1"/>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fr-FR" sz="2000" kern="1200" noProof="0" dirty="0">
              <a:solidFill>
                <a:schemeClr val="tx1"/>
              </a:solidFill>
              <a:latin typeface="Source Sans Pro" panose="020B0503030403020204" pitchFamily="34" charset="0"/>
              <a:ea typeface="Source Sans Pro" panose="020B0503030403020204" pitchFamily="34" charset="0"/>
            </a:rPr>
            <a:t>1. </a:t>
          </a:r>
          <a:r>
            <a:rPr lang="fr-FR" sz="2000" b="1" kern="1200" noProof="0" dirty="0">
              <a:solidFill>
                <a:schemeClr val="tx1"/>
              </a:solidFill>
              <a:latin typeface="Source Sans Pro" panose="020B0503030403020204" pitchFamily="34" charset="0"/>
              <a:ea typeface="Source Sans Pro" panose="020B0503030403020204" pitchFamily="34" charset="0"/>
            </a:rPr>
            <a:t>Politique et Plan d’action sur la Mobilité Electrique (Véhicules Electriques</a:t>
          </a:r>
          <a:r>
            <a:rPr lang="fr-FR" sz="2000" kern="1200" noProof="0" dirty="0">
              <a:solidFill>
                <a:schemeClr val="tx1"/>
              </a:solidFill>
              <a:latin typeface="Source Sans Pro" panose="020B0503030403020204" pitchFamily="34" charset="0"/>
              <a:ea typeface="Source Sans Pro" panose="020B0503030403020204" pitchFamily="34" charset="0"/>
            </a:rPr>
            <a:t>) : 100% du Parc de l’Administration Publique à l’horizon 2030 &amp; 100% du Parc National à l’horizon 2050 </a:t>
          </a:r>
        </a:p>
      </dsp:txBody>
      <dsp:txXfrm>
        <a:off x="25943" y="28088"/>
        <a:ext cx="10799876" cy="479549"/>
      </dsp:txXfrm>
    </dsp:sp>
    <dsp:sp modelId="{4050DE25-C1FA-4146-8539-34A2801E41C7}">
      <dsp:nvSpPr>
        <dsp:cNvPr id="0" name=""/>
        <dsp:cNvSpPr/>
      </dsp:nvSpPr>
      <dsp:spPr>
        <a:xfrm>
          <a:off x="0" y="542187"/>
          <a:ext cx="10851762" cy="531435"/>
        </a:xfrm>
        <a:prstGeom prst="roundRect">
          <a:avLst/>
        </a:prstGeom>
        <a:solidFill>
          <a:schemeClr val="bg1"/>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fr-FR" sz="2000" b="0" kern="1200" noProof="0" dirty="0">
              <a:solidFill>
                <a:schemeClr val="tx1"/>
              </a:solidFill>
              <a:latin typeface="Source Sans Pro" panose="020B0503030403020204" pitchFamily="34" charset="0"/>
              <a:ea typeface="Source Sans Pro" panose="020B0503030403020204" pitchFamily="34" charset="0"/>
            </a:rPr>
            <a:t>2. </a:t>
          </a:r>
          <a:r>
            <a:rPr lang="fr-FR" sz="2000" b="1" kern="1200" noProof="0" dirty="0">
              <a:solidFill>
                <a:schemeClr val="tx1"/>
              </a:solidFill>
              <a:latin typeface="Source Sans Pro" panose="020B0503030403020204" pitchFamily="34" charset="0"/>
              <a:ea typeface="Source Sans Pro" panose="020B0503030403020204" pitchFamily="34" charset="0"/>
            </a:rPr>
            <a:t>Programme de Subvention </a:t>
          </a:r>
          <a:r>
            <a:rPr lang="fr-FR" sz="2000" kern="1200" noProof="0" dirty="0">
              <a:solidFill>
                <a:schemeClr val="tx1"/>
              </a:solidFill>
              <a:latin typeface="Source Sans Pro" panose="020B0503030403020204" pitchFamily="34" charset="0"/>
              <a:ea typeface="Source Sans Pro" panose="020B0503030403020204" pitchFamily="34" charset="0"/>
            </a:rPr>
            <a:t>pour soutenir l'acquisition de 600 véhicules électriques et 100 stations de recharge</a:t>
          </a:r>
        </a:p>
      </dsp:txBody>
      <dsp:txXfrm>
        <a:off x="25943" y="568130"/>
        <a:ext cx="10799876" cy="479549"/>
      </dsp:txXfrm>
    </dsp:sp>
    <dsp:sp modelId="{C22D5003-EF7C-4322-9E2B-7498DEB7F4D1}">
      <dsp:nvSpPr>
        <dsp:cNvPr id="0" name=""/>
        <dsp:cNvSpPr/>
      </dsp:nvSpPr>
      <dsp:spPr>
        <a:xfrm>
          <a:off x="0" y="1082230"/>
          <a:ext cx="10851762" cy="531435"/>
        </a:xfrm>
        <a:prstGeom prst="roundRect">
          <a:avLst/>
        </a:prstGeom>
        <a:solidFill>
          <a:prstClr val="white"/>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fr-FR" sz="2000" kern="1200" noProof="0" dirty="0">
              <a:solidFill>
                <a:schemeClr val="tx1"/>
              </a:solidFill>
              <a:latin typeface="Source Sans Pro" panose="020B0503030403020204" pitchFamily="34" charset="0"/>
              <a:ea typeface="Source Sans Pro" panose="020B0503030403020204" pitchFamily="34" charset="0"/>
            </a:rPr>
            <a:t>3. </a:t>
          </a:r>
          <a:r>
            <a:rPr lang="fr-FR" sz="2000" b="0" kern="1200" noProof="0" dirty="0">
              <a:solidFill>
                <a:prstClr val="black"/>
              </a:solidFill>
              <a:latin typeface="Source Sans Pro" panose="020B0503030403020204" pitchFamily="34" charset="0"/>
              <a:ea typeface="Source Sans Pro" panose="020B0503030403020204" pitchFamily="34" charset="0"/>
              <a:cs typeface="+mn-cs"/>
            </a:rPr>
            <a:t>Mise en place d'un réseau d'au moins </a:t>
          </a:r>
          <a:r>
            <a:rPr lang="fr-FR" sz="2000" b="1" kern="1200" noProof="0" dirty="0">
              <a:solidFill>
                <a:prstClr val="black"/>
              </a:solidFill>
              <a:latin typeface="Source Sans Pro" panose="020B0503030403020204" pitchFamily="34" charset="0"/>
              <a:ea typeface="Source Sans Pro" panose="020B0503030403020204" pitchFamily="34" charset="0"/>
              <a:cs typeface="+mn-cs"/>
            </a:rPr>
            <a:t>40 stations de recharge publiques</a:t>
          </a:r>
          <a:endParaRPr lang="fr-FR" sz="2000" b="0" kern="1200" noProof="0" dirty="0">
            <a:solidFill>
              <a:prstClr val="black"/>
            </a:solidFill>
            <a:latin typeface="Source Sans Pro" panose="020B0503030403020204" pitchFamily="34" charset="0"/>
            <a:ea typeface="Source Sans Pro" panose="020B0503030403020204" pitchFamily="34" charset="0"/>
            <a:cs typeface="+mn-cs"/>
          </a:endParaRPr>
        </a:p>
      </dsp:txBody>
      <dsp:txXfrm>
        <a:off x="25943" y="1108173"/>
        <a:ext cx="10799876" cy="479549"/>
      </dsp:txXfrm>
    </dsp:sp>
    <dsp:sp modelId="{9F4FA14D-EE8F-4AE5-8482-4CE27D91E00B}">
      <dsp:nvSpPr>
        <dsp:cNvPr id="0" name=""/>
        <dsp:cNvSpPr/>
      </dsp:nvSpPr>
      <dsp:spPr>
        <a:xfrm>
          <a:off x="0" y="1622272"/>
          <a:ext cx="10851762" cy="531435"/>
        </a:xfrm>
        <a:prstGeom prst="roundRect">
          <a:avLst/>
        </a:prstGeom>
        <a:solidFill>
          <a:schemeClr val="bg1"/>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fr-FR" sz="2000" b="0" kern="1200" noProof="0" dirty="0">
              <a:solidFill>
                <a:schemeClr val="tx1"/>
              </a:solidFill>
              <a:latin typeface="Source Sans Pro" panose="020B0503030403020204" pitchFamily="34" charset="0"/>
              <a:ea typeface="Source Sans Pro" panose="020B0503030403020204" pitchFamily="34" charset="0"/>
            </a:rPr>
            <a:t>4. </a:t>
          </a:r>
          <a:r>
            <a:rPr lang="fr-FR" sz="2000" b="1" kern="1200" noProof="0" dirty="0">
              <a:solidFill>
                <a:schemeClr val="tx1"/>
              </a:solidFill>
              <a:latin typeface="Source Sans Pro" panose="020B0503030403020204" pitchFamily="34" charset="0"/>
              <a:ea typeface="Source Sans Pro" panose="020B0503030403020204" pitchFamily="34" charset="0"/>
            </a:rPr>
            <a:t>Cadre juridique et réglementaire </a:t>
          </a:r>
          <a:r>
            <a:rPr lang="fr-FR" sz="2000" kern="1200" noProof="0" dirty="0">
              <a:solidFill>
                <a:schemeClr val="tx1"/>
              </a:solidFill>
              <a:latin typeface="Source Sans Pro" panose="020B0503030403020204" pitchFamily="34" charset="0"/>
              <a:ea typeface="Source Sans Pro" panose="020B0503030403020204" pitchFamily="34" charset="0"/>
            </a:rPr>
            <a:t>pour les véhicules électriques et leur recharge</a:t>
          </a:r>
        </a:p>
      </dsp:txBody>
      <dsp:txXfrm>
        <a:off x="25943" y="1648215"/>
        <a:ext cx="10799876" cy="479549"/>
      </dsp:txXfrm>
    </dsp:sp>
    <dsp:sp modelId="{698A0DAD-4A64-4FC0-947D-BA334D6E5924}">
      <dsp:nvSpPr>
        <dsp:cNvPr id="0" name=""/>
        <dsp:cNvSpPr/>
      </dsp:nvSpPr>
      <dsp:spPr>
        <a:xfrm>
          <a:off x="0" y="2162314"/>
          <a:ext cx="10851762" cy="531435"/>
        </a:xfrm>
        <a:prstGeom prst="roundRect">
          <a:avLst/>
        </a:prstGeom>
        <a:solidFill>
          <a:schemeClr val="bg1"/>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977900">
            <a:lnSpc>
              <a:spcPct val="90000"/>
            </a:lnSpc>
            <a:spcBef>
              <a:spcPct val="0"/>
            </a:spcBef>
            <a:spcAft>
              <a:spcPct val="35000"/>
            </a:spcAft>
            <a:buNone/>
          </a:pPr>
          <a:r>
            <a:rPr lang="fr-FR" sz="2000" b="0" kern="1200" noProof="0" dirty="0">
              <a:solidFill>
                <a:schemeClr val="tx1"/>
              </a:solidFill>
              <a:latin typeface="Source Sans Pro" panose="020B0503030403020204" pitchFamily="34" charset="0"/>
              <a:ea typeface="Source Sans Pro" panose="020B0503030403020204" pitchFamily="34" charset="0"/>
            </a:rPr>
            <a:t>5. </a:t>
          </a:r>
          <a:r>
            <a:rPr lang="fr-FR" sz="2000" b="1" kern="1200" noProof="0" dirty="0">
              <a:solidFill>
                <a:schemeClr val="tx1"/>
              </a:solidFill>
              <a:latin typeface="Source Sans Pro" panose="020B0503030403020204" pitchFamily="34" charset="0"/>
              <a:ea typeface="Source Sans Pro" panose="020B0503030403020204" pitchFamily="34" charset="0"/>
            </a:rPr>
            <a:t>Projets pilotes de bus électriques</a:t>
          </a:r>
          <a:r>
            <a:rPr lang="fr-FR" sz="2000" b="0" kern="1200" noProof="0" dirty="0">
              <a:solidFill>
                <a:schemeClr val="tx1"/>
              </a:solidFill>
              <a:latin typeface="Source Sans Pro" panose="020B0503030403020204" pitchFamily="34" charset="0"/>
              <a:ea typeface="Source Sans Pro" panose="020B0503030403020204" pitchFamily="34" charset="0"/>
            </a:rPr>
            <a:t> (4 bus urbains et 3 bus scolaires)</a:t>
          </a:r>
        </a:p>
      </dsp:txBody>
      <dsp:txXfrm>
        <a:off x="25943" y="2188257"/>
        <a:ext cx="10799876" cy="479549"/>
      </dsp:txXfrm>
    </dsp:sp>
    <dsp:sp modelId="{38A414BE-96D1-4AD2-AA72-CC2EC992EAFF}">
      <dsp:nvSpPr>
        <dsp:cNvPr id="0" name=""/>
        <dsp:cNvSpPr/>
      </dsp:nvSpPr>
      <dsp:spPr>
        <a:xfrm>
          <a:off x="0" y="2704501"/>
          <a:ext cx="10851762" cy="531435"/>
        </a:xfrm>
        <a:prstGeom prst="roundRect">
          <a:avLst/>
        </a:prstGeom>
        <a:solidFill>
          <a:schemeClr val="bg1"/>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fr-FR" sz="2000" b="0" kern="1200" noProof="0" dirty="0">
              <a:solidFill>
                <a:schemeClr val="tx1"/>
              </a:solidFill>
              <a:latin typeface="Source Sans Pro" panose="020B0503030403020204" pitchFamily="34" charset="0"/>
              <a:ea typeface="Source Sans Pro" panose="020B0503030403020204" pitchFamily="34" charset="0"/>
            </a:rPr>
            <a:t>6. </a:t>
          </a:r>
          <a:r>
            <a:rPr lang="fr-FR" sz="2000" b="1" kern="1200" noProof="0" dirty="0">
              <a:solidFill>
                <a:schemeClr val="tx1"/>
              </a:solidFill>
              <a:latin typeface="Source Sans Pro" panose="020B0503030403020204" pitchFamily="34" charset="0"/>
              <a:ea typeface="Source Sans Pro" panose="020B0503030403020204" pitchFamily="34" charset="0"/>
            </a:rPr>
            <a:t>Renforcement des capacités </a:t>
          </a:r>
          <a:r>
            <a:rPr lang="fr-FR" sz="2000" kern="1200" noProof="0" dirty="0">
              <a:solidFill>
                <a:schemeClr val="tx1"/>
              </a:solidFill>
              <a:latin typeface="Source Sans Pro" panose="020B0503030403020204" pitchFamily="34" charset="0"/>
              <a:ea typeface="Source Sans Pro" panose="020B0503030403020204" pitchFamily="34" charset="0"/>
            </a:rPr>
            <a:t>des professionnels du secteur au Cap-Vert, y compris l'échange de connaissances au niveau international</a:t>
          </a:r>
        </a:p>
      </dsp:txBody>
      <dsp:txXfrm>
        <a:off x="25943" y="2730444"/>
        <a:ext cx="10799876" cy="479549"/>
      </dsp:txXfrm>
    </dsp:sp>
    <dsp:sp modelId="{F65A9B6E-1735-4A57-9AD8-68426D44E947}">
      <dsp:nvSpPr>
        <dsp:cNvPr id="0" name=""/>
        <dsp:cNvSpPr/>
      </dsp:nvSpPr>
      <dsp:spPr>
        <a:xfrm>
          <a:off x="0" y="3242398"/>
          <a:ext cx="10851762" cy="531435"/>
        </a:xfrm>
        <a:prstGeom prst="roundRect">
          <a:avLst/>
        </a:prstGeom>
        <a:solidFill>
          <a:schemeClr val="bg1"/>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914400">
            <a:lnSpc>
              <a:spcPct val="100000"/>
            </a:lnSpc>
            <a:spcBef>
              <a:spcPct val="0"/>
            </a:spcBef>
            <a:spcAft>
              <a:spcPts val="0"/>
            </a:spcAft>
            <a:buFont typeface="+mj-lt"/>
            <a:buNone/>
          </a:pPr>
          <a:r>
            <a:rPr lang="fr-FR" sz="2000" kern="1200" noProof="0" dirty="0">
              <a:solidFill>
                <a:schemeClr val="tx1"/>
              </a:solidFill>
              <a:latin typeface="Source Sans Pro" panose="020B0503030403020204" pitchFamily="34" charset="0"/>
              <a:ea typeface="Source Sans Pro" panose="020B0503030403020204" pitchFamily="34" charset="0"/>
            </a:rPr>
            <a:t>7. </a:t>
          </a:r>
          <a:r>
            <a:rPr lang="fr-FR" sz="2000" b="0" kern="1200" noProof="0" dirty="0">
              <a:solidFill>
                <a:schemeClr val="tx1"/>
              </a:solidFill>
              <a:latin typeface="Source Sans Pro" panose="020B0503030403020204" pitchFamily="34" charset="0"/>
              <a:ea typeface="Source Sans Pro" panose="020B0503030403020204" pitchFamily="34" charset="0"/>
            </a:rPr>
            <a:t>Suivi et reporting des </a:t>
          </a:r>
          <a:r>
            <a:rPr lang="fr-FR" sz="2000" b="1" kern="1200" noProof="0" dirty="0">
              <a:solidFill>
                <a:schemeClr val="tx1"/>
              </a:solidFill>
              <a:latin typeface="Source Sans Pro" panose="020B0503030403020204" pitchFamily="34" charset="0"/>
              <a:ea typeface="Source Sans Pro" panose="020B0503030403020204" pitchFamily="34" charset="0"/>
            </a:rPr>
            <a:t>émissions de GES </a:t>
          </a:r>
          <a:r>
            <a:rPr lang="fr-FR" sz="2000" b="0" kern="1200" noProof="0" dirty="0">
              <a:solidFill>
                <a:schemeClr val="tx1"/>
              </a:solidFill>
              <a:latin typeface="Source Sans Pro" panose="020B0503030403020204" pitchFamily="34" charset="0"/>
              <a:ea typeface="Source Sans Pro" panose="020B0503030403020204" pitchFamily="34" charset="0"/>
            </a:rPr>
            <a:t>liées au transport routier </a:t>
          </a:r>
        </a:p>
      </dsp:txBody>
      <dsp:txXfrm>
        <a:off x="25943" y="3268341"/>
        <a:ext cx="10799876" cy="479549"/>
      </dsp:txXfrm>
    </dsp:sp>
    <dsp:sp modelId="{52DF269E-B511-4F31-8B00-CB500494A885}">
      <dsp:nvSpPr>
        <dsp:cNvPr id="0" name=""/>
        <dsp:cNvSpPr/>
      </dsp:nvSpPr>
      <dsp:spPr>
        <a:xfrm>
          <a:off x="0" y="3782441"/>
          <a:ext cx="10851762" cy="531435"/>
        </a:xfrm>
        <a:prstGeom prst="roundRect">
          <a:avLst/>
        </a:prstGeom>
        <a:solidFill>
          <a:schemeClr val="bg1"/>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914400">
            <a:lnSpc>
              <a:spcPct val="100000"/>
            </a:lnSpc>
            <a:spcBef>
              <a:spcPct val="0"/>
            </a:spcBef>
            <a:spcAft>
              <a:spcPts val="0"/>
            </a:spcAft>
            <a:buFont typeface="+mj-lt"/>
            <a:buNone/>
          </a:pPr>
          <a:r>
            <a:rPr lang="fr-FR" sz="2000" b="0" kern="1200" noProof="0" dirty="0">
              <a:solidFill>
                <a:schemeClr val="tx1"/>
              </a:solidFill>
              <a:latin typeface="Source Sans Pro" panose="020B0503030403020204" pitchFamily="34" charset="0"/>
              <a:ea typeface="Source Sans Pro" panose="020B0503030403020204" pitchFamily="34" charset="0"/>
            </a:rPr>
            <a:t>8. </a:t>
          </a:r>
          <a:r>
            <a:rPr lang="fr-FR" sz="2000" b="1" kern="1200" noProof="0" dirty="0">
              <a:solidFill>
                <a:schemeClr val="tx1"/>
              </a:solidFill>
              <a:latin typeface="Source Sans Pro" panose="020B0503030403020204" pitchFamily="34" charset="0"/>
              <a:ea typeface="Source Sans Pro" panose="020B0503030403020204" pitchFamily="34" charset="0"/>
            </a:rPr>
            <a:t>Sensibilisation</a:t>
          </a:r>
          <a:endParaRPr lang="fr-FR" sz="2000" kern="1200" noProof="0" dirty="0">
            <a:solidFill>
              <a:schemeClr val="tx1"/>
            </a:solidFill>
            <a:latin typeface="Source Sans Pro" panose="020B0503030403020204" pitchFamily="34" charset="0"/>
            <a:ea typeface="Source Sans Pro" panose="020B0503030403020204" pitchFamily="34" charset="0"/>
          </a:endParaRPr>
        </a:p>
      </dsp:txBody>
      <dsp:txXfrm>
        <a:off x="25943" y="3808384"/>
        <a:ext cx="10799876" cy="479549"/>
      </dsp:txXfrm>
    </dsp:sp>
    <dsp:sp modelId="{61306C71-A068-4A94-8DB8-4BD6DEF42624}">
      <dsp:nvSpPr>
        <dsp:cNvPr id="0" name=""/>
        <dsp:cNvSpPr/>
      </dsp:nvSpPr>
      <dsp:spPr>
        <a:xfrm>
          <a:off x="0" y="4322483"/>
          <a:ext cx="10851762" cy="531435"/>
        </a:xfrm>
        <a:prstGeom prst="roundRect">
          <a:avLst/>
        </a:prstGeom>
        <a:solidFill>
          <a:schemeClr val="bg1"/>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914400">
            <a:lnSpc>
              <a:spcPct val="100000"/>
            </a:lnSpc>
            <a:spcBef>
              <a:spcPct val="0"/>
            </a:spcBef>
            <a:spcAft>
              <a:spcPts val="0"/>
            </a:spcAft>
            <a:buFont typeface="+mj-lt"/>
            <a:buNone/>
          </a:pPr>
          <a:r>
            <a:rPr lang="fr-FR" sz="2000" b="0" kern="1200" noProof="0" dirty="0">
              <a:solidFill>
                <a:schemeClr val="tx1"/>
              </a:solidFill>
              <a:latin typeface="Source Sans Pro" panose="020B0503030403020204" pitchFamily="34" charset="0"/>
              <a:ea typeface="Source Sans Pro" panose="020B0503030403020204" pitchFamily="34" charset="0"/>
            </a:rPr>
            <a:t>9. </a:t>
          </a:r>
          <a:r>
            <a:rPr lang="fr-FR" sz="2000" b="1" kern="1200" noProof="0" dirty="0">
              <a:solidFill>
                <a:schemeClr val="tx1"/>
              </a:solidFill>
              <a:latin typeface="Source Sans Pro" panose="020B0503030403020204" pitchFamily="34" charset="0"/>
              <a:ea typeface="Source Sans Pro" panose="020B0503030403020204" pitchFamily="34" charset="0"/>
            </a:rPr>
            <a:t>Intégration au réseau / impact du rechargement</a:t>
          </a:r>
          <a:r>
            <a:rPr lang="fr-FR" sz="2000" kern="1200" noProof="0" dirty="0">
              <a:solidFill>
                <a:schemeClr val="tx1"/>
              </a:solidFill>
              <a:latin typeface="Source Sans Pro" panose="020B0503030403020204" pitchFamily="34" charset="0"/>
              <a:ea typeface="Source Sans Pro" panose="020B0503030403020204" pitchFamily="34" charset="0"/>
            </a:rPr>
            <a:t> des véhicules électriques sur le réseau</a:t>
          </a:r>
        </a:p>
      </dsp:txBody>
      <dsp:txXfrm>
        <a:off x="25943" y="4348426"/>
        <a:ext cx="10799876" cy="479549"/>
      </dsp:txXfrm>
    </dsp:sp>
  </dsp:spTree>
</dsp:drawing>
</file>

<file path=ppt/diagrams/layout1.xml><?xml version="1.0" encoding="utf-8"?>
<dgm:layoutDef xmlns:dgm="http://schemas.openxmlformats.org/drawingml/2006/diagram" xmlns:a="http://schemas.openxmlformats.org/drawingml/2006/main" uniqueId="urn:microsoft.com/office/officeart/2017/3/layout/DropPinTimeline">
  <dgm:title val="Drop Pin Timeline"/>
  <dgm:desc val="Use to show a list of events in chronological order. An invisible box next to the pin contains the date and the description is immediately below. It can display a medium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fact="0.8"/>
      <dgm:constr type="ctrY" for="ch" forName="nodes" refType="h" fact="0.5"/>
    </dgm:constrLst>
    <dgm:layoutNode name="divider" styleLbl="fgAcc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w="19050">
                    <a:solidFill>
                      <a:srgbClr val="000000"/>
                    </a:solidFill>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solidFill>
                      <a:srgbClr val="000000"/>
                    </a:solidFill>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 type="primFontSz" for="des" forName="L1TextContainer1" val="20"/>
        <dgm:constr type="primFontSz" for="des" forName="L2TextContainer1" refType="primFontSz" refFor="des" refForName="L1TextContainer1" op="equ" fact="0.75"/>
        <dgm:constr type="w" for="ch" forName="composite1" refType="w"/>
        <dgm:constr type="h" for="ch" forName="composite1" refType="h"/>
        <dgm:constr type="w" for="ch" forName="spaceBetweenRectangles1" refType="w" refFor="ch" refForName="composite1" fact="0.28"/>
        <dgm:constr type="primFontSz" for="des" forName="L1TextContainer1" op="equ"/>
        <dgm:constr type="primFontSz" for="des" forName="L2TextContainer1" op="equ"/>
      </dgm:constrLst>
      <dgm:choose name="LayoutBasedOnCountOfNodes">
        <dgm:if name="LessThanOrEqualToTwoNodes" axis="ch" ptType="node" func="cnt" op="lte" val="2">
          <dgm:forEach name="nodesForEach1" axis="ch" ptType="node">
            <dgm:layoutNode name="composite1">
              <dgm:alg type="composite"/>
              <dgm:shape xmlns:r="http://schemas.openxmlformats.org/officeDocument/2006/relationships" r:blip="">
                <dgm:adjLst/>
              </dgm:shape>
              <dgm:choose name="CaseForLayoutDirection1">
                <dgm:if name="CaseForLayoutDirectionLTR1" func="var" arg="dir" op="equ" val="norm">
                  <dgm:choose name="CaseForPlacingNodesAboveAndBelowDividerLTR1">
                    <dgm:if name="CaseForPlacingNodeAboveDividerLTR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LTR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if>
                <dgm:else name="CaseForLayoutDirectionRTL1">
                  <dgm:choose name="CaseForPlacingNodesAboveAndBelowDividerRTL1">
                    <dgm:if name="CaseForPlacingNodeAboveDividerRTL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RT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else>
              </dgm:choose>
              <dgm:layoutNode name="ConnectorPoint1" styleLbl="lnNode1" moveWith="ConnectLine1">
                <dgm:alg type="sp"/>
                <dgm:shape xmlns:r="http://schemas.openxmlformats.org/officeDocument/2006/relationships" type="ellipse" r:blip="" zOrderOff="10">
                  <dgm:adjLst/>
                </dgm:shape>
                <dgm:presOf/>
                <dgm:constrLst>
                  <dgm:constr type="w" refType="h" op="equ"/>
                </dgm:constrLst>
              </dgm:layoutNode>
              <dgm:layoutNode name="DropPinPlaceHolder1">
                <dgm:alg type="composite"/>
                <dgm:shape xmlns:r="http://schemas.openxmlformats.org/officeDocument/2006/relationships" r:blip="">
                  <dgm:adjLst/>
                </dgm:shape>
                <dgm:constrLst>
                  <dgm:constr type="w" for="ch" forName="DropPin1" refType="w"/>
                  <dgm:constr type="h" for="ch" forName="DropPin1" refType="h"/>
                  <dgm:constr type="ctrX" for="ch" forName="DropPin1" refType="w" fact="0.5"/>
                  <dgm:constr type="ctrY" for="ch" forName="DropPin1" refType="h" fact="0.5"/>
                  <dgm:constr type="w" for="ch" forName="Ellipse1" refType="w" refFor="ch" refForName="DropPin1" fact="0.55"/>
                  <dgm:constr type="h" for="ch" forName="Ellipse1" refType="w" refFor="ch" refForName="DropPin1" fact="0.55"/>
                  <dgm:constr type="ctrX" for="ch" forName="Ellipse1" refType="ctrX" refFor="ch" refForName="DropPin1"/>
                  <dgm:constr type="ctrY" for="ch" forName="Ellipse1" refType="ctrY" refFor="ch" refForName="DropPin1"/>
                </dgm:constrLst>
                <dgm:layoutNode name="DropPin1" styleLbl="alignNode1">
                  <dgm:alg type="sp"/>
                  <dgm:choose name="CaseForPlacingTearDropAboveAndBelowDivider1">
                    <dgm:if name="CaseForPlacingTearDropAboveDivider1" axis="self" ptType="node" func="posOdd" op="equ" val="1">
                      <dgm:shape xmlns:r="http://schemas.openxmlformats.org/officeDocument/2006/relationships" rot="135" type="teardrop" r:blip="">
                        <dgm:adjLst>
                          <dgm:adj idx="1" val="1.15"/>
                        </dgm:adjLst>
                      </dgm:shape>
                    </dgm:if>
                    <dgm:else name="CaseForPlacingTearDropBelowDivider1">
                      <dgm:shape xmlns:r="http://schemas.openxmlformats.org/officeDocument/2006/relationships" rot="-45" type="teardrop" r:blip="">
                        <dgm:adjLst>
                          <dgm:adj idx="1" val="1.15"/>
                        </dgm:adjLst>
                      </dgm:shape>
                    </dgm:else>
                  </dgm:choose>
                  <dgm:presOf/>
                  <dgm:constrLst/>
                </dgm:layoutNode>
                <dgm:layoutNode name="Ellipse1" styleLbl="fgAcc1" moveWith="DropPin1">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1" styleLbl="revTx" moveWith="L1TextContainer">
                <dgm:varLst>
                  <dgm:bulletEnabled val="1"/>
                </dgm:varLst>
                <dgm:choose name="casesForTxtDirLogic1">
                  <dgm:if name="Name771"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refType="primFontSz" fact="0.5"/>
                      <dgm:constr type="bMarg" refType="primFontSz" fact="0.75"/>
                    </dgm:constrLst>
                  </dgm:if>
                  <dgm:else name="Name881">
                    <dgm:alg type="tx">
                      <dgm:param type="txAnchorVert" val="b"/>
                      <dgm:param type="parTxLTRAlign" val="l"/>
                      <dgm:param type="parTxRTLAlign" val="l"/>
                      <dgm:param type="txAnchorVertCh" val="b"/>
                      <dgm:param type="shpTxRTLAlignCh" val="l"/>
                      <dgm:param type="shpTxLTRAlignCh" val="l"/>
                    </dgm:alg>
                    <dgm:constrLst>
                      <dgm:constr type="lMarg"/>
                      <dgm:constr type="rMarg" refType="primFontSz" fact="0.5"/>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1"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if>
        <dgm:else name="MoreThanTwoNodes">
          <dgm:forEach name="nodesForEach" axis="ch" ptType="node">
            <dgm:layoutNode name="composite">
              <dgm:alg type="composite"/>
              <dgm:shape xmlns:r="http://schemas.openxmlformats.org/officeDocument/2006/relationships" r:blip="">
                <dgm:adjLst/>
              </dgm:shape>
              <dgm:choose name="CaseForLayoutDirection">
                <dgm:if name="CaseForLayoutDirectionLTR" func="var" arg="dir" op="equ" val="norm">
                  <dgm:choose name="CaseForPlacingNodesAboveAndBelowDividerLTR">
                    <dgm:if name="CaseForPlacingNodeAboveDividerLTR"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LTR">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if>
                <dgm:else name="CaseForLayoutDirectionRTL">
                  <dgm:choose name="CaseForPlacingNodesAboveAndBelowDividerRTL">
                    <dgm:if name="CaseForPlacingNodeAboveDividerRTL"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RTL">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else>
              </dgm:choose>
              <dgm:layoutNode name="ConnectorPoint" styleLbl="lnNode1" moveWith="ConnectLine">
                <dgm:alg type="sp"/>
                <dgm:shape xmlns:r="http://schemas.openxmlformats.org/officeDocument/2006/relationships" type="ellipse" r:blip="" zOrderOff="10">
                  <dgm:adjLst/>
                  <dgm:extLst>
                    <a:ext uri="{B698B0E9-8C71-41B9-8309-B3DCBF30829C}">
                      <dgm1612:spPr xmlns:dgm1612="http://schemas.microsoft.com/office/drawing/2016/12/diagram">
                        <a:ln w="6350"/>
                      </dgm1612:spPr>
                    </a:ext>
                  </dgm:extLst>
                </dgm:shape>
                <dgm:presOf/>
                <dgm:constrLst>
                  <dgm:constr type="w" refType="h" op="equ"/>
                </dgm:constrLst>
              </dgm:layoutNode>
              <dgm:layoutNode name="DropPinPlaceHolder">
                <dgm:alg type="composite"/>
                <dgm:shape xmlns:r="http://schemas.openxmlformats.org/officeDocument/2006/relationships" r:blip="">
                  <dgm:adjLst/>
                </dgm:shape>
                <dgm:constrLst>
                  <dgm:constr type="w" for="ch" forName="DropPin" refType="w"/>
                  <dgm:constr type="h" for="ch" forName="DropPin" refType="h"/>
                  <dgm:constr type="ctrX" for="ch" forName="DropPin" refType="w" fact="0.5"/>
                  <dgm:constr type="ctrY" for="ch" forName="DropPin" refType="h" fact="0.5"/>
                  <dgm:constr type="w" for="ch" forName="Ellipse" refType="w" refFor="ch" refForName="DropPin" fact="0.55"/>
                  <dgm:constr type="h" for="ch" forName="Ellipse" refType="w" refFor="ch" refForName="DropPin" fact="0.55"/>
                  <dgm:constr type="ctrX" for="ch" forName="Ellipse" refType="ctrX" refFor="ch" refForName="DropPin"/>
                  <dgm:constr type="ctrY" for="ch" forName="Ellipse" refType="ctrY" refFor="ch" refForName="DropPin"/>
                </dgm:constrLst>
                <dgm:layoutNode name="DropPin" styleLbl="alignNode1">
                  <dgm:alg type="sp"/>
                  <dgm:choose name="CaseForPlacingTearDropAboveAndBelowDivider">
                    <dgm:if name="CaseForPlacingTearDropAboveDivider" axis="self" ptType="node" func="posOdd" op="equ" val="1">
                      <dgm:shape xmlns:r="http://schemas.openxmlformats.org/officeDocument/2006/relationships" rot="135" type="teardrop" r:blip="">
                        <dgm:adjLst>
                          <dgm:adj idx="1" val="1.15"/>
                        </dgm:adjLst>
                      </dgm:shape>
                    </dgm:if>
                    <dgm:else name="CaseForPlacingTearDropBelowDivider">
                      <dgm:shape xmlns:r="http://schemas.openxmlformats.org/officeDocument/2006/relationships" rot="-45" type="teardrop" r:blip="">
                        <dgm:adjLst>
                          <dgm:adj idx="1" val="1.15"/>
                        </dgm:adjLst>
                      </dgm:shape>
                    </dgm:else>
                  </dgm:choose>
                  <dgm:presOf/>
                  <dgm:constrLst/>
                </dgm:layoutNode>
                <dgm:layoutNode name="Ellipse" styleLbl="fgAcc1" moveWith="DropPin">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 styleLbl="revTx" moveWith="L1TextContainer">
                <dgm:varLst>
                  <dgm:bulletEnabled val="1"/>
                </dgm:varLst>
                <dgm:choose name="casesForTxtDirLogic">
                  <dgm:if name="Name77"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refType="primFontSz" fact="0.5"/>
                      <dgm:constr type="tMarg" refType="primFontSz" fact="0.5"/>
                      <dgm:constr type="bMarg" refType="primFontSz" fact="0.75"/>
                    </dgm:constrLst>
                  </dgm:if>
                  <dgm:else name="Name88">
                    <dgm:alg type="tx">
                      <dgm:param type="txAnchorVert" val="b"/>
                      <dgm:param type="parTxLTRAlign" val="l"/>
                      <dgm:param type="parTxRTLAlign" val="l"/>
                      <dgm:param type="txAnchorVertCh" val="b"/>
                      <dgm:param type="shpTxRTLAlignCh" val="l"/>
                      <dgm:param type="shpTxLTRAlignCh" val="l"/>
                    </dgm:alg>
                    <dgm:constrLst>
                      <dgm:constr type="lMarg"/>
                      <dgm:constr type="rMarg"/>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else>
      </dgm:choose>
    </dgm:layoutNode>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119CA0-B4E2-49BE-BCD1-8BB71ACC0375}" type="datetimeFigureOut">
              <a:t>30/06/2025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334C28-2427-420E-B61A-9E159C1EDB12}" type="slidenum">
              <a:t>‹N°›</a:t>
            </a:fld>
            <a:endParaRPr lang="en-US" dirty="0"/>
          </a:p>
        </p:txBody>
      </p:sp>
    </p:spTree>
    <p:extLst>
      <p:ext uri="{BB962C8B-B14F-4D97-AF65-F5344CB8AC3E}">
        <p14:creationId xmlns:p14="http://schemas.microsoft.com/office/powerpoint/2010/main" val="2981542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4334C28-2427-420E-B61A-9E159C1EDB12}" type="slidenum">
              <a:rPr lang="en-US" smtClean="0"/>
              <a:t>3</a:t>
            </a:fld>
            <a:endParaRPr lang="en-US"/>
          </a:p>
        </p:txBody>
      </p:sp>
    </p:spTree>
    <p:extLst>
      <p:ext uri="{BB962C8B-B14F-4D97-AF65-F5344CB8AC3E}">
        <p14:creationId xmlns:p14="http://schemas.microsoft.com/office/powerpoint/2010/main" val="2442236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Strategic Orientation 1: </a:t>
            </a:r>
            <a:r>
              <a:rPr lang="en-GB"/>
              <a:t>Strengthening ECREEE’s institutional capacity is a primary goal for 2023-2027. ECREEE’s work has proved vital for expanding RE technologies and adopting EE measures in the region. Nonetheless, internal gaps remain, mainly in staffing, facilities, and institutional governance. Thus, ECREEE aims to cover all vacant positions with permanent staff and develop onboarding and training processes to ensure that all of ECREEE’s experience and knowledge it acquires are built within the institution. Moreover, ECREEE will modernize its facilities and raise funds for a new headquarters to ensure the best work environment for staff and visitors, attracting the best talent in the region. These improvements will also be reflected in ECREEE’s governance. The Centre will formalize and develop standard operating procedures for its M&amp;E, IT, Administration, and Finance functions, aiming to provide more efficient services for all key stakeholders in the energy sector. In addition, ECREEE will strengthen its internal controls and risk assessment procedures to reassure private and public stakeholders that ECREEE’s work is effective, transparent, and fair. </a:t>
            </a:r>
            <a:endParaRPr lang="en-US"/>
          </a:p>
          <a:p>
            <a:endParaRPr lang="en-GB">
              <a:cs typeface="Calibri"/>
            </a:endParaRPr>
          </a:p>
          <a:p>
            <a:r>
              <a:rPr lang="en-GB" b="1">
                <a:cs typeface="Calibri"/>
              </a:rPr>
              <a:t>Strategic Objective 2:</a:t>
            </a:r>
            <a:r>
              <a:rPr lang="en-GB">
                <a:cs typeface="Calibri"/>
              </a:rPr>
              <a:t> </a:t>
            </a:r>
            <a:r>
              <a:rPr lang="en-GB"/>
              <a:t>ECREEE will build on the successes and lessons from implementing the last Strategic Plan to improve program implementation in RE, EE, and cross-cutting issues. ECREEE will expand on its work of fomenting successful RE solutions (on-grid and off-grid) by building databases of valuable parameters and best practices to support developers. ECREEE will also remain at the forefront of new RE technologies by becoming more proactive in their inclusion in projects and programs. Likewise, ECREEE will emphasize the importance of EE and PUE, both natural complements of RE, by offering training and including EE and PUE considerations in its annual programming.</a:t>
            </a:r>
            <a:endParaRPr lang="en-GB">
              <a:cs typeface="Calibri"/>
            </a:endParaRPr>
          </a:p>
          <a:p>
            <a:endParaRPr lang="en-GB">
              <a:cs typeface="Calibri"/>
            </a:endParaRPr>
          </a:p>
          <a:p>
            <a:r>
              <a:rPr lang="en-GB" b="1">
                <a:cs typeface="Calibri"/>
              </a:rPr>
              <a:t>Strategic Objective 3:</a:t>
            </a:r>
            <a:r>
              <a:rPr lang="en-GB">
                <a:cs typeface="Calibri"/>
              </a:rPr>
              <a:t> </a:t>
            </a:r>
            <a:r>
              <a:rPr lang="en-GB"/>
              <a:t>ECREEE understands that being at the centre of RE and EE and having a region-wide impact requires cultivating partnerships and ensuring resource mobilization for its programs. Thus, ECREEE will expand its already broad network of key stakeholders to include other ECOWAS specialized agencies, global RE networks and research centres in academia and the private sector. Maintaining an active communication channel with these organizations and with development partners, financial institutions, and national stakeholders in the Energy Sector; will be a key pillar for ECREEE’s success in fulfilling its vision.</a:t>
            </a:r>
            <a:endParaRPr lang="en-GB">
              <a:cs typeface="Calibri"/>
            </a:endParaRPr>
          </a:p>
          <a:p>
            <a:endParaRPr lang="en-GB">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64334C28-2427-420E-B61A-9E159C1EDB12}" type="slidenum">
              <a:t>5</a:t>
            </a:fld>
            <a:endParaRPr lang="en-US"/>
          </a:p>
        </p:txBody>
      </p:sp>
    </p:spTree>
    <p:extLst>
      <p:ext uri="{BB962C8B-B14F-4D97-AF65-F5344CB8AC3E}">
        <p14:creationId xmlns:p14="http://schemas.microsoft.com/office/powerpoint/2010/main" val="3681149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Remove this add the column</a:t>
            </a:r>
          </a:p>
        </p:txBody>
      </p:sp>
      <p:sp>
        <p:nvSpPr>
          <p:cNvPr id="4" name="Slide Number Placeholder 3"/>
          <p:cNvSpPr>
            <a:spLocks noGrp="1"/>
          </p:cNvSpPr>
          <p:nvPr>
            <p:ph type="sldNum" sz="quarter" idx="5"/>
          </p:nvPr>
        </p:nvSpPr>
        <p:spPr/>
        <p:txBody>
          <a:bodyPr/>
          <a:lstStyle/>
          <a:p>
            <a:fld id="{64334C28-2427-420E-B61A-9E159C1EDB12}" type="slidenum">
              <a:rPr lang="en-US"/>
              <a:t>6</a:t>
            </a:fld>
            <a:endParaRPr lang="en-US" dirty="0"/>
          </a:p>
        </p:txBody>
      </p:sp>
    </p:spTree>
    <p:extLst>
      <p:ext uri="{BB962C8B-B14F-4D97-AF65-F5344CB8AC3E}">
        <p14:creationId xmlns:p14="http://schemas.microsoft.com/office/powerpoint/2010/main" val="3998772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4334C28-2427-420E-B61A-9E159C1EDB12}" type="slidenum">
              <a:rPr lang="en-US" smtClean="0"/>
              <a:t>16</a:t>
            </a:fld>
            <a:endParaRPr lang="en-US" dirty="0"/>
          </a:p>
        </p:txBody>
      </p:sp>
    </p:spTree>
    <p:extLst>
      <p:ext uri="{BB962C8B-B14F-4D97-AF65-F5344CB8AC3E}">
        <p14:creationId xmlns:p14="http://schemas.microsoft.com/office/powerpoint/2010/main" val="28324032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9AA0A-C817-4930-8524-307048E6E5A7}"/>
              </a:ext>
            </a:extLst>
          </p:cNvPr>
          <p:cNvSpPr>
            <a:spLocks noGrp="1"/>
          </p:cNvSpPr>
          <p:nvPr>
            <p:ph type="ctrTitle"/>
          </p:nvPr>
        </p:nvSpPr>
        <p:spPr>
          <a:xfrm>
            <a:off x="1524000" y="1122363"/>
            <a:ext cx="9144000" cy="2387600"/>
          </a:xfrm>
        </p:spPr>
        <p:txBody>
          <a:bodyPr anchor="b">
            <a:normAutofit/>
          </a:bodyPr>
          <a:lstStyle>
            <a:lvl1pPr algn="ctr">
              <a:defRPr sz="5000"/>
            </a:lvl1pPr>
          </a:lstStyle>
          <a:p>
            <a:r>
              <a:rPr lang="en-US"/>
              <a:t>Click to edit Master title style</a:t>
            </a:r>
          </a:p>
        </p:txBody>
      </p:sp>
      <p:sp>
        <p:nvSpPr>
          <p:cNvPr id="3" name="Subtitle 2">
            <a:extLst>
              <a:ext uri="{FF2B5EF4-FFF2-40B4-BE49-F238E27FC236}">
                <a16:creationId xmlns:a16="http://schemas.microsoft.com/office/drawing/2014/main" id="{FE14464F-1A4F-D6D1-C222-236E3A2483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025F89E-4373-020C-B899-AA9885554546}"/>
              </a:ext>
            </a:extLst>
          </p:cNvPr>
          <p:cNvSpPr>
            <a:spLocks noGrp="1"/>
          </p:cNvSpPr>
          <p:nvPr>
            <p:ph type="dt" sz="half" idx="10"/>
          </p:nvPr>
        </p:nvSpPr>
        <p:spPr/>
        <p:txBody>
          <a:bodyPr/>
          <a:lstStyle/>
          <a:p>
            <a:fld id="{299255BC-40F3-4400-864C-3EE579E9498F}" type="datetimeFigureOut">
              <a:rPr lang="en-US" smtClean="0"/>
              <a:t>6/30/2025</a:t>
            </a:fld>
            <a:endParaRPr lang="en-US" dirty="0"/>
          </a:p>
        </p:txBody>
      </p:sp>
      <p:sp>
        <p:nvSpPr>
          <p:cNvPr id="5" name="Footer Placeholder 4">
            <a:extLst>
              <a:ext uri="{FF2B5EF4-FFF2-40B4-BE49-F238E27FC236}">
                <a16:creationId xmlns:a16="http://schemas.microsoft.com/office/drawing/2014/main" id="{F0038935-2BE1-EEF8-2399-57E17EA3E0E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B8BAD95-DE6F-FFC6-D020-4F1B66C4B162}"/>
              </a:ext>
            </a:extLst>
          </p:cNvPr>
          <p:cNvSpPr>
            <a:spLocks noGrp="1"/>
          </p:cNvSpPr>
          <p:nvPr>
            <p:ph type="sldNum" sz="quarter" idx="12"/>
          </p:nvPr>
        </p:nvSpPr>
        <p:spPr/>
        <p:txBody>
          <a:bodyPr/>
          <a:lstStyle/>
          <a:p>
            <a:fld id="{B95B9D61-875B-437E-AA48-42EB5BB5D190}" type="slidenum">
              <a:rPr lang="en-US" smtClean="0"/>
              <a:t>‹N°›</a:t>
            </a:fld>
            <a:endParaRPr lang="en-US" dirty="0"/>
          </a:p>
        </p:txBody>
      </p:sp>
      <p:pic>
        <p:nvPicPr>
          <p:cNvPr id="12" name="Picture 11" descr="Shape, arrow&#10;&#10;Description automatically generated">
            <a:extLst>
              <a:ext uri="{FF2B5EF4-FFF2-40B4-BE49-F238E27FC236}">
                <a16:creationId xmlns:a16="http://schemas.microsoft.com/office/drawing/2014/main" id="{F761C491-3FA2-79CE-66C1-924E730A568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3148"/>
          <a:stretch/>
        </p:blipFill>
        <p:spPr>
          <a:xfrm>
            <a:off x="0" y="5019040"/>
            <a:ext cx="12192000" cy="1838960"/>
          </a:xfrm>
          <a:prstGeom prst="rect">
            <a:avLst/>
          </a:prstGeom>
        </p:spPr>
      </p:pic>
    </p:spTree>
    <p:extLst>
      <p:ext uri="{BB962C8B-B14F-4D97-AF65-F5344CB8AC3E}">
        <p14:creationId xmlns:p14="http://schemas.microsoft.com/office/powerpoint/2010/main" val="1049500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9967A-63AC-D116-E8DF-20D4DA64560D}"/>
              </a:ext>
            </a:extLst>
          </p:cNvPr>
          <p:cNvSpPr>
            <a:spLocks noGrp="1"/>
          </p:cNvSpPr>
          <p:nvPr>
            <p:ph type="title"/>
          </p:nvPr>
        </p:nvSpPr>
        <p:spPr/>
        <p:txBody>
          <a:bodyPr>
            <a:normAutofit/>
          </a:bodyPr>
          <a:lstStyle>
            <a:lvl1pPr>
              <a:defRPr sz="4000"/>
            </a:lvl1pPr>
          </a:lstStyle>
          <a:p>
            <a:r>
              <a:rPr lang="en-US"/>
              <a:t>Click to edit Master title style</a:t>
            </a:r>
          </a:p>
        </p:txBody>
      </p:sp>
      <p:sp>
        <p:nvSpPr>
          <p:cNvPr id="3" name="Vertical Text Placeholder 2">
            <a:extLst>
              <a:ext uri="{FF2B5EF4-FFF2-40B4-BE49-F238E27FC236}">
                <a16:creationId xmlns:a16="http://schemas.microsoft.com/office/drawing/2014/main" id="{973903C9-8A2A-EEFC-106D-12DA9271898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6F3C3-7897-7225-3694-05E7C1EC2B00}"/>
              </a:ext>
            </a:extLst>
          </p:cNvPr>
          <p:cNvSpPr>
            <a:spLocks noGrp="1"/>
          </p:cNvSpPr>
          <p:nvPr>
            <p:ph type="dt" sz="half" idx="10"/>
          </p:nvPr>
        </p:nvSpPr>
        <p:spPr/>
        <p:txBody>
          <a:bodyPr/>
          <a:lstStyle/>
          <a:p>
            <a:fld id="{299255BC-40F3-4400-864C-3EE579E9498F}" type="datetimeFigureOut">
              <a:rPr lang="en-US" smtClean="0"/>
              <a:t>6/30/2025</a:t>
            </a:fld>
            <a:endParaRPr lang="en-US" dirty="0"/>
          </a:p>
        </p:txBody>
      </p:sp>
      <p:sp>
        <p:nvSpPr>
          <p:cNvPr id="5" name="Footer Placeholder 4">
            <a:extLst>
              <a:ext uri="{FF2B5EF4-FFF2-40B4-BE49-F238E27FC236}">
                <a16:creationId xmlns:a16="http://schemas.microsoft.com/office/drawing/2014/main" id="{B2BC7FC5-625E-C94B-32D9-5F66103875F1}"/>
              </a:ext>
            </a:extLst>
          </p:cNvPr>
          <p:cNvSpPr>
            <a:spLocks noGrp="1"/>
          </p:cNvSpPr>
          <p:nvPr>
            <p:ph type="ftr" sz="quarter" idx="11"/>
          </p:nvPr>
        </p:nvSpPr>
        <p:spPr/>
        <p:txBody>
          <a:bodyPr/>
          <a:lstStyle/>
          <a:p>
            <a:endParaRPr lang="en-US" dirty="0"/>
          </a:p>
        </p:txBody>
      </p:sp>
      <p:pic>
        <p:nvPicPr>
          <p:cNvPr id="7" name="Picture 6" descr="Logo&#10;&#10;Description automatically generated">
            <a:extLst>
              <a:ext uri="{FF2B5EF4-FFF2-40B4-BE49-F238E27FC236}">
                <a16:creationId xmlns:a16="http://schemas.microsoft.com/office/drawing/2014/main" id="{7F7CD566-43D1-2BF0-991E-C048EF2D51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33802" y="6011860"/>
            <a:ext cx="697197" cy="709615"/>
          </a:xfrm>
          <a:prstGeom prst="rect">
            <a:avLst/>
          </a:prstGeom>
        </p:spPr>
      </p:pic>
    </p:spTree>
    <p:extLst>
      <p:ext uri="{BB962C8B-B14F-4D97-AF65-F5344CB8AC3E}">
        <p14:creationId xmlns:p14="http://schemas.microsoft.com/office/powerpoint/2010/main" val="3708933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691C44-30D2-E25D-2ACE-808D720B638C}"/>
              </a:ext>
            </a:extLst>
          </p:cNvPr>
          <p:cNvSpPr>
            <a:spLocks noGrp="1"/>
          </p:cNvSpPr>
          <p:nvPr>
            <p:ph type="title" orient="vert"/>
          </p:nvPr>
        </p:nvSpPr>
        <p:spPr>
          <a:xfrm>
            <a:off x="8724900" y="365125"/>
            <a:ext cx="2628900" cy="5811838"/>
          </a:xfrm>
        </p:spPr>
        <p:txBody>
          <a:bodyPr vert="eaVert">
            <a:normAutofit/>
          </a:bodyPr>
          <a:lstStyle>
            <a:lvl1pPr>
              <a:defRPr sz="4000"/>
            </a:lvl1pPr>
          </a:lstStyle>
          <a:p>
            <a:r>
              <a:rPr lang="en-US"/>
              <a:t>Click to edit Master title style</a:t>
            </a:r>
          </a:p>
        </p:txBody>
      </p:sp>
      <p:sp>
        <p:nvSpPr>
          <p:cNvPr id="3" name="Vertical Text Placeholder 2">
            <a:extLst>
              <a:ext uri="{FF2B5EF4-FFF2-40B4-BE49-F238E27FC236}">
                <a16:creationId xmlns:a16="http://schemas.microsoft.com/office/drawing/2014/main" id="{BB521F1C-8109-7713-B177-6A91CB8100F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9E0E5C-AAE0-E605-66B8-294521798866}"/>
              </a:ext>
            </a:extLst>
          </p:cNvPr>
          <p:cNvSpPr>
            <a:spLocks noGrp="1"/>
          </p:cNvSpPr>
          <p:nvPr>
            <p:ph type="dt" sz="half" idx="10"/>
          </p:nvPr>
        </p:nvSpPr>
        <p:spPr>
          <a:xfrm>
            <a:off x="8610600" y="6356350"/>
            <a:ext cx="2743200" cy="365125"/>
          </a:xfrm>
        </p:spPr>
        <p:txBody>
          <a:bodyPr/>
          <a:lstStyle/>
          <a:p>
            <a:fld id="{299255BC-40F3-4400-864C-3EE579E9498F}" type="datetimeFigureOut">
              <a:rPr lang="en-US" smtClean="0"/>
              <a:t>6/30/2025</a:t>
            </a:fld>
            <a:endParaRPr lang="en-US" dirty="0"/>
          </a:p>
        </p:txBody>
      </p:sp>
      <p:sp>
        <p:nvSpPr>
          <p:cNvPr id="5" name="Footer Placeholder 4">
            <a:extLst>
              <a:ext uri="{FF2B5EF4-FFF2-40B4-BE49-F238E27FC236}">
                <a16:creationId xmlns:a16="http://schemas.microsoft.com/office/drawing/2014/main" id="{B79444A0-471B-9FE4-C0FF-65DD7227ED45}"/>
              </a:ext>
            </a:extLst>
          </p:cNvPr>
          <p:cNvSpPr>
            <a:spLocks noGrp="1"/>
          </p:cNvSpPr>
          <p:nvPr>
            <p:ph type="ftr" sz="quarter" idx="11"/>
          </p:nvPr>
        </p:nvSpPr>
        <p:spPr/>
        <p:txBody>
          <a:bodyPr/>
          <a:lstStyle/>
          <a:p>
            <a:endParaRPr lang="en-US" dirty="0"/>
          </a:p>
        </p:txBody>
      </p:sp>
      <p:pic>
        <p:nvPicPr>
          <p:cNvPr id="7" name="Picture 6" descr="Logo&#10;&#10;Description automatically generated">
            <a:extLst>
              <a:ext uri="{FF2B5EF4-FFF2-40B4-BE49-F238E27FC236}">
                <a16:creationId xmlns:a16="http://schemas.microsoft.com/office/drawing/2014/main" id="{B829C50A-ABE6-6285-F77A-6895F241B1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413402" y="6043468"/>
            <a:ext cx="697197" cy="709615"/>
          </a:xfrm>
          <a:prstGeom prst="rect">
            <a:avLst/>
          </a:prstGeom>
        </p:spPr>
      </p:pic>
    </p:spTree>
    <p:extLst>
      <p:ext uri="{BB962C8B-B14F-4D97-AF65-F5344CB8AC3E}">
        <p14:creationId xmlns:p14="http://schemas.microsoft.com/office/powerpoint/2010/main" val="39727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57203-1BD1-35D7-17D0-794F2301DD27}"/>
              </a:ext>
            </a:extLst>
          </p:cNvPr>
          <p:cNvSpPr>
            <a:spLocks noGrp="1"/>
          </p:cNvSpPr>
          <p:nvPr>
            <p:ph type="title"/>
          </p:nvPr>
        </p:nvSpPr>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527B8F16-8F27-04BB-12E6-4E407594EE6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AB7E09-D08E-9620-18CA-F38D1CEB842D}"/>
              </a:ext>
            </a:extLst>
          </p:cNvPr>
          <p:cNvSpPr>
            <a:spLocks noGrp="1"/>
          </p:cNvSpPr>
          <p:nvPr>
            <p:ph type="dt" sz="half" idx="10"/>
          </p:nvPr>
        </p:nvSpPr>
        <p:spPr/>
        <p:txBody>
          <a:bodyPr/>
          <a:lstStyle/>
          <a:p>
            <a:fld id="{299255BC-40F3-4400-864C-3EE579E9498F}" type="datetimeFigureOut">
              <a:rPr lang="en-US" smtClean="0"/>
              <a:t>6/30/2025</a:t>
            </a:fld>
            <a:endParaRPr lang="en-US" dirty="0"/>
          </a:p>
        </p:txBody>
      </p:sp>
      <p:sp>
        <p:nvSpPr>
          <p:cNvPr id="5" name="Footer Placeholder 4">
            <a:extLst>
              <a:ext uri="{FF2B5EF4-FFF2-40B4-BE49-F238E27FC236}">
                <a16:creationId xmlns:a16="http://schemas.microsoft.com/office/drawing/2014/main" id="{0D20556B-59A4-0F75-D190-E2AA0BEB240D}"/>
              </a:ext>
            </a:extLst>
          </p:cNvPr>
          <p:cNvSpPr>
            <a:spLocks noGrp="1"/>
          </p:cNvSpPr>
          <p:nvPr>
            <p:ph type="ftr" sz="quarter" idx="11"/>
          </p:nvPr>
        </p:nvSpPr>
        <p:spPr/>
        <p:txBody>
          <a:bodyPr/>
          <a:lstStyle/>
          <a:p>
            <a:endParaRPr lang="en-US" dirty="0"/>
          </a:p>
        </p:txBody>
      </p:sp>
      <p:pic>
        <p:nvPicPr>
          <p:cNvPr id="10" name="Picture 9" descr="Logo&#10;&#10;Description automatically generated">
            <a:extLst>
              <a:ext uri="{FF2B5EF4-FFF2-40B4-BE49-F238E27FC236}">
                <a16:creationId xmlns:a16="http://schemas.microsoft.com/office/drawing/2014/main" id="{BEB5F041-0A8E-49C1-91E8-A9FC4AD19BF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33802" y="6011860"/>
            <a:ext cx="697197" cy="709615"/>
          </a:xfrm>
          <a:prstGeom prst="rect">
            <a:avLst/>
          </a:prstGeom>
        </p:spPr>
      </p:pic>
    </p:spTree>
    <p:extLst>
      <p:ext uri="{BB962C8B-B14F-4D97-AF65-F5344CB8AC3E}">
        <p14:creationId xmlns:p14="http://schemas.microsoft.com/office/powerpoint/2010/main" val="1080012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C3CD8-6AF2-C83E-93D2-EE7EEC7DD108}"/>
              </a:ext>
            </a:extLst>
          </p:cNvPr>
          <p:cNvSpPr>
            <a:spLocks noGrp="1"/>
          </p:cNvSpPr>
          <p:nvPr>
            <p:ph type="title"/>
          </p:nvPr>
        </p:nvSpPr>
        <p:spPr>
          <a:xfrm>
            <a:off x="831850" y="1709738"/>
            <a:ext cx="10515600" cy="2852737"/>
          </a:xfrm>
        </p:spPr>
        <p:txBody>
          <a:bodyPr anchor="b">
            <a:normAutofit/>
          </a:bodyPr>
          <a:lstStyle>
            <a:lvl1pPr>
              <a:defRPr sz="5000"/>
            </a:lvl1pPr>
          </a:lstStyle>
          <a:p>
            <a:r>
              <a:rPr lang="en-US"/>
              <a:t>Click to edit Master title style</a:t>
            </a:r>
          </a:p>
        </p:txBody>
      </p:sp>
      <p:sp>
        <p:nvSpPr>
          <p:cNvPr id="3" name="Text Placeholder 2">
            <a:extLst>
              <a:ext uri="{FF2B5EF4-FFF2-40B4-BE49-F238E27FC236}">
                <a16:creationId xmlns:a16="http://schemas.microsoft.com/office/drawing/2014/main" id="{81A809BF-F424-B03A-207C-7376AB0070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4F2FF8-EBA4-2701-00E3-45CD646CA143}"/>
              </a:ext>
            </a:extLst>
          </p:cNvPr>
          <p:cNvSpPr>
            <a:spLocks noGrp="1"/>
          </p:cNvSpPr>
          <p:nvPr>
            <p:ph type="dt" sz="half" idx="10"/>
          </p:nvPr>
        </p:nvSpPr>
        <p:spPr/>
        <p:txBody>
          <a:bodyPr/>
          <a:lstStyle/>
          <a:p>
            <a:fld id="{299255BC-40F3-4400-864C-3EE579E9498F}" type="datetimeFigureOut">
              <a:rPr lang="en-US" smtClean="0"/>
              <a:t>6/30/2025</a:t>
            </a:fld>
            <a:endParaRPr lang="en-US" dirty="0"/>
          </a:p>
        </p:txBody>
      </p:sp>
      <p:sp>
        <p:nvSpPr>
          <p:cNvPr id="5" name="Footer Placeholder 4">
            <a:extLst>
              <a:ext uri="{FF2B5EF4-FFF2-40B4-BE49-F238E27FC236}">
                <a16:creationId xmlns:a16="http://schemas.microsoft.com/office/drawing/2014/main" id="{0F990552-FD54-8ED8-27CA-479D15817B05}"/>
              </a:ext>
            </a:extLst>
          </p:cNvPr>
          <p:cNvSpPr>
            <a:spLocks noGrp="1"/>
          </p:cNvSpPr>
          <p:nvPr>
            <p:ph type="ftr" sz="quarter" idx="11"/>
          </p:nvPr>
        </p:nvSpPr>
        <p:spPr/>
        <p:txBody>
          <a:bodyPr/>
          <a:lstStyle/>
          <a:p>
            <a:endParaRPr lang="en-US" dirty="0"/>
          </a:p>
        </p:txBody>
      </p:sp>
      <p:pic>
        <p:nvPicPr>
          <p:cNvPr id="9" name="Picture 8" descr="Logo&#10;&#10;Description automatically generated">
            <a:extLst>
              <a:ext uri="{FF2B5EF4-FFF2-40B4-BE49-F238E27FC236}">
                <a16:creationId xmlns:a16="http://schemas.microsoft.com/office/drawing/2014/main" id="{093A424F-3468-00CA-670C-A21032C446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33802" y="6011860"/>
            <a:ext cx="697197" cy="709615"/>
          </a:xfrm>
          <a:prstGeom prst="rect">
            <a:avLst/>
          </a:prstGeom>
        </p:spPr>
      </p:pic>
    </p:spTree>
    <p:extLst>
      <p:ext uri="{BB962C8B-B14F-4D97-AF65-F5344CB8AC3E}">
        <p14:creationId xmlns:p14="http://schemas.microsoft.com/office/powerpoint/2010/main" val="106773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71725-1F1E-C57F-0441-7F8C6403737D}"/>
              </a:ext>
            </a:extLst>
          </p:cNvPr>
          <p:cNvSpPr>
            <a:spLocks noGrp="1"/>
          </p:cNvSpPr>
          <p:nvPr>
            <p:ph type="title"/>
          </p:nvPr>
        </p:nvSpPr>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A9DA3725-97F2-9F56-E348-63CA9534325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4486D6-27E8-0E2A-270B-BB2AC639855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D89881-B81E-262C-5C2A-336E7A08BCD2}"/>
              </a:ext>
            </a:extLst>
          </p:cNvPr>
          <p:cNvSpPr>
            <a:spLocks noGrp="1"/>
          </p:cNvSpPr>
          <p:nvPr>
            <p:ph type="dt" sz="half" idx="10"/>
          </p:nvPr>
        </p:nvSpPr>
        <p:spPr/>
        <p:txBody>
          <a:bodyPr/>
          <a:lstStyle/>
          <a:p>
            <a:fld id="{299255BC-40F3-4400-864C-3EE579E9498F}" type="datetimeFigureOut">
              <a:rPr lang="en-US" smtClean="0"/>
              <a:t>6/30/2025</a:t>
            </a:fld>
            <a:endParaRPr lang="en-US" dirty="0"/>
          </a:p>
        </p:txBody>
      </p:sp>
      <p:sp>
        <p:nvSpPr>
          <p:cNvPr id="6" name="Footer Placeholder 5">
            <a:extLst>
              <a:ext uri="{FF2B5EF4-FFF2-40B4-BE49-F238E27FC236}">
                <a16:creationId xmlns:a16="http://schemas.microsoft.com/office/drawing/2014/main" id="{3452016B-F21B-FDC5-48C2-917D4DFA6445}"/>
              </a:ext>
            </a:extLst>
          </p:cNvPr>
          <p:cNvSpPr>
            <a:spLocks noGrp="1"/>
          </p:cNvSpPr>
          <p:nvPr>
            <p:ph type="ftr" sz="quarter" idx="11"/>
          </p:nvPr>
        </p:nvSpPr>
        <p:spPr/>
        <p:txBody>
          <a:bodyPr/>
          <a:lstStyle/>
          <a:p>
            <a:endParaRPr lang="en-US" dirty="0"/>
          </a:p>
        </p:txBody>
      </p:sp>
      <p:pic>
        <p:nvPicPr>
          <p:cNvPr id="9" name="Picture 8" descr="Logo&#10;&#10;Description automatically generated">
            <a:extLst>
              <a:ext uri="{FF2B5EF4-FFF2-40B4-BE49-F238E27FC236}">
                <a16:creationId xmlns:a16="http://schemas.microsoft.com/office/drawing/2014/main" id="{E52BB87D-8655-F365-3161-CE7E86ABAAF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33802" y="6011860"/>
            <a:ext cx="697197" cy="709615"/>
          </a:xfrm>
          <a:prstGeom prst="rect">
            <a:avLst/>
          </a:prstGeom>
        </p:spPr>
      </p:pic>
    </p:spTree>
    <p:extLst>
      <p:ext uri="{BB962C8B-B14F-4D97-AF65-F5344CB8AC3E}">
        <p14:creationId xmlns:p14="http://schemas.microsoft.com/office/powerpoint/2010/main" val="3264291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95727-C780-4F84-2672-ECB47CD4E057}"/>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83EBB1E2-C07F-0918-D1E3-556491575B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A88A27-AF49-AD1B-153A-9E331B4CAD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11EA7D-8DAF-D95F-98C4-DCA070DD7C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DD241D-F700-1981-9876-517BD29D185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5D4CB0E-3686-A385-389C-72A3B58E8965}"/>
              </a:ext>
            </a:extLst>
          </p:cNvPr>
          <p:cNvSpPr>
            <a:spLocks noGrp="1"/>
          </p:cNvSpPr>
          <p:nvPr>
            <p:ph type="dt" sz="half" idx="10"/>
          </p:nvPr>
        </p:nvSpPr>
        <p:spPr/>
        <p:txBody>
          <a:bodyPr/>
          <a:lstStyle/>
          <a:p>
            <a:fld id="{299255BC-40F3-4400-864C-3EE579E9498F}" type="datetimeFigureOut">
              <a:rPr lang="en-US" smtClean="0"/>
              <a:t>6/30/2025</a:t>
            </a:fld>
            <a:endParaRPr lang="en-US" dirty="0"/>
          </a:p>
        </p:txBody>
      </p:sp>
      <p:sp>
        <p:nvSpPr>
          <p:cNvPr id="8" name="Footer Placeholder 7">
            <a:extLst>
              <a:ext uri="{FF2B5EF4-FFF2-40B4-BE49-F238E27FC236}">
                <a16:creationId xmlns:a16="http://schemas.microsoft.com/office/drawing/2014/main" id="{8FB0A448-3DB4-1196-B006-CEE065926674}"/>
              </a:ext>
            </a:extLst>
          </p:cNvPr>
          <p:cNvSpPr>
            <a:spLocks noGrp="1"/>
          </p:cNvSpPr>
          <p:nvPr>
            <p:ph type="ftr" sz="quarter" idx="11"/>
          </p:nvPr>
        </p:nvSpPr>
        <p:spPr/>
        <p:txBody>
          <a:bodyPr/>
          <a:lstStyle/>
          <a:p>
            <a:endParaRPr lang="en-US" dirty="0"/>
          </a:p>
        </p:txBody>
      </p:sp>
      <p:pic>
        <p:nvPicPr>
          <p:cNvPr id="11" name="Picture 10" descr="Logo&#10;&#10;Description automatically generated">
            <a:extLst>
              <a:ext uri="{FF2B5EF4-FFF2-40B4-BE49-F238E27FC236}">
                <a16:creationId xmlns:a16="http://schemas.microsoft.com/office/drawing/2014/main" id="{01A4A61D-AEF5-8BA6-1D44-914BC4EE0C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33802" y="6011860"/>
            <a:ext cx="697197" cy="709615"/>
          </a:xfrm>
          <a:prstGeom prst="rect">
            <a:avLst/>
          </a:prstGeom>
        </p:spPr>
      </p:pic>
    </p:spTree>
    <p:extLst>
      <p:ext uri="{BB962C8B-B14F-4D97-AF65-F5344CB8AC3E}">
        <p14:creationId xmlns:p14="http://schemas.microsoft.com/office/powerpoint/2010/main" val="41261805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AA2DE-A042-FF29-146E-347EBA40702D}"/>
              </a:ext>
            </a:extLst>
          </p:cNvPr>
          <p:cNvSpPr>
            <a:spLocks noGrp="1"/>
          </p:cNvSpPr>
          <p:nvPr>
            <p:ph type="title"/>
          </p:nvPr>
        </p:nvSpPr>
        <p:spPr/>
        <p:txBody>
          <a:bodyPr>
            <a:normAutofit/>
          </a:bodyPr>
          <a:lstStyle>
            <a:lvl1pPr>
              <a:defRPr sz="4000"/>
            </a:lvl1pPr>
          </a:lstStyle>
          <a:p>
            <a:r>
              <a:rPr lang="en-US"/>
              <a:t>Click to edit Master title style</a:t>
            </a:r>
          </a:p>
        </p:txBody>
      </p:sp>
      <p:sp>
        <p:nvSpPr>
          <p:cNvPr id="3" name="Date Placeholder 2">
            <a:extLst>
              <a:ext uri="{FF2B5EF4-FFF2-40B4-BE49-F238E27FC236}">
                <a16:creationId xmlns:a16="http://schemas.microsoft.com/office/drawing/2014/main" id="{3F56C071-A330-57F8-1F61-8F15D50DE148}"/>
              </a:ext>
            </a:extLst>
          </p:cNvPr>
          <p:cNvSpPr>
            <a:spLocks noGrp="1"/>
          </p:cNvSpPr>
          <p:nvPr>
            <p:ph type="dt" sz="half" idx="10"/>
          </p:nvPr>
        </p:nvSpPr>
        <p:spPr/>
        <p:txBody>
          <a:bodyPr/>
          <a:lstStyle/>
          <a:p>
            <a:fld id="{299255BC-40F3-4400-864C-3EE579E9498F}" type="datetimeFigureOut">
              <a:rPr lang="en-US" smtClean="0"/>
              <a:t>6/30/2025</a:t>
            </a:fld>
            <a:endParaRPr lang="en-US" dirty="0"/>
          </a:p>
        </p:txBody>
      </p:sp>
      <p:sp>
        <p:nvSpPr>
          <p:cNvPr id="4" name="Footer Placeholder 3">
            <a:extLst>
              <a:ext uri="{FF2B5EF4-FFF2-40B4-BE49-F238E27FC236}">
                <a16:creationId xmlns:a16="http://schemas.microsoft.com/office/drawing/2014/main" id="{636E0E4F-EE5F-50DB-C2FF-463483012A46}"/>
              </a:ext>
            </a:extLst>
          </p:cNvPr>
          <p:cNvSpPr>
            <a:spLocks noGrp="1"/>
          </p:cNvSpPr>
          <p:nvPr>
            <p:ph type="ftr" sz="quarter" idx="11"/>
          </p:nvPr>
        </p:nvSpPr>
        <p:spPr/>
        <p:txBody>
          <a:bodyPr/>
          <a:lstStyle/>
          <a:p>
            <a:endParaRPr lang="en-US" dirty="0"/>
          </a:p>
        </p:txBody>
      </p:sp>
      <p:pic>
        <p:nvPicPr>
          <p:cNvPr id="6" name="Picture 5" descr="Logo&#10;&#10;Description automatically generated">
            <a:extLst>
              <a:ext uri="{FF2B5EF4-FFF2-40B4-BE49-F238E27FC236}">
                <a16:creationId xmlns:a16="http://schemas.microsoft.com/office/drawing/2014/main" id="{A0EEECC4-4EF5-2E87-D87A-27612AA112B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33802" y="6011860"/>
            <a:ext cx="697197" cy="709615"/>
          </a:xfrm>
          <a:prstGeom prst="rect">
            <a:avLst/>
          </a:prstGeom>
        </p:spPr>
      </p:pic>
    </p:spTree>
    <p:extLst>
      <p:ext uri="{BB962C8B-B14F-4D97-AF65-F5344CB8AC3E}">
        <p14:creationId xmlns:p14="http://schemas.microsoft.com/office/powerpoint/2010/main" val="4271381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056E230-07EA-D9B9-E824-471E6044A03D}"/>
              </a:ext>
            </a:extLst>
          </p:cNvPr>
          <p:cNvSpPr>
            <a:spLocks noGrp="1"/>
          </p:cNvSpPr>
          <p:nvPr>
            <p:ph type="dt" sz="half" idx="10"/>
          </p:nvPr>
        </p:nvSpPr>
        <p:spPr/>
        <p:txBody>
          <a:bodyPr/>
          <a:lstStyle/>
          <a:p>
            <a:fld id="{299255BC-40F3-4400-864C-3EE579E9498F}" type="datetimeFigureOut">
              <a:rPr lang="en-US" smtClean="0"/>
              <a:t>6/30/2025</a:t>
            </a:fld>
            <a:endParaRPr lang="en-US" dirty="0"/>
          </a:p>
        </p:txBody>
      </p:sp>
      <p:sp>
        <p:nvSpPr>
          <p:cNvPr id="3" name="Footer Placeholder 2">
            <a:extLst>
              <a:ext uri="{FF2B5EF4-FFF2-40B4-BE49-F238E27FC236}">
                <a16:creationId xmlns:a16="http://schemas.microsoft.com/office/drawing/2014/main" id="{35BA7DC7-3DB4-96E6-4624-14CF8CF614B6}"/>
              </a:ext>
            </a:extLst>
          </p:cNvPr>
          <p:cNvSpPr>
            <a:spLocks noGrp="1"/>
          </p:cNvSpPr>
          <p:nvPr>
            <p:ph type="ftr" sz="quarter" idx="11"/>
          </p:nvPr>
        </p:nvSpPr>
        <p:spPr/>
        <p:txBody>
          <a:bodyPr/>
          <a:lstStyle/>
          <a:p>
            <a:endParaRPr lang="en-US" dirty="0"/>
          </a:p>
        </p:txBody>
      </p:sp>
      <p:pic>
        <p:nvPicPr>
          <p:cNvPr id="5" name="Picture 4" descr="Logo&#10;&#10;Description automatically generated">
            <a:extLst>
              <a:ext uri="{FF2B5EF4-FFF2-40B4-BE49-F238E27FC236}">
                <a16:creationId xmlns:a16="http://schemas.microsoft.com/office/drawing/2014/main" id="{D69AC0AC-59CA-C9A6-C4FE-50F82102E35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33802" y="6011860"/>
            <a:ext cx="697197" cy="709615"/>
          </a:xfrm>
          <a:prstGeom prst="rect">
            <a:avLst/>
          </a:prstGeom>
        </p:spPr>
      </p:pic>
    </p:spTree>
    <p:extLst>
      <p:ext uri="{BB962C8B-B14F-4D97-AF65-F5344CB8AC3E}">
        <p14:creationId xmlns:p14="http://schemas.microsoft.com/office/powerpoint/2010/main" val="1401442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4516D-2E2F-CB65-ABF8-36BF529B27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7C3389-9778-77AB-3E14-E6E4EF5191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E20FFB7-579E-1734-DB32-1B736B117C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67E06B-CE89-ACD7-4F3B-B5E3658F72A4}"/>
              </a:ext>
            </a:extLst>
          </p:cNvPr>
          <p:cNvSpPr>
            <a:spLocks noGrp="1"/>
          </p:cNvSpPr>
          <p:nvPr>
            <p:ph type="dt" sz="half" idx="10"/>
          </p:nvPr>
        </p:nvSpPr>
        <p:spPr/>
        <p:txBody>
          <a:bodyPr/>
          <a:lstStyle/>
          <a:p>
            <a:fld id="{299255BC-40F3-4400-864C-3EE579E9498F}" type="datetimeFigureOut">
              <a:rPr lang="en-US" smtClean="0"/>
              <a:t>6/30/2025</a:t>
            </a:fld>
            <a:endParaRPr lang="en-US" dirty="0"/>
          </a:p>
        </p:txBody>
      </p:sp>
      <p:sp>
        <p:nvSpPr>
          <p:cNvPr id="6" name="Footer Placeholder 5">
            <a:extLst>
              <a:ext uri="{FF2B5EF4-FFF2-40B4-BE49-F238E27FC236}">
                <a16:creationId xmlns:a16="http://schemas.microsoft.com/office/drawing/2014/main" id="{5891DB63-1A1A-BF7E-4434-D112C71F1F7D}"/>
              </a:ext>
            </a:extLst>
          </p:cNvPr>
          <p:cNvSpPr>
            <a:spLocks noGrp="1"/>
          </p:cNvSpPr>
          <p:nvPr>
            <p:ph type="ftr" sz="quarter" idx="11"/>
          </p:nvPr>
        </p:nvSpPr>
        <p:spPr/>
        <p:txBody>
          <a:bodyPr/>
          <a:lstStyle/>
          <a:p>
            <a:endParaRPr lang="en-US" dirty="0"/>
          </a:p>
        </p:txBody>
      </p:sp>
      <p:pic>
        <p:nvPicPr>
          <p:cNvPr id="8" name="Picture 7" descr="Logo&#10;&#10;Description automatically generated">
            <a:extLst>
              <a:ext uri="{FF2B5EF4-FFF2-40B4-BE49-F238E27FC236}">
                <a16:creationId xmlns:a16="http://schemas.microsoft.com/office/drawing/2014/main" id="{5DEFEA9A-F5FE-C7E7-1A80-A58CAB0FC2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33802" y="6011860"/>
            <a:ext cx="697197" cy="709615"/>
          </a:xfrm>
          <a:prstGeom prst="rect">
            <a:avLst/>
          </a:prstGeom>
        </p:spPr>
      </p:pic>
    </p:spTree>
    <p:extLst>
      <p:ext uri="{BB962C8B-B14F-4D97-AF65-F5344CB8AC3E}">
        <p14:creationId xmlns:p14="http://schemas.microsoft.com/office/powerpoint/2010/main" val="1807595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B8BBF-6759-F1D6-ACD9-96596D39DA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20A6133-B4B5-5FFB-3B80-14BAE63816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BFDCF379-B99B-04B6-0C09-8AA0F9FA64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8CF209-7615-4B85-7214-82B1AC6DCB3D}"/>
              </a:ext>
            </a:extLst>
          </p:cNvPr>
          <p:cNvSpPr>
            <a:spLocks noGrp="1"/>
          </p:cNvSpPr>
          <p:nvPr>
            <p:ph type="dt" sz="half" idx="10"/>
          </p:nvPr>
        </p:nvSpPr>
        <p:spPr/>
        <p:txBody>
          <a:bodyPr/>
          <a:lstStyle/>
          <a:p>
            <a:fld id="{299255BC-40F3-4400-864C-3EE579E9498F}" type="datetimeFigureOut">
              <a:rPr lang="en-US" smtClean="0"/>
              <a:t>6/30/2025</a:t>
            </a:fld>
            <a:endParaRPr lang="en-US" dirty="0"/>
          </a:p>
        </p:txBody>
      </p:sp>
      <p:sp>
        <p:nvSpPr>
          <p:cNvPr id="6" name="Footer Placeholder 5">
            <a:extLst>
              <a:ext uri="{FF2B5EF4-FFF2-40B4-BE49-F238E27FC236}">
                <a16:creationId xmlns:a16="http://schemas.microsoft.com/office/drawing/2014/main" id="{ED6A134A-7E04-ADB7-A453-EE25BBFC6100}"/>
              </a:ext>
            </a:extLst>
          </p:cNvPr>
          <p:cNvSpPr>
            <a:spLocks noGrp="1"/>
          </p:cNvSpPr>
          <p:nvPr>
            <p:ph type="ftr" sz="quarter" idx="11"/>
          </p:nvPr>
        </p:nvSpPr>
        <p:spPr/>
        <p:txBody>
          <a:bodyPr/>
          <a:lstStyle/>
          <a:p>
            <a:endParaRPr lang="en-US" dirty="0"/>
          </a:p>
        </p:txBody>
      </p:sp>
      <p:pic>
        <p:nvPicPr>
          <p:cNvPr id="8" name="Picture 7" descr="Logo&#10;&#10;Description automatically generated">
            <a:extLst>
              <a:ext uri="{FF2B5EF4-FFF2-40B4-BE49-F238E27FC236}">
                <a16:creationId xmlns:a16="http://schemas.microsoft.com/office/drawing/2014/main" id="{5EEAA20A-7A75-269E-6EA9-7D74043571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33802" y="6011860"/>
            <a:ext cx="697197" cy="709615"/>
          </a:xfrm>
          <a:prstGeom prst="rect">
            <a:avLst/>
          </a:prstGeom>
        </p:spPr>
      </p:pic>
    </p:spTree>
    <p:extLst>
      <p:ext uri="{BB962C8B-B14F-4D97-AF65-F5344CB8AC3E}">
        <p14:creationId xmlns:p14="http://schemas.microsoft.com/office/powerpoint/2010/main" val="234336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 picture containing text&#10;&#10;Description automatically generated">
            <a:extLst>
              <a:ext uri="{FF2B5EF4-FFF2-40B4-BE49-F238E27FC236}">
                <a16:creationId xmlns:a16="http://schemas.microsoft.com/office/drawing/2014/main" id="{3B04A0CE-7DA7-BAAF-FA20-2F2B73EF920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EDC5A1B8-8856-13A0-9A4D-3DFA1D3F73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5AE4E7-322E-4B66-2213-5C085C8A69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5A239F-09C3-4590-A5FD-60F67521AD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9255BC-40F3-4400-864C-3EE579E9498F}" type="datetimeFigureOut">
              <a:rPr lang="en-US" smtClean="0"/>
              <a:t>6/30/2025</a:t>
            </a:fld>
            <a:endParaRPr lang="en-US" dirty="0"/>
          </a:p>
        </p:txBody>
      </p:sp>
      <p:sp>
        <p:nvSpPr>
          <p:cNvPr id="5" name="Footer Placeholder 4">
            <a:extLst>
              <a:ext uri="{FF2B5EF4-FFF2-40B4-BE49-F238E27FC236}">
                <a16:creationId xmlns:a16="http://schemas.microsoft.com/office/drawing/2014/main" id="{8BD22B81-C3BA-B215-46BD-8497941280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15FDDDEC-19C4-3F74-1EC1-A12EDBD487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5B9D61-875B-437E-AA48-42EB5BB5D190}" type="slidenum">
              <a:rPr lang="en-US" smtClean="0"/>
              <a:t>‹N°›</a:t>
            </a:fld>
            <a:endParaRPr lang="en-US" dirty="0"/>
          </a:p>
        </p:txBody>
      </p:sp>
    </p:spTree>
    <p:extLst>
      <p:ext uri="{BB962C8B-B14F-4D97-AF65-F5344CB8AC3E}">
        <p14:creationId xmlns:p14="http://schemas.microsoft.com/office/powerpoint/2010/main" val="7229694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27.jpeg"/></Relationships>
</file>

<file path=ppt/slides/_rels/slide11.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8.jpg"/><Relationship Id="rId7" Type="http://schemas.openxmlformats.org/officeDocument/2006/relationships/image" Target="../media/image27.jpeg"/><Relationship Id="rId2" Type="http://schemas.openxmlformats.org/officeDocument/2006/relationships/image" Target="../media/image37.gif"/><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image" Target="../media/image22.png"/><Relationship Id="rId5" Type="http://schemas.openxmlformats.org/officeDocument/2006/relationships/image" Target="../media/image40.png"/><Relationship Id="rId10" Type="http://schemas.openxmlformats.org/officeDocument/2006/relationships/image" Target="../media/image44.jpeg"/><Relationship Id="rId4" Type="http://schemas.openxmlformats.org/officeDocument/2006/relationships/image" Target="../media/image39.jpeg"/><Relationship Id="rId9" Type="http://schemas.openxmlformats.org/officeDocument/2006/relationships/image" Target="../media/image43.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6.png"/><Relationship Id="rId7" Type="http://schemas.openxmlformats.org/officeDocument/2006/relationships/image" Target="../media/image38.jpg"/><Relationship Id="rId2" Type="http://schemas.openxmlformats.org/officeDocument/2006/relationships/image" Target="../media/image45.jpeg"/><Relationship Id="rId1" Type="http://schemas.openxmlformats.org/officeDocument/2006/relationships/slideLayout" Target="../slideLayouts/slideLayout2.xml"/><Relationship Id="rId6" Type="http://schemas.openxmlformats.org/officeDocument/2006/relationships/image" Target="../media/image37.gif"/><Relationship Id="rId11" Type="http://schemas.openxmlformats.org/officeDocument/2006/relationships/image" Target="../media/image22.png"/><Relationship Id="rId5" Type="http://schemas.openxmlformats.org/officeDocument/2006/relationships/image" Target="../media/image48.png"/><Relationship Id="rId10" Type="http://schemas.openxmlformats.org/officeDocument/2006/relationships/image" Target="../media/image49.jpeg"/><Relationship Id="rId4" Type="http://schemas.openxmlformats.org/officeDocument/2006/relationships/image" Target="../media/image47.jpg"/><Relationship Id="rId9"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3" Type="http://schemas.openxmlformats.org/officeDocument/2006/relationships/image" Target="../media/image63.jpeg"/><Relationship Id="rId18" Type="http://schemas.openxmlformats.org/officeDocument/2006/relationships/image" Target="../media/image68.jpeg"/><Relationship Id="rId26" Type="http://schemas.openxmlformats.org/officeDocument/2006/relationships/image" Target="../media/image75.png"/><Relationship Id="rId39" Type="http://schemas.openxmlformats.org/officeDocument/2006/relationships/image" Target="../media/image87.png"/><Relationship Id="rId21" Type="http://schemas.openxmlformats.org/officeDocument/2006/relationships/image" Target="../media/image71.jpeg"/><Relationship Id="rId34" Type="http://schemas.openxmlformats.org/officeDocument/2006/relationships/image" Target="../media/image82.png"/><Relationship Id="rId42" Type="http://schemas.openxmlformats.org/officeDocument/2006/relationships/image" Target="../media/image90.png"/><Relationship Id="rId47" Type="http://schemas.openxmlformats.org/officeDocument/2006/relationships/image" Target="../media/image95.png"/><Relationship Id="rId7" Type="http://schemas.openxmlformats.org/officeDocument/2006/relationships/image" Target="../media/image57.jpeg"/><Relationship Id="rId2" Type="http://schemas.openxmlformats.org/officeDocument/2006/relationships/notesSlide" Target="../notesSlides/notesSlide4.xml"/><Relationship Id="rId16" Type="http://schemas.openxmlformats.org/officeDocument/2006/relationships/image" Target="../media/image66.jpeg"/><Relationship Id="rId29" Type="http://schemas.openxmlformats.org/officeDocument/2006/relationships/image" Target="../media/image77.png"/><Relationship Id="rId1" Type="http://schemas.openxmlformats.org/officeDocument/2006/relationships/slideLayout" Target="../slideLayouts/slideLayout2.xml"/><Relationship Id="rId6" Type="http://schemas.openxmlformats.org/officeDocument/2006/relationships/image" Target="../media/image56.jpeg"/><Relationship Id="rId11" Type="http://schemas.openxmlformats.org/officeDocument/2006/relationships/image" Target="../media/image61.gif"/><Relationship Id="rId24" Type="http://schemas.openxmlformats.org/officeDocument/2006/relationships/image" Target="../media/image73.png"/><Relationship Id="rId32" Type="http://schemas.openxmlformats.org/officeDocument/2006/relationships/image" Target="../media/image80.png"/><Relationship Id="rId37" Type="http://schemas.openxmlformats.org/officeDocument/2006/relationships/image" Target="../media/image85.png"/><Relationship Id="rId40" Type="http://schemas.openxmlformats.org/officeDocument/2006/relationships/image" Target="../media/image88.png"/><Relationship Id="rId45" Type="http://schemas.openxmlformats.org/officeDocument/2006/relationships/image" Target="../media/image93.png"/><Relationship Id="rId5" Type="http://schemas.openxmlformats.org/officeDocument/2006/relationships/image" Target="../media/image55.gif"/><Relationship Id="rId15" Type="http://schemas.openxmlformats.org/officeDocument/2006/relationships/image" Target="../media/image65.jpeg"/><Relationship Id="rId23" Type="http://schemas.openxmlformats.org/officeDocument/2006/relationships/hyperlink" Target="http://www.google.cv/url?sa=i&amp;rct=j&amp;q=&amp;esrc=s&amp;frm=1&amp;source=images&amp;cd=&amp;cad=rja&amp;uact=8&amp;docid=O89LRb5gCT3G1M&amp;tbnid=r1wIJF-osrFLYM:&amp;ved=0CAUQjRw&amp;url=http://www.cleanenergyministerial.org/Events/ArtMID/1432/ArticleID/424/Clean-Energy-Solutions-Center-Session-at-SE4All&amp;ei=zwOnU4jPE-mU0AWm84C4Cw&amp;bvm=bv.69411363,d.d2k&amp;psig=AFQjCNHyKHGktUvRC9kFv3knTUnUzEmWzg&amp;ust=1403540770956400" TargetMode="External"/><Relationship Id="rId28" Type="http://schemas.openxmlformats.org/officeDocument/2006/relationships/image" Target="../media/image76.png"/><Relationship Id="rId36" Type="http://schemas.openxmlformats.org/officeDocument/2006/relationships/image" Target="../media/image84.png"/><Relationship Id="rId10" Type="http://schemas.openxmlformats.org/officeDocument/2006/relationships/image" Target="../media/image60.png"/><Relationship Id="rId19" Type="http://schemas.openxmlformats.org/officeDocument/2006/relationships/image" Target="../media/image69.jpeg"/><Relationship Id="rId31" Type="http://schemas.openxmlformats.org/officeDocument/2006/relationships/image" Target="../media/image79.jpeg"/><Relationship Id="rId44" Type="http://schemas.openxmlformats.org/officeDocument/2006/relationships/image" Target="../media/image92.png"/><Relationship Id="rId4" Type="http://schemas.openxmlformats.org/officeDocument/2006/relationships/image" Target="../media/image54.jpeg"/><Relationship Id="rId9" Type="http://schemas.openxmlformats.org/officeDocument/2006/relationships/image" Target="../media/image59.jpeg"/><Relationship Id="rId14" Type="http://schemas.openxmlformats.org/officeDocument/2006/relationships/image" Target="../media/image64.png"/><Relationship Id="rId22" Type="http://schemas.openxmlformats.org/officeDocument/2006/relationships/image" Target="../media/image72.jpeg"/><Relationship Id="rId27" Type="http://schemas.openxmlformats.org/officeDocument/2006/relationships/hyperlink" Target="http://www.google.cv/url?sa=i&amp;rct=j&amp;q=&amp;esrc=s&amp;frm=1&amp;source=images&amp;cd=&amp;cad=rja&amp;uact=8&amp;docid=Rf40Tcfu6vBdrM&amp;tbnid=WkZW9DI1XghhjM:&amp;ved=0CAUQjRw&amp;url=http://www.ren21.net/&amp;ei=BQWnU4jXFMmv0QXpw4HQBg&amp;bvm=bv.69411363,d.d2k&amp;psig=AFQjCNGh2I6A_fx6T1X8h44fteyffCg9-w&amp;ust=1403541118362618" TargetMode="External"/><Relationship Id="rId30" Type="http://schemas.openxmlformats.org/officeDocument/2006/relationships/image" Target="../media/image78.png"/><Relationship Id="rId35" Type="http://schemas.openxmlformats.org/officeDocument/2006/relationships/image" Target="../media/image83.png"/><Relationship Id="rId43" Type="http://schemas.openxmlformats.org/officeDocument/2006/relationships/image" Target="../media/image91.png"/><Relationship Id="rId8" Type="http://schemas.openxmlformats.org/officeDocument/2006/relationships/image" Target="../media/image58.jpeg"/><Relationship Id="rId3" Type="http://schemas.openxmlformats.org/officeDocument/2006/relationships/image" Target="../media/image53.png"/><Relationship Id="rId12" Type="http://schemas.openxmlformats.org/officeDocument/2006/relationships/image" Target="../media/image62.gif"/><Relationship Id="rId17" Type="http://schemas.openxmlformats.org/officeDocument/2006/relationships/image" Target="../media/image67.png"/><Relationship Id="rId25" Type="http://schemas.openxmlformats.org/officeDocument/2006/relationships/image" Target="../media/image74.png"/><Relationship Id="rId33" Type="http://schemas.openxmlformats.org/officeDocument/2006/relationships/image" Target="../media/image81.jpeg"/><Relationship Id="rId38" Type="http://schemas.openxmlformats.org/officeDocument/2006/relationships/image" Target="../media/image86.png"/><Relationship Id="rId46" Type="http://schemas.openxmlformats.org/officeDocument/2006/relationships/image" Target="../media/image94.png"/><Relationship Id="rId20" Type="http://schemas.openxmlformats.org/officeDocument/2006/relationships/image" Target="../media/image70.png"/><Relationship Id="rId41" Type="http://schemas.openxmlformats.org/officeDocument/2006/relationships/image" Target="../media/image89.png"/></Relationships>
</file>

<file path=ppt/slides/_rels/slide17.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4.jpeg"/><Relationship Id="rId7" Type="http://schemas.openxmlformats.org/officeDocument/2006/relationships/image" Target="../media/image99.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diagramLayout" Target="../diagrams/layout2.xml"/><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diagramData" Target="../diagrams/data2.xml"/><Relationship Id="rId16" Type="http://schemas.openxmlformats.org/officeDocument/2006/relationships/image" Target="../media/image28.png"/><Relationship Id="rId1" Type="http://schemas.openxmlformats.org/officeDocument/2006/relationships/slideLayout" Target="../slideLayouts/slideLayout2.xml"/><Relationship Id="rId6" Type="http://schemas.microsoft.com/office/2007/relationships/diagramDrawing" Target="../diagrams/drawing2.xml"/><Relationship Id="rId11" Type="http://schemas.openxmlformats.org/officeDocument/2006/relationships/image" Target="../media/image23.png"/><Relationship Id="rId5" Type="http://schemas.openxmlformats.org/officeDocument/2006/relationships/diagramColors" Target="../diagrams/colors2.xml"/><Relationship Id="rId15" Type="http://schemas.openxmlformats.org/officeDocument/2006/relationships/image" Target="../media/image27.jpeg"/><Relationship Id="rId10" Type="http://schemas.openxmlformats.org/officeDocument/2006/relationships/image" Target="../media/image22.png"/><Relationship Id="rId4" Type="http://schemas.openxmlformats.org/officeDocument/2006/relationships/diagramQuickStyle" Target="../diagrams/quickStyle2.xml"/><Relationship Id="rId9" Type="http://schemas.openxmlformats.org/officeDocument/2006/relationships/image" Target="../media/image21.png"/><Relationship Id="rId1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C7906-81C1-5CCA-8018-F5CC24F93EDA}"/>
              </a:ext>
            </a:extLst>
          </p:cNvPr>
          <p:cNvSpPr>
            <a:spLocks noGrp="1"/>
          </p:cNvSpPr>
          <p:nvPr>
            <p:ph type="ctrTitle"/>
          </p:nvPr>
        </p:nvSpPr>
        <p:spPr>
          <a:xfrm>
            <a:off x="91440" y="1819656"/>
            <a:ext cx="8613648" cy="2724245"/>
          </a:xfrm>
        </p:spPr>
        <p:txBody>
          <a:bodyPr vert="horz" lIns="91440" tIns="45720" rIns="91440" bIns="45720" rtlCol="0" anchor="ctr">
            <a:noAutofit/>
          </a:bodyPr>
          <a:lstStyle/>
          <a:p>
            <a:pPr algn="l"/>
            <a:r>
              <a:rPr lang="fr-FR" sz="4400" b="1" noProof="0" dirty="0">
                <a:cs typeface="Calibri Light"/>
              </a:rPr>
              <a:t>Promouvoir la </a:t>
            </a:r>
            <a:br>
              <a:rPr lang="fr-FR" sz="4400" b="1" noProof="0" dirty="0">
                <a:cs typeface="Calibri Light"/>
              </a:rPr>
            </a:br>
            <a:r>
              <a:rPr lang="fr-FR" sz="4400" b="1" noProof="0" dirty="0">
                <a:solidFill>
                  <a:srgbClr val="44AC59"/>
                </a:solidFill>
                <a:cs typeface="Calibri Light"/>
              </a:rPr>
              <a:t>mobilité électrique </a:t>
            </a:r>
            <a:r>
              <a:rPr lang="fr-FR" sz="4400" b="1" noProof="0" dirty="0">
                <a:cs typeface="Calibri Light"/>
              </a:rPr>
              <a:t>dans la</a:t>
            </a:r>
            <a:br>
              <a:rPr lang="fr-FR" sz="4400" b="1" noProof="0" dirty="0">
                <a:cs typeface="Calibri Light"/>
              </a:rPr>
            </a:br>
            <a:r>
              <a:rPr lang="fr-FR" sz="4400" b="1" noProof="0" dirty="0" err="1">
                <a:cs typeface="Calibri Light"/>
              </a:rPr>
              <a:t>region</a:t>
            </a:r>
            <a:r>
              <a:rPr lang="fr-FR" sz="4400" b="1" noProof="0" dirty="0">
                <a:cs typeface="Calibri Light"/>
              </a:rPr>
              <a:t> de la CEDEAO</a:t>
            </a:r>
            <a:br>
              <a:rPr lang="fr-FR" sz="4400" b="1" noProof="0" dirty="0">
                <a:cs typeface="Calibri Light"/>
              </a:rPr>
            </a:br>
            <a:r>
              <a:rPr lang="fr-FR" sz="4400" b="1" noProof="0" dirty="0">
                <a:cs typeface="Calibri Light"/>
              </a:rPr>
              <a:t>Retour d’expériences du Cap Vert</a:t>
            </a:r>
          </a:p>
        </p:txBody>
      </p:sp>
      <p:sp>
        <p:nvSpPr>
          <p:cNvPr id="3" name="Subtitle 2">
            <a:extLst>
              <a:ext uri="{FF2B5EF4-FFF2-40B4-BE49-F238E27FC236}">
                <a16:creationId xmlns:a16="http://schemas.microsoft.com/office/drawing/2014/main" id="{54C70106-5006-10F6-E171-715AA2C722FD}"/>
              </a:ext>
            </a:extLst>
          </p:cNvPr>
          <p:cNvSpPr>
            <a:spLocks noGrp="1"/>
          </p:cNvSpPr>
          <p:nvPr>
            <p:ph type="subTitle" idx="1"/>
          </p:nvPr>
        </p:nvSpPr>
        <p:spPr>
          <a:xfrm>
            <a:off x="2897455" y="5549216"/>
            <a:ext cx="6397089" cy="914929"/>
          </a:xfrm>
        </p:spPr>
        <p:txBody>
          <a:bodyPr vert="horz" lIns="91440" tIns="45720" rIns="91440" bIns="45720" rtlCol="0" anchor="t">
            <a:normAutofit fontScale="92500" lnSpcReduction="20000"/>
          </a:bodyPr>
          <a:lstStyle/>
          <a:p>
            <a:pPr>
              <a:lnSpc>
                <a:spcPct val="110000"/>
              </a:lnSpc>
            </a:pPr>
            <a:r>
              <a:rPr lang="fr-FR" sz="1400" noProof="0" dirty="0">
                <a:cs typeface="Calibri"/>
              </a:rPr>
              <a:t>ECOWAS Centre for Renewable Energy and Energy Efficiency - ECREEE</a:t>
            </a:r>
          </a:p>
          <a:p>
            <a:pPr>
              <a:lnSpc>
                <a:spcPct val="110000"/>
              </a:lnSpc>
            </a:pPr>
            <a:r>
              <a:rPr lang="fr-FR" sz="1400" noProof="0" dirty="0">
                <a:cs typeface="Calibri"/>
              </a:rPr>
              <a:t>Centre pour les Energies Renouvelables et l’Efficacité Energétique de la CEDEAO - CEREEC</a:t>
            </a:r>
          </a:p>
          <a:p>
            <a:pPr>
              <a:lnSpc>
                <a:spcPct val="110000"/>
              </a:lnSpc>
            </a:pPr>
            <a:r>
              <a:rPr lang="fr-FR" sz="1400" noProof="0" dirty="0">
                <a:cs typeface="Calibri"/>
              </a:rPr>
              <a:t>Centro para as Energias Renováveis e Eficiência Energética da CEDEAO - CEREEC</a:t>
            </a:r>
          </a:p>
          <a:p>
            <a:pPr>
              <a:lnSpc>
                <a:spcPct val="110000"/>
              </a:lnSpc>
            </a:pPr>
            <a:endParaRPr lang="fr-FR" sz="2200" noProof="0" dirty="0">
              <a:cs typeface="Calibri"/>
            </a:endParaRPr>
          </a:p>
        </p:txBody>
      </p:sp>
      <p:pic>
        <p:nvPicPr>
          <p:cNvPr id="5" name="Picture 4" descr="Logo&#10;&#10;Description automatically generated">
            <a:extLst>
              <a:ext uri="{FF2B5EF4-FFF2-40B4-BE49-F238E27FC236}">
                <a16:creationId xmlns:a16="http://schemas.microsoft.com/office/drawing/2014/main" id="{456B44D9-C5CF-8945-736D-4CBF9AD89E94}"/>
              </a:ext>
            </a:extLst>
          </p:cNvPr>
          <p:cNvPicPr>
            <a:picLocks noChangeAspect="1"/>
          </p:cNvPicPr>
          <p:nvPr/>
        </p:nvPicPr>
        <p:blipFill rotWithShape="1">
          <a:blip r:embed="rId2">
            <a:extLst>
              <a:ext uri="{28A0092B-C50C-407E-A947-70E740481C1C}">
                <a14:useLocalDpi xmlns:a14="http://schemas.microsoft.com/office/drawing/2010/main" val="0"/>
              </a:ext>
            </a:extLst>
          </a:blip>
          <a:srcRect l="6556" t="23412" b="21253"/>
          <a:stretch/>
        </p:blipFill>
        <p:spPr>
          <a:xfrm>
            <a:off x="389940" y="312575"/>
            <a:ext cx="3097763" cy="1287625"/>
          </a:xfrm>
          <a:prstGeom prst="rect">
            <a:avLst/>
          </a:prstGeom>
        </p:spPr>
      </p:pic>
      <p:pic>
        <p:nvPicPr>
          <p:cNvPr id="6" name="Picture 6" descr="Qr code&#10;&#10;Description automatically generated">
            <a:extLst>
              <a:ext uri="{FF2B5EF4-FFF2-40B4-BE49-F238E27FC236}">
                <a16:creationId xmlns:a16="http://schemas.microsoft.com/office/drawing/2014/main" id="{7AFCC006-A1DC-0448-9D97-239B1C12FBA9}"/>
              </a:ext>
            </a:extLst>
          </p:cNvPr>
          <p:cNvPicPr>
            <a:picLocks noChangeAspect="1"/>
          </p:cNvPicPr>
          <p:nvPr/>
        </p:nvPicPr>
        <p:blipFill>
          <a:blip r:embed="rId3"/>
          <a:stretch>
            <a:fillRect/>
          </a:stretch>
        </p:blipFill>
        <p:spPr>
          <a:xfrm>
            <a:off x="10878920" y="5549216"/>
            <a:ext cx="1028700" cy="923925"/>
          </a:xfrm>
          <a:prstGeom prst="rect">
            <a:avLst/>
          </a:prstGeom>
        </p:spPr>
      </p:pic>
      <p:sp>
        <p:nvSpPr>
          <p:cNvPr id="8" name="TextBox 7">
            <a:extLst>
              <a:ext uri="{FF2B5EF4-FFF2-40B4-BE49-F238E27FC236}">
                <a16:creationId xmlns:a16="http://schemas.microsoft.com/office/drawing/2014/main" id="{9E520A95-3904-C6F1-5FB5-825EE12BB3C6}"/>
              </a:ext>
            </a:extLst>
          </p:cNvPr>
          <p:cNvSpPr txBox="1"/>
          <p:nvPr/>
        </p:nvSpPr>
        <p:spPr>
          <a:xfrm>
            <a:off x="389940" y="454390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noProof="0" dirty="0">
                <a:solidFill>
                  <a:srgbClr val="2A9A4A"/>
                </a:solidFill>
              </a:rPr>
              <a:t>www.ecreee.org</a:t>
            </a:r>
            <a:endParaRPr lang="fr-FR" noProof="0" dirty="0"/>
          </a:p>
        </p:txBody>
      </p:sp>
      <p:pic>
        <p:nvPicPr>
          <p:cNvPr id="9" name="Picture 8" descr="A picture containing text&#10;&#10;Description automatically generated">
            <a:extLst>
              <a:ext uri="{FF2B5EF4-FFF2-40B4-BE49-F238E27FC236}">
                <a16:creationId xmlns:a16="http://schemas.microsoft.com/office/drawing/2014/main" id="{CCB8037E-322E-C215-8834-DEC56E31F882}"/>
              </a:ext>
            </a:extLst>
          </p:cNvPr>
          <p:cNvPicPr>
            <a:picLocks noChangeAspect="1"/>
          </p:cNvPicPr>
          <p:nvPr/>
        </p:nvPicPr>
        <p:blipFill rotWithShape="1">
          <a:blip r:embed="rId4">
            <a:extLst>
              <a:ext uri="{28A0092B-C50C-407E-A947-70E740481C1C}">
                <a14:useLocalDpi xmlns:a14="http://schemas.microsoft.com/office/drawing/2010/main" val="0"/>
              </a:ext>
            </a:extLst>
          </a:blip>
          <a:srcRect l="57166" r="5417"/>
          <a:stretch/>
        </p:blipFill>
        <p:spPr>
          <a:xfrm>
            <a:off x="7923689" y="462203"/>
            <a:ext cx="3892976" cy="5782601"/>
          </a:xfrm>
          <a:prstGeom prst="rect">
            <a:avLst/>
          </a:prstGeom>
        </p:spPr>
      </p:pic>
    </p:spTree>
    <p:extLst>
      <p:ext uri="{BB962C8B-B14F-4D97-AF65-F5344CB8AC3E}">
        <p14:creationId xmlns:p14="http://schemas.microsoft.com/office/powerpoint/2010/main" val="602834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platzhalter 2">
            <a:extLst>
              <a:ext uri="{FF2B5EF4-FFF2-40B4-BE49-F238E27FC236}">
                <a16:creationId xmlns:a16="http://schemas.microsoft.com/office/drawing/2014/main" id="{27E4B286-23E3-0726-4F80-DD4F73B25535}"/>
              </a:ext>
            </a:extLst>
          </p:cNvPr>
          <p:cNvSpPr txBox="1">
            <a:spLocks/>
          </p:cNvSpPr>
          <p:nvPr/>
        </p:nvSpPr>
        <p:spPr>
          <a:xfrm>
            <a:off x="1151536" y="871588"/>
            <a:ext cx="8870288" cy="929392"/>
          </a:xfrm>
          <a:prstGeom prst="rect">
            <a:avLst/>
          </a:prstGeom>
        </p:spPr>
        <p:txBody>
          <a:bodyPr vert="horz" lIns="0" tIns="0" rIns="9600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2800"/>
              </a:spcBef>
              <a:buNone/>
            </a:pPr>
            <a:r>
              <a:rPr lang="fr-FR" sz="2200" b="1" noProof="0" dirty="0">
                <a:latin typeface="Source Sans Pro" panose="020B0503030403020204" pitchFamily="34" charset="0"/>
                <a:ea typeface="Source Sans Pro" panose="020B0503030403020204" pitchFamily="34" charset="0"/>
              </a:rPr>
              <a:t>Programme de subvention </a:t>
            </a:r>
            <a:r>
              <a:rPr lang="fr-FR" sz="2200" noProof="0" dirty="0">
                <a:latin typeface="Source Sans Pro" panose="020B0503030403020204" pitchFamily="34" charset="0"/>
                <a:ea typeface="Source Sans Pro" panose="020B0503030403020204" pitchFamily="34" charset="0"/>
              </a:rPr>
              <a:t>pour soutenir l'acquisition de 600 véhicules électriques et 100 stations de recharge pour véhicules électriques </a:t>
            </a:r>
          </a:p>
          <a:p>
            <a:pPr marL="0" indent="0">
              <a:spcBef>
                <a:spcPts val="2800"/>
              </a:spcBef>
              <a:buFont typeface="Arial" panose="020B0604020202020204" pitchFamily="34" charset="0"/>
              <a:buNone/>
            </a:pPr>
            <a:endParaRPr lang="fr-FR" sz="1867" noProof="0" dirty="0">
              <a:cs typeface="Arial"/>
            </a:endParaRPr>
          </a:p>
        </p:txBody>
      </p:sp>
      <p:grpSp>
        <p:nvGrpSpPr>
          <p:cNvPr id="19" name="Groupe 40">
            <a:extLst>
              <a:ext uri="{FF2B5EF4-FFF2-40B4-BE49-F238E27FC236}">
                <a16:creationId xmlns:a16="http://schemas.microsoft.com/office/drawing/2014/main" id="{5CC5B5D3-E13A-DC8C-238A-3AE2229685BB}"/>
              </a:ext>
            </a:extLst>
          </p:cNvPr>
          <p:cNvGrpSpPr/>
          <p:nvPr/>
        </p:nvGrpSpPr>
        <p:grpSpPr>
          <a:xfrm>
            <a:off x="277012" y="2166295"/>
            <a:ext cx="10946499" cy="3914280"/>
            <a:chOff x="107221" y="1770080"/>
            <a:chExt cx="11964790" cy="4648461"/>
          </a:xfrm>
        </p:grpSpPr>
        <p:sp>
          <p:nvSpPr>
            <p:cNvPr id="20" name="Rectangle 19">
              <a:extLst>
                <a:ext uri="{FF2B5EF4-FFF2-40B4-BE49-F238E27FC236}">
                  <a16:creationId xmlns:a16="http://schemas.microsoft.com/office/drawing/2014/main" id="{DC072B9F-4627-06F8-C18D-627D69EB8249}"/>
                </a:ext>
              </a:extLst>
            </p:cNvPr>
            <p:cNvSpPr/>
            <p:nvPr/>
          </p:nvSpPr>
          <p:spPr>
            <a:xfrm>
              <a:off x="5254472" y="1796613"/>
              <a:ext cx="1714204" cy="755575"/>
            </a:xfrm>
            <a:prstGeom prst="rect">
              <a:avLst/>
            </a:prstGeom>
            <a:solidFill>
              <a:schemeClr val="bg1"/>
            </a:solidFill>
            <a:ln w="12700" cap="flat" cmpd="sng" algn="ctr">
              <a:noFill/>
              <a:prstDash val="solid"/>
              <a:miter lim="800000"/>
            </a:ln>
            <a:effectLst/>
          </p:spPr>
          <p:txBody>
            <a:bodyPr rtlCol="0" anchor="ctr"/>
            <a:lstStyle/>
            <a:p>
              <a:pPr algn="ctr" defTabSz="914377"/>
              <a:r>
                <a:rPr lang="fr-FR" sz="1600" b="1" kern="0" noProof="0" dirty="0">
                  <a:solidFill>
                    <a:prstClr val="black"/>
                  </a:solidFill>
                  <a:latin typeface="Source Sans Pro" panose="020B0503030403020204" pitchFamily="34" charset="0"/>
                  <a:ea typeface="Source Sans Pro" panose="020B0503030403020204" pitchFamily="34" charset="0"/>
                </a:rPr>
                <a:t>Minibus </a:t>
              </a:r>
            </a:p>
            <a:p>
              <a:pPr algn="ctr" defTabSz="914377"/>
              <a:r>
                <a:rPr lang="fr-FR" sz="1600" b="1" kern="0" noProof="0" dirty="0">
                  <a:solidFill>
                    <a:prstClr val="black"/>
                  </a:solidFill>
                  <a:latin typeface="Source Sans Pro" panose="020B0503030403020204" pitchFamily="34" charset="0"/>
                  <a:ea typeface="Source Sans Pro" panose="020B0503030403020204" pitchFamily="34" charset="0"/>
                </a:rPr>
                <a:t>(7 to 16 places)</a:t>
              </a:r>
            </a:p>
          </p:txBody>
        </p:sp>
        <p:sp>
          <p:nvSpPr>
            <p:cNvPr id="21" name="Rectangle 20">
              <a:extLst>
                <a:ext uri="{FF2B5EF4-FFF2-40B4-BE49-F238E27FC236}">
                  <a16:creationId xmlns:a16="http://schemas.microsoft.com/office/drawing/2014/main" id="{A50C0EC5-1A89-D6B9-CD0B-C604F6020BF2}"/>
                </a:ext>
              </a:extLst>
            </p:cNvPr>
            <p:cNvSpPr/>
            <p:nvPr/>
          </p:nvSpPr>
          <p:spPr>
            <a:xfrm>
              <a:off x="2354782" y="1853731"/>
              <a:ext cx="2078658" cy="755575"/>
            </a:xfrm>
            <a:prstGeom prst="rect">
              <a:avLst/>
            </a:prstGeom>
            <a:solidFill>
              <a:schemeClr val="bg1"/>
            </a:solidFill>
            <a:ln w="12700" cap="flat" cmpd="sng" algn="ctr">
              <a:noFill/>
              <a:prstDash val="solid"/>
              <a:miter lim="800000"/>
            </a:ln>
            <a:effectLst/>
          </p:spPr>
          <p:txBody>
            <a:bodyPr rtlCol="0" anchor="ctr"/>
            <a:lstStyle/>
            <a:p>
              <a:pPr algn="ctr" defTabSz="914377"/>
              <a:r>
                <a:rPr lang="fr-FR" sz="1600" b="1" kern="0" noProof="0" dirty="0">
                  <a:solidFill>
                    <a:prstClr val="black"/>
                  </a:solidFill>
                  <a:latin typeface="Source Sans Pro" panose="020B0503030403020204" pitchFamily="34" charset="0"/>
                  <a:ea typeface="Source Sans Pro" panose="020B0503030403020204" pitchFamily="34" charset="0"/>
                </a:rPr>
                <a:t>Voitures classiques et camionnettes de livraison</a:t>
              </a:r>
            </a:p>
          </p:txBody>
        </p:sp>
        <p:pic>
          <p:nvPicPr>
            <p:cNvPr id="22" name="Image 4">
              <a:extLst>
                <a:ext uri="{FF2B5EF4-FFF2-40B4-BE49-F238E27FC236}">
                  <a16:creationId xmlns:a16="http://schemas.microsoft.com/office/drawing/2014/main" id="{C9017AC4-ABFA-7EF9-C3AA-7C1BEBA861B1}"/>
                </a:ext>
              </a:extLst>
            </p:cNvPr>
            <p:cNvPicPr>
              <a:picLocks noChangeAspect="1"/>
            </p:cNvPicPr>
            <p:nvPr/>
          </p:nvPicPr>
          <p:blipFill>
            <a:blip r:embed="rId2">
              <a:duotone>
                <a:schemeClr val="accent2">
                  <a:shade val="45000"/>
                  <a:satMod val="135000"/>
                </a:schemeClr>
                <a:prstClr val="white"/>
              </a:duotone>
            </a:blip>
            <a:stretch>
              <a:fillRect/>
            </a:stretch>
          </p:blipFill>
          <p:spPr>
            <a:xfrm flipH="1">
              <a:off x="590531" y="3229109"/>
              <a:ext cx="861856" cy="1048961"/>
            </a:xfrm>
            <a:prstGeom prst="rect">
              <a:avLst/>
            </a:prstGeom>
          </p:spPr>
        </p:pic>
        <p:pic>
          <p:nvPicPr>
            <p:cNvPr id="23" name="Image 14">
              <a:extLst>
                <a:ext uri="{FF2B5EF4-FFF2-40B4-BE49-F238E27FC236}">
                  <a16:creationId xmlns:a16="http://schemas.microsoft.com/office/drawing/2014/main" id="{079B7F73-1C19-861D-060A-0979D843C231}"/>
                </a:ext>
              </a:extLst>
            </p:cNvPr>
            <p:cNvPicPr>
              <a:picLocks noChangeAspect="1"/>
            </p:cNvPicPr>
            <p:nvPr/>
          </p:nvPicPr>
          <p:blipFill>
            <a:blip r:embed="rId3">
              <a:duotone>
                <a:schemeClr val="accent2">
                  <a:shade val="45000"/>
                  <a:satMod val="135000"/>
                </a:schemeClr>
                <a:prstClr val="white"/>
              </a:duotone>
            </a:blip>
            <a:stretch>
              <a:fillRect/>
            </a:stretch>
          </p:blipFill>
          <p:spPr>
            <a:xfrm flipH="1">
              <a:off x="5301571" y="2948205"/>
              <a:ext cx="1565279" cy="1989227"/>
            </a:xfrm>
            <a:prstGeom prst="rect">
              <a:avLst/>
            </a:prstGeom>
          </p:spPr>
        </p:pic>
        <p:pic>
          <p:nvPicPr>
            <p:cNvPr id="24" name="Image 16">
              <a:extLst>
                <a:ext uri="{FF2B5EF4-FFF2-40B4-BE49-F238E27FC236}">
                  <a16:creationId xmlns:a16="http://schemas.microsoft.com/office/drawing/2014/main" id="{0A49BFAC-5567-59F4-7FB4-7F4082F4269C}"/>
                </a:ext>
              </a:extLst>
            </p:cNvPr>
            <p:cNvPicPr>
              <a:picLocks noChangeAspect="1"/>
            </p:cNvPicPr>
            <p:nvPr/>
          </p:nvPicPr>
          <p:blipFill>
            <a:blip r:embed="rId4">
              <a:duotone>
                <a:schemeClr val="accent2">
                  <a:shade val="45000"/>
                  <a:satMod val="135000"/>
                </a:schemeClr>
                <a:prstClr val="white"/>
              </a:duotone>
            </a:blip>
            <a:stretch>
              <a:fillRect/>
            </a:stretch>
          </p:blipFill>
          <p:spPr>
            <a:xfrm>
              <a:off x="7750592" y="2913319"/>
              <a:ext cx="1422789" cy="2042532"/>
            </a:xfrm>
            <a:prstGeom prst="rect">
              <a:avLst/>
            </a:prstGeom>
          </p:spPr>
        </p:pic>
        <p:pic>
          <p:nvPicPr>
            <p:cNvPr id="25" name="Image 17">
              <a:extLst>
                <a:ext uri="{FF2B5EF4-FFF2-40B4-BE49-F238E27FC236}">
                  <a16:creationId xmlns:a16="http://schemas.microsoft.com/office/drawing/2014/main" id="{34A8D691-78C2-79EE-1FB1-1F3E0B44E419}"/>
                </a:ext>
              </a:extLst>
            </p:cNvPr>
            <p:cNvPicPr>
              <a:picLocks noChangeAspect="1"/>
            </p:cNvPicPr>
            <p:nvPr/>
          </p:nvPicPr>
          <p:blipFill>
            <a:blip r:embed="rId5">
              <a:duotone>
                <a:schemeClr val="accent2">
                  <a:shade val="45000"/>
                  <a:satMod val="135000"/>
                </a:schemeClr>
                <a:prstClr val="white"/>
              </a:duotone>
            </a:blip>
            <a:stretch>
              <a:fillRect/>
            </a:stretch>
          </p:blipFill>
          <p:spPr>
            <a:xfrm>
              <a:off x="2088328" y="3696254"/>
              <a:ext cx="1183832" cy="1375111"/>
            </a:xfrm>
            <a:prstGeom prst="rect">
              <a:avLst/>
            </a:prstGeom>
          </p:spPr>
        </p:pic>
        <p:pic>
          <p:nvPicPr>
            <p:cNvPr id="26" name="Image 18">
              <a:extLst>
                <a:ext uri="{FF2B5EF4-FFF2-40B4-BE49-F238E27FC236}">
                  <a16:creationId xmlns:a16="http://schemas.microsoft.com/office/drawing/2014/main" id="{D1F2A2E6-6C54-6166-B90C-FABC3C781906}"/>
                </a:ext>
              </a:extLst>
            </p:cNvPr>
            <p:cNvPicPr>
              <a:picLocks noChangeAspect="1"/>
            </p:cNvPicPr>
            <p:nvPr/>
          </p:nvPicPr>
          <p:blipFill>
            <a:blip r:embed="rId6">
              <a:duotone>
                <a:schemeClr val="accent2">
                  <a:shade val="45000"/>
                  <a:satMod val="135000"/>
                </a:schemeClr>
                <a:prstClr val="white"/>
              </a:duotone>
            </a:blip>
            <a:stretch>
              <a:fillRect/>
            </a:stretch>
          </p:blipFill>
          <p:spPr>
            <a:xfrm>
              <a:off x="3640246" y="3844534"/>
              <a:ext cx="972011" cy="1129065"/>
            </a:xfrm>
            <a:prstGeom prst="rect">
              <a:avLst/>
            </a:prstGeom>
          </p:spPr>
        </p:pic>
        <p:pic>
          <p:nvPicPr>
            <p:cNvPr id="27" name="Image 19">
              <a:extLst>
                <a:ext uri="{FF2B5EF4-FFF2-40B4-BE49-F238E27FC236}">
                  <a16:creationId xmlns:a16="http://schemas.microsoft.com/office/drawing/2014/main" id="{2964CFCD-11F4-674B-DDFE-202D44E05075}"/>
                </a:ext>
              </a:extLst>
            </p:cNvPr>
            <p:cNvPicPr>
              <a:picLocks noChangeAspect="1"/>
            </p:cNvPicPr>
            <p:nvPr/>
          </p:nvPicPr>
          <p:blipFill>
            <a:blip r:embed="rId7">
              <a:duotone>
                <a:schemeClr val="accent2">
                  <a:shade val="45000"/>
                  <a:satMod val="135000"/>
                </a:schemeClr>
                <a:prstClr val="white"/>
              </a:duotone>
            </a:blip>
            <a:stretch>
              <a:fillRect/>
            </a:stretch>
          </p:blipFill>
          <p:spPr>
            <a:xfrm>
              <a:off x="2601179" y="2609306"/>
              <a:ext cx="1343437" cy="1560505"/>
            </a:xfrm>
            <a:prstGeom prst="rect">
              <a:avLst/>
            </a:prstGeom>
          </p:spPr>
        </p:pic>
        <p:sp>
          <p:nvSpPr>
            <p:cNvPr id="28" name="Rectangle 27">
              <a:extLst>
                <a:ext uri="{FF2B5EF4-FFF2-40B4-BE49-F238E27FC236}">
                  <a16:creationId xmlns:a16="http://schemas.microsoft.com/office/drawing/2014/main" id="{300FDC5D-EE8D-DCA7-484F-F7C7CECED7FB}"/>
                </a:ext>
              </a:extLst>
            </p:cNvPr>
            <p:cNvSpPr/>
            <p:nvPr/>
          </p:nvSpPr>
          <p:spPr>
            <a:xfrm>
              <a:off x="128014" y="1832478"/>
              <a:ext cx="1755708" cy="755575"/>
            </a:xfrm>
            <a:prstGeom prst="rect">
              <a:avLst/>
            </a:prstGeom>
            <a:solidFill>
              <a:schemeClr val="bg1"/>
            </a:solidFill>
            <a:ln w="12700" cap="flat" cmpd="sng" algn="ctr">
              <a:noFill/>
              <a:prstDash val="solid"/>
              <a:miter lim="800000"/>
            </a:ln>
            <a:effectLst/>
          </p:spPr>
          <p:txBody>
            <a:bodyPr rtlCol="0" anchor="ctr"/>
            <a:lstStyle/>
            <a:p>
              <a:pPr algn="ctr" defTabSz="914377"/>
              <a:r>
                <a:rPr lang="fr-FR" sz="1600" b="1" kern="0" noProof="0" dirty="0">
                  <a:solidFill>
                    <a:prstClr val="black"/>
                  </a:solidFill>
                  <a:latin typeface="Source Sans Pro" panose="020B0503030403020204" pitchFamily="34" charset="0"/>
                  <a:ea typeface="Source Sans Pro" panose="020B0503030403020204" pitchFamily="34" charset="0"/>
                </a:rPr>
                <a:t>Petites voitures</a:t>
              </a:r>
            </a:p>
            <a:p>
              <a:pPr algn="ctr" defTabSz="914377"/>
              <a:r>
                <a:rPr lang="fr-FR" sz="1600" b="1" kern="0" noProof="0" dirty="0">
                  <a:solidFill>
                    <a:prstClr val="black"/>
                  </a:solidFill>
                  <a:latin typeface="Source Sans Pro" panose="020B0503030403020204" pitchFamily="34" charset="0"/>
                  <a:ea typeface="Source Sans Pro" panose="020B0503030403020204" pitchFamily="34" charset="0"/>
                </a:rPr>
                <a:t>&lt; 4 places</a:t>
              </a:r>
            </a:p>
          </p:txBody>
        </p:sp>
        <p:cxnSp>
          <p:nvCxnSpPr>
            <p:cNvPr id="29" name="Connecteur droit 22">
              <a:extLst>
                <a:ext uri="{FF2B5EF4-FFF2-40B4-BE49-F238E27FC236}">
                  <a16:creationId xmlns:a16="http://schemas.microsoft.com/office/drawing/2014/main" id="{93E2F45A-55AC-B83C-5342-870D0AC68D45}"/>
                </a:ext>
              </a:extLst>
            </p:cNvPr>
            <p:cNvCxnSpPr>
              <a:cxnSpLocks/>
            </p:cNvCxnSpPr>
            <p:nvPr/>
          </p:nvCxnSpPr>
          <p:spPr>
            <a:xfrm>
              <a:off x="1994026" y="2455173"/>
              <a:ext cx="0" cy="3857271"/>
            </a:xfrm>
            <a:prstGeom prst="line">
              <a:avLst/>
            </a:prstGeom>
            <a:noFill/>
            <a:ln w="57150" cap="flat" cmpd="sng" algn="ctr">
              <a:solidFill>
                <a:srgbClr val="3BB54B"/>
              </a:solidFill>
              <a:prstDash val="solid"/>
              <a:miter lim="800000"/>
            </a:ln>
            <a:effectLst/>
          </p:spPr>
        </p:cxnSp>
        <p:cxnSp>
          <p:nvCxnSpPr>
            <p:cNvPr id="30" name="Connecteur droit 23">
              <a:extLst>
                <a:ext uri="{FF2B5EF4-FFF2-40B4-BE49-F238E27FC236}">
                  <a16:creationId xmlns:a16="http://schemas.microsoft.com/office/drawing/2014/main" id="{4BE63653-9251-1DAB-1CBF-533D5E4320F6}"/>
                </a:ext>
              </a:extLst>
            </p:cNvPr>
            <p:cNvCxnSpPr>
              <a:cxnSpLocks/>
            </p:cNvCxnSpPr>
            <p:nvPr/>
          </p:nvCxnSpPr>
          <p:spPr>
            <a:xfrm>
              <a:off x="4773398" y="2455174"/>
              <a:ext cx="0" cy="3857271"/>
            </a:xfrm>
            <a:prstGeom prst="line">
              <a:avLst/>
            </a:prstGeom>
            <a:noFill/>
            <a:ln w="57150" cap="flat" cmpd="sng" algn="ctr">
              <a:solidFill>
                <a:srgbClr val="3BB54B"/>
              </a:solidFill>
              <a:prstDash val="solid"/>
              <a:miter lim="800000"/>
            </a:ln>
            <a:effectLst/>
          </p:spPr>
        </p:cxnSp>
        <p:cxnSp>
          <p:nvCxnSpPr>
            <p:cNvPr id="31" name="Connecteur droit 24">
              <a:extLst>
                <a:ext uri="{FF2B5EF4-FFF2-40B4-BE49-F238E27FC236}">
                  <a16:creationId xmlns:a16="http://schemas.microsoft.com/office/drawing/2014/main" id="{42E8AAA1-659F-7383-7E2E-C4793009A307}"/>
                </a:ext>
              </a:extLst>
            </p:cNvPr>
            <p:cNvCxnSpPr>
              <a:cxnSpLocks/>
            </p:cNvCxnSpPr>
            <p:nvPr/>
          </p:nvCxnSpPr>
          <p:spPr>
            <a:xfrm>
              <a:off x="7378702" y="2455173"/>
              <a:ext cx="0" cy="3857271"/>
            </a:xfrm>
            <a:prstGeom prst="line">
              <a:avLst/>
            </a:prstGeom>
            <a:noFill/>
            <a:ln w="57150" cap="flat" cmpd="sng" algn="ctr">
              <a:solidFill>
                <a:srgbClr val="3BB54B"/>
              </a:solidFill>
              <a:prstDash val="solid"/>
              <a:miter lim="800000"/>
            </a:ln>
            <a:effectLst/>
          </p:spPr>
        </p:cxnSp>
        <p:sp>
          <p:nvSpPr>
            <p:cNvPr id="32" name="Rectangle 31">
              <a:extLst>
                <a:ext uri="{FF2B5EF4-FFF2-40B4-BE49-F238E27FC236}">
                  <a16:creationId xmlns:a16="http://schemas.microsoft.com/office/drawing/2014/main" id="{F6AA4675-CD9B-AEE5-4DBE-3EBEB114512B}"/>
                </a:ext>
              </a:extLst>
            </p:cNvPr>
            <p:cNvSpPr/>
            <p:nvPr/>
          </p:nvSpPr>
          <p:spPr>
            <a:xfrm>
              <a:off x="7796190" y="1770080"/>
              <a:ext cx="1526383" cy="755575"/>
            </a:xfrm>
            <a:prstGeom prst="rect">
              <a:avLst/>
            </a:prstGeom>
            <a:solidFill>
              <a:schemeClr val="bg1"/>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Bus </a:t>
              </a:r>
            </a:p>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(&gt;17 places)</a:t>
              </a:r>
            </a:p>
          </p:txBody>
        </p:sp>
        <p:sp>
          <p:nvSpPr>
            <p:cNvPr id="33" name="Rectangle 32">
              <a:extLst>
                <a:ext uri="{FF2B5EF4-FFF2-40B4-BE49-F238E27FC236}">
                  <a16:creationId xmlns:a16="http://schemas.microsoft.com/office/drawing/2014/main" id="{E464277D-0D73-AD00-2710-4C71A20F0E5B}"/>
                </a:ext>
              </a:extLst>
            </p:cNvPr>
            <p:cNvSpPr/>
            <p:nvPr/>
          </p:nvSpPr>
          <p:spPr>
            <a:xfrm>
              <a:off x="7445819" y="5004933"/>
              <a:ext cx="2135149" cy="755575"/>
            </a:xfrm>
            <a:prstGeom prst="rect">
              <a:avLst/>
            </a:prstGeom>
            <a:noFill/>
            <a:ln w="12700" cap="flat" cmpd="sng" algn="ctr">
              <a:noFill/>
              <a:prstDash val="solid"/>
              <a:miter lim="800000"/>
            </a:ln>
            <a:effectLst/>
          </p:spPr>
          <p:txBody>
            <a:bodyPr lIns="91440" tIns="45720" rIns="91440" bIns="45720"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0" i="0" u="none" strike="noStrike" kern="0" cap="none" spc="0" normalizeH="0" baseline="0" noProof="0" dirty="0">
                  <a:ln>
                    <a:noFill/>
                  </a:ln>
                  <a:solidFill>
                    <a:srgbClr val="3BB54B"/>
                  </a:solidFill>
                  <a:effectLst/>
                  <a:uLnTx/>
                  <a:uFillTx/>
                  <a:latin typeface="Source Sans Pro" panose="020B0503030403020204" pitchFamily="34" charset="0"/>
                  <a:ea typeface="Source Sans Pro" panose="020B0503030403020204" pitchFamily="34" charset="0"/>
                </a:rPr>
                <a:t>EUR 30,000</a:t>
              </a:r>
            </a:p>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EUR 50,000</a:t>
              </a:r>
              <a:endParaRPr lang="fr-FR" sz="1600" b="1"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Arial"/>
              </a:endParaRPr>
            </a:p>
          </p:txBody>
        </p:sp>
        <p:sp>
          <p:nvSpPr>
            <p:cNvPr id="34" name="Rectangle 33">
              <a:extLst>
                <a:ext uri="{FF2B5EF4-FFF2-40B4-BE49-F238E27FC236}">
                  <a16:creationId xmlns:a16="http://schemas.microsoft.com/office/drawing/2014/main" id="{584D9F6D-6B16-7DCD-0D8E-F739EEE735AC}"/>
                </a:ext>
              </a:extLst>
            </p:cNvPr>
            <p:cNvSpPr/>
            <p:nvPr/>
          </p:nvSpPr>
          <p:spPr>
            <a:xfrm>
              <a:off x="4856451" y="5018594"/>
              <a:ext cx="2455517" cy="755575"/>
            </a:xfrm>
            <a:prstGeom prst="rect">
              <a:avLst/>
            </a:prstGeom>
            <a:noFill/>
            <a:ln w="12700" cap="flat" cmpd="sng" algn="ctr">
              <a:noFill/>
              <a:prstDash val="solid"/>
              <a:miter lim="800000"/>
            </a:ln>
            <a:effectLst/>
          </p:spPr>
          <p:txBody>
            <a:bodyPr lIns="91440" tIns="45720" rIns="91440" bIns="45720"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0" i="0" u="none" strike="noStrike" kern="0" cap="none" spc="0" normalizeH="0" baseline="0" noProof="0" dirty="0">
                  <a:ln>
                    <a:noFill/>
                  </a:ln>
                  <a:solidFill>
                    <a:srgbClr val="3BB54B"/>
                  </a:solidFill>
                  <a:effectLst/>
                  <a:uLnTx/>
                  <a:uFillTx/>
                  <a:latin typeface="Source Sans Pro" panose="020B0503030403020204" pitchFamily="34" charset="0"/>
                  <a:ea typeface="Source Sans Pro" panose="020B0503030403020204" pitchFamily="34" charset="0"/>
                </a:rPr>
                <a:t>EUR 12,000</a:t>
              </a:r>
            </a:p>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EUR 20,000</a:t>
              </a:r>
              <a:endParaRPr lang="fr-FR" sz="1600" b="1"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Arial"/>
              </a:endParaRPr>
            </a:p>
          </p:txBody>
        </p:sp>
        <p:sp>
          <p:nvSpPr>
            <p:cNvPr id="35" name="Rectangle 34">
              <a:extLst>
                <a:ext uri="{FF2B5EF4-FFF2-40B4-BE49-F238E27FC236}">
                  <a16:creationId xmlns:a16="http://schemas.microsoft.com/office/drawing/2014/main" id="{DA03CC4E-B41B-F258-A4B2-F29B32A6D3CB}"/>
                </a:ext>
              </a:extLst>
            </p:cNvPr>
            <p:cNvSpPr/>
            <p:nvPr/>
          </p:nvSpPr>
          <p:spPr>
            <a:xfrm>
              <a:off x="2229522" y="4902474"/>
              <a:ext cx="2201663" cy="973471"/>
            </a:xfrm>
            <a:prstGeom prst="rect">
              <a:avLst/>
            </a:prstGeom>
            <a:noFill/>
            <a:ln w="12700" cap="flat" cmpd="sng" algn="ctr">
              <a:noFill/>
              <a:prstDash val="solid"/>
              <a:miter lim="800000"/>
            </a:ln>
            <a:effectLst/>
          </p:spPr>
          <p:txBody>
            <a:bodyPr lIns="91440" tIns="45720" rIns="91440" bIns="45720"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0" i="0" u="none" strike="noStrike" kern="0" cap="none" spc="0" normalizeH="0" baseline="0" noProof="0" dirty="0">
                  <a:ln>
                    <a:noFill/>
                  </a:ln>
                  <a:solidFill>
                    <a:srgbClr val="3BB54B"/>
                  </a:solidFill>
                  <a:effectLst/>
                  <a:uLnTx/>
                  <a:uFillTx/>
                  <a:latin typeface="Source Sans Pro" panose="020B0503030403020204" pitchFamily="34" charset="0"/>
                  <a:ea typeface="Source Sans Pro" panose="020B0503030403020204" pitchFamily="34" charset="0"/>
                </a:rPr>
                <a:t>EUR 3,000</a:t>
              </a:r>
            </a:p>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EUR 5,000</a:t>
              </a:r>
              <a:endParaRPr lang="fr-FR" sz="1600" b="1"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Arial"/>
              </a:endParaRPr>
            </a:p>
          </p:txBody>
        </p:sp>
        <p:sp>
          <p:nvSpPr>
            <p:cNvPr id="36" name="Rectangle 35">
              <a:extLst>
                <a:ext uri="{FF2B5EF4-FFF2-40B4-BE49-F238E27FC236}">
                  <a16:creationId xmlns:a16="http://schemas.microsoft.com/office/drawing/2014/main" id="{550EAC7E-D1F7-8BFF-3DE0-B66F0B4732FE}"/>
                </a:ext>
              </a:extLst>
            </p:cNvPr>
            <p:cNvSpPr/>
            <p:nvPr/>
          </p:nvSpPr>
          <p:spPr>
            <a:xfrm>
              <a:off x="107221" y="5011421"/>
              <a:ext cx="1911753" cy="755575"/>
            </a:xfrm>
            <a:prstGeom prst="rect">
              <a:avLst/>
            </a:prstGeom>
            <a:noFill/>
            <a:ln w="12700" cap="flat" cmpd="sng" algn="ctr">
              <a:noFill/>
              <a:prstDash val="solid"/>
              <a:miter lim="800000"/>
            </a:ln>
            <a:effectLst/>
          </p:spPr>
          <p:txBody>
            <a:bodyPr lIns="91440" tIns="45720" rIns="91440" bIns="45720"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0" i="0" u="none" strike="noStrike" kern="0" cap="none" spc="0" normalizeH="0" baseline="0" noProof="0" dirty="0">
                  <a:ln>
                    <a:noFill/>
                  </a:ln>
                  <a:solidFill>
                    <a:srgbClr val="3BB54B"/>
                  </a:solidFill>
                  <a:effectLst/>
                  <a:uLnTx/>
                  <a:uFillTx/>
                  <a:latin typeface="Source Sans Pro" panose="020B0503030403020204" pitchFamily="34" charset="0"/>
                  <a:ea typeface="Source Sans Pro" panose="020B0503030403020204" pitchFamily="34" charset="0"/>
                </a:rPr>
                <a:t>EUR 900</a:t>
              </a:r>
            </a:p>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EUR 1,500</a:t>
              </a:r>
              <a:endParaRPr lang="fr-FR" sz="1600" b="1"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Arial"/>
              </a:endParaRPr>
            </a:p>
          </p:txBody>
        </p:sp>
        <p:pic>
          <p:nvPicPr>
            <p:cNvPr id="37" name="Image 44">
              <a:extLst>
                <a:ext uri="{FF2B5EF4-FFF2-40B4-BE49-F238E27FC236}">
                  <a16:creationId xmlns:a16="http://schemas.microsoft.com/office/drawing/2014/main" id="{F2E232CC-9156-9E8A-C725-EDDF7A914BC7}"/>
                </a:ext>
              </a:extLst>
            </p:cNvPr>
            <p:cNvPicPr>
              <a:picLocks noChangeAspect="1"/>
            </p:cNvPicPr>
            <p:nvPr/>
          </p:nvPicPr>
          <p:blipFill>
            <a:blip r:embed="rId8">
              <a:duotone>
                <a:schemeClr val="accent2">
                  <a:shade val="45000"/>
                  <a:satMod val="135000"/>
                </a:schemeClr>
                <a:prstClr val="white"/>
              </a:duotone>
            </a:blip>
            <a:stretch>
              <a:fillRect/>
            </a:stretch>
          </p:blipFill>
          <p:spPr>
            <a:xfrm>
              <a:off x="10230884" y="2771869"/>
              <a:ext cx="1215716" cy="974044"/>
            </a:xfrm>
            <a:prstGeom prst="rect">
              <a:avLst/>
            </a:prstGeom>
          </p:spPr>
        </p:pic>
        <p:sp>
          <p:nvSpPr>
            <p:cNvPr id="38" name="Rectangle 37">
              <a:extLst>
                <a:ext uri="{FF2B5EF4-FFF2-40B4-BE49-F238E27FC236}">
                  <a16:creationId xmlns:a16="http://schemas.microsoft.com/office/drawing/2014/main" id="{4684204E-F7DE-2F78-A880-74CF4BCDDD7F}"/>
                </a:ext>
              </a:extLst>
            </p:cNvPr>
            <p:cNvSpPr/>
            <p:nvPr/>
          </p:nvSpPr>
          <p:spPr>
            <a:xfrm>
              <a:off x="9855830" y="3753589"/>
              <a:ext cx="1936984" cy="576681"/>
            </a:xfrm>
            <a:prstGeom prst="rect">
              <a:avLst/>
            </a:prstGeom>
            <a:noFill/>
            <a:ln w="12700" cap="flat" cmpd="sng" algn="ctr">
              <a:noFill/>
              <a:prstDash val="solid"/>
              <a:miter lim="800000"/>
            </a:ln>
            <a:effectLst/>
          </p:spPr>
          <p:txBody>
            <a:bodyPr lIns="91440" tIns="45720" rIns="91440" bIns="45720"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EUR 8,000</a:t>
              </a:r>
              <a:endParaRPr lang="fr-FR" sz="1600" b="1"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Arial"/>
              </a:endParaRPr>
            </a:p>
          </p:txBody>
        </p:sp>
        <p:pic>
          <p:nvPicPr>
            <p:cNvPr id="39" name="Image 46">
              <a:extLst>
                <a:ext uri="{FF2B5EF4-FFF2-40B4-BE49-F238E27FC236}">
                  <a16:creationId xmlns:a16="http://schemas.microsoft.com/office/drawing/2014/main" id="{3786C035-B027-BBA2-B3E1-4A8441A4BDC9}"/>
                </a:ext>
              </a:extLst>
            </p:cNvPr>
            <p:cNvPicPr>
              <a:picLocks noChangeAspect="1"/>
            </p:cNvPicPr>
            <p:nvPr/>
          </p:nvPicPr>
          <p:blipFill>
            <a:blip r:embed="rId3">
              <a:duotone>
                <a:schemeClr val="accent2">
                  <a:shade val="45000"/>
                  <a:satMod val="135000"/>
                </a:schemeClr>
                <a:prstClr val="white"/>
              </a:duotone>
            </a:blip>
            <a:stretch>
              <a:fillRect/>
            </a:stretch>
          </p:blipFill>
          <p:spPr>
            <a:xfrm flipH="1">
              <a:off x="10108432" y="4664745"/>
              <a:ext cx="1565279" cy="1518251"/>
            </a:xfrm>
            <a:prstGeom prst="rect">
              <a:avLst/>
            </a:prstGeom>
          </p:spPr>
        </p:pic>
        <p:sp>
          <p:nvSpPr>
            <p:cNvPr id="40" name="Rectangle 39">
              <a:extLst>
                <a:ext uri="{FF2B5EF4-FFF2-40B4-BE49-F238E27FC236}">
                  <a16:creationId xmlns:a16="http://schemas.microsoft.com/office/drawing/2014/main" id="{177950DF-D6EB-9866-2C18-D1738C8985D9}"/>
                </a:ext>
              </a:extLst>
            </p:cNvPr>
            <p:cNvSpPr/>
            <p:nvPr/>
          </p:nvSpPr>
          <p:spPr>
            <a:xfrm>
              <a:off x="9740060" y="5841860"/>
              <a:ext cx="2197359" cy="576681"/>
            </a:xfrm>
            <a:prstGeom prst="rect">
              <a:avLst/>
            </a:prstGeom>
            <a:noFill/>
            <a:ln w="12700" cap="flat" cmpd="sng" algn="ctr">
              <a:noFill/>
              <a:prstDash val="solid"/>
              <a:miter lim="800000"/>
            </a:ln>
            <a:effectLst/>
          </p:spPr>
          <p:txBody>
            <a:bodyPr lIns="91440" tIns="45720" rIns="91440" bIns="45720"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EUR 22,000</a:t>
              </a:r>
              <a:endParaRPr lang="fr-FR" sz="1600" b="1"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Arial"/>
              </a:endParaRPr>
            </a:p>
          </p:txBody>
        </p:sp>
        <p:sp>
          <p:nvSpPr>
            <p:cNvPr id="41" name="Rectangle 40">
              <a:extLst>
                <a:ext uri="{FF2B5EF4-FFF2-40B4-BE49-F238E27FC236}">
                  <a16:creationId xmlns:a16="http://schemas.microsoft.com/office/drawing/2014/main" id="{7114F036-D4AE-7056-7F1A-F74B68DE463A}"/>
                </a:ext>
              </a:extLst>
            </p:cNvPr>
            <p:cNvSpPr/>
            <p:nvPr/>
          </p:nvSpPr>
          <p:spPr>
            <a:xfrm>
              <a:off x="10197974" y="2269985"/>
              <a:ext cx="1215716" cy="481073"/>
            </a:xfrm>
            <a:prstGeom prst="rect">
              <a:avLst/>
            </a:prstGeom>
            <a:solidFill>
              <a:schemeClr val="bg1"/>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Taxi</a:t>
              </a:r>
            </a:p>
          </p:txBody>
        </p:sp>
        <p:cxnSp>
          <p:nvCxnSpPr>
            <p:cNvPr id="42" name="Connecteur droit 50">
              <a:extLst>
                <a:ext uri="{FF2B5EF4-FFF2-40B4-BE49-F238E27FC236}">
                  <a16:creationId xmlns:a16="http://schemas.microsoft.com/office/drawing/2014/main" id="{0930A1C2-922D-A918-45B6-24CF4ED27352}"/>
                </a:ext>
              </a:extLst>
            </p:cNvPr>
            <p:cNvCxnSpPr>
              <a:cxnSpLocks/>
            </p:cNvCxnSpPr>
            <p:nvPr/>
          </p:nvCxnSpPr>
          <p:spPr>
            <a:xfrm>
              <a:off x="9630205" y="2455171"/>
              <a:ext cx="0" cy="3857271"/>
            </a:xfrm>
            <a:prstGeom prst="line">
              <a:avLst/>
            </a:prstGeom>
            <a:noFill/>
            <a:ln w="57150" cap="flat" cmpd="sng" algn="ctr">
              <a:solidFill>
                <a:srgbClr val="3BB54B"/>
              </a:solidFill>
              <a:prstDash val="solid"/>
              <a:miter lim="800000"/>
            </a:ln>
            <a:effectLst/>
          </p:spPr>
        </p:cxnSp>
        <p:sp>
          <p:nvSpPr>
            <p:cNvPr id="43" name="Rectangle 42">
              <a:extLst>
                <a:ext uri="{FF2B5EF4-FFF2-40B4-BE49-F238E27FC236}">
                  <a16:creationId xmlns:a16="http://schemas.microsoft.com/office/drawing/2014/main" id="{83449AB7-E0E4-254D-ED1B-EF41757BA488}"/>
                </a:ext>
              </a:extLst>
            </p:cNvPr>
            <p:cNvSpPr/>
            <p:nvPr/>
          </p:nvSpPr>
          <p:spPr>
            <a:xfrm>
              <a:off x="9605471" y="4429202"/>
              <a:ext cx="2466540" cy="576681"/>
            </a:xfrm>
            <a:prstGeom prst="rect">
              <a:avLst/>
            </a:prstGeom>
            <a:noFill/>
            <a:ln w="12700" cap="flat" cmpd="sng" algn="ctr">
              <a:noFill/>
              <a:prstDash val="solid"/>
              <a:miter lim="800000"/>
            </a:ln>
            <a:effectLst/>
          </p:spPr>
          <p:txBody>
            <a:bodyPr lIns="91440" tIns="45720" rIns="91440" bIns="45720" rtlCol="0" anchor="ctr"/>
            <a:lstStyle/>
            <a:p>
              <a:pPr lvl="0" algn="ctr" defTabSz="914377">
                <a:defRPr/>
              </a:pPr>
              <a:r>
                <a:rPr lang="fr-FR" sz="1600" b="1" kern="0" noProof="0" dirty="0">
                  <a:latin typeface="Source Sans Pro" panose="020B0503030403020204" pitchFamily="34" charset="0"/>
                  <a:ea typeface="Source Sans Pro" panose="020B0503030403020204" pitchFamily="34" charset="0"/>
                </a:rPr>
                <a:t>Transport i</a:t>
              </a:r>
              <a:r>
                <a:rPr kumimoji="0" lang="fr-FR" sz="1600" b="1"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nterurbain</a:t>
              </a:r>
              <a:endParaRPr lang="fr-FR" sz="1600" b="1"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Arial"/>
              </a:endParaRPr>
            </a:p>
          </p:txBody>
        </p:sp>
      </p:grpSp>
      <p:sp>
        <p:nvSpPr>
          <p:cNvPr id="45" name="TextBox 25">
            <a:extLst>
              <a:ext uri="{FF2B5EF4-FFF2-40B4-BE49-F238E27FC236}">
                <a16:creationId xmlns:a16="http://schemas.microsoft.com/office/drawing/2014/main" id="{AB37CBCC-D7E0-3B92-4604-0AA46422E71B}"/>
              </a:ext>
            </a:extLst>
          </p:cNvPr>
          <p:cNvSpPr txBox="1"/>
          <p:nvPr/>
        </p:nvSpPr>
        <p:spPr>
          <a:xfrm>
            <a:off x="9214689" y="1669373"/>
            <a:ext cx="2977311" cy="783193"/>
          </a:xfrm>
          <a:prstGeom prst="roundRect">
            <a:avLst/>
          </a:prstGeom>
          <a:noFill/>
          <a:ln>
            <a:solidFill>
              <a:srgbClr val="92D050"/>
            </a:solidFill>
          </a:ln>
        </p:spPr>
        <p:style>
          <a:lnRef idx="2">
            <a:schemeClr val="accent6"/>
          </a:lnRef>
          <a:fillRef idx="1">
            <a:schemeClr val="lt1"/>
          </a:fillRef>
          <a:effectRef idx="0">
            <a:schemeClr val="accent6"/>
          </a:effectRef>
          <a:fontRef idx="minor">
            <a:schemeClr val="dk1"/>
          </a:fontRef>
        </p:style>
        <p:txBody>
          <a:bodyPr wrap="square" lIns="91440" tIns="45720" rIns="91440" bIns="45720" rtlCol="0" anchor="t">
            <a:spAutoFit/>
          </a:bodyPr>
          <a:lstStyle/>
          <a:p>
            <a:pPr algn="ctr"/>
            <a:r>
              <a:rPr lang="fr-FR" sz="2000" b="1" noProof="0" dirty="0">
                <a:latin typeface="Source Sans Pro" panose="020B0503030403020204" pitchFamily="34" charset="0"/>
                <a:ea typeface="Source Sans Pro" panose="020B0503030403020204" pitchFamily="34" charset="0"/>
              </a:rPr>
              <a:t>Total des subventions</a:t>
            </a:r>
          </a:p>
          <a:p>
            <a:pPr algn="ctr"/>
            <a:r>
              <a:rPr lang="fr-FR" sz="2000" b="1" noProof="0" dirty="0">
                <a:latin typeface="Source Sans Pro" panose="020B0503030403020204" pitchFamily="34" charset="0"/>
                <a:ea typeface="Source Sans Pro" panose="020B0503030403020204" pitchFamily="34" charset="0"/>
              </a:rPr>
              <a:t>1 114 600 EUR Financés</a:t>
            </a:r>
            <a:endParaRPr lang="fr-FR" sz="2000" b="1" noProof="0" dirty="0">
              <a:solidFill>
                <a:schemeClr val="tx1"/>
              </a:solidFill>
              <a:latin typeface="Source Sans Pro" panose="020B0503030403020204" pitchFamily="34" charset="0"/>
              <a:ea typeface="Source Sans Pro" panose="020B0503030403020204" pitchFamily="34" charset="0"/>
            </a:endParaRPr>
          </a:p>
        </p:txBody>
      </p:sp>
      <p:pic>
        <p:nvPicPr>
          <p:cNvPr id="49" name="Picture 2" descr="Image result for Flag of Cape Verde">
            <a:extLst>
              <a:ext uri="{FF2B5EF4-FFF2-40B4-BE49-F238E27FC236}">
                <a16:creationId xmlns:a16="http://schemas.microsoft.com/office/drawing/2014/main" id="{D07868B7-C4CD-D7B9-260B-803936CAC76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859108" y="27398"/>
            <a:ext cx="1297279" cy="792782"/>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120C0D6E-7683-FB88-F090-2B2C0D3EB9E3}"/>
              </a:ext>
            </a:extLst>
          </p:cNvPr>
          <p:cNvSpPr>
            <a:spLocks noGrp="1"/>
          </p:cNvSpPr>
          <p:nvPr>
            <p:ph type="title"/>
          </p:nvPr>
        </p:nvSpPr>
        <p:spPr>
          <a:xfrm>
            <a:off x="119754" y="92923"/>
            <a:ext cx="11125200" cy="792782"/>
          </a:xfrm>
          <a:noFill/>
        </p:spPr>
        <p:txBody>
          <a:bodyPr>
            <a:normAutofit/>
          </a:bodyPr>
          <a:lstStyle/>
          <a:p>
            <a:r>
              <a:rPr lang="fr-FR" sz="3600" dirty="0">
                <a:latin typeface="Calibri Light"/>
                <a:cs typeface="Calibri"/>
              </a:rPr>
              <a:t>3. Déploiement de la Mobilité Electrique au Cap Vert</a:t>
            </a:r>
            <a:endParaRPr lang="en-US" sz="3600" dirty="0">
              <a:latin typeface="Calibri Light"/>
              <a:cs typeface="Calibri Light"/>
            </a:endParaRPr>
          </a:p>
        </p:txBody>
      </p:sp>
      <p:pic>
        <p:nvPicPr>
          <p:cNvPr id="7" name="Image 6">
            <a:extLst>
              <a:ext uri="{FF2B5EF4-FFF2-40B4-BE49-F238E27FC236}">
                <a16:creationId xmlns:a16="http://schemas.microsoft.com/office/drawing/2014/main" id="{4C638257-4E41-FEFB-5907-3421CA505EFA}"/>
              </a:ext>
            </a:extLst>
          </p:cNvPr>
          <p:cNvPicPr>
            <a:picLocks noChangeAspect="1"/>
          </p:cNvPicPr>
          <p:nvPr/>
        </p:nvPicPr>
        <p:blipFill>
          <a:blip r:embed="rId10"/>
          <a:stretch>
            <a:fillRect/>
          </a:stretch>
        </p:blipFill>
        <p:spPr>
          <a:xfrm>
            <a:off x="194933" y="964023"/>
            <a:ext cx="974118" cy="974118"/>
          </a:xfrm>
          <a:prstGeom prst="rect">
            <a:avLst/>
          </a:prstGeom>
        </p:spPr>
      </p:pic>
    </p:spTree>
    <p:extLst>
      <p:ext uri="{BB962C8B-B14F-4D97-AF65-F5344CB8AC3E}">
        <p14:creationId xmlns:p14="http://schemas.microsoft.com/office/powerpoint/2010/main" val="2202626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2971A-7903-433E-1E57-BAB2D80B7F1A}"/>
            </a:ext>
          </a:extLst>
        </p:cNvPr>
        <p:cNvGrpSpPr/>
        <p:nvPr/>
      </p:nvGrpSpPr>
      <p:grpSpPr>
        <a:xfrm>
          <a:off x="0" y="0"/>
          <a:ext cx="0" cy="0"/>
          <a:chOff x="0" y="0"/>
          <a:chExt cx="0" cy="0"/>
        </a:xfrm>
      </p:grpSpPr>
      <p:sp>
        <p:nvSpPr>
          <p:cNvPr id="80" name="Title 1">
            <a:extLst>
              <a:ext uri="{FF2B5EF4-FFF2-40B4-BE49-F238E27FC236}">
                <a16:creationId xmlns:a16="http://schemas.microsoft.com/office/drawing/2014/main" id="{21F605FF-7ED1-8FC7-B859-32EBEE43C386}"/>
              </a:ext>
            </a:extLst>
          </p:cNvPr>
          <p:cNvSpPr>
            <a:spLocks noGrp="1"/>
          </p:cNvSpPr>
          <p:nvPr>
            <p:ph type="title"/>
          </p:nvPr>
        </p:nvSpPr>
        <p:spPr>
          <a:xfrm>
            <a:off x="119754" y="865834"/>
            <a:ext cx="11952492" cy="733527"/>
          </a:xfrm>
        </p:spPr>
        <p:txBody>
          <a:bodyPr>
            <a:noAutofit/>
          </a:bodyPr>
          <a:lstStyle/>
          <a:p>
            <a:pPr algn="ctr"/>
            <a:r>
              <a:rPr lang="fr-FR" sz="3200" noProof="0" dirty="0">
                <a:latin typeface="Source Sans Pro" panose="020B0503030403020204" pitchFamily="34" charset="0"/>
                <a:ea typeface="Source Sans Pro" panose="020B0503030403020204" pitchFamily="34" charset="0"/>
              </a:rPr>
              <a:t>Déploiement de bornes de recharge électrique</a:t>
            </a:r>
            <a:br>
              <a:rPr lang="fr-FR" sz="3200" noProof="0" dirty="0">
                <a:latin typeface="Source Sans Pro" panose="020B0503030403020204" pitchFamily="34" charset="0"/>
                <a:ea typeface="Source Sans Pro" panose="020B0503030403020204" pitchFamily="34" charset="0"/>
              </a:rPr>
            </a:br>
            <a:r>
              <a:rPr lang="fr-FR" sz="3200" noProof="0" dirty="0">
                <a:latin typeface="Source Sans Pro" panose="020B0503030403020204" pitchFamily="34" charset="0"/>
                <a:ea typeface="Source Sans Pro" panose="020B0503030403020204" pitchFamily="34" charset="0"/>
              </a:rPr>
              <a:t>Concession – Infrastructure Nationale</a:t>
            </a:r>
          </a:p>
        </p:txBody>
      </p:sp>
      <p:sp>
        <p:nvSpPr>
          <p:cNvPr id="2" name="Marcador de Posição de Conteúdo 2">
            <a:extLst>
              <a:ext uri="{FF2B5EF4-FFF2-40B4-BE49-F238E27FC236}">
                <a16:creationId xmlns:a16="http://schemas.microsoft.com/office/drawing/2014/main" id="{3E45A64D-4DCE-C14B-AA1D-963D12FC060B}"/>
              </a:ext>
            </a:extLst>
          </p:cNvPr>
          <p:cNvSpPr>
            <a:spLocks noGrp="1"/>
          </p:cNvSpPr>
          <p:nvPr>
            <p:ph idx="1"/>
          </p:nvPr>
        </p:nvSpPr>
        <p:spPr>
          <a:xfrm>
            <a:off x="324325" y="1586019"/>
            <a:ext cx="10515600" cy="4351338"/>
          </a:xfrm>
        </p:spPr>
        <p:txBody>
          <a:bodyPr>
            <a:normAutofit/>
          </a:bodyPr>
          <a:lstStyle/>
          <a:p>
            <a:r>
              <a:rPr lang="fr-FR" sz="2000" noProof="0" dirty="0">
                <a:latin typeface="Source Sans Pro" panose="020B0503030403020204" pitchFamily="34" charset="0"/>
                <a:ea typeface="Source Sans Pro" panose="020B0503030403020204" pitchFamily="34" charset="0"/>
              </a:rPr>
              <a:t>Modalité: Build, Own, Operate, Tranfer (B.O.OT.)</a:t>
            </a:r>
          </a:p>
          <a:p>
            <a:r>
              <a:rPr lang="fr-FR" sz="2000" noProof="0" dirty="0">
                <a:latin typeface="Source Sans Pro" panose="020B0503030403020204" pitchFamily="34" charset="0"/>
                <a:ea typeface="Source Sans Pro" panose="020B0503030403020204" pitchFamily="34" charset="0"/>
              </a:rPr>
              <a:t>40 stations de recharge pour VE</a:t>
            </a:r>
          </a:p>
          <a:p>
            <a:r>
              <a:rPr lang="fr-FR" sz="2000" noProof="0" dirty="0">
                <a:latin typeface="Source Sans Pro" panose="020B0503030403020204" pitchFamily="34" charset="0"/>
                <a:ea typeface="Source Sans Pro" panose="020B0503030403020204" pitchFamily="34" charset="0"/>
              </a:rPr>
              <a:t>9 îles</a:t>
            </a:r>
          </a:p>
          <a:p>
            <a:r>
              <a:rPr lang="fr-FR" sz="2000" noProof="0" dirty="0">
                <a:latin typeface="Source Sans Pro" panose="020B0503030403020204" pitchFamily="34" charset="0"/>
                <a:ea typeface="Source Sans Pro" panose="020B0503030403020204" pitchFamily="34" charset="0"/>
              </a:rPr>
              <a:t>Lancement : 10 juillet 2023</a:t>
            </a:r>
          </a:p>
          <a:p>
            <a:endParaRPr lang="fr-FR" sz="2000" noProof="0" dirty="0"/>
          </a:p>
        </p:txBody>
      </p:sp>
      <p:pic>
        <p:nvPicPr>
          <p:cNvPr id="5" name="Imagem 4" descr="Uma imagem com texto, Tipo de letra, logótipo, Gráficos&#10;&#10;Descrição gerada automaticamente">
            <a:extLst>
              <a:ext uri="{FF2B5EF4-FFF2-40B4-BE49-F238E27FC236}">
                <a16:creationId xmlns:a16="http://schemas.microsoft.com/office/drawing/2014/main" id="{2B71CA82-B21E-7CBC-D885-38A749580F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164" y="6003392"/>
            <a:ext cx="2019672" cy="841827"/>
          </a:xfrm>
          <a:prstGeom prst="rect">
            <a:avLst/>
          </a:prstGeom>
        </p:spPr>
      </p:pic>
      <p:pic>
        <p:nvPicPr>
          <p:cNvPr id="6" name="Imagen 2" descr="Texto&#10;&#10;Descripción generada automáticamente con confianza baja">
            <a:extLst>
              <a:ext uri="{FF2B5EF4-FFF2-40B4-BE49-F238E27FC236}">
                <a16:creationId xmlns:a16="http://schemas.microsoft.com/office/drawing/2014/main" id="{63BCA285-9296-91A6-57F7-39F74B23C009}"/>
              </a:ext>
            </a:extLst>
          </p:cNvPr>
          <p:cNvPicPr>
            <a:picLocks noChangeAspect="1"/>
          </p:cNvPicPr>
          <p:nvPr/>
        </p:nvPicPr>
        <p:blipFill rotWithShape="1">
          <a:blip r:embed="rId3">
            <a:extLst>
              <a:ext uri="{28A0092B-C50C-407E-A947-70E740481C1C}">
                <a14:useLocalDpi xmlns:a14="http://schemas.microsoft.com/office/drawing/2010/main" val="0"/>
              </a:ext>
            </a:extLst>
          </a:blip>
          <a:srcRect l="3031" r="46940"/>
          <a:stretch/>
        </p:blipFill>
        <p:spPr>
          <a:xfrm>
            <a:off x="4870446" y="6158247"/>
            <a:ext cx="1971835" cy="656897"/>
          </a:xfrm>
          <a:prstGeom prst="rect">
            <a:avLst/>
          </a:prstGeom>
        </p:spPr>
      </p:pic>
      <p:pic>
        <p:nvPicPr>
          <p:cNvPr id="8" name="Imagem 7" descr="Uma imagem com ar livre, vestuário, céu, pessoa&#10;&#10;Descrição gerada automaticamente">
            <a:extLst>
              <a:ext uri="{FF2B5EF4-FFF2-40B4-BE49-F238E27FC236}">
                <a16:creationId xmlns:a16="http://schemas.microsoft.com/office/drawing/2014/main" id="{3DD8AAE4-33A3-2E4A-88B5-A93F5B68EA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31947" y="2415099"/>
            <a:ext cx="4603377" cy="3451006"/>
          </a:xfrm>
          <a:prstGeom prst="rect">
            <a:avLst/>
          </a:prstGeom>
        </p:spPr>
      </p:pic>
      <p:pic>
        <p:nvPicPr>
          <p:cNvPr id="7" name="Imagen 49" descr="Descrição: LOGO APP">
            <a:extLst>
              <a:ext uri="{FF2B5EF4-FFF2-40B4-BE49-F238E27FC236}">
                <a16:creationId xmlns:a16="http://schemas.microsoft.com/office/drawing/2014/main" id="{502EDED6-A840-AB5B-851D-60392E5999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95707" y="6245879"/>
            <a:ext cx="944218" cy="430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m 8" descr="Uma imagem com texto, Tipo de letra, Gráficos, design gráfico&#10;&#10;Descrição gerada automaticamente">
            <a:extLst>
              <a:ext uri="{FF2B5EF4-FFF2-40B4-BE49-F238E27FC236}">
                <a16:creationId xmlns:a16="http://schemas.microsoft.com/office/drawing/2014/main" id="{E779E937-7520-0E2E-640C-9147BB6F3A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81124" y="6140680"/>
            <a:ext cx="1052512" cy="567252"/>
          </a:xfrm>
          <a:prstGeom prst="rect">
            <a:avLst/>
          </a:prstGeom>
        </p:spPr>
      </p:pic>
      <p:pic>
        <p:nvPicPr>
          <p:cNvPr id="10" name="Picture 2" descr="Image result for Flag of Cape Verde">
            <a:extLst>
              <a:ext uri="{FF2B5EF4-FFF2-40B4-BE49-F238E27FC236}">
                <a16:creationId xmlns:a16="http://schemas.microsoft.com/office/drawing/2014/main" id="{D025898F-70F9-C205-07FB-49288E40077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94721" y="-38747"/>
            <a:ext cx="1297279" cy="792782"/>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m 11" descr="Uma imagem com dispensador de combustível, ar livre, chão, céu&#10;&#10;Descrição gerada automaticamente">
            <a:extLst>
              <a:ext uri="{FF2B5EF4-FFF2-40B4-BE49-F238E27FC236}">
                <a16:creationId xmlns:a16="http://schemas.microsoft.com/office/drawing/2014/main" id="{4D02D789-4A4F-3850-E331-C1A2DFE01A8D}"/>
              </a:ext>
            </a:extLst>
          </p:cNvPr>
          <p:cNvPicPr>
            <a:picLocks noChangeAspect="1"/>
          </p:cNvPicPr>
          <p:nvPr/>
        </p:nvPicPr>
        <p:blipFill>
          <a:blip r:embed="rId8"/>
          <a:srcRect l="3626" r="15168" b="-5"/>
          <a:stretch/>
        </p:blipFill>
        <p:spPr>
          <a:xfrm>
            <a:off x="382735" y="3320135"/>
            <a:ext cx="3026009" cy="2783830"/>
          </a:xfrm>
          <a:prstGeom prst="rect">
            <a:avLst/>
          </a:prstGeom>
        </p:spPr>
      </p:pic>
      <p:pic>
        <p:nvPicPr>
          <p:cNvPr id="15" name="Imagem 18" descr="Uma imagem com aparelho, Dispositivo de comunicações portátil, Dispositivo de comunicação, Telemóvel&#10;&#10;Descrição gerada automaticamente">
            <a:extLst>
              <a:ext uri="{FF2B5EF4-FFF2-40B4-BE49-F238E27FC236}">
                <a16:creationId xmlns:a16="http://schemas.microsoft.com/office/drawing/2014/main" id="{743F4F4D-1AFB-B492-AE2C-3954F20E456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08744" y="3320136"/>
            <a:ext cx="2221971" cy="2808036"/>
          </a:xfrm>
          <a:prstGeom prst="rect">
            <a:avLst/>
          </a:prstGeom>
        </p:spPr>
      </p:pic>
      <p:pic>
        <p:nvPicPr>
          <p:cNvPr id="16" name="Imagem 2" descr="Uma imagem com captura de ecrã, texto, mapa&#10;&#10;Descrição gerada automaticamente">
            <a:extLst>
              <a:ext uri="{FF2B5EF4-FFF2-40B4-BE49-F238E27FC236}">
                <a16:creationId xmlns:a16="http://schemas.microsoft.com/office/drawing/2014/main" id="{A880022F-1C68-0993-9C5E-4BE337E7527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02184" y="2400410"/>
            <a:ext cx="1718205" cy="3536947"/>
          </a:xfrm>
          <a:prstGeom prst="rect">
            <a:avLst/>
          </a:prstGeom>
        </p:spPr>
      </p:pic>
      <p:sp>
        <p:nvSpPr>
          <p:cNvPr id="3" name="Title 1">
            <a:extLst>
              <a:ext uri="{FF2B5EF4-FFF2-40B4-BE49-F238E27FC236}">
                <a16:creationId xmlns:a16="http://schemas.microsoft.com/office/drawing/2014/main" id="{74DACFB4-0B18-84B1-2E28-FEB7B8A96880}"/>
              </a:ext>
            </a:extLst>
          </p:cNvPr>
          <p:cNvSpPr txBox="1">
            <a:spLocks/>
          </p:cNvSpPr>
          <p:nvPr/>
        </p:nvSpPr>
        <p:spPr>
          <a:xfrm>
            <a:off x="119754" y="92923"/>
            <a:ext cx="11125200" cy="792782"/>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fr-FR" sz="3600" dirty="0">
                <a:latin typeface="Calibri Light"/>
                <a:cs typeface="Calibri"/>
              </a:rPr>
              <a:t>3. Déploiement de la Mobilité Electrique au Cap Vert</a:t>
            </a:r>
            <a:endParaRPr lang="en-US" sz="3600" dirty="0">
              <a:latin typeface="Calibri Light"/>
              <a:cs typeface="Calibri Light"/>
            </a:endParaRPr>
          </a:p>
        </p:txBody>
      </p:sp>
      <p:pic>
        <p:nvPicPr>
          <p:cNvPr id="4" name="Picture 5">
            <a:extLst>
              <a:ext uri="{FF2B5EF4-FFF2-40B4-BE49-F238E27FC236}">
                <a16:creationId xmlns:a16="http://schemas.microsoft.com/office/drawing/2014/main" id="{9404B6B8-A1DA-C332-4FF9-B6A70A4DC4ED}"/>
              </a:ext>
            </a:extLst>
          </p:cNvPr>
          <p:cNvPicPr>
            <a:picLocks noChangeAspect="1" noChangeArrowheads="1"/>
          </p:cNvPicPr>
          <p:nvPr/>
        </p:nvPicPr>
        <p:blipFill>
          <a:blip r:embed="rId11">
            <a:biLevel thresh="50000"/>
            <a:extLst>
              <a:ext uri="{28A0092B-C50C-407E-A947-70E740481C1C}">
                <a14:useLocalDpi xmlns:a14="http://schemas.microsoft.com/office/drawing/2010/main" val="0"/>
              </a:ext>
            </a:extLst>
          </a:blip>
          <a:srcRect/>
          <a:stretch>
            <a:fillRect/>
          </a:stretch>
        </p:blipFill>
        <p:spPr bwMode="auto">
          <a:xfrm>
            <a:off x="119754" y="692224"/>
            <a:ext cx="1027750" cy="907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8399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6E205-E163-C0AA-8EC4-6DEBE29E619B}"/>
            </a:ext>
          </a:extLst>
        </p:cNvPr>
        <p:cNvGrpSpPr/>
        <p:nvPr/>
      </p:nvGrpSpPr>
      <p:grpSpPr>
        <a:xfrm>
          <a:off x="0" y="0"/>
          <a:ext cx="0" cy="0"/>
          <a:chOff x="0" y="0"/>
          <a:chExt cx="0" cy="0"/>
        </a:xfrm>
      </p:grpSpPr>
      <p:sp>
        <p:nvSpPr>
          <p:cNvPr id="80" name="Title 1">
            <a:extLst>
              <a:ext uri="{FF2B5EF4-FFF2-40B4-BE49-F238E27FC236}">
                <a16:creationId xmlns:a16="http://schemas.microsoft.com/office/drawing/2014/main" id="{71830362-E406-09DC-A67F-70C95C3769E7}"/>
              </a:ext>
            </a:extLst>
          </p:cNvPr>
          <p:cNvSpPr>
            <a:spLocks noGrp="1"/>
          </p:cNvSpPr>
          <p:nvPr>
            <p:ph type="title"/>
          </p:nvPr>
        </p:nvSpPr>
        <p:spPr>
          <a:xfrm>
            <a:off x="82546" y="394123"/>
            <a:ext cx="10515600" cy="1325563"/>
          </a:xfrm>
        </p:spPr>
        <p:txBody>
          <a:bodyPr>
            <a:normAutofit/>
          </a:bodyPr>
          <a:lstStyle/>
          <a:p>
            <a:r>
              <a:rPr lang="fr-FR" sz="4000" noProof="0" dirty="0">
                <a:latin typeface="Source Sans Pro" panose="020B0503030403020204" pitchFamily="34" charset="0"/>
                <a:ea typeface="Source Sans Pro" panose="020B0503030403020204" pitchFamily="34" charset="0"/>
              </a:rPr>
              <a:t>Scénario actuel – Infrastructure mixte</a:t>
            </a:r>
          </a:p>
        </p:txBody>
      </p:sp>
      <p:sp>
        <p:nvSpPr>
          <p:cNvPr id="27" name="Content Placeholder 2">
            <a:extLst>
              <a:ext uri="{FF2B5EF4-FFF2-40B4-BE49-F238E27FC236}">
                <a16:creationId xmlns:a16="http://schemas.microsoft.com/office/drawing/2014/main" id="{0D583674-884B-376A-0776-CEE299C513D8}"/>
              </a:ext>
            </a:extLst>
          </p:cNvPr>
          <p:cNvSpPr txBox="1">
            <a:spLocks/>
          </p:cNvSpPr>
          <p:nvPr/>
        </p:nvSpPr>
        <p:spPr>
          <a:xfrm>
            <a:off x="8828612" y="1285282"/>
            <a:ext cx="3214036" cy="32867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b="1" noProof="0" dirty="0">
                <a:latin typeface="Source Sans Pro" panose="020B0503030403020204" pitchFamily="34" charset="0"/>
                <a:ea typeface="Source Sans Pro" panose="020B0503030403020204" pitchFamily="34" charset="0"/>
              </a:rPr>
              <a:t>Type de chargeur: Rapide</a:t>
            </a:r>
          </a:p>
          <a:p>
            <a:r>
              <a:rPr lang="fr-FR" sz="2000" noProof="0" dirty="0">
                <a:latin typeface="Source Sans Pro" panose="020B0503030403020204" pitchFamily="34" charset="0"/>
                <a:ea typeface="Source Sans Pro" panose="020B0503030403020204" pitchFamily="34" charset="0"/>
              </a:rPr>
              <a:t>Type de prise : Type 2/CCS/CHAdeMO</a:t>
            </a:r>
          </a:p>
          <a:p>
            <a:r>
              <a:rPr lang="fr-FR" sz="2000" noProof="0" dirty="0">
                <a:latin typeface="Source Sans Pro" panose="020B0503030403020204" pitchFamily="34" charset="0"/>
                <a:ea typeface="Source Sans Pro" panose="020B0503030403020204" pitchFamily="34" charset="0"/>
              </a:rPr>
              <a:t>Puissance par prise : 22kW / 50kW</a:t>
            </a:r>
          </a:p>
          <a:p>
            <a:r>
              <a:rPr lang="fr-FR" sz="2000" noProof="0" dirty="0">
                <a:latin typeface="Source Sans Pro" panose="020B0503030403020204" pitchFamily="34" charset="0"/>
                <a:ea typeface="Source Sans Pro" panose="020B0503030403020204" pitchFamily="34" charset="0"/>
              </a:rPr>
              <a:t>Protocole: OCPP 1.6 JSON</a:t>
            </a:r>
          </a:p>
          <a:p>
            <a:r>
              <a:rPr lang="fr-FR" sz="2000" noProof="0" dirty="0">
                <a:latin typeface="Source Sans Pro" panose="020B0503030403020204" pitchFamily="34" charset="0"/>
                <a:ea typeface="Source Sans Pro" panose="020B0503030403020204" pitchFamily="34" charset="0"/>
              </a:rPr>
              <a:t>Communication : Ethernet/4G</a:t>
            </a:r>
          </a:p>
          <a:p>
            <a:endParaRPr lang="fr-FR" sz="2000" noProof="0" dirty="0">
              <a:latin typeface="Source Sans Pro" panose="020B0503030403020204" pitchFamily="34" charset="0"/>
              <a:ea typeface="Source Sans Pro" panose="020B0503030403020204" pitchFamily="34" charset="0"/>
            </a:endParaRPr>
          </a:p>
        </p:txBody>
      </p:sp>
      <p:pic>
        <p:nvPicPr>
          <p:cNvPr id="5" name="Imagem 4" descr="Uma imagem com ar livre, árvore, céu, dispensador de combustível&#10;&#10;Descrição gerada automaticamente">
            <a:extLst>
              <a:ext uri="{FF2B5EF4-FFF2-40B4-BE49-F238E27FC236}">
                <a16:creationId xmlns:a16="http://schemas.microsoft.com/office/drawing/2014/main" id="{BD5F6E75-1A7A-9949-A832-497F5AACA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6496" y="1323063"/>
            <a:ext cx="4137336" cy="3103002"/>
          </a:xfrm>
          <a:prstGeom prst="rect">
            <a:avLst/>
          </a:prstGeom>
        </p:spPr>
      </p:pic>
      <p:pic>
        <p:nvPicPr>
          <p:cNvPr id="8" name="Imagem 7" descr="Uma imagem com luz&#10;&#10;Descrição gerada automaticamente com confiança baixa">
            <a:extLst>
              <a:ext uri="{FF2B5EF4-FFF2-40B4-BE49-F238E27FC236}">
                <a16:creationId xmlns:a16="http://schemas.microsoft.com/office/drawing/2014/main" id="{B74790F3-B116-A075-B9AD-F662DC07FB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1467" y="4362526"/>
            <a:ext cx="1745909" cy="1857106"/>
          </a:xfrm>
          <a:prstGeom prst="rect">
            <a:avLst/>
          </a:prstGeom>
          <a:ln>
            <a:noFill/>
          </a:ln>
        </p:spPr>
      </p:pic>
      <p:pic>
        <p:nvPicPr>
          <p:cNvPr id="9" name="Imagem 8">
            <a:extLst>
              <a:ext uri="{FF2B5EF4-FFF2-40B4-BE49-F238E27FC236}">
                <a16:creationId xmlns:a16="http://schemas.microsoft.com/office/drawing/2014/main" id="{6C579D61-5204-5790-6953-AD378E9E3A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804" y="4349531"/>
            <a:ext cx="1863368" cy="1863368"/>
          </a:xfrm>
          <a:prstGeom prst="rect">
            <a:avLst/>
          </a:prstGeom>
          <a:ln>
            <a:noFill/>
          </a:ln>
        </p:spPr>
      </p:pic>
      <p:pic>
        <p:nvPicPr>
          <p:cNvPr id="10" name="Imagem 9">
            <a:extLst>
              <a:ext uri="{FF2B5EF4-FFF2-40B4-BE49-F238E27FC236}">
                <a16:creationId xmlns:a16="http://schemas.microsoft.com/office/drawing/2014/main" id="{FA4FE8FC-87A1-136F-411F-3BC2F8BC0074}"/>
              </a:ext>
            </a:extLst>
          </p:cNvPr>
          <p:cNvPicPr>
            <a:picLocks noChangeAspect="1"/>
          </p:cNvPicPr>
          <p:nvPr/>
        </p:nvPicPr>
        <p:blipFill rotWithShape="1">
          <a:blip r:embed="rId5"/>
          <a:srcRect l="60295" t="30429" r="10573" b="24880"/>
          <a:stretch/>
        </p:blipFill>
        <p:spPr>
          <a:xfrm>
            <a:off x="2224994" y="4362526"/>
            <a:ext cx="1965438" cy="1863367"/>
          </a:xfrm>
          <a:prstGeom prst="rect">
            <a:avLst/>
          </a:prstGeom>
          <a:ln>
            <a:noFill/>
          </a:ln>
        </p:spPr>
      </p:pic>
      <p:pic>
        <p:nvPicPr>
          <p:cNvPr id="4" name="Imagem 4" descr="Uma imagem com texto, Tipo de letra, logótipo, Gráficos&#10;&#10;Descrição gerada automaticamente">
            <a:extLst>
              <a:ext uri="{FF2B5EF4-FFF2-40B4-BE49-F238E27FC236}">
                <a16:creationId xmlns:a16="http://schemas.microsoft.com/office/drawing/2014/main" id="{0EB63A2C-50CC-B987-1AFA-32E806919E8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5164" y="6003392"/>
            <a:ext cx="2019672" cy="841827"/>
          </a:xfrm>
          <a:prstGeom prst="rect">
            <a:avLst/>
          </a:prstGeom>
        </p:spPr>
      </p:pic>
      <p:pic>
        <p:nvPicPr>
          <p:cNvPr id="6" name="Imagen 2" descr="Texto&#10;&#10;Descripción generada automáticamente con confianza baja">
            <a:extLst>
              <a:ext uri="{FF2B5EF4-FFF2-40B4-BE49-F238E27FC236}">
                <a16:creationId xmlns:a16="http://schemas.microsoft.com/office/drawing/2014/main" id="{288BE271-0752-9733-8228-1FAB195F5859}"/>
              </a:ext>
            </a:extLst>
          </p:cNvPr>
          <p:cNvPicPr>
            <a:picLocks noChangeAspect="1"/>
          </p:cNvPicPr>
          <p:nvPr/>
        </p:nvPicPr>
        <p:blipFill rotWithShape="1">
          <a:blip r:embed="rId7">
            <a:extLst>
              <a:ext uri="{28A0092B-C50C-407E-A947-70E740481C1C}">
                <a14:useLocalDpi xmlns:a14="http://schemas.microsoft.com/office/drawing/2010/main" val="0"/>
              </a:ext>
            </a:extLst>
          </a:blip>
          <a:srcRect l="3031" r="46940"/>
          <a:stretch/>
        </p:blipFill>
        <p:spPr>
          <a:xfrm>
            <a:off x="4870446" y="6158247"/>
            <a:ext cx="1971835" cy="656897"/>
          </a:xfrm>
          <a:prstGeom prst="rect">
            <a:avLst/>
          </a:prstGeom>
        </p:spPr>
      </p:pic>
      <p:pic>
        <p:nvPicPr>
          <p:cNvPr id="11" name="Imagen 49" descr="Descrição: LOGO APP">
            <a:extLst>
              <a:ext uri="{FF2B5EF4-FFF2-40B4-BE49-F238E27FC236}">
                <a16:creationId xmlns:a16="http://schemas.microsoft.com/office/drawing/2014/main" id="{096C3224-A5A9-2906-DF64-9812FDECFF6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95707" y="6245879"/>
            <a:ext cx="944218" cy="430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m 8" descr="Uma imagem com texto, Tipo de letra, Gráficos, design gráfico&#10;&#10;Descrição gerada automaticamente">
            <a:extLst>
              <a:ext uri="{FF2B5EF4-FFF2-40B4-BE49-F238E27FC236}">
                <a16:creationId xmlns:a16="http://schemas.microsoft.com/office/drawing/2014/main" id="{D57836FD-1DA3-E133-4A19-34DC1AF1513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81124" y="6140680"/>
            <a:ext cx="1052512" cy="567252"/>
          </a:xfrm>
          <a:prstGeom prst="rect">
            <a:avLst/>
          </a:prstGeom>
        </p:spPr>
      </p:pic>
      <p:pic>
        <p:nvPicPr>
          <p:cNvPr id="13" name="Imagem 16" descr="Uma imagem com texto, ar livre, roda, veículo&#10;&#10;Descrição gerada automaticamente">
            <a:extLst>
              <a:ext uri="{FF2B5EF4-FFF2-40B4-BE49-F238E27FC236}">
                <a16:creationId xmlns:a16="http://schemas.microsoft.com/office/drawing/2014/main" id="{3010E2AC-6ECC-3ED4-A771-6E522B28C947}"/>
              </a:ext>
            </a:extLst>
          </p:cNvPr>
          <p:cNvPicPr>
            <a:picLocks noChangeAspect="1"/>
          </p:cNvPicPr>
          <p:nvPr/>
        </p:nvPicPr>
        <p:blipFill>
          <a:blip r:embed="rId10">
            <a:extLst>
              <a:ext uri="{28A0092B-C50C-407E-A947-70E740481C1C}">
                <a14:useLocalDpi xmlns:a14="http://schemas.microsoft.com/office/drawing/2010/main" val="0"/>
              </a:ext>
            </a:extLst>
          </a:blip>
          <a:srcRect r="17148"/>
          <a:stretch/>
        </p:blipFill>
        <p:spPr>
          <a:xfrm>
            <a:off x="65675" y="1347849"/>
            <a:ext cx="4570493" cy="3103003"/>
          </a:xfrm>
          <a:prstGeom prst="rect">
            <a:avLst/>
          </a:prstGeom>
        </p:spPr>
      </p:pic>
      <p:sp>
        <p:nvSpPr>
          <p:cNvPr id="7" name="Title 1">
            <a:extLst>
              <a:ext uri="{FF2B5EF4-FFF2-40B4-BE49-F238E27FC236}">
                <a16:creationId xmlns:a16="http://schemas.microsoft.com/office/drawing/2014/main" id="{9157FEE0-21A0-8571-646A-082C13AF5470}"/>
              </a:ext>
            </a:extLst>
          </p:cNvPr>
          <p:cNvSpPr txBox="1">
            <a:spLocks/>
          </p:cNvSpPr>
          <p:nvPr/>
        </p:nvSpPr>
        <p:spPr>
          <a:xfrm>
            <a:off x="119754" y="92923"/>
            <a:ext cx="11125200" cy="65941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fr-FR" sz="3600" dirty="0">
                <a:latin typeface="Calibri Light"/>
                <a:cs typeface="Calibri"/>
              </a:rPr>
              <a:t>3. Déploiement de la Mobilité Electrique au Cap Vert</a:t>
            </a:r>
            <a:endParaRPr lang="en-US" sz="3600" dirty="0">
              <a:latin typeface="Calibri Light"/>
              <a:cs typeface="Calibri Light"/>
            </a:endParaRPr>
          </a:p>
        </p:txBody>
      </p:sp>
      <p:pic>
        <p:nvPicPr>
          <p:cNvPr id="14" name="Picture 5">
            <a:extLst>
              <a:ext uri="{FF2B5EF4-FFF2-40B4-BE49-F238E27FC236}">
                <a16:creationId xmlns:a16="http://schemas.microsoft.com/office/drawing/2014/main" id="{B8E7D798-2188-F63E-2742-AEAA5EEB1377}"/>
              </a:ext>
            </a:extLst>
          </p:cNvPr>
          <p:cNvPicPr>
            <a:picLocks noChangeAspect="1" noChangeArrowheads="1"/>
          </p:cNvPicPr>
          <p:nvPr/>
        </p:nvPicPr>
        <p:blipFill>
          <a:blip r:embed="rId11">
            <a:biLevel thresh="50000"/>
            <a:extLst>
              <a:ext uri="{28A0092B-C50C-407E-A947-70E740481C1C}">
                <a14:useLocalDpi xmlns:a14="http://schemas.microsoft.com/office/drawing/2010/main" val="0"/>
              </a:ext>
            </a:extLst>
          </a:blip>
          <a:srcRect/>
          <a:stretch>
            <a:fillRect/>
          </a:stretch>
        </p:blipFill>
        <p:spPr bwMode="auto">
          <a:xfrm>
            <a:off x="11014898" y="603335"/>
            <a:ext cx="1027750" cy="907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963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7300A-2ADF-5A6A-A33A-489E21944233}"/>
            </a:ext>
          </a:extLst>
        </p:cNvPr>
        <p:cNvGrpSpPr/>
        <p:nvPr/>
      </p:nvGrpSpPr>
      <p:grpSpPr>
        <a:xfrm>
          <a:off x="0" y="0"/>
          <a:ext cx="0" cy="0"/>
          <a:chOff x="0" y="0"/>
          <a:chExt cx="0" cy="0"/>
        </a:xfrm>
      </p:grpSpPr>
      <p:sp>
        <p:nvSpPr>
          <p:cNvPr id="80" name="Title 1">
            <a:extLst>
              <a:ext uri="{FF2B5EF4-FFF2-40B4-BE49-F238E27FC236}">
                <a16:creationId xmlns:a16="http://schemas.microsoft.com/office/drawing/2014/main" id="{40EF19D0-9D6C-2F90-FEAC-BC025C7A0EA2}"/>
              </a:ext>
            </a:extLst>
          </p:cNvPr>
          <p:cNvSpPr>
            <a:spLocks noGrp="1"/>
          </p:cNvSpPr>
          <p:nvPr>
            <p:ph type="title"/>
          </p:nvPr>
        </p:nvSpPr>
        <p:spPr>
          <a:xfrm>
            <a:off x="275442" y="621794"/>
            <a:ext cx="10515600" cy="626253"/>
          </a:xfrm>
        </p:spPr>
        <p:txBody>
          <a:bodyPr>
            <a:normAutofit/>
          </a:bodyPr>
          <a:lstStyle/>
          <a:p>
            <a:r>
              <a:rPr lang="fr-FR" sz="3200" noProof="0" dirty="0">
                <a:latin typeface="Source Sans Pro" panose="020B0503030403020204" pitchFamily="34" charset="0"/>
                <a:ea typeface="Source Sans Pro" panose="020B0503030403020204" pitchFamily="34" charset="0"/>
              </a:rPr>
              <a:t>Leçons apprises – Planifier l’avenir !</a:t>
            </a:r>
          </a:p>
        </p:txBody>
      </p:sp>
      <p:sp>
        <p:nvSpPr>
          <p:cNvPr id="8" name="Marcador de Posição de Conteúdo 7">
            <a:extLst>
              <a:ext uri="{FF2B5EF4-FFF2-40B4-BE49-F238E27FC236}">
                <a16:creationId xmlns:a16="http://schemas.microsoft.com/office/drawing/2014/main" id="{04141E07-3785-BF6E-FB00-0757AA63AC4B}"/>
              </a:ext>
            </a:extLst>
          </p:cNvPr>
          <p:cNvSpPr>
            <a:spLocks noGrp="1"/>
          </p:cNvSpPr>
          <p:nvPr>
            <p:ph idx="1"/>
          </p:nvPr>
        </p:nvSpPr>
        <p:spPr>
          <a:xfrm>
            <a:off x="128515" y="1309747"/>
            <a:ext cx="7845053" cy="1899798"/>
          </a:xfrm>
        </p:spPr>
        <p:txBody>
          <a:bodyPr>
            <a:normAutofit lnSpcReduction="10000"/>
          </a:bodyPr>
          <a:lstStyle/>
          <a:p>
            <a:r>
              <a:rPr lang="fr-FR" sz="2000" b="1" noProof="0" dirty="0">
                <a:latin typeface="Source Sans Pro" panose="020B0503030403020204" pitchFamily="34" charset="0"/>
                <a:ea typeface="Source Sans Pro" panose="020B0503030403020204" pitchFamily="34" charset="0"/>
              </a:rPr>
              <a:t>Base installée </a:t>
            </a:r>
            <a:r>
              <a:rPr lang="fr-FR" sz="2000" noProof="0" dirty="0">
                <a:latin typeface="Source Sans Pro" panose="020B0503030403020204" pitchFamily="34" charset="0"/>
                <a:ea typeface="Source Sans Pro" panose="020B0503030403020204" pitchFamily="34" charset="0"/>
              </a:rPr>
              <a:t>: plus de 45 chargeurs actuellement en service sur toute l'île du Cap-Vert.</a:t>
            </a:r>
          </a:p>
          <a:p>
            <a:r>
              <a:rPr lang="fr-FR" sz="2000" b="1" noProof="0" dirty="0">
                <a:latin typeface="Source Sans Pro" panose="020B0503030403020204" pitchFamily="34" charset="0"/>
                <a:ea typeface="Source Sans Pro" panose="020B0503030403020204" pitchFamily="34" charset="0"/>
              </a:rPr>
              <a:t>Utilisateurs actifs </a:t>
            </a:r>
            <a:r>
              <a:rPr lang="fr-FR" sz="2000" noProof="0" dirty="0">
                <a:latin typeface="Source Sans Pro" panose="020B0503030403020204" pitchFamily="34" charset="0"/>
                <a:ea typeface="Source Sans Pro" panose="020B0503030403020204" pitchFamily="34" charset="0"/>
              </a:rPr>
              <a:t>: plus de 200 utilisateurs réguliers bénéficient de services de recharge fiables et accessibles.</a:t>
            </a:r>
          </a:p>
          <a:p>
            <a:r>
              <a:rPr lang="fr-FR" sz="2000" b="1" noProof="0" dirty="0">
                <a:latin typeface="Source Sans Pro" panose="020B0503030403020204" pitchFamily="34" charset="0"/>
                <a:ea typeface="Source Sans Pro" panose="020B0503030403020204" pitchFamily="34" charset="0"/>
              </a:rPr>
              <a:t>Croissance de l'utilisation </a:t>
            </a:r>
            <a:r>
              <a:rPr lang="fr-FR" sz="2000" noProof="0" dirty="0">
                <a:latin typeface="Source Sans Pro" panose="020B0503030403020204" pitchFamily="34" charset="0"/>
                <a:ea typeface="Source Sans Pro" panose="020B0503030403020204" pitchFamily="34" charset="0"/>
              </a:rPr>
              <a:t>: les sessions de recharge mensuelles augmentent de 11 % d'un mois à l'autre.</a:t>
            </a:r>
          </a:p>
          <a:p>
            <a:endParaRPr lang="fr-FR" sz="1800" noProof="0" dirty="0"/>
          </a:p>
          <a:p>
            <a:pPr marL="0" indent="0">
              <a:buNone/>
            </a:pPr>
            <a:endParaRPr lang="fr-FR" sz="1800" noProof="0" dirty="0"/>
          </a:p>
        </p:txBody>
      </p:sp>
      <p:pic>
        <p:nvPicPr>
          <p:cNvPr id="4" name="Imagem 3">
            <a:extLst>
              <a:ext uri="{FF2B5EF4-FFF2-40B4-BE49-F238E27FC236}">
                <a16:creationId xmlns:a16="http://schemas.microsoft.com/office/drawing/2014/main" id="{1630F9EE-D62A-CB20-23DA-263E206BEBB5}"/>
              </a:ext>
            </a:extLst>
          </p:cNvPr>
          <p:cNvPicPr>
            <a:picLocks noChangeAspect="1"/>
          </p:cNvPicPr>
          <p:nvPr/>
        </p:nvPicPr>
        <p:blipFill>
          <a:blip r:embed="rId2"/>
          <a:srcRect l="27877" t="29864" r="18118" b="32419"/>
          <a:stretch/>
        </p:blipFill>
        <p:spPr>
          <a:xfrm>
            <a:off x="206338" y="3209544"/>
            <a:ext cx="9590448" cy="3613175"/>
          </a:xfrm>
          <a:prstGeom prst="rect">
            <a:avLst/>
          </a:prstGeom>
        </p:spPr>
      </p:pic>
      <p:sp>
        <p:nvSpPr>
          <p:cNvPr id="5" name="Marcador de Posição de Conteúdo 7">
            <a:extLst>
              <a:ext uri="{FF2B5EF4-FFF2-40B4-BE49-F238E27FC236}">
                <a16:creationId xmlns:a16="http://schemas.microsoft.com/office/drawing/2014/main" id="{0D3820F4-623A-F4B6-2DBF-CEDDB58DCE6F}"/>
              </a:ext>
            </a:extLst>
          </p:cNvPr>
          <p:cNvSpPr txBox="1">
            <a:spLocks/>
          </p:cNvSpPr>
          <p:nvPr/>
        </p:nvSpPr>
        <p:spPr>
          <a:xfrm>
            <a:off x="8051391" y="1606389"/>
            <a:ext cx="4218432" cy="1745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b="1" noProof="0" dirty="0">
                <a:latin typeface="Source Sans Pro" panose="020B0503030403020204" pitchFamily="34" charset="0"/>
                <a:ea typeface="Source Sans Pro" panose="020B0503030403020204" pitchFamily="34" charset="0"/>
              </a:rPr>
              <a:t>Croissance en kWh : </a:t>
            </a:r>
            <a:r>
              <a:rPr lang="fr-FR" sz="2000" noProof="0" dirty="0">
                <a:latin typeface="Source Sans Pro" panose="020B0503030403020204" pitchFamily="34" charset="0"/>
                <a:ea typeface="Source Sans Pro" panose="020B0503030403020204" pitchFamily="34" charset="0"/>
              </a:rPr>
              <a:t>l'énergie mensuelle (kWh) fournie augmente de 19 % d'un mois à l'autre.</a:t>
            </a:r>
          </a:p>
          <a:p>
            <a:r>
              <a:rPr lang="fr-FR" sz="2000" b="1" noProof="0" dirty="0">
                <a:latin typeface="Source Sans Pro" panose="020B0503030403020204" pitchFamily="34" charset="0"/>
                <a:ea typeface="Source Sans Pro" panose="020B0503030403020204" pitchFamily="34" charset="0"/>
              </a:rPr>
              <a:t>Chargeur le plus utilisé : </a:t>
            </a:r>
            <a:r>
              <a:rPr lang="fr-FR" sz="2000" noProof="0" dirty="0">
                <a:latin typeface="Source Sans Pro" panose="020B0503030403020204" pitchFamily="34" charset="0"/>
                <a:ea typeface="Source Sans Pro" panose="020B0503030403020204" pitchFamily="34" charset="0"/>
              </a:rPr>
              <a:t>chargeur rapide 50 kW sur l'île de Santiago</a:t>
            </a:r>
          </a:p>
        </p:txBody>
      </p:sp>
      <p:sp>
        <p:nvSpPr>
          <p:cNvPr id="6" name="CaixaDeTexto 5">
            <a:extLst>
              <a:ext uri="{FF2B5EF4-FFF2-40B4-BE49-F238E27FC236}">
                <a16:creationId xmlns:a16="http://schemas.microsoft.com/office/drawing/2014/main" id="{287C3CE8-BF40-599E-4EB6-5AE45AED33A0}"/>
              </a:ext>
            </a:extLst>
          </p:cNvPr>
          <p:cNvSpPr txBox="1"/>
          <p:nvPr/>
        </p:nvSpPr>
        <p:spPr>
          <a:xfrm>
            <a:off x="9706151" y="4895140"/>
            <a:ext cx="2389239" cy="584775"/>
          </a:xfrm>
          <a:prstGeom prst="rect">
            <a:avLst/>
          </a:prstGeom>
          <a:noFill/>
          <a:ln>
            <a:solidFill>
              <a:schemeClr val="tx1"/>
            </a:solidFill>
          </a:ln>
        </p:spPr>
        <p:txBody>
          <a:bodyPr wrap="square" rtlCol="0">
            <a:spAutoFit/>
          </a:bodyPr>
          <a:lstStyle/>
          <a:p>
            <a:r>
              <a:rPr lang="fr-FR" sz="1600" b="1" noProof="0" dirty="0">
                <a:latin typeface="Source Sans Pro" panose="020B0503030403020204" pitchFamily="34" charset="0"/>
                <a:ea typeface="Source Sans Pro" panose="020B0503030403020204" pitchFamily="34" charset="0"/>
              </a:rPr>
              <a:t>Note: Performance annuelle moyenne</a:t>
            </a:r>
            <a:endParaRPr lang="fr-FR" sz="1600" noProof="0" dirty="0">
              <a:latin typeface="Source Sans Pro" panose="020B0503030403020204" pitchFamily="34" charset="0"/>
              <a:ea typeface="Source Sans Pro" panose="020B0503030403020204" pitchFamily="34" charset="0"/>
            </a:endParaRPr>
          </a:p>
        </p:txBody>
      </p:sp>
      <p:sp>
        <p:nvSpPr>
          <p:cNvPr id="2" name="Title 1">
            <a:extLst>
              <a:ext uri="{FF2B5EF4-FFF2-40B4-BE49-F238E27FC236}">
                <a16:creationId xmlns:a16="http://schemas.microsoft.com/office/drawing/2014/main" id="{DEA2A592-8342-D051-5EF0-147886F53294}"/>
              </a:ext>
            </a:extLst>
          </p:cNvPr>
          <p:cNvSpPr txBox="1">
            <a:spLocks/>
          </p:cNvSpPr>
          <p:nvPr/>
        </p:nvSpPr>
        <p:spPr>
          <a:xfrm>
            <a:off x="119754" y="92923"/>
            <a:ext cx="11125200" cy="65941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fr-FR" sz="3600" dirty="0">
                <a:latin typeface="Calibri Light"/>
                <a:cs typeface="Calibri"/>
              </a:rPr>
              <a:t>3. Déploiement de la Mobilité Electrique au Cap Vert</a:t>
            </a:r>
            <a:endParaRPr lang="en-US" sz="3600" dirty="0">
              <a:latin typeface="Calibri Light"/>
              <a:cs typeface="Calibri Light"/>
            </a:endParaRPr>
          </a:p>
        </p:txBody>
      </p:sp>
      <p:pic>
        <p:nvPicPr>
          <p:cNvPr id="7" name="Image 6">
            <a:extLst>
              <a:ext uri="{FF2B5EF4-FFF2-40B4-BE49-F238E27FC236}">
                <a16:creationId xmlns:a16="http://schemas.microsoft.com/office/drawing/2014/main" id="{D8968E6A-2E48-5FD8-235A-979989C66167}"/>
              </a:ext>
            </a:extLst>
          </p:cNvPr>
          <p:cNvPicPr>
            <a:picLocks noChangeAspect="1"/>
          </p:cNvPicPr>
          <p:nvPr/>
        </p:nvPicPr>
        <p:blipFill>
          <a:blip r:embed="rId3"/>
          <a:stretch>
            <a:fillRect/>
          </a:stretch>
        </p:blipFill>
        <p:spPr>
          <a:xfrm>
            <a:off x="10640523" y="579899"/>
            <a:ext cx="1024217" cy="902286"/>
          </a:xfrm>
          <a:prstGeom prst="rect">
            <a:avLst/>
          </a:prstGeom>
        </p:spPr>
      </p:pic>
    </p:spTree>
    <p:extLst>
      <p:ext uri="{BB962C8B-B14F-4D97-AF65-F5344CB8AC3E}">
        <p14:creationId xmlns:p14="http://schemas.microsoft.com/office/powerpoint/2010/main" val="3309301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59FBD-EB62-9CF3-AED8-A23A5307D1F1}"/>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76CF3D53-0ED5-C5DC-25CC-00A12B95DA85}"/>
              </a:ext>
            </a:extLst>
          </p:cNvPr>
          <p:cNvSpPr txBox="1"/>
          <p:nvPr/>
        </p:nvSpPr>
        <p:spPr>
          <a:xfrm>
            <a:off x="0" y="729569"/>
            <a:ext cx="12192000" cy="830997"/>
          </a:xfrm>
          <a:prstGeom prst="rect">
            <a:avLst/>
          </a:prstGeom>
          <a:noFill/>
        </p:spPr>
        <p:txBody>
          <a:bodyPr wrap="square">
            <a:spAutoFit/>
          </a:bodyPr>
          <a:lstStyle/>
          <a:p>
            <a:pPr algn="ctr"/>
            <a:r>
              <a:rPr lang="fr-FR" sz="2400" b="1" noProof="0" dirty="0">
                <a:latin typeface="Source Sans Pro" panose="020B0503030403020204" pitchFamily="34" charset="0"/>
                <a:ea typeface="Source Sans Pro" panose="020B0503030403020204" pitchFamily="34" charset="0"/>
              </a:rPr>
              <a:t>Evaluation des impacts et des mécanismes d'intégration des véhicules électriques dans le réseau électrique</a:t>
            </a:r>
            <a:endParaRPr lang="fr-FR" sz="2400" noProof="0" dirty="0">
              <a:latin typeface="Source Sans Pro" panose="020B0503030403020204" pitchFamily="34" charset="0"/>
              <a:ea typeface="Source Sans Pro" panose="020B0503030403020204" pitchFamily="34" charset="0"/>
            </a:endParaRPr>
          </a:p>
        </p:txBody>
      </p:sp>
      <p:pic>
        <p:nvPicPr>
          <p:cNvPr id="5" name="Imagem 4" descr="Uma imagem com texto, Tipo de letra, logótipo, Gráficos&#10;&#10;Descrição gerada automaticamente">
            <a:extLst>
              <a:ext uri="{FF2B5EF4-FFF2-40B4-BE49-F238E27FC236}">
                <a16:creationId xmlns:a16="http://schemas.microsoft.com/office/drawing/2014/main" id="{E61E220A-E0C0-77B7-C467-D390E97C60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9803" y="6016173"/>
            <a:ext cx="2019672" cy="841827"/>
          </a:xfrm>
          <a:prstGeom prst="rect">
            <a:avLst/>
          </a:prstGeom>
        </p:spPr>
      </p:pic>
      <p:sp>
        <p:nvSpPr>
          <p:cNvPr id="2" name="TextBox 1">
            <a:extLst>
              <a:ext uri="{FF2B5EF4-FFF2-40B4-BE49-F238E27FC236}">
                <a16:creationId xmlns:a16="http://schemas.microsoft.com/office/drawing/2014/main" id="{4886B5E3-4F42-0B5A-D531-96AE4E6E4947}"/>
              </a:ext>
            </a:extLst>
          </p:cNvPr>
          <p:cNvSpPr txBox="1"/>
          <p:nvPr/>
        </p:nvSpPr>
        <p:spPr>
          <a:xfrm>
            <a:off x="475797" y="1475587"/>
            <a:ext cx="7927540" cy="4955203"/>
          </a:xfrm>
          <a:prstGeom prst="rect">
            <a:avLst/>
          </a:prstGeom>
          <a:noFill/>
        </p:spPr>
        <p:txBody>
          <a:bodyPr wrap="square">
            <a:spAutoFit/>
          </a:bodyPr>
          <a:lstStyle/>
          <a:p>
            <a:pPr>
              <a:buNone/>
            </a:pPr>
            <a:r>
              <a:rPr lang="fr-FR" sz="2000" b="1" noProof="0" dirty="0">
                <a:latin typeface="Source Sans Pro" panose="020B0503030403020204" pitchFamily="34" charset="0"/>
                <a:ea typeface="Source Sans Pro" panose="020B0503030403020204" pitchFamily="34" charset="0"/>
              </a:rPr>
              <a:t>Objectifs :</a:t>
            </a:r>
            <a:endParaRPr lang="fr-FR" sz="2000" noProof="0" dirty="0">
              <a:latin typeface="Source Sans Pro" panose="020B0503030403020204" pitchFamily="34" charset="0"/>
              <a:ea typeface="Source Sans Pro" panose="020B0503030403020204" pitchFamily="34" charset="0"/>
            </a:endParaRPr>
          </a:p>
          <a:p>
            <a:pPr marL="285750" indent="-285750">
              <a:buFont typeface="Arial" panose="020B0604020202020204" pitchFamily="34" charset="0"/>
              <a:buChar char="•"/>
            </a:pPr>
            <a:r>
              <a:rPr lang="fr-FR" sz="2000" noProof="0" dirty="0">
                <a:latin typeface="Source Sans Pro" panose="020B0503030403020204" pitchFamily="34" charset="0"/>
                <a:ea typeface="Source Sans Pro" panose="020B0503030403020204" pitchFamily="34" charset="0"/>
              </a:rPr>
              <a:t>Analyser les impacts de l’électromobilité sur le réseau électrique à l’horizon 2040</a:t>
            </a:r>
          </a:p>
          <a:p>
            <a:pPr marL="285750" indent="-285750">
              <a:buFont typeface="Arial" panose="020B0604020202020204" pitchFamily="34" charset="0"/>
              <a:buChar char="•"/>
            </a:pPr>
            <a:r>
              <a:rPr lang="fr-FR" sz="2000" noProof="0" dirty="0">
                <a:latin typeface="Source Sans Pro" panose="020B0503030403020204" pitchFamily="34" charset="0"/>
                <a:ea typeface="Source Sans Pro" panose="020B0503030403020204" pitchFamily="34" charset="0"/>
              </a:rPr>
              <a:t>Élaborer des scénarios de pénétration des VE (Bas, Élevé, Officiel)</a:t>
            </a:r>
          </a:p>
          <a:p>
            <a:pPr marL="285750" indent="-285750">
              <a:buFont typeface="Arial" panose="020B0604020202020204" pitchFamily="34" charset="0"/>
              <a:buChar char="•"/>
            </a:pPr>
            <a:r>
              <a:rPr lang="fr-FR" sz="2000" noProof="0" dirty="0">
                <a:latin typeface="Source Sans Pro" panose="020B0503030403020204" pitchFamily="34" charset="0"/>
                <a:ea typeface="Source Sans Pro" panose="020B0503030403020204" pitchFamily="34" charset="0"/>
              </a:rPr>
              <a:t>Définir les besoins énergétiques et les évolutions du réseau</a:t>
            </a:r>
          </a:p>
          <a:p>
            <a:pPr>
              <a:buNone/>
            </a:pPr>
            <a:r>
              <a:rPr lang="fr-FR" sz="2000" b="1" dirty="0">
                <a:latin typeface="Source Sans Pro" panose="020B0503030403020204" pitchFamily="34" charset="0"/>
                <a:ea typeface="Source Sans Pro" panose="020B0503030403020204" pitchFamily="34" charset="0"/>
              </a:rPr>
              <a:t>Portée de l’étude :</a:t>
            </a:r>
            <a:endParaRPr lang="fr-FR" sz="2000" dirty="0">
              <a:latin typeface="Source Sans Pro" panose="020B0503030403020204" pitchFamily="34" charset="0"/>
              <a:ea typeface="Source Sans Pro" panose="020B0503030403020204" pitchFamily="34" charset="0"/>
            </a:endParaRPr>
          </a:p>
          <a:p>
            <a:pPr marL="285750" indent="-285750">
              <a:buFont typeface="Arial" panose="020B0604020202020204" pitchFamily="34" charset="0"/>
              <a:buChar char="•"/>
            </a:pPr>
            <a:r>
              <a:rPr lang="fr-FR" sz="2000" dirty="0">
                <a:latin typeface="Source Sans Pro" panose="020B0503030403020204" pitchFamily="34" charset="0"/>
                <a:ea typeface="Source Sans Pro" panose="020B0503030403020204" pitchFamily="34" charset="0"/>
              </a:rPr>
              <a:t>Modèle préliminaire développé pour l’île de Santiago</a:t>
            </a:r>
          </a:p>
          <a:p>
            <a:pPr marL="285750" indent="-285750">
              <a:buFont typeface="Arial" panose="020B0604020202020204" pitchFamily="34" charset="0"/>
              <a:buChar char="•"/>
            </a:pPr>
            <a:r>
              <a:rPr lang="fr-FR" sz="2000" dirty="0">
                <a:latin typeface="Source Sans Pro" panose="020B0503030403020204" pitchFamily="34" charset="0"/>
                <a:ea typeface="Source Sans Pro" panose="020B0503030403020204" pitchFamily="34" charset="0"/>
              </a:rPr>
              <a:t>Extension prévue à São Vicente, Sal, et autres îles</a:t>
            </a:r>
          </a:p>
          <a:p>
            <a:pPr marL="285750" indent="-285750">
              <a:buFont typeface="Arial" panose="020B0604020202020204" pitchFamily="34" charset="0"/>
              <a:buChar char="•"/>
            </a:pPr>
            <a:r>
              <a:rPr lang="fr-FR" sz="2000" dirty="0">
                <a:latin typeface="Source Sans Pro" panose="020B0503030403020204" pitchFamily="34" charset="0"/>
                <a:ea typeface="Source Sans Pro" panose="020B0503030403020204" pitchFamily="34" charset="0"/>
              </a:rPr>
              <a:t>Intégration de plusieurs types de véhicules et usages : 2/3 roues, voitures, bus, fret, personnel, taxi, logistique</a:t>
            </a:r>
          </a:p>
          <a:p>
            <a:pPr>
              <a:buNone/>
            </a:pPr>
            <a:r>
              <a:rPr lang="fr-FR" sz="2000" b="1" dirty="0">
                <a:latin typeface="Source Sans Pro" panose="020B0503030403020204" pitchFamily="34" charset="0"/>
                <a:ea typeface="Source Sans Pro" panose="020B0503030403020204" pitchFamily="34" charset="0"/>
              </a:rPr>
              <a:t>Sources de données disponibles :</a:t>
            </a:r>
            <a:endParaRPr lang="fr-FR" sz="2000" dirty="0">
              <a:latin typeface="Source Sans Pro" panose="020B0503030403020204" pitchFamily="34" charset="0"/>
              <a:ea typeface="Source Sans Pro" panose="020B0503030403020204" pitchFamily="34" charset="0"/>
            </a:endParaRPr>
          </a:p>
          <a:p>
            <a:pPr marL="285750" indent="-285750">
              <a:buFont typeface="Arial" panose="020B0604020202020204" pitchFamily="34" charset="0"/>
              <a:buChar char="•"/>
            </a:pPr>
            <a:r>
              <a:rPr lang="fr-FR" sz="2000" dirty="0">
                <a:latin typeface="Source Sans Pro" panose="020B0503030403020204" pitchFamily="34" charset="0"/>
                <a:ea typeface="Source Sans Pro" panose="020B0503030403020204" pitchFamily="34" charset="0"/>
              </a:rPr>
              <a:t>Évolution démographique, parc automobile, prix carburant/électricité, documentation politique</a:t>
            </a:r>
          </a:p>
          <a:p>
            <a:pPr marL="285750" indent="-285750">
              <a:buFont typeface="Arial" panose="020B0604020202020204" pitchFamily="34" charset="0"/>
              <a:buChar char="•"/>
            </a:pPr>
            <a:r>
              <a:rPr lang="fr-FR" sz="2000" dirty="0">
                <a:latin typeface="Source Sans Pro" panose="020B0503030403020204" pitchFamily="34" charset="0"/>
                <a:ea typeface="Source Sans Pro" panose="020B0503030403020204" pitchFamily="34" charset="0"/>
              </a:rPr>
              <a:t>Données sur 10 ans de composition du parc par type et service</a:t>
            </a:r>
          </a:p>
          <a:p>
            <a:endParaRPr lang="fr-FR" dirty="0">
              <a:latin typeface="Source Sans Pro" panose="020B0503030403020204" pitchFamily="34" charset="0"/>
              <a:ea typeface="Source Sans Pro" panose="020B0503030403020204" pitchFamily="34" charset="0"/>
            </a:endParaRPr>
          </a:p>
          <a:p>
            <a:endParaRPr lang="fr-FR" noProof="0" dirty="0">
              <a:latin typeface="Source Sans Pro" panose="020B0503030403020204" pitchFamily="34" charset="0"/>
              <a:ea typeface="Source Sans Pro" panose="020B0503030403020204" pitchFamily="34" charset="0"/>
            </a:endParaRPr>
          </a:p>
        </p:txBody>
      </p:sp>
      <p:sp>
        <p:nvSpPr>
          <p:cNvPr id="4" name="Title 1">
            <a:extLst>
              <a:ext uri="{FF2B5EF4-FFF2-40B4-BE49-F238E27FC236}">
                <a16:creationId xmlns:a16="http://schemas.microsoft.com/office/drawing/2014/main" id="{C290FD01-F316-F66A-755D-DC19768E83A9}"/>
              </a:ext>
            </a:extLst>
          </p:cNvPr>
          <p:cNvSpPr txBox="1">
            <a:spLocks/>
          </p:cNvSpPr>
          <p:nvPr/>
        </p:nvSpPr>
        <p:spPr>
          <a:xfrm>
            <a:off x="119754" y="92923"/>
            <a:ext cx="11125200" cy="65941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fr-FR" sz="3600" dirty="0">
                <a:latin typeface="Calibri Light"/>
                <a:cs typeface="Calibri"/>
              </a:rPr>
              <a:t>3. Déploiement de la Mobilité Electrique au Cap Vert</a:t>
            </a:r>
            <a:endParaRPr lang="en-US" sz="3600" dirty="0">
              <a:latin typeface="Calibri Light"/>
              <a:cs typeface="Calibri Light"/>
            </a:endParaRPr>
          </a:p>
        </p:txBody>
      </p:sp>
      <p:pic>
        <p:nvPicPr>
          <p:cNvPr id="8" name="Picture 9">
            <a:extLst>
              <a:ext uri="{FF2B5EF4-FFF2-40B4-BE49-F238E27FC236}">
                <a16:creationId xmlns:a16="http://schemas.microsoft.com/office/drawing/2014/main" id="{486AB16F-4A97-DC78-7A56-2C34E2CC3C16}"/>
              </a:ext>
            </a:extLst>
          </p:cNvPr>
          <p:cNvPicPr>
            <a:picLocks noChangeAspect="1" noChangeArrowheads="1"/>
          </p:cNvPicPr>
          <p:nvPr/>
        </p:nvPicPr>
        <p:blipFill>
          <a:blip r:embed="rId3">
            <a:alphaModFix amt="35000"/>
            <a:biLevel thresh="50000"/>
            <a:extLst>
              <a:ext uri="{28A0092B-C50C-407E-A947-70E740481C1C}">
                <a14:useLocalDpi xmlns:a14="http://schemas.microsoft.com/office/drawing/2010/main" val="0"/>
              </a:ext>
            </a:extLst>
          </a:blip>
          <a:srcRect/>
          <a:stretch>
            <a:fillRect/>
          </a:stretch>
        </p:blipFill>
        <p:spPr bwMode="auto">
          <a:xfrm>
            <a:off x="8310892" y="1936541"/>
            <a:ext cx="3175179" cy="3271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0394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9DB09-9960-470E-D78A-9DCF2A716458}"/>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6609DC5E-7E48-5385-3EF7-3B4221799245}"/>
              </a:ext>
            </a:extLst>
          </p:cNvPr>
          <p:cNvSpPr txBox="1"/>
          <p:nvPr/>
        </p:nvSpPr>
        <p:spPr>
          <a:xfrm>
            <a:off x="34037" y="1431275"/>
            <a:ext cx="6302755" cy="400110"/>
          </a:xfrm>
          <a:prstGeom prst="rect">
            <a:avLst/>
          </a:prstGeom>
          <a:solidFill>
            <a:schemeClr val="accent6">
              <a:lumMod val="60000"/>
              <a:lumOff val="40000"/>
            </a:schemeClr>
          </a:solidFill>
        </p:spPr>
        <p:txBody>
          <a:bodyPr wrap="square">
            <a:spAutoFit/>
          </a:bodyPr>
          <a:lstStyle/>
          <a:p>
            <a:pPr>
              <a:buNone/>
            </a:pPr>
            <a:r>
              <a:rPr lang="fr-FR" sz="2000" b="1" noProof="0" dirty="0">
                <a:latin typeface="Source Sans Pro" panose="020B0503030403020204" pitchFamily="34" charset="0"/>
                <a:ea typeface="Source Sans Pro" panose="020B0503030403020204" pitchFamily="34" charset="0"/>
              </a:rPr>
              <a:t>Etat d’avancement – Modélisation et prévisions</a:t>
            </a:r>
          </a:p>
        </p:txBody>
      </p:sp>
      <p:pic>
        <p:nvPicPr>
          <p:cNvPr id="17" name="Imagem 4" descr="Uma imagem com texto, Tipo de letra, logótipo, Gráficos&#10;&#10;Descrição gerada automaticamente">
            <a:extLst>
              <a:ext uri="{FF2B5EF4-FFF2-40B4-BE49-F238E27FC236}">
                <a16:creationId xmlns:a16="http://schemas.microsoft.com/office/drawing/2014/main" id="{ED619542-59A9-5358-0717-4E0E67D6EA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9803" y="6016173"/>
            <a:ext cx="2019672" cy="841827"/>
          </a:xfrm>
          <a:prstGeom prst="rect">
            <a:avLst/>
          </a:prstGeom>
        </p:spPr>
      </p:pic>
      <p:sp>
        <p:nvSpPr>
          <p:cNvPr id="20" name="Text 13">
            <a:extLst>
              <a:ext uri="{FF2B5EF4-FFF2-40B4-BE49-F238E27FC236}">
                <a16:creationId xmlns:a16="http://schemas.microsoft.com/office/drawing/2014/main" id="{8FD465F9-C4FE-D83E-3F7C-8680CB1CEA48}"/>
              </a:ext>
            </a:extLst>
          </p:cNvPr>
          <p:cNvSpPr/>
          <p:nvPr/>
        </p:nvSpPr>
        <p:spPr>
          <a:xfrm>
            <a:off x="1301683" y="4972778"/>
            <a:ext cx="4794317" cy="284917"/>
          </a:xfrm>
          <a:prstGeom prst="rect">
            <a:avLst/>
          </a:prstGeom>
          <a:noFill/>
          <a:ln/>
        </p:spPr>
        <p:txBody>
          <a:bodyPr wrap="none" lIns="0" tIns="0" rIns="0" bIns="0" rtlCol="0" anchor="t"/>
          <a:lstStyle/>
          <a:p>
            <a:pPr marL="0" indent="0" algn="l">
              <a:lnSpc>
                <a:spcPts val="2150"/>
              </a:lnSpc>
              <a:buNone/>
            </a:pPr>
            <a:endParaRPr lang="fr-FR" noProof="0" dirty="0"/>
          </a:p>
        </p:txBody>
      </p:sp>
      <p:sp>
        <p:nvSpPr>
          <p:cNvPr id="21" name="Text 14">
            <a:extLst>
              <a:ext uri="{FF2B5EF4-FFF2-40B4-BE49-F238E27FC236}">
                <a16:creationId xmlns:a16="http://schemas.microsoft.com/office/drawing/2014/main" id="{E029D13C-0478-5F52-021C-E316F3885C24}"/>
              </a:ext>
            </a:extLst>
          </p:cNvPr>
          <p:cNvSpPr/>
          <p:nvPr/>
        </p:nvSpPr>
        <p:spPr>
          <a:xfrm>
            <a:off x="7044245" y="3647300"/>
            <a:ext cx="4794317" cy="284917"/>
          </a:xfrm>
          <a:prstGeom prst="rect">
            <a:avLst/>
          </a:prstGeom>
          <a:noFill/>
          <a:ln/>
        </p:spPr>
        <p:txBody>
          <a:bodyPr wrap="none" lIns="0" tIns="0" rIns="0" bIns="0" rtlCol="0" anchor="t"/>
          <a:lstStyle/>
          <a:p>
            <a:pPr marL="0" indent="0" algn="l">
              <a:lnSpc>
                <a:spcPts val="2150"/>
              </a:lnSpc>
              <a:buNone/>
            </a:pPr>
            <a:endParaRPr lang="fr-FR" noProof="0" dirty="0"/>
          </a:p>
        </p:txBody>
      </p:sp>
      <p:sp>
        <p:nvSpPr>
          <p:cNvPr id="22" name="Text 15">
            <a:extLst>
              <a:ext uri="{FF2B5EF4-FFF2-40B4-BE49-F238E27FC236}">
                <a16:creationId xmlns:a16="http://schemas.microsoft.com/office/drawing/2014/main" id="{4FE04415-5743-1084-5367-2C7FD85DD517}"/>
              </a:ext>
            </a:extLst>
          </p:cNvPr>
          <p:cNvSpPr/>
          <p:nvPr/>
        </p:nvSpPr>
        <p:spPr>
          <a:xfrm>
            <a:off x="7044245" y="4036158"/>
            <a:ext cx="4794317" cy="284917"/>
          </a:xfrm>
          <a:prstGeom prst="rect">
            <a:avLst/>
          </a:prstGeom>
          <a:noFill/>
          <a:ln/>
        </p:spPr>
        <p:txBody>
          <a:bodyPr wrap="none" lIns="0" tIns="0" rIns="0" bIns="0" rtlCol="0" anchor="t"/>
          <a:lstStyle/>
          <a:p>
            <a:pPr marL="0" indent="0" algn="l">
              <a:lnSpc>
                <a:spcPts val="2150"/>
              </a:lnSpc>
              <a:buNone/>
            </a:pPr>
            <a:endParaRPr lang="fr-FR" noProof="0" dirty="0"/>
          </a:p>
        </p:txBody>
      </p:sp>
      <p:sp>
        <p:nvSpPr>
          <p:cNvPr id="5" name="Rectangle 2">
            <a:extLst>
              <a:ext uri="{FF2B5EF4-FFF2-40B4-BE49-F238E27FC236}">
                <a16:creationId xmlns:a16="http://schemas.microsoft.com/office/drawing/2014/main" id="{0FB1D1D8-F873-C8D6-7B9C-8AEB447C10A0}"/>
              </a:ext>
            </a:extLst>
          </p:cNvPr>
          <p:cNvSpPr>
            <a:spLocks noChangeArrowheads="1"/>
          </p:cNvSpPr>
          <p:nvPr/>
        </p:nvSpPr>
        <p:spPr bwMode="auto">
          <a:xfrm>
            <a:off x="34037" y="1792888"/>
            <a:ext cx="6302755" cy="4708981"/>
          </a:xfrm>
          <a:prstGeom prst="rect">
            <a:avLst/>
          </a:prstGeom>
          <a:noFill/>
          <a:ln w="19050">
            <a:solidFill>
              <a:srgbClr val="8DC64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Modèle</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a:t>
            </a: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complet</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de </a:t>
            </a: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l’île</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de Santiago</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 </a:t>
            </a:r>
            <a:r>
              <a:rPr kumimoji="0" lang="en-US" altLang="en-US" sz="2000" b="0" i="1"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En </a:t>
            </a:r>
            <a:r>
              <a:rPr kumimoji="0" lang="en-US" altLang="en-US" sz="2000" b="0" i="1"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cours</a:t>
            </a:r>
            <a:r>
              <a:rPr kumimoji="0" lang="en-US" altLang="en-US" sz="2000" b="0" i="1"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de </a:t>
            </a:r>
            <a:r>
              <a:rPr kumimoji="0" lang="en-US" altLang="en-US" sz="2000" b="0" i="1"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développement</a:t>
            </a:r>
            <a:endPar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endParaRPr>
          </a:p>
          <a:p>
            <a:pPr marL="285750" marR="0" lvl="0"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Prévisions</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de la </a:t>
            </a: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demande</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a:t>
            </a: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électrique</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a:t>
            </a: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jusqu’en</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2040</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a:t>
            </a:r>
            <a:b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br>
            <a:r>
              <a:rPr kumimoji="0" lang="en-US" altLang="en-US" sz="2000" b="0"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Réalisées</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sans VE (</a:t>
            </a:r>
            <a:r>
              <a:rPr kumimoji="0" lang="en-US" altLang="en-US" sz="2000" b="0"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énergie</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et puissance)</a:t>
            </a:r>
            <a:b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br>
            <a:r>
              <a:rPr kumimoji="0" lang="en-US" altLang="en-US" sz="2000" b="0"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Réalisées</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avec VE </a:t>
            </a:r>
            <a:r>
              <a:rPr kumimoji="0" lang="en-US" altLang="en-US" sz="2000" b="0"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selon</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3 </a:t>
            </a:r>
            <a:r>
              <a:rPr kumimoji="0" lang="en-US" altLang="en-US" sz="2000" b="0"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scénarios</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a:t>
            </a:r>
            <a:r>
              <a:rPr kumimoji="0" lang="en-US" altLang="en-US" sz="2000" b="0"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faible</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a:t>
            </a:r>
            <a:r>
              <a:rPr kumimoji="0" lang="en-US" altLang="en-US" sz="2000" b="0"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élevé</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a:t>
            </a:r>
            <a:r>
              <a:rPr kumimoji="0" lang="en-US" altLang="en-US" sz="2000" b="0"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officiel</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a:t>
            </a:r>
            <a:endParaRPr lang="en-US" altLang="en-US" sz="2000" dirty="0">
              <a:latin typeface="Source Sans Pro" panose="020B0503030403020204" pitchFamily="34" charset="0"/>
              <a:ea typeface="Source Sans Pro" panose="020B0503030403020204" pitchFamily="34" charset="0"/>
            </a:endParaRPr>
          </a:p>
          <a:p>
            <a:pPr marL="285750" marR="0" lvl="0"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Désagrégation</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a:t>
            </a: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géographique</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de la </a:t>
            </a: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demande</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(par </a:t>
            </a: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nœuds</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du réseau)</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 </a:t>
            </a:r>
            <a:r>
              <a:rPr kumimoji="0" lang="en-US" altLang="en-US" sz="2000" b="0" i="1"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En </a:t>
            </a:r>
            <a:r>
              <a:rPr kumimoji="0" lang="en-US" altLang="en-US" sz="2000" b="0" i="1"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cours</a:t>
            </a:r>
            <a:endPar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endParaRPr>
          </a:p>
          <a:p>
            <a:pPr marL="285750" indent="-285750" algn="just" eaLnBrk="0" fontAlgn="base" hangingPunct="0">
              <a:spcBef>
                <a:spcPct val="0"/>
              </a:spcBef>
              <a:spcAft>
                <a:spcPct val="0"/>
              </a:spcAft>
              <a:buFont typeface="Arial" panose="020B0604020202020204" pitchFamily="34" charset="0"/>
              <a:buChar char="•"/>
            </a:pP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Comportement</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a:t>
            </a:r>
            <a:r>
              <a:rPr kumimoji="0" lang="en-US" altLang="en-US" sz="2000" b="1" i="0" u="none" strike="noStrike" cap="none" normalizeH="0" baseline="0" dirty="0" err="1">
                <a:ln>
                  <a:noFill/>
                </a:ln>
                <a:solidFill>
                  <a:schemeClr val="tx1"/>
                </a:solidFill>
                <a:effectLst/>
                <a:latin typeface="Source Sans Pro" panose="020B0503030403020204" pitchFamily="34" charset="0"/>
                <a:ea typeface="Source Sans Pro" panose="020B0503030403020204" pitchFamily="34" charset="0"/>
              </a:rPr>
              <a:t>dynamique</a:t>
            </a:r>
            <a:r>
              <a:rPr kumimoji="0" lang="en-US" altLang="en-US" sz="20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du réseau (flux de puissance)</a:t>
            </a:r>
            <a:r>
              <a:rPr kumimoji="0" lang="en-US" altLang="en-US" sz="20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rPr>
              <a:t> : </a:t>
            </a:r>
            <a:r>
              <a:rPr lang="en-US" altLang="en-US" sz="2000" i="1" dirty="0">
                <a:latin typeface="Source Sans Pro" panose="020B0503030403020204" pitchFamily="34" charset="0"/>
                <a:ea typeface="Source Sans Pro" panose="020B0503030403020204" pitchFamily="34" charset="0"/>
              </a:rPr>
              <a:t>En </a:t>
            </a:r>
            <a:r>
              <a:rPr lang="en-US" altLang="en-US" sz="2000" i="1" dirty="0" err="1">
                <a:latin typeface="Source Sans Pro" panose="020B0503030403020204" pitchFamily="34" charset="0"/>
                <a:ea typeface="Source Sans Pro" panose="020B0503030403020204" pitchFamily="34" charset="0"/>
              </a:rPr>
              <a:t>cours</a:t>
            </a:r>
            <a:endParaRPr lang="en-US" altLang="en-US" sz="2000" i="1" dirty="0">
              <a:latin typeface="Source Sans Pro" panose="020B0503030403020204" pitchFamily="34" charset="0"/>
              <a:ea typeface="Source Sans Pro" panose="020B0503030403020204" pitchFamily="34" charset="0"/>
            </a:endParaRPr>
          </a:p>
          <a:p>
            <a:pPr marL="285750" indent="-285750" algn="just" eaLnBrk="0" fontAlgn="base" hangingPunct="0">
              <a:spcBef>
                <a:spcPct val="0"/>
              </a:spcBef>
              <a:spcAft>
                <a:spcPct val="0"/>
              </a:spcAft>
              <a:buFont typeface="Arial" panose="020B0604020202020204" pitchFamily="34" charset="0"/>
              <a:buChar char="•"/>
            </a:pPr>
            <a:r>
              <a:rPr lang="fr-FR" sz="2000" dirty="0">
                <a:latin typeface="Source Sans Pro" panose="020B0503030403020204" pitchFamily="34" charset="0"/>
                <a:ea typeface="Source Sans Pro" panose="020B0503030403020204" pitchFamily="34" charset="0"/>
              </a:rPr>
              <a:t>Le scénario officiel impliquerait une augmentation de la demande énergétique de </a:t>
            </a:r>
            <a:r>
              <a:rPr lang="fr-FR" sz="2000" b="1" dirty="0">
                <a:latin typeface="Source Sans Pro" panose="020B0503030403020204" pitchFamily="34" charset="0"/>
                <a:ea typeface="Source Sans Pro" panose="020B0503030403020204" pitchFamily="34" charset="0"/>
              </a:rPr>
              <a:t>+98,1 %</a:t>
            </a:r>
            <a:r>
              <a:rPr lang="fr-FR" sz="2000" dirty="0">
                <a:latin typeface="Source Sans Pro" panose="020B0503030403020204" pitchFamily="34" charset="0"/>
                <a:ea typeface="Source Sans Pro" panose="020B0503030403020204" pitchFamily="34" charset="0"/>
              </a:rPr>
              <a:t> (par rapport au scénario du Plan directeur)</a:t>
            </a:r>
          </a:p>
          <a:p>
            <a:pPr marL="285750" indent="-285750" algn="just" eaLnBrk="0" fontAlgn="base" hangingPunct="0">
              <a:spcBef>
                <a:spcPct val="0"/>
              </a:spcBef>
              <a:spcAft>
                <a:spcPct val="0"/>
              </a:spcAft>
              <a:buFont typeface="Arial" panose="020B0604020202020204" pitchFamily="34" charset="0"/>
              <a:buChar char="•"/>
            </a:pPr>
            <a:r>
              <a:rPr lang="fr-FR" altLang="en-US" sz="2000" dirty="0">
                <a:latin typeface="Source Sans Pro" panose="020B0503030403020204" pitchFamily="34" charset="0"/>
                <a:ea typeface="Source Sans Pro" panose="020B0503030403020204" pitchFamily="34" charset="0"/>
              </a:rPr>
              <a:t>Choix du scénario de référence à valider : Plan Directeur ou Plan Corrigé</a:t>
            </a:r>
          </a:p>
        </p:txBody>
      </p:sp>
      <p:sp>
        <p:nvSpPr>
          <p:cNvPr id="8" name="TextBox 7">
            <a:extLst>
              <a:ext uri="{FF2B5EF4-FFF2-40B4-BE49-F238E27FC236}">
                <a16:creationId xmlns:a16="http://schemas.microsoft.com/office/drawing/2014/main" id="{A23EC29E-7E2D-2A08-8C43-426DB47D5200}"/>
              </a:ext>
            </a:extLst>
          </p:cNvPr>
          <p:cNvSpPr txBox="1"/>
          <p:nvPr/>
        </p:nvSpPr>
        <p:spPr>
          <a:xfrm>
            <a:off x="6419659" y="2075306"/>
            <a:ext cx="5657459" cy="4678204"/>
          </a:xfrm>
          <a:prstGeom prst="rect">
            <a:avLst/>
          </a:prstGeom>
          <a:noFill/>
          <a:ln w="19050">
            <a:solidFill>
              <a:srgbClr val="8DC642"/>
            </a:solidFill>
          </a:ln>
        </p:spPr>
        <p:txBody>
          <a:bodyPr wrap="square">
            <a:spAutoFit/>
          </a:bodyPr>
          <a:lstStyle/>
          <a:p>
            <a:r>
              <a:rPr lang="fr-FR" sz="2000" b="1" dirty="0">
                <a:latin typeface="Source Sans Pro" panose="020B0503030403020204" pitchFamily="34" charset="0"/>
                <a:ea typeface="Source Sans Pro" panose="020B0503030403020204" pitchFamily="34" charset="0"/>
              </a:rPr>
              <a:t>Evolution de la demande avec VE (prévisions statiques)</a:t>
            </a:r>
            <a:r>
              <a:rPr lang="fr-FR" sz="2000" dirty="0">
                <a:latin typeface="Source Sans Pro" panose="020B0503030403020204" pitchFamily="34" charset="0"/>
                <a:ea typeface="Source Sans Pro" panose="020B0503030403020204" pitchFamily="34" charset="0"/>
              </a:rPr>
              <a:t> : en cours</a:t>
            </a:r>
          </a:p>
          <a:p>
            <a:pPr marL="342900" indent="-342900">
              <a:buFont typeface="+mj-lt"/>
              <a:buAutoNum type="arabicPeriod"/>
            </a:pPr>
            <a:r>
              <a:rPr lang="fr-FR" sz="2000" dirty="0">
                <a:latin typeface="Source Sans Pro" panose="020B0503030403020204" pitchFamily="34" charset="0"/>
                <a:ea typeface="Source Sans Pro" panose="020B0503030403020204" pitchFamily="34" charset="0"/>
              </a:rPr>
              <a:t>Par zone géographique et nœuds du réseau</a:t>
            </a:r>
          </a:p>
          <a:p>
            <a:pPr marL="342900" indent="-342900">
              <a:buFont typeface="+mj-lt"/>
              <a:buAutoNum type="arabicPeriod"/>
            </a:pPr>
            <a:r>
              <a:rPr lang="fr-FR" sz="2000" dirty="0">
                <a:latin typeface="Source Sans Pro" panose="020B0503030403020204" pitchFamily="34" charset="0"/>
                <a:ea typeface="Source Sans Pro" panose="020B0503030403020204" pitchFamily="34" charset="0"/>
              </a:rPr>
              <a:t>Besoins futurs en capacité installée</a:t>
            </a:r>
          </a:p>
          <a:p>
            <a:pPr marL="342900" indent="-342900">
              <a:buFont typeface="+mj-lt"/>
              <a:buAutoNum type="arabicPeriod"/>
            </a:pPr>
            <a:r>
              <a:rPr lang="fr-FR" sz="2000" dirty="0">
                <a:latin typeface="Source Sans Pro" panose="020B0503030403020204" pitchFamily="34" charset="0"/>
                <a:ea typeface="Source Sans Pro" panose="020B0503030403020204" pitchFamily="34" charset="0"/>
              </a:rPr>
              <a:t>Estimation des écarts énergie / puissance</a:t>
            </a:r>
          </a:p>
          <a:p>
            <a:endParaRPr lang="fr-FR" sz="2000" dirty="0">
              <a:latin typeface="Source Sans Pro" panose="020B0503030403020204" pitchFamily="34" charset="0"/>
              <a:ea typeface="Source Sans Pro" panose="020B0503030403020204" pitchFamily="34" charset="0"/>
            </a:endParaRPr>
          </a:p>
          <a:p>
            <a:r>
              <a:rPr lang="fr-FR" sz="2000" b="1" dirty="0">
                <a:latin typeface="Source Sans Pro" panose="020B0503030403020204" pitchFamily="34" charset="0"/>
                <a:ea typeface="Source Sans Pro" panose="020B0503030403020204" pitchFamily="34" charset="0"/>
              </a:rPr>
              <a:t>Etude dynamique du réseau avec VE</a:t>
            </a:r>
            <a:r>
              <a:rPr lang="fr-FR" sz="2000" dirty="0">
                <a:latin typeface="Source Sans Pro" panose="020B0503030403020204" pitchFamily="34" charset="0"/>
                <a:ea typeface="Source Sans Pro" panose="020B0503030403020204" pitchFamily="34" charset="0"/>
              </a:rPr>
              <a:t> : en cours</a:t>
            </a:r>
          </a:p>
          <a:p>
            <a:endParaRPr lang="fr-FR" sz="2000" dirty="0">
              <a:latin typeface="Source Sans Pro" panose="020B0503030403020204" pitchFamily="34" charset="0"/>
              <a:ea typeface="Source Sans Pro" panose="020B0503030403020204" pitchFamily="34" charset="0"/>
            </a:endParaRPr>
          </a:p>
          <a:p>
            <a:r>
              <a:rPr lang="fr-FR" sz="2000" b="1" dirty="0">
                <a:latin typeface="Source Sans Pro" panose="020B0503030403020204" pitchFamily="34" charset="0"/>
                <a:ea typeface="Source Sans Pro" panose="020B0503030403020204" pitchFamily="34" charset="0"/>
              </a:rPr>
              <a:t>Prochaines étapes</a:t>
            </a:r>
            <a:r>
              <a:rPr lang="fr-FR" sz="2000" dirty="0">
                <a:latin typeface="Source Sans Pro" panose="020B0503030403020204" pitchFamily="34" charset="0"/>
                <a:ea typeface="Source Sans Pro" panose="020B0503030403020204" pitchFamily="34" charset="0"/>
              </a:rPr>
              <a:t> :</a:t>
            </a:r>
          </a:p>
          <a:p>
            <a:pPr marL="285750" indent="-285750">
              <a:buFont typeface="Arial" panose="020B0604020202020204" pitchFamily="34" charset="0"/>
              <a:buChar char="•"/>
            </a:pPr>
            <a:r>
              <a:rPr lang="fr-FR" sz="2000" dirty="0">
                <a:latin typeface="Source Sans Pro" panose="020B0503030403020204" pitchFamily="34" charset="0"/>
                <a:ea typeface="Source Sans Pro" panose="020B0503030403020204" pitchFamily="34" charset="0"/>
              </a:rPr>
              <a:t>Sélection du scénario à retenir avec les parties prenantes</a:t>
            </a:r>
          </a:p>
          <a:p>
            <a:pPr marL="285750" indent="-285750">
              <a:buFont typeface="Arial" panose="020B0604020202020204" pitchFamily="34" charset="0"/>
              <a:buChar char="•"/>
            </a:pPr>
            <a:r>
              <a:rPr lang="fr-FR" sz="2000" dirty="0">
                <a:latin typeface="Source Sans Pro" panose="020B0503030403020204" pitchFamily="34" charset="0"/>
                <a:ea typeface="Source Sans Pro" panose="020B0503030403020204" pitchFamily="34" charset="0"/>
              </a:rPr>
              <a:t>Élaboration de programmes de renforcement de capacités (infrastructures et ressources humaines)</a:t>
            </a:r>
          </a:p>
          <a:p>
            <a:r>
              <a:rPr lang="fr-FR" dirty="0">
                <a:latin typeface="Source Sans Pro" panose="020B0503030403020204" pitchFamily="34" charset="0"/>
                <a:ea typeface="Source Sans Pro" panose="020B0503030403020204" pitchFamily="34" charset="0"/>
              </a:rPr>
              <a:t> </a:t>
            </a:r>
          </a:p>
        </p:txBody>
      </p:sp>
      <p:sp>
        <p:nvSpPr>
          <p:cNvPr id="10" name="TextBox 9">
            <a:extLst>
              <a:ext uri="{FF2B5EF4-FFF2-40B4-BE49-F238E27FC236}">
                <a16:creationId xmlns:a16="http://schemas.microsoft.com/office/drawing/2014/main" id="{2DDACFFE-C203-CACC-CC76-6C183B0C9003}"/>
              </a:ext>
            </a:extLst>
          </p:cNvPr>
          <p:cNvSpPr txBox="1"/>
          <p:nvPr/>
        </p:nvSpPr>
        <p:spPr>
          <a:xfrm>
            <a:off x="6419658" y="1666918"/>
            <a:ext cx="5657459" cy="408387"/>
          </a:xfrm>
          <a:prstGeom prst="rect">
            <a:avLst/>
          </a:prstGeom>
          <a:solidFill>
            <a:schemeClr val="accent6">
              <a:lumMod val="60000"/>
              <a:lumOff val="40000"/>
            </a:schemeClr>
          </a:solidFill>
        </p:spPr>
        <p:txBody>
          <a:bodyPr wrap="square">
            <a:spAutoFit/>
          </a:bodyPr>
          <a:lstStyle/>
          <a:p>
            <a:pPr>
              <a:buNone/>
            </a:pPr>
            <a:r>
              <a:rPr lang="fr-FR" sz="2000" b="1" dirty="0">
                <a:latin typeface="Source Sans Pro" panose="020B0503030403020204" pitchFamily="34" charset="0"/>
                <a:ea typeface="Source Sans Pro" panose="020B0503030403020204" pitchFamily="34" charset="0"/>
              </a:rPr>
              <a:t>Intégration des VE</a:t>
            </a:r>
          </a:p>
        </p:txBody>
      </p:sp>
      <p:sp>
        <p:nvSpPr>
          <p:cNvPr id="2" name="Title 1">
            <a:extLst>
              <a:ext uri="{FF2B5EF4-FFF2-40B4-BE49-F238E27FC236}">
                <a16:creationId xmlns:a16="http://schemas.microsoft.com/office/drawing/2014/main" id="{6CE2C1E0-792D-7BE6-0665-EFD3A47B872F}"/>
              </a:ext>
            </a:extLst>
          </p:cNvPr>
          <p:cNvSpPr txBox="1">
            <a:spLocks/>
          </p:cNvSpPr>
          <p:nvPr/>
        </p:nvSpPr>
        <p:spPr>
          <a:xfrm>
            <a:off x="128898" y="0"/>
            <a:ext cx="11125200" cy="65941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fr-FR" sz="3600" dirty="0">
                <a:latin typeface="Calibri Light"/>
                <a:cs typeface="Calibri"/>
              </a:rPr>
              <a:t>3. Déploiement de la Mobilité Electrique au Cap Vert</a:t>
            </a:r>
            <a:endParaRPr lang="en-US" sz="3600" dirty="0">
              <a:latin typeface="Calibri Light"/>
              <a:cs typeface="Calibri Light"/>
            </a:endParaRPr>
          </a:p>
        </p:txBody>
      </p:sp>
      <p:sp>
        <p:nvSpPr>
          <p:cNvPr id="4" name="TextBox 11">
            <a:extLst>
              <a:ext uri="{FF2B5EF4-FFF2-40B4-BE49-F238E27FC236}">
                <a16:creationId xmlns:a16="http://schemas.microsoft.com/office/drawing/2014/main" id="{DA90E715-FED3-B321-18ED-48CB77AA9FDC}"/>
              </a:ext>
            </a:extLst>
          </p:cNvPr>
          <p:cNvSpPr txBox="1"/>
          <p:nvPr/>
        </p:nvSpPr>
        <p:spPr>
          <a:xfrm>
            <a:off x="1627632" y="614959"/>
            <a:ext cx="7973568" cy="830997"/>
          </a:xfrm>
          <a:prstGeom prst="rect">
            <a:avLst/>
          </a:prstGeom>
          <a:noFill/>
        </p:spPr>
        <p:txBody>
          <a:bodyPr wrap="square">
            <a:spAutoFit/>
          </a:bodyPr>
          <a:lstStyle/>
          <a:p>
            <a:pPr algn="ctr"/>
            <a:r>
              <a:rPr lang="fr-FR" sz="2400" b="1" noProof="0" dirty="0">
                <a:latin typeface="Source Sans Pro" panose="020B0503030403020204" pitchFamily="34" charset="0"/>
                <a:ea typeface="Source Sans Pro" panose="020B0503030403020204" pitchFamily="34" charset="0"/>
              </a:rPr>
              <a:t>Evaluation des impacts et des mécanismes d'intégration</a:t>
            </a:r>
          </a:p>
          <a:p>
            <a:pPr algn="ctr"/>
            <a:r>
              <a:rPr lang="fr-FR" sz="2400" b="1" noProof="0" dirty="0">
                <a:latin typeface="Source Sans Pro" panose="020B0503030403020204" pitchFamily="34" charset="0"/>
                <a:ea typeface="Source Sans Pro" panose="020B0503030403020204" pitchFamily="34" charset="0"/>
              </a:rPr>
              <a:t> des véhicules électriques dans le réseau électrique</a:t>
            </a:r>
            <a:endParaRPr lang="fr-FR" sz="2400" noProof="0" dirty="0">
              <a:latin typeface="Source Sans Pro" panose="020B0503030403020204" pitchFamily="34" charset="0"/>
              <a:ea typeface="Source Sans Pro" panose="020B0503030403020204" pitchFamily="34" charset="0"/>
            </a:endParaRPr>
          </a:p>
        </p:txBody>
      </p:sp>
      <p:pic>
        <p:nvPicPr>
          <p:cNvPr id="6" name="Image 5">
            <a:extLst>
              <a:ext uri="{FF2B5EF4-FFF2-40B4-BE49-F238E27FC236}">
                <a16:creationId xmlns:a16="http://schemas.microsoft.com/office/drawing/2014/main" id="{3ABC2B42-3D88-4B2C-2180-7732A16135A6}"/>
              </a:ext>
            </a:extLst>
          </p:cNvPr>
          <p:cNvPicPr>
            <a:picLocks noChangeAspect="1"/>
          </p:cNvPicPr>
          <p:nvPr/>
        </p:nvPicPr>
        <p:blipFill>
          <a:blip r:embed="rId3"/>
          <a:stretch>
            <a:fillRect/>
          </a:stretch>
        </p:blipFill>
        <p:spPr>
          <a:xfrm>
            <a:off x="237744" y="485736"/>
            <a:ext cx="826145" cy="849930"/>
          </a:xfrm>
          <a:prstGeom prst="rect">
            <a:avLst/>
          </a:prstGeom>
        </p:spPr>
      </p:pic>
    </p:spTree>
    <p:extLst>
      <p:ext uri="{BB962C8B-B14F-4D97-AF65-F5344CB8AC3E}">
        <p14:creationId xmlns:p14="http://schemas.microsoft.com/office/powerpoint/2010/main" val="3353940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809" y="508203"/>
            <a:ext cx="10515600" cy="917456"/>
          </a:xfrm>
        </p:spPr>
        <p:txBody>
          <a:bodyPr>
            <a:normAutofit/>
          </a:bodyPr>
          <a:lstStyle/>
          <a:p>
            <a:r>
              <a:rPr lang="fr-FR" sz="3600" noProof="0" dirty="0">
                <a:latin typeface="Source Sans Pro" panose="020B0503030403020204" pitchFamily="34" charset="0"/>
                <a:ea typeface="Source Sans Pro" panose="020B0503030403020204" pitchFamily="34" charset="0"/>
              </a:rPr>
              <a:t>Partenaires</a:t>
            </a:r>
          </a:p>
        </p:txBody>
      </p:sp>
      <p:pic>
        <p:nvPicPr>
          <p:cNvPr id="7" name="Picture 2" descr="C:\Users\jbarros\Desktop\UNIDO.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87658" y="1405466"/>
            <a:ext cx="685800" cy="579438"/>
          </a:xfrm>
          <a:prstGeom prst="rect">
            <a:avLst/>
          </a:prstGeom>
          <a:noFill/>
          <a:ln w="9525">
            <a:noFill/>
            <a:miter lim="800000"/>
            <a:headEnd/>
            <a:tailEnd/>
          </a:ln>
        </p:spPr>
      </p:pic>
      <p:grpSp>
        <p:nvGrpSpPr>
          <p:cNvPr id="68" name="Group 67"/>
          <p:cNvGrpSpPr/>
          <p:nvPr/>
        </p:nvGrpSpPr>
        <p:grpSpPr>
          <a:xfrm>
            <a:off x="1930899" y="3196965"/>
            <a:ext cx="9572420" cy="798800"/>
            <a:chOff x="1949561" y="3420253"/>
            <a:chExt cx="9572420" cy="798800"/>
          </a:xfrm>
        </p:grpSpPr>
        <p:pic>
          <p:nvPicPr>
            <p:cNvPr id="33" name="Picture 2" descr="C:\Users\Jaf\Pictures\ESMAP.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49561" y="3670606"/>
              <a:ext cx="1066800" cy="504000"/>
            </a:xfrm>
            <a:prstGeom prst="rect">
              <a:avLst/>
            </a:prstGeom>
            <a:noFill/>
            <a:ln w="9525">
              <a:noFill/>
              <a:miter lim="800000"/>
              <a:headEnd/>
              <a:tailEnd/>
            </a:ln>
          </p:spPr>
        </p:pic>
        <p:pic>
          <p:nvPicPr>
            <p:cNvPr id="34" name="Picture 33" descr="http://www.afdb.org/fileadmin/assets/afdb/img/logo_print.gif"/>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47088" y="3657471"/>
              <a:ext cx="990600" cy="528320"/>
            </a:xfrm>
            <a:prstGeom prst="rect">
              <a:avLst/>
            </a:prstGeom>
            <a:noFill/>
          </p:spPr>
        </p:pic>
        <p:pic>
          <p:nvPicPr>
            <p:cNvPr id="35" name="Picture 35" descr="http://www.groosy.com/wp-content/uploads/kfw-logo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481856" y="3619186"/>
              <a:ext cx="914400" cy="533400"/>
            </a:xfrm>
            <a:prstGeom prst="rect">
              <a:avLst/>
            </a:prstGeom>
            <a:noFill/>
          </p:spPr>
        </p:pic>
        <p:pic>
          <p:nvPicPr>
            <p:cNvPr id="36" name="Picture 37" descr="http://cdn.netnewspublisher.com/wp-content/uploads/2011/12/ECOWAS-Bank-for-Investment-and-Development.jpg?cda6c1"/>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635221" y="3533253"/>
              <a:ext cx="685800" cy="685800"/>
            </a:xfrm>
            <a:prstGeom prst="rect">
              <a:avLst/>
            </a:prstGeom>
            <a:noFill/>
          </p:spPr>
        </p:pic>
        <p:pic>
          <p:nvPicPr>
            <p:cNvPr id="37" name="Picture 39" descr="http://www.govopps.co.uk/wp-content/uploads/2012/03/EIB-logo.jpg"/>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l="6633" r="7222"/>
            <a:stretch/>
          </p:blipFill>
          <p:spPr bwMode="auto">
            <a:xfrm>
              <a:off x="6552891" y="3662368"/>
              <a:ext cx="1050284" cy="493212"/>
            </a:xfrm>
            <a:prstGeom prst="rect">
              <a:avLst/>
            </a:prstGeom>
            <a:noFill/>
          </p:spPr>
        </p:pic>
        <p:pic>
          <p:nvPicPr>
            <p:cNvPr id="38" name="Picture 41" descr="http://www.lesafriques.com/images/stories/j111/LOGO-BOAD.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842140" y="3489454"/>
              <a:ext cx="457200" cy="685800"/>
            </a:xfrm>
            <a:prstGeom prst="rect">
              <a:avLst/>
            </a:prstGeom>
            <a:noFill/>
          </p:spPr>
        </p:pic>
        <p:pic>
          <p:nvPicPr>
            <p:cNvPr id="39" name="Picture 43" descr="http://www.sevenenergy.com/uploads/afclogo3.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690378" y="3642192"/>
              <a:ext cx="838200" cy="533400"/>
            </a:xfrm>
            <a:prstGeom prst="rect">
              <a:avLst/>
            </a:prstGeom>
            <a:noFill/>
          </p:spPr>
        </p:pic>
        <p:pic>
          <p:nvPicPr>
            <p:cNvPr id="40" name="Picture 45" descr="http://www.finnfund.fi/stc/images/logo-finnfund-print.gif"/>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9802780" y="3609247"/>
              <a:ext cx="762000" cy="552719"/>
            </a:xfrm>
            <a:prstGeom prst="rect">
              <a:avLst/>
            </a:prstGeom>
            <a:noFill/>
          </p:spPr>
        </p:pic>
        <p:pic>
          <p:nvPicPr>
            <p:cNvPr id="41" name="Picture 2" descr="C:\Users\jbarros\Desktop\200px-IsDB_Logo.gif"/>
            <p:cNvPicPr>
              <a:picLocks noChangeAspect="1" noChangeArrowheads="1"/>
            </p:cNvPicPr>
            <p:nvPr/>
          </p:nvPicPr>
          <p:blipFill>
            <a:blip r:embed="rId12" cstate="print"/>
            <a:srcRect/>
            <a:stretch>
              <a:fillRect/>
            </a:stretch>
          </p:blipFill>
          <p:spPr bwMode="auto">
            <a:xfrm>
              <a:off x="10806488" y="3420253"/>
              <a:ext cx="715493" cy="762000"/>
            </a:xfrm>
            <a:prstGeom prst="rect">
              <a:avLst/>
            </a:prstGeom>
            <a:noFill/>
          </p:spPr>
        </p:pic>
      </p:grpSp>
      <p:pic>
        <p:nvPicPr>
          <p:cNvPr id="42" name="Picture 3" descr="C:\Users\Jaf\Pictures\REEEP.jp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382240" y="4337422"/>
            <a:ext cx="762000" cy="361950"/>
          </a:xfrm>
          <a:prstGeom prst="rect">
            <a:avLst/>
          </a:prstGeom>
          <a:noFill/>
          <a:ln w="9525">
            <a:noFill/>
            <a:miter lim="800000"/>
            <a:headEnd/>
            <a:tailEnd/>
          </a:ln>
        </p:spPr>
      </p:pic>
      <p:pic>
        <p:nvPicPr>
          <p:cNvPr id="43" name="Picture 13" descr="C:\Users\Jaf\Pictures\ademe.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0545691" y="4713269"/>
            <a:ext cx="478928" cy="448358"/>
          </a:xfrm>
          <a:prstGeom prst="rect">
            <a:avLst/>
          </a:prstGeom>
          <a:noFill/>
          <a:ln w="9525">
            <a:noFill/>
            <a:miter lim="800000"/>
            <a:headEnd/>
            <a:tailEnd/>
          </a:ln>
        </p:spPr>
      </p:pic>
      <p:pic>
        <p:nvPicPr>
          <p:cNvPr id="44" name="Picture 20" descr="C:\Users\Jaf\Pictures\itc.jp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8421826" y="4799851"/>
            <a:ext cx="643810" cy="351169"/>
          </a:xfrm>
          <a:prstGeom prst="rect">
            <a:avLst/>
          </a:prstGeom>
          <a:noFill/>
          <a:ln w="9525">
            <a:noFill/>
            <a:miter lim="800000"/>
            <a:headEnd/>
            <a:tailEnd/>
          </a:ln>
        </p:spPr>
      </p:pic>
      <p:pic>
        <p:nvPicPr>
          <p:cNvPr id="45" name="Picture 16" descr="C:\Users\Jaf\Pictures\undp_logo.jp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717038" y="2255180"/>
            <a:ext cx="406107" cy="730993"/>
          </a:xfrm>
          <a:prstGeom prst="rect">
            <a:avLst/>
          </a:prstGeom>
          <a:noFill/>
          <a:ln w="9525">
            <a:noFill/>
            <a:miter lim="800000"/>
            <a:headEnd/>
            <a:tailEnd/>
          </a:ln>
        </p:spPr>
      </p:pic>
      <p:pic>
        <p:nvPicPr>
          <p:cNvPr id="46" name="Picture 27" descr="C:\Users\Jaf\Pictures\aea_logo.gif"/>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4500212" y="4379788"/>
            <a:ext cx="671512" cy="410071"/>
          </a:xfrm>
          <a:prstGeom prst="rect">
            <a:avLst/>
          </a:prstGeom>
          <a:noFill/>
          <a:ln w="9525">
            <a:noFill/>
            <a:miter lim="800000"/>
            <a:headEnd/>
            <a:tailEnd/>
          </a:ln>
        </p:spPr>
      </p:pic>
      <p:pic>
        <p:nvPicPr>
          <p:cNvPr id="47" name="Picture 14" descr="C:\Users\Jaf\Pictures\logo_are.jp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3096176" y="4247246"/>
            <a:ext cx="838200" cy="319088"/>
          </a:xfrm>
          <a:prstGeom prst="rect">
            <a:avLst/>
          </a:prstGeom>
          <a:noFill/>
          <a:ln w="9525">
            <a:noFill/>
            <a:miter lim="800000"/>
            <a:headEnd/>
            <a:tailEnd/>
          </a:ln>
        </p:spPr>
      </p:pic>
      <p:pic>
        <p:nvPicPr>
          <p:cNvPr id="48" name="Picture 18" descr="C:\Users\Jaf\Pictures\erec.jp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7771371" y="4381923"/>
            <a:ext cx="587375" cy="506413"/>
          </a:xfrm>
          <a:prstGeom prst="rect">
            <a:avLst/>
          </a:prstGeom>
          <a:noFill/>
          <a:ln w="9525">
            <a:noFill/>
            <a:miter lim="800000"/>
            <a:headEnd/>
            <a:tailEnd/>
          </a:ln>
        </p:spPr>
      </p:pic>
      <p:pic>
        <p:nvPicPr>
          <p:cNvPr id="49" name="Picture 30" descr="C:\Users\Jaf\Pictures\banner - Copy.jpe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7195108" y="4863753"/>
            <a:ext cx="869950" cy="304800"/>
          </a:xfrm>
          <a:prstGeom prst="rect">
            <a:avLst/>
          </a:prstGeom>
          <a:noFill/>
          <a:ln w="9525">
            <a:noFill/>
            <a:miter lim="800000"/>
            <a:headEnd/>
            <a:tailEnd/>
          </a:ln>
        </p:spPr>
      </p:pic>
      <p:pic>
        <p:nvPicPr>
          <p:cNvPr id="50" name="Picture 49" descr="http://www.climatetech.net/ewebeditpro/items/O105F22347.jp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5919341" y="4763859"/>
            <a:ext cx="753108" cy="376554"/>
          </a:xfrm>
          <a:prstGeom prst="rect">
            <a:avLst/>
          </a:prstGeom>
          <a:noFill/>
        </p:spPr>
      </p:pic>
      <p:pic>
        <p:nvPicPr>
          <p:cNvPr id="51" name="Picture 2" descr="unep logo"/>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5074386" y="4675925"/>
            <a:ext cx="449683" cy="449683"/>
          </a:xfrm>
          <a:prstGeom prst="rect">
            <a:avLst/>
          </a:prstGeom>
          <a:noFill/>
          <a:extLst>
            <a:ext uri="{909E8E84-426E-40dd-AFC4-6F175D3DCCD1}">
              <a14:hiddenFill xmlns="" xmlns:a14="http://schemas.microsoft.com/office/drawing/2010/main">
                <a:solidFill>
                  <a:srgbClr val="FFFFFF"/>
                </a:solidFill>
              </a14:hiddenFill>
            </a:ext>
          </a:extLst>
        </p:spPr>
      </p:pic>
      <p:pic>
        <p:nvPicPr>
          <p:cNvPr id="52" name="Picture 2" descr="http://www.cleanenergyministerial.org/Portals/2/EasyDNNNews/424/600401c1432EDNmainCleanEnergy_Logo_Web%20Event.png">
            <a:hlinkClick r:id="rId23"/>
          </p:cNvPr>
          <p:cNvPicPr>
            <a:picLocks noChangeAspect="1" noChangeArrowheads="1"/>
          </p:cNvPicPr>
          <p:nvPr/>
        </p:nvPicPr>
        <p:blipFill rotWithShape="1">
          <a:blip r:embed="rId24" cstate="email">
            <a:extLst>
              <a:ext uri="{28A0092B-C50C-407E-A947-70E740481C1C}">
                <a14:useLocalDpi xmlns:a14="http://schemas.microsoft.com/office/drawing/2010/main"/>
              </a:ext>
            </a:extLst>
          </a:blip>
          <a:srcRect/>
          <a:stretch/>
        </p:blipFill>
        <p:spPr bwMode="auto">
          <a:xfrm>
            <a:off x="3598860" y="4771393"/>
            <a:ext cx="990600" cy="361485"/>
          </a:xfrm>
          <a:prstGeom prst="rect">
            <a:avLst/>
          </a:prstGeom>
          <a:noFill/>
          <a:extLst>
            <a:ext uri="{909E8E84-426E-40dd-AFC4-6F175D3DCCD1}">
              <a14:hiddenFill xmlns="" xmlns:a14="http://schemas.microsoft.com/office/drawing/2010/main">
                <a:solidFill>
                  <a:srgbClr val="FFFFFF"/>
                </a:solidFill>
              </a14:hiddenFill>
            </a:ext>
          </a:extLst>
        </p:spPr>
      </p:pic>
      <p:pic>
        <p:nvPicPr>
          <p:cNvPr id="54" name="Picture 6"/>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8924582" y="4221497"/>
            <a:ext cx="859536" cy="34381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55" name="Picture 7"/>
          <p:cNvPicPr>
            <a:picLocks noChangeAspect="1" noChangeArrowheads="1"/>
          </p:cNvPicPr>
          <p:nvPr/>
        </p:nvPicPr>
        <p:blipFill rotWithShape="1">
          <a:blip r:embed="rId26" cstate="email">
            <a:extLst>
              <a:ext uri="{28A0092B-C50C-407E-A947-70E740481C1C}">
                <a14:useLocalDpi xmlns:a14="http://schemas.microsoft.com/office/drawing/2010/main"/>
              </a:ext>
            </a:extLst>
          </a:blip>
          <a:srcRect/>
          <a:stretch/>
        </p:blipFill>
        <p:spPr bwMode="auto">
          <a:xfrm>
            <a:off x="8950262" y="4564802"/>
            <a:ext cx="924120" cy="36182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56" name="Picture 9" descr="http://www.ren21.net/Portals/_default/Skins/ren21-skins/img/ren21-logo.png">
            <a:hlinkClick r:id="rId27"/>
          </p:cNvPr>
          <p:cNvPicPr>
            <a:picLocks noChangeAspect="1" noChangeArrowheads="1"/>
          </p:cNvPicPr>
          <p:nvPr/>
        </p:nvPicPr>
        <p:blipFill>
          <a:blip r:embed="rId28" cstate="email">
            <a:extLst>
              <a:ext uri="{28A0092B-C50C-407E-A947-70E740481C1C}">
                <a14:useLocalDpi xmlns:a14="http://schemas.microsoft.com/office/drawing/2010/main"/>
              </a:ext>
            </a:extLst>
          </a:blip>
          <a:srcRect/>
          <a:stretch>
            <a:fillRect/>
          </a:stretch>
        </p:blipFill>
        <p:spPr bwMode="auto">
          <a:xfrm>
            <a:off x="10899073" y="4442923"/>
            <a:ext cx="1094162" cy="341926"/>
          </a:xfrm>
          <a:prstGeom prst="rect">
            <a:avLst/>
          </a:prstGeom>
          <a:noFill/>
          <a:extLst>
            <a:ext uri="{909E8E84-426E-40dd-AFC4-6F175D3DCCD1}">
              <a14:hiddenFill xmlns="" xmlns:a14="http://schemas.microsoft.com/office/drawing/2010/main">
                <a:solidFill>
                  <a:srgbClr val="FFFFFF"/>
                </a:solidFill>
              </a14:hiddenFill>
            </a:ext>
          </a:extLst>
        </p:spPr>
      </p:pic>
      <p:pic>
        <p:nvPicPr>
          <p:cNvPr id="57" name="Picture 3" descr="C:\Users\jbarros\Desktop\euei_cd_logo_rgb.png"/>
          <p:cNvPicPr>
            <a:picLocks noChangeAspect="1" noChangeArrowheads="1"/>
          </p:cNvPicPr>
          <p:nvPr/>
        </p:nvPicPr>
        <p:blipFill>
          <a:blip r:embed="rId29" cstate="print"/>
          <a:srcRect/>
          <a:stretch>
            <a:fillRect/>
          </a:stretch>
        </p:blipFill>
        <p:spPr bwMode="auto">
          <a:xfrm>
            <a:off x="6546104" y="4462665"/>
            <a:ext cx="882315" cy="382589"/>
          </a:xfrm>
          <a:prstGeom prst="rect">
            <a:avLst/>
          </a:prstGeom>
          <a:noFill/>
        </p:spPr>
      </p:pic>
      <p:pic>
        <p:nvPicPr>
          <p:cNvPr id="58" name="Picture 4" descr="C:\Users\jbarros\Desktop\IRENA_logo.png"/>
          <p:cNvPicPr>
            <a:picLocks noChangeAspect="1" noChangeArrowheads="1"/>
          </p:cNvPicPr>
          <p:nvPr/>
        </p:nvPicPr>
        <p:blipFill>
          <a:blip r:embed="rId30" cstate="print"/>
          <a:srcRect/>
          <a:stretch>
            <a:fillRect/>
          </a:stretch>
        </p:blipFill>
        <p:spPr bwMode="auto">
          <a:xfrm>
            <a:off x="1910617" y="4655473"/>
            <a:ext cx="1258305" cy="319087"/>
          </a:xfrm>
          <a:prstGeom prst="rect">
            <a:avLst/>
          </a:prstGeom>
          <a:noFill/>
        </p:spPr>
      </p:pic>
      <p:pic>
        <p:nvPicPr>
          <p:cNvPr id="1026" name="Picture 12" descr="image010"/>
          <p:cNvPicPr>
            <a:picLocks noChangeAspect="1" noChangeArrowheads="1"/>
          </p:cNvPicPr>
          <p:nvPr/>
        </p:nvPicPr>
        <p:blipFill>
          <a:blip r:embed="rId31" cstate="print"/>
          <a:srcRect/>
          <a:stretch>
            <a:fillRect/>
          </a:stretch>
        </p:blipFill>
        <p:spPr bwMode="auto">
          <a:xfrm>
            <a:off x="6843710" y="1425374"/>
            <a:ext cx="1728787" cy="530698"/>
          </a:xfrm>
          <a:prstGeom prst="rect">
            <a:avLst/>
          </a:prstGeom>
          <a:noFill/>
          <a:ln w="9525">
            <a:noFill/>
            <a:miter lim="800000"/>
            <a:headEnd/>
            <a:tailEnd/>
          </a:ln>
        </p:spPr>
      </p:pic>
      <p:pic>
        <p:nvPicPr>
          <p:cNvPr id="64" name="Picture 84"/>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2793955" y="1458176"/>
            <a:ext cx="1535676" cy="514024"/>
          </a:xfrm>
          <a:prstGeom prst="rect">
            <a:avLst/>
          </a:prstGeom>
        </p:spPr>
      </p:pic>
      <p:pic>
        <p:nvPicPr>
          <p:cNvPr id="65" name="Picture 64"/>
          <p:cNvPicPr>
            <a:picLocks noChangeAspect="1"/>
          </p:cNvPicPr>
          <p:nvPr/>
        </p:nvPicPr>
        <p:blipFill rotWithShape="1">
          <a:blip r:embed="rId33" cstate="print">
            <a:extLst>
              <a:ext uri="{28A0092B-C50C-407E-A947-70E740481C1C}">
                <a14:useLocalDpi xmlns:a14="http://schemas.microsoft.com/office/drawing/2010/main" val="0"/>
              </a:ext>
            </a:extLst>
          </a:blip>
          <a:srcRect r="1177" b="12091"/>
          <a:stretch/>
        </p:blipFill>
        <p:spPr>
          <a:xfrm>
            <a:off x="1792014" y="5539803"/>
            <a:ext cx="1031382" cy="781249"/>
          </a:xfrm>
          <a:prstGeom prst="rect">
            <a:avLst/>
          </a:prstGeom>
        </p:spPr>
      </p:pic>
      <p:pic>
        <p:nvPicPr>
          <p:cNvPr id="59" name="Picture 58"/>
          <p:cNvPicPr>
            <a:picLocks noChangeAspect="1"/>
          </p:cNvPicPr>
          <p:nvPr/>
        </p:nvPicPr>
        <p:blipFill rotWithShape="1">
          <a:blip r:embed="rId34">
            <a:extLst>
              <a:ext uri="{28A0092B-C50C-407E-A947-70E740481C1C}">
                <a14:useLocalDpi xmlns:a14="http://schemas.microsoft.com/office/drawing/2010/main" val="0"/>
              </a:ext>
            </a:extLst>
          </a:blip>
          <a:srcRect l="8809" t="27513" r="6094" b="32303"/>
          <a:stretch/>
        </p:blipFill>
        <p:spPr>
          <a:xfrm>
            <a:off x="7416163" y="5536403"/>
            <a:ext cx="1528755" cy="721890"/>
          </a:xfrm>
          <a:prstGeom prst="rect">
            <a:avLst/>
          </a:prstGeom>
        </p:spPr>
      </p:pic>
      <p:pic>
        <p:nvPicPr>
          <p:cNvPr id="60" name="Picture 59"/>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9016578" y="5577639"/>
            <a:ext cx="1416954" cy="688797"/>
          </a:xfrm>
          <a:prstGeom prst="rect">
            <a:avLst/>
          </a:prstGeom>
        </p:spPr>
      </p:pic>
      <p:pic>
        <p:nvPicPr>
          <p:cNvPr id="62" name="Picture 61"/>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2886228" y="5621246"/>
            <a:ext cx="1335847" cy="688797"/>
          </a:xfrm>
          <a:prstGeom prst="rect">
            <a:avLst/>
          </a:prstGeom>
        </p:spPr>
      </p:pic>
      <p:pic>
        <p:nvPicPr>
          <p:cNvPr id="4" name="Picture 3">
            <a:extLst>
              <a:ext uri="{FF2B5EF4-FFF2-40B4-BE49-F238E27FC236}">
                <a16:creationId xmlns:a16="http://schemas.microsoft.com/office/drawing/2014/main" id="{80FF0083-1DB4-6DA9-92C1-E5F4E9E2D025}"/>
              </a:ext>
            </a:extLst>
          </p:cNvPr>
          <p:cNvPicPr>
            <a:picLocks noChangeAspect="1"/>
          </p:cNvPicPr>
          <p:nvPr/>
        </p:nvPicPr>
        <p:blipFill>
          <a:blip r:embed="rId37"/>
          <a:stretch>
            <a:fillRect/>
          </a:stretch>
        </p:blipFill>
        <p:spPr>
          <a:xfrm>
            <a:off x="1961663" y="2440075"/>
            <a:ext cx="1779181" cy="504000"/>
          </a:xfrm>
          <a:prstGeom prst="rect">
            <a:avLst/>
          </a:prstGeom>
        </p:spPr>
      </p:pic>
      <p:pic>
        <p:nvPicPr>
          <p:cNvPr id="11" name="Picture 10">
            <a:extLst>
              <a:ext uri="{FF2B5EF4-FFF2-40B4-BE49-F238E27FC236}">
                <a16:creationId xmlns:a16="http://schemas.microsoft.com/office/drawing/2014/main" id="{7119A105-ED88-E13F-4869-FC76A5B487BB}"/>
              </a:ext>
            </a:extLst>
          </p:cNvPr>
          <p:cNvPicPr>
            <a:picLocks noChangeAspect="1"/>
          </p:cNvPicPr>
          <p:nvPr/>
        </p:nvPicPr>
        <p:blipFill>
          <a:blip r:embed="rId38"/>
          <a:stretch>
            <a:fillRect/>
          </a:stretch>
        </p:blipFill>
        <p:spPr>
          <a:xfrm>
            <a:off x="4073569" y="2405691"/>
            <a:ext cx="2136427" cy="534107"/>
          </a:xfrm>
          <a:prstGeom prst="rect">
            <a:avLst/>
          </a:prstGeom>
        </p:spPr>
      </p:pic>
      <p:pic>
        <p:nvPicPr>
          <p:cNvPr id="14" name="Picture 13" descr="Background pattern&#10;&#10;Description automatically generated">
            <a:extLst>
              <a:ext uri="{FF2B5EF4-FFF2-40B4-BE49-F238E27FC236}">
                <a16:creationId xmlns:a16="http://schemas.microsoft.com/office/drawing/2014/main" id="{BE3CBD27-930E-D89C-B590-BEBEC6E3688C}"/>
              </a:ext>
            </a:extLst>
          </p:cNvPr>
          <p:cNvPicPr>
            <a:picLocks noChangeAspect="1"/>
          </p:cNvPicPr>
          <p:nvPr/>
        </p:nvPicPr>
        <p:blipFill>
          <a:blip r:embed="rId39"/>
          <a:stretch>
            <a:fillRect/>
          </a:stretch>
        </p:blipFill>
        <p:spPr>
          <a:xfrm>
            <a:off x="9031384" y="2259417"/>
            <a:ext cx="1121032" cy="730992"/>
          </a:xfrm>
          <a:prstGeom prst="rect">
            <a:avLst/>
          </a:prstGeom>
        </p:spPr>
      </p:pic>
      <p:pic>
        <p:nvPicPr>
          <p:cNvPr id="16" name="Picture 15" descr="Logo, company name&#10;&#10;Description automatically generated">
            <a:extLst>
              <a:ext uri="{FF2B5EF4-FFF2-40B4-BE49-F238E27FC236}">
                <a16:creationId xmlns:a16="http://schemas.microsoft.com/office/drawing/2014/main" id="{3443DEC4-983B-5388-67BA-4796B8D81D76}"/>
              </a:ext>
            </a:extLst>
          </p:cNvPr>
          <p:cNvPicPr>
            <a:picLocks noChangeAspect="1"/>
          </p:cNvPicPr>
          <p:nvPr/>
        </p:nvPicPr>
        <p:blipFill rotWithShape="1">
          <a:blip r:embed="rId40"/>
          <a:srcRect l="7828" r="7666" b="1428"/>
          <a:stretch/>
        </p:blipFill>
        <p:spPr>
          <a:xfrm>
            <a:off x="7421474" y="2390422"/>
            <a:ext cx="1292304" cy="579932"/>
          </a:xfrm>
          <a:prstGeom prst="rect">
            <a:avLst/>
          </a:prstGeom>
        </p:spPr>
      </p:pic>
      <p:pic>
        <p:nvPicPr>
          <p:cNvPr id="18" name="Picture 17" descr="Logo, company name&#10;&#10;Description automatically generated">
            <a:extLst>
              <a:ext uri="{FF2B5EF4-FFF2-40B4-BE49-F238E27FC236}">
                <a16:creationId xmlns:a16="http://schemas.microsoft.com/office/drawing/2014/main" id="{46A5D359-52B9-CDE9-E25E-A30D1205EDA7}"/>
              </a:ext>
            </a:extLst>
          </p:cNvPr>
          <p:cNvPicPr>
            <a:picLocks noChangeAspect="1"/>
          </p:cNvPicPr>
          <p:nvPr/>
        </p:nvPicPr>
        <p:blipFill>
          <a:blip r:embed="rId41"/>
          <a:stretch>
            <a:fillRect/>
          </a:stretch>
        </p:blipFill>
        <p:spPr>
          <a:xfrm>
            <a:off x="9987608" y="4212754"/>
            <a:ext cx="495003" cy="578634"/>
          </a:xfrm>
          <a:prstGeom prst="rect">
            <a:avLst/>
          </a:prstGeom>
        </p:spPr>
      </p:pic>
      <p:pic>
        <p:nvPicPr>
          <p:cNvPr id="1185" name="Picture 1185" descr="Logo, company name&#10;&#10;Description automatically generated">
            <a:extLst>
              <a:ext uri="{FF2B5EF4-FFF2-40B4-BE49-F238E27FC236}">
                <a16:creationId xmlns:a16="http://schemas.microsoft.com/office/drawing/2014/main" id="{A902B02E-6A64-C88C-B02D-9206BF11DDAD}"/>
              </a:ext>
            </a:extLst>
          </p:cNvPr>
          <p:cNvPicPr>
            <a:picLocks noChangeAspect="1"/>
          </p:cNvPicPr>
          <p:nvPr/>
        </p:nvPicPr>
        <p:blipFill rotWithShape="1">
          <a:blip r:embed="rId42"/>
          <a:srcRect l="6353" t="17668" r="5047" b="18315"/>
          <a:stretch/>
        </p:blipFill>
        <p:spPr>
          <a:xfrm>
            <a:off x="10491951" y="2247648"/>
            <a:ext cx="1502624" cy="692433"/>
          </a:xfrm>
          <a:prstGeom prst="rect">
            <a:avLst/>
          </a:prstGeom>
        </p:spPr>
      </p:pic>
      <p:sp>
        <p:nvSpPr>
          <p:cNvPr id="6" name="Oval 5">
            <a:extLst>
              <a:ext uri="{FF2B5EF4-FFF2-40B4-BE49-F238E27FC236}">
                <a16:creationId xmlns:a16="http://schemas.microsoft.com/office/drawing/2014/main" id="{C593D2C9-ED8E-F168-CBED-04D0E2BC2F70}"/>
              </a:ext>
            </a:extLst>
          </p:cNvPr>
          <p:cNvSpPr/>
          <p:nvPr/>
        </p:nvSpPr>
        <p:spPr>
          <a:xfrm>
            <a:off x="11145546" y="5946019"/>
            <a:ext cx="926480" cy="830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pic>
        <p:nvPicPr>
          <p:cNvPr id="10" name="Picture 9" descr="Text&#10;&#10;Description automatically generated with medium confidence">
            <a:extLst>
              <a:ext uri="{FF2B5EF4-FFF2-40B4-BE49-F238E27FC236}">
                <a16:creationId xmlns:a16="http://schemas.microsoft.com/office/drawing/2014/main" id="{AEDDF353-3F8E-A625-0705-9474E6A7C3B3}"/>
              </a:ext>
            </a:extLst>
          </p:cNvPr>
          <p:cNvPicPr>
            <a:picLocks noChangeAspect="1"/>
          </p:cNvPicPr>
          <p:nvPr/>
        </p:nvPicPr>
        <p:blipFill>
          <a:blip r:embed="rId43"/>
          <a:stretch>
            <a:fillRect/>
          </a:stretch>
        </p:blipFill>
        <p:spPr>
          <a:xfrm>
            <a:off x="10552347" y="5463543"/>
            <a:ext cx="1365676" cy="355198"/>
          </a:xfrm>
          <a:prstGeom prst="rect">
            <a:avLst/>
          </a:prstGeom>
        </p:spPr>
      </p:pic>
      <p:pic>
        <p:nvPicPr>
          <p:cNvPr id="12" name="Picture 11" descr="Graphical user interface, text&#10;&#10;Description automatically generated">
            <a:extLst>
              <a:ext uri="{FF2B5EF4-FFF2-40B4-BE49-F238E27FC236}">
                <a16:creationId xmlns:a16="http://schemas.microsoft.com/office/drawing/2014/main" id="{9F1519A8-6765-29B2-8244-57B301E86889}"/>
              </a:ext>
            </a:extLst>
          </p:cNvPr>
          <p:cNvPicPr>
            <a:picLocks noChangeAspect="1"/>
          </p:cNvPicPr>
          <p:nvPr/>
        </p:nvPicPr>
        <p:blipFill>
          <a:blip r:embed="rId44"/>
          <a:stretch>
            <a:fillRect/>
          </a:stretch>
        </p:blipFill>
        <p:spPr>
          <a:xfrm>
            <a:off x="10558326" y="5774769"/>
            <a:ext cx="1309707" cy="557838"/>
          </a:xfrm>
          <a:prstGeom prst="rect">
            <a:avLst/>
          </a:prstGeom>
        </p:spPr>
      </p:pic>
      <p:grpSp>
        <p:nvGrpSpPr>
          <p:cNvPr id="3" name="Group 2">
            <a:extLst>
              <a:ext uri="{FF2B5EF4-FFF2-40B4-BE49-F238E27FC236}">
                <a16:creationId xmlns:a16="http://schemas.microsoft.com/office/drawing/2014/main" id="{F8557D60-8317-BA3E-6719-7E8021333D9A}"/>
              </a:ext>
            </a:extLst>
          </p:cNvPr>
          <p:cNvGrpSpPr/>
          <p:nvPr/>
        </p:nvGrpSpPr>
        <p:grpSpPr>
          <a:xfrm>
            <a:off x="380632" y="1687479"/>
            <a:ext cx="11591861" cy="4753261"/>
            <a:chOff x="380632" y="1687479"/>
            <a:chExt cx="11591861" cy="4753261"/>
          </a:xfrm>
        </p:grpSpPr>
        <p:sp>
          <p:nvSpPr>
            <p:cNvPr id="8" name="Rectangle 7">
              <a:extLst>
                <a:ext uri="{FF2B5EF4-FFF2-40B4-BE49-F238E27FC236}">
                  <a16:creationId xmlns:a16="http://schemas.microsoft.com/office/drawing/2014/main" id="{AB096BF3-33D9-2F1B-9B15-58941E7DBCAC}"/>
                </a:ext>
              </a:extLst>
            </p:cNvPr>
            <p:cNvSpPr/>
            <p:nvPr/>
          </p:nvSpPr>
          <p:spPr>
            <a:xfrm>
              <a:off x="380632" y="1687479"/>
              <a:ext cx="11591861" cy="4753261"/>
            </a:xfrm>
            <a:prstGeom prst="rect">
              <a:avLst/>
            </a:prstGeom>
            <a:noFill/>
          </p:spPr>
          <p:txBody>
            <a:bodyPr/>
            <a:lstStyle/>
            <a:p>
              <a:endParaRPr lang="fr-FR" noProof="0" dirty="0"/>
            </a:p>
          </p:txBody>
        </p:sp>
        <p:sp>
          <p:nvSpPr>
            <p:cNvPr id="13" name="Straight Connector 12">
              <a:extLst>
                <a:ext uri="{FF2B5EF4-FFF2-40B4-BE49-F238E27FC236}">
                  <a16:creationId xmlns:a16="http://schemas.microsoft.com/office/drawing/2014/main" id="{1BBCF61B-B868-85F1-5A36-7D370FABBCD1}"/>
                </a:ext>
              </a:extLst>
            </p:cNvPr>
            <p:cNvSpPr/>
            <p:nvPr/>
          </p:nvSpPr>
          <p:spPr>
            <a:xfrm>
              <a:off x="380632" y="6437296"/>
              <a:ext cx="11591861" cy="0"/>
            </a:xfrm>
            <a:prstGeom prst="line">
              <a:avLst/>
            </a:prstGeom>
          </p:spPr>
          <p:style>
            <a:lnRef idx="1">
              <a:schemeClr val="accent6">
                <a:shade val="60000"/>
                <a:hueOff val="0"/>
                <a:satOff val="0"/>
                <a:lumOff val="0"/>
                <a:alphaOff val="0"/>
              </a:schemeClr>
            </a:lnRef>
            <a:fillRef idx="0">
              <a:schemeClr val="accent6">
                <a:hueOff val="0"/>
                <a:satOff val="0"/>
                <a:lumOff val="0"/>
                <a:alphaOff val="0"/>
              </a:schemeClr>
            </a:fillRef>
            <a:effectRef idx="0">
              <a:schemeClr val="accent6">
                <a:hueOff val="0"/>
                <a:satOff val="0"/>
                <a:lumOff val="0"/>
                <a:alphaOff val="0"/>
              </a:schemeClr>
            </a:effectRef>
            <a:fontRef idx="minor">
              <a:schemeClr val="tx1">
                <a:hueOff val="0"/>
                <a:satOff val="0"/>
                <a:lumOff val="0"/>
                <a:alphaOff val="0"/>
              </a:schemeClr>
            </a:fontRef>
          </p:style>
          <p:txBody>
            <a:bodyPr/>
            <a:lstStyle/>
            <a:p>
              <a:endParaRPr lang="fr-FR" noProof="0" dirty="0"/>
            </a:p>
          </p:txBody>
        </p:sp>
        <p:sp>
          <p:nvSpPr>
            <p:cNvPr id="15" name="Straight Connector 14">
              <a:extLst>
                <a:ext uri="{FF2B5EF4-FFF2-40B4-BE49-F238E27FC236}">
                  <a16:creationId xmlns:a16="http://schemas.microsoft.com/office/drawing/2014/main" id="{7D2B8403-AFD1-8F83-3DA1-2E89FA12FCC9}"/>
                </a:ext>
              </a:extLst>
            </p:cNvPr>
            <p:cNvSpPr/>
            <p:nvPr/>
          </p:nvSpPr>
          <p:spPr>
            <a:xfrm>
              <a:off x="380632" y="5338358"/>
              <a:ext cx="11591861" cy="0"/>
            </a:xfrm>
            <a:prstGeom prst="line">
              <a:avLst/>
            </a:prstGeom>
          </p:spPr>
          <p:style>
            <a:lnRef idx="1">
              <a:schemeClr val="accent6">
                <a:shade val="60000"/>
                <a:hueOff val="0"/>
                <a:satOff val="0"/>
                <a:lumOff val="0"/>
                <a:alphaOff val="0"/>
              </a:schemeClr>
            </a:lnRef>
            <a:fillRef idx="0">
              <a:schemeClr val="accent6">
                <a:hueOff val="0"/>
                <a:satOff val="0"/>
                <a:lumOff val="0"/>
                <a:alphaOff val="0"/>
              </a:schemeClr>
            </a:fillRef>
            <a:effectRef idx="0">
              <a:schemeClr val="accent6">
                <a:hueOff val="0"/>
                <a:satOff val="0"/>
                <a:lumOff val="0"/>
                <a:alphaOff val="0"/>
              </a:schemeClr>
            </a:effectRef>
            <a:fontRef idx="minor">
              <a:schemeClr val="tx1">
                <a:hueOff val="0"/>
                <a:satOff val="0"/>
                <a:lumOff val="0"/>
                <a:alphaOff val="0"/>
              </a:schemeClr>
            </a:fontRef>
          </p:style>
          <p:txBody>
            <a:bodyPr/>
            <a:lstStyle/>
            <a:p>
              <a:endParaRPr lang="fr-FR" noProof="0" dirty="0"/>
            </a:p>
          </p:txBody>
        </p:sp>
        <p:sp>
          <p:nvSpPr>
            <p:cNvPr id="17" name="Straight Connector 16">
              <a:extLst>
                <a:ext uri="{FF2B5EF4-FFF2-40B4-BE49-F238E27FC236}">
                  <a16:creationId xmlns:a16="http://schemas.microsoft.com/office/drawing/2014/main" id="{9E83F070-BC24-1A9B-8BF1-10AC09FDE319}"/>
                </a:ext>
              </a:extLst>
            </p:cNvPr>
            <p:cNvSpPr/>
            <p:nvPr/>
          </p:nvSpPr>
          <p:spPr>
            <a:xfrm>
              <a:off x="380632" y="4239419"/>
              <a:ext cx="11591861" cy="0"/>
            </a:xfrm>
            <a:prstGeom prst="line">
              <a:avLst/>
            </a:prstGeom>
          </p:spPr>
          <p:style>
            <a:lnRef idx="1">
              <a:schemeClr val="accent6">
                <a:shade val="60000"/>
                <a:hueOff val="0"/>
                <a:satOff val="0"/>
                <a:lumOff val="0"/>
                <a:alphaOff val="0"/>
              </a:schemeClr>
            </a:lnRef>
            <a:fillRef idx="0">
              <a:schemeClr val="accent6">
                <a:hueOff val="0"/>
                <a:satOff val="0"/>
                <a:lumOff val="0"/>
                <a:alphaOff val="0"/>
              </a:schemeClr>
            </a:fillRef>
            <a:effectRef idx="0">
              <a:schemeClr val="accent6">
                <a:hueOff val="0"/>
                <a:satOff val="0"/>
                <a:lumOff val="0"/>
                <a:alphaOff val="0"/>
              </a:schemeClr>
            </a:effectRef>
            <a:fontRef idx="minor">
              <a:schemeClr val="tx1">
                <a:hueOff val="0"/>
                <a:satOff val="0"/>
                <a:lumOff val="0"/>
                <a:alphaOff val="0"/>
              </a:schemeClr>
            </a:fontRef>
          </p:style>
          <p:txBody>
            <a:bodyPr/>
            <a:lstStyle/>
            <a:p>
              <a:endParaRPr lang="fr-FR" noProof="0" dirty="0"/>
            </a:p>
          </p:txBody>
        </p:sp>
        <p:sp>
          <p:nvSpPr>
            <p:cNvPr id="19" name="Straight Connector 18">
              <a:extLst>
                <a:ext uri="{FF2B5EF4-FFF2-40B4-BE49-F238E27FC236}">
                  <a16:creationId xmlns:a16="http://schemas.microsoft.com/office/drawing/2014/main" id="{B3BBDCB8-BC31-507D-777C-A9C466FFD951}"/>
                </a:ext>
              </a:extLst>
            </p:cNvPr>
            <p:cNvSpPr/>
            <p:nvPr/>
          </p:nvSpPr>
          <p:spPr>
            <a:xfrm>
              <a:off x="380632" y="3143671"/>
              <a:ext cx="11591861" cy="0"/>
            </a:xfrm>
            <a:prstGeom prst="line">
              <a:avLst/>
            </a:prstGeom>
          </p:spPr>
          <p:style>
            <a:lnRef idx="1">
              <a:schemeClr val="accent6">
                <a:shade val="60000"/>
                <a:hueOff val="0"/>
                <a:satOff val="0"/>
                <a:lumOff val="0"/>
                <a:alphaOff val="0"/>
              </a:schemeClr>
            </a:lnRef>
            <a:fillRef idx="0">
              <a:schemeClr val="accent6">
                <a:hueOff val="0"/>
                <a:satOff val="0"/>
                <a:lumOff val="0"/>
                <a:alphaOff val="0"/>
              </a:schemeClr>
            </a:fillRef>
            <a:effectRef idx="0">
              <a:schemeClr val="accent6">
                <a:hueOff val="0"/>
                <a:satOff val="0"/>
                <a:lumOff val="0"/>
                <a:alphaOff val="0"/>
              </a:schemeClr>
            </a:effectRef>
            <a:fontRef idx="minor">
              <a:schemeClr val="tx1">
                <a:hueOff val="0"/>
                <a:satOff val="0"/>
                <a:lumOff val="0"/>
                <a:alphaOff val="0"/>
              </a:schemeClr>
            </a:fontRef>
          </p:style>
          <p:txBody>
            <a:bodyPr/>
            <a:lstStyle/>
            <a:p>
              <a:endParaRPr lang="fr-FR" noProof="0" dirty="0"/>
            </a:p>
          </p:txBody>
        </p:sp>
        <p:sp>
          <p:nvSpPr>
            <p:cNvPr id="20" name="Straight Connector 19">
              <a:extLst>
                <a:ext uri="{FF2B5EF4-FFF2-40B4-BE49-F238E27FC236}">
                  <a16:creationId xmlns:a16="http://schemas.microsoft.com/office/drawing/2014/main" id="{B312F06E-3267-8381-F973-8BD0DBE1062E}"/>
                </a:ext>
              </a:extLst>
            </p:cNvPr>
            <p:cNvSpPr/>
            <p:nvPr/>
          </p:nvSpPr>
          <p:spPr>
            <a:xfrm>
              <a:off x="380632" y="2047922"/>
              <a:ext cx="11591861" cy="0"/>
            </a:xfrm>
            <a:prstGeom prst="line">
              <a:avLst/>
            </a:prstGeom>
          </p:spPr>
          <p:style>
            <a:lnRef idx="1">
              <a:schemeClr val="accent6">
                <a:shade val="60000"/>
                <a:hueOff val="0"/>
                <a:satOff val="0"/>
                <a:lumOff val="0"/>
                <a:alphaOff val="0"/>
              </a:schemeClr>
            </a:lnRef>
            <a:fillRef idx="0">
              <a:schemeClr val="accent6">
                <a:hueOff val="0"/>
                <a:satOff val="0"/>
                <a:lumOff val="0"/>
                <a:alphaOff val="0"/>
              </a:schemeClr>
            </a:fillRef>
            <a:effectRef idx="0">
              <a:schemeClr val="accent6">
                <a:hueOff val="0"/>
                <a:satOff val="0"/>
                <a:lumOff val="0"/>
                <a:alphaOff val="0"/>
              </a:schemeClr>
            </a:effectRef>
            <a:fontRef idx="minor">
              <a:schemeClr val="tx1">
                <a:hueOff val="0"/>
                <a:satOff val="0"/>
                <a:lumOff val="0"/>
                <a:alphaOff val="0"/>
              </a:schemeClr>
            </a:fontRef>
          </p:style>
          <p:txBody>
            <a:bodyPr/>
            <a:lstStyle/>
            <a:p>
              <a:endParaRPr lang="fr-FR" noProof="0" dirty="0"/>
            </a:p>
          </p:txBody>
        </p:sp>
        <p:sp>
          <p:nvSpPr>
            <p:cNvPr id="21" name="Freeform: Shape 20">
              <a:extLst>
                <a:ext uri="{FF2B5EF4-FFF2-40B4-BE49-F238E27FC236}">
                  <a16:creationId xmlns:a16="http://schemas.microsoft.com/office/drawing/2014/main" id="{84B8CB1D-C69E-32A1-E2F5-3259BEB88355}"/>
                </a:ext>
              </a:extLst>
            </p:cNvPr>
            <p:cNvSpPr/>
            <p:nvPr/>
          </p:nvSpPr>
          <p:spPr>
            <a:xfrm>
              <a:off x="3394515" y="1690922"/>
              <a:ext cx="8577977" cy="357000"/>
            </a:xfrm>
            <a:custGeom>
              <a:avLst/>
              <a:gdLst>
                <a:gd name="connsiteX0" fmla="*/ 0 w 8577977"/>
                <a:gd name="connsiteY0" fmla="*/ 0 h 357000"/>
                <a:gd name="connsiteX1" fmla="*/ 8577977 w 8577977"/>
                <a:gd name="connsiteY1" fmla="*/ 0 h 357000"/>
                <a:gd name="connsiteX2" fmla="*/ 8577977 w 8577977"/>
                <a:gd name="connsiteY2" fmla="*/ 357000 h 357000"/>
                <a:gd name="connsiteX3" fmla="*/ 0 w 8577977"/>
                <a:gd name="connsiteY3" fmla="*/ 357000 h 357000"/>
                <a:gd name="connsiteX4" fmla="*/ 0 w 8577977"/>
                <a:gd name="connsiteY4" fmla="*/ 0 h 35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7977" h="357000">
                  <a:moveTo>
                    <a:pt x="0" y="0"/>
                  </a:moveTo>
                  <a:lnTo>
                    <a:pt x="8577977" y="0"/>
                  </a:lnTo>
                  <a:lnTo>
                    <a:pt x="8577977" y="357000"/>
                  </a:lnTo>
                  <a:lnTo>
                    <a:pt x="0" y="357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 tIns="1905" rIns="1905" bIns="1905" numCol="1" spcCol="1270" anchor="b" anchorCtr="0">
              <a:noAutofit/>
            </a:bodyPr>
            <a:lstStyle/>
            <a:p>
              <a:pPr marL="0" lvl="0" indent="0" algn="l" defTabSz="44450">
                <a:lnSpc>
                  <a:spcPct val="90000"/>
                </a:lnSpc>
                <a:spcBef>
                  <a:spcPct val="0"/>
                </a:spcBef>
                <a:spcAft>
                  <a:spcPct val="35000"/>
                </a:spcAft>
                <a:buNone/>
              </a:pPr>
              <a:endParaRPr lang="fr-FR" sz="100" kern="1200" noProof="0" dirty="0">
                <a:latin typeface="Calibri"/>
                <a:cs typeface="Calibri"/>
              </a:endParaRPr>
            </a:p>
          </p:txBody>
        </p:sp>
        <p:sp>
          <p:nvSpPr>
            <p:cNvPr id="22" name="Freeform: Shape 21">
              <a:extLst>
                <a:ext uri="{FF2B5EF4-FFF2-40B4-BE49-F238E27FC236}">
                  <a16:creationId xmlns:a16="http://schemas.microsoft.com/office/drawing/2014/main" id="{6FF48206-53D2-E619-37AB-1F6E3CCFB7DE}"/>
                </a:ext>
              </a:extLst>
            </p:cNvPr>
            <p:cNvSpPr/>
            <p:nvPr/>
          </p:nvSpPr>
          <p:spPr>
            <a:xfrm>
              <a:off x="380632" y="1687479"/>
              <a:ext cx="1414717" cy="363790"/>
            </a:xfrm>
            <a:custGeom>
              <a:avLst/>
              <a:gdLst>
                <a:gd name="connsiteX0" fmla="*/ 60644 w 1414717"/>
                <a:gd name="connsiteY0" fmla="*/ 0 h 363790"/>
                <a:gd name="connsiteX1" fmla="*/ 1354073 w 1414717"/>
                <a:gd name="connsiteY1" fmla="*/ 0 h 363790"/>
                <a:gd name="connsiteX2" fmla="*/ 1414717 w 1414717"/>
                <a:gd name="connsiteY2" fmla="*/ 60644 h 363790"/>
                <a:gd name="connsiteX3" fmla="*/ 1414717 w 1414717"/>
                <a:gd name="connsiteY3" fmla="*/ 363790 h 363790"/>
                <a:gd name="connsiteX4" fmla="*/ 1414717 w 1414717"/>
                <a:gd name="connsiteY4" fmla="*/ 363790 h 363790"/>
                <a:gd name="connsiteX5" fmla="*/ 0 w 1414717"/>
                <a:gd name="connsiteY5" fmla="*/ 363790 h 363790"/>
                <a:gd name="connsiteX6" fmla="*/ 0 w 1414717"/>
                <a:gd name="connsiteY6" fmla="*/ 363790 h 363790"/>
                <a:gd name="connsiteX7" fmla="*/ 0 w 1414717"/>
                <a:gd name="connsiteY7" fmla="*/ 60644 h 363790"/>
                <a:gd name="connsiteX8" fmla="*/ 60644 w 1414717"/>
                <a:gd name="connsiteY8" fmla="*/ 0 h 36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4717" h="363790">
                  <a:moveTo>
                    <a:pt x="60644" y="0"/>
                  </a:moveTo>
                  <a:lnTo>
                    <a:pt x="1354073" y="0"/>
                  </a:lnTo>
                  <a:cubicBezTo>
                    <a:pt x="1387566" y="0"/>
                    <a:pt x="1414717" y="27151"/>
                    <a:pt x="1414717" y="60644"/>
                  </a:cubicBezTo>
                  <a:lnTo>
                    <a:pt x="1414717" y="363790"/>
                  </a:lnTo>
                  <a:lnTo>
                    <a:pt x="1414717" y="363790"/>
                  </a:lnTo>
                  <a:lnTo>
                    <a:pt x="0" y="363790"/>
                  </a:lnTo>
                  <a:lnTo>
                    <a:pt x="0" y="363790"/>
                  </a:lnTo>
                  <a:lnTo>
                    <a:pt x="0" y="60644"/>
                  </a:lnTo>
                  <a:cubicBezTo>
                    <a:pt x="0" y="27151"/>
                    <a:pt x="27151" y="0"/>
                    <a:pt x="60644" y="0"/>
                  </a:cubicBezTo>
                  <a:close/>
                </a:path>
              </a:pathLst>
            </a:custGeom>
          </p:spPr>
          <p:style>
            <a:lnRef idx="1">
              <a:schemeClr val="accent6">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50147" tIns="50147" rIns="50147" bIns="32385" numCol="1" spcCol="1270" anchor="ctr" anchorCtr="0">
              <a:noAutofit/>
            </a:bodyPr>
            <a:lstStyle/>
            <a:p>
              <a:pPr marL="0" lvl="0" indent="0" algn="ctr" defTabSz="755650">
                <a:lnSpc>
                  <a:spcPct val="90000"/>
                </a:lnSpc>
                <a:spcBef>
                  <a:spcPct val="0"/>
                </a:spcBef>
                <a:spcAft>
                  <a:spcPct val="35000"/>
                </a:spcAft>
                <a:buNone/>
              </a:pPr>
              <a:r>
                <a:rPr lang="fr-FR" sz="1700" b="1" kern="1200" noProof="0" dirty="0">
                  <a:latin typeface="Calibri"/>
                  <a:cs typeface="Calibri"/>
                </a:rPr>
                <a:t>PRINCIPAUX</a:t>
              </a:r>
            </a:p>
          </p:txBody>
        </p:sp>
        <p:sp>
          <p:nvSpPr>
            <p:cNvPr id="23" name="Freeform: Shape 22">
              <a:extLst>
                <a:ext uri="{FF2B5EF4-FFF2-40B4-BE49-F238E27FC236}">
                  <a16:creationId xmlns:a16="http://schemas.microsoft.com/office/drawing/2014/main" id="{DACF0C36-9855-1352-98D5-B16C9AEC5638}"/>
                </a:ext>
              </a:extLst>
            </p:cNvPr>
            <p:cNvSpPr/>
            <p:nvPr/>
          </p:nvSpPr>
          <p:spPr>
            <a:xfrm>
              <a:off x="380632" y="2051317"/>
              <a:ext cx="11591861" cy="714107"/>
            </a:xfrm>
            <a:custGeom>
              <a:avLst/>
              <a:gdLst>
                <a:gd name="connsiteX0" fmla="*/ 0 w 11591861"/>
                <a:gd name="connsiteY0" fmla="*/ 0 h 714107"/>
                <a:gd name="connsiteX1" fmla="*/ 11591861 w 11591861"/>
                <a:gd name="connsiteY1" fmla="*/ 0 h 714107"/>
                <a:gd name="connsiteX2" fmla="*/ 11591861 w 11591861"/>
                <a:gd name="connsiteY2" fmla="*/ 714107 h 714107"/>
                <a:gd name="connsiteX3" fmla="*/ 0 w 11591861"/>
                <a:gd name="connsiteY3" fmla="*/ 714107 h 714107"/>
                <a:gd name="connsiteX4" fmla="*/ 0 w 11591861"/>
                <a:gd name="connsiteY4" fmla="*/ 0 h 714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1861" h="714107">
                  <a:moveTo>
                    <a:pt x="0" y="0"/>
                  </a:moveTo>
                  <a:lnTo>
                    <a:pt x="11591861" y="0"/>
                  </a:lnTo>
                  <a:lnTo>
                    <a:pt x="11591861" y="714107"/>
                  </a:lnTo>
                  <a:lnTo>
                    <a:pt x="0" y="7141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 tIns="1905" rIns="1905" bIns="1905" numCol="1" spcCol="1270" anchor="t" anchorCtr="0">
              <a:noAutofit/>
            </a:bodyPr>
            <a:lstStyle/>
            <a:p>
              <a:pPr marL="57150" lvl="1" indent="-57150" algn="l" defTabSz="44450">
                <a:lnSpc>
                  <a:spcPct val="90000"/>
                </a:lnSpc>
                <a:spcBef>
                  <a:spcPct val="0"/>
                </a:spcBef>
                <a:spcAft>
                  <a:spcPct val="15000"/>
                </a:spcAft>
                <a:buChar char="•"/>
              </a:pPr>
              <a:endParaRPr lang="fr-FR" sz="100" kern="1200" noProof="0" dirty="0">
                <a:latin typeface="Calibri"/>
                <a:cs typeface="Calibri"/>
              </a:endParaRPr>
            </a:p>
          </p:txBody>
        </p:sp>
        <p:sp>
          <p:nvSpPr>
            <p:cNvPr id="24" name="Freeform: Shape 23">
              <a:extLst>
                <a:ext uri="{FF2B5EF4-FFF2-40B4-BE49-F238E27FC236}">
                  <a16:creationId xmlns:a16="http://schemas.microsoft.com/office/drawing/2014/main" id="{A0466FD3-8EBA-36BA-D921-66E69991DCEF}"/>
                </a:ext>
              </a:extLst>
            </p:cNvPr>
            <p:cNvSpPr/>
            <p:nvPr/>
          </p:nvSpPr>
          <p:spPr>
            <a:xfrm>
              <a:off x="3394515" y="2786670"/>
              <a:ext cx="8577977" cy="357000"/>
            </a:xfrm>
            <a:custGeom>
              <a:avLst/>
              <a:gdLst>
                <a:gd name="connsiteX0" fmla="*/ 0 w 8577977"/>
                <a:gd name="connsiteY0" fmla="*/ 0 h 357000"/>
                <a:gd name="connsiteX1" fmla="*/ 8577977 w 8577977"/>
                <a:gd name="connsiteY1" fmla="*/ 0 h 357000"/>
                <a:gd name="connsiteX2" fmla="*/ 8577977 w 8577977"/>
                <a:gd name="connsiteY2" fmla="*/ 357000 h 357000"/>
                <a:gd name="connsiteX3" fmla="*/ 0 w 8577977"/>
                <a:gd name="connsiteY3" fmla="*/ 357000 h 357000"/>
                <a:gd name="connsiteX4" fmla="*/ 0 w 8577977"/>
                <a:gd name="connsiteY4" fmla="*/ 0 h 35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7977" h="357000">
                  <a:moveTo>
                    <a:pt x="0" y="0"/>
                  </a:moveTo>
                  <a:lnTo>
                    <a:pt x="8577977" y="0"/>
                  </a:lnTo>
                  <a:lnTo>
                    <a:pt x="8577977" y="357000"/>
                  </a:lnTo>
                  <a:lnTo>
                    <a:pt x="0" y="357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 tIns="1905" rIns="1905" bIns="1905" numCol="1" spcCol="1270" anchor="b" anchorCtr="0">
              <a:noAutofit/>
            </a:bodyPr>
            <a:lstStyle/>
            <a:p>
              <a:pPr marL="0" lvl="0" indent="0" algn="l" defTabSz="44450">
                <a:lnSpc>
                  <a:spcPct val="90000"/>
                </a:lnSpc>
                <a:spcBef>
                  <a:spcPct val="0"/>
                </a:spcBef>
                <a:spcAft>
                  <a:spcPct val="35000"/>
                </a:spcAft>
                <a:buNone/>
              </a:pPr>
              <a:endParaRPr lang="fr-FR" sz="100" kern="1200" noProof="0" dirty="0">
                <a:latin typeface="Calibri"/>
                <a:cs typeface="Calibri"/>
              </a:endParaRPr>
            </a:p>
          </p:txBody>
        </p:sp>
        <p:sp>
          <p:nvSpPr>
            <p:cNvPr id="25" name="Freeform: Shape 24">
              <a:extLst>
                <a:ext uri="{FF2B5EF4-FFF2-40B4-BE49-F238E27FC236}">
                  <a16:creationId xmlns:a16="http://schemas.microsoft.com/office/drawing/2014/main" id="{822372B0-6378-17E7-DB90-E42E937D1CA6}"/>
                </a:ext>
              </a:extLst>
            </p:cNvPr>
            <p:cNvSpPr/>
            <p:nvPr/>
          </p:nvSpPr>
          <p:spPr>
            <a:xfrm>
              <a:off x="380632" y="2778474"/>
              <a:ext cx="1414717" cy="363790"/>
            </a:xfrm>
            <a:custGeom>
              <a:avLst/>
              <a:gdLst>
                <a:gd name="connsiteX0" fmla="*/ 60644 w 1414717"/>
                <a:gd name="connsiteY0" fmla="*/ 0 h 363790"/>
                <a:gd name="connsiteX1" fmla="*/ 1354073 w 1414717"/>
                <a:gd name="connsiteY1" fmla="*/ 0 h 363790"/>
                <a:gd name="connsiteX2" fmla="*/ 1414717 w 1414717"/>
                <a:gd name="connsiteY2" fmla="*/ 60644 h 363790"/>
                <a:gd name="connsiteX3" fmla="*/ 1414717 w 1414717"/>
                <a:gd name="connsiteY3" fmla="*/ 363790 h 363790"/>
                <a:gd name="connsiteX4" fmla="*/ 1414717 w 1414717"/>
                <a:gd name="connsiteY4" fmla="*/ 363790 h 363790"/>
                <a:gd name="connsiteX5" fmla="*/ 0 w 1414717"/>
                <a:gd name="connsiteY5" fmla="*/ 363790 h 363790"/>
                <a:gd name="connsiteX6" fmla="*/ 0 w 1414717"/>
                <a:gd name="connsiteY6" fmla="*/ 363790 h 363790"/>
                <a:gd name="connsiteX7" fmla="*/ 0 w 1414717"/>
                <a:gd name="connsiteY7" fmla="*/ 60644 h 363790"/>
                <a:gd name="connsiteX8" fmla="*/ 60644 w 1414717"/>
                <a:gd name="connsiteY8" fmla="*/ 0 h 36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4717" h="363790">
                  <a:moveTo>
                    <a:pt x="60644" y="0"/>
                  </a:moveTo>
                  <a:lnTo>
                    <a:pt x="1354073" y="0"/>
                  </a:lnTo>
                  <a:cubicBezTo>
                    <a:pt x="1387566" y="0"/>
                    <a:pt x="1414717" y="27151"/>
                    <a:pt x="1414717" y="60644"/>
                  </a:cubicBezTo>
                  <a:lnTo>
                    <a:pt x="1414717" y="363790"/>
                  </a:lnTo>
                  <a:lnTo>
                    <a:pt x="1414717" y="363790"/>
                  </a:lnTo>
                  <a:lnTo>
                    <a:pt x="0" y="363790"/>
                  </a:lnTo>
                  <a:lnTo>
                    <a:pt x="0" y="363790"/>
                  </a:lnTo>
                  <a:lnTo>
                    <a:pt x="0" y="60644"/>
                  </a:lnTo>
                  <a:cubicBezTo>
                    <a:pt x="0" y="27151"/>
                    <a:pt x="27151" y="0"/>
                    <a:pt x="60644" y="0"/>
                  </a:cubicBezTo>
                  <a:close/>
                </a:path>
              </a:pathLst>
            </a:custGeom>
          </p:spPr>
          <p:style>
            <a:lnRef idx="1">
              <a:schemeClr val="accent6">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50147" tIns="50147" rIns="50147" bIns="32385" numCol="1" spcCol="1270" anchor="ctr" anchorCtr="0">
              <a:noAutofit/>
            </a:bodyPr>
            <a:lstStyle/>
            <a:p>
              <a:pPr marL="0" lvl="0" indent="0" algn="ctr" defTabSz="755650">
                <a:lnSpc>
                  <a:spcPct val="90000"/>
                </a:lnSpc>
                <a:spcBef>
                  <a:spcPct val="0"/>
                </a:spcBef>
                <a:spcAft>
                  <a:spcPct val="35000"/>
                </a:spcAft>
                <a:buNone/>
              </a:pPr>
              <a:r>
                <a:rPr lang="fr-FR" sz="1700" b="1" kern="1200" noProof="0" dirty="0">
                  <a:latin typeface="Calibri"/>
                  <a:cs typeface="Calibri"/>
                </a:rPr>
                <a:t>ACTUELS</a:t>
              </a:r>
            </a:p>
          </p:txBody>
        </p:sp>
        <p:sp>
          <p:nvSpPr>
            <p:cNvPr id="26" name="Freeform: Shape 25">
              <a:extLst>
                <a:ext uri="{FF2B5EF4-FFF2-40B4-BE49-F238E27FC236}">
                  <a16:creationId xmlns:a16="http://schemas.microsoft.com/office/drawing/2014/main" id="{8BA4CD36-F693-9A2C-E61B-C24137CBCA91}"/>
                </a:ext>
              </a:extLst>
            </p:cNvPr>
            <p:cNvSpPr/>
            <p:nvPr/>
          </p:nvSpPr>
          <p:spPr>
            <a:xfrm>
              <a:off x="380632" y="3147066"/>
              <a:ext cx="11591861" cy="714107"/>
            </a:xfrm>
            <a:custGeom>
              <a:avLst/>
              <a:gdLst>
                <a:gd name="connsiteX0" fmla="*/ 0 w 11591861"/>
                <a:gd name="connsiteY0" fmla="*/ 0 h 714107"/>
                <a:gd name="connsiteX1" fmla="*/ 11591861 w 11591861"/>
                <a:gd name="connsiteY1" fmla="*/ 0 h 714107"/>
                <a:gd name="connsiteX2" fmla="*/ 11591861 w 11591861"/>
                <a:gd name="connsiteY2" fmla="*/ 714107 h 714107"/>
                <a:gd name="connsiteX3" fmla="*/ 0 w 11591861"/>
                <a:gd name="connsiteY3" fmla="*/ 714107 h 714107"/>
                <a:gd name="connsiteX4" fmla="*/ 0 w 11591861"/>
                <a:gd name="connsiteY4" fmla="*/ 0 h 714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1861" h="714107">
                  <a:moveTo>
                    <a:pt x="0" y="0"/>
                  </a:moveTo>
                  <a:lnTo>
                    <a:pt x="11591861" y="0"/>
                  </a:lnTo>
                  <a:lnTo>
                    <a:pt x="11591861" y="714107"/>
                  </a:lnTo>
                  <a:lnTo>
                    <a:pt x="0" y="7141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 tIns="1905" rIns="1905" bIns="1905" numCol="1" spcCol="1270" anchor="t" anchorCtr="0">
              <a:noAutofit/>
            </a:bodyPr>
            <a:lstStyle/>
            <a:p>
              <a:pPr marL="57150" lvl="1" indent="-57150" algn="l" defTabSz="44450">
                <a:lnSpc>
                  <a:spcPct val="90000"/>
                </a:lnSpc>
                <a:spcBef>
                  <a:spcPct val="0"/>
                </a:spcBef>
                <a:spcAft>
                  <a:spcPct val="15000"/>
                </a:spcAft>
                <a:buChar char="•"/>
              </a:pPr>
              <a:endParaRPr lang="fr-FR" sz="100" kern="1200" noProof="0" dirty="0">
                <a:latin typeface="Calibri"/>
                <a:cs typeface="Calibri"/>
              </a:endParaRPr>
            </a:p>
          </p:txBody>
        </p:sp>
        <p:sp>
          <p:nvSpPr>
            <p:cNvPr id="27" name="Freeform: Shape 26">
              <a:extLst>
                <a:ext uri="{FF2B5EF4-FFF2-40B4-BE49-F238E27FC236}">
                  <a16:creationId xmlns:a16="http://schemas.microsoft.com/office/drawing/2014/main" id="{256C475E-6F91-7A47-1AE8-42E449EEB31A}"/>
                </a:ext>
              </a:extLst>
            </p:cNvPr>
            <p:cNvSpPr/>
            <p:nvPr/>
          </p:nvSpPr>
          <p:spPr>
            <a:xfrm>
              <a:off x="3394515" y="3882419"/>
              <a:ext cx="8577977" cy="357000"/>
            </a:xfrm>
            <a:custGeom>
              <a:avLst/>
              <a:gdLst>
                <a:gd name="connsiteX0" fmla="*/ 0 w 8577977"/>
                <a:gd name="connsiteY0" fmla="*/ 0 h 357000"/>
                <a:gd name="connsiteX1" fmla="*/ 8577977 w 8577977"/>
                <a:gd name="connsiteY1" fmla="*/ 0 h 357000"/>
                <a:gd name="connsiteX2" fmla="*/ 8577977 w 8577977"/>
                <a:gd name="connsiteY2" fmla="*/ 357000 h 357000"/>
                <a:gd name="connsiteX3" fmla="*/ 0 w 8577977"/>
                <a:gd name="connsiteY3" fmla="*/ 357000 h 357000"/>
                <a:gd name="connsiteX4" fmla="*/ 0 w 8577977"/>
                <a:gd name="connsiteY4" fmla="*/ 0 h 35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7977" h="357000">
                  <a:moveTo>
                    <a:pt x="0" y="0"/>
                  </a:moveTo>
                  <a:lnTo>
                    <a:pt x="8577977" y="0"/>
                  </a:lnTo>
                  <a:lnTo>
                    <a:pt x="8577977" y="357000"/>
                  </a:lnTo>
                  <a:lnTo>
                    <a:pt x="0" y="357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marL="0" lvl="0" indent="0" algn="l" defTabSz="889000">
                <a:lnSpc>
                  <a:spcPct val="90000"/>
                </a:lnSpc>
                <a:spcBef>
                  <a:spcPct val="0"/>
                </a:spcBef>
                <a:spcAft>
                  <a:spcPct val="35000"/>
                </a:spcAft>
                <a:buNone/>
              </a:pPr>
              <a:endParaRPr lang="fr-FR" sz="2000" kern="1200" noProof="0" dirty="0">
                <a:latin typeface="Calibri"/>
                <a:cs typeface="Calibri"/>
              </a:endParaRPr>
            </a:p>
          </p:txBody>
        </p:sp>
        <p:sp>
          <p:nvSpPr>
            <p:cNvPr id="28" name="Freeform: Shape 27">
              <a:extLst>
                <a:ext uri="{FF2B5EF4-FFF2-40B4-BE49-F238E27FC236}">
                  <a16:creationId xmlns:a16="http://schemas.microsoft.com/office/drawing/2014/main" id="{3BD46D11-FAF6-01C0-E221-E7A9FE681D83}"/>
                </a:ext>
              </a:extLst>
            </p:cNvPr>
            <p:cNvSpPr/>
            <p:nvPr/>
          </p:nvSpPr>
          <p:spPr>
            <a:xfrm>
              <a:off x="380633" y="3879024"/>
              <a:ext cx="1411382" cy="363790"/>
            </a:xfrm>
            <a:custGeom>
              <a:avLst/>
              <a:gdLst>
                <a:gd name="connsiteX0" fmla="*/ 60644 w 1414717"/>
                <a:gd name="connsiteY0" fmla="*/ 0 h 363790"/>
                <a:gd name="connsiteX1" fmla="*/ 1354073 w 1414717"/>
                <a:gd name="connsiteY1" fmla="*/ 0 h 363790"/>
                <a:gd name="connsiteX2" fmla="*/ 1414717 w 1414717"/>
                <a:gd name="connsiteY2" fmla="*/ 60644 h 363790"/>
                <a:gd name="connsiteX3" fmla="*/ 1414717 w 1414717"/>
                <a:gd name="connsiteY3" fmla="*/ 363790 h 363790"/>
                <a:gd name="connsiteX4" fmla="*/ 1414717 w 1414717"/>
                <a:gd name="connsiteY4" fmla="*/ 363790 h 363790"/>
                <a:gd name="connsiteX5" fmla="*/ 0 w 1414717"/>
                <a:gd name="connsiteY5" fmla="*/ 363790 h 363790"/>
                <a:gd name="connsiteX6" fmla="*/ 0 w 1414717"/>
                <a:gd name="connsiteY6" fmla="*/ 363790 h 363790"/>
                <a:gd name="connsiteX7" fmla="*/ 0 w 1414717"/>
                <a:gd name="connsiteY7" fmla="*/ 60644 h 363790"/>
                <a:gd name="connsiteX8" fmla="*/ 60644 w 1414717"/>
                <a:gd name="connsiteY8" fmla="*/ 0 h 36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4717" h="363790">
                  <a:moveTo>
                    <a:pt x="60644" y="0"/>
                  </a:moveTo>
                  <a:lnTo>
                    <a:pt x="1354073" y="0"/>
                  </a:lnTo>
                  <a:cubicBezTo>
                    <a:pt x="1387566" y="0"/>
                    <a:pt x="1414717" y="27151"/>
                    <a:pt x="1414717" y="60644"/>
                  </a:cubicBezTo>
                  <a:lnTo>
                    <a:pt x="1414717" y="363790"/>
                  </a:lnTo>
                  <a:lnTo>
                    <a:pt x="1414717" y="363790"/>
                  </a:lnTo>
                  <a:lnTo>
                    <a:pt x="0" y="363790"/>
                  </a:lnTo>
                  <a:lnTo>
                    <a:pt x="0" y="363790"/>
                  </a:lnTo>
                  <a:lnTo>
                    <a:pt x="0" y="60644"/>
                  </a:lnTo>
                  <a:cubicBezTo>
                    <a:pt x="0" y="27151"/>
                    <a:pt x="27151" y="0"/>
                    <a:pt x="60644" y="0"/>
                  </a:cubicBezTo>
                  <a:close/>
                </a:path>
              </a:pathLst>
            </a:custGeom>
          </p:spPr>
          <p:style>
            <a:lnRef idx="1">
              <a:schemeClr val="accent6">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50147" tIns="50147" rIns="50147" bIns="32385" numCol="1" spcCol="1270" anchor="ctr" anchorCtr="0">
              <a:noAutofit/>
            </a:bodyPr>
            <a:lstStyle/>
            <a:p>
              <a:pPr marL="0" lvl="0" indent="0" algn="ctr" defTabSz="755650">
                <a:lnSpc>
                  <a:spcPct val="90000"/>
                </a:lnSpc>
                <a:spcBef>
                  <a:spcPct val="0"/>
                </a:spcBef>
                <a:spcAft>
                  <a:spcPct val="35000"/>
                </a:spcAft>
                <a:buNone/>
              </a:pPr>
              <a:r>
                <a:rPr lang="fr-FR" sz="1400" b="1" kern="1200" noProof="0" dirty="0">
                  <a:latin typeface="Calibri"/>
                  <a:cs typeface="Calibri"/>
                </a:rPr>
                <a:t>INVESTISSEMENT</a:t>
              </a:r>
            </a:p>
          </p:txBody>
        </p:sp>
        <p:sp>
          <p:nvSpPr>
            <p:cNvPr id="29" name="Freeform: Shape 28">
              <a:extLst>
                <a:ext uri="{FF2B5EF4-FFF2-40B4-BE49-F238E27FC236}">
                  <a16:creationId xmlns:a16="http://schemas.microsoft.com/office/drawing/2014/main" id="{14665578-0887-AAEA-B895-A349BBB56F64}"/>
                </a:ext>
              </a:extLst>
            </p:cNvPr>
            <p:cNvSpPr/>
            <p:nvPr/>
          </p:nvSpPr>
          <p:spPr>
            <a:xfrm>
              <a:off x="380632" y="4242814"/>
              <a:ext cx="11591861" cy="714107"/>
            </a:xfrm>
            <a:custGeom>
              <a:avLst/>
              <a:gdLst>
                <a:gd name="connsiteX0" fmla="*/ 0 w 11591861"/>
                <a:gd name="connsiteY0" fmla="*/ 0 h 714107"/>
                <a:gd name="connsiteX1" fmla="*/ 11591861 w 11591861"/>
                <a:gd name="connsiteY1" fmla="*/ 0 h 714107"/>
                <a:gd name="connsiteX2" fmla="*/ 11591861 w 11591861"/>
                <a:gd name="connsiteY2" fmla="*/ 714107 h 714107"/>
                <a:gd name="connsiteX3" fmla="*/ 0 w 11591861"/>
                <a:gd name="connsiteY3" fmla="*/ 714107 h 714107"/>
                <a:gd name="connsiteX4" fmla="*/ 0 w 11591861"/>
                <a:gd name="connsiteY4" fmla="*/ 0 h 714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1861" h="714107">
                  <a:moveTo>
                    <a:pt x="0" y="0"/>
                  </a:moveTo>
                  <a:lnTo>
                    <a:pt x="11591861" y="0"/>
                  </a:lnTo>
                  <a:lnTo>
                    <a:pt x="11591861" y="714107"/>
                  </a:lnTo>
                  <a:lnTo>
                    <a:pt x="0" y="7141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 tIns="1905" rIns="1905" bIns="1905" numCol="1" spcCol="1270" anchor="t" anchorCtr="0">
              <a:noAutofit/>
            </a:bodyPr>
            <a:lstStyle/>
            <a:p>
              <a:pPr marL="57150" lvl="1" indent="-57150" algn="l" defTabSz="44450">
                <a:lnSpc>
                  <a:spcPct val="90000"/>
                </a:lnSpc>
                <a:spcBef>
                  <a:spcPct val="0"/>
                </a:spcBef>
                <a:spcAft>
                  <a:spcPct val="15000"/>
                </a:spcAft>
                <a:buChar char="•"/>
              </a:pPr>
              <a:endParaRPr lang="fr-FR" sz="100" kern="1200" noProof="0" dirty="0">
                <a:latin typeface="Calibri"/>
                <a:cs typeface="Calibri"/>
              </a:endParaRPr>
            </a:p>
          </p:txBody>
        </p:sp>
        <p:sp>
          <p:nvSpPr>
            <p:cNvPr id="30" name="Freeform: Shape 29">
              <a:extLst>
                <a:ext uri="{FF2B5EF4-FFF2-40B4-BE49-F238E27FC236}">
                  <a16:creationId xmlns:a16="http://schemas.microsoft.com/office/drawing/2014/main" id="{752B7AB7-E0CD-53DF-B8E4-49A0526FB6E0}"/>
                </a:ext>
              </a:extLst>
            </p:cNvPr>
            <p:cNvSpPr/>
            <p:nvPr/>
          </p:nvSpPr>
          <p:spPr>
            <a:xfrm>
              <a:off x="3394515" y="4981357"/>
              <a:ext cx="8577977" cy="357000"/>
            </a:xfrm>
            <a:custGeom>
              <a:avLst/>
              <a:gdLst>
                <a:gd name="connsiteX0" fmla="*/ 0 w 8577977"/>
                <a:gd name="connsiteY0" fmla="*/ 0 h 357000"/>
                <a:gd name="connsiteX1" fmla="*/ 8577977 w 8577977"/>
                <a:gd name="connsiteY1" fmla="*/ 0 h 357000"/>
                <a:gd name="connsiteX2" fmla="*/ 8577977 w 8577977"/>
                <a:gd name="connsiteY2" fmla="*/ 357000 h 357000"/>
                <a:gd name="connsiteX3" fmla="*/ 0 w 8577977"/>
                <a:gd name="connsiteY3" fmla="*/ 357000 h 357000"/>
                <a:gd name="connsiteX4" fmla="*/ 0 w 8577977"/>
                <a:gd name="connsiteY4" fmla="*/ 0 h 35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7977" h="357000">
                  <a:moveTo>
                    <a:pt x="0" y="0"/>
                  </a:moveTo>
                  <a:lnTo>
                    <a:pt x="8577977" y="0"/>
                  </a:lnTo>
                  <a:lnTo>
                    <a:pt x="8577977" y="357000"/>
                  </a:lnTo>
                  <a:lnTo>
                    <a:pt x="0" y="357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marL="0" lvl="0" indent="0" algn="l" defTabSz="889000">
                <a:lnSpc>
                  <a:spcPct val="90000"/>
                </a:lnSpc>
                <a:spcBef>
                  <a:spcPct val="0"/>
                </a:spcBef>
                <a:spcAft>
                  <a:spcPct val="35000"/>
                </a:spcAft>
                <a:buNone/>
              </a:pPr>
              <a:endParaRPr lang="fr-FR" sz="2000" kern="1200" noProof="0" dirty="0">
                <a:latin typeface="Calibri"/>
                <a:cs typeface="Calibri"/>
              </a:endParaRPr>
            </a:p>
          </p:txBody>
        </p:sp>
        <p:sp>
          <p:nvSpPr>
            <p:cNvPr id="31" name="Freeform: Shape 30">
              <a:extLst>
                <a:ext uri="{FF2B5EF4-FFF2-40B4-BE49-F238E27FC236}">
                  <a16:creationId xmlns:a16="http://schemas.microsoft.com/office/drawing/2014/main" id="{C1D5624A-A937-C0BD-6BDB-C824C84D8035}"/>
                </a:ext>
              </a:extLst>
            </p:cNvPr>
            <p:cNvSpPr/>
            <p:nvPr/>
          </p:nvSpPr>
          <p:spPr>
            <a:xfrm>
              <a:off x="380632" y="4974772"/>
              <a:ext cx="1414717" cy="370170"/>
            </a:xfrm>
            <a:custGeom>
              <a:avLst/>
              <a:gdLst>
                <a:gd name="connsiteX0" fmla="*/ 61707 w 1414717"/>
                <a:gd name="connsiteY0" fmla="*/ 0 h 370170"/>
                <a:gd name="connsiteX1" fmla="*/ 1353010 w 1414717"/>
                <a:gd name="connsiteY1" fmla="*/ 0 h 370170"/>
                <a:gd name="connsiteX2" fmla="*/ 1414717 w 1414717"/>
                <a:gd name="connsiteY2" fmla="*/ 61707 h 370170"/>
                <a:gd name="connsiteX3" fmla="*/ 1414717 w 1414717"/>
                <a:gd name="connsiteY3" fmla="*/ 370170 h 370170"/>
                <a:gd name="connsiteX4" fmla="*/ 1414717 w 1414717"/>
                <a:gd name="connsiteY4" fmla="*/ 370170 h 370170"/>
                <a:gd name="connsiteX5" fmla="*/ 0 w 1414717"/>
                <a:gd name="connsiteY5" fmla="*/ 370170 h 370170"/>
                <a:gd name="connsiteX6" fmla="*/ 0 w 1414717"/>
                <a:gd name="connsiteY6" fmla="*/ 370170 h 370170"/>
                <a:gd name="connsiteX7" fmla="*/ 0 w 1414717"/>
                <a:gd name="connsiteY7" fmla="*/ 61707 h 370170"/>
                <a:gd name="connsiteX8" fmla="*/ 61707 w 1414717"/>
                <a:gd name="connsiteY8" fmla="*/ 0 h 37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4717" h="370170">
                  <a:moveTo>
                    <a:pt x="61707" y="0"/>
                  </a:moveTo>
                  <a:lnTo>
                    <a:pt x="1353010" y="0"/>
                  </a:lnTo>
                  <a:cubicBezTo>
                    <a:pt x="1387090" y="0"/>
                    <a:pt x="1414717" y="27627"/>
                    <a:pt x="1414717" y="61707"/>
                  </a:cubicBezTo>
                  <a:lnTo>
                    <a:pt x="1414717" y="370170"/>
                  </a:lnTo>
                  <a:lnTo>
                    <a:pt x="1414717" y="370170"/>
                  </a:lnTo>
                  <a:lnTo>
                    <a:pt x="0" y="370170"/>
                  </a:lnTo>
                  <a:lnTo>
                    <a:pt x="0" y="370170"/>
                  </a:lnTo>
                  <a:lnTo>
                    <a:pt x="0" y="61707"/>
                  </a:lnTo>
                  <a:cubicBezTo>
                    <a:pt x="0" y="27627"/>
                    <a:pt x="27627" y="0"/>
                    <a:pt x="61707" y="0"/>
                  </a:cubicBezTo>
                  <a:close/>
                </a:path>
              </a:pathLst>
            </a:custGeom>
          </p:spPr>
          <p:style>
            <a:lnRef idx="1">
              <a:schemeClr val="accent6">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50458" tIns="50458" rIns="50458" bIns="32385" numCol="1" spcCol="1270" anchor="ctr" anchorCtr="0">
              <a:noAutofit/>
            </a:bodyPr>
            <a:lstStyle/>
            <a:p>
              <a:pPr marL="0" lvl="0" indent="0" algn="ctr" defTabSz="755650">
                <a:lnSpc>
                  <a:spcPct val="90000"/>
                </a:lnSpc>
                <a:spcBef>
                  <a:spcPct val="0"/>
                </a:spcBef>
                <a:spcAft>
                  <a:spcPct val="35000"/>
                </a:spcAft>
                <a:buNone/>
              </a:pPr>
              <a:r>
                <a:rPr lang="fr-FR" sz="1700" b="1" kern="1200" noProof="0" dirty="0">
                  <a:latin typeface="Calibri"/>
                  <a:cs typeface="Calibri"/>
                </a:rPr>
                <a:t>TECHNIQUES</a:t>
              </a:r>
            </a:p>
          </p:txBody>
        </p:sp>
        <p:sp>
          <p:nvSpPr>
            <p:cNvPr id="32" name="Freeform: Shape 31">
              <a:extLst>
                <a:ext uri="{FF2B5EF4-FFF2-40B4-BE49-F238E27FC236}">
                  <a16:creationId xmlns:a16="http://schemas.microsoft.com/office/drawing/2014/main" id="{4DD6E809-52CF-4DAE-EE87-A94ADA0B90AF}"/>
                </a:ext>
              </a:extLst>
            </p:cNvPr>
            <p:cNvSpPr/>
            <p:nvPr/>
          </p:nvSpPr>
          <p:spPr>
            <a:xfrm>
              <a:off x="380632" y="5344943"/>
              <a:ext cx="11591861" cy="714107"/>
            </a:xfrm>
            <a:custGeom>
              <a:avLst/>
              <a:gdLst>
                <a:gd name="connsiteX0" fmla="*/ 0 w 11591861"/>
                <a:gd name="connsiteY0" fmla="*/ 0 h 714107"/>
                <a:gd name="connsiteX1" fmla="*/ 11591861 w 11591861"/>
                <a:gd name="connsiteY1" fmla="*/ 0 h 714107"/>
                <a:gd name="connsiteX2" fmla="*/ 11591861 w 11591861"/>
                <a:gd name="connsiteY2" fmla="*/ 714107 h 714107"/>
                <a:gd name="connsiteX3" fmla="*/ 0 w 11591861"/>
                <a:gd name="connsiteY3" fmla="*/ 714107 h 714107"/>
                <a:gd name="connsiteX4" fmla="*/ 0 w 11591861"/>
                <a:gd name="connsiteY4" fmla="*/ 0 h 714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1861" h="714107">
                  <a:moveTo>
                    <a:pt x="0" y="0"/>
                  </a:moveTo>
                  <a:lnTo>
                    <a:pt x="11591861" y="0"/>
                  </a:lnTo>
                  <a:lnTo>
                    <a:pt x="11591861" y="714107"/>
                  </a:lnTo>
                  <a:lnTo>
                    <a:pt x="0" y="7141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marL="285750" lvl="1" indent="-285750" algn="l" defTabSz="1644650">
                <a:lnSpc>
                  <a:spcPct val="90000"/>
                </a:lnSpc>
                <a:spcBef>
                  <a:spcPct val="0"/>
                </a:spcBef>
                <a:spcAft>
                  <a:spcPct val="15000"/>
                </a:spcAft>
                <a:buChar char="•"/>
              </a:pPr>
              <a:endParaRPr lang="fr-FR" sz="3700" kern="1200" noProof="0" dirty="0">
                <a:latin typeface="Calibri"/>
                <a:cs typeface="Calibri"/>
              </a:endParaRPr>
            </a:p>
          </p:txBody>
        </p:sp>
        <p:sp>
          <p:nvSpPr>
            <p:cNvPr id="53" name="Rectangle 52">
              <a:extLst>
                <a:ext uri="{FF2B5EF4-FFF2-40B4-BE49-F238E27FC236}">
                  <a16:creationId xmlns:a16="http://schemas.microsoft.com/office/drawing/2014/main" id="{4560B80D-5CD7-CC6B-B377-9AE72254ADD1}"/>
                </a:ext>
              </a:extLst>
            </p:cNvPr>
            <p:cNvSpPr/>
            <p:nvPr/>
          </p:nvSpPr>
          <p:spPr>
            <a:xfrm>
              <a:off x="3394515" y="6080296"/>
              <a:ext cx="8577977" cy="357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fr-FR" noProof="0" dirty="0"/>
            </a:p>
          </p:txBody>
        </p:sp>
        <p:sp>
          <p:nvSpPr>
            <p:cNvPr id="61" name="Freeform: Shape 60">
              <a:extLst>
                <a:ext uri="{FF2B5EF4-FFF2-40B4-BE49-F238E27FC236}">
                  <a16:creationId xmlns:a16="http://schemas.microsoft.com/office/drawing/2014/main" id="{00BDACFA-6884-0C8D-F8AD-DA196753A4BB}"/>
                </a:ext>
              </a:extLst>
            </p:cNvPr>
            <p:cNvSpPr/>
            <p:nvPr/>
          </p:nvSpPr>
          <p:spPr>
            <a:xfrm>
              <a:off x="380632" y="6076901"/>
              <a:ext cx="1414717" cy="363790"/>
            </a:xfrm>
            <a:custGeom>
              <a:avLst/>
              <a:gdLst>
                <a:gd name="connsiteX0" fmla="*/ 60644 w 1414717"/>
                <a:gd name="connsiteY0" fmla="*/ 0 h 363790"/>
                <a:gd name="connsiteX1" fmla="*/ 1354073 w 1414717"/>
                <a:gd name="connsiteY1" fmla="*/ 0 h 363790"/>
                <a:gd name="connsiteX2" fmla="*/ 1414717 w 1414717"/>
                <a:gd name="connsiteY2" fmla="*/ 60644 h 363790"/>
                <a:gd name="connsiteX3" fmla="*/ 1414717 w 1414717"/>
                <a:gd name="connsiteY3" fmla="*/ 363790 h 363790"/>
                <a:gd name="connsiteX4" fmla="*/ 1414717 w 1414717"/>
                <a:gd name="connsiteY4" fmla="*/ 363790 h 363790"/>
                <a:gd name="connsiteX5" fmla="*/ 0 w 1414717"/>
                <a:gd name="connsiteY5" fmla="*/ 363790 h 363790"/>
                <a:gd name="connsiteX6" fmla="*/ 0 w 1414717"/>
                <a:gd name="connsiteY6" fmla="*/ 363790 h 363790"/>
                <a:gd name="connsiteX7" fmla="*/ 0 w 1414717"/>
                <a:gd name="connsiteY7" fmla="*/ 60644 h 363790"/>
                <a:gd name="connsiteX8" fmla="*/ 60644 w 1414717"/>
                <a:gd name="connsiteY8" fmla="*/ 0 h 36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4717" h="363790">
                  <a:moveTo>
                    <a:pt x="60644" y="0"/>
                  </a:moveTo>
                  <a:lnTo>
                    <a:pt x="1354073" y="0"/>
                  </a:lnTo>
                  <a:cubicBezTo>
                    <a:pt x="1387566" y="0"/>
                    <a:pt x="1414717" y="27151"/>
                    <a:pt x="1414717" y="60644"/>
                  </a:cubicBezTo>
                  <a:lnTo>
                    <a:pt x="1414717" y="363790"/>
                  </a:lnTo>
                  <a:lnTo>
                    <a:pt x="1414717" y="363790"/>
                  </a:lnTo>
                  <a:lnTo>
                    <a:pt x="0" y="363790"/>
                  </a:lnTo>
                  <a:lnTo>
                    <a:pt x="0" y="363790"/>
                  </a:lnTo>
                  <a:lnTo>
                    <a:pt x="0" y="60644"/>
                  </a:lnTo>
                  <a:cubicBezTo>
                    <a:pt x="0" y="27151"/>
                    <a:pt x="27151" y="0"/>
                    <a:pt x="60644" y="0"/>
                  </a:cubicBezTo>
                  <a:close/>
                </a:path>
              </a:pathLst>
            </a:custGeom>
          </p:spPr>
          <p:style>
            <a:lnRef idx="1">
              <a:schemeClr val="accent6">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50147" tIns="50147" rIns="50147" bIns="32385" numCol="1" spcCol="1270" anchor="ctr" anchorCtr="0">
              <a:noAutofit/>
            </a:bodyPr>
            <a:lstStyle/>
            <a:p>
              <a:pPr marL="0" lvl="0" indent="0" algn="ctr" defTabSz="755650">
                <a:lnSpc>
                  <a:spcPct val="90000"/>
                </a:lnSpc>
                <a:spcBef>
                  <a:spcPct val="0"/>
                </a:spcBef>
                <a:spcAft>
                  <a:spcPct val="35000"/>
                </a:spcAft>
                <a:buNone/>
              </a:pPr>
              <a:r>
                <a:rPr lang="fr-FR" sz="1700" b="1" kern="1200" noProof="0" dirty="0">
                  <a:latin typeface="Calibri"/>
                  <a:cs typeface="Calibri"/>
                </a:rPr>
                <a:t>NOUVEAUX</a:t>
              </a:r>
            </a:p>
          </p:txBody>
        </p:sp>
      </p:grpSp>
      <p:pic>
        <p:nvPicPr>
          <p:cNvPr id="9" name="Picture 8" descr="A picture containing text&#10;&#10;Description automatically generated">
            <a:extLst>
              <a:ext uri="{FF2B5EF4-FFF2-40B4-BE49-F238E27FC236}">
                <a16:creationId xmlns:a16="http://schemas.microsoft.com/office/drawing/2014/main" id="{E6D2748E-F364-C091-206F-23637B413FCB}"/>
              </a:ext>
            </a:extLst>
          </p:cNvPr>
          <p:cNvPicPr>
            <a:picLocks noChangeAspect="1"/>
          </p:cNvPicPr>
          <p:nvPr/>
        </p:nvPicPr>
        <p:blipFill rotWithShape="1">
          <a:blip r:embed="rId45">
            <a:extLst>
              <a:ext uri="{28A0092B-C50C-407E-A947-70E740481C1C}">
                <a14:useLocalDpi xmlns:a14="http://schemas.microsoft.com/office/drawing/2010/main" val="0"/>
              </a:ext>
            </a:extLst>
          </a:blip>
          <a:srcRect l="63742" t="7583" b="8594"/>
          <a:stretch/>
        </p:blipFill>
        <p:spPr>
          <a:xfrm>
            <a:off x="8950262" y="1272854"/>
            <a:ext cx="1220268" cy="734182"/>
          </a:xfrm>
          <a:prstGeom prst="rect">
            <a:avLst/>
          </a:prstGeom>
        </p:spPr>
      </p:pic>
      <p:pic>
        <p:nvPicPr>
          <p:cNvPr id="63" name="Picture 62" descr="Logo&#10;&#10;Description automatically generated">
            <a:extLst>
              <a:ext uri="{FF2B5EF4-FFF2-40B4-BE49-F238E27FC236}">
                <a16:creationId xmlns:a16="http://schemas.microsoft.com/office/drawing/2014/main" id="{86302CB7-9049-31E4-D6B7-6280D143806F}"/>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4249238" y="5600177"/>
            <a:ext cx="1103951" cy="610462"/>
          </a:xfrm>
          <a:prstGeom prst="rect">
            <a:avLst/>
          </a:prstGeom>
        </p:spPr>
      </p:pic>
      <p:pic>
        <p:nvPicPr>
          <p:cNvPr id="66" name="Picture 65" descr="A picture containing graphical user interface&#10;&#10;Description automatically generated">
            <a:extLst>
              <a:ext uri="{FF2B5EF4-FFF2-40B4-BE49-F238E27FC236}">
                <a16:creationId xmlns:a16="http://schemas.microsoft.com/office/drawing/2014/main" id="{32AD7718-22A7-771A-2A1F-0AA0BC76BA27}"/>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5528865" y="5634595"/>
            <a:ext cx="1713569" cy="519440"/>
          </a:xfrm>
          <a:prstGeom prst="rect">
            <a:avLst/>
          </a:prstGeom>
        </p:spPr>
      </p:pic>
    </p:spTree>
    <p:extLst>
      <p:ext uri="{BB962C8B-B14F-4D97-AF65-F5344CB8AC3E}">
        <p14:creationId xmlns:p14="http://schemas.microsoft.com/office/powerpoint/2010/main" val="3874789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046E74-05B6-3597-C358-BB879F6D0425}"/>
              </a:ext>
            </a:extLst>
          </p:cNvPr>
          <p:cNvSpPr>
            <a:spLocks noGrp="1"/>
          </p:cNvSpPr>
          <p:nvPr>
            <p:ph idx="1"/>
          </p:nvPr>
        </p:nvSpPr>
        <p:spPr>
          <a:xfrm>
            <a:off x="838200" y="1900073"/>
            <a:ext cx="10515600" cy="2301821"/>
          </a:xfrm>
        </p:spPr>
        <p:txBody>
          <a:bodyPr vert="horz" lIns="91440" tIns="45720" rIns="91440" bIns="45720" rtlCol="0" anchor="t">
            <a:normAutofit lnSpcReduction="10000"/>
          </a:bodyPr>
          <a:lstStyle/>
          <a:p>
            <a:pPr marL="0" indent="0" algn="ctr">
              <a:buNone/>
            </a:pPr>
            <a:r>
              <a:rPr lang="fr-FR" b="1" noProof="0" dirty="0">
                <a:latin typeface="Source Sans Pro" panose="020B0503030403020204" pitchFamily="34" charset="0"/>
                <a:ea typeface="Source Sans Pro" panose="020B0503030403020204" pitchFamily="34" charset="0"/>
                <a:cs typeface="+mn-lt"/>
              </a:rPr>
              <a:t>Thank you - Merci - Obrigado</a:t>
            </a:r>
          </a:p>
          <a:p>
            <a:pPr marL="0" indent="0" algn="ctr">
              <a:buNone/>
            </a:pPr>
            <a:endParaRPr lang="fr-FR" b="1" noProof="0" dirty="0">
              <a:latin typeface="Source Sans Pro" panose="020B0503030403020204" pitchFamily="34" charset="0"/>
              <a:ea typeface="Source Sans Pro" panose="020B0503030403020204" pitchFamily="34" charset="0"/>
              <a:cs typeface="+mn-lt"/>
            </a:endParaRPr>
          </a:p>
          <a:p>
            <a:pPr algn="ctr">
              <a:buNone/>
            </a:pPr>
            <a:r>
              <a:rPr lang="fr-FR" sz="2400" noProof="0" dirty="0">
                <a:latin typeface="Source Sans Pro" panose="020B0503030403020204" pitchFamily="34" charset="0"/>
                <a:ea typeface="Source Sans Pro" panose="020B0503030403020204" pitchFamily="34" charset="0"/>
                <a:cs typeface="+mn-lt"/>
              </a:rPr>
              <a:t>ECOWAS Centre for Renewable Energy and Energy Efficiency (ECREEE)</a:t>
            </a:r>
            <a:endParaRPr lang="fr-FR" sz="2400" noProof="0" dirty="0">
              <a:latin typeface="Source Sans Pro" panose="020B0503030403020204" pitchFamily="34" charset="0"/>
              <a:ea typeface="Source Sans Pro" panose="020B0503030403020204" pitchFamily="34" charset="0"/>
              <a:cs typeface="Calibri"/>
            </a:endParaRPr>
          </a:p>
          <a:p>
            <a:pPr marL="0" indent="0" algn="ctr">
              <a:buNone/>
            </a:pPr>
            <a:r>
              <a:rPr lang="fr-FR" sz="2400" noProof="0" dirty="0">
                <a:latin typeface="Source Sans Pro" panose="020B0503030403020204" pitchFamily="34" charset="0"/>
                <a:ea typeface="Source Sans Pro" panose="020B0503030403020204" pitchFamily="34" charset="0"/>
                <a:cs typeface="+mn-lt"/>
              </a:rPr>
              <a:t>e-mail: info@ecreee.org</a:t>
            </a:r>
            <a:endParaRPr lang="fr-FR" sz="2400" noProof="0" dirty="0">
              <a:latin typeface="Source Sans Pro" panose="020B0503030403020204" pitchFamily="34" charset="0"/>
              <a:ea typeface="Source Sans Pro" panose="020B0503030403020204" pitchFamily="34" charset="0"/>
              <a:cs typeface="Calibri"/>
            </a:endParaRPr>
          </a:p>
          <a:p>
            <a:pPr marL="0" indent="0" algn="ctr">
              <a:buNone/>
            </a:pPr>
            <a:r>
              <a:rPr lang="fr-FR" sz="2400" noProof="0" dirty="0">
                <a:latin typeface="Source Sans Pro" panose="020B0503030403020204" pitchFamily="34" charset="0"/>
                <a:ea typeface="Source Sans Pro" panose="020B0503030403020204" pitchFamily="34" charset="0"/>
                <a:cs typeface="Calibri"/>
              </a:rPr>
              <a:t>www.ecreee.org</a:t>
            </a:r>
          </a:p>
          <a:p>
            <a:pPr marL="0" indent="0" algn="ctr">
              <a:buNone/>
            </a:pPr>
            <a:endParaRPr lang="fr-FR" noProof="0" dirty="0">
              <a:cs typeface="Calibri" panose="020F0502020204030204"/>
            </a:endParaRPr>
          </a:p>
          <a:p>
            <a:pPr marL="0" indent="0" algn="ctr">
              <a:buNone/>
            </a:pPr>
            <a:endParaRPr lang="fr-FR" noProof="0" dirty="0">
              <a:cs typeface="Calibri" panose="020F0502020204030204"/>
            </a:endParaRPr>
          </a:p>
          <a:p>
            <a:pPr marL="0" indent="0" algn="ctr">
              <a:buNone/>
            </a:pPr>
            <a:endParaRPr lang="fr-FR" noProof="0" dirty="0">
              <a:cs typeface="Calibri" panose="020F0502020204030204"/>
            </a:endParaRPr>
          </a:p>
          <a:p>
            <a:pPr marL="0" indent="0" algn="ctr">
              <a:buNone/>
            </a:pPr>
            <a:endParaRPr lang="fr-FR" noProof="0" dirty="0">
              <a:cs typeface="Calibri" panose="020F0502020204030204"/>
            </a:endParaRPr>
          </a:p>
        </p:txBody>
      </p:sp>
      <p:pic>
        <p:nvPicPr>
          <p:cNvPr id="5" name="Picture 6" descr="Qr code&#10;&#10;Description automatically generated">
            <a:extLst>
              <a:ext uri="{FF2B5EF4-FFF2-40B4-BE49-F238E27FC236}">
                <a16:creationId xmlns:a16="http://schemas.microsoft.com/office/drawing/2014/main" id="{305E7BC3-AF1A-C924-B973-FD0607BD4EEF}"/>
              </a:ext>
            </a:extLst>
          </p:cNvPr>
          <p:cNvPicPr>
            <a:picLocks noChangeAspect="1"/>
          </p:cNvPicPr>
          <p:nvPr/>
        </p:nvPicPr>
        <p:blipFill>
          <a:blip r:embed="rId2"/>
          <a:stretch>
            <a:fillRect/>
          </a:stretch>
        </p:blipFill>
        <p:spPr>
          <a:xfrm>
            <a:off x="5581650" y="4202004"/>
            <a:ext cx="1028700" cy="923925"/>
          </a:xfrm>
          <a:prstGeom prst="rect">
            <a:avLst/>
          </a:prstGeom>
        </p:spPr>
      </p:pic>
      <p:pic>
        <p:nvPicPr>
          <p:cNvPr id="7" name="Picture 6" descr="Logo&#10;&#10;Description automatically generated">
            <a:extLst>
              <a:ext uri="{FF2B5EF4-FFF2-40B4-BE49-F238E27FC236}">
                <a16:creationId xmlns:a16="http://schemas.microsoft.com/office/drawing/2014/main" id="{83C8F23C-F696-F2D5-AC3D-C4FD0A673594}"/>
              </a:ext>
            </a:extLst>
          </p:cNvPr>
          <p:cNvPicPr>
            <a:picLocks noChangeAspect="1"/>
          </p:cNvPicPr>
          <p:nvPr/>
        </p:nvPicPr>
        <p:blipFill rotWithShape="1">
          <a:blip r:embed="rId3">
            <a:extLst>
              <a:ext uri="{28A0092B-C50C-407E-A947-70E740481C1C}">
                <a14:useLocalDpi xmlns:a14="http://schemas.microsoft.com/office/drawing/2010/main" val="0"/>
              </a:ext>
            </a:extLst>
          </a:blip>
          <a:srcRect l="6556" t="23412" b="21253"/>
          <a:stretch/>
        </p:blipFill>
        <p:spPr>
          <a:xfrm>
            <a:off x="4544811" y="378265"/>
            <a:ext cx="3097763" cy="1287625"/>
          </a:xfrm>
          <a:prstGeom prst="rect">
            <a:avLst/>
          </a:prstGeom>
        </p:spPr>
      </p:pic>
      <p:grpSp>
        <p:nvGrpSpPr>
          <p:cNvPr id="13" name="Group 12">
            <a:extLst>
              <a:ext uri="{FF2B5EF4-FFF2-40B4-BE49-F238E27FC236}">
                <a16:creationId xmlns:a16="http://schemas.microsoft.com/office/drawing/2014/main" id="{71CB507B-835A-9998-5403-3A826A013F07}"/>
              </a:ext>
            </a:extLst>
          </p:cNvPr>
          <p:cNvGrpSpPr/>
          <p:nvPr/>
        </p:nvGrpSpPr>
        <p:grpSpPr>
          <a:xfrm>
            <a:off x="3456262" y="5331373"/>
            <a:ext cx="5279477" cy="885496"/>
            <a:chOff x="3456262" y="5515304"/>
            <a:chExt cx="5279477" cy="885496"/>
          </a:xfrm>
        </p:grpSpPr>
        <p:pic>
          <p:nvPicPr>
            <p:cNvPr id="8" name="Picture 8" descr="Icon&#10;&#10;Description automatically generated">
              <a:extLst>
                <a:ext uri="{FF2B5EF4-FFF2-40B4-BE49-F238E27FC236}">
                  <a16:creationId xmlns:a16="http://schemas.microsoft.com/office/drawing/2014/main" id="{9B5E473D-DF8C-A030-D273-C6B727F238C9}"/>
                </a:ext>
              </a:extLst>
            </p:cNvPr>
            <p:cNvPicPr>
              <a:picLocks noChangeAspect="1"/>
            </p:cNvPicPr>
            <p:nvPr/>
          </p:nvPicPr>
          <p:blipFill>
            <a:blip r:embed="rId4"/>
            <a:stretch>
              <a:fillRect/>
            </a:stretch>
          </p:blipFill>
          <p:spPr>
            <a:xfrm>
              <a:off x="3456262" y="5515304"/>
              <a:ext cx="917684" cy="885496"/>
            </a:xfrm>
            <a:prstGeom prst="rect">
              <a:avLst/>
            </a:prstGeom>
          </p:spPr>
        </p:pic>
        <p:pic>
          <p:nvPicPr>
            <p:cNvPr id="9" name="Picture 9" descr="Icon&#10;&#10;Description automatically generated">
              <a:extLst>
                <a:ext uri="{FF2B5EF4-FFF2-40B4-BE49-F238E27FC236}">
                  <a16:creationId xmlns:a16="http://schemas.microsoft.com/office/drawing/2014/main" id="{1CD190AD-1DDA-AF6E-FEA2-C69DBAEDCE10}"/>
                </a:ext>
              </a:extLst>
            </p:cNvPr>
            <p:cNvPicPr>
              <a:picLocks noChangeAspect="1"/>
            </p:cNvPicPr>
            <p:nvPr/>
          </p:nvPicPr>
          <p:blipFill>
            <a:blip r:embed="rId5"/>
            <a:stretch>
              <a:fillRect/>
            </a:stretch>
          </p:blipFill>
          <p:spPr>
            <a:xfrm>
              <a:off x="4546711" y="5515304"/>
              <a:ext cx="917684" cy="885496"/>
            </a:xfrm>
            <a:prstGeom prst="rect">
              <a:avLst/>
            </a:prstGeom>
          </p:spPr>
        </p:pic>
        <p:pic>
          <p:nvPicPr>
            <p:cNvPr id="10" name="Picture 10" descr="Icon&#10;&#10;Description automatically generated">
              <a:extLst>
                <a:ext uri="{FF2B5EF4-FFF2-40B4-BE49-F238E27FC236}">
                  <a16:creationId xmlns:a16="http://schemas.microsoft.com/office/drawing/2014/main" id="{EB73C835-15ED-B7D7-FB20-D3D4CC3AED6B}"/>
                </a:ext>
              </a:extLst>
            </p:cNvPr>
            <p:cNvPicPr>
              <a:picLocks noChangeAspect="1"/>
            </p:cNvPicPr>
            <p:nvPr/>
          </p:nvPicPr>
          <p:blipFill>
            <a:blip r:embed="rId6"/>
            <a:stretch>
              <a:fillRect/>
            </a:stretch>
          </p:blipFill>
          <p:spPr>
            <a:xfrm>
              <a:off x="5637158" y="5515304"/>
              <a:ext cx="917684" cy="885496"/>
            </a:xfrm>
            <a:prstGeom prst="rect">
              <a:avLst/>
            </a:prstGeom>
          </p:spPr>
        </p:pic>
        <p:pic>
          <p:nvPicPr>
            <p:cNvPr id="11" name="Picture 11" descr="Icon&#10;&#10;Description automatically generated">
              <a:extLst>
                <a:ext uri="{FF2B5EF4-FFF2-40B4-BE49-F238E27FC236}">
                  <a16:creationId xmlns:a16="http://schemas.microsoft.com/office/drawing/2014/main" id="{D902C9BF-F455-B8E8-FDC6-9AA301F3E670}"/>
                </a:ext>
              </a:extLst>
            </p:cNvPr>
            <p:cNvPicPr>
              <a:picLocks noChangeAspect="1"/>
            </p:cNvPicPr>
            <p:nvPr/>
          </p:nvPicPr>
          <p:blipFill>
            <a:blip r:embed="rId7"/>
            <a:stretch>
              <a:fillRect/>
            </a:stretch>
          </p:blipFill>
          <p:spPr>
            <a:xfrm>
              <a:off x="6727606" y="5515304"/>
              <a:ext cx="917684" cy="885496"/>
            </a:xfrm>
            <a:prstGeom prst="rect">
              <a:avLst/>
            </a:prstGeom>
          </p:spPr>
        </p:pic>
        <p:pic>
          <p:nvPicPr>
            <p:cNvPr id="12" name="Picture 12" descr="Icon&#10;&#10;Description automatically generated">
              <a:extLst>
                <a:ext uri="{FF2B5EF4-FFF2-40B4-BE49-F238E27FC236}">
                  <a16:creationId xmlns:a16="http://schemas.microsoft.com/office/drawing/2014/main" id="{C39582D9-2B65-40DB-6439-3D126D357AEF}"/>
                </a:ext>
              </a:extLst>
            </p:cNvPr>
            <p:cNvPicPr>
              <a:picLocks noChangeAspect="1"/>
            </p:cNvPicPr>
            <p:nvPr/>
          </p:nvPicPr>
          <p:blipFill>
            <a:blip r:embed="rId8"/>
            <a:stretch>
              <a:fillRect/>
            </a:stretch>
          </p:blipFill>
          <p:spPr>
            <a:xfrm>
              <a:off x="7818055" y="5515304"/>
              <a:ext cx="917684" cy="885496"/>
            </a:xfrm>
            <a:prstGeom prst="rect">
              <a:avLst/>
            </a:prstGeom>
          </p:spPr>
        </p:pic>
      </p:grpSp>
      <p:sp>
        <p:nvSpPr>
          <p:cNvPr id="14" name="TextBox 13">
            <a:extLst>
              <a:ext uri="{FF2B5EF4-FFF2-40B4-BE49-F238E27FC236}">
                <a16:creationId xmlns:a16="http://schemas.microsoft.com/office/drawing/2014/main" id="{ECBB880F-0198-297C-F2BA-B3900BF5DD66}"/>
              </a:ext>
            </a:extLst>
          </p:cNvPr>
          <p:cNvSpPr txBox="1"/>
          <p:nvPr/>
        </p:nvSpPr>
        <p:spPr>
          <a:xfrm>
            <a:off x="4172607" y="6314089"/>
            <a:ext cx="401757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i="1" noProof="0" dirty="0"/>
              <a:t>Follow us on our social media channels</a:t>
            </a:r>
          </a:p>
        </p:txBody>
      </p:sp>
    </p:spTree>
    <p:extLst>
      <p:ext uri="{BB962C8B-B14F-4D97-AF65-F5344CB8AC3E}">
        <p14:creationId xmlns:p14="http://schemas.microsoft.com/office/powerpoint/2010/main" val="832997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5066D-2227-4FA1-F6B1-2A1DDF7899B0}"/>
              </a:ext>
            </a:extLst>
          </p:cNvPr>
          <p:cNvSpPr>
            <a:spLocks noGrp="1"/>
          </p:cNvSpPr>
          <p:nvPr>
            <p:ph type="title"/>
          </p:nvPr>
        </p:nvSpPr>
        <p:spPr>
          <a:xfrm>
            <a:off x="838200" y="287486"/>
            <a:ext cx="10317480" cy="695008"/>
          </a:xfrm>
        </p:spPr>
        <p:txBody>
          <a:bodyPr>
            <a:normAutofit/>
          </a:bodyPr>
          <a:lstStyle/>
          <a:p>
            <a:r>
              <a:rPr lang="fr-FR" sz="3733" noProof="0" dirty="0">
                <a:latin typeface="Source Sans Pro" panose="020B0503030403020204" pitchFamily="34" charset="0"/>
                <a:ea typeface="Source Sans Pro" panose="020B0503030403020204" pitchFamily="34" charset="0"/>
              </a:rPr>
              <a:t>Plan de Présentation</a:t>
            </a:r>
          </a:p>
        </p:txBody>
      </p:sp>
      <p:sp>
        <p:nvSpPr>
          <p:cNvPr id="3" name="Content Placeholder 2">
            <a:extLst>
              <a:ext uri="{FF2B5EF4-FFF2-40B4-BE49-F238E27FC236}">
                <a16:creationId xmlns:a16="http://schemas.microsoft.com/office/drawing/2014/main" id="{29E0F7E8-9366-07DE-20DA-D5B518F23E17}"/>
              </a:ext>
            </a:extLst>
          </p:cNvPr>
          <p:cNvSpPr>
            <a:spLocks noGrp="1"/>
          </p:cNvSpPr>
          <p:nvPr>
            <p:ph idx="1"/>
          </p:nvPr>
        </p:nvSpPr>
        <p:spPr>
          <a:xfrm>
            <a:off x="508438" y="1716221"/>
            <a:ext cx="11175124" cy="2992939"/>
          </a:xfrm>
        </p:spPr>
        <p:txBody>
          <a:bodyPr>
            <a:normAutofit/>
          </a:bodyPr>
          <a:lstStyle/>
          <a:p>
            <a:pPr marL="514350" indent="-514350">
              <a:lnSpc>
                <a:spcPct val="160000"/>
              </a:lnSpc>
              <a:buFont typeface="+mj-lt"/>
              <a:buAutoNum type="arabicPeriod"/>
            </a:pPr>
            <a:r>
              <a:rPr lang="fr-FR" sz="3300" noProof="0" dirty="0">
                <a:latin typeface="Source Sans Pro" panose="020B0503030403020204" pitchFamily="34" charset="0"/>
                <a:ea typeface="Source Sans Pro" panose="020B0503030403020204" pitchFamily="34" charset="0"/>
              </a:rPr>
              <a:t>Aperçu sur le CEREEC &amp; </a:t>
            </a:r>
            <a:r>
              <a:rPr lang="fr-FR" sz="3300" noProof="0" dirty="0">
                <a:latin typeface="Source Sans Pro" panose="020B0503030403020204" pitchFamily="34" charset="0"/>
                <a:ea typeface="Source Sans Pro" panose="020B0503030403020204" pitchFamily="34" charset="0"/>
                <a:cs typeface="Calibri"/>
              </a:rPr>
              <a:t>Plan Stratégique 2023-2027</a:t>
            </a:r>
          </a:p>
          <a:p>
            <a:pPr marL="514350" indent="-514350">
              <a:lnSpc>
                <a:spcPct val="160000"/>
              </a:lnSpc>
              <a:buFont typeface="+mj-lt"/>
              <a:buAutoNum type="arabicPeriod"/>
            </a:pPr>
            <a:r>
              <a:rPr lang="fr-FR" sz="3300" noProof="0" dirty="0">
                <a:latin typeface="Source Sans Pro" panose="020B0503030403020204" pitchFamily="34" charset="0"/>
                <a:ea typeface="Source Sans Pro" panose="020B0503030403020204" pitchFamily="34" charset="0"/>
              </a:rPr>
              <a:t>Politiques d’Energie Durable de la CEDEAO</a:t>
            </a:r>
          </a:p>
          <a:p>
            <a:pPr marL="514350" indent="-514350">
              <a:lnSpc>
                <a:spcPct val="160000"/>
              </a:lnSpc>
              <a:buFont typeface="+mj-lt"/>
              <a:buAutoNum type="arabicPeriod"/>
            </a:pPr>
            <a:r>
              <a:rPr lang="fr-FR" sz="3300" noProof="0" dirty="0">
                <a:latin typeface="Source Sans Pro" panose="020B0503030403020204" pitchFamily="34" charset="0"/>
                <a:ea typeface="Source Sans Pro" panose="020B0503030403020204" pitchFamily="34" charset="0"/>
              </a:rPr>
              <a:t>Déploiement de la Mobilité Electrique au Cap Vert</a:t>
            </a:r>
            <a:endParaRPr lang="fr-FR" noProof="0" dirty="0"/>
          </a:p>
          <a:p>
            <a:pPr marL="457189" indent="-457189"/>
            <a:endParaRPr lang="fr-FR" noProof="0" dirty="0"/>
          </a:p>
        </p:txBody>
      </p:sp>
    </p:spTree>
    <p:extLst>
      <p:ext uri="{BB962C8B-B14F-4D97-AF65-F5344CB8AC3E}">
        <p14:creationId xmlns:p14="http://schemas.microsoft.com/office/powerpoint/2010/main" val="2504539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E8525-0EA1-E137-C3ED-4187113E277D}"/>
              </a:ext>
            </a:extLst>
          </p:cNvPr>
          <p:cNvSpPr>
            <a:spLocks noGrp="1"/>
          </p:cNvSpPr>
          <p:nvPr>
            <p:ph type="title"/>
          </p:nvPr>
        </p:nvSpPr>
        <p:spPr>
          <a:xfrm>
            <a:off x="298174" y="365125"/>
            <a:ext cx="3011954" cy="1325563"/>
          </a:xfrm>
        </p:spPr>
        <p:txBody>
          <a:bodyPr>
            <a:normAutofit/>
          </a:bodyPr>
          <a:lstStyle/>
          <a:p>
            <a:r>
              <a:rPr lang="en-GB" dirty="0">
                <a:latin typeface="Calibri Light"/>
                <a:cs typeface="Calibri"/>
              </a:rPr>
              <a:t>1. </a:t>
            </a:r>
            <a:r>
              <a:rPr lang="en-GB" dirty="0" err="1">
                <a:latin typeface="Calibri Light"/>
                <a:cs typeface="Calibri"/>
              </a:rPr>
              <a:t>Historique</a:t>
            </a:r>
            <a:br>
              <a:rPr lang="en-GB" dirty="0">
                <a:latin typeface="Calibri Light"/>
                <a:cs typeface="Calibri"/>
              </a:rPr>
            </a:br>
            <a:r>
              <a:rPr lang="en-GB" dirty="0">
                <a:latin typeface="Calibri Light"/>
                <a:cs typeface="Calibri"/>
              </a:rPr>
              <a:t>(2010-2025)</a:t>
            </a:r>
            <a:endParaRPr lang="en-US" dirty="0"/>
          </a:p>
        </p:txBody>
      </p:sp>
      <p:graphicFrame>
        <p:nvGraphicFramePr>
          <p:cNvPr id="6" name="Content Placeholder 2">
            <a:extLst>
              <a:ext uri="{FF2B5EF4-FFF2-40B4-BE49-F238E27FC236}">
                <a16:creationId xmlns:a16="http://schemas.microsoft.com/office/drawing/2014/main" id="{70C1B638-73EE-7F4C-81F9-D2077A512A12}"/>
              </a:ext>
            </a:extLst>
          </p:cNvPr>
          <p:cNvGraphicFramePr>
            <a:graphicFrameLocks noGrp="1"/>
          </p:cNvGraphicFramePr>
          <p:nvPr>
            <p:ph idx="1"/>
          </p:nvPr>
        </p:nvGraphicFramePr>
        <p:xfrm>
          <a:off x="838200" y="1524000"/>
          <a:ext cx="10355869" cy="469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10">
            <a:extLst>
              <a:ext uri="{FF2B5EF4-FFF2-40B4-BE49-F238E27FC236}">
                <a16:creationId xmlns:a16="http://schemas.microsoft.com/office/drawing/2014/main" id="{CFCFA001-7743-9106-A817-40B512B2D05E}"/>
              </a:ext>
            </a:extLst>
          </p:cNvPr>
          <p:cNvPicPr>
            <a:picLocks noChangeAspect="1"/>
          </p:cNvPicPr>
          <p:nvPr/>
        </p:nvPicPr>
        <p:blipFill rotWithShape="1">
          <a:blip r:embed="rId8"/>
          <a:srcRect l="9710" t="4167" r="14240" b="7372"/>
          <a:stretch/>
        </p:blipFill>
        <p:spPr>
          <a:xfrm>
            <a:off x="7008483" y="4096783"/>
            <a:ext cx="3943996" cy="2474433"/>
          </a:xfrm>
          <a:prstGeom prst="rect">
            <a:avLst/>
          </a:prstGeom>
          <a:ln>
            <a:noFill/>
          </a:ln>
          <a:effectLst>
            <a:outerShdw blurRad="190500" algn="tl" rotWithShape="0">
              <a:srgbClr val="000000">
                <a:alpha val="70000"/>
              </a:srgbClr>
            </a:outerShdw>
          </a:effectLst>
        </p:spPr>
      </p:pic>
      <p:pic>
        <p:nvPicPr>
          <p:cNvPr id="9" name="Image 8">
            <a:extLst>
              <a:ext uri="{FF2B5EF4-FFF2-40B4-BE49-F238E27FC236}">
                <a16:creationId xmlns:a16="http://schemas.microsoft.com/office/drawing/2014/main" id="{0AF16C98-660B-3344-B6DC-A2D136850B0C}"/>
              </a:ext>
            </a:extLst>
          </p:cNvPr>
          <p:cNvPicPr>
            <a:picLocks noChangeAspect="1"/>
          </p:cNvPicPr>
          <p:nvPr/>
        </p:nvPicPr>
        <p:blipFill>
          <a:blip r:embed="rId9"/>
          <a:stretch>
            <a:fillRect/>
          </a:stretch>
        </p:blipFill>
        <p:spPr>
          <a:xfrm>
            <a:off x="9957447" y="640080"/>
            <a:ext cx="1776648" cy="1592856"/>
          </a:xfrm>
          <a:prstGeom prst="rect">
            <a:avLst/>
          </a:prstGeom>
        </p:spPr>
      </p:pic>
      <p:sp>
        <p:nvSpPr>
          <p:cNvPr id="3" name="Title 1">
            <a:extLst>
              <a:ext uri="{FF2B5EF4-FFF2-40B4-BE49-F238E27FC236}">
                <a16:creationId xmlns:a16="http://schemas.microsoft.com/office/drawing/2014/main" id="{82A48FEA-95FA-310B-2419-0F4567FE378E}"/>
              </a:ext>
            </a:extLst>
          </p:cNvPr>
          <p:cNvSpPr txBox="1">
            <a:spLocks/>
          </p:cNvSpPr>
          <p:nvPr/>
        </p:nvSpPr>
        <p:spPr>
          <a:xfrm>
            <a:off x="3127249" y="0"/>
            <a:ext cx="6830198" cy="17035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ctr"/>
            <a:r>
              <a:rPr lang="en-GB" sz="2000" b="1" dirty="0">
                <a:latin typeface="Calibri Light"/>
                <a:cs typeface="Calibri"/>
              </a:rPr>
              <a:t>Centre pour les Energies </a:t>
            </a:r>
            <a:r>
              <a:rPr lang="en-GB" sz="2000" b="1" dirty="0" err="1">
                <a:latin typeface="Calibri Light"/>
                <a:cs typeface="Calibri"/>
              </a:rPr>
              <a:t>Renouvelables</a:t>
            </a:r>
            <a:r>
              <a:rPr lang="en-GB" sz="2000" b="1" dirty="0">
                <a:latin typeface="Calibri Light"/>
                <a:cs typeface="Calibri"/>
              </a:rPr>
              <a:t> et </a:t>
            </a:r>
            <a:r>
              <a:rPr lang="en-GB" sz="2000" b="1" dirty="0" err="1">
                <a:latin typeface="Calibri Light"/>
                <a:cs typeface="Calibri"/>
              </a:rPr>
              <a:t>l’Efficacité</a:t>
            </a:r>
            <a:r>
              <a:rPr lang="en-GB" sz="2000" b="1" dirty="0">
                <a:latin typeface="Calibri Light"/>
                <a:cs typeface="Calibri"/>
              </a:rPr>
              <a:t> </a:t>
            </a:r>
            <a:r>
              <a:rPr lang="en-GB" sz="2000" b="1" dirty="0" err="1">
                <a:latin typeface="Calibri Light"/>
                <a:cs typeface="Calibri"/>
              </a:rPr>
              <a:t>Energétique</a:t>
            </a:r>
            <a:r>
              <a:rPr lang="en-GB" sz="2000" b="1" dirty="0">
                <a:latin typeface="Calibri Light"/>
                <a:cs typeface="Calibri"/>
              </a:rPr>
              <a:t> de la CEDEAO (CEREEC/ECREEE)</a:t>
            </a:r>
          </a:p>
          <a:p>
            <a:pPr algn="ctr"/>
            <a:r>
              <a:rPr lang="en-GB" sz="2000" dirty="0" err="1">
                <a:latin typeface="Calibri Light"/>
                <a:cs typeface="Calibri"/>
              </a:rPr>
              <a:t>Agence</a:t>
            </a:r>
            <a:r>
              <a:rPr lang="en-GB" sz="2000" dirty="0">
                <a:latin typeface="Calibri Light"/>
                <a:cs typeface="Calibri"/>
              </a:rPr>
              <a:t> </a:t>
            </a:r>
            <a:r>
              <a:rPr lang="en-GB" sz="2000" dirty="0" err="1">
                <a:latin typeface="Calibri Light"/>
                <a:cs typeface="Calibri"/>
              </a:rPr>
              <a:t>Spécialisée</a:t>
            </a:r>
            <a:r>
              <a:rPr lang="en-GB" sz="2000" dirty="0">
                <a:latin typeface="Calibri Light"/>
                <a:cs typeface="Calibri"/>
              </a:rPr>
              <a:t> de la </a:t>
            </a:r>
            <a:r>
              <a:rPr lang="en-GB" sz="2000" dirty="0" err="1">
                <a:latin typeface="Calibri Light"/>
                <a:cs typeface="Calibri"/>
              </a:rPr>
              <a:t>Commision</a:t>
            </a:r>
            <a:r>
              <a:rPr lang="en-GB" sz="2000" dirty="0">
                <a:latin typeface="Calibri Light"/>
                <a:cs typeface="Calibri"/>
              </a:rPr>
              <a:t> de la CEDEAO </a:t>
            </a:r>
            <a:r>
              <a:rPr lang="en-GB" sz="2000" dirty="0" err="1">
                <a:latin typeface="Calibri Light"/>
                <a:cs typeface="Calibri"/>
              </a:rPr>
              <a:t>en</a:t>
            </a:r>
            <a:r>
              <a:rPr lang="en-GB" sz="2000" dirty="0">
                <a:latin typeface="Calibri Light"/>
                <a:cs typeface="Calibri"/>
              </a:rPr>
              <a:t> charge de la Promotion et du Développement des Energies </a:t>
            </a:r>
            <a:r>
              <a:rPr lang="en-GB" sz="2000" dirty="0" err="1">
                <a:latin typeface="Calibri Light"/>
                <a:cs typeface="Calibri"/>
              </a:rPr>
              <a:t>Renouvelables</a:t>
            </a:r>
            <a:r>
              <a:rPr lang="en-GB" sz="2000" dirty="0">
                <a:latin typeface="Calibri Light"/>
                <a:cs typeface="Calibri"/>
              </a:rPr>
              <a:t> et de </a:t>
            </a:r>
            <a:r>
              <a:rPr lang="en-GB" sz="2000" dirty="0" err="1">
                <a:latin typeface="Calibri Light"/>
                <a:cs typeface="Calibri"/>
              </a:rPr>
              <a:t>l’Efficacité</a:t>
            </a:r>
            <a:r>
              <a:rPr lang="en-GB" sz="2000" dirty="0">
                <a:latin typeface="Calibri Light"/>
                <a:cs typeface="Calibri"/>
              </a:rPr>
              <a:t> </a:t>
            </a:r>
            <a:r>
              <a:rPr lang="en-GB" sz="2000" dirty="0" err="1">
                <a:latin typeface="Calibri Light"/>
                <a:cs typeface="Calibri"/>
              </a:rPr>
              <a:t>Energétique</a:t>
            </a:r>
            <a:r>
              <a:rPr lang="en-GB" sz="2000" dirty="0">
                <a:latin typeface="Calibri Light"/>
                <a:cs typeface="Calibri"/>
              </a:rPr>
              <a:t> </a:t>
            </a:r>
            <a:r>
              <a:rPr lang="en-GB" sz="2000" dirty="0" err="1">
                <a:latin typeface="Calibri Light"/>
                <a:cs typeface="Calibri"/>
              </a:rPr>
              <a:t>en</a:t>
            </a:r>
            <a:r>
              <a:rPr lang="en-GB" sz="2000" dirty="0">
                <a:latin typeface="Calibri Light"/>
                <a:cs typeface="Calibri"/>
              </a:rPr>
              <a:t> Afrique de </a:t>
            </a:r>
            <a:r>
              <a:rPr lang="en-GB" sz="2000" dirty="0" err="1">
                <a:latin typeface="Calibri Light"/>
                <a:cs typeface="Calibri"/>
              </a:rPr>
              <a:t>l’Ouest</a:t>
            </a:r>
            <a:endParaRPr lang="en-US" sz="2000" dirty="0"/>
          </a:p>
        </p:txBody>
      </p:sp>
    </p:spTree>
    <p:extLst>
      <p:ext uri="{BB962C8B-B14F-4D97-AF65-F5344CB8AC3E}">
        <p14:creationId xmlns:p14="http://schemas.microsoft.com/office/powerpoint/2010/main" val="743303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A238DD5-4B8C-F0BD-F253-6CD945683D5A}"/>
              </a:ext>
            </a:extLst>
          </p:cNvPr>
          <p:cNvPicPr>
            <a:picLocks noChangeAspect="1"/>
          </p:cNvPicPr>
          <p:nvPr/>
        </p:nvPicPr>
        <p:blipFill rotWithShape="1">
          <a:blip r:embed="rId2">
            <a:extLst>
              <a:ext uri="{28A0092B-C50C-407E-A947-70E740481C1C}">
                <a14:useLocalDpi xmlns:a14="http://schemas.microsoft.com/office/drawing/2010/main" val="0"/>
              </a:ext>
            </a:extLst>
          </a:blip>
          <a:srcRect t="36233"/>
          <a:stretch/>
        </p:blipFill>
        <p:spPr>
          <a:xfrm>
            <a:off x="0" y="2314266"/>
            <a:ext cx="12192000" cy="4315134"/>
          </a:xfrm>
          <a:prstGeom prst="rect">
            <a:avLst/>
          </a:prstGeom>
        </p:spPr>
      </p:pic>
      <p:sp>
        <p:nvSpPr>
          <p:cNvPr id="3" name="Title 1">
            <a:extLst>
              <a:ext uri="{FF2B5EF4-FFF2-40B4-BE49-F238E27FC236}">
                <a16:creationId xmlns:a16="http://schemas.microsoft.com/office/drawing/2014/main" id="{6B346F77-2C38-EE14-2DFC-6BEE77E2BE9E}"/>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fr-FR" sz="4000"/>
              <a:t>1. Objectifs : Règlement PC/REX.5/06/2020</a:t>
            </a:r>
            <a:endParaRPr lang="en-US" dirty="0"/>
          </a:p>
        </p:txBody>
      </p:sp>
    </p:spTree>
    <p:extLst>
      <p:ext uri="{BB962C8B-B14F-4D97-AF65-F5344CB8AC3E}">
        <p14:creationId xmlns:p14="http://schemas.microsoft.com/office/powerpoint/2010/main" val="660963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463E5-EB5F-1F73-E9F9-326AB8B5A37E}"/>
              </a:ext>
            </a:extLst>
          </p:cNvPr>
          <p:cNvSpPr>
            <a:spLocks noGrp="1"/>
          </p:cNvSpPr>
          <p:nvPr>
            <p:ph type="title"/>
          </p:nvPr>
        </p:nvSpPr>
        <p:spPr>
          <a:xfrm>
            <a:off x="228600" y="365125"/>
            <a:ext cx="11125200" cy="1325563"/>
          </a:xfrm>
          <a:noFill/>
        </p:spPr>
        <p:txBody>
          <a:bodyPr>
            <a:normAutofit/>
          </a:bodyPr>
          <a:lstStyle/>
          <a:p>
            <a:r>
              <a:rPr lang="fr-FR" dirty="0">
                <a:latin typeface="Calibri Light"/>
                <a:cs typeface="Calibri"/>
              </a:rPr>
              <a:t>1. Orientations Stratégiques du CEREEC, 2023-2027</a:t>
            </a:r>
            <a:endParaRPr lang="en-US" dirty="0">
              <a:latin typeface="Calibri Light"/>
              <a:cs typeface="Calibri Light"/>
            </a:endParaRPr>
          </a:p>
        </p:txBody>
      </p:sp>
      <p:pic>
        <p:nvPicPr>
          <p:cNvPr id="4" name="Picture 3" descr="Diagram, text&#10;&#10;Description automatically generated">
            <a:extLst>
              <a:ext uri="{FF2B5EF4-FFF2-40B4-BE49-F238E27FC236}">
                <a16:creationId xmlns:a16="http://schemas.microsoft.com/office/drawing/2014/main" id="{101CC36E-9CDA-765F-496A-48CF5F659105}"/>
              </a:ext>
            </a:extLst>
          </p:cNvPr>
          <p:cNvPicPr>
            <a:picLocks noChangeAspect="1"/>
          </p:cNvPicPr>
          <p:nvPr/>
        </p:nvPicPr>
        <p:blipFill rotWithShape="1">
          <a:blip r:embed="rId3">
            <a:extLst>
              <a:ext uri="{28A0092B-C50C-407E-A947-70E740481C1C}">
                <a14:useLocalDpi xmlns:a14="http://schemas.microsoft.com/office/drawing/2010/main" val="0"/>
              </a:ext>
            </a:extLst>
          </a:blip>
          <a:srcRect t="14332" b="17702"/>
          <a:stretch/>
        </p:blipFill>
        <p:spPr>
          <a:xfrm>
            <a:off x="0" y="1602659"/>
            <a:ext cx="12192000" cy="4660490"/>
          </a:xfrm>
          <a:prstGeom prst="rect">
            <a:avLst/>
          </a:prstGeom>
        </p:spPr>
      </p:pic>
    </p:spTree>
    <p:extLst>
      <p:ext uri="{BB962C8B-B14F-4D97-AF65-F5344CB8AC3E}">
        <p14:creationId xmlns:p14="http://schemas.microsoft.com/office/powerpoint/2010/main" val="2869038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22612F38-7AA5-CB72-9F6B-5AF104E0DC07}"/>
              </a:ext>
            </a:extLst>
          </p:cNvPr>
          <p:cNvGrpSpPr/>
          <p:nvPr/>
        </p:nvGrpSpPr>
        <p:grpSpPr>
          <a:xfrm>
            <a:off x="719848" y="770965"/>
            <a:ext cx="10262680" cy="5844988"/>
            <a:chOff x="719848" y="770965"/>
            <a:chExt cx="10262680" cy="5844988"/>
          </a:xfrm>
        </p:grpSpPr>
        <p:grpSp>
          <p:nvGrpSpPr>
            <p:cNvPr id="4" name="Group 3">
              <a:extLst>
                <a:ext uri="{FF2B5EF4-FFF2-40B4-BE49-F238E27FC236}">
                  <a16:creationId xmlns:a16="http://schemas.microsoft.com/office/drawing/2014/main" id="{007F33B9-385A-FFB2-438B-93F1E420B402}"/>
                </a:ext>
              </a:extLst>
            </p:cNvPr>
            <p:cNvGrpSpPr/>
            <p:nvPr/>
          </p:nvGrpSpPr>
          <p:grpSpPr>
            <a:xfrm>
              <a:off x="719848" y="770966"/>
              <a:ext cx="10262680" cy="5717384"/>
              <a:chOff x="366078" y="588285"/>
              <a:chExt cx="11459844" cy="6155267"/>
            </a:xfrm>
          </p:grpSpPr>
          <p:sp>
            <p:nvSpPr>
              <p:cNvPr id="5" name="Freeform: Shape 4">
                <a:extLst>
                  <a:ext uri="{FF2B5EF4-FFF2-40B4-BE49-F238E27FC236}">
                    <a16:creationId xmlns:a16="http://schemas.microsoft.com/office/drawing/2014/main" id="{AA7E1B99-0287-2042-B749-8CB2F2ECBB13}"/>
                  </a:ext>
                </a:extLst>
              </p:cNvPr>
              <p:cNvSpPr/>
              <p:nvPr/>
            </p:nvSpPr>
            <p:spPr>
              <a:xfrm>
                <a:off x="366078" y="600985"/>
                <a:ext cx="2682003" cy="6142567"/>
              </a:xfrm>
              <a:custGeom>
                <a:avLst/>
                <a:gdLst>
                  <a:gd name="connsiteX0" fmla="*/ 0 w 1922859"/>
                  <a:gd name="connsiteY0" fmla="*/ 192286 h 5418667"/>
                  <a:gd name="connsiteX1" fmla="*/ 192286 w 1922859"/>
                  <a:gd name="connsiteY1" fmla="*/ 0 h 5418667"/>
                  <a:gd name="connsiteX2" fmla="*/ 1730573 w 1922859"/>
                  <a:gd name="connsiteY2" fmla="*/ 0 h 5418667"/>
                  <a:gd name="connsiteX3" fmla="*/ 1922859 w 1922859"/>
                  <a:gd name="connsiteY3" fmla="*/ 192286 h 5418667"/>
                  <a:gd name="connsiteX4" fmla="*/ 1922859 w 1922859"/>
                  <a:gd name="connsiteY4" fmla="*/ 5226381 h 5418667"/>
                  <a:gd name="connsiteX5" fmla="*/ 1730573 w 1922859"/>
                  <a:gd name="connsiteY5" fmla="*/ 5418667 h 5418667"/>
                  <a:gd name="connsiteX6" fmla="*/ 192286 w 1922859"/>
                  <a:gd name="connsiteY6" fmla="*/ 5418667 h 5418667"/>
                  <a:gd name="connsiteX7" fmla="*/ 0 w 1922859"/>
                  <a:gd name="connsiteY7" fmla="*/ 5226381 h 5418667"/>
                  <a:gd name="connsiteX8" fmla="*/ 0 w 1922859"/>
                  <a:gd name="connsiteY8" fmla="*/ 192286 h 54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2859" h="5418667">
                    <a:moveTo>
                      <a:pt x="0" y="192286"/>
                    </a:moveTo>
                    <a:cubicBezTo>
                      <a:pt x="0" y="86089"/>
                      <a:pt x="86089" y="0"/>
                      <a:pt x="192286" y="0"/>
                    </a:cubicBezTo>
                    <a:lnTo>
                      <a:pt x="1730573" y="0"/>
                    </a:lnTo>
                    <a:cubicBezTo>
                      <a:pt x="1836770" y="0"/>
                      <a:pt x="1922859" y="86089"/>
                      <a:pt x="1922859" y="192286"/>
                    </a:cubicBezTo>
                    <a:lnTo>
                      <a:pt x="1922859" y="5226381"/>
                    </a:lnTo>
                    <a:cubicBezTo>
                      <a:pt x="1922859" y="5332578"/>
                      <a:pt x="1836770" y="5418667"/>
                      <a:pt x="1730573" y="5418667"/>
                    </a:cubicBezTo>
                    <a:lnTo>
                      <a:pt x="192286" y="5418667"/>
                    </a:lnTo>
                    <a:cubicBezTo>
                      <a:pt x="86089" y="5418667"/>
                      <a:pt x="0" y="5332578"/>
                      <a:pt x="0" y="5226381"/>
                    </a:cubicBezTo>
                    <a:lnTo>
                      <a:pt x="0" y="192286"/>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869267" numCol="1" spcCol="1270" anchor="t" anchorCtr="0">
                <a:noAutofit/>
              </a:bodyPr>
              <a:lstStyle/>
              <a:p>
                <a:pPr algn="ctr" defTabSz="889000">
                  <a:lnSpc>
                    <a:spcPct val="90000"/>
                  </a:lnSpc>
                  <a:spcBef>
                    <a:spcPct val="0"/>
                  </a:spcBef>
                  <a:spcAft>
                    <a:spcPct val="35000"/>
                  </a:spcAft>
                </a:pPr>
                <a:r>
                  <a:rPr lang="fr-FR" sz="1900" b="1" noProof="0" dirty="0">
                    <a:solidFill>
                      <a:schemeClr val="accent6"/>
                    </a:solidFill>
                    <a:latin typeface="Calibri"/>
                    <a:cs typeface="Arial"/>
                  </a:rPr>
                  <a:t>Programmes Régionaux d'EnR</a:t>
                </a:r>
                <a:endParaRPr lang="fr-FR" sz="1900" b="1" kern="1200" noProof="0" dirty="0">
                  <a:solidFill>
                    <a:schemeClr val="accent6"/>
                  </a:solidFill>
                  <a:latin typeface="Calibri"/>
                  <a:cs typeface="Arial"/>
                </a:endParaRPr>
              </a:p>
            </p:txBody>
          </p:sp>
          <p:sp>
            <p:nvSpPr>
              <p:cNvPr id="7" name="Freeform: Shape 6">
                <a:extLst>
                  <a:ext uri="{FF2B5EF4-FFF2-40B4-BE49-F238E27FC236}">
                    <a16:creationId xmlns:a16="http://schemas.microsoft.com/office/drawing/2014/main" id="{8CAF4FB4-EDF4-072E-F02D-579EEE5C98F7}"/>
                  </a:ext>
                </a:extLst>
              </p:cNvPr>
              <p:cNvSpPr/>
              <p:nvPr/>
            </p:nvSpPr>
            <p:spPr>
              <a:xfrm>
                <a:off x="624118" y="1277392"/>
                <a:ext cx="2165922" cy="723106"/>
              </a:xfrm>
              <a:custGeom>
                <a:avLst/>
                <a:gdLst>
                  <a:gd name="connsiteX0" fmla="*/ 0 w 1538287"/>
                  <a:gd name="connsiteY0" fmla="*/ 44371 h 443706"/>
                  <a:gd name="connsiteX1" fmla="*/ 44371 w 1538287"/>
                  <a:gd name="connsiteY1" fmla="*/ 0 h 443706"/>
                  <a:gd name="connsiteX2" fmla="*/ 1493916 w 1538287"/>
                  <a:gd name="connsiteY2" fmla="*/ 0 h 443706"/>
                  <a:gd name="connsiteX3" fmla="*/ 1538287 w 1538287"/>
                  <a:gd name="connsiteY3" fmla="*/ 44371 h 443706"/>
                  <a:gd name="connsiteX4" fmla="*/ 1538287 w 1538287"/>
                  <a:gd name="connsiteY4" fmla="*/ 399335 h 443706"/>
                  <a:gd name="connsiteX5" fmla="*/ 1493916 w 1538287"/>
                  <a:gd name="connsiteY5" fmla="*/ 443706 h 443706"/>
                  <a:gd name="connsiteX6" fmla="*/ 44371 w 1538287"/>
                  <a:gd name="connsiteY6" fmla="*/ 443706 h 443706"/>
                  <a:gd name="connsiteX7" fmla="*/ 0 w 1538287"/>
                  <a:gd name="connsiteY7" fmla="*/ 399335 h 443706"/>
                  <a:gd name="connsiteX8" fmla="*/ 0 w 1538287"/>
                  <a:gd name="connsiteY8" fmla="*/ 44371 h 44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443706">
                    <a:moveTo>
                      <a:pt x="0" y="44371"/>
                    </a:moveTo>
                    <a:cubicBezTo>
                      <a:pt x="0" y="19866"/>
                      <a:pt x="19866" y="0"/>
                      <a:pt x="44371" y="0"/>
                    </a:cubicBezTo>
                    <a:lnTo>
                      <a:pt x="1493916" y="0"/>
                    </a:lnTo>
                    <a:cubicBezTo>
                      <a:pt x="1518421" y="0"/>
                      <a:pt x="1538287" y="19866"/>
                      <a:pt x="1538287" y="44371"/>
                    </a:cubicBezTo>
                    <a:lnTo>
                      <a:pt x="1538287" y="399335"/>
                    </a:lnTo>
                    <a:cubicBezTo>
                      <a:pt x="1538287" y="423840"/>
                      <a:pt x="1518421" y="443706"/>
                      <a:pt x="1493916" y="443706"/>
                    </a:cubicBezTo>
                    <a:lnTo>
                      <a:pt x="44371" y="443706"/>
                    </a:lnTo>
                    <a:cubicBezTo>
                      <a:pt x="19866" y="443706"/>
                      <a:pt x="0" y="423840"/>
                      <a:pt x="0" y="399335"/>
                    </a:cubicBezTo>
                    <a:lnTo>
                      <a:pt x="0" y="44371"/>
                    </a:lnTo>
                    <a:close/>
                  </a:path>
                </a:pathLst>
              </a:cu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396" tIns="32046" rIns="38396" bIns="32046" numCol="1" spcCol="1270" anchor="ctr" anchorCtr="0">
                <a:noAutofit/>
              </a:bodyPr>
              <a:lstStyle/>
              <a:p>
                <a:pPr marL="0" lvl="0" indent="0" algn="ctr" defTabSz="444500">
                  <a:lnSpc>
                    <a:spcPct val="90000"/>
                  </a:lnSpc>
                  <a:spcBef>
                    <a:spcPct val="0"/>
                  </a:spcBef>
                  <a:spcAft>
                    <a:spcPct val="35000"/>
                  </a:spcAft>
                  <a:buNone/>
                </a:pPr>
                <a:r>
                  <a:rPr lang="fr-FR" sz="1600" noProof="0" dirty="0">
                    <a:latin typeface="Calibri"/>
                    <a:cs typeface="Arial"/>
                  </a:rPr>
                  <a:t>Bioénergie</a:t>
                </a:r>
                <a:endParaRPr lang="fr-FR" sz="1600" kern="1200" noProof="0" dirty="0">
                  <a:latin typeface="Calibri"/>
                  <a:cs typeface="Calibri"/>
                </a:endParaRPr>
              </a:p>
            </p:txBody>
          </p:sp>
          <p:sp>
            <p:nvSpPr>
              <p:cNvPr id="9" name="Freeform: Shape 8">
                <a:extLst>
                  <a:ext uri="{FF2B5EF4-FFF2-40B4-BE49-F238E27FC236}">
                    <a16:creationId xmlns:a16="http://schemas.microsoft.com/office/drawing/2014/main" id="{E61BAB42-4E6D-4057-A5CE-3EC1EBD74D5D}"/>
                  </a:ext>
                </a:extLst>
              </p:cNvPr>
              <p:cNvSpPr/>
              <p:nvPr/>
            </p:nvSpPr>
            <p:spPr>
              <a:xfrm>
                <a:off x="636818" y="2030661"/>
                <a:ext cx="2165922" cy="723106"/>
              </a:xfrm>
              <a:custGeom>
                <a:avLst/>
                <a:gdLst>
                  <a:gd name="connsiteX0" fmla="*/ 0 w 1538287"/>
                  <a:gd name="connsiteY0" fmla="*/ 44371 h 443706"/>
                  <a:gd name="connsiteX1" fmla="*/ 44371 w 1538287"/>
                  <a:gd name="connsiteY1" fmla="*/ 0 h 443706"/>
                  <a:gd name="connsiteX2" fmla="*/ 1493916 w 1538287"/>
                  <a:gd name="connsiteY2" fmla="*/ 0 h 443706"/>
                  <a:gd name="connsiteX3" fmla="*/ 1538287 w 1538287"/>
                  <a:gd name="connsiteY3" fmla="*/ 44371 h 443706"/>
                  <a:gd name="connsiteX4" fmla="*/ 1538287 w 1538287"/>
                  <a:gd name="connsiteY4" fmla="*/ 399335 h 443706"/>
                  <a:gd name="connsiteX5" fmla="*/ 1493916 w 1538287"/>
                  <a:gd name="connsiteY5" fmla="*/ 443706 h 443706"/>
                  <a:gd name="connsiteX6" fmla="*/ 44371 w 1538287"/>
                  <a:gd name="connsiteY6" fmla="*/ 443706 h 443706"/>
                  <a:gd name="connsiteX7" fmla="*/ 0 w 1538287"/>
                  <a:gd name="connsiteY7" fmla="*/ 399335 h 443706"/>
                  <a:gd name="connsiteX8" fmla="*/ 0 w 1538287"/>
                  <a:gd name="connsiteY8" fmla="*/ 44371 h 44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443706">
                    <a:moveTo>
                      <a:pt x="0" y="44371"/>
                    </a:moveTo>
                    <a:cubicBezTo>
                      <a:pt x="0" y="19866"/>
                      <a:pt x="19866" y="0"/>
                      <a:pt x="44371" y="0"/>
                    </a:cubicBezTo>
                    <a:lnTo>
                      <a:pt x="1493916" y="0"/>
                    </a:lnTo>
                    <a:cubicBezTo>
                      <a:pt x="1518421" y="0"/>
                      <a:pt x="1538287" y="19866"/>
                      <a:pt x="1538287" y="44371"/>
                    </a:cubicBezTo>
                    <a:lnTo>
                      <a:pt x="1538287" y="399335"/>
                    </a:lnTo>
                    <a:cubicBezTo>
                      <a:pt x="1538287" y="423840"/>
                      <a:pt x="1518421" y="443706"/>
                      <a:pt x="1493916" y="443706"/>
                    </a:cubicBezTo>
                    <a:lnTo>
                      <a:pt x="44371" y="443706"/>
                    </a:lnTo>
                    <a:cubicBezTo>
                      <a:pt x="19866" y="443706"/>
                      <a:pt x="0" y="423840"/>
                      <a:pt x="0" y="399335"/>
                    </a:cubicBezTo>
                    <a:lnTo>
                      <a:pt x="0" y="44371"/>
                    </a:lnTo>
                    <a:close/>
                  </a:path>
                </a:pathLst>
              </a:cu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396" tIns="32046" rIns="38396" bIns="32046" numCol="1" spcCol="1270" anchor="ctr" anchorCtr="0">
                <a:noAutofit/>
              </a:bodyPr>
              <a:lstStyle/>
              <a:p>
                <a:pPr algn="ctr" defTabSz="444500">
                  <a:lnSpc>
                    <a:spcPct val="90000"/>
                  </a:lnSpc>
                  <a:spcBef>
                    <a:spcPct val="0"/>
                  </a:spcBef>
                  <a:spcAft>
                    <a:spcPct val="35000"/>
                  </a:spcAft>
                </a:pPr>
                <a:r>
                  <a:rPr lang="fr-FR" sz="1600" noProof="0" dirty="0">
                    <a:latin typeface="Calibri"/>
                    <a:cs typeface="Arial"/>
                  </a:rPr>
                  <a:t>Electrification Rurale &amp; Mini-réseaux</a:t>
                </a:r>
                <a:endParaRPr lang="fr-FR" sz="1600" kern="1200" noProof="0" dirty="0">
                  <a:latin typeface="Calibri"/>
                  <a:cs typeface="Arial"/>
                </a:endParaRPr>
              </a:p>
            </p:txBody>
          </p:sp>
          <p:sp>
            <p:nvSpPr>
              <p:cNvPr id="10" name="Freeform: Shape 9">
                <a:extLst>
                  <a:ext uri="{FF2B5EF4-FFF2-40B4-BE49-F238E27FC236}">
                    <a16:creationId xmlns:a16="http://schemas.microsoft.com/office/drawing/2014/main" id="{613EBDFE-36FE-A0B3-B1DC-83010A837A64}"/>
                  </a:ext>
                </a:extLst>
              </p:cNvPr>
              <p:cNvSpPr/>
              <p:nvPr/>
            </p:nvSpPr>
            <p:spPr>
              <a:xfrm>
                <a:off x="636818" y="2809329"/>
                <a:ext cx="2165922" cy="723106"/>
              </a:xfrm>
              <a:custGeom>
                <a:avLst/>
                <a:gdLst>
                  <a:gd name="connsiteX0" fmla="*/ 0 w 1538287"/>
                  <a:gd name="connsiteY0" fmla="*/ 44371 h 443706"/>
                  <a:gd name="connsiteX1" fmla="*/ 44371 w 1538287"/>
                  <a:gd name="connsiteY1" fmla="*/ 0 h 443706"/>
                  <a:gd name="connsiteX2" fmla="*/ 1493916 w 1538287"/>
                  <a:gd name="connsiteY2" fmla="*/ 0 h 443706"/>
                  <a:gd name="connsiteX3" fmla="*/ 1538287 w 1538287"/>
                  <a:gd name="connsiteY3" fmla="*/ 44371 h 443706"/>
                  <a:gd name="connsiteX4" fmla="*/ 1538287 w 1538287"/>
                  <a:gd name="connsiteY4" fmla="*/ 399335 h 443706"/>
                  <a:gd name="connsiteX5" fmla="*/ 1493916 w 1538287"/>
                  <a:gd name="connsiteY5" fmla="*/ 443706 h 443706"/>
                  <a:gd name="connsiteX6" fmla="*/ 44371 w 1538287"/>
                  <a:gd name="connsiteY6" fmla="*/ 443706 h 443706"/>
                  <a:gd name="connsiteX7" fmla="*/ 0 w 1538287"/>
                  <a:gd name="connsiteY7" fmla="*/ 399335 h 443706"/>
                  <a:gd name="connsiteX8" fmla="*/ 0 w 1538287"/>
                  <a:gd name="connsiteY8" fmla="*/ 44371 h 44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443706">
                    <a:moveTo>
                      <a:pt x="0" y="44371"/>
                    </a:moveTo>
                    <a:cubicBezTo>
                      <a:pt x="0" y="19866"/>
                      <a:pt x="19866" y="0"/>
                      <a:pt x="44371" y="0"/>
                    </a:cubicBezTo>
                    <a:lnTo>
                      <a:pt x="1493916" y="0"/>
                    </a:lnTo>
                    <a:cubicBezTo>
                      <a:pt x="1518421" y="0"/>
                      <a:pt x="1538287" y="19866"/>
                      <a:pt x="1538287" y="44371"/>
                    </a:cubicBezTo>
                    <a:lnTo>
                      <a:pt x="1538287" y="399335"/>
                    </a:lnTo>
                    <a:cubicBezTo>
                      <a:pt x="1538287" y="423840"/>
                      <a:pt x="1518421" y="443706"/>
                      <a:pt x="1493916" y="443706"/>
                    </a:cubicBezTo>
                    <a:lnTo>
                      <a:pt x="44371" y="443706"/>
                    </a:lnTo>
                    <a:cubicBezTo>
                      <a:pt x="19866" y="443706"/>
                      <a:pt x="0" y="423840"/>
                      <a:pt x="0" y="399335"/>
                    </a:cubicBezTo>
                    <a:lnTo>
                      <a:pt x="0" y="44371"/>
                    </a:lnTo>
                    <a:close/>
                  </a:path>
                </a:pathLst>
              </a:cu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396" tIns="32046" rIns="38396" bIns="32046" numCol="1" spcCol="1270" anchor="ctr" anchorCtr="0">
                <a:noAutofit/>
              </a:bodyPr>
              <a:lstStyle/>
              <a:p>
                <a:pPr algn="ctr" defTabSz="444500">
                  <a:lnSpc>
                    <a:spcPct val="90000"/>
                  </a:lnSpc>
                  <a:spcBef>
                    <a:spcPct val="0"/>
                  </a:spcBef>
                  <a:spcAft>
                    <a:spcPct val="35000"/>
                  </a:spcAft>
                </a:pPr>
                <a:r>
                  <a:rPr lang="fr-FR" sz="1600" noProof="0" dirty="0">
                    <a:latin typeface="Calibri"/>
                    <a:cs typeface="Arial"/>
                  </a:rPr>
                  <a:t>Petites Centrales </a:t>
                </a:r>
                <a:endParaRPr lang="fr-FR" sz="1600" noProof="0" dirty="0">
                  <a:latin typeface="Calibri"/>
                  <a:cs typeface="Calibri" panose="020F0502020204030204"/>
                </a:endParaRPr>
              </a:p>
              <a:p>
                <a:pPr algn="ctr" defTabSz="444500">
                  <a:lnSpc>
                    <a:spcPct val="90000"/>
                  </a:lnSpc>
                  <a:spcBef>
                    <a:spcPct val="0"/>
                  </a:spcBef>
                  <a:spcAft>
                    <a:spcPct val="35000"/>
                  </a:spcAft>
                </a:pPr>
                <a:r>
                  <a:rPr lang="fr-FR" sz="1600" noProof="0" dirty="0">
                    <a:latin typeface="Calibri"/>
                    <a:cs typeface="Arial"/>
                  </a:rPr>
                  <a:t>Hydroélectriques</a:t>
                </a:r>
                <a:endParaRPr lang="fr-FR" sz="1600" kern="1200" noProof="0" dirty="0">
                  <a:latin typeface="Calibri"/>
                  <a:cs typeface="Calibri" panose="020F0502020204030204"/>
                </a:endParaRPr>
              </a:p>
            </p:txBody>
          </p:sp>
          <p:sp>
            <p:nvSpPr>
              <p:cNvPr id="11" name="Freeform: Shape 10">
                <a:extLst>
                  <a:ext uri="{FF2B5EF4-FFF2-40B4-BE49-F238E27FC236}">
                    <a16:creationId xmlns:a16="http://schemas.microsoft.com/office/drawing/2014/main" id="{DE59FDA6-2086-3766-2005-742219C22E35}"/>
                  </a:ext>
                </a:extLst>
              </p:cNvPr>
              <p:cNvSpPr/>
              <p:nvPr/>
            </p:nvSpPr>
            <p:spPr>
              <a:xfrm>
                <a:off x="636818" y="3587998"/>
                <a:ext cx="2165922" cy="735806"/>
              </a:xfrm>
              <a:custGeom>
                <a:avLst/>
                <a:gdLst>
                  <a:gd name="connsiteX0" fmla="*/ 0 w 1538287"/>
                  <a:gd name="connsiteY0" fmla="*/ 44371 h 443706"/>
                  <a:gd name="connsiteX1" fmla="*/ 44371 w 1538287"/>
                  <a:gd name="connsiteY1" fmla="*/ 0 h 443706"/>
                  <a:gd name="connsiteX2" fmla="*/ 1493916 w 1538287"/>
                  <a:gd name="connsiteY2" fmla="*/ 0 h 443706"/>
                  <a:gd name="connsiteX3" fmla="*/ 1538287 w 1538287"/>
                  <a:gd name="connsiteY3" fmla="*/ 44371 h 443706"/>
                  <a:gd name="connsiteX4" fmla="*/ 1538287 w 1538287"/>
                  <a:gd name="connsiteY4" fmla="*/ 399335 h 443706"/>
                  <a:gd name="connsiteX5" fmla="*/ 1493916 w 1538287"/>
                  <a:gd name="connsiteY5" fmla="*/ 443706 h 443706"/>
                  <a:gd name="connsiteX6" fmla="*/ 44371 w 1538287"/>
                  <a:gd name="connsiteY6" fmla="*/ 443706 h 443706"/>
                  <a:gd name="connsiteX7" fmla="*/ 0 w 1538287"/>
                  <a:gd name="connsiteY7" fmla="*/ 399335 h 443706"/>
                  <a:gd name="connsiteX8" fmla="*/ 0 w 1538287"/>
                  <a:gd name="connsiteY8" fmla="*/ 44371 h 44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443706">
                    <a:moveTo>
                      <a:pt x="0" y="44371"/>
                    </a:moveTo>
                    <a:cubicBezTo>
                      <a:pt x="0" y="19866"/>
                      <a:pt x="19866" y="0"/>
                      <a:pt x="44371" y="0"/>
                    </a:cubicBezTo>
                    <a:lnTo>
                      <a:pt x="1493916" y="0"/>
                    </a:lnTo>
                    <a:cubicBezTo>
                      <a:pt x="1518421" y="0"/>
                      <a:pt x="1538287" y="19866"/>
                      <a:pt x="1538287" y="44371"/>
                    </a:cubicBezTo>
                    <a:lnTo>
                      <a:pt x="1538287" y="399335"/>
                    </a:lnTo>
                    <a:cubicBezTo>
                      <a:pt x="1538287" y="423840"/>
                      <a:pt x="1518421" y="443706"/>
                      <a:pt x="1493916" y="443706"/>
                    </a:cubicBezTo>
                    <a:lnTo>
                      <a:pt x="44371" y="443706"/>
                    </a:lnTo>
                    <a:cubicBezTo>
                      <a:pt x="19866" y="443706"/>
                      <a:pt x="0" y="423840"/>
                      <a:pt x="0" y="399335"/>
                    </a:cubicBezTo>
                    <a:lnTo>
                      <a:pt x="0" y="44371"/>
                    </a:lnTo>
                    <a:close/>
                  </a:path>
                </a:pathLst>
              </a:cu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396" tIns="32046" rIns="38396" bIns="32046" numCol="1" spcCol="1270" anchor="ctr" anchorCtr="0">
                <a:noAutofit/>
              </a:bodyPr>
              <a:lstStyle/>
              <a:p>
                <a:pPr algn="ctr" defTabSz="444500">
                  <a:lnSpc>
                    <a:spcPct val="90000"/>
                  </a:lnSpc>
                  <a:spcBef>
                    <a:spcPct val="0"/>
                  </a:spcBef>
                  <a:spcAft>
                    <a:spcPct val="35000"/>
                  </a:spcAft>
                </a:pPr>
                <a:r>
                  <a:rPr lang="fr-FR" sz="1600" noProof="0" dirty="0">
                    <a:latin typeface="Calibri"/>
                    <a:cs typeface="Arial"/>
                  </a:rPr>
                  <a:t>Solaire Thermique</a:t>
                </a:r>
                <a:endParaRPr lang="fr-FR" sz="1600" kern="1200" noProof="0" dirty="0">
                  <a:latin typeface="Calibri"/>
                  <a:cs typeface="Calibri" panose="020F0502020204030204"/>
                </a:endParaRPr>
              </a:p>
            </p:txBody>
          </p:sp>
          <p:sp>
            <p:nvSpPr>
              <p:cNvPr id="12" name="Freeform: Shape 11">
                <a:extLst>
                  <a:ext uri="{FF2B5EF4-FFF2-40B4-BE49-F238E27FC236}">
                    <a16:creationId xmlns:a16="http://schemas.microsoft.com/office/drawing/2014/main" id="{FE1F6405-6F4D-2424-E50B-211F439898C0}"/>
                  </a:ext>
                </a:extLst>
              </p:cNvPr>
              <p:cNvSpPr/>
              <p:nvPr/>
            </p:nvSpPr>
            <p:spPr>
              <a:xfrm>
                <a:off x="636818" y="4379367"/>
                <a:ext cx="2165922" cy="723106"/>
              </a:xfrm>
              <a:custGeom>
                <a:avLst/>
                <a:gdLst>
                  <a:gd name="connsiteX0" fmla="*/ 0 w 1538287"/>
                  <a:gd name="connsiteY0" fmla="*/ 44371 h 443706"/>
                  <a:gd name="connsiteX1" fmla="*/ 44371 w 1538287"/>
                  <a:gd name="connsiteY1" fmla="*/ 0 h 443706"/>
                  <a:gd name="connsiteX2" fmla="*/ 1493916 w 1538287"/>
                  <a:gd name="connsiteY2" fmla="*/ 0 h 443706"/>
                  <a:gd name="connsiteX3" fmla="*/ 1538287 w 1538287"/>
                  <a:gd name="connsiteY3" fmla="*/ 44371 h 443706"/>
                  <a:gd name="connsiteX4" fmla="*/ 1538287 w 1538287"/>
                  <a:gd name="connsiteY4" fmla="*/ 399335 h 443706"/>
                  <a:gd name="connsiteX5" fmla="*/ 1493916 w 1538287"/>
                  <a:gd name="connsiteY5" fmla="*/ 443706 h 443706"/>
                  <a:gd name="connsiteX6" fmla="*/ 44371 w 1538287"/>
                  <a:gd name="connsiteY6" fmla="*/ 443706 h 443706"/>
                  <a:gd name="connsiteX7" fmla="*/ 0 w 1538287"/>
                  <a:gd name="connsiteY7" fmla="*/ 399335 h 443706"/>
                  <a:gd name="connsiteX8" fmla="*/ 0 w 1538287"/>
                  <a:gd name="connsiteY8" fmla="*/ 44371 h 44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443706">
                    <a:moveTo>
                      <a:pt x="0" y="44371"/>
                    </a:moveTo>
                    <a:cubicBezTo>
                      <a:pt x="0" y="19866"/>
                      <a:pt x="19866" y="0"/>
                      <a:pt x="44371" y="0"/>
                    </a:cubicBezTo>
                    <a:lnTo>
                      <a:pt x="1493916" y="0"/>
                    </a:lnTo>
                    <a:cubicBezTo>
                      <a:pt x="1518421" y="0"/>
                      <a:pt x="1538287" y="19866"/>
                      <a:pt x="1538287" y="44371"/>
                    </a:cubicBezTo>
                    <a:lnTo>
                      <a:pt x="1538287" y="399335"/>
                    </a:lnTo>
                    <a:cubicBezTo>
                      <a:pt x="1538287" y="423840"/>
                      <a:pt x="1518421" y="443706"/>
                      <a:pt x="1493916" y="443706"/>
                    </a:cubicBezTo>
                    <a:lnTo>
                      <a:pt x="44371" y="443706"/>
                    </a:lnTo>
                    <a:cubicBezTo>
                      <a:pt x="19866" y="443706"/>
                      <a:pt x="0" y="423840"/>
                      <a:pt x="0" y="399335"/>
                    </a:cubicBezTo>
                    <a:lnTo>
                      <a:pt x="0" y="44371"/>
                    </a:lnTo>
                    <a:close/>
                  </a:path>
                </a:pathLst>
              </a:cu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396" tIns="32046" rIns="38396" bIns="32046" numCol="1" spcCol="1270" anchor="ctr" anchorCtr="0">
                <a:noAutofit/>
              </a:bodyPr>
              <a:lstStyle/>
              <a:p>
                <a:pPr algn="ctr" defTabSz="444500">
                  <a:lnSpc>
                    <a:spcPct val="90000"/>
                  </a:lnSpc>
                  <a:spcBef>
                    <a:spcPct val="0"/>
                  </a:spcBef>
                  <a:spcAft>
                    <a:spcPct val="35000"/>
                  </a:spcAft>
                </a:pPr>
                <a:r>
                  <a:rPr lang="fr-FR" sz="1500" kern="1200" noProof="0" dirty="0">
                    <a:effectLst/>
                    <a:latin typeface="Calibri"/>
                    <a:ea typeface="Calibri" panose="020F0502020204030204" pitchFamily="34" charset="0"/>
                    <a:cs typeface="Arial"/>
                  </a:rPr>
                  <a:t>Nexus </a:t>
                </a:r>
                <a:r>
                  <a:rPr lang="fr-FR" sz="1500" noProof="0" dirty="0">
                    <a:latin typeface="Calibri"/>
                    <a:ea typeface="Calibri" panose="020F0502020204030204" pitchFamily="34" charset="0"/>
                    <a:cs typeface="Arial"/>
                  </a:rPr>
                  <a:t>Energie, Eau, Alimentation &amp; Economie Circulaire</a:t>
                </a:r>
                <a:endParaRPr lang="fr-FR" sz="1500" kern="1200" noProof="0" dirty="0">
                  <a:latin typeface="Calibri"/>
                  <a:cs typeface="Arial"/>
                </a:endParaRPr>
              </a:p>
            </p:txBody>
          </p:sp>
          <p:sp>
            <p:nvSpPr>
              <p:cNvPr id="13" name="Freeform: Shape 12">
                <a:extLst>
                  <a:ext uri="{FF2B5EF4-FFF2-40B4-BE49-F238E27FC236}">
                    <a16:creationId xmlns:a16="http://schemas.microsoft.com/office/drawing/2014/main" id="{9F8CEB95-4EDF-37C9-DCA7-EE023CB7F326}"/>
                  </a:ext>
                </a:extLst>
              </p:cNvPr>
              <p:cNvSpPr/>
              <p:nvPr/>
            </p:nvSpPr>
            <p:spPr>
              <a:xfrm>
                <a:off x="636818" y="5158036"/>
                <a:ext cx="2165922" cy="723106"/>
              </a:xfrm>
              <a:custGeom>
                <a:avLst/>
                <a:gdLst>
                  <a:gd name="connsiteX0" fmla="*/ 0 w 1538287"/>
                  <a:gd name="connsiteY0" fmla="*/ 44371 h 443706"/>
                  <a:gd name="connsiteX1" fmla="*/ 44371 w 1538287"/>
                  <a:gd name="connsiteY1" fmla="*/ 0 h 443706"/>
                  <a:gd name="connsiteX2" fmla="*/ 1493916 w 1538287"/>
                  <a:gd name="connsiteY2" fmla="*/ 0 h 443706"/>
                  <a:gd name="connsiteX3" fmla="*/ 1538287 w 1538287"/>
                  <a:gd name="connsiteY3" fmla="*/ 44371 h 443706"/>
                  <a:gd name="connsiteX4" fmla="*/ 1538287 w 1538287"/>
                  <a:gd name="connsiteY4" fmla="*/ 399335 h 443706"/>
                  <a:gd name="connsiteX5" fmla="*/ 1493916 w 1538287"/>
                  <a:gd name="connsiteY5" fmla="*/ 443706 h 443706"/>
                  <a:gd name="connsiteX6" fmla="*/ 44371 w 1538287"/>
                  <a:gd name="connsiteY6" fmla="*/ 443706 h 443706"/>
                  <a:gd name="connsiteX7" fmla="*/ 0 w 1538287"/>
                  <a:gd name="connsiteY7" fmla="*/ 399335 h 443706"/>
                  <a:gd name="connsiteX8" fmla="*/ 0 w 1538287"/>
                  <a:gd name="connsiteY8" fmla="*/ 44371 h 44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443706">
                    <a:moveTo>
                      <a:pt x="0" y="44371"/>
                    </a:moveTo>
                    <a:cubicBezTo>
                      <a:pt x="0" y="19866"/>
                      <a:pt x="19866" y="0"/>
                      <a:pt x="44371" y="0"/>
                    </a:cubicBezTo>
                    <a:lnTo>
                      <a:pt x="1493916" y="0"/>
                    </a:lnTo>
                    <a:cubicBezTo>
                      <a:pt x="1518421" y="0"/>
                      <a:pt x="1538287" y="19866"/>
                      <a:pt x="1538287" y="44371"/>
                    </a:cubicBezTo>
                    <a:lnTo>
                      <a:pt x="1538287" y="399335"/>
                    </a:lnTo>
                    <a:cubicBezTo>
                      <a:pt x="1538287" y="423840"/>
                      <a:pt x="1518421" y="443706"/>
                      <a:pt x="1493916" y="443706"/>
                    </a:cubicBezTo>
                    <a:lnTo>
                      <a:pt x="44371" y="443706"/>
                    </a:lnTo>
                    <a:cubicBezTo>
                      <a:pt x="19866" y="443706"/>
                      <a:pt x="0" y="423840"/>
                      <a:pt x="0" y="399335"/>
                    </a:cubicBezTo>
                    <a:lnTo>
                      <a:pt x="0" y="44371"/>
                    </a:lnTo>
                    <a:close/>
                  </a:path>
                </a:pathLst>
              </a:cu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396" tIns="32046" rIns="38396" bIns="32046" numCol="1" spcCol="1270" anchor="ctr" anchorCtr="0">
                <a:noAutofit/>
              </a:bodyPr>
              <a:lstStyle/>
              <a:p>
                <a:pPr algn="ctr" defTabSz="444500">
                  <a:lnSpc>
                    <a:spcPct val="90000"/>
                  </a:lnSpc>
                  <a:spcBef>
                    <a:spcPct val="0"/>
                  </a:spcBef>
                  <a:spcAft>
                    <a:spcPct val="35000"/>
                  </a:spcAft>
                </a:pPr>
                <a:r>
                  <a:rPr lang="fr-FR" sz="1600" noProof="0" dirty="0">
                    <a:latin typeface="Calibri"/>
                    <a:cs typeface="Arial"/>
                  </a:rPr>
                  <a:t>Hydrogène Vert</a:t>
                </a:r>
                <a:endParaRPr lang="fr-FR" sz="1600" kern="1200" noProof="0" dirty="0">
                  <a:latin typeface="Calibri"/>
                  <a:cs typeface="Arial"/>
                </a:endParaRPr>
              </a:p>
            </p:txBody>
          </p:sp>
          <p:sp>
            <p:nvSpPr>
              <p:cNvPr id="14" name="Freeform: Shape 13">
                <a:extLst>
                  <a:ext uri="{FF2B5EF4-FFF2-40B4-BE49-F238E27FC236}">
                    <a16:creationId xmlns:a16="http://schemas.microsoft.com/office/drawing/2014/main" id="{540A69EC-530D-DEB9-4705-6CD3DFA7484D}"/>
                  </a:ext>
                </a:extLst>
              </p:cNvPr>
              <p:cNvSpPr/>
              <p:nvPr/>
            </p:nvSpPr>
            <p:spPr>
              <a:xfrm>
                <a:off x="636818" y="5936705"/>
                <a:ext cx="2165922" cy="723106"/>
              </a:xfrm>
              <a:custGeom>
                <a:avLst/>
                <a:gdLst>
                  <a:gd name="connsiteX0" fmla="*/ 0 w 1538287"/>
                  <a:gd name="connsiteY0" fmla="*/ 44371 h 443706"/>
                  <a:gd name="connsiteX1" fmla="*/ 44371 w 1538287"/>
                  <a:gd name="connsiteY1" fmla="*/ 0 h 443706"/>
                  <a:gd name="connsiteX2" fmla="*/ 1493916 w 1538287"/>
                  <a:gd name="connsiteY2" fmla="*/ 0 h 443706"/>
                  <a:gd name="connsiteX3" fmla="*/ 1538287 w 1538287"/>
                  <a:gd name="connsiteY3" fmla="*/ 44371 h 443706"/>
                  <a:gd name="connsiteX4" fmla="*/ 1538287 w 1538287"/>
                  <a:gd name="connsiteY4" fmla="*/ 399335 h 443706"/>
                  <a:gd name="connsiteX5" fmla="*/ 1493916 w 1538287"/>
                  <a:gd name="connsiteY5" fmla="*/ 443706 h 443706"/>
                  <a:gd name="connsiteX6" fmla="*/ 44371 w 1538287"/>
                  <a:gd name="connsiteY6" fmla="*/ 443706 h 443706"/>
                  <a:gd name="connsiteX7" fmla="*/ 0 w 1538287"/>
                  <a:gd name="connsiteY7" fmla="*/ 399335 h 443706"/>
                  <a:gd name="connsiteX8" fmla="*/ 0 w 1538287"/>
                  <a:gd name="connsiteY8" fmla="*/ 44371 h 44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443706">
                    <a:moveTo>
                      <a:pt x="0" y="44371"/>
                    </a:moveTo>
                    <a:cubicBezTo>
                      <a:pt x="0" y="19866"/>
                      <a:pt x="19866" y="0"/>
                      <a:pt x="44371" y="0"/>
                    </a:cubicBezTo>
                    <a:lnTo>
                      <a:pt x="1493916" y="0"/>
                    </a:lnTo>
                    <a:cubicBezTo>
                      <a:pt x="1518421" y="0"/>
                      <a:pt x="1538287" y="19866"/>
                      <a:pt x="1538287" y="44371"/>
                    </a:cubicBezTo>
                    <a:lnTo>
                      <a:pt x="1538287" y="399335"/>
                    </a:lnTo>
                    <a:cubicBezTo>
                      <a:pt x="1538287" y="423840"/>
                      <a:pt x="1518421" y="443706"/>
                      <a:pt x="1493916" y="443706"/>
                    </a:cubicBezTo>
                    <a:lnTo>
                      <a:pt x="44371" y="443706"/>
                    </a:lnTo>
                    <a:cubicBezTo>
                      <a:pt x="19866" y="443706"/>
                      <a:pt x="0" y="423840"/>
                      <a:pt x="0" y="399335"/>
                    </a:cubicBezTo>
                    <a:lnTo>
                      <a:pt x="0" y="44371"/>
                    </a:lnTo>
                    <a:close/>
                  </a:path>
                </a:pathLst>
              </a:cu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396" tIns="32046" rIns="38396" bIns="32046" numCol="1" spcCol="1270" anchor="ctr" anchorCtr="0">
                <a:noAutofit/>
              </a:bodyPr>
              <a:lstStyle/>
              <a:p>
                <a:pPr algn="ctr" defTabSz="444500">
                  <a:lnSpc>
                    <a:spcPct val="90000"/>
                  </a:lnSpc>
                  <a:spcBef>
                    <a:spcPct val="0"/>
                  </a:spcBef>
                  <a:spcAft>
                    <a:spcPct val="35000"/>
                  </a:spcAft>
                </a:pPr>
                <a:r>
                  <a:rPr lang="fr-FR" sz="1500" kern="1200" noProof="0" dirty="0">
                    <a:effectLst/>
                    <a:ea typeface="+mn-lt"/>
                    <a:cs typeface="Calibri"/>
                  </a:rPr>
                  <a:t>Corridor</a:t>
                </a:r>
                <a:r>
                  <a:rPr lang="fr-FR" sz="1500" noProof="0" dirty="0">
                    <a:ea typeface="+mn-lt"/>
                    <a:cs typeface="Calibri"/>
                  </a:rPr>
                  <a:t> d'énergie propre en Afrique de l'Ouest </a:t>
                </a:r>
                <a:endParaRPr lang="fr-FR" sz="1500" noProof="0" dirty="0">
                  <a:cs typeface="Calibri"/>
                </a:endParaRPr>
              </a:p>
            </p:txBody>
          </p:sp>
          <p:sp>
            <p:nvSpPr>
              <p:cNvPr id="15" name="Freeform: Shape 14">
                <a:extLst>
                  <a:ext uri="{FF2B5EF4-FFF2-40B4-BE49-F238E27FC236}">
                    <a16:creationId xmlns:a16="http://schemas.microsoft.com/office/drawing/2014/main" id="{2447D0EC-4867-569E-C7D2-36021D614950}"/>
                  </a:ext>
                </a:extLst>
              </p:cNvPr>
              <p:cNvSpPr/>
              <p:nvPr/>
            </p:nvSpPr>
            <p:spPr>
              <a:xfrm>
                <a:off x="3276537" y="588285"/>
                <a:ext cx="2707403" cy="6155267"/>
              </a:xfrm>
              <a:custGeom>
                <a:avLst/>
                <a:gdLst>
                  <a:gd name="connsiteX0" fmla="*/ 0 w 1922859"/>
                  <a:gd name="connsiteY0" fmla="*/ 192286 h 5418667"/>
                  <a:gd name="connsiteX1" fmla="*/ 192286 w 1922859"/>
                  <a:gd name="connsiteY1" fmla="*/ 0 h 5418667"/>
                  <a:gd name="connsiteX2" fmla="*/ 1730573 w 1922859"/>
                  <a:gd name="connsiteY2" fmla="*/ 0 h 5418667"/>
                  <a:gd name="connsiteX3" fmla="*/ 1922859 w 1922859"/>
                  <a:gd name="connsiteY3" fmla="*/ 192286 h 5418667"/>
                  <a:gd name="connsiteX4" fmla="*/ 1922859 w 1922859"/>
                  <a:gd name="connsiteY4" fmla="*/ 5226381 h 5418667"/>
                  <a:gd name="connsiteX5" fmla="*/ 1730573 w 1922859"/>
                  <a:gd name="connsiteY5" fmla="*/ 5418667 h 5418667"/>
                  <a:gd name="connsiteX6" fmla="*/ 192286 w 1922859"/>
                  <a:gd name="connsiteY6" fmla="*/ 5418667 h 5418667"/>
                  <a:gd name="connsiteX7" fmla="*/ 0 w 1922859"/>
                  <a:gd name="connsiteY7" fmla="*/ 5226381 h 5418667"/>
                  <a:gd name="connsiteX8" fmla="*/ 0 w 1922859"/>
                  <a:gd name="connsiteY8" fmla="*/ 192286 h 54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2859" h="5418667">
                    <a:moveTo>
                      <a:pt x="0" y="192286"/>
                    </a:moveTo>
                    <a:cubicBezTo>
                      <a:pt x="0" y="86089"/>
                      <a:pt x="86089" y="0"/>
                      <a:pt x="192286" y="0"/>
                    </a:cubicBezTo>
                    <a:lnTo>
                      <a:pt x="1730573" y="0"/>
                    </a:lnTo>
                    <a:cubicBezTo>
                      <a:pt x="1836770" y="0"/>
                      <a:pt x="1922859" y="86089"/>
                      <a:pt x="1922859" y="192286"/>
                    </a:cubicBezTo>
                    <a:lnTo>
                      <a:pt x="1922859" y="5226381"/>
                    </a:lnTo>
                    <a:cubicBezTo>
                      <a:pt x="1922859" y="5332578"/>
                      <a:pt x="1836770" y="5418667"/>
                      <a:pt x="1730573" y="5418667"/>
                    </a:cubicBezTo>
                    <a:lnTo>
                      <a:pt x="192286" y="5418667"/>
                    </a:lnTo>
                    <a:cubicBezTo>
                      <a:pt x="86089" y="5418667"/>
                      <a:pt x="0" y="5332578"/>
                      <a:pt x="0" y="5226381"/>
                    </a:cubicBezTo>
                    <a:lnTo>
                      <a:pt x="0" y="192286"/>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869267" numCol="1" spcCol="1270" anchor="t" anchorCtr="0">
                <a:noAutofit/>
              </a:bodyPr>
              <a:lstStyle/>
              <a:p>
                <a:pPr algn="ctr" defTabSz="889000">
                  <a:lnSpc>
                    <a:spcPct val="90000"/>
                  </a:lnSpc>
                  <a:spcBef>
                    <a:spcPct val="0"/>
                  </a:spcBef>
                  <a:spcAft>
                    <a:spcPct val="35000"/>
                  </a:spcAft>
                </a:pPr>
                <a:r>
                  <a:rPr lang="fr-FR" sz="1900" b="1" noProof="0" dirty="0">
                    <a:solidFill>
                      <a:srgbClr val="953B20"/>
                    </a:solidFill>
                    <a:latin typeface="Calibri"/>
                    <a:cs typeface="Arial"/>
                  </a:rPr>
                  <a:t>Programmes régionaux d'EE</a:t>
                </a:r>
                <a:endParaRPr lang="fr-FR" sz="1900" b="1" kern="1200" noProof="0" dirty="0">
                  <a:solidFill>
                    <a:srgbClr val="953B20"/>
                  </a:solidFill>
                  <a:latin typeface="Calibri"/>
                  <a:cs typeface="Arial"/>
                </a:endParaRPr>
              </a:p>
            </p:txBody>
          </p:sp>
          <p:sp>
            <p:nvSpPr>
              <p:cNvPr id="16" name="Freeform: Shape 15">
                <a:extLst>
                  <a:ext uri="{FF2B5EF4-FFF2-40B4-BE49-F238E27FC236}">
                    <a16:creationId xmlns:a16="http://schemas.microsoft.com/office/drawing/2014/main" id="{A14617FF-323E-1F46-F35C-E28663F2D3EA}"/>
                  </a:ext>
                </a:extLst>
              </p:cNvPr>
              <p:cNvSpPr/>
              <p:nvPr/>
            </p:nvSpPr>
            <p:spPr>
              <a:xfrm>
                <a:off x="3547278" y="1299749"/>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953B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500" noProof="0" dirty="0">
                    <a:latin typeface="Calibri"/>
                    <a:cs typeface="Arial"/>
                  </a:rPr>
                  <a:t>Eclairage et Appareils Electroménagers Efficaces</a:t>
                </a:r>
                <a:endParaRPr lang="fr-FR" sz="1500" kern="1200" noProof="0" dirty="0">
                  <a:latin typeface="Calibri"/>
                  <a:cs typeface="Arial"/>
                </a:endParaRPr>
              </a:p>
            </p:txBody>
          </p:sp>
          <p:sp>
            <p:nvSpPr>
              <p:cNvPr id="17" name="Freeform: Shape 16">
                <a:extLst>
                  <a:ext uri="{FF2B5EF4-FFF2-40B4-BE49-F238E27FC236}">
                    <a16:creationId xmlns:a16="http://schemas.microsoft.com/office/drawing/2014/main" id="{77E23003-36E7-12BB-2227-31C1B842D603}"/>
                  </a:ext>
                </a:extLst>
              </p:cNvPr>
              <p:cNvSpPr/>
              <p:nvPr/>
            </p:nvSpPr>
            <p:spPr>
              <a:xfrm>
                <a:off x="3547278" y="2077823"/>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953B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500" noProof="0" dirty="0">
                    <a:latin typeface="Calibri"/>
                    <a:cs typeface="Arial"/>
                  </a:rPr>
                  <a:t>Efficacité Energétique dans les bâtiments</a:t>
                </a:r>
                <a:endParaRPr lang="fr-FR" sz="1500" kern="1200" noProof="0" dirty="0">
                  <a:latin typeface="Calibri"/>
                  <a:cs typeface="Arial"/>
                </a:endParaRPr>
              </a:p>
            </p:txBody>
          </p:sp>
          <p:sp>
            <p:nvSpPr>
              <p:cNvPr id="18" name="Freeform: Shape 17">
                <a:extLst>
                  <a:ext uri="{FF2B5EF4-FFF2-40B4-BE49-F238E27FC236}">
                    <a16:creationId xmlns:a16="http://schemas.microsoft.com/office/drawing/2014/main" id="{43F40085-83F4-F453-07EE-EFFCACF9EA1F}"/>
                  </a:ext>
                </a:extLst>
              </p:cNvPr>
              <p:cNvSpPr/>
              <p:nvPr/>
            </p:nvSpPr>
            <p:spPr>
              <a:xfrm>
                <a:off x="3547278" y="2843196"/>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953B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500" noProof="0" dirty="0">
                    <a:latin typeface="Calibri"/>
                    <a:cs typeface="Arial"/>
                  </a:rPr>
                  <a:t>Distribution d'électricité à haute performance</a:t>
                </a:r>
                <a:endParaRPr lang="fr-FR" sz="1500" kern="1200" noProof="0" dirty="0">
                  <a:latin typeface="Calibri"/>
                  <a:cs typeface="Arial"/>
                </a:endParaRPr>
              </a:p>
            </p:txBody>
          </p:sp>
          <p:sp>
            <p:nvSpPr>
              <p:cNvPr id="19" name="Freeform: Shape 18">
                <a:extLst>
                  <a:ext uri="{FF2B5EF4-FFF2-40B4-BE49-F238E27FC236}">
                    <a16:creationId xmlns:a16="http://schemas.microsoft.com/office/drawing/2014/main" id="{A8C985E5-1E0F-1989-6D91-F536C0EE7DAC}"/>
                  </a:ext>
                </a:extLst>
              </p:cNvPr>
              <p:cNvSpPr/>
              <p:nvPr/>
            </p:nvSpPr>
            <p:spPr>
              <a:xfrm>
                <a:off x="3547278" y="4421370"/>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953B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500" noProof="0" dirty="0">
                    <a:latin typeface="Calibri"/>
                    <a:cs typeface="Arial"/>
                  </a:rPr>
                  <a:t>Efficacité énergétique dans les Transports et Mobilité Electrique </a:t>
                </a:r>
                <a:endParaRPr lang="fr-FR" sz="1500" kern="1200" noProof="0" dirty="0">
                  <a:cs typeface="Arial"/>
                </a:endParaRPr>
              </a:p>
            </p:txBody>
          </p:sp>
          <p:sp>
            <p:nvSpPr>
              <p:cNvPr id="20" name="Freeform: Shape 19">
                <a:extLst>
                  <a:ext uri="{FF2B5EF4-FFF2-40B4-BE49-F238E27FC236}">
                    <a16:creationId xmlns:a16="http://schemas.microsoft.com/office/drawing/2014/main" id="{92988E00-BE58-933E-930E-E706610C1538}"/>
                  </a:ext>
                </a:extLst>
              </p:cNvPr>
              <p:cNvSpPr/>
              <p:nvPr/>
            </p:nvSpPr>
            <p:spPr>
              <a:xfrm>
                <a:off x="3547278" y="5174043"/>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953B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600" noProof="0" dirty="0">
                    <a:latin typeface="Calibri"/>
                    <a:cs typeface="Arial"/>
                  </a:rPr>
                  <a:t>Normes et labellisation</a:t>
                </a:r>
                <a:endParaRPr lang="fr-FR" sz="1600" kern="1200" noProof="0" dirty="0">
                  <a:latin typeface="Calibri"/>
                  <a:cs typeface="Arial"/>
                </a:endParaRPr>
              </a:p>
            </p:txBody>
          </p:sp>
          <p:sp>
            <p:nvSpPr>
              <p:cNvPr id="21" name="Freeform: Shape 20">
                <a:extLst>
                  <a:ext uri="{FF2B5EF4-FFF2-40B4-BE49-F238E27FC236}">
                    <a16:creationId xmlns:a16="http://schemas.microsoft.com/office/drawing/2014/main" id="{81CCE014-202F-3A96-AFC7-1F6C79B2083B}"/>
                  </a:ext>
                </a:extLst>
              </p:cNvPr>
              <p:cNvSpPr/>
              <p:nvPr/>
            </p:nvSpPr>
            <p:spPr>
              <a:xfrm>
                <a:off x="3547278" y="5939417"/>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953B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600" noProof="0" dirty="0">
                    <a:latin typeface="Calibri"/>
                    <a:cs typeface="Arial"/>
                  </a:rPr>
                  <a:t>Cuisson Propre en Afrique de l'Ouest</a:t>
                </a:r>
                <a:endParaRPr lang="fr-FR" sz="1600" noProof="0" dirty="0"/>
              </a:p>
            </p:txBody>
          </p:sp>
          <p:sp>
            <p:nvSpPr>
              <p:cNvPr id="22" name="Freeform: Shape 21">
                <a:extLst>
                  <a:ext uri="{FF2B5EF4-FFF2-40B4-BE49-F238E27FC236}">
                    <a16:creationId xmlns:a16="http://schemas.microsoft.com/office/drawing/2014/main" id="{18964430-D50C-0752-5775-0E702AF433BC}"/>
                  </a:ext>
                </a:extLst>
              </p:cNvPr>
              <p:cNvSpPr/>
              <p:nvPr/>
            </p:nvSpPr>
            <p:spPr>
              <a:xfrm>
                <a:off x="6186997" y="600985"/>
                <a:ext cx="2707403" cy="6129867"/>
              </a:xfrm>
              <a:custGeom>
                <a:avLst/>
                <a:gdLst>
                  <a:gd name="connsiteX0" fmla="*/ 0 w 1922859"/>
                  <a:gd name="connsiteY0" fmla="*/ 192286 h 5418667"/>
                  <a:gd name="connsiteX1" fmla="*/ 192286 w 1922859"/>
                  <a:gd name="connsiteY1" fmla="*/ 0 h 5418667"/>
                  <a:gd name="connsiteX2" fmla="*/ 1730573 w 1922859"/>
                  <a:gd name="connsiteY2" fmla="*/ 0 h 5418667"/>
                  <a:gd name="connsiteX3" fmla="*/ 1922859 w 1922859"/>
                  <a:gd name="connsiteY3" fmla="*/ 192286 h 5418667"/>
                  <a:gd name="connsiteX4" fmla="*/ 1922859 w 1922859"/>
                  <a:gd name="connsiteY4" fmla="*/ 5226381 h 5418667"/>
                  <a:gd name="connsiteX5" fmla="*/ 1730573 w 1922859"/>
                  <a:gd name="connsiteY5" fmla="*/ 5418667 h 5418667"/>
                  <a:gd name="connsiteX6" fmla="*/ 192286 w 1922859"/>
                  <a:gd name="connsiteY6" fmla="*/ 5418667 h 5418667"/>
                  <a:gd name="connsiteX7" fmla="*/ 0 w 1922859"/>
                  <a:gd name="connsiteY7" fmla="*/ 5226381 h 5418667"/>
                  <a:gd name="connsiteX8" fmla="*/ 0 w 1922859"/>
                  <a:gd name="connsiteY8" fmla="*/ 192286 h 54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2859" h="5418667">
                    <a:moveTo>
                      <a:pt x="0" y="192286"/>
                    </a:moveTo>
                    <a:cubicBezTo>
                      <a:pt x="0" y="86089"/>
                      <a:pt x="86089" y="0"/>
                      <a:pt x="192286" y="0"/>
                    </a:cubicBezTo>
                    <a:lnTo>
                      <a:pt x="1730573" y="0"/>
                    </a:lnTo>
                    <a:cubicBezTo>
                      <a:pt x="1836770" y="0"/>
                      <a:pt x="1922859" y="86089"/>
                      <a:pt x="1922859" y="192286"/>
                    </a:cubicBezTo>
                    <a:lnTo>
                      <a:pt x="1922859" y="5226381"/>
                    </a:lnTo>
                    <a:cubicBezTo>
                      <a:pt x="1922859" y="5332578"/>
                      <a:pt x="1836770" y="5418667"/>
                      <a:pt x="1730573" y="5418667"/>
                    </a:cubicBezTo>
                    <a:lnTo>
                      <a:pt x="192286" y="5418667"/>
                    </a:lnTo>
                    <a:cubicBezTo>
                      <a:pt x="86089" y="5418667"/>
                      <a:pt x="0" y="5332578"/>
                      <a:pt x="0" y="5226381"/>
                    </a:cubicBezTo>
                    <a:lnTo>
                      <a:pt x="0" y="192286"/>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869267" numCol="1" spcCol="1270" anchor="t" anchorCtr="0">
                <a:noAutofit/>
              </a:bodyPr>
              <a:lstStyle/>
              <a:p>
                <a:pPr algn="ctr" defTabSz="889000">
                  <a:lnSpc>
                    <a:spcPct val="90000"/>
                  </a:lnSpc>
                  <a:spcBef>
                    <a:spcPct val="0"/>
                  </a:spcBef>
                  <a:spcAft>
                    <a:spcPct val="35000"/>
                  </a:spcAft>
                </a:pPr>
                <a:r>
                  <a:rPr lang="fr-FR" sz="1700" b="1" noProof="0" dirty="0">
                    <a:solidFill>
                      <a:srgbClr val="7030A0"/>
                    </a:solidFill>
                    <a:latin typeface="Calibri"/>
                    <a:cs typeface="Arial"/>
                  </a:rPr>
                  <a:t>Programmes Régionaux Transversaux</a:t>
                </a:r>
                <a:endParaRPr lang="fr-FR" sz="1700" b="1" kern="1200" noProof="0" dirty="0">
                  <a:solidFill>
                    <a:srgbClr val="7030A0"/>
                  </a:solidFill>
                  <a:latin typeface="Calibri"/>
                  <a:cs typeface="Arial"/>
                </a:endParaRPr>
              </a:p>
            </p:txBody>
          </p:sp>
          <p:sp>
            <p:nvSpPr>
              <p:cNvPr id="23" name="Freeform: Shape 22">
                <a:extLst>
                  <a:ext uri="{FF2B5EF4-FFF2-40B4-BE49-F238E27FC236}">
                    <a16:creationId xmlns:a16="http://schemas.microsoft.com/office/drawing/2014/main" id="{2C9A61C7-4E1B-9159-8910-8EAE56F79571}"/>
                  </a:ext>
                </a:extLst>
              </p:cNvPr>
              <p:cNvSpPr/>
              <p:nvPr/>
            </p:nvSpPr>
            <p:spPr>
              <a:xfrm>
                <a:off x="6496319" y="2039404"/>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7030A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500" noProof="0" dirty="0">
                    <a:solidFill>
                      <a:schemeClr val="bg1"/>
                    </a:solidFill>
                    <a:ea typeface="+mn-lt"/>
                    <a:cs typeface="+mn-lt"/>
                  </a:rPr>
                  <a:t>Marché Régional de l'Electricité et Stockage de l'énergie</a:t>
                </a:r>
                <a:endParaRPr lang="fr-FR" sz="1500" kern="1200" noProof="0" dirty="0">
                  <a:solidFill>
                    <a:schemeClr val="bg1"/>
                  </a:solidFill>
                  <a:cs typeface="Arial"/>
                </a:endParaRPr>
              </a:p>
            </p:txBody>
          </p:sp>
          <p:sp>
            <p:nvSpPr>
              <p:cNvPr id="24" name="Freeform: Shape 23">
                <a:extLst>
                  <a:ext uri="{FF2B5EF4-FFF2-40B4-BE49-F238E27FC236}">
                    <a16:creationId xmlns:a16="http://schemas.microsoft.com/office/drawing/2014/main" id="{4C37B623-E8E8-4A78-A193-937BA16C1051}"/>
                  </a:ext>
                </a:extLst>
              </p:cNvPr>
              <p:cNvSpPr/>
              <p:nvPr/>
            </p:nvSpPr>
            <p:spPr>
              <a:xfrm>
                <a:off x="6496319" y="2812976"/>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7030A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500" noProof="0" dirty="0">
                    <a:solidFill>
                      <a:schemeClr val="bg1"/>
                    </a:solidFill>
                    <a:latin typeface="Calibri"/>
                    <a:cs typeface="Arial"/>
                  </a:rPr>
                  <a:t>Renforcement des capacités et certification</a:t>
                </a:r>
                <a:endParaRPr lang="fr-FR" sz="1500" kern="1200" noProof="0" dirty="0">
                  <a:solidFill>
                    <a:schemeClr val="bg1"/>
                  </a:solidFill>
                  <a:latin typeface="Calibri"/>
                  <a:cs typeface="Arial"/>
                </a:endParaRPr>
              </a:p>
            </p:txBody>
          </p:sp>
          <p:sp>
            <p:nvSpPr>
              <p:cNvPr id="25" name="Freeform: Shape 24">
                <a:extLst>
                  <a:ext uri="{FF2B5EF4-FFF2-40B4-BE49-F238E27FC236}">
                    <a16:creationId xmlns:a16="http://schemas.microsoft.com/office/drawing/2014/main" id="{AE8F6B83-B464-9078-19D6-0AA19F27FDAB}"/>
                  </a:ext>
                </a:extLst>
              </p:cNvPr>
              <p:cNvSpPr/>
              <p:nvPr/>
            </p:nvSpPr>
            <p:spPr>
              <a:xfrm>
                <a:off x="6477028" y="3579474"/>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7030A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500" noProof="0" dirty="0">
                    <a:latin typeface="Calibri"/>
                    <a:cs typeface="Arial"/>
                  </a:rPr>
                  <a:t>Intégration du genre dans l'accès à l'énergie</a:t>
                </a:r>
                <a:endParaRPr lang="fr-FR" sz="1500" kern="1200" noProof="0" dirty="0">
                  <a:cs typeface="Arial"/>
                </a:endParaRPr>
              </a:p>
            </p:txBody>
          </p:sp>
          <p:sp>
            <p:nvSpPr>
              <p:cNvPr id="26" name="Freeform: Shape 25">
                <a:extLst>
                  <a:ext uri="{FF2B5EF4-FFF2-40B4-BE49-F238E27FC236}">
                    <a16:creationId xmlns:a16="http://schemas.microsoft.com/office/drawing/2014/main" id="{BB3BEEDE-BB26-5601-A398-B28292650B14}"/>
                  </a:ext>
                </a:extLst>
              </p:cNvPr>
              <p:cNvSpPr/>
              <p:nvPr/>
            </p:nvSpPr>
            <p:spPr>
              <a:xfrm>
                <a:off x="6467382" y="4349511"/>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7030A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600" noProof="0" dirty="0">
                    <a:latin typeface="Calibri"/>
                    <a:cs typeface="Arial"/>
                  </a:rPr>
                  <a:t>Changements climatiques </a:t>
                </a:r>
                <a:endParaRPr lang="fr-FR" sz="1600" kern="1200" noProof="0" dirty="0"/>
              </a:p>
            </p:txBody>
          </p:sp>
          <p:sp>
            <p:nvSpPr>
              <p:cNvPr id="27" name="Freeform: Shape 26">
                <a:extLst>
                  <a:ext uri="{FF2B5EF4-FFF2-40B4-BE49-F238E27FC236}">
                    <a16:creationId xmlns:a16="http://schemas.microsoft.com/office/drawing/2014/main" id="{B3EC731A-2203-6905-2892-7994D7AB4668}"/>
                  </a:ext>
                </a:extLst>
              </p:cNvPr>
              <p:cNvSpPr/>
              <p:nvPr/>
            </p:nvSpPr>
            <p:spPr>
              <a:xfrm>
                <a:off x="6457737" y="5112954"/>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7030A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500" noProof="0" dirty="0">
                    <a:latin typeface="Calibri"/>
                    <a:cs typeface="Arial"/>
                  </a:rPr>
                  <a:t>Développement et Financement de Projets</a:t>
                </a:r>
                <a:endParaRPr lang="fr-FR" sz="1500" kern="1200" noProof="0" dirty="0">
                  <a:cs typeface="Arial"/>
                </a:endParaRPr>
              </a:p>
            </p:txBody>
          </p:sp>
          <p:sp>
            <p:nvSpPr>
              <p:cNvPr id="28" name="Freeform: Shape 27">
                <a:extLst>
                  <a:ext uri="{FF2B5EF4-FFF2-40B4-BE49-F238E27FC236}">
                    <a16:creationId xmlns:a16="http://schemas.microsoft.com/office/drawing/2014/main" id="{27CA4AD4-00C4-B436-66A2-C62803D21225}"/>
                  </a:ext>
                </a:extLst>
              </p:cNvPr>
              <p:cNvSpPr/>
              <p:nvPr/>
            </p:nvSpPr>
            <p:spPr>
              <a:xfrm>
                <a:off x="6457737" y="5892636"/>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7030A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500" noProof="0" dirty="0">
                    <a:latin typeface="Calibri"/>
                    <a:cs typeface="Arial"/>
                  </a:rPr>
                  <a:t>Transfert de Technologies et Recherche</a:t>
                </a:r>
                <a:endParaRPr lang="fr-FR" sz="1500" kern="1200" noProof="0" dirty="0">
                  <a:cs typeface="Arial"/>
                </a:endParaRPr>
              </a:p>
            </p:txBody>
          </p:sp>
          <p:sp>
            <p:nvSpPr>
              <p:cNvPr id="29" name="Freeform: Shape 28">
                <a:extLst>
                  <a:ext uri="{FF2B5EF4-FFF2-40B4-BE49-F238E27FC236}">
                    <a16:creationId xmlns:a16="http://schemas.microsoft.com/office/drawing/2014/main" id="{6FB96CA7-23A7-19F4-C793-7576919BAF32}"/>
                  </a:ext>
                </a:extLst>
              </p:cNvPr>
              <p:cNvSpPr/>
              <p:nvPr/>
            </p:nvSpPr>
            <p:spPr>
              <a:xfrm>
                <a:off x="9118519" y="600985"/>
                <a:ext cx="2707403" cy="6117167"/>
              </a:xfrm>
              <a:custGeom>
                <a:avLst/>
                <a:gdLst>
                  <a:gd name="connsiteX0" fmla="*/ 0 w 1922859"/>
                  <a:gd name="connsiteY0" fmla="*/ 192286 h 5418667"/>
                  <a:gd name="connsiteX1" fmla="*/ 192286 w 1922859"/>
                  <a:gd name="connsiteY1" fmla="*/ 0 h 5418667"/>
                  <a:gd name="connsiteX2" fmla="*/ 1730573 w 1922859"/>
                  <a:gd name="connsiteY2" fmla="*/ 0 h 5418667"/>
                  <a:gd name="connsiteX3" fmla="*/ 1922859 w 1922859"/>
                  <a:gd name="connsiteY3" fmla="*/ 192286 h 5418667"/>
                  <a:gd name="connsiteX4" fmla="*/ 1922859 w 1922859"/>
                  <a:gd name="connsiteY4" fmla="*/ 5226381 h 5418667"/>
                  <a:gd name="connsiteX5" fmla="*/ 1730573 w 1922859"/>
                  <a:gd name="connsiteY5" fmla="*/ 5418667 h 5418667"/>
                  <a:gd name="connsiteX6" fmla="*/ 192286 w 1922859"/>
                  <a:gd name="connsiteY6" fmla="*/ 5418667 h 5418667"/>
                  <a:gd name="connsiteX7" fmla="*/ 0 w 1922859"/>
                  <a:gd name="connsiteY7" fmla="*/ 5226381 h 5418667"/>
                  <a:gd name="connsiteX8" fmla="*/ 0 w 1922859"/>
                  <a:gd name="connsiteY8" fmla="*/ 192286 h 54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2859" h="5418667">
                    <a:moveTo>
                      <a:pt x="0" y="192286"/>
                    </a:moveTo>
                    <a:cubicBezTo>
                      <a:pt x="0" y="86089"/>
                      <a:pt x="86089" y="0"/>
                      <a:pt x="192286" y="0"/>
                    </a:cubicBezTo>
                    <a:lnTo>
                      <a:pt x="1730573" y="0"/>
                    </a:lnTo>
                    <a:cubicBezTo>
                      <a:pt x="1836770" y="0"/>
                      <a:pt x="1922859" y="86089"/>
                      <a:pt x="1922859" y="192286"/>
                    </a:cubicBezTo>
                    <a:lnTo>
                      <a:pt x="1922859" y="5226381"/>
                    </a:lnTo>
                    <a:cubicBezTo>
                      <a:pt x="1922859" y="5332578"/>
                      <a:pt x="1836770" y="5418667"/>
                      <a:pt x="1730573" y="5418667"/>
                    </a:cubicBezTo>
                    <a:lnTo>
                      <a:pt x="192286" y="5418667"/>
                    </a:lnTo>
                    <a:cubicBezTo>
                      <a:pt x="86089" y="5418667"/>
                      <a:pt x="0" y="5332578"/>
                      <a:pt x="0" y="5226381"/>
                    </a:cubicBezTo>
                    <a:lnTo>
                      <a:pt x="0" y="192286"/>
                    </a:lnTo>
                    <a:close/>
                  </a:path>
                </a:pathLst>
              </a:custGeom>
              <a:ln>
                <a:solidFill>
                  <a:srgbClr val="BBA988"/>
                </a:soli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869267" numCol="1" spcCol="1270" anchor="t" anchorCtr="0">
                <a:noAutofit/>
              </a:bodyPr>
              <a:lstStyle/>
              <a:p>
                <a:pPr algn="ctr" defTabSz="889000">
                  <a:lnSpc>
                    <a:spcPct val="90000"/>
                  </a:lnSpc>
                  <a:spcBef>
                    <a:spcPct val="0"/>
                  </a:spcBef>
                  <a:spcAft>
                    <a:spcPct val="35000"/>
                  </a:spcAft>
                </a:pPr>
                <a:r>
                  <a:rPr lang="fr-FR" sz="1900" b="1" noProof="0" dirty="0">
                    <a:solidFill>
                      <a:srgbClr val="BBA988"/>
                    </a:solidFill>
                    <a:latin typeface="Calibri"/>
                    <a:cs typeface="Arial"/>
                  </a:rPr>
                  <a:t>Initiatives Régionales</a:t>
                </a:r>
                <a:endParaRPr lang="fr-FR" sz="1900" kern="1200" noProof="0" dirty="0">
                  <a:solidFill>
                    <a:srgbClr val="BBA988"/>
                  </a:solidFill>
                  <a:latin typeface="Calibri"/>
                  <a:cs typeface="Arial"/>
                </a:endParaRPr>
              </a:p>
            </p:txBody>
          </p:sp>
          <p:sp>
            <p:nvSpPr>
              <p:cNvPr id="30" name="Freeform: Shape 29">
                <a:extLst>
                  <a:ext uri="{FF2B5EF4-FFF2-40B4-BE49-F238E27FC236}">
                    <a16:creationId xmlns:a16="http://schemas.microsoft.com/office/drawing/2014/main" id="{93C29B5D-1058-33E2-0D30-8999E0D602E6}"/>
                  </a:ext>
                </a:extLst>
              </p:cNvPr>
              <p:cNvSpPr/>
              <p:nvPr/>
            </p:nvSpPr>
            <p:spPr>
              <a:xfrm>
                <a:off x="9368195" y="1287248"/>
                <a:ext cx="2165922" cy="1215811"/>
              </a:xfrm>
              <a:custGeom>
                <a:avLst/>
                <a:gdLst>
                  <a:gd name="connsiteX0" fmla="*/ 0 w 1538287"/>
                  <a:gd name="connsiteY0" fmla="*/ 106455 h 1064551"/>
                  <a:gd name="connsiteX1" fmla="*/ 106455 w 1538287"/>
                  <a:gd name="connsiteY1" fmla="*/ 0 h 1064551"/>
                  <a:gd name="connsiteX2" fmla="*/ 1431832 w 1538287"/>
                  <a:gd name="connsiteY2" fmla="*/ 0 h 1064551"/>
                  <a:gd name="connsiteX3" fmla="*/ 1538287 w 1538287"/>
                  <a:gd name="connsiteY3" fmla="*/ 106455 h 1064551"/>
                  <a:gd name="connsiteX4" fmla="*/ 1538287 w 1538287"/>
                  <a:gd name="connsiteY4" fmla="*/ 958096 h 1064551"/>
                  <a:gd name="connsiteX5" fmla="*/ 1431832 w 1538287"/>
                  <a:gd name="connsiteY5" fmla="*/ 1064551 h 1064551"/>
                  <a:gd name="connsiteX6" fmla="*/ 106455 w 1538287"/>
                  <a:gd name="connsiteY6" fmla="*/ 1064551 h 1064551"/>
                  <a:gd name="connsiteX7" fmla="*/ 0 w 1538287"/>
                  <a:gd name="connsiteY7" fmla="*/ 958096 h 1064551"/>
                  <a:gd name="connsiteX8" fmla="*/ 0 w 1538287"/>
                  <a:gd name="connsiteY8" fmla="*/ 106455 h 106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1064551">
                    <a:moveTo>
                      <a:pt x="0" y="106455"/>
                    </a:moveTo>
                    <a:cubicBezTo>
                      <a:pt x="0" y="47662"/>
                      <a:pt x="47662" y="0"/>
                      <a:pt x="106455" y="0"/>
                    </a:cubicBezTo>
                    <a:lnTo>
                      <a:pt x="1431832" y="0"/>
                    </a:lnTo>
                    <a:cubicBezTo>
                      <a:pt x="1490625" y="0"/>
                      <a:pt x="1538287" y="47662"/>
                      <a:pt x="1538287" y="106455"/>
                    </a:cubicBezTo>
                    <a:lnTo>
                      <a:pt x="1538287" y="958096"/>
                    </a:lnTo>
                    <a:cubicBezTo>
                      <a:pt x="1538287" y="1016889"/>
                      <a:pt x="1490625" y="1064551"/>
                      <a:pt x="1431832" y="1064551"/>
                    </a:cubicBezTo>
                    <a:lnTo>
                      <a:pt x="106455" y="1064551"/>
                    </a:lnTo>
                    <a:cubicBezTo>
                      <a:pt x="47662" y="1064551"/>
                      <a:pt x="0" y="1016889"/>
                      <a:pt x="0" y="958096"/>
                    </a:cubicBezTo>
                    <a:lnTo>
                      <a:pt x="0" y="106455"/>
                    </a:lnTo>
                    <a:close/>
                  </a:path>
                </a:pathLst>
              </a:custGeom>
              <a:solidFill>
                <a:srgbClr val="BBA9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580" tIns="50230" rIns="56580" bIns="50230" numCol="1" spcCol="1270" anchor="ctr" anchorCtr="0">
                <a:noAutofit/>
              </a:bodyPr>
              <a:lstStyle/>
              <a:p>
                <a:pPr algn="ctr" defTabSz="444500">
                  <a:lnSpc>
                    <a:spcPct val="90000"/>
                  </a:lnSpc>
                  <a:spcBef>
                    <a:spcPct val="0"/>
                  </a:spcBef>
                  <a:spcAft>
                    <a:spcPct val="35000"/>
                  </a:spcAft>
                </a:pPr>
                <a:r>
                  <a:rPr lang="fr-FR" kern="1200" noProof="0" dirty="0">
                    <a:effectLst/>
                    <a:latin typeface="Calibri"/>
                    <a:ea typeface="Calibri" panose="020F0502020204030204" pitchFamily="34" charset="0"/>
                    <a:cs typeface="Arial"/>
                  </a:rPr>
                  <a:t>ECOWREX – </a:t>
                </a:r>
                <a:r>
                  <a:rPr lang="fr-FR" noProof="0" dirty="0">
                    <a:latin typeface="Calibri"/>
                    <a:ea typeface="Calibri" panose="020F0502020204030204" pitchFamily="34" charset="0"/>
                    <a:cs typeface="Arial"/>
                  </a:rPr>
                  <a:t>Observatoire pour les EnR et l'EE de la CEDEAO</a:t>
                </a:r>
                <a:endParaRPr lang="fr-FR" kern="1200" noProof="0" dirty="0">
                  <a:cs typeface="Arial"/>
                </a:endParaRPr>
              </a:p>
            </p:txBody>
          </p:sp>
          <p:sp>
            <p:nvSpPr>
              <p:cNvPr id="31" name="Freeform: Shape 30">
                <a:extLst>
                  <a:ext uri="{FF2B5EF4-FFF2-40B4-BE49-F238E27FC236}">
                    <a16:creationId xmlns:a16="http://schemas.microsoft.com/office/drawing/2014/main" id="{3E92646B-28A5-B4BF-E6DB-A0F3A66DD47B}"/>
                  </a:ext>
                </a:extLst>
              </p:cNvPr>
              <p:cNvSpPr/>
              <p:nvPr/>
            </p:nvSpPr>
            <p:spPr>
              <a:xfrm>
                <a:off x="9368195" y="3404576"/>
                <a:ext cx="2165922" cy="1064551"/>
              </a:xfrm>
              <a:custGeom>
                <a:avLst/>
                <a:gdLst>
                  <a:gd name="connsiteX0" fmla="*/ 0 w 1538287"/>
                  <a:gd name="connsiteY0" fmla="*/ 106455 h 1064551"/>
                  <a:gd name="connsiteX1" fmla="*/ 106455 w 1538287"/>
                  <a:gd name="connsiteY1" fmla="*/ 0 h 1064551"/>
                  <a:gd name="connsiteX2" fmla="*/ 1431832 w 1538287"/>
                  <a:gd name="connsiteY2" fmla="*/ 0 h 1064551"/>
                  <a:gd name="connsiteX3" fmla="*/ 1538287 w 1538287"/>
                  <a:gd name="connsiteY3" fmla="*/ 106455 h 1064551"/>
                  <a:gd name="connsiteX4" fmla="*/ 1538287 w 1538287"/>
                  <a:gd name="connsiteY4" fmla="*/ 958096 h 1064551"/>
                  <a:gd name="connsiteX5" fmla="*/ 1431832 w 1538287"/>
                  <a:gd name="connsiteY5" fmla="*/ 1064551 h 1064551"/>
                  <a:gd name="connsiteX6" fmla="*/ 106455 w 1538287"/>
                  <a:gd name="connsiteY6" fmla="*/ 1064551 h 1064551"/>
                  <a:gd name="connsiteX7" fmla="*/ 0 w 1538287"/>
                  <a:gd name="connsiteY7" fmla="*/ 958096 h 1064551"/>
                  <a:gd name="connsiteX8" fmla="*/ 0 w 1538287"/>
                  <a:gd name="connsiteY8" fmla="*/ 106455 h 106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1064551">
                    <a:moveTo>
                      <a:pt x="0" y="106455"/>
                    </a:moveTo>
                    <a:cubicBezTo>
                      <a:pt x="0" y="47662"/>
                      <a:pt x="47662" y="0"/>
                      <a:pt x="106455" y="0"/>
                    </a:cubicBezTo>
                    <a:lnTo>
                      <a:pt x="1431832" y="0"/>
                    </a:lnTo>
                    <a:cubicBezTo>
                      <a:pt x="1490625" y="0"/>
                      <a:pt x="1538287" y="47662"/>
                      <a:pt x="1538287" y="106455"/>
                    </a:cubicBezTo>
                    <a:lnTo>
                      <a:pt x="1538287" y="958096"/>
                    </a:lnTo>
                    <a:cubicBezTo>
                      <a:pt x="1538287" y="1016889"/>
                      <a:pt x="1490625" y="1064551"/>
                      <a:pt x="1431832" y="1064551"/>
                    </a:cubicBezTo>
                    <a:lnTo>
                      <a:pt x="106455" y="1064551"/>
                    </a:lnTo>
                    <a:cubicBezTo>
                      <a:pt x="47662" y="1064551"/>
                      <a:pt x="0" y="1016889"/>
                      <a:pt x="0" y="958096"/>
                    </a:cubicBezTo>
                    <a:lnTo>
                      <a:pt x="0" y="106455"/>
                    </a:lnTo>
                    <a:close/>
                  </a:path>
                </a:pathLst>
              </a:custGeom>
              <a:solidFill>
                <a:srgbClr val="BBA9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580" tIns="50230" rIns="56580" bIns="50230" numCol="1" spcCol="1270" anchor="ctr" anchorCtr="0">
                <a:noAutofit/>
              </a:bodyPr>
              <a:lstStyle/>
              <a:p>
                <a:pPr algn="ctr" defTabSz="444500">
                  <a:lnSpc>
                    <a:spcPct val="90000"/>
                  </a:lnSpc>
                  <a:spcBef>
                    <a:spcPct val="0"/>
                  </a:spcBef>
                  <a:spcAft>
                    <a:spcPct val="35000"/>
                  </a:spcAft>
                </a:pPr>
                <a:r>
                  <a:rPr lang="fr-FR" noProof="0" dirty="0">
                    <a:latin typeface="Calibri"/>
                    <a:cs typeface="Arial"/>
                  </a:rPr>
                  <a:t>Rapport annuel d'avancement sur les EnR et l'EE</a:t>
                </a:r>
                <a:endParaRPr lang="fr-FR" kern="1200" noProof="0" dirty="0">
                  <a:cs typeface="Arial"/>
                </a:endParaRPr>
              </a:p>
            </p:txBody>
          </p:sp>
          <p:sp>
            <p:nvSpPr>
              <p:cNvPr id="32" name="Freeform: Shape 31">
                <a:extLst>
                  <a:ext uri="{FF2B5EF4-FFF2-40B4-BE49-F238E27FC236}">
                    <a16:creationId xmlns:a16="http://schemas.microsoft.com/office/drawing/2014/main" id="{7FBFEF33-26D6-A38D-EC2E-435D426B2650}"/>
                  </a:ext>
                </a:extLst>
              </p:cNvPr>
              <p:cNvSpPr/>
              <p:nvPr/>
            </p:nvSpPr>
            <p:spPr>
              <a:xfrm>
                <a:off x="9368195" y="5483804"/>
                <a:ext cx="2165922" cy="1064551"/>
              </a:xfrm>
              <a:custGeom>
                <a:avLst/>
                <a:gdLst>
                  <a:gd name="connsiteX0" fmla="*/ 0 w 1538287"/>
                  <a:gd name="connsiteY0" fmla="*/ 106455 h 1064551"/>
                  <a:gd name="connsiteX1" fmla="*/ 106455 w 1538287"/>
                  <a:gd name="connsiteY1" fmla="*/ 0 h 1064551"/>
                  <a:gd name="connsiteX2" fmla="*/ 1431832 w 1538287"/>
                  <a:gd name="connsiteY2" fmla="*/ 0 h 1064551"/>
                  <a:gd name="connsiteX3" fmla="*/ 1538287 w 1538287"/>
                  <a:gd name="connsiteY3" fmla="*/ 106455 h 1064551"/>
                  <a:gd name="connsiteX4" fmla="*/ 1538287 w 1538287"/>
                  <a:gd name="connsiteY4" fmla="*/ 958096 h 1064551"/>
                  <a:gd name="connsiteX5" fmla="*/ 1431832 w 1538287"/>
                  <a:gd name="connsiteY5" fmla="*/ 1064551 h 1064551"/>
                  <a:gd name="connsiteX6" fmla="*/ 106455 w 1538287"/>
                  <a:gd name="connsiteY6" fmla="*/ 1064551 h 1064551"/>
                  <a:gd name="connsiteX7" fmla="*/ 0 w 1538287"/>
                  <a:gd name="connsiteY7" fmla="*/ 958096 h 1064551"/>
                  <a:gd name="connsiteX8" fmla="*/ 0 w 1538287"/>
                  <a:gd name="connsiteY8" fmla="*/ 106455 h 106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1064551">
                    <a:moveTo>
                      <a:pt x="0" y="106455"/>
                    </a:moveTo>
                    <a:cubicBezTo>
                      <a:pt x="0" y="47662"/>
                      <a:pt x="47662" y="0"/>
                      <a:pt x="106455" y="0"/>
                    </a:cubicBezTo>
                    <a:lnTo>
                      <a:pt x="1431832" y="0"/>
                    </a:lnTo>
                    <a:cubicBezTo>
                      <a:pt x="1490625" y="0"/>
                      <a:pt x="1538287" y="47662"/>
                      <a:pt x="1538287" y="106455"/>
                    </a:cubicBezTo>
                    <a:lnTo>
                      <a:pt x="1538287" y="958096"/>
                    </a:lnTo>
                    <a:cubicBezTo>
                      <a:pt x="1538287" y="1016889"/>
                      <a:pt x="1490625" y="1064551"/>
                      <a:pt x="1431832" y="1064551"/>
                    </a:cubicBezTo>
                    <a:lnTo>
                      <a:pt x="106455" y="1064551"/>
                    </a:lnTo>
                    <a:cubicBezTo>
                      <a:pt x="47662" y="1064551"/>
                      <a:pt x="0" y="1016889"/>
                      <a:pt x="0" y="958096"/>
                    </a:cubicBezTo>
                    <a:lnTo>
                      <a:pt x="0" y="106455"/>
                    </a:lnTo>
                    <a:close/>
                  </a:path>
                </a:pathLst>
              </a:custGeom>
              <a:solidFill>
                <a:srgbClr val="BBA9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580" tIns="50230" rIns="56580" bIns="50230" numCol="1" spcCol="1270" anchor="ctr" anchorCtr="0">
                <a:noAutofit/>
              </a:bodyPr>
              <a:lstStyle/>
              <a:p>
                <a:pPr algn="ctr" defTabSz="444500">
                  <a:lnSpc>
                    <a:spcPct val="90000"/>
                  </a:lnSpc>
                  <a:spcBef>
                    <a:spcPct val="0"/>
                  </a:spcBef>
                  <a:spcAft>
                    <a:spcPct val="35000"/>
                  </a:spcAft>
                </a:pPr>
                <a:r>
                  <a:rPr lang="fr-FR" kern="1200" noProof="0" dirty="0">
                    <a:effectLst/>
                    <a:latin typeface="Calibri"/>
                    <a:ea typeface="Calibri" panose="020F0502020204030204" pitchFamily="34" charset="0"/>
                    <a:cs typeface="Arial"/>
                  </a:rPr>
                  <a:t>ESEF – </a:t>
                </a:r>
                <a:r>
                  <a:rPr lang="fr-FR" noProof="0" dirty="0">
                    <a:latin typeface="Calibri"/>
                    <a:ea typeface="Calibri" panose="020F0502020204030204" pitchFamily="34" charset="0"/>
                    <a:cs typeface="Arial"/>
                  </a:rPr>
                  <a:t>Forum de la CEDEAO sur l'Energie Durable</a:t>
                </a:r>
                <a:endParaRPr lang="fr-FR" kern="1200" noProof="0" dirty="0">
                  <a:cs typeface="Arial"/>
                </a:endParaRPr>
              </a:p>
            </p:txBody>
          </p:sp>
          <p:sp>
            <p:nvSpPr>
              <p:cNvPr id="33" name="Freeform: Shape 45">
                <a:extLst>
                  <a:ext uri="{FF2B5EF4-FFF2-40B4-BE49-F238E27FC236}">
                    <a16:creationId xmlns:a16="http://schemas.microsoft.com/office/drawing/2014/main" id="{73C3A400-2EDF-7120-B169-C71DA925372F}"/>
                  </a:ext>
                </a:extLst>
              </p:cNvPr>
              <p:cNvSpPr/>
              <p:nvPr/>
            </p:nvSpPr>
            <p:spPr>
              <a:xfrm>
                <a:off x="6494390" y="1275474"/>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7030A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600" noProof="0" dirty="0">
                    <a:latin typeface="Calibri"/>
                    <a:cs typeface="Arial"/>
                  </a:rPr>
                  <a:t>Politiques d'Energie Durable</a:t>
                </a:r>
                <a:r>
                  <a:rPr lang="fr-FR" noProof="0" dirty="0">
                    <a:latin typeface="Calibri"/>
                    <a:cs typeface="Arial"/>
                  </a:rPr>
                  <a:t> </a:t>
                </a:r>
                <a:endParaRPr lang="fr-FR" kern="1200" noProof="0" dirty="0">
                  <a:cs typeface="Arial"/>
                </a:endParaRPr>
              </a:p>
            </p:txBody>
          </p:sp>
          <p:sp>
            <p:nvSpPr>
              <p:cNvPr id="34" name="Freeform: Shape 43">
                <a:extLst>
                  <a:ext uri="{FF2B5EF4-FFF2-40B4-BE49-F238E27FC236}">
                    <a16:creationId xmlns:a16="http://schemas.microsoft.com/office/drawing/2014/main" id="{9CA9CD04-6666-FF39-B0A7-2BA633AFED57}"/>
                  </a:ext>
                </a:extLst>
              </p:cNvPr>
              <p:cNvSpPr/>
              <p:nvPr/>
            </p:nvSpPr>
            <p:spPr>
              <a:xfrm>
                <a:off x="3547278" y="3640717"/>
                <a:ext cx="2165922" cy="723437"/>
              </a:xfrm>
              <a:custGeom>
                <a:avLst/>
                <a:gdLst>
                  <a:gd name="connsiteX0" fmla="*/ 0 w 1538287"/>
                  <a:gd name="connsiteY0" fmla="*/ 52024 h 520237"/>
                  <a:gd name="connsiteX1" fmla="*/ 52024 w 1538287"/>
                  <a:gd name="connsiteY1" fmla="*/ 0 h 520237"/>
                  <a:gd name="connsiteX2" fmla="*/ 1486263 w 1538287"/>
                  <a:gd name="connsiteY2" fmla="*/ 0 h 520237"/>
                  <a:gd name="connsiteX3" fmla="*/ 1538287 w 1538287"/>
                  <a:gd name="connsiteY3" fmla="*/ 52024 h 520237"/>
                  <a:gd name="connsiteX4" fmla="*/ 1538287 w 1538287"/>
                  <a:gd name="connsiteY4" fmla="*/ 468213 h 520237"/>
                  <a:gd name="connsiteX5" fmla="*/ 1486263 w 1538287"/>
                  <a:gd name="connsiteY5" fmla="*/ 520237 h 520237"/>
                  <a:gd name="connsiteX6" fmla="*/ 52024 w 1538287"/>
                  <a:gd name="connsiteY6" fmla="*/ 520237 h 520237"/>
                  <a:gd name="connsiteX7" fmla="*/ 0 w 1538287"/>
                  <a:gd name="connsiteY7" fmla="*/ 468213 h 520237"/>
                  <a:gd name="connsiteX8" fmla="*/ 0 w 1538287"/>
                  <a:gd name="connsiteY8" fmla="*/ 52024 h 52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8287" h="520237">
                    <a:moveTo>
                      <a:pt x="0" y="52024"/>
                    </a:moveTo>
                    <a:cubicBezTo>
                      <a:pt x="0" y="23292"/>
                      <a:pt x="23292" y="0"/>
                      <a:pt x="52024" y="0"/>
                    </a:cubicBezTo>
                    <a:lnTo>
                      <a:pt x="1486263" y="0"/>
                    </a:lnTo>
                    <a:cubicBezTo>
                      <a:pt x="1514995" y="0"/>
                      <a:pt x="1538287" y="23292"/>
                      <a:pt x="1538287" y="52024"/>
                    </a:cubicBezTo>
                    <a:lnTo>
                      <a:pt x="1538287" y="468213"/>
                    </a:lnTo>
                    <a:cubicBezTo>
                      <a:pt x="1538287" y="496945"/>
                      <a:pt x="1514995" y="520237"/>
                      <a:pt x="1486263" y="520237"/>
                    </a:cubicBezTo>
                    <a:lnTo>
                      <a:pt x="52024" y="520237"/>
                    </a:lnTo>
                    <a:cubicBezTo>
                      <a:pt x="23292" y="520237"/>
                      <a:pt x="0" y="496945"/>
                      <a:pt x="0" y="468213"/>
                    </a:cubicBezTo>
                    <a:lnTo>
                      <a:pt x="0" y="52024"/>
                    </a:lnTo>
                    <a:close/>
                  </a:path>
                </a:pathLst>
              </a:custGeom>
              <a:solidFill>
                <a:srgbClr val="953B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637" tIns="34287" rIns="40637" bIns="34287" numCol="1" spcCol="1270" anchor="ctr" anchorCtr="0">
                <a:noAutofit/>
              </a:bodyPr>
              <a:lstStyle/>
              <a:p>
                <a:pPr algn="ctr" defTabSz="444500">
                  <a:lnSpc>
                    <a:spcPct val="90000"/>
                  </a:lnSpc>
                  <a:spcBef>
                    <a:spcPct val="0"/>
                  </a:spcBef>
                  <a:spcAft>
                    <a:spcPct val="35000"/>
                  </a:spcAft>
                </a:pPr>
                <a:r>
                  <a:rPr lang="fr-FR" sz="1500" noProof="0" dirty="0">
                    <a:latin typeface="Calibri"/>
                    <a:cs typeface="Arial"/>
                  </a:rPr>
                  <a:t>Efficacité Energétique dans l'industrie</a:t>
                </a:r>
                <a:endParaRPr lang="fr-FR" sz="1500" kern="1200" noProof="0" dirty="0">
                  <a:cs typeface="Arial"/>
                </a:endParaRPr>
              </a:p>
            </p:txBody>
          </p:sp>
        </p:grpSp>
        <p:grpSp>
          <p:nvGrpSpPr>
            <p:cNvPr id="35" name="Group 34">
              <a:extLst>
                <a:ext uri="{FF2B5EF4-FFF2-40B4-BE49-F238E27FC236}">
                  <a16:creationId xmlns:a16="http://schemas.microsoft.com/office/drawing/2014/main" id="{49A8D438-5DCB-C456-0E04-2E0010E5231D}"/>
                </a:ext>
              </a:extLst>
            </p:cNvPr>
            <p:cNvGrpSpPr/>
            <p:nvPr/>
          </p:nvGrpSpPr>
          <p:grpSpPr>
            <a:xfrm>
              <a:off x="3144253" y="770965"/>
              <a:ext cx="2951747" cy="5844988"/>
              <a:chOff x="3144253" y="770965"/>
              <a:chExt cx="2951747" cy="5844988"/>
            </a:xfrm>
          </p:grpSpPr>
          <p:sp>
            <p:nvSpPr>
              <p:cNvPr id="3" name="Rectangle : coins arrondis 150">
                <a:extLst>
                  <a:ext uri="{FF2B5EF4-FFF2-40B4-BE49-F238E27FC236}">
                    <a16:creationId xmlns:a16="http://schemas.microsoft.com/office/drawing/2014/main" id="{EAAF9144-3CD2-B15B-5785-F6AD60CDA1F5}"/>
                  </a:ext>
                </a:extLst>
              </p:cNvPr>
              <p:cNvSpPr/>
              <p:nvPr/>
            </p:nvSpPr>
            <p:spPr>
              <a:xfrm>
                <a:off x="3144253" y="770965"/>
                <a:ext cx="2685047" cy="5844988"/>
              </a:xfrm>
              <a:prstGeom prst="roundRect">
                <a:avLst/>
              </a:prstGeom>
              <a:noFill/>
              <a:ln w="12700" cap="flat" cmpd="sng" algn="ctr">
                <a:solidFill>
                  <a:srgbClr val="E7E6E6">
                    <a:lumMod val="50000"/>
                  </a:srgbClr>
                </a:solidFill>
                <a:prstDash val="solid"/>
                <a:miter lim="800000"/>
              </a:ln>
              <a:effectLst>
                <a:glow rad="63500">
                  <a:srgbClr val="C00000">
                    <a:alpha val="40000"/>
                  </a:srgbClr>
                </a:glow>
              </a:effectLst>
            </p:spPr>
            <p:txBody>
              <a:bodyPr rtlCol="0" anchor="ctr"/>
              <a:lstStyle/>
              <a:p>
                <a:pPr algn="ctr" latinLnBrk="0"/>
                <a:endParaRPr lang="fr-FR" sz="1350" kern="0" noProof="0" dirty="0">
                  <a:solidFill>
                    <a:prstClr val="white"/>
                  </a:solidFill>
                  <a:latin typeface="Calibri" panose="020F0502020204030204"/>
                </a:endParaRPr>
              </a:p>
            </p:txBody>
          </p:sp>
          <p:sp>
            <p:nvSpPr>
              <p:cNvPr id="8" name="Arrow: Left 7">
                <a:extLst>
                  <a:ext uri="{FF2B5EF4-FFF2-40B4-BE49-F238E27FC236}">
                    <a16:creationId xmlns:a16="http://schemas.microsoft.com/office/drawing/2014/main" id="{4876FFEF-3C7B-F74F-0E0B-19AB6B7AC3D6}"/>
                  </a:ext>
                </a:extLst>
              </p:cNvPr>
              <p:cNvSpPr/>
              <p:nvPr/>
            </p:nvSpPr>
            <p:spPr>
              <a:xfrm>
                <a:off x="5529451" y="4502778"/>
                <a:ext cx="566549" cy="484632"/>
              </a:xfrm>
              <a:prstGeom prst="leftArrow">
                <a:avLst/>
              </a:prstGeom>
              <a:noFill/>
              <a:ln w="12700" cap="flat" cmpd="sng" algn="ctr">
                <a:solidFill>
                  <a:srgbClr val="E7E6E6">
                    <a:lumMod val="50000"/>
                  </a:srgbClr>
                </a:solidFill>
                <a:prstDash val="solid"/>
                <a:miter lim="800000"/>
              </a:ln>
              <a:effectLst>
                <a:glow rad="63500">
                  <a:srgbClr val="C00000">
                    <a:alpha val="40000"/>
                  </a:srgbClr>
                </a:glow>
              </a:effectLst>
            </p:spPr>
            <p:txBody>
              <a:bodyPr rtlCol="0" anchor="ctr"/>
              <a:lstStyle/>
              <a:p>
                <a:pPr algn="ctr"/>
                <a:endParaRPr lang="fr-FR" sz="1350" kern="0" noProof="0" dirty="0">
                  <a:solidFill>
                    <a:prstClr val="white"/>
                  </a:solidFill>
                  <a:latin typeface="Calibri" panose="020F0502020204030204"/>
                </a:endParaRPr>
              </a:p>
            </p:txBody>
          </p:sp>
        </p:grpSp>
      </p:grpSp>
      <p:sp>
        <p:nvSpPr>
          <p:cNvPr id="38" name="Title 1">
            <a:extLst>
              <a:ext uri="{FF2B5EF4-FFF2-40B4-BE49-F238E27FC236}">
                <a16:creationId xmlns:a16="http://schemas.microsoft.com/office/drawing/2014/main" id="{A43A3A18-B817-2035-DF7A-7505A70B85F5}"/>
              </a:ext>
            </a:extLst>
          </p:cNvPr>
          <p:cNvSpPr>
            <a:spLocks noGrp="1"/>
          </p:cNvSpPr>
          <p:nvPr>
            <p:ph type="title"/>
          </p:nvPr>
        </p:nvSpPr>
        <p:spPr>
          <a:xfrm>
            <a:off x="228600" y="1"/>
            <a:ext cx="11125200" cy="609792"/>
          </a:xfrm>
          <a:noFill/>
        </p:spPr>
        <p:txBody>
          <a:bodyPr>
            <a:normAutofit fontScale="90000"/>
          </a:bodyPr>
          <a:lstStyle/>
          <a:p>
            <a:r>
              <a:rPr lang="fr-FR" dirty="0">
                <a:latin typeface="Calibri Light"/>
                <a:cs typeface="Calibri"/>
              </a:rPr>
              <a:t>1. Opérationnalisation du Plan Stratégique 2023-2027</a:t>
            </a:r>
            <a:endParaRPr lang="en-US" dirty="0">
              <a:latin typeface="Calibri Light"/>
              <a:cs typeface="Calibri Light"/>
            </a:endParaRPr>
          </a:p>
        </p:txBody>
      </p:sp>
    </p:spTree>
    <p:extLst>
      <p:ext uri="{BB962C8B-B14F-4D97-AF65-F5344CB8AC3E}">
        <p14:creationId xmlns:p14="http://schemas.microsoft.com/office/powerpoint/2010/main" val="2972249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B34424D-6DF8-8104-D414-4C17CA7273AC}"/>
              </a:ext>
            </a:extLst>
          </p:cNvPr>
          <p:cNvPicPr>
            <a:picLocks noChangeAspect="1"/>
          </p:cNvPicPr>
          <p:nvPr/>
        </p:nvPicPr>
        <p:blipFill>
          <a:blip r:embed="rId2"/>
          <a:stretch>
            <a:fillRect/>
          </a:stretch>
        </p:blipFill>
        <p:spPr>
          <a:xfrm>
            <a:off x="3781188" y="2881116"/>
            <a:ext cx="2198594" cy="3010293"/>
          </a:xfrm>
          <a:prstGeom prst="rect">
            <a:avLst/>
          </a:prstGeom>
          <a:effectLst>
            <a:outerShdw blurRad="63500" sx="102000" sy="102000" algn="ctr" rotWithShape="0">
              <a:prstClr val="black">
                <a:alpha val="40000"/>
              </a:prstClr>
            </a:outerShdw>
          </a:effectLst>
        </p:spPr>
      </p:pic>
      <p:pic>
        <p:nvPicPr>
          <p:cNvPr id="6" name="Picture 5">
            <a:extLst>
              <a:ext uri="{FF2B5EF4-FFF2-40B4-BE49-F238E27FC236}">
                <a16:creationId xmlns:a16="http://schemas.microsoft.com/office/drawing/2014/main" id="{D76100EC-48C6-ECA1-ED69-3862C98EA1E1}"/>
              </a:ext>
            </a:extLst>
          </p:cNvPr>
          <p:cNvPicPr>
            <a:picLocks noChangeAspect="1"/>
          </p:cNvPicPr>
          <p:nvPr/>
        </p:nvPicPr>
        <p:blipFill>
          <a:blip r:embed="rId3"/>
          <a:stretch>
            <a:fillRect/>
          </a:stretch>
        </p:blipFill>
        <p:spPr>
          <a:xfrm>
            <a:off x="56377" y="2881116"/>
            <a:ext cx="2214463" cy="3010293"/>
          </a:xfrm>
          <a:prstGeom prst="rect">
            <a:avLst/>
          </a:prstGeom>
          <a:effectLst>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3B8CDE34-9AD7-4CBD-BFA4-E136B4C29DF3}"/>
              </a:ext>
            </a:extLst>
          </p:cNvPr>
          <p:cNvPicPr>
            <a:picLocks noChangeAspect="1"/>
          </p:cNvPicPr>
          <p:nvPr/>
        </p:nvPicPr>
        <p:blipFill rotWithShape="1">
          <a:blip r:embed="rId4"/>
          <a:srcRect b="6056"/>
          <a:stretch/>
        </p:blipFill>
        <p:spPr>
          <a:xfrm>
            <a:off x="1256399" y="3847708"/>
            <a:ext cx="2262477" cy="3010292"/>
          </a:xfrm>
          <a:prstGeom prst="rect">
            <a:avLst/>
          </a:prstGeom>
          <a:effectLst>
            <a:outerShdw blurRad="63500" sx="102000" sy="102000" algn="ctr" rotWithShape="0">
              <a:prstClr val="black">
                <a:alpha val="40000"/>
              </a:prstClr>
            </a:outerShdw>
          </a:effectLst>
        </p:spPr>
      </p:pic>
      <p:pic>
        <p:nvPicPr>
          <p:cNvPr id="14" name="Picture 13">
            <a:extLst>
              <a:ext uri="{FF2B5EF4-FFF2-40B4-BE49-F238E27FC236}">
                <a16:creationId xmlns:a16="http://schemas.microsoft.com/office/drawing/2014/main" id="{35550815-A1EA-13AB-A2B7-58AC580A2835}"/>
              </a:ext>
            </a:extLst>
          </p:cNvPr>
          <p:cNvPicPr>
            <a:picLocks noChangeAspect="1"/>
          </p:cNvPicPr>
          <p:nvPr/>
        </p:nvPicPr>
        <p:blipFill>
          <a:blip r:embed="rId5"/>
          <a:stretch>
            <a:fillRect/>
          </a:stretch>
        </p:blipFill>
        <p:spPr>
          <a:xfrm>
            <a:off x="4280510" y="3847708"/>
            <a:ext cx="2232128" cy="3010292"/>
          </a:xfrm>
          <a:prstGeom prst="rect">
            <a:avLst/>
          </a:prstGeom>
          <a:effectLst>
            <a:outerShdw blurRad="63500" sx="102000" sy="102000" algn="ctr" rotWithShape="0">
              <a:prstClr val="black">
                <a:alpha val="40000"/>
              </a:prstClr>
            </a:outerShdw>
          </a:effectLst>
        </p:spPr>
      </p:pic>
      <p:sp>
        <p:nvSpPr>
          <p:cNvPr id="15" name="Content Placeholder 2">
            <a:extLst>
              <a:ext uri="{FF2B5EF4-FFF2-40B4-BE49-F238E27FC236}">
                <a16:creationId xmlns:a16="http://schemas.microsoft.com/office/drawing/2014/main" id="{FF533AFA-4EF1-C545-4C08-C2F36CB8BC5D}"/>
              </a:ext>
            </a:extLst>
          </p:cNvPr>
          <p:cNvSpPr>
            <a:spLocks noGrp="1"/>
          </p:cNvSpPr>
          <p:nvPr/>
        </p:nvSpPr>
        <p:spPr>
          <a:xfrm>
            <a:off x="-10557" y="1103283"/>
            <a:ext cx="3261054" cy="1592022"/>
          </a:xfrm>
          <a:prstGeom prst="rect">
            <a:avLst/>
          </a:prstGeom>
        </p:spPr>
        <p:txBody>
          <a:bodyPr vert="horz" lIns="91440" tIns="45720" rIns="91440" bIns="45720" anchor="t">
            <a:noAutofit/>
          </a:bodyPr>
          <a:lstStyle>
            <a:lvl1pPr marL="365760" indent="-256032" algn="l" rtl="0" eaLnBrk="1" latinLnBrk="0" hangingPunct="1">
              <a:spcBef>
                <a:spcPts val="300"/>
              </a:spcBef>
              <a:buClr>
                <a:schemeClr val="accent3">
                  <a:lumMod val="75000"/>
                </a:schemeClr>
              </a:buClr>
              <a:buFont typeface="Georgia"/>
              <a:buChar char="•"/>
              <a:defRPr kumimoji="0" sz="1800" kern="1200">
                <a:solidFill>
                  <a:schemeClr val="tx2"/>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accent2">
                  <a:lumMod val="75000"/>
                </a:schemeClr>
              </a:buClr>
              <a:buFont typeface="Georgia"/>
              <a:buChar char="▫"/>
              <a:defRPr kumimoji="0" sz="1800" kern="1200">
                <a:solidFill>
                  <a:schemeClr val="tx2"/>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accent1">
                  <a:lumMod val="50000"/>
                </a:schemeClr>
              </a:buClr>
              <a:buFont typeface="Wingdings 2" panose="05020102010507070707" pitchFamily="18" charset="2"/>
              <a:buChar char=""/>
              <a:defRPr kumimoji="0" sz="1800" kern="1200">
                <a:solidFill>
                  <a:schemeClr val="tx2"/>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accent1">
                  <a:lumMod val="50000"/>
                </a:schemeClr>
              </a:buClr>
              <a:buFont typeface="Wingdings 2" panose="05020102010507070707" pitchFamily="18" charset="2"/>
              <a:buChar char=""/>
              <a:defRPr kumimoji="0" sz="1800" kern="1200">
                <a:solidFill>
                  <a:schemeClr val="tx2"/>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accent1">
                  <a:lumMod val="50000"/>
                </a:schemeClr>
              </a:buClr>
              <a:buFont typeface="Wingdings 2" panose="05020102010507070707" pitchFamily="18" charset="2"/>
              <a:buChar char=""/>
              <a:defRPr kumimoji="0" sz="1800" kern="1200">
                <a:solidFill>
                  <a:schemeClr val="tx2"/>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1">
                  <a:lumMod val="50000"/>
                </a:schemeClr>
              </a:buClr>
              <a:buFont typeface="Wingdings 2" panose="05020102010507070707" pitchFamily="18" charset="2"/>
              <a:buChar char=""/>
              <a:defRPr kumimoji="0" sz="1800" kern="1200">
                <a:solidFill>
                  <a:schemeClr val="tx2"/>
                </a:solidFill>
                <a:latin typeface="+mn-lt"/>
                <a:ea typeface="+mn-ea"/>
                <a:cs typeface="+mn-cs"/>
              </a:defRPr>
            </a:lvl6pPr>
            <a:lvl7pPr marL="1828800" indent="-182880" algn="l" rtl="0" eaLnBrk="1" latinLnBrk="0" hangingPunct="1">
              <a:spcBef>
                <a:spcPts val="300"/>
              </a:spcBef>
              <a:buClr>
                <a:schemeClr val="accent1">
                  <a:lumMod val="50000"/>
                </a:schemeClr>
              </a:buClr>
              <a:buFont typeface="Wingdings 2" panose="05020102010507070707" pitchFamily="18" charset="2"/>
              <a:buChar char=""/>
              <a:defRPr kumimoji="0" sz="1600" kern="1200">
                <a:solidFill>
                  <a:schemeClr val="tx2"/>
                </a:solidFill>
                <a:latin typeface="+mn-lt"/>
                <a:ea typeface="+mn-ea"/>
                <a:cs typeface="+mn-cs"/>
              </a:defRPr>
            </a:lvl7pPr>
            <a:lvl8pPr marL="2029968" indent="-182880" algn="l" rtl="0" eaLnBrk="1" latinLnBrk="0" hangingPunct="1">
              <a:spcBef>
                <a:spcPts val="300"/>
              </a:spcBef>
              <a:buClr>
                <a:schemeClr val="accent1">
                  <a:lumMod val="50000"/>
                </a:schemeClr>
              </a:buClr>
              <a:buFont typeface="Wingdings 2" panose="05020102010507070707" pitchFamily="18" charset="2"/>
              <a:buChar char=""/>
              <a:defRPr kumimoji="0" sz="1500" kern="1200">
                <a:solidFill>
                  <a:schemeClr val="tx2"/>
                </a:solidFill>
                <a:latin typeface="+mn-lt"/>
                <a:ea typeface="+mn-ea"/>
                <a:cs typeface="+mn-cs"/>
              </a:defRPr>
            </a:lvl8pPr>
            <a:lvl9pPr marL="2240280" indent="-182880" algn="l" rtl="0" eaLnBrk="1" latinLnBrk="0" hangingPunct="1">
              <a:spcBef>
                <a:spcPts val="300"/>
              </a:spcBef>
              <a:buClr>
                <a:schemeClr val="accent1">
                  <a:lumMod val="50000"/>
                </a:schemeClr>
              </a:buClr>
              <a:buFont typeface="Wingdings 2" panose="05020102010507070707" pitchFamily="18" charset="2"/>
              <a:buChar char=""/>
              <a:defRPr kumimoji="0" sz="1400" kern="1200" baseline="0">
                <a:solidFill>
                  <a:schemeClr val="tx2"/>
                </a:solidFill>
                <a:latin typeface="+mn-lt"/>
                <a:ea typeface="+mn-ea"/>
                <a:cs typeface="+mn-cs"/>
              </a:defRPr>
            </a:lvl9pPr>
          </a:lstStyle>
          <a:p>
            <a:pPr marL="109220" indent="0" algn="ctr">
              <a:buNone/>
            </a:pPr>
            <a:r>
              <a:rPr lang="fr-FR" sz="2000" i="1" noProof="0" dirty="0">
                <a:solidFill>
                  <a:schemeClr val="tx1"/>
                </a:solidFill>
                <a:latin typeface="Source Sans Pro" panose="020B0503030403020204" pitchFamily="34" charset="0"/>
                <a:ea typeface="Source Sans Pro" panose="020B0503030403020204" pitchFamily="34" charset="0"/>
                <a:cs typeface="Arial"/>
              </a:rPr>
              <a:t>Juillet 2013 à Abuja</a:t>
            </a:r>
          </a:p>
          <a:p>
            <a:pPr marL="109220" indent="0" algn="ctr">
              <a:buNone/>
            </a:pPr>
            <a:r>
              <a:rPr lang="fr-FR" sz="2000" b="1" i="1" noProof="0" dirty="0">
                <a:solidFill>
                  <a:schemeClr val="tx1"/>
                </a:solidFill>
                <a:latin typeface="Source Sans Pro" panose="020B0503030403020204" pitchFamily="34" charset="0"/>
                <a:ea typeface="Source Sans Pro" panose="020B0503030403020204" pitchFamily="34" charset="0"/>
                <a:cs typeface="Arial"/>
              </a:rPr>
              <a:t>Politiques des Energies Renouvelables &amp; de l’Efficacité Energétique de la CEDEAO </a:t>
            </a:r>
            <a:endParaRPr lang="fr-FR" sz="2000" b="1" i="1" noProof="0" dirty="0">
              <a:solidFill>
                <a:schemeClr val="tx1"/>
              </a:solidFill>
              <a:latin typeface="Source Sans Pro" panose="020B0503030403020204" pitchFamily="34" charset="0"/>
              <a:ea typeface="Source Sans Pro" panose="020B0503030403020204" pitchFamily="34" charset="0"/>
            </a:endParaRPr>
          </a:p>
        </p:txBody>
      </p:sp>
      <p:sp>
        <p:nvSpPr>
          <p:cNvPr id="16" name="Content Placeholder 2">
            <a:extLst>
              <a:ext uri="{FF2B5EF4-FFF2-40B4-BE49-F238E27FC236}">
                <a16:creationId xmlns:a16="http://schemas.microsoft.com/office/drawing/2014/main" id="{828F9219-EDC5-4671-4884-0C63A4E7415E}"/>
              </a:ext>
            </a:extLst>
          </p:cNvPr>
          <p:cNvSpPr txBox="1">
            <a:spLocks/>
          </p:cNvSpPr>
          <p:nvPr/>
        </p:nvSpPr>
        <p:spPr>
          <a:xfrm>
            <a:off x="3209322" y="1002699"/>
            <a:ext cx="3342327" cy="2024721"/>
          </a:xfrm>
          <a:prstGeom prst="rect">
            <a:avLst/>
          </a:prstGeom>
        </p:spPr>
        <p:txBody>
          <a:bodyPr vert="horz" lIns="91440" tIns="45720" rIns="91440" bIns="4572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09220" algn="ctr"/>
            <a:r>
              <a:rPr lang="fr-FR" sz="2000" i="1" noProof="0" dirty="0">
                <a:latin typeface="Source Sans Pro" panose="020B0503030403020204" pitchFamily="34" charset="0"/>
                <a:ea typeface="Source Sans Pro" panose="020B0503030403020204" pitchFamily="34" charset="0"/>
              </a:rPr>
              <a:t>Juin 2017 à Monrovia</a:t>
            </a:r>
          </a:p>
          <a:p>
            <a:pPr marL="109220" algn="ctr"/>
            <a:r>
              <a:rPr lang="fr-FR" sz="2000" b="1" i="1" noProof="0" dirty="0">
                <a:latin typeface="Source Sans Pro" panose="020B0503030403020204" pitchFamily="34" charset="0"/>
                <a:ea typeface="Source Sans Pro" panose="020B0503030403020204" pitchFamily="34" charset="0"/>
              </a:rPr>
              <a:t>Politiques sur la Bioénergie de la CEDEAO &amp; sur l’Intégration du Genre dans l’Accès à l’Energie</a:t>
            </a:r>
          </a:p>
        </p:txBody>
      </p:sp>
      <p:sp>
        <p:nvSpPr>
          <p:cNvPr id="18" name="Content Placeholder 2">
            <a:extLst>
              <a:ext uri="{FF2B5EF4-FFF2-40B4-BE49-F238E27FC236}">
                <a16:creationId xmlns:a16="http://schemas.microsoft.com/office/drawing/2014/main" id="{C7EBA91C-FF95-1D0B-00EE-7FF4719C5F88}"/>
              </a:ext>
            </a:extLst>
          </p:cNvPr>
          <p:cNvSpPr txBox="1">
            <a:spLocks/>
          </p:cNvSpPr>
          <p:nvPr/>
        </p:nvSpPr>
        <p:spPr>
          <a:xfrm>
            <a:off x="9061704" y="856396"/>
            <a:ext cx="3017214" cy="1649446"/>
          </a:xfrm>
          <a:prstGeom prst="rect">
            <a:avLst/>
          </a:prstGeom>
        </p:spPr>
        <p:txBody>
          <a:bodyPr vert="horz" lIns="91440" tIns="45720" rIns="91440" bIns="4572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09220" algn="ctr"/>
            <a:r>
              <a:rPr lang="fr-FR" sz="2000" i="1" noProof="0" dirty="0">
                <a:latin typeface="Source Sans Pro"/>
                <a:ea typeface="Source Sans Pro"/>
              </a:rPr>
              <a:t>Juillet 2023 à Bissau </a:t>
            </a:r>
            <a:r>
              <a:rPr lang="fr-FR" sz="2000" b="1" i="1" noProof="0" dirty="0">
                <a:latin typeface="Source Sans Pro"/>
                <a:ea typeface="Source Sans Pro"/>
              </a:rPr>
              <a:t>Cadre de Politique et de Stratégique sur l’Hydrogène Vert de la CEDEAO </a:t>
            </a:r>
          </a:p>
        </p:txBody>
      </p:sp>
      <p:pic>
        <p:nvPicPr>
          <p:cNvPr id="3" name="Image 2">
            <a:extLst>
              <a:ext uri="{FF2B5EF4-FFF2-40B4-BE49-F238E27FC236}">
                <a16:creationId xmlns:a16="http://schemas.microsoft.com/office/drawing/2014/main" id="{9B925D6A-B0AC-B53B-A26A-4A30E8FD22C3}"/>
              </a:ext>
            </a:extLst>
          </p:cNvPr>
          <p:cNvPicPr>
            <a:picLocks noChangeAspect="1"/>
          </p:cNvPicPr>
          <p:nvPr/>
        </p:nvPicPr>
        <p:blipFill>
          <a:blip r:embed="rId6"/>
          <a:stretch>
            <a:fillRect/>
          </a:stretch>
        </p:blipFill>
        <p:spPr>
          <a:xfrm>
            <a:off x="9338705" y="2505842"/>
            <a:ext cx="3013275" cy="3922390"/>
          </a:xfrm>
          <a:prstGeom prst="rect">
            <a:avLst/>
          </a:prstGeom>
        </p:spPr>
      </p:pic>
      <p:sp>
        <p:nvSpPr>
          <p:cNvPr id="9" name="Title 1">
            <a:extLst>
              <a:ext uri="{FF2B5EF4-FFF2-40B4-BE49-F238E27FC236}">
                <a16:creationId xmlns:a16="http://schemas.microsoft.com/office/drawing/2014/main" id="{AFBCA068-2378-DA51-F615-063905E28604}"/>
              </a:ext>
            </a:extLst>
          </p:cNvPr>
          <p:cNvSpPr>
            <a:spLocks noGrp="1"/>
          </p:cNvSpPr>
          <p:nvPr>
            <p:ph type="title"/>
          </p:nvPr>
        </p:nvSpPr>
        <p:spPr>
          <a:xfrm>
            <a:off x="228600" y="365126"/>
            <a:ext cx="11125200" cy="723840"/>
          </a:xfrm>
          <a:noFill/>
        </p:spPr>
        <p:txBody>
          <a:bodyPr>
            <a:normAutofit/>
          </a:bodyPr>
          <a:lstStyle/>
          <a:p>
            <a:r>
              <a:rPr lang="fr-FR" dirty="0">
                <a:latin typeface="Calibri Light"/>
                <a:cs typeface="Calibri"/>
              </a:rPr>
              <a:t>2. Politiques d’Energie Durable de la CEDEAO</a:t>
            </a:r>
            <a:endParaRPr lang="en-US" dirty="0">
              <a:latin typeface="Calibri Light"/>
              <a:cs typeface="Calibri Light"/>
            </a:endParaRPr>
          </a:p>
        </p:txBody>
      </p:sp>
      <p:sp>
        <p:nvSpPr>
          <p:cNvPr id="2" name="Content Placeholder 2">
            <a:extLst>
              <a:ext uri="{FF2B5EF4-FFF2-40B4-BE49-F238E27FC236}">
                <a16:creationId xmlns:a16="http://schemas.microsoft.com/office/drawing/2014/main" id="{B4FE08D2-AB15-FB04-4ADA-64CDDC04901A}"/>
              </a:ext>
            </a:extLst>
          </p:cNvPr>
          <p:cNvSpPr txBox="1">
            <a:spLocks/>
          </p:cNvSpPr>
          <p:nvPr/>
        </p:nvSpPr>
        <p:spPr>
          <a:xfrm>
            <a:off x="6761729" y="1013958"/>
            <a:ext cx="2428017" cy="1649446"/>
          </a:xfrm>
          <a:prstGeom prst="rect">
            <a:avLst/>
          </a:prstGeom>
        </p:spPr>
        <p:txBody>
          <a:bodyPr vert="horz" lIns="91440" tIns="45720" rIns="91440" bIns="4572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09220" algn="ctr"/>
            <a:r>
              <a:rPr lang="fr-FR" sz="2000" i="1" dirty="0">
                <a:latin typeface="Source Sans Pro"/>
                <a:ea typeface="Source Sans Pro"/>
              </a:rPr>
              <a:t>J</a:t>
            </a:r>
            <a:r>
              <a:rPr lang="fr-FR" sz="2000" i="1" noProof="0" dirty="0" err="1">
                <a:latin typeface="Source Sans Pro"/>
                <a:ea typeface="Source Sans Pro"/>
              </a:rPr>
              <a:t>uillet</a:t>
            </a:r>
            <a:r>
              <a:rPr lang="fr-FR" sz="2000" i="1" noProof="0" dirty="0">
                <a:latin typeface="Source Sans Pro"/>
                <a:ea typeface="Source Sans Pro"/>
              </a:rPr>
              <a:t> 2023 à Bissau </a:t>
            </a:r>
            <a:r>
              <a:rPr lang="fr-FR" sz="2000" b="1" i="1" noProof="0" dirty="0">
                <a:latin typeface="Source Sans Pro"/>
                <a:ea typeface="Source Sans Pro"/>
              </a:rPr>
              <a:t>Politique Actualisée de l’Energie de la CEDEAO </a:t>
            </a:r>
          </a:p>
        </p:txBody>
      </p:sp>
      <p:pic>
        <p:nvPicPr>
          <p:cNvPr id="4" name="Image 3">
            <a:extLst>
              <a:ext uri="{FF2B5EF4-FFF2-40B4-BE49-F238E27FC236}">
                <a16:creationId xmlns:a16="http://schemas.microsoft.com/office/drawing/2014/main" id="{93B74D0C-5759-41CE-05FE-86139650BD31}"/>
              </a:ext>
            </a:extLst>
          </p:cNvPr>
          <p:cNvPicPr>
            <a:picLocks noChangeAspect="1"/>
          </p:cNvPicPr>
          <p:nvPr/>
        </p:nvPicPr>
        <p:blipFill>
          <a:blip r:embed="rId7"/>
          <a:stretch>
            <a:fillRect/>
          </a:stretch>
        </p:blipFill>
        <p:spPr>
          <a:xfrm>
            <a:off x="6938349" y="2776002"/>
            <a:ext cx="2402032" cy="3109229"/>
          </a:xfrm>
          <a:prstGeom prst="rect">
            <a:avLst/>
          </a:prstGeom>
        </p:spPr>
      </p:pic>
    </p:spTree>
    <p:extLst>
      <p:ext uri="{BB962C8B-B14F-4D97-AF65-F5344CB8AC3E}">
        <p14:creationId xmlns:p14="http://schemas.microsoft.com/office/powerpoint/2010/main" val="2134485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BC9B2-D202-18DB-7F0C-46D66FE944D0}"/>
            </a:ext>
          </a:extLst>
        </p:cNvPr>
        <p:cNvGrpSpPr/>
        <p:nvPr/>
      </p:nvGrpSpPr>
      <p:grpSpPr>
        <a:xfrm>
          <a:off x="0" y="0"/>
          <a:ext cx="0" cy="0"/>
          <a:chOff x="0" y="0"/>
          <a:chExt cx="0" cy="0"/>
        </a:xfrm>
      </p:grpSpPr>
      <p:pic>
        <p:nvPicPr>
          <p:cNvPr id="31" name="Picture 30">
            <a:extLst>
              <a:ext uri="{FF2B5EF4-FFF2-40B4-BE49-F238E27FC236}">
                <a16:creationId xmlns:a16="http://schemas.microsoft.com/office/drawing/2014/main" id="{A7E4E871-BAA3-41C8-EF40-A4AF97146871}"/>
              </a:ext>
            </a:extLst>
          </p:cNvPr>
          <p:cNvPicPr>
            <a:picLocks noChangeAspect="1"/>
          </p:cNvPicPr>
          <p:nvPr/>
        </p:nvPicPr>
        <p:blipFill>
          <a:blip r:embed="rId2"/>
          <a:srcRect r="11348"/>
          <a:stretch/>
        </p:blipFill>
        <p:spPr>
          <a:xfrm>
            <a:off x="8907794" y="120479"/>
            <a:ext cx="1507070" cy="822574"/>
          </a:xfrm>
          <a:prstGeom prst="rect">
            <a:avLst/>
          </a:prstGeom>
        </p:spPr>
      </p:pic>
      <p:sp>
        <p:nvSpPr>
          <p:cNvPr id="17" name="Rectangle 16">
            <a:extLst>
              <a:ext uri="{FF2B5EF4-FFF2-40B4-BE49-F238E27FC236}">
                <a16:creationId xmlns:a16="http://schemas.microsoft.com/office/drawing/2014/main" id="{31208625-EB0C-6D45-6366-760A8EFAB359}"/>
              </a:ext>
            </a:extLst>
          </p:cNvPr>
          <p:cNvSpPr/>
          <p:nvPr/>
        </p:nvSpPr>
        <p:spPr>
          <a:xfrm>
            <a:off x="429959" y="2650590"/>
            <a:ext cx="2844404" cy="340226"/>
          </a:xfrm>
          <a:prstGeom prst="rect">
            <a:avLst/>
          </a:prstGeom>
        </p:spPr>
        <p:txBody>
          <a:bodyPr wrap="square">
            <a:noAutofit/>
          </a:bodyPr>
          <a:lstStyle/>
          <a:p>
            <a:r>
              <a:rPr lang="fr-FR" sz="2400" b="1" noProof="0" dirty="0">
                <a:solidFill>
                  <a:srgbClr val="019CDC"/>
                </a:solidFill>
                <a:latin typeface="Source Sans Pro" panose="020B0503030403020204" pitchFamily="34" charset="0"/>
                <a:ea typeface="Source Sans Pro" panose="020B0503030403020204" pitchFamily="34" charset="0"/>
              </a:rPr>
              <a:t>Composantes :</a:t>
            </a:r>
          </a:p>
        </p:txBody>
      </p:sp>
      <p:cxnSp>
        <p:nvCxnSpPr>
          <p:cNvPr id="18" name="Straight Connector 17">
            <a:extLst>
              <a:ext uri="{FF2B5EF4-FFF2-40B4-BE49-F238E27FC236}">
                <a16:creationId xmlns:a16="http://schemas.microsoft.com/office/drawing/2014/main" id="{F08D89E4-6C88-9951-1747-CD78BB805773}"/>
              </a:ext>
            </a:extLst>
          </p:cNvPr>
          <p:cNvCxnSpPr>
            <a:cxnSpLocks/>
          </p:cNvCxnSpPr>
          <p:nvPr/>
        </p:nvCxnSpPr>
        <p:spPr>
          <a:xfrm>
            <a:off x="344615" y="3214939"/>
            <a:ext cx="4876298" cy="0"/>
          </a:xfrm>
          <a:prstGeom prst="line">
            <a:avLst/>
          </a:prstGeom>
          <a:ln w="19050">
            <a:solidFill>
              <a:schemeClr val="tx1"/>
            </a:solidFill>
          </a:ln>
        </p:spPr>
        <p:style>
          <a:lnRef idx="1">
            <a:schemeClr val="accent6"/>
          </a:lnRef>
          <a:fillRef idx="0">
            <a:schemeClr val="accent6"/>
          </a:fillRef>
          <a:effectRef idx="0">
            <a:schemeClr val="accent6"/>
          </a:effectRef>
          <a:fontRef idx="minor">
            <a:schemeClr val="tx1"/>
          </a:fontRef>
        </p:style>
      </p:cxnSp>
      <p:sp>
        <p:nvSpPr>
          <p:cNvPr id="20" name="Freeform 61">
            <a:extLst>
              <a:ext uri="{FF2B5EF4-FFF2-40B4-BE49-F238E27FC236}">
                <a16:creationId xmlns:a16="http://schemas.microsoft.com/office/drawing/2014/main" id="{4A5B1407-223A-723A-527A-8FFE638112F6}"/>
              </a:ext>
            </a:extLst>
          </p:cNvPr>
          <p:cNvSpPr/>
          <p:nvPr/>
        </p:nvSpPr>
        <p:spPr>
          <a:xfrm rot="16200000">
            <a:off x="2363546" y="2717240"/>
            <a:ext cx="237312" cy="784467"/>
          </a:xfrm>
          <a:custGeom>
            <a:avLst/>
            <a:gdLst/>
            <a:ahLst/>
            <a:cxnLst/>
            <a:rect l="0" t="0" r="0" b="0"/>
            <a:pathLst>
              <a:path w="142082" h="269876">
                <a:moveTo>
                  <a:pt x="0" y="0"/>
                </a:moveTo>
                <a:lnTo>
                  <a:pt x="0" y="66675"/>
                </a:lnTo>
                <a:lnTo>
                  <a:pt x="69056" y="134938"/>
                </a:lnTo>
                <a:lnTo>
                  <a:pt x="0" y="206375"/>
                </a:lnTo>
                <a:lnTo>
                  <a:pt x="0" y="269875"/>
                </a:lnTo>
                <a:lnTo>
                  <a:pt x="142081" y="134938"/>
                </a:lnTo>
                <a:close/>
              </a:path>
            </a:pathLst>
          </a:custGeom>
          <a:solidFill>
            <a:srgbClr val="019CDC"/>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fr-FR" sz="1000" noProof="0" dirty="0">
              <a:solidFill>
                <a:prstClr val="white">
                  <a:lumMod val="50000"/>
                </a:prstClr>
              </a:solidFill>
              <a:latin typeface="Calibri"/>
            </a:endParaRPr>
          </a:p>
        </p:txBody>
      </p:sp>
      <p:sp>
        <p:nvSpPr>
          <p:cNvPr id="22" name="Content Placeholder 3">
            <a:extLst>
              <a:ext uri="{FF2B5EF4-FFF2-40B4-BE49-F238E27FC236}">
                <a16:creationId xmlns:a16="http://schemas.microsoft.com/office/drawing/2014/main" id="{DF53FD53-133F-0DF1-20F5-52A9028F7FFA}"/>
              </a:ext>
            </a:extLst>
          </p:cNvPr>
          <p:cNvSpPr txBox="1">
            <a:spLocks/>
          </p:cNvSpPr>
          <p:nvPr/>
        </p:nvSpPr>
        <p:spPr>
          <a:xfrm>
            <a:off x="4934372" y="3214938"/>
            <a:ext cx="7309104" cy="3651913"/>
          </a:xfrm>
          <a:prstGeom prst="rect">
            <a:avLst/>
          </a:prstGeom>
          <a:solidFill>
            <a:schemeClr val="bg1">
              <a:lumMod val="95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230188" indent="-230188">
              <a:buFont typeface="Arial" panose="020B0604020202020204" pitchFamily="34" charset="0"/>
              <a:buChar cha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buNone/>
            </a:pPr>
            <a:r>
              <a:rPr lang="fr-FR" sz="2000" b="1" noProof="0" dirty="0">
                <a:solidFill>
                  <a:srgbClr val="000000"/>
                </a:solidFill>
                <a:latin typeface="Source Sans Pro" panose="020B0503030403020204" pitchFamily="34" charset="0"/>
                <a:ea typeface="Source Sans Pro" panose="020B0503030403020204" pitchFamily="34" charset="0"/>
              </a:rPr>
              <a:t>Principales contreparties : </a:t>
            </a:r>
            <a:r>
              <a:rPr lang="fr-FR" sz="2000" noProof="0" dirty="0">
                <a:solidFill>
                  <a:srgbClr val="000000"/>
                </a:solidFill>
                <a:latin typeface="Source Sans Pro" panose="020B0503030403020204" pitchFamily="34" charset="0"/>
                <a:ea typeface="Source Sans Pro" panose="020B0503030403020204" pitchFamily="34" charset="0"/>
              </a:rPr>
              <a:t>Ministère des Transports, Ministère de l’Environnement et du Développement Durable (MINEDD), Ministère des Mines, du Pétrole et de l'Energie (MMPE), Ministère de l’Agriculture et du Développement Rural, COPADEN, Groupe A3E, </a:t>
            </a:r>
            <a:r>
              <a:rPr lang="fr-FR" sz="2000" b="1" noProof="0" dirty="0">
                <a:solidFill>
                  <a:srgbClr val="000000"/>
                </a:solidFill>
                <a:latin typeface="Source Sans Pro" panose="020B0503030403020204" pitchFamily="34" charset="0"/>
                <a:ea typeface="Source Sans Pro" panose="020B0503030403020204" pitchFamily="34" charset="0"/>
              </a:rPr>
              <a:t>CEREEC/ECREEE</a:t>
            </a:r>
            <a:r>
              <a:rPr lang="fr-FR" sz="2000" noProof="0" dirty="0">
                <a:solidFill>
                  <a:srgbClr val="000000"/>
                </a:solidFill>
                <a:latin typeface="Source Sans Pro" panose="020B0503030403020204" pitchFamily="34" charset="0"/>
                <a:ea typeface="Source Sans Pro" panose="020B0503030403020204" pitchFamily="34" charset="0"/>
              </a:rPr>
              <a:t>… </a:t>
            </a:r>
          </a:p>
          <a:p>
            <a:pPr marL="0" indent="0" algn="just">
              <a:buNone/>
            </a:pPr>
            <a:endParaRPr lang="fr-FR" sz="2000" b="1" noProof="0" dirty="0">
              <a:solidFill>
                <a:srgbClr val="000000"/>
              </a:solidFill>
              <a:latin typeface="Source Sans Pro" panose="020B0503030403020204" pitchFamily="34" charset="0"/>
              <a:ea typeface="Source Sans Pro" panose="020B0503030403020204" pitchFamily="34" charset="0"/>
            </a:endParaRPr>
          </a:p>
          <a:p>
            <a:pPr marL="0" indent="0" algn="just">
              <a:buNone/>
            </a:pPr>
            <a:r>
              <a:rPr lang="fr-FR" sz="2000" b="1" noProof="0" dirty="0">
                <a:solidFill>
                  <a:srgbClr val="000000"/>
                </a:solidFill>
                <a:latin typeface="Source Sans Pro" panose="020B0503030403020204" pitchFamily="34" charset="0"/>
                <a:ea typeface="Source Sans Pro" panose="020B0503030403020204" pitchFamily="34" charset="0"/>
              </a:rPr>
              <a:t>Bénéficiaires: </a:t>
            </a:r>
            <a:r>
              <a:rPr lang="fr-FR" sz="2000" noProof="0" dirty="0">
                <a:solidFill>
                  <a:srgbClr val="000000"/>
                </a:solidFill>
                <a:latin typeface="Source Sans Pro" panose="020B0503030403020204" pitchFamily="34" charset="0"/>
                <a:ea typeface="Source Sans Pro" panose="020B0503030403020204" pitchFamily="34" charset="0"/>
              </a:rPr>
              <a:t>Confédérations et coopératives, en particulier celles regroupant des femmes et des entrepreneurs des secteurs agroalimentaire et alimentaire, implantées dans les zones périurbaines et rurales d'Abidjan, Yamoussoukro, Bouaké, Odienné, Korhogo et San Pedro.</a:t>
            </a:r>
          </a:p>
        </p:txBody>
      </p:sp>
      <p:sp>
        <p:nvSpPr>
          <p:cNvPr id="23" name="Rectangle 22">
            <a:extLst>
              <a:ext uri="{FF2B5EF4-FFF2-40B4-BE49-F238E27FC236}">
                <a16:creationId xmlns:a16="http://schemas.microsoft.com/office/drawing/2014/main" id="{A362283C-167C-A9BC-27EB-7F14A96C05EA}"/>
              </a:ext>
            </a:extLst>
          </p:cNvPr>
          <p:cNvSpPr/>
          <p:nvPr/>
        </p:nvSpPr>
        <p:spPr>
          <a:xfrm>
            <a:off x="353759" y="1319233"/>
            <a:ext cx="3321064" cy="391716"/>
          </a:xfrm>
          <a:prstGeom prst="rect">
            <a:avLst/>
          </a:prstGeom>
        </p:spPr>
        <p:txBody>
          <a:bodyPr wrap="square">
            <a:noAutofit/>
          </a:bodyPr>
          <a:lstStyle/>
          <a:p>
            <a:r>
              <a:rPr lang="fr-FR" sz="2400" b="1" noProof="0" dirty="0">
                <a:solidFill>
                  <a:srgbClr val="019CDC"/>
                </a:solidFill>
                <a:latin typeface="Source Sans Pro" panose="020B0503030403020204" pitchFamily="34" charset="0"/>
                <a:ea typeface="Source Sans Pro" panose="020B0503030403020204" pitchFamily="34" charset="0"/>
              </a:rPr>
              <a:t>Objectif Général:</a:t>
            </a:r>
          </a:p>
        </p:txBody>
      </p:sp>
      <p:cxnSp>
        <p:nvCxnSpPr>
          <p:cNvPr id="24" name="Straight Connector 23">
            <a:extLst>
              <a:ext uri="{FF2B5EF4-FFF2-40B4-BE49-F238E27FC236}">
                <a16:creationId xmlns:a16="http://schemas.microsoft.com/office/drawing/2014/main" id="{D6053886-FA5E-CF1E-214D-CC8D135DA7B7}"/>
              </a:ext>
            </a:extLst>
          </p:cNvPr>
          <p:cNvCxnSpPr>
            <a:cxnSpLocks/>
          </p:cNvCxnSpPr>
          <p:nvPr/>
        </p:nvCxnSpPr>
        <p:spPr>
          <a:xfrm>
            <a:off x="353759" y="1674449"/>
            <a:ext cx="4876298" cy="0"/>
          </a:xfrm>
          <a:prstGeom prst="line">
            <a:avLst/>
          </a:prstGeom>
          <a:ln w="19050">
            <a:solidFill>
              <a:schemeClr val="tx1"/>
            </a:solidFill>
          </a:ln>
        </p:spPr>
        <p:style>
          <a:lnRef idx="1">
            <a:schemeClr val="accent6"/>
          </a:lnRef>
          <a:fillRef idx="0">
            <a:schemeClr val="accent6"/>
          </a:fillRef>
          <a:effectRef idx="0">
            <a:schemeClr val="accent6"/>
          </a:effectRef>
          <a:fontRef idx="minor">
            <a:schemeClr val="tx1"/>
          </a:fontRef>
        </p:style>
      </p:cxnSp>
      <p:sp>
        <p:nvSpPr>
          <p:cNvPr id="25" name="Content Placeholder 3">
            <a:extLst>
              <a:ext uri="{FF2B5EF4-FFF2-40B4-BE49-F238E27FC236}">
                <a16:creationId xmlns:a16="http://schemas.microsoft.com/office/drawing/2014/main" id="{91F63CBF-1EAB-29E5-2715-97A966DFEC80}"/>
              </a:ext>
            </a:extLst>
          </p:cNvPr>
          <p:cNvSpPr txBox="1">
            <a:spLocks/>
          </p:cNvSpPr>
          <p:nvPr/>
        </p:nvSpPr>
        <p:spPr>
          <a:xfrm>
            <a:off x="429959" y="1699590"/>
            <a:ext cx="11762041" cy="970458"/>
          </a:xfrm>
          <a:prstGeom prst="rect">
            <a:avLst/>
          </a:prstGeom>
          <a:solidFill>
            <a:schemeClr val="bg1">
              <a:lumMod val="95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230188" indent="-230188">
              <a:buFont typeface="Arial" panose="020B0604020202020204" pitchFamily="34" charset="0"/>
              <a:buChar cha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buNone/>
            </a:pPr>
            <a:r>
              <a:rPr lang="fr-FR" sz="2000" dirty="0">
                <a:solidFill>
                  <a:srgbClr val="000000"/>
                </a:solidFill>
                <a:latin typeface="Source Sans Pro" panose="020B0503030403020204" pitchFamily="34" charset="0"/>
                <a:ea typeface="Source Sans Pro" panose="020B0503030403020204" pitchFamily="34" charset="0"/>
              </a:rPr>
              <a:t>Accélérer l'adoption d'un système de transport électrique intégré basé sur des solutions d’EnR, afin de réduire les émissions de gaz à effet de serre et de soutenir les activités économiques dans les zones périurbaines en Côte d'Ivoire.</a:t>
            </a:r>
            <a:endParaRPr lang="fr-FR" sz="2000" noProof="0" dirty="0">
              <a:solidFill>
                <a:schemeClr val="tx1"/>
              </a:solidFill>
              <a:latin typeface="Source Sans Pro" panose="020B0503030403020204" pitchFamily="34" charset="0"/>
              <a:ea typeface="Source Sans Pro" panose="020B0503030403020204" pitchFamily="34" charset="0"/>
            </a:endParaRPr>
          </a:p>
        </p:txBody>
      </p:sp>
      <p:graphicFrame>
        <p:nvGraphicFramePr>
          <p:cNvPr id="26" name="Table 25">
            <a:extLst>
              <a:ext uri="{FF2B5EF4-FFF2-40B4-BE49-F238E27FC236}">
                <a16:creationId xmlns:a16="http://schemas.microsoft.com/office/drawing/2014/main" id="{F465AEE3-3CAA-215D-E0C1-1715162BE880}"/>
              </a:ext>
            </a:extLst>
          </p:cNvPr>
          <p:cNvGraphicFramePr>
            <a:graphicFrameLocks noGrp="1"/>
          </p:cNvGraphicFramePr>
          <p:nvPr>
            <p:extLst>
              <p:ext uri="{D42A27DB-BD31-4B8C-83A1-F6EECF244321}">
                <p14:modId xmlns:p14="http://schemas.microsoft.com/office/powerpoint/2010/main" val="526872435"/>
              </p:ext>
            </p:extLst>
          </p:nvPr>
        </p:nvGraphicFramePr>
        <p:xfrm>
          <a:off x="82296" y="3109473"/>
          <a:ext cx="4782312" cy="3757379"/>
        </p:xfrm>
        <a:graphic>
          <a:graphicData uri="http://schemas.openxmlformats.org/drawingml/2006/table">
            <a:tbl>
              <a:tblPr firstRow="1" firstCol="1" bandRow="1">
                <a:tableStyleId>{C083E6E3-FA7D-4D7B-A595-EF9225AFEA82}</a:tableStyleId>
              </a:tblPr>
              <a:tblGrid>
                <a:gridCol w="4782312">
                  <a:extLst>
                    <a:ext uri="{9D8B030D-6E8A-4147-A177-3AD203B41FA5}">
                      <a16:colId xmlns:a16="http://schemas.microsoft.com/office/drawing/2014/main" val="476090891"/>
                    </a:ext>
                  </a:extLst>
                </a:gridCol>
              </a:tblGrid>
              <a:tr h="328080">
                <a:tc>
                  <a:txBody>
                    <a:bodyPr/>
                    <a:lstStyle/>
                    <a:p>
                      <a:pPr marL="0" marR="0" algn="ctr">
                        <a:lnSpc>
                          <a:spcPct val="107000"/>
                        </a:lnSpc>
                        <a:spcBef>
                          <a:spcPts val="0"/>
                        </a:spcBef>
                        <a:spcAft>
                          <a:spcPts val="0"/>
                        </a:spcAft>
                      </a:pPr>
                      <a:endParaRPr lang="fr-FR" sz="1800" noProof="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875402331"/>
                  </a:ext>
                </a:extLst>
              </a:tr>
              <a:tr h="1227087">
                <a:tc>
                  <a:txBody>
                    <a:bodyPr/>
                    <a:lstStyle/>
                    <a:p>
                      <a:pPr marL="0" marR="0" indent="0" algn="l">
                        <a:lnSpc>
                          <a:spcPct val="107000"/>
                        </a:lnSpc>
                        <a:spcBef>
                          <a:spcPts val="0"/>
                        </a:spcBef>
                        <a:spcAft>
                          <a:spcPts val="0"/>
                        </a:spcAft>
                        <a:buFont typeface="Arial" panose="020B0604020202020204" pitchFamily="34" charset="0"/>
                        <a:buNone/>
                      </a:pPr>
                      <a:r>
                        <a:rPr lang="fr-FR" sz="2000" b="1" noProof="0" dirty="0">
                          <a:effectLst/>
                          <a:latin typeface="Source Sans Pro" panose="020B0503030403020204" pitchFamily="34" charset="0"/>
                          <a:ea typeface="Source Sans Pro" panose="020B0503030403020204" pitchFamily="34" charset="0"/>
                          <a:cs typeface="Times New Roman" panose="02020603050405020304" pitchFamily="18" charset="0"/>
                        </a:rPr>
                        <a:t>Composante 1 </a:t>
                      </a:r>
                      <a:r>
                        <a:rPr lang="fr-FR" sz="2000" b="0" noProof="0" dirty="0">
                          <a:effectLst/>
                          <a:latin typeface="Source Sans Pro" panose="020B0503030403020204" pitchFamily="34" charset="0"/>
                          <a:ea typeface="Source Sans Pro" panose="020B0503030403020204" pitchFamily="34" charset="0"/>
                          <a:cs typeface="Times New Roman" panose="02020603050405020304" pitchFamily="18" charset="0"/>
                        </a:rPr>
                        <a:t>: </a:t>
                      </a:r>
                      <a:r>
                        <a:rPr lang="fr-FR" sz="2000" b="0" noProof="0" dirty="0">
                          <a:latin typeface="Source Sans Pro" panose="020B0503030403020204" pitchFamily="34" charset="0"/>
                          <a:ea typeface="Source Sans Pro" panose="020B0503030403020204" pitchFamily="34" charset="0"/>
                        </a:rPr>
                        <a:t>Renforcement du cadre institutionnel et des mécanismes financiers pour promouvoir la mobilité électrique en Côte d'Ivoire</a:t>
                      </a:r>
                    </a:p>
                  </a:txBody>
                  <a:tcPr marL="51435" marR="51435" marT="0" marB="0"/>
                </a:tc>
                <a:extLst>
                  <a:ext uri="{0D108BD9-81ED-4DB2-BD59-A6C34878D82A}">
                    <a16:rowId xmlns:a16="http://schemas.microsoft.com/office/drawing/2014/main" val="3977787300"/>
                  </a:ext>
                </a:extLst>
              </a:tr>
              <a:tr h="916672">
                <a:tc>
                  <a:txBody>
                    <a:bodyPr/>
                    <a:lstStyle/>
                    <a:p>
                      <a:pPr marL="0" marR="0" indent="0" algn="l">
                        <a:lnSpc>
                          <a:spcPct val="107000"/>
                        </a:lnSpc>
                        <a:spcBef>
                          <a:spcPts val="0"/>
                        </a:spcBef>
                        <a:spcAft>
                          <a:spcPts val="0"/>
                        </a:spcAft>
                        <a:buFont typeface="Arial" panose="020B0604020202020204" pitchFamily="34" charset="0"/>
                        <a:buNone/>
                      </a:pPr>
                      <a:r>
                        <a:rPr lang="fr-FR" sz="2000" b="1" noProof="0" dirty="0">
                          <a:effectLst/>
                          <a:latin typeface="Source Sans Pro" panose="020B0503030403020204" pitchFamily="34" charset="0"/>
                          <a:ea typeface="Source Sans Pro" panose="020B0503030403020204" pitchFamily="34" charset="0"/>
                          <a:cs typeface="Times New Roman" panose="02020603050405020304" pitchFamily="18" charset="0"/>
                        </a:rPr>
                        <a:t>Composante </a:t>
                      </a:r>
                      <a:r>
                        <a:rPr lang="fr-FR" sz="2000" b="1" kern="1200" noProof="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rPr>
                        <a:t>2 :</a:t>
                      </a:r>
                      <a:r>
                        <a:rPr lang="fr-FR" sz="2000" b="0" kern="1200" baseline="0" noProof="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rPr>
                        <a:t> </a:t>
                      </a:r>
                      <a:r>
                        <a:rPr lang="fr-FR" sz="2000" b="0" noProof="0" dirty="0">
                          <a:latin typeface="Source Sans Pro" panose="020B0503030403020204" pitchFamily="34" charset="0"/>
                          <a:ea typeface="Source Sans Pro" panose="020B0503030403020204" pitchFamily="34" charset="0"/>
                        </a:rPr>
                        <a:t>Démonstration des technologies de mobilité électrique et des infrastructures de recharge</a:t>
                      </a:r>
                    </a:p>
                  </a:txBody>
                  <a:tcPr marL="51435" marR="51435" marT="0" marB="0" anchor="ctr"/>
                </a:tc>
                <a:extLst>
                  <a:ext uri="{0D108BD9-81ED-4DB2-BD59-A6C34878D82A}">
                    <a16:rowId xmlns:a16="http://schemas.microsoft.com/office/drawing/2014/main" val="598818370"/>
                  </a:ext>
                </a:extLst>
              </a:tr>
              <a:tr h="671384">
                <a:tc>
                  <a:txBody>
                    <a:bodyPr/>
                    <a:lstStyle/>
                    <a:p>
                      <a:pPr marL="0" marR="0" indent="0" algn="l">
                        <a:lnSpc>
                          <a:spcPct val="107000"/>
                        </a:lnSpc>
                        <a:spcBef>
                          <a:spcPts val="0"/>
                        </a:spcBef>
                        <a:spcAft>
                          <a:spcPts val="0"/>
                        </a:spcAft>
                        <a:buFont typeface="Arial" panose="020B0604020202020204" pitchFamily="34" charset="0"/>
                        <a:buNone/>
                      </a:pPr>
                      <a:r>
                        <a:rPr lang="fr-FR" sz="2000" b="1" noProof="0" dirty="0">
                          <a:effectLst/>
                          <a:latin typeface="Source Sans Pro" panose="020B0503030403020204" pitchFamily="34" charset="0"/>
                          <a:ea typeface="Source Sans Pro" panose="020B0503030403020204" pitchFamily="34" charset="0"/>
                          <a:cs typeface="Times New Roman" panose="02020603050405020304" pitchFamily="18" charset="0"/>
                        </a:rPr>
                        <a:t>Composante</a:t>
                      </a:r>
                      <a:r>
                        <a:rPr lang="fr-FR" sz="2000" b="1" baseline="0" noProof="0" dirty="0">
                          <a:effectLst/>
                          <a:latin typeface="Source Sans Pro" panose="020B0503030403020204" pitchFamily="34" charset="0"/>
                          <a:ea typeface="Source Sans Pro" panose="020B0503030403020204" pitchFamily="34" charset="0"/>
                          <a:cs typeface="Times New Roman" panose="02020603050405020304" pitchFamily="18" charset="0"/>
                        </a:rPr>
                        <a:t> </a:t>
                      </a:r>
                      <a:r>
                        <a:rPr lang="fr-FR" sz="2000" b="1" kern="1200" noProof="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rPr>
                        <a:t> 3 :</a:t>
                      </a:r>
                      <a:r>
                        <a:rPr lang="fr-FR" sz="2000" b="0" kern="1200" noProof="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rPr>
                        <a:t> </a:t>
                      </a:r>
                      <a:r>
                        <a:rPr lang="fr-FR" sz="2000" b="0" noProof="0" dirty="0">
                          <a:latin typeface="Source Sans Pro" panose="020B0503030403020204" pitchFamily="34" charset="0"/>
                          <a:ea typeface="Source Sans Pro" panose="020B0503030403020204" pitchFamily="34" charset="0"/>
                        </a:rPr>
                        <a:t>Renforcement des capacités et sensibilisation</a:t>
                      </a:r>
                      <a:endParaRPr lang="fr-FR" sz="2000" b="0" kern="1200" noProof="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827839697"/>
                  </a:ext>
                </a:extLst>
              </a:tr>
              <a:tr h="505697">
                <a:tc>
                  <a:txBody>
                    <a:bodyPr/>
                    <a:lstStyle/>
                    <a:p>
                      <a:pPr marL="0" marR="0" indent="0" algn="l">
                        <a:lnSpc>
                          <a:spcPct val="107000"/>
                        </a:lnSpc>
                        <a:spcBef>
                          <a:spcPts val="0"/>
                        </a:spcBef>
                        <a:spcAft>
                          <a:spcPts val="0"/>
                        </a:spcAft>
                        <a:buFont typeface="Arial" panose="020B0604020202020204" pitchFamily="34" charset="0"/>
                        <a:buNone/>
                      </a:pPr>
                      <a:r>
                        <a:rPr lang="fr-FR" sz="2000" b="1" noProof="0" dirty="0">
                          <a:effectLst/>
                          <a:latin typeface="Source Sans Pro" panose="020B0503030403020204" pitchFamily="34" charset="0"/>
                          <a:ea typeface="Source Sans Pro" panose="020B0503030403020204" pitchFamily="34" charset="0"/>
                          <a:cs typeface="Times New Roman" panose="02020603050405020304" pitchFamily="18" charset="0"/>
                        </a:rPr>
                        <a:t>Composante</a:t>
                      </a:r>
                      <a:r>
                        <a:rPr lang="fr-FR" sz="2000" b="1" noProof="0" dirty="0">
                          <a:latin typeface="Source Sans Pro" panose="020B0503030403020204" pitchFamily="34" charset="0"/>
                          <a:ea typeface="Source Sans Pro" panose="020B0503030403020204" pitchFamily="34" charset="0"/>
                        </a:rPr>
                        <a:t> 4 :</a:t>
                      </a:r>
                      <a:r>
                        <a:rPr lang="fr-FR" sz="2000" b="0" noProof="0" dirty="0">
                          <a:latin typeface="Source Sans Pro" panose="020B0503030403020204" pitchFamily="34" charset="0"/>
                          <a:ea typeface="Source Sans Pro" panose="020B0503030403020204" pitchFamily="34" charset="0"/>
                        </a:rPr>
                        <a:t> Suivi et évaluation</a:t>
                      </a:r>
                      <a:endParaRPr lang="fr-FR" sz="2000" b="0" kern="1200" noProof="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0004"/>
                  </a:ext>
                </a:extLst>
              </a:tr>
            </a:tbl>
          </a:graphicData>
        </a:graphic>
      </p:graphicFrame>
      <p:pic>
        <p:nvPicPr>
          <p:cNvPr id="28" name="Picture 27" descr="EN_header_new.png">
            <a:extLst>
              <a:ext uri="{FF2B5EF4-FFF2-40B4-BE49-F238E27FC236}">
                <a16:creationId xmlns:a16="http://schemas.microsoft.com/office/drawing/2014/main" id="{704E2CEC-96ED-2512-045B-E173751BEB2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294" t="7969" r="85920" b="16900"/>
          <a:stretch/>
        </p:blipFill>
        <p:spPr>
          <a:xfrm>
            <a:off x="10561168" y="141608"/>
            <a:ext cx="1008212" cy="822574"/>
          </a:xfrm>
          <a:prstGeom prst="rect">
            <a:avLst/>
          </a:prstGeom>
        </p:spPr>
      </p:pic>
      <p:sp>
        <p:nvSpPr>
          <p:cNvPr id="3" name="TextBox 2">
            <a:extLst>
              <a:ext uri="{FF2B5EF4-FFF2-40B4-BE49-F238E27FC236}">
                <a16:creationId xmlns:a16="http://schemas.microsoft.com/office/drawing/2014/main" id="{27052A73-F9A8-297F-17D5-2C9ECC4BC527}"/>
              </a:ext>
            </a:extLst>
          </p:cNvPr>
          <p:cNvSpPr txBox="1"/>
          <p:nvPr/>
        </p:nvSpPr>
        <p:spPr>
          <a:xfrm>
            <a:off x="325166" y="955623"/>
            <a:ext cx="11971625" cy="400110"/>
          </a:xfrm>
          <a:prstGeom prst="rect">
            <a:avLst/>
          </a:prstGeom>
          <a:noFill/>
        </p:spPr>
        <p:txBody>
          <a:bodyPr wrap="square">
            <a:spAutoFit/>
          </a:bodyPr>
          <a:lstStyle/>
          <a:p>
            <a:r>
              <a:rPr lang="fr-FR" sz="2000" b="1" noProof="0" dirty="0">
                <a:solidFill>
                  <a:srgbClr val="FF0000"/>
                </a:solidFill>
                <a:latin typeface="Source Sans Pro" panose="020B0503030403020204" pitchFamily="34" charset="0"/>
                <a:ea typeface="Source Sans Pro" panose="020B0503030403020204" pitchFamily="34" charset="0"/>
              </a:rPr>
              <a:t>Projet Intégration de la mobilité électrique avec des solutions d’énergies renouvelables en Côte d’Ivoire</a:t>
            </a:r>
          </a:p>
        </p:txBody>
      </p:sp>
      <p:sp>
        <p:nvSpPr>
          <p:cNvPr id="2" name="Title 1">
            <a:extLst>
              <a:ext uri="{FF2B5EF4-FFF2-40B4-BE49-F238E27FC236}">
                <a16:creationId xmlns:a16="http://schemas.microsoft.com/office/drawing/2014/main" id="{B68C3CB4-7CBF-CFB4-1AC7-DED09B13CF83}"/>
              </a:ext>
            </a:extLst>
          </p:cNvPr>
          <p:cNvSpPr>
            <a:spLocks noGrp="1"/>
          </p:cNvSpPr>
          <p:nvPr>
            <p:ph type="title"/>
          </p:nvPr>
        </p:nvSpPr>
        <p:spPr>
          <a:xfrm>
            <a:off x="210985" y="183977"/>
            <a:ext cx="9006167" cy="629710"/>
          </a:xfrm>
          <a:noFill/>
        </p:spPr>
        <p:txBody>
          <a:bodyPr>
            <a:normAutofit fontScale="90000"/>
          </a:bodyPr>
          <a:lstStyle/>
          <a:p>
            <a:r>
              <a:rPr lang="fr-FR" dirty="0">
                <a:latin typeface="Calibri Light"/>
                <a:cs typeface="Calibri"/>
              </a:rPr>
              <a:t>2. Projet de Politique sur la Mobilité Electrique de la CEDEAO &amp; Stratégies et Plans d’Actions</a:t>
            </a:r>
            <a:endParaRPr lang="en-US" dirty="0">
              <a:latin typeface="Calibri Light"/>
              <a:cs typeface="Calibri Light"/>
            </a:endParaRPr>
          </a:p>
        </p:txBody>
      </p:sp>
    </p:spTree>
    <p:extLst>
      <p:ext uri="{BB962C8B-B14F-4D97-AF65-F5344CB8AC3E}">
        <p14:creationId xmlns:p14="http://schemas.microsoft.com/office/powerpoint/2010/main" val="3088149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4B48D-6144-F941-9F70-1CC669D941A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80BF69-0CF1-2555-7576-6F23237EFA81}"/>
              </a:ext>
            </a:extLst>
          </p:cNvPr>
          <p:cNvSpPr>
            <a:spLocks noGrp="1"/>
          </p:cNvSpPr>
          <p:nvPr>
            <p:ph idx="1"/>
          </p:nvPr>
        </p:nvSpPr>
        <p:spPr>
          <a:xfrm>
            <a:off x="-512064" y="324945"/>
            <a:ext cx="11983452" cy="467837"/>
          </a:xfrm>
        </p:spPr>
        <p:txBody>
          <a:bodyPr>
            <a:normAutofit fontScale="92500" lnSpcReduction="10000"/>
          </a:bodyPr>
          <a:lstStyle/>
          <a:p>
            <a:pPr marL="0" indent="0">
              <a:buNone/>
            </a:pPr>
            <a:endParaRPr lang="fr-FR" sz="3200" b="1" noProof="0" dirty="0">
              <a:latin typeface="Source Sans Pro" panose="020B0503030403020204" pitchFamily="34" charset="0"/>
              <a:ea typeface="Source Sans Pro" panose="020B0503030403020204" pitchFamily="34" charset="0"/>
            </a:endParaRPr>
          </a:p>
          <a:p>
            <a:pPr marL="0" indent="0">
              <a:buNone/>
            </a:pPr>
            <a:endParaRPr lang="fr-FR" sz="3200" b="1" noProof="0" dirty="0">
              <a:latin typeface="Source Sans Pro" panose="020B0503030403020204" pitchFamily="34" charset="0"/>
              <a:ea typeface="Source Sans Pro" panose="020B0503030403020204" pitchFamily="34" charset="0"/>
            </a:endParaRPr>
          </a:p>
          <a:p>
            <a:pPr marL="0" indent="0">
              <a:buNone/>
            </a:pPr>
            <a:endParaRPr lang="fr-FR" sz="3200" b="1" noProof="0" dirty="0">
              <a:latin typeface="Source Sans Pro" panose="020B0503030403020204" pitchFamily="34" charset="0"/>
              <a:ea typeface="Source Sans Pro" panose="020B0503030403020204" pitchFamily="34" charset="0"/>
            </a:endParaRPr>
          </a:p>
          <a:p>
            <a:pPr marL="0" indent="0">
              <a:buNone/>
            </a:pPr>
            <a:endParaRPr lang="fr-FR" sz="1600" b="1" noProof="0" dirty="0">
              <a:latin typeface="Source Sans Pro" panose="020B0503030403020204" pitchFamily="34" charset="0"/>
              <a:ea typeface="Source Sans Pro" panose="020B0503030403020204" pitchFamily="34" charset="0"/>
            </a:endParaRPr>
          </a:p>
          <a:p>
            <a:pPr marL="0" indent="0">
              <a:buNone/>
            </a:pPr>
            <a:endParaRPr lang="fr-FR" sz="3600" b="1" noProof="0" dirty="0">
              <a:latin typeface="Source Sans Pro" panose="020B0503030403020204" pitchFamily="34" charset="0"/>
              <a:ea typeface="Source Sans Pro" panose="020B0503030403020204" pitchFamily="34" charset="0"/>
            </a:endParaRPr>
          </a:p>
          <a:p>
            <a:endParaRPr lang="fr-FR" sz="3600" b="1" noProof="0" dirty="0">
              <a:latin typeface="Source Sans Pro" panose="020B0503030403020204" pitchFamily="34" charset="0"/>
              <a:ea typeface="Source Sans Pro" panose="020B0503030403020204" pitchFamily="34" charset="0"/>
            </a:endParaRPr>
          </a:p>
          <a:p>
            <a:endParaRPr lang="fr-FR" b="1" noProof="0" dirty="0">
              <a:latin typeface="Source Sans Pro" panose="020B0503030403020204" pitchFamily="34" charset="0"/>
              <a:ea typeface="Source Sans Pro" panose="020B0503030403020204" pitchFamily="34" charset="0"/>
            </a:endParaRPr>
          </a:p>
          <a:p>
            <a:pPr marL="0" indent="0">
              <a:buNone/>
            </a:pPr>
            <a:endParaRPr lang="fr-FR" noProof="0" dirty="0">
              <a:latin typeface="Source Sans Pro" panose="020B0503030403020204" pitchFamily="34" charset="0"/>
              <a:ea typeface="Source Sans Pro" panose="020B0503030403020204" pitchFamily="34" charset="0"/>
            </a:endParaRPr>
          </a:p>
          <a:p>
            <a:pPr marL="0" indent="0">
              <a:buNone/>
            </a:pPr>
            <a:endParaRPr lang="fr-FR" noProof="0" dirty="0">
              <a:latin typeface="Source Sans Pro" panose="020B0503030403020204" pitchFamily="34" charset="0"/>
              <a:ea typeface="Source Sans Pro" panose="020B0503030403020204" pitchFamily="34" charset="0"/>
            </a:endParaRPr>
          </a:p>
        </p:txBody>
      </p:sp>
      <p:graphicFrame>
        <p:nvGraphicFramePr>
          <p:cNvPr id="4" name="Diagram 4">
            <a:extLst>
              <a:ext uri="{FF2B5EF4-FFF2-40B4-BE49-F238E27FC236}">
                <a16:creationId xmlns:a16="http://schemas.microsoft.com/office/drawing/2014/main" id="{E70EE6B5-04BE-1F5F-4EFF-A2CCA36FF563}"/>
              </a:ext>
            </a:extLst>
          </p:cNvPr>
          <p:cNvGraphicFramePr/>
          <p:nvPr>
            <p:extLst>
              <p:ext uri="{D42A27DB-BD31-4B8C-83A1-F6EECF244321}">
                <p14:modId xmlns:p14="http://schemas.microsoft.com/office/powerpoint/2010/main" val="2214370251"/>
              </p:ext>
            </p:extLst>
          </p:nvPr>
        </p:nvGraphicFramePr>
        <p:xfrm>
          <a:off x="1280160" y="1210650"/>
          <a:ext cx="10851762" cy="48560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Shape&#10;&#10;Description automatically generated with low confidence">
            <a:extLst>
              <a:ext uri="{FF2B5EF4-FFF2-40B4-BE49-F238E27FC236}">
                <a16:creationId xmlns:a16="http://schemas.microsoft.com/office/drawing/2014/main" id="{C4BDFD71-7AF1-318F-9963-07E627380E33}"/>
              </a:ext>
            </a:extLst>
          </p:cNvPr>
          <p:cNvPicPr>
            <a:picLocks noChangeAspect="1" noChangeArrowheads="1"/>
          </p:cNvPicPr>
          <p:nvPr/>
        </p:nvPicPr>
        <p:blipFill>
          <a:blip r:embed="rId7">
            <a:biLevel thresh="50000"/>
            <a:extLst>
              <a:ext uri="{28A0092B-C50C-407E-A947-70E740481C1C}">
                <a14:useLocalDpi xmlns:a14="http://schemas.microsoft.com/office/drawing/2010/main" val="0"/>
              </a:ext>
            </a:extLst>
          </a:blip>
          <a:srcRect/>
          <a:stretch>
            <a:fillRect/>
          </a:stretch>
        </p:blipFill>
        <p:spPr bwMode="auto">
          <a:xfrm>
            <a:off x="612060" y="1908772"/>
            <a:ext cx="371534" cy="37153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a:extLst>
              <a:ext uri="{FF2B5EF4-FFF2-40B4-BE49-F238E27FC236}">
                <a16:creationId xmlns:a16="http://schemas.microsoft.com/office/drawing/2014/main" id="{FD9644BE-786B-3970-474D-926971DAAD44}"/>
              </a:ext>
            </a:extLst>
          </p:cNvPr>
          <p:cNvPicPr>
            <a:picLocks noChangeAspect="1" noChangeArrowheads="1"/>
          </p:cNvPicPr>
          <p:nvPr/>
        </p:nvPicPr>
        <p:blipFill>
          <a:blip r:embed="rId8">
            <a:alphaModFix amt="35000"/>
            <a:biLevel thresh="50000"/>
            <a:extLst>
              <a:ext uri="{28A0092B-C50C-407E-A947-70E740481C1C}">
                <a14:useLocalDpi xmlns:a14="http://schemas.microsoft.com/office/drawing/2010/main" val="0"/>
              </a:ext>
            </a:extLst>
          </a:blip>
          <a:srcRect/>
          <a:stretch>
            <a:fillRect/>
          </a:stretch>
        </p:blipFill>
        <p:spPr bwMode="auto">
          <a:xfrm>
            <a:off x="626407" y="3474716"/>
            <a:ext cx="327932" cy="3279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a:extLst>
              <a:ext uri="{FF2B5EF4-FFF2-40B4-BE49-F238E27FC236}">
                <a16:creationId xmlns:a16="http://schemas.microsoft.com/office/drawing/2014/main" id="{759A9BEA-8546-7A5F-25B4-BE2602FD29E8}"/>
              </a:ext>
            </a:extLst>
          </p:cNvPr>
          <p:cNvPicPr>
            <a:picLocks noChangeAspect="1" noChangeArrowheads="1"/>
          </p:cNvPicPr>
          <p:nvPr/>
        </p:nvPicPr>
        <p:blipFill>
          <a:blip r:embed="rId9">
            <a:alphaModFix amt="35000"/>
            <a:biLevel thresh="50000"/>
            <a:extLst>
              <a:ext uri="{28A0092B-C50C-407E-A947-70E740481C1C}">
                <a14:useLocalDpi xmlns:a14="http://schemas.microsoft.com/office/drawing/2010/main" val="0"/>
              </a:ext>
            </a:extLst>
          </a:blip>
          <a:srcRect/>
          <a:stretch>
            <a:fillRect/>
          </a:stretch>
        </p:blipFill>
        <p:spPr bwMode="auto">
          <a:xfrm>
            <a:off x="658263" y="2989305"/>
            <a:ext cx="337870" cy="32793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a:extLst>
              <a:ext uri="{FF2B5EF4-FFF2-40B4-BE49-F238E27FC236}">
                <a16:creationId xmlns:a16="http://schemas.microsoft.com/office/drawing/2014/main" id="{122BF6AE-750E-26A2-3FD4-AF0382C5129C}"/>
              </a:ext>
            </a:extLst>
          </p:cNvPr>
          <p:cNvPicPr>
            <a:picLocks noChangeAspect="1" noChangeArrowheads="1"/>
          </p:cNvPicPr>
          <p:nvPr/>
        </p:nvPicPr>
        <p:blipFill>
          <a:blip r:embed="rId10">
            <a:biLevel thresh="50000"/>
            <a:extLst>
              <a:ext uri="{28A0092B-C50C-407E-A947-70E740481C1C}">
                <a14:useLocalDpi xmlns:a14="http://schemas.microsoft.com/office/drawing/2010/main" val="0"/>
              </a:ext>
            </a:extLst>
          </a:blip>
          <a:srcRect/>
          <a:stretch>
            <a:fillRect/>
          </a:stretch>
        </p:blipFill>
        <p:spPr bwMode="auto">
          <a:xfrm>
            <a:off x="584916" y="2452363"/>
            <a:ext cx="371534" cy="32793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a:extLst>
              <a:ext uri="{FF2B5EF4-FFF2-40B4-BE49-F238E27FC236}">
                <a16:creationId xmlns:a16="http://schemas.microsoft.com/office/drawing/2014/main" id="{C9CE0368-ADE7-4797-AF4F-BEA28DF7B7F0}"/>
              </a:ext>
            </a:extLst>
          </p:cNvPr>
          <p:cNvPicPr>
            <a:picLocks noChangeAspect="1" noChangeArrowheads="1"/>
          </p:cNvPicPr>
          <p:nvPr/>
        </p:nvPicPr>
        <p:blipFill>
          <a:blip r:embed="rId11">
            <a:biLevel thresh="50000"/>
            <a:extLst>
              <a:ext uri="{28A0092B-C50C-407E-A947-70E740481C1C}">
                <a14:useLocalDpi xmlns:a14="http://schemas.microsoft.com/office/drawing/2010/main" val="0"/>
              </a:ext>
            </a:extLst>
          </a:blip>
          <a:srcRect/>
          <a:stretch>
            <a:fillRect/>
          </a:stretch>
        </p:blipFill>
        <p:spPr bwMode="auto">
          <a:xfrm>
            <a:off x="602290" y="3975419"/>
            <a:ext cx="371534" cy="37153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7">
            <a:extLst>
              <a:ext uri="{FF2B5EF4-FFF2-40B4-BE49-F238E27FC236}">
                <a16:creationId xmlns:a16="http://schemas.microsoft.com/office/drawing/2014/main" id="{7949CA88-43C2-1847-6402-DEAB9FFD5D10}"/>
              </a:ext>
            </a:extLst>
          </p:cNvPr>
          <p:cNvPicPr>
            <a:picLocks noChangeAspect="1" noChangeArrowheads="1"/>
          </p:cNvPicPr>
          <p:nvPr/>
        </p:nvPicPr>
        <p:blipFill>
          <a:blip r:embed="rId12">
            <a:alphaModFix amt="35000"/>
            <a:biLevel thresh="50000"/>
            <a:extLst>
              <a:ext uri="{28A0092B-C50C-407E-A947-70E740481C1C}">
                <a14:useLocalDpi xmlns:a14="http://schemas.microsoft.com/office/drawing/2010/main" val="0"/>
              </a:ext>
            </a:extLst>
          </a:blip>
          <a:srcRect/>
          <a:stretch>
            <a:fillRect/>
          </a:stretch>
        </p:blipFill>
        <p:spPr bwMode="auto">
          <a:xfrm>
            <a:off x="633356" y="4512361"/>
            <a:ext cx="327932" cy="32793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a:extLst>
              <a:ext uri="{FF2B5EF4-FFF2-40B4-BE49-F238E27FC236}">
                <a16:creationId xmlns:a16="http://schemas.microsoft.com/office/drawing/2014/main" id="{CFBD70CE-4D68-D60E-4FE2-04DA226D4F81}"/>
              </a:ext>
            </a:extLst>
          </p:cNvPr>
          <p:cNvPicPr>
            <a:picLocks noChangeAspect="1" noChangeArrowheads="1"/>
          </p:cNvPicPr>
          <p:nvPr/>
        </p:nvPicPr>
        <p:blipFill>
          <a:blip r:embed="rId13">
            <a:alphaModFix amt="35000"/>
            <a:biLevel thresh="50000"/>
            <a:extLst>
              <a:ext uri="{28A0092B-C50C-407E-A947-70E740481C1C}">
                <a14:useLocalDpi xmlns:a14="http://schemas.microsoft.com/office/drawing/2010/main" val="0"/>
              </a:ext>
            </a:extLst>
          </a:blip>
          <a:srcRect/>
          <a:stretch>
            <a:fillRect/>
          </a:stretch>
        </p:blipFill>
        <p:spPr bwMode="auto">
          <a:xfrm>
            <a:off x="3444366" y="5602935"/>
            <a:ext cx="327932" cy="3279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9">
            <a:extLst>
              <a:ext uri="{FF2B5EF4-FFF2-40B4-BE49-F238E27FC236}">
                <a16:creationId xmlns:a16="http://schemas.microsoft.com/office/drawing/2014/main" id="{B6D03B34-D3D0-7E3A-C87B-177FD8AAEE1B}"/>
              </a:ext>
            </a:extLst>
          </p:cNvPr>
          <p:cNvPicPr>
            <a:picLocks noChangeAspect="1" noChangeArrowheads="1"/>
          </p:cNvPicPr>
          <p:nvPr/>
        </p:nvPicPr>
        <p:blipFill>
          <a:blip r:embed="rId14">
            <a:alphaModFix amt="35000"/>
            <a:biLevel thresh="50000"/>
            <a:extLst>
              <a:ext uri="{28A0092B-C50C-407E-A947-70E740481C1C}">
                <a14:useLocalDpi xmlns:a14="http://schemas.microsoft.com/office/drawing/2010/main" val="0"/>
              </a:ext>
            </a:extLst>
          </a:blip>
          <a:srcRect/>
          <a:stretch>
            <a:fillRect/>
          </a:stretch>
        </p:blipFill>
        <p:spPr bwMode="auto">
          <a:xfrm>
            <a:off x="633356" y="5630717"/>
            <a:ext cx="327932" cy="33787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Flag of Cape Verde">
            <a:extLst>
              <a:ext uri="{FF2B5EF4-FFF2-40B4-BE49-F238E27FC236}">
                <a16:creationId xmlns:a16="http://schemas.microsoft.com/office/drawing/2014/main" id="{77D5106E-EFB1-29FC-C836-08D1747FF56B}"/>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887725" y="0"/>
            <a:ext cx="1297279" cy="792782"/>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a:extLst>
              <a:ext uri="{FF2B5EF4-FFF2-40B4-BE49-F238E27FC236}">
                <a16:creationId xmlns:a16="http://schemas.microsoft.com/office/drawing/2014/main" id="{704FBFE0-EDD0-2812-70F7-1F86C5193C9D}"/>
              </a:ext>
            </a:extLst>
          </p:cNvPr>
          <p:cNvSpPr>
            <a:spLocks noGrp="1"/>
          </p:cNvSpPr>
          <p:nvPr>
            <p:ph type="title"/>
          </p:nvPr>
        </p:nvSpPr>
        <p:spPr>
          <a:xfrm>
            <a:off x="119754" y="92923"/>
            <a:ext cx="11125200" cy="792782"/>
          </a:xfrm>
          <a:noFill/>
        </p:spPr>
        <p:txBody>
          <a:bodyPr>
            <a:normAutofit/>
          </a:bodyPr>
          <a:lstStyle/>
          <a:p>
            <a:r>
              <a:rPr lang="fr-FR" sz="3600" dirty="0">
                <a:latin typeface="Calibri Light"/>
                <a:cs typeface="Calibri"/>
              </a:rPr>
              <a:t>3. Déploiement de la Mobilité Electrique au Cap Vert</a:t>
            </a:r>
            <a:endParaRPr lang="en-US" sz="3600" dirty="0">
              <a:latin typeface="Calibri Light"/>
              <a:cs typeface="Calibri Light"/>
            </a:endParaRPr>
          </a:p>
        </p:txBody>
      </p:sp>
      <p:pic>
        <p:nvPicPr>
          <p:cNvPr id="22" name="Picture 4">
            <a:extLst>
              <a:ext uri="{FF2B5EF4-FFF2-40B4-BE49-F238E27FC236}">
                <a16:creationId xmlns:a16="http://schemas.microsoft.com/office/drawing/2014/main" id="{7AF0B84B-F482-DCAA-AB12-5E1AE95DE443}"/>
              </a:ext>
            </a:extLst>
          </p:cNvPr>
          <p:cNvPicPr>
            <a:picLocks noChangeAspect="1" noChangeArrowheads="1"/>
          </p:cNvPicPr>
          <p:nvPr/>
        </p:nvPicPr>
        <p:blipFill>
          <a:blip r:embed="rId9">
            <a:biLevel thresh="50000"/>
            <a:extLst>
              <a:ext uri="{28A0092B-C50C-407E-A947-70E740481C1C}">
                <a14:useLocalDpi xmlns:a14="http://schemas.microsoft.com/office/drawing/2010/main" val="0"/>
              </a:ext>
            </a:extLst>
          </a:blip>
          <a:srcRect/>
          <a:stretch>
            <a:fillRect/>
          </a:stretch>
        </p:blipFill>
        <p:spPr bwMode="auto">
          <a:xfrm>
            <a:off x="628776" y="1323108"/>
            <a:ext cx="426141" cy="413607"/>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22">
            <a:extLst>
              <a:ext uri="{FF2B5EF4-FFF2-40B4-BE49-F238E27FC236}">
                <a16:creationId xmlns:a16="http://schemas.microsoft.com/office/drawing/2014/main" id="{6517C250-1E7D-73FE-2B5F-F100C944F879}"/>
              </a:ext>
            </a:extLst>
          </p:cNvPr>
          <p:cNvPicPr>
            <a:picLocks noChangeAspect="1"/>
          </p:cNvPicPr>
          <p:nvPr/>
        </p:nvPicPr>
        <p:blipFill>
          <a:blip r:embed="rId16"/>
          <a:stretch>
            <a:fillRect/>
          </a:stretch>
        </p:blipFill>
        <p:spPr>
          <a:xfrm>
            <a:off x="640353" y="5028223"/>
            <a:ext cx="414564" cy="414564"/>
          </a:xfrm>
          <a:prstGeom prst="rect">
            <a:avLst/>
          </a:prstGeom>
        </p:spPr>
      </p:pic>
    </p:spTree>
    <p:extLst>
      <p:ext uri="{BB962C8B-B14F-4D97-AF65-F5344CB8AC3E}">
        <p14:creationId xmlns:p14="http://schemas.microsoft.com/office/powerpoint/2010/main" val="36910068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E24F3ED152EA14299D9BCA096874770" ma:contentTypeVersion="6" ma:contentTypeDescription="Create a new document." ma:contentTypeScope="" ma:versionID="3cd4596854d3bc0720e4c9bd817ba8f9">
  <xsd:schema xmlns:xsd="http://www.w3.org/2001/XMLSchema" xmlns:xs="http://www.w3.org/2001/XMLSchema" xmlns:p="http://schemas.microsoft.com/office/2006/metadata/properties" xmlns:ns2="df7e85ce-3bdc-4474-ad51-7265b4fdcd25" xmlns:ns3="a7ed9851-1003-4826-ad84-62b03c8c1d7b" targetNamespace="http://schemas.microsoft.com/office/2006/metadata/properties" ma:root="true" ma:fieldsID="39923ddbaf35486f65bb423426615d64" ns2:_="" ns3:_="">
    <xsd:import namespace="df7e85ce-3bdc-4474-ad51-7265b4fdcd25"/>
    <xsd:import namespace="a7ed9851-1003-4826-ad84-62b03c8c1d7b"/>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7e85ce-3bdc-4474-ad51-7265b4fdcd2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ed9851-1003-4826-ad84-62b03c8c1d7b"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f7e85ce-3bdc-4474-ad51-7265b4fdcd25">MDCFYJJM3TDE-966752577-7200</_dlc_DocId>
    <_dlc_DocIdUrl xmlns="df7e85ce-3bdc-4474-ad51-7265b4fdcd25">
      <Url>https://ecreeeorg.sharepoint.com/sites/AdminSite/_layouts/15/DocIdRedir.aspx?ID=MDCFYJJM3TDE-966752577-7200</Url>
      <Description>MDCFYJJM3TDE-966752577-7200</Description>
    </_dlc_DocIdUrl>
    <SharedWithUsers xmlns="df7e85ce-3bdc-4474-ad51-7265b4fdcd25">
      <UserInfo>
        <DisplayName/>
        <AccountId xsi:nil="true"/>
        <AccountType/>
      </UserInfo>
    </SharedWithUsers>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6335C5B0-3B5A-4CA2-A1E3-FA28B8385028}">
  <ds:schemaRefs>
    <ds:schemaRef ds:uri="http://schemas.microsoft.com/sharepoint/v3/contenttype/forms"/>
  </ds:schemaRefs>
</ds:datastoreItem>
</file>

<file path=customXml/itemProps2.xml><?xml version="1.0" encoding="utf-8"?>
<ds:datastoreItem xmlns:ds="http://schemas.openxmlformats.org/officeDocument/2006/customXml" ds:itemID="{7C8BC684-F882-47DC-8669-36CC1F9CDE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7e85ce-3bdc-4474-ad51-7265b4fdcd25"/>
    <ds:schemaRef ds:uri="a7ed9851-1003-4826-ad84-62b03c8c1d7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5C4FF1D-977A-4912-88FC-BBA0E22C4B27}">
  <ds:schemaRefs>
    <ds:schemaRef ds:uri="197c5e7e-45d1-4297-bc1f-bb3646c1df9b"/>
    <ds:schemaRef ds:uri="fb265b81-3c3f-4671-ba32-34f01eacc4a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df7e85ce-3bdc-4474-ad51-7265b4fdcd25"/>
  </ds:schemaRefs>
</ds:datastoreItem>
</file>

<file path=customXml/itemProps4.xml><?xml version="1.0" encoding="utf-8"?>
<ds:datastoreItem xmlns:ds="http://schemas.openxmlformats.org/officeDocument/2006/customXml" ds:itemID="{FE52F058-1ABE-4405-8C9C-9F1529F36D8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629</TotalTime>
  <Words>1921</Words>
  <Application>Microsoft Office PowerPoint</Application>
  <PresentationFormat>Grand écran</PresentationFormat>
  <Paragraphs>189</Paragraphs>
  <Slides>17</Slides>
  <Notes>4</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17</vt:i4>
      </vt:variant>
    </vt:vector>
  </HeadingPairs>
  <TitlesOfParts>
    <vt:vector size="23" baseType="lpstr">
      <vt:lpstr>Arial</vt:lpstr>
      <vt:lpstr>Calibri</vt:lpstr>
      <vt:lpstr>Calibri Light</vt:lpstr>
      <vt:lpstr>Georgia</vt:lpstr>
      <vt:lpstr>Source Sans Pro</vt:lpstr>
      <vt:lpstr>Office Theme</vt:lpstr>
      <vt:lpstr>Promouvoir la  mobilité électrique dans la region de la CEDEAO Retour d’expériences du Cap Vert</vt:lpstr>
      <vt:lpstr>Plan de Présentation</vt:lpstr>
      <vt:lpstr>1. Historique (2010-2025)</vt:lpstr>
      <vt:lpstr>Présentation PowerPoint</vt:lpstr>
      <vt:lpstr>1. Orientations Stratégiques du CEREEC, 2023-2027</vt:lpstr>
      <vt:lpstr>1. Opérationnalisation du Plan Stratégique 2023-2027</vt:lpstr>
      <vt:lpstr>2. Politiques d’Energie Durable de la CEDEAO</vt:lpstr>
      <vt:lpstr>2. Projet de Politique sur la Mobilité Electrique de la CEDEAO &amp; Stratégies et Plans d’Actions</vt:lpstr>
      <vt:lpstr>3. Déploiement de la Mobilité Electrique au Cap Vert</vt:lpstr>
      <vt:lpstr>3. Déploiement de la Mobilité Electrique au Cap Vert</vt:lpstr>
      <vt:lpstr>Déploiement de bornes de recharge électrique Concession – Infrastructure Nationale</vt:lpstr>
      <vt:lpstr>Scénario actuel – Infrastructure mixte</vt:lpstr>
      <vt:lpstr>Leçons apprises – Planifier l’avenir !</vt:lpstr>
      <vt:lpstr>Présentation PowerPoint</vt:lpstr>
      <vt:lpstr>Présentation PowerPoint</vt:lpstr>
      <vt:lpstr>Partenaires</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Joarel Barros</dc:creator>
  <cp:lastModifiedBy>Di Leonforte Cynthia</cp:lastModifiedBy>
  <cp:revision>27</cp:revision>
  <dcterms:created xsi:type="dcterms:W3CDTF">2023-01-26T12:32:41Z</dcterms:created>
  <dcterms:modified xsi:type="dcterms:W3CDTF">2025-06-30T07:22:29Z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0x0101001E24F3ED152EA14299D9BCA096874770</vt:lpwstr>
  </property>
  <property fmtid="{D5CDD505-2E9C-101B-9397-08002B2CF9AE}" pid="3" name="Order">
    <vt:lpwstr>285500.000000000</vt:lpwstr>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_dlc_DocIdItemGuid">
    <vt:lpwstr>1c746b04-2b34-4a78-93e1-3c1edf27ea0b</vt:lpwstr>
  </property>
  <property fmtid="{D5CDD505-2E9C-101B-9397-08002B2CF9AE}" pid="8" name="_activity">
    <vt:lpwstr>{"FileActivityType":"9","FileActivityTimeStamp":"2023-03-16T18:28:12.613Z","FileActivityUsersOnPage":[{"DisplayName":"Joarel Barros","Id":"jbarros@ecreee.org"}],"FileActivityNavigationId":null}</vt:lpwstr>
  </property>
</Properties>
</file>