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3"/>
  </p:notesMasterIdLst>
  <p:sldIdLst>
    <p:sldId id="267" r:id="rId5"/>
    <p:sldId id="257" r:id="rId6"/>
    <p:sldId id="278" r:id="rId7"/>
    <p:sldId id="259" r:id="rId8"/>
    <p:sldId id="279" r:id="rId9"/>
    <p:sldId id="281" r:id="rId10"/>
    <p:sldId id="1287" r:id="rId11"/>
    <p:sldId id="1285" r:id="rId12"/>
    <p:sldId id="1295" r:id="rId13"/>
    <p:sldId id="1296" r:id="rId14"/>
    <p:sldId id="1297" r:id="rId15"/>
    <p:sldId id="1286" r:id="rId16"/>
    <p:sldId id="1288" r:id="rId17"/>
    <p:sldId id="280" r:id="rId18"/>
    <p:sldId id="1299" r:id="rId19"/>
    <p:sldId id="1292" r:id="rId20"/>
    <p:sldId id="1298" r:id="rId21"/>
    <p:sldId id="456" r:id="rId22"/>
    <p:sldId id="450" r:id="rId23"/>
    <p:sldId id="454" r:id="rId24"/>
    <p:sldId id="1293" r:id="rId25"/>
    <p:sldId id="1294" r:id="rId26"/>
    <p:sldId id="453" r:id="rId27"/>
    <p:sldId id="452" r:id="rId28"/>
    <p:sldId id="1290" r:id="rId29"/>
    <p:sldId id="282" r:id="rId30"/>
    <p:sldId id="457" r:id="rId31"/>
    <p:sldId id="262" r:id="rId3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3B0106-862B-B9A8-23DB-8573B3E640E1}" name="Vergnet Jean" initials="VJ" userId="S::jean.vergnet@cre.fr::07edcf75-a847-401e-a206-2df980fdd874" providerId="AD"/>
  <p188:author id="{AF45623D-249E-4F29-709E-A47C4CE48571}" name="Caron Mathieu" initials="" userId="S::mathieu.caron@cre.fr::279e0031-ce85-4e4c-b327-12770feb1557" providerId="AD"/>
  <p188:author id="{D602986F-2E31-3CE1-0FAE-BC14ECD7DE96}" name="Daval Côme" initials="CD" userId="S::come.daval@cre.fr::4aefd386-31ec-4de9-bd5d-5e3d948a954d" providerId="AD"/>
  <p188:author id="{6C29978A-8DF6-8B5B-D4E3-8B9C53A01BB0}" name="Spire Emeline" initials="ES" userId="S::emeline.spire@cre.fr::b7484ab9-a9a2-4326-b0f8-c47d379e3d4a" providerId="AD"/>
  <p188:author id="{4597D6A8-3389-4951-2C18-0F6BF98B337B}" name="Massa Emmanuel" initials="EM" userId="S::emmanuel.massa@cre.fr::a0bae911-9705-43b9-862e-7326d8ca87a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p:restoredTop sz="82331" autoAdjust="0"/>
  </p:normalViewPr>
  <p:slideViewPr>
    <p:cSldViewPr snapToGrid="0">
      <p:cViewPr varScale="1">
        <p:scale>
          <a:sx n="91" d="100"/>
          <a:sy n="91" d="100"/>
        </p:scale>
        <p:origin x="192"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FC158-B2A9-8548-8D53-6617762557FE}" type="datetimeFigureOut">
              <a:rPr lang="fr-FR" smtClean="0"/>
              <a:t>08/07/2025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1FD86E-43BD-2D41-B214-543D6D7D39C5}" type="slidenum">
              <a:rPr lang="fr-FR" smtClean="0"/>
              <a:t>‹N°›</a:t>
            </a:fld>
            <a:endParaRPr lang="fr-FR"/>
          </a:p>
        </p:txBody>
      </p:sp>
    </p:spTree>
    <p:extLst>
      <p:ext uri="{BB962C8B-B14F-4D97-AF65-F5344CB8AC3E}">
        <p14:creationId xmlns:p14="http://schemas.microsoft.com/office/powerpoint/2010/main" val="900526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D51FD86E-43BD-2D41-B214-543D6D7D39C5}" type="slidenum">
              <a:rPr lang="fr-FR" smtClean="0"/>
              <a:t>14</a:t>
            </a:fld>
            <a:endParaRPr lang="fr-FR"/>
          </a:p>
        </p:txBody>
      </p:sp>
    </p:spTree>
    <p:extLst>
      <p:ext uri="{BB962C8B-B14F-4D97-AF65-F5344CB8AC3E}">
        <p14:creationId xmlns:p14="http://schemas.microsoft.com/office/powerpoint/2010/main" val="3476744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715792" rtl="0" eaLnBrk="1" fontAlgn="auto" latinLnBrk="0" hangingPunct="1">
              <a:lnSpc>
                <a:spcPct val="100000"/>
              </a:lnSpc>
              <a:spcBef>
                <a:spcPts val="0"/>
              </a:spcBef>
              <a:spcAft>
                <a:spcPts val="0"/>
              </a:spcAft>
              <a:buClrTx/>
              <a:buSzTx/>
              <a:buFontTx/>
              <a:buNone/>
              <a:tabLst/>
              <a:defRPr/>
            </a:pPr>
            <a:r>
              <a:rPr lang="fr-FR" sz="1800">
                <a:effectLst/>
                <a:latin typeface="Franklin Gothic Book" panose="020B0503020102020204" pitchFamily="34" charset="0"/>
                <a:ea typeface="Franklin Gothic Book" panose="020B0503020102020204" pitchFamily="34" charset="0"/>
                <a:cs typeface="Calibri" panose="020F0502020204030204" pitchFamily="34" charset="0"/>
              </a:rPr>
              <a:t>Un gros travail de révision des PPE est en cours dans les différents territoires pour ajuster les objectifs déjà existant pour 2018-2023 et en fixer de nouveaux pour 2023-2028, voire 2033 afin de donner de la visibilité sur une trajectoire à 10 ans. Ces travaux ont déjà pris un retard considérable. Cette situation est particulièrement préjudiciable pour l’Outre-mer car ces PPE ont été élaborés en fonction d’estimations offre/demande datant de 2015. Depuis, les besoins ont considérablement changé, ce qui crée selon les cas un risque de surcapacité, de surinvestissement ou, a contrario, de rupture d’approvisionnement. Il faut accélérer et prioriser ce travail.</a:t>
            </a:r>
            <a:endParaRPr lang="fr-FR" sz="1800">
              <a:effectLst/>
              <a:latin typeface="Calibri" panose="020F0502020204030204" pitchFamily="34" charset="0"/>
              <a:ea typeface="Franklin Gothic Book" panose="020B0503020102020204" pitchFamily="34" charset="0"/>
              <a:cs typeface="Arial" panose="020B0604020202020204" pitchFamily="34" charset="0"/>
            </a:endParaRPr>
          </a:p>
          <a:p>
            <a:endParaRPr lang="fr-FR"/>
          </a:p>
        </p:txBody>
      </p:sp>
      <p:sp>
        <p:nvSpPr>
          <p:cNvPr id="4" name="Espace réservé du numéro de diapositive 3"/>
          <p:cNvSpPr>
            <a:spLocks noGrp="1"/>
          </p:cNvSpPr>
          <p:nvPr>
            <p:ph type="sldNum" sz="quarter" idx="5"/>
          </p:nvPr>
        </p:nvSpPr>
        <p:spPr/>
        <p:txBody>
          <a:bodyPr/>
          <a:lstStyle/>
          <a:p>
            <a:fld id="{20B3DFA2-3613-1446-962C-6E5E5915CBC9}" type="slidenum">
              <a:rPr lang="fr-FR" smtClean="0"/>
              <a:t>19</a:t>
            </a:fld>
            <a:endParaRPr lang="fr-FR"/>
          </a:p>
        </p:txBody>
      </p:sp>
    </p:spTree>
    <p:extLst>
      <p:ext uri="{BB962C8B-B14F-4D97-AF65-F5344CB8AC3E}">
        <p14:creationId xmlns:p14="http://schemas.microsoft.com/office/powerpoint/2010/main" val="482063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F3BBA-A218-D0C6-C9EE-799C2A2A6F2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45A96B1-7E2A-4BFB-3A9D-4DBB4ECF641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3830774-6214-E1E4-7D38-E9F395DF38DA}"/>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5A77C182-5C91-EA8B-8C2A-1F3185BBDBBE}"/>
              </a:ext>
            </a:extLst>
          </p:cNvPr>
          <p:cNvSpPr>
            <a:spLocks noGrp="1"/>
          </p:cNvSpPr>
          <p:nvPr>
            <p:ph type="sldNum" sz="quarter" idx="5"/>
          </p:nvPr>
        </p:nvSpPr>
        <p:spPr/>
        <p:txBody>
          <a:bodyPr/>
          <a:lstStyle/>
          <a:p>
            <a:fld id="{20B3DFA2-3613-1446-962C-6E5E5915CBC9}" type="slidenum">
              <a:rPr lang="fr-FR" smtClean="0"/>
              <a:t>21</a:t>
            </a:fld>
            <a:endParaRPr lang="fr-FR"/>
          </a:p>
        </p:txBody>
      </p:sp>
    </p:spTree>
    <p:extLst>
      <p:ext uri="{BB962C8B-B14F-4D97-AF65-F5344CB8AC3E}">
        <p14:creationId xmlns:p14="http://schemas.microsoft.com/office/powerpoint/2010/main" val="3801761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E8B32-9E6F-4446-2738-9DF16074E2F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5ADFFE0-2C5D-C0D7-3118-E150F675C3B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759BA7-E0FA-7BA7-9FE7-8D9201E120BD}"/>
              </a:ext>
            </a:extLst>
          </p:cNvPr>
          <p:cNvSpPr>
            <a:spLocks noGrp="1"/>
          </p:cNvSpPr>
          <p:nvPr>
            <p:ph type="body" idx="1"/>
          </p:nvPr>
        </p:nvSpPr>
        <p:spPr/>
        <p:txBody>
          <a:bodyPr/>
          <a:lstStyle/>
          <a:p>
            <a:r>
              <a:rPr lang="fr-FR" dirty="0"/>
              <a:t>Le réseau guyanais est globalement de petite taille, très faiblement maillé et sans interconnexion avec les deux pays voisins. Il est donc fortement vulnérable aux aléas de toute nature, qu’ils soient climatiques ou d’exploitation. La plus grande partie de la consommation du littoral, qui atteint à ce jour environ 150 MW à la pointe, est située sur l’île de Cayenne. Un deuxième pôle de consommation émerge dans l’Ouest guyanais, dans la région de St Laurent du Maroni. Pour autant, les sites de production sont pour la plupart implantés dans des lieux éloignés des centres de consommation. En effet, en dehors de la centrale actuelle de </a:t>
            </a:r>
            <a:r>
              <a:rPr lang="fr-FR" dirty="0" err="1"/>
              <a:t>Degrad</a:t>
            </a:r>
            <a:r>
              <a:rPr lang="fr-FR" dirty="0"/>
              <a:t> des Cannes et, à l’horizon 2027, de la centrale bioénergie du </a:t>
            </a:r>
            <a:r>
              <a:rPr lang="fr-FR" dirty="0" err="1"/>
              <a:t>Larivot</a:t>
            </a:r>
            <a:r>
              <a:rPr lang="fr-FR" dirty="0"/>
              <a:t> (111 MW) qui lui succédera, ainsi que la centrale biomasse de Cacao, la plupart des moyens de production </a:t>
            </a:r>
            <a:r>
              <a:rPr lang="fr-FR" dirty="0" err="1"/>
              <a:t>EnR</a:t>
            </a:r>
            <a:r>
              <a:rPr lang="fr-FR" dirty="0"/>
              <a:t> sont implantés à l’ouest de Cayenne, avec notamment le barrage de Petit-Saut sur le fleuve Sinnamary (~114MW), la centrale biomasse de </a:t>
            </a:r>
            <a:r>
              <a:rPr lang="fr-FR" dirty="0" err="1"/>
              <a:t>Montsinery</a:t>
            </a:r>
            <a:r>
              <a:rPr lang="fr-FR" dirty="0"/>
              <a:t> (~5MW) et celle en construction de Sinnamary (~10MW). A ces sites s’ajoutent de l’ordre de 60 MW de PV, dont environ 33MW situés près des zones de consommation (17,2 MW sur la zone de Cayenne, 14,8 MW sur la zone de Kourou et 1,3MW sur la zone de Saint-Laurent). Or, sans évoquer à ce stade l’ensemble des projets déjà en file d’attente ou en développement, cette configuration engendre des flux électriques très importants sur les liaisons de transport. Ils sont principalement orientés Ouest-Est comme indiqué sur la figure ci-dessous, notamment du fait de la puissance appelée par l’agglomération de Cayenne. Par ailleurs, la région de Saint-Laurent-du Maroni, second pôle de consommation de la Guyane du Littoral, est alimentée par une unique liaison 90 kV. Cette situation est défavorable à la continuité d’alimentation. Le nombre élevé de coupures subies par l’agglomération de Saint-Laurent a conduit le gestionnaire du système à installer provisoirement des groupes électrogènes qui prennent le relais en cas de défaillance de la liaison. </a:t>
            </a:r>
          </a:p>
        </p:txBody>
      </p:sp>
      <p:sp>
        <p:nvSpPr>
          <p:cNvPr id="4" name="Espace réservé du numéro de diapositive 3">
            <a:extLst>
              <a:ext uri="{FF2B5EF4-FFF2-40B4-BE49-F238E27FC236}">
                <a16:creationId xmlns:a16="http://schemas.microsoft.com/office/drawing/2014/main" id="{1A8960DF-6100-46E8-2AB2-5AE9950B7FC3}"/>
              </a:ext>
            </a:extLst>
          </p:cNvPr>
          <p:cNvSpPr>
            <a:spLocks noGrp="1"/>
          </p:cNvSpPr>
          <p:nvPr>
            <p:ph type="sldNum" sz="quarter" idx="5"/>
          </p:nvPr>
        </p:nvSpPr>
        <p:spPr/>
        <p:txBody>
          <a:bodyPr/>
          <a:lstStyle/>
          <a:p>
            <a:fld id="{20B3DFA2-3613-1446-962C-6E5E5915CBC9}" type="slidenum">
              <a:rPr lang="fr-FR" smtClean="0"/>
              <a:t>22</a:t>
            </a:fld>
            <a:endParaRPr lang="fr-FR"/>
          </a:p>
        </p:txBody>
      </p:sp>
    </p:spTree>
    <p:extLst>
      <p:ext uri="{BB962C8B-B14F-4D97-AF65-F5344CB8AC3E}">
        <p14:creationId xmlns:p14="http://schemas.microsoft.com/office/powerpoint/2010/main" val="4198803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SMR : pas évident si 400-500MW ; sauf à la Réunion (500MW), la pointe de consommation atteint à peine la moitié de ces valeurs (Martinique, Guadeloupe 230-250) ; le PV imposerait en outre de moduler beaucoup dans la journée. </a:t>
            </a:r>
            <a:r>
              <a:rPr lang="fr-FR" err="1"/>
              <a:t>Pê</a:t>
            </a:r>
            <a:r>
              <a:rPr lang="fr-FR"/>
              <a:t> à SP&amp;M qui n’a pas du tout décarboné ? Reste le souci de taille. Et un souci d’acceptabilité (ça va sans dire pour la Polynésie, cf. essais nucléaires ; mais d’autres territoires ont des vécus intenses par rapport à des situation de pollution perçues comme traitées avec cynisme par la métropole).</a:t>
            </a:r>
          </a:p>
          <a:p>
            <a:endParaRPr lang="fr-FR"/>
          </a:p>
          <a:p>
            <a:r>
              <a:rPr lang="fr-FR"/>
              <a:t>Biogaz : problème de débouché car pas de réseau de gaz ; moins efficace pour faire de l’électricité, déjà un peu plus avec de la cogénération ; </a:t>
            </a:r>
            <a:r>
              <a:rPr lang="fr-FR" err="1"/>
              <a:t>pê</a:t>
            </a:r>
            <a:r>
              <a:rPr lang="fr-FR"/>
              <a:t> pour faire des biocarburants ?</a:t>
            </a:r>
          </a:p>
          <a:p>
            <a:r>
              <a:rPr lang="fr-FR"/>
              <a:t>- Exemple : gaz de décharge des maringouins = où ? Fait quoi ?</a:t>
            </a:r>
          </a:p>
          <a:p>
            <a:endParaRPr lang="fr-FR"/>
          </a:p>
          <a:p>
            <a:r>
              <a:rPr lang="fr-FR"/>
              <a:t>Offshore et EMR</a:t>
            </a:r>
          </a:p>
          <a:p>
            <a:r>
              <a:rPr lang="fr-FR"/>
              <a:t>	Guadeloupe : étude en cours mais dans projet PPE : 20 – 40 MW de potentiel en flottant</a:t>
            </a:r>
          </a:p>
          <a:p>
            <a:r>
              <a:rPr lang="fr-FR"/>
              <a:t>	Réunion : 40 MW dans la PPE, projet </a:t>
            </a:r>
            <a:r>
              <a:rPr lang="fr-FR" err="1"/>
              <a:t>Akuo</a:t>
            </a:r>
            <a:r>
              <a:rPr lang="fr-FR"/>
              <a:t> de 120 MW ; Réunion : 100km de fond très rapidement</a:t>
            </a:r>
          </a:p>
          <a:p>
            <a:r>
              <a:rPr lang="fr-FR"/>
              <a:t>	Martinique : Projet HVM, production d’H2 offshore</a:t>
            </a:r>
          </a:p>
          <a:p>
            <a:r>
              <a:rPr lang="fr-FR"/>
              <a:t>	</a:t>
            </a:r>
          </a:p>
          <a:p>
            <a:r>
              <a:rPr lang="fr-FR"/>
              <a:t>Problème de taille du N-1 en cas de grosse unité.</a:t>
            </a:r>
          </a:p>
        </p:txBody>
      </p:sp>
      <p:sp>
        <p:nvSpPr>
          <p:cNvPr id="4" name="Espace réservé du numéro de diapositive 3"/>
          <p:cNvSpPr>
            <a:spLocks noGrp="1"/>
          </p:cNvSpPr>
          <p:nvPr>
            <p:ph type="sldNum" sz="quarter" idx="5"/>
          </p:nvPr>
        </p:nvSpPr>
        <p:spPr/>
        <p:txBody>
          <a:bodyPr/>
          <a:lstStyle/>
          <a:p>
            <a:fld id="{20B3DFA2-3613-1446-962C-6E5E5915CBC9}" type="slidenum">
              <a:rPr lang="fr-FR" smtClean="0"/>
              <a:t>23</a:t>
            </a:fld>
            <a:endParaRPr lang="fr-FR"/>
          </a:p>
        </p:txBody>
      </p:sp>
    </p:spTree>
    <p:extLst>
      <p:ext uri="{BB962C8B-B14F-4D97-AF65-F5344CB8AC3E}">
        <p14:creationId xmlns:p14="http://schemas.microsoft.com/office/powerpoint/2010/main" val="450262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0B3DFA2-3613-1446-962C-6E5E5915CBC9}" type="slidenum">
              <a:rPr lang="fr-FR" smtClean="0"/>
              <a:t>24</a:t>
            </a:fld>
            <a:endParaRPr lang="fr-FR"/>
          </a:p>
        </p:txBody>
      </p:sp>
    </p:spTree>
    <p:extLst>
      <p:ext uri="{BB962C8B-B14F-4D97-AF65-F5344CB8AC3E}">
        <p14:creationId xmlns:p14="http://schemas.microsoft.com/office/powerpoint/2010/main" val="141272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D51FD86E-43BD-2D41-B214-543D6D7D39C5}" type="slidenum">
              <a:rPr lang="fr-FR" smtClean="0"/>
              <a:t>26</a:t>
            </a:fld>
            <a:endParaRPr lang="fr-FR"/>
          </a:p>
        </p:txBody>
      </p:sp>
    </p:spTree>
    <p:extLst>
      <p:ext uri="{BB962C8B-B14F-4D97-AF65-F5344CB8AC3E}">
        <p14:creationId xmlns:p14="http://schemas.microsoft.com/office/powerpoint/2010/main" val="3787112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D51FD86E-43BD-2D41-B214-543D6D7D39C5}" type="slidenum">
              <a:rPr lang="fr-FR" smtClean="0"/>
              <a:t>27</a:t>
            </a:fld>
            <a:endParaRPr lang="fr-FR"/>
          </a:p>
        </p:txBody>
      </p:sp>
    </p:spTree>
    <p:extLst>
      <p:ext uri="{BB962C8B-B14F-4D97-AF65-F5344CB8AC3E}">
        <p14:creationId xmlns:p14="http://schemas.microsoft.com/office/powerpoint/2010/main" val="972193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RES. MARIN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50E7741-8619-BB48-07E5-FE7319B48DDA}"/>
              </a:ext>
            </a:extLst>
          </p:cNvPr>
          <p:cNvSpPr/>
          <p:nvPr userDrawn="1"/>
        </p:nvSpPr>
        <p:spPr>
          <a:xfrm>
            <a:off x="668215" y="1732920"/>
            <a:ext cx="11523785" cy="445686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e 8">
            <a:extLst>
              <a:ext uri="{FF2B5EF4-FFF2-40B4-BE49-F238E27FC236}">
                <a16:creationId xmlns:a16="http://schemas.microsoft.com/office/drawing/2014/main" id="{E41FA194-8C49-7241-D459-8F95BA511189}"/>
              </a:ext>
            </a:extLst>
          </p:cNvPr>
          <p:cNvGrpSpPr/>
          <p:nvPr userDrawn="1"/>
        </p:nvGrpSpPr>
        <p:grpSpPr>
          <a:xfrm>
            <a:off x="668215" y="482718"/>
            <a:ext cx="4724772" cy="790973"/>
            <a:chOff x="893081" y="-1568456"/>
            <a:chExt cx="6912821" cy="1157273"/>
          </a:xfrm>
        </p:grpSpPr>
        <p:grpSp>
          <p:nvGrpSpPr>
            <p:cNvPr id="10" name="Groupe 9">
              <a:extLst>
                <a:ext uri="{FF2B5EF4-FFF2-40B4-BE49-F238E27FC236}">
                  <a16:creationId xmlns:a16="http://schemas.microsoft.com/office/drawing/2014/main" id="{C6DE00A9-E5B1-26EB-E6B3-8153F943BC18}"/>
                </a:ext>
              </a:extLst>
            </p:cNvPr>
            <p:cNvGrpSpPr/>
            <p:nvPr userDrawn="1"/>
          </p:nvGrpSpPr>
          <p:grpSpPr>
            <a:xfrm>
              <a:off x="893081" y="-1543570"/>
              <a:ext cx="1276737" cy="1111297"/>
              <a:chOff x="893081" y="-1543570"/>
              <a:chExt cx="1276737" cy="1111297"/>
            </a:xfrm>
          </p:grpSpPr>
          <p:grpSp>
            <p:nvGrpSpPr>
              <p:cNvPr id="16" name="Groupe 15">
                <a:extLst>
                  <a:ext uri="{FF2B5EF4-FFF2-40B4-BE49-F238E27FC236}">
                    <a16:creationId xmlns:a16="http://schemas.microsoft.com/office/drawing/2014/main" id="{4EE7E74C-8423-46CF-864E-CD8E389D7F5D}"/>
                  </a:ext>
                </a:extLst>
              </p:cNvPr>
              <p:cNvGrpSpPr/>
              <p:nvPr userDrawn="1"/>
            </p:nvGrpSpPr>
            <p:grpSpPr>
              <a:xfrm>
                <a:off x="893081" y="-1543570"/>
                <a:ext cx="541517" cy="196137"/>
                <a:chOff x="893081" y="-1543570"/>
                <a:chExt cx="541517" cy="196137"/>
              </a:xfrm>
            </p:grpSpPr>
            <p:sp>
              <p:nvSpPr>
                <p:cNvPr id="19" name="Forme libre 18">
                  <a:extLst>
                    <a:ext uri="{FF2B5EF4-FFF2-40B4-BE49-F238E27FC236}">
                      <a16:creationId xmlns:a16="http://schemas.microsoft.com/office/drawing/2014/main" id="{90F5178E-1933-C93A-0FE5-3462B1FF03FD}"/>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20" name="Forme libre 19">
                  <a:extLst>
                    <a:ext uri="{FF2B5EF4-FFF2-40B4-BE49-F238E27FC236}">
                      <a16:creationId xmlns:a16="http://schemas.microsoft.com/office/drawing/2014/main" id="{E5A987EE-BD3A-D18E-BA93-DE08B8DEE86C}"/>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21" name="Forme libre 20">
                  <a:extLst>
                    <a:ext uri="{FF2B5EF4-FFF2-40B4-BE49-F238E27FC236}">
                      <a16:creationId xmlns:a16="http://schemas.microsoft.com/office/drawing/2014/main" id="{8DBC55E8-48F0-7F7E-5291-1017FA2E0FFB}"/>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7" name="Forme libre 16">
                <a:extLst>
                  <a:ext uri="{FF2B5EF4-FFF2-40B4-BE49-F238E27FC236}">
                    <a16:creationId xmlns:a16="http://schemas.microsoft.com/office/drawing/2014/main" id="{C45110F1-815D-90BB-63EE-5CFFC515D351}"/>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2C8FD9B-9FD0-9A5B-9E36-64EA3BE21D9C}"/>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1" name="Forme libre 10">
              <a:extLst>
                <a:ext uri="{FF2B5EF4-FFF2-40B4-BE49-F238E27FC236}">
                  <a16:creationId xmlns:a16="http://schemas.microsoft.com/office/drawing/2014/main" id="{1C4A8D14-2533-87D3-30EC-D373006DE9A3}"/>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776750CE-C053-35C1-5E20-5AC192D62354}"/>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13" name="Espace réservé de la date 3">
            <a:extLst>
              <a:ext uri="{FF2B5EF4-FFF2-40B4-BE49-F238E27FC236}">
                <a16:creationId xmlns:a16="http://schemas.microsoft.com/office/drawing/2014/main" id="{04B00200-B28B-5CF3-42D2-909FBC0EDC41}"/>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bg1"/>
                </a:solidFill>
                <a:latin typeface="Marianne" panose="02000000000000000000" pitchFamily="2" charset="0"/>
              </a:defRPr>
            </a:lvl1pPr>
          </a:lstStyle>
          <a:p>
            <a:r>
              <a:rPr lang="fr-FR"/>
              <a:t>Date</a:t>
            </a: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bg1"/>
                </a:solidFill>
                <a:latin typeface="Marianne" panose="02000000000000000000" pitchFamily="2" charset="0"/>
              </a:defRPr>
            </a:lvl1pPr>
          </a:lstStyle>
          <a:p>
            <a:r>
              <a:rPr lang="fr-FR"/>
              <a:t>Titre de la présentation sur plusieurs lignes</a:t>
            </a:r>
          </a:p>
        </p:txBody>
      </p:sp>
      <p:cxnSp>
        <p:nvCxnSpPr>
          <p:cNvPr id="7" name="Connecteur droit 6">
            <a:extLst>
              <a:ext uri="{FF2B5EF4-FFF2-40B4-BE49-F238E27FC236}">
                <a16:creationId xmlns:a16="http://schemas.microsoft.com/office/drawing/2014/main" id="{4A0F4E60-49AB-22B2-3BB5-845439080958}"/>
              </a:ext>
            </a:extLst>
          </p:cNvPr>
          <p:cNvCxnSpPr/>
          <p:nvPr userDrawn="1"/>
        </p:nvCxnSpPr>
        <p:spPr>
          <a:xfrm>
            <a:off x="1593254" y="5499100"/>
            <a:ext cx="50224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169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ITRE MAR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756EB0-83F4-5E7C-2B0F-56894EBCB450}"/>
              </a:ext>
            </a:extLst>
          </p:cNvPr>
          <p:cNvSpPr/>
          <p:nvPr userDrawn="1"/>
        </p:nvSpPr>
        <p:spPr>
          <a:xfrm>
            <a:off x="668215" y="668215"/>
            <a:ext cx="11523785" cy="5521569"/>
          </a:xfrm>
          <a:prstGeom prst="rect">
            <a:avLst/>
          </a:prstGeom>
          <a:solidFill>
            <a:schemeClr val="tx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tx2"/>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tx2"/>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Graphique 9">
            <a:extLst>
              <a:ext uri="{FF2B5EF4-FFF2-40B4-BE49-F238E27FC236}">
                <a16:creationId xmlns:a16="http://schemas.microsoft.com/office/drawing/2014/main" id="{937F05AA-9341-FF85-CAEA-14689223540C}"/>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12" name="Espace réservé du texte 11">
            <a:extLst>
              <a:ext uri="{FF2B5EF4-FFF2-40B4-BE49-F238E27FC236}">
                <a16:creationId xmlns:a16="http://schemas.microsoft.com/office/drawing/2014/main" id="{CFBC72DC-0F6E-FA49-E230-0B134D02CECD}"/>
              </a:ext>
            </a:extLst>
          </p:cNvPr>
          <p:cNvSpPr>
            <a:spLocks noGrp="1"/>
          </p:cNvSpPr>
          <p:nvPr>
            <p:ph type="body" sz="quarter" idx="23"/>
          </p:nvPr>
        </p:nvSpPr>
        <p:spPr>
          <a:xfrm>
            <a:off x="8241323" y="1651165"/>
            <a:ext cx="3130062" cy="4538612"/>
          </a:xfrm>
          <a:solidFill>
            <a:schemeClr val="tx2"/>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309482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ITRE CIE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1BA5B3-C09B-C1BA-A7EC-5252E3DC4DC0}"/>
              </a:ext>
            </a:extLst>
          </p:cNvPr>
          <p:cNvSpPr/>
          <p:nvPr userDrawn="1"/>
        </p:nvSpPr>
        <p:spPr>
          <a:xfrm>
            <a:off x="668215" y="668215"/>
            <a:ext cx="11523785" cy="5521569"/>
          </a:xfrm>
          <a:prstGeom prst="rect">
            <a:avLst/>
          </a:prstGeom>
          <a:solidFill>
            <a:schemeClr val="bg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raphique 9">
            <a:extLst>
              <a:ext uri="{FF2B5EF4-FFF2-40B4-BE49-F238E27FC236}">
                <a16:creationId xmlns:a16="http://schemas.microsoft.com/office/drawing/2014/main" id="{9EE69861-4EB8-3731-E528-C1A8B614C572}"/>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bg2"/>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bg2"/>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Espace réservé du texte 11">
            <a:extLst>
              <a:ext uri="{FF2B5EF4-FFF2-40B4-BE49-F238E27FC236}">
                <a16:creationId xmlns:a16="http://schemas.microsoft.com/office/drawing/2014/main" id="{257DCA95-538E-BEDC-D1F6-98EACEC21D6E}"/>
              </a:ext>
            </a:extLst>
          </p:cNvPr>
          <p:cNvSpPr>
            <a:spLocks noGrp="1"/>
          </p:cNvSpPr>
          <p:nvPr>
            <p:ph type="body" sz="quarter" idx="23"/>
          </p:nvPr>
        </p:nvSpPr>
        <p:spPr>
          <a:xfrm>
            <a:off x="8241323" y="1651165"/>
            <a:ext cx="3130062" cy="4538612"/>
          </a:xfrm>
          <a:solidFill>
            <a:schemeClr val="bg2"/>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09558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ITRE TURQUOI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F184D9-1766-9E8A-84BD-1441C354A475}"/>
              </a:ext>
            </a:extLst>
          </p:cNvPr>
          <p:cNvSpPr/>
          <p:nvPr userDrawn="1"/>
        </p:nvSpPr>
        <p:spPr>
          <a:xfrm>
            <a:off x="668215" y="668215"/>
            <a:ext cx="11523785" cy="5521569"/>
          </a:xfrm>
          <a:prstGeom prst="rect">
            <a:avLst/>
          </a:prstGeom>
          <a:solidFill>
            <a:schemeClr val="accent3">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raphique 9">
            <a:extLst>
              <a:ext uri="{FF2B5EF4-FFF2-40B4-BE49-F238E27FC236}">
                <a16:creationId xmlns:a16="http://schemas.microsoft.com/office/drawing/2014/main" id="{C43318E7-0871-3243-52AE-B51AB4852856}"/>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accent3"/>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accent3"/>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Espace réservé du texte 11">
            <a:extLst>
              <a:ext uri="{FF2B5EF4-FFF2-40B4-BE49-F238E27FC236}">
                <a16:creationId xmlns:a16="http://schemas.microsoft.com/office/drawing/2014/main" id="{36C0BCC8-C378-4E93-36A4-7EB47FA80766}"/>
              </a:ext>
            </a:extLst>
          </p:cNvPr>
          <p:cNvSpPr>
            <a:spLocks noGrp="1"/>
          </p:cNvSpPr>
          <p:nvPr>
            <p:ph type="body" sz="quarter" idx="23"/>
          </p:nvPr>
        </p:nvSpPr>
        <p:spPr>
          <a:xfrm>
            <a:off x="8241323" y="1651165"/>
            <a:ext cx="3130062" cy="4538612"/>
          </a:xfrm>
          <a:solidFill>
            <a:schemeClr val="accent3"/>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658245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ITRE VIO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B627E2-533E-9D5C-52ED-DF83D6BBA0A6}"/>
              </a:ext>
            </a:extLst>
          </p:cNvPr>
          <p:cNvSpPr/>
          <p:nvPr userDrawn="1"/>
        </p:nvSpPr>
        <p:spPr>
          <a:xfrm>
            <a:off x="668215" y="668215"/>
            <a:ext cx="11523785" cy="5521569"/>
          </a:xfrm>
          <a:prstGeom prst="rect">
            <a:avLst/>
          </a:prstGeom>
          <a:solidFill>
            <a:schemeClr val="accent4">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raphique 9">
            <a:extLst>
              <a:ext uri="{FF2B5EF4-FFF2-40B4-BE49-F238E27FC236}">
                <a16:creationId xmlns:a16="http://schemas.microsoft.com/office/drawing/2014/main" id="{A21993C0-675F-C9AF-7C0A-4C180300535D}"/>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accent4"/>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accent4"/>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Espace réservé du texte 11">
            <a:extLst>
              <a:ext uri="{FF2B5EF4-FFF2-40B4-BE49-F238E27FC236}">
                <a16:creationId xmlns:a16="http://schemas.microsoft.com/office/drawing/2014/main" id="{81BFF380-475D-AC79-DF4E-57B99CC39EF3}"/>
              </a:ext>
            </a:extLst>
          </p:cNvPr>
          <p:cNvSpPr>
            <a:spLocks noGrp="1"/>
          </p:cNvSpPr>
          <p:nvPr>
            <p:ph type="body" sz="quarter" idx="23"/>
          </p:nvPr>
        </p:nvSpPr>
        <p:spPr>
          <a:xfrm>
            <a:off x="8241323" y="1651165"/>
            <a:ext cx="3130062" cy="4538612"/>
          </a:xfrm>
          <a:solidFill>
            <a:schemeClr val="accent4"/>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844298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ITRE VER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ACDF23-EECD-2CF5-2DD9-64EFDF7F05E9}"/>
              </a:ext>
            </a:extLst>
          </p:cNvPr>
          <p:cNvSpPr/>
          <p:nvPr userDrawn="1"/>
        </p:nvSpPr>
        <p:spPr>
          <a:xfrm>
            <a:off x="668215" y="668215"/>
            <a:ext cx="11523785" cy="5521569"/>
          </a:xfrm>
          <a:prstGeom prst="rect">
            <a:avLst/>
          </a:prstGeom>
          <a:solidFill>
            <a:schemeClr val="accent1">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raphique 9">
            <a:extLst>
              <a:ext uri="{FF2B5EF4-FFF2-40B4-BE49-F238E27FC236}">
                <a16:creationId xmlns:a16="http://schemas.microsoft.com/office/drawing/2014/main" id="{88B041FB-A0C2-D51A-1DC4-F3CD12694524}"/>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accent1"/>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accent1"/>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Espace réservé du texte 11">
            <a:extLst>
              <a:ext uri="{FF2B5EF4-FFF2-40B4-BE49-F238E27FC236}">
                <a16:creationId xmlns:a16="http://schemas.microsoft.com/office/drawing/2014/main" id="{402CC940-B16C-2CDB-D009-B41A9E924D2C}"/>
              </a:ext>
            </a:extLst>
          </p:cNvPr>
          <p:cNvSpPr>
            <a:spLocks noGrp="1"/>
          </p:cNvSpPr>
          <p:nvPr>
            <p:ph type="body" sz="quarter" idx="23"/>
          </p:nvPr>
        </p:nvSpPr>
        <p:spPr>
          <a:xfrm>
            <a:off x="8241323" y="1651165"/>
            <a:ext cx="3130062" cy="4538612"/>
          </a:xfrm>
          <a:solidFill>
            <a:schemeClr val="accent1"/>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83958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ITRE ORAN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C094F-ABF3-A433-655C-7041D9F2740F}"/>
              </a:ext>
            </a:extLst>
          </p:cNvPr>
          <p:cNvSpPr/>
          <p:nvPr userDrawn="1"/>
        </p:nvSpPr>
        <p:spPr>
          <a:xfrm>
            <a:off x="668215" y="668215"/>
            <a:ext cx="11523785" cy="5521569"/>
          </a:xfrm>
          <a:prstGeom prst="rect">
            <a:avLst/>
          </a:prstGeom>
          <a:solidFill>
            <a:schemeClr val="accent5">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16FA51EC-F291-B604-AD47-392400922535}"/>
              </a:ext>
            </a:extLst>
          </p:cNvPr>
          <p:cNvSpPr>
            <a:spLocks noGrp="1"/>
          </p:cNvSpPr>
          <p:nvPr>
            <p:ph type="title" hasCustomPrompt="1"/>
          </p:nvPr>
        </p:nvSpPr>
        <p:spPr>
          <a:xfrm>
            <a:off x="1834165" y="2921000"/>
            <a:ext cx="5040000" cy="2247735"/>
          </a:xfrm>
          <a:prstGeom prst="rect">
            <a:avLst/>
          </a:prstGeom>
        </p:spPr>
        <p:txBody>
          <a:bodyPr vert="horz" lIns="0" tIns="0" rIns="0" bIns="0" rtlCol="0" anchor="t">
            <a:noAutofit/>
          </a:bodyPr>
          <a:lstStyle>
            <a:lvl1pPr algn="l">
              <a:lnSpc>
                <a:spcPct val="80000"/>
              </a:lnSpc>
              <a:defRPr sz="4800" b="1" i="0">
                <a:solidFill>
                  <a:schemeClr val="accent5"/>
                </a:solidFill>
                <a:latin typeface="Marianne" panose="02000000000000000000" pitchFamily="2" charset="0"/>
              </a:defRPr>
            </a:lvl1pPr>
          </a:lstStyle>
          <a:p>
            <a:r>
              <a:rPr lang="fr-FR"/>
              <a:t>Titre du chapitre</a:t>
            </a:r>
          </a:p>
        </p:txBody>
      </p:sp>
      <p:sp>
        <p:nvSpPr>
          <p:cNvPr id="3" name="Espace réservé du texte 21">
            <a:extLst>
              <a:ext uri="{FF2B5EF4-FFF2-40B4-BE49-F238E27FC236}">
                <a16:creationId xmlns:a16="http://schemas.microsoft.com/office/drawing/2014/main" id="{32DC94DD-AADC-49B8-C2FF-2A60E0BEE258}"/>
              </a:ext>
            </a:extLst>
          </p:cNvPr>
          <p:cNvSpPr>
            <a:spLocks noGrp="1"/>
          </p:cNvSpPr>
          <p:nvPr>
            <p:ph type="body" sz="quarter" idx="22" hasCustomPrompt="1"/>
          </p:nvPr>
        </p:nvSpPr>
        <p:spPr>
          <a:xfrm>
            <a:off x="1834165" y="1651165"/>
            <a:ext cx="1809845" cy="677862"/>
          </a:xfrm>
        </p:spPr>
        <p:txBody>
          <a:bodyPr lIns="0" tIns="0" rIns="0" bIns="0" anchor="b">
            <a:noAutofit/>
          </a:bodyPr>
          <a:lstStyle>
            <a:lvl1pPr marL="0" indent="0" algn="l">
              <a:buNone/>
              <a:defRPr lang="fr-FR" sz="3600" b="1" i="0" kern="1200" dirty="0">
                <a:solidFill>
                  <a:schemeClr val="accent5"/>
                </a:solidFill>
                <a:latin typeface="Marianne" panose="02000000000000000000" pitchFamily="2" charset="0"/>
                <a:ea typeface="+mj-ea"/>
                <a:cs typeface="+mj-cs"/>
              </a:defRPr>
            </a:lvl1pPr>
          </a:lstStyle>
          <a:p>
            <a:pPr lvl="0"/>
            <a:r>
              <a:rPr lang="fr-FR"/>
              <a:t>00.</a:t>
            </a:r>
          </a:p>
        </p:txBody>
      </p:sp>
      <p:sp>
        <p:nvSpPr>
          <p:cNvPr id="6" name="Espace réservé du numéro de diapositive 5">
            <a:extLst>
              <a:ext uri="{FF2B5EF4-FFF2-40B4-BE49-F238E27FC236}">
                <a16:creationId xmlns:a16="http://schemas.microsoft.com/office/drawing/2014/main" id="{A6A7EC33-8D11-27F1-829C-31634CD6D49D}"/>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cxnSp>
        <p:nvCxnSpPr>
          <p:cNvPr id="7" name="Connecteur droit 6">
            <a:extLst>
              <a:ext uri="{FF2B5EF4-FFF2-40B4-BE49-F238E27FC236}">
                <a16:creationId xmlns:a16="http://schemas.microsoft.com/office/drawing/2014/main" id="{D93D6639-3EAD-73AD-798C-27990901ABBD}"/>
              </a:ext>
            </a:extLst>
          </p:cNvPr>
          <p:cNvCxnSpPr>
            <a:cxnSpLocks/>
          </p:cNvCxnSpPr>
          <p:nvPr userDrawn="1"/>
        </p:nvCxnSpPr>
        <p:spPr>
          <a:xfrm>
            <a:off x="1834165" y="2332752"/>
            <a:ext cx="61269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Graphique 9">
            <a:extLst>
              <a:ext uri="{FF2B5EF4-FFF2-40B4-BE49-F238E27FC236}">
                <a16:creationId xmlns:a16="http://schemas.microsoft.com/office/drawing/2014/main" id="{DEFC06F5-4C83-1BB3-C2CB-835EB02652C6}"/>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10" name="Espace réservé du texte 11">
            <a:extLst>
              <a:ext uri="{FF2B5EF4-FFF2-40B4-BE49-F238E27FC236}">
                <a16:creationId xmlns:a16="http://schemas.microsoft.com/office/drawing/2014/main" id="{05D995F7-26C4-6FB6-A866-1AA5859002A8}"/>
              </a:ext>
            </a:extLst>
          </p:cNvPr>
          <p:cNvSpPr>
            <a:spLocks noGrp="1"/>
          </p:cNvSpPr>
          <p:nvPr>
            <p:ph type="body" sz="quarter" idx="23"/>
          </p:nvPr>
        </p:nvSpPr>
        <p:spPr>
          <a:xfrm>
            <a:off x="8241323" y="1651165"/>
            <a:ext cx="3130062" cy="4538612"/>
          </a:xfrm>
          <a:solidFill>
            <a:schemeClr val="accent5"/>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5612625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U V1">
    <p:spTree>
      <p:nvGrpSpPr>
        <p:cNvPr id="1" name=""/>
        <p:cNvGrpSpPr/>
        <p:nvPr/>
      </p:nvGrpSpPr>
      <p:grpSpPr>
        <a:xfrm>
          <a:off x="0" y="0"/>
          <a:ext cx="0" cy="0"/>
          <a:chOff x="0" y="0"/>
          <a:chExt cx="0" cy="0"/>
        </a:xfrm>
      </p:grpSpPr>
      <p:sp>
        <p:nvSpPr>
          <p:cNvPr id="12" name="Espace réservé du titre 1">
            <a:extLst>
              <a:ext uri="{FF2B5EF4-FFF2-40B4-BE49-F238E27FC236}">
                <a16:creationId xmlns:a16="http://schemas.microsoft.com/office/drawing/2014/main" id="{52E31FCF-E36C-9A60-A0B0-8692F2C3071C}"/>
              </a:ext>
            </a:extLst>
          </p:cNvPr>
          <p:cNvSpPr>
            <a:spLocks noGrp="1"/>
          </p:cNvSpPr>
          <p:nvPr>
            <p:ph type="title" hasCustomPrompt="1"/>
          </p:nvPr>
        </p:nvSpPr>
        <p:spPr>
          <a:xfrm>
            <a:off x="668215" y="634959"/>
            <a:ext cx="1108550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a:t>Titre de la slide</a:t>
            </a:r>
          </a:p>
        </p:txBody>
      </p:sp>
      <p:sp>
        <p:nvSpPr>
          <p:cNvPr id="2" name="Espace réservé du texte 21">
            <a:extLst>
              <a:ext uri="{FF2B5EF4-FFF2-40B4-BE49-F238E27FC236}">
                <a16:creationId xmlns:a16="http://schemas.microsoft.com/office/drawing/2014/main" id="{31312A88-10A0-E8EB-EC98-C04C49C05CF1}"/>
              </a:ext>
            </a:extLst>
          </p:cNvPr>
          <p:cNvSpPr>
            <a:spLocks noGrp="1"/>
          </p:cNvSpPr>
          <p:nvPr>
            <p:ph type="body" sz="quarter" idx="22" hasCustomPrompt="1"/>
          </p:nvPr>
        </p:nvSpPr>
        <p:spPr>
          <a:xfrm>
            <a:off x="668215" y="1563022"/>
            <a:ext cx="11085504" cy="1612080"/>
          </a:xfrm>
        </p:spPr>
        <p:txBody>
          <a:bodyPr lIns="0" tIns="0" rIns="0" bIns="0" anchor="t">
            <a:noAutofit/>
          </a:bodyPr>
          <a:lstStyle>
            <a:lvl1pPr marL="0" indent="0" algn="l">
              <a:buNone/>
              <a:defRPr lang="fr-FR" sz="1600" b="0" i="0" kern="1200" dirty="0">
                <a:solidFill>
                  <a:schemeClr val="tx1"/>
                </a:solidFill>
                <a:latin typeface="Marianne" panose="02000000000000000000" pitchFamily="2" charset="0"/>
                <a:ea typeface="+mn-ea"/>
                <a:cs typeface="+mn-cs"/>
              </a:defRPr>
            </a:lvl1pPr>
          </a:lstStyle>
          <a:p>
            <a:pPr lvl="0"/>
            <a:r>
              <a:rPr lang="fr-FR"/>
              <a:t>Morbi </a:t>
            </a:r>
            <a:r>
              <a:rPr lang="fr-FR" err="1"/>
              <a:t>leo</a:t>
            </a:r>
            <a:r>
              <a:rPr lang="fr-FR"/>
              <a:t> </a:t>
            </a:r>
            <a:r>
              <a:rPr lang="fr-FR" err="1"/>
              <a:t>risus</a:t>
            </a:r>
            <a:r>
              <a:rPr lang="fr-FR"/>
              <a:t>, porta </a:t>
            </a:r>
            <a:r>
              <a:rPr lang="fr-FR" err="1"/>
              <a:t>ac</a:t>
            </a:r>
            <a:r>
              <a:rPr lang="fr-FR"/>
              <a:t> </a:t>
            </a:r>
            <a:r>
              <a:rPr lang="fr-FR" err="1"/>
              <a:t>consectetur</a:t>
            </a:r>
            <a:r>
              <a:rPr lang="fr-FR"/>
              <a:t> </a:t>
            </a:r>
            <a:r>
              <a:rPr lang="fr-FR" err="1"/>
              <a:t>ac</a:t>
            </a:r>
            <a:r>
              <a:rPr lang="fr-FR"/>
              <a:t>, </a:t>
            </a:r>
            <a:r>
              <a:rPr lang="fr-FR" err="1"/>
              <a:t>vestibulum</a:t>
            </a:r>
            <a:r>
              <a:rPr lang="fr-FR"/>
              <a:t> at </a:t>
            </a:r>
            <a:r>
              <a:rPr lang="fr-FR" err="1"/>
              <a:t>eros</a:t>
            </a:r>
            <a:r>
              <a:rPr lang="fr-FR"/>
              <a:t>. </a:t>
            </a:r>
            <a:r>
              <a:rPr lang="fr-FR" err="1"/>
              <a:t>Aenan</a:t>
            </a:r>
            <a:r>
              <a:rPr lang="fr-FR"/>
              <a:t> </a:t>
            </a:r>
            <a:r>
              <a:rPr lang="fr-FR" err="1"/>
              <a:t>lacinia</a:t>
            </a:r>
            <a:r>
              <a:rPr lang="fr-FR"/>
              <a:t> bibendum </a:t>
            </a:r>
            <a:r>
              <a:rPr lang="fr-FR" err="1"/>
              <a:t>nulla</a:t>
            </a:r>
            <a:r>
              <a:rPr lang="fr-FR"/>
              <a:t> </a:t>
            </a:r>
            <a:r>
              <a:rPr lang="fr-FR" err="1"/>
              <a:t>sed</a:t>
            </a:r>
            <a:r>
              <a:rPr lang="fr-FR"/>
              <a:t> </a:t>
            </a:r>
            <a:r>
              <a:rPr lang="fr-FR" err="1"/>
              <a:t>consectetur</a:t>
            </a:r>
            <a:r>
              <a:rPr lang="fr-FR"/>
              <a:t>. </a:t>
            </a:r>
            <a:r>
              <a:rPr lang="fr-FR" err="1"/>
              <a:t>Maecenas</a:t>
            </a:r>
            <a:r>
              <a:rPr lang="fr-FR"/>
              <a:t> </a:t>
            </a:r>
            <a:r>
              <a:rPr lang="fr-FR" err="1"/>
              <a:t>faucibus</a:t>
            </a:r>
            <a:r>
              <a:rPr lang="fr-FR"/>
              <a:t> mollis </a:t>
            </a:r>
            <a:r>
              <a:rPr lang="fr-FR" err="1"/>
              <a:t>interdum</a:t>
            </a:r>
            <a:r>
              <a:rPr lang="fr-FR"/>
              <a:t>. </a:t>
            </a:r>
            <a:r>
              <a:rPr lang="fr-FR" err="1"/>
              <a:t>Donec</a:t>
            </a:r>
            <a:r>
              <a:rPr lang="fr-FR"/>
              <a:t> </a:t>
            </a:r>
            <a:r>
              <a:rPr lang="fr-FR" err="1"/>
              <a:t>ullamcorper</a:t>
            </a:r>
            <a:r>
              <a:rPr lang="fr-FR"/>
              <a:t> </a:t>
            </a:r>
            <a:r>
              <a:rPr lang="fr-FR" err="1"/>
              <a:t>nulla</a:t>
            </a:r>
            <a:r>
              <a:rPr lang="fr-FR"/>
              <a:t> non </a:t>
            </a:r>
            <a:r>
              <a:rPr lang="fr-FR" err="1"/>
              <a:t>metus</a:t>
            </a:r>
            <a:r>
              <a:rPr lang="fr-FR"/>
              <a:t> </a:t>
            </a:r>
            <a:r>
              <a:rPr lang="fr-FR" err="1"/>
              <a:t>auctor</a:t>
            </a:r>
            <a:r>
              <a:rPr lang="fr-FR"/>
              <a:t> </a:t>
            </a:r>
            <a:r>
              <a:rPr lang="fr-FR" err="1"/>
              <a:t>fringilla</a:t>
            </a:r>
            <a:r>
              <a:rPr lang="fr-FR"/>
              <a:t>.</a:t>
            </a:r>
          </a:p>
        </p:txBody>
      </p:sp>
      <p:sp>
        <p:nvSpPr>
          <p:cNvPr id="4" name="Espace réservé du numéro de diapositive 5">
            <a:extLst>
              <a:ext uri="{FF2B5EF4-FFF2-40B4-BE49-F238E27FC236}">
                <a16:creationId xmlns:a16="http://schemas.microsoft.com/office/drawing/2014/main" id="{2AD3D681-8319-C9CB-4A41-CAFF7AF9F2DA}"/>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
        <p:nvSpPr>
          <p:cNvPr id="6" name="Graphique 9">
            <a:extLst>
              <a:ext uri="{FF2B5EF4-FFF2-40B4-BE49-F238E27FC236}">
                <a16:creationId xmlns:a16="http://schemas.microsoft.com/office/drawing/2014/main" id="{92CEA5DA-CF5E-B5E9-F497-2A0294ABF802}"/>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Tree>
    <p:extLst>
      <p:ext uri="{BB962C8B-B14F-4D97-AF65-F5344CB8AC3E}">
        <p14:creationId xmlns:p14="http://schemas.microsoft.com/office/powerpoint/2010/main" val="4062809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U V2">
    <p:spTree>
      <p:nvGrpSpPr>
        <p:cNvPr id="1" name=""/>
        <p:cNvGrpSpPr/>
        <p:nvPr/>
      </p:nvGrpSpPr>
      <p:grpSpPr>
        <a:xfrm>
          <a:off x="0" y="0"/>
          <a:ext cx="0" cy="0"/>
          <a:chOff x="0" y="0"/>
          <a:chExt cx="0" cy="0"/>
        </a:xfrm>
      </p:grpSpPr>
      <p:sp>
        <p:nvSpPr>
          <p:cNvPr id="12" name="Espace réservé du titre 1">
            <a:extLst>
              <a:ext uri="{FF2B5EF4-FFF2-40B4-BE49-F238E27FC236}">
                <a16:creationId xmlns:a16="http://schemas.microsoft.com/office/drawing/2014/main" id="{52E31FCF-E36C-9A60-A0B0-8692F2C3071C}"/>
              </a:ext>
            </a:extLst>
          </p:cNvPr>
          <p:cNvSpPr>
            <a:spLocks noGrp="1"/>
          </p:cNvSpPr>
          <p:nvPr>
            <p:ph type="title" hasCustomPrompt="1"/>
          </p:nvPr>
        </p:nvSpPr>
        <p:spPr>
          <a:xfrm>
            <a:off x="668215" y="634959"/>
            <a:ext cx="1108550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a:t>Titre de la slide</a:t>
            </a:r>
          </a:p>
        </p:txBody>
      </p:sp>
      <p:sp>
        <p:nvSpPr>
          <p:cNvPr id="2" name="Espace réservé du texte 15">
            <a:extLst>
              <a:ext uri="{FF2B5EF4-FFF2-40B4-BE49-F238E27FC236}">
                <a16:creationId xmlns:a16="http://schemas.microsoft.com/office/drawing/2014/main" id="{019276DD-E627-FCC1-0EE9-84327641B921}"/>
              </a:ext>
            </a:extLst>
          </p:cNvPr>
          <p:cNvSpPr>
            <a:spLocks noGrp="1"/>
          </p:cNvSpPr>
          <p:nvPr>
            <p:ph type="body" sz="quarter" idx="10"/>
          </p:nvPr>
        </p:nvSpPr>
        <p:spPr>
          <a:xfrm>
            <a:off x="668215" y="1563022"/>
            <a:ext cx="5299448"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u texte 15">
            <a:extLst>
              <a:ext uri="{FF2B5EF4-FFF2-40B4-BE49-F238E27FC236}">
                <a16:creationId xmlns:a16="http://schemas.microsoft.com/office/drawing/2014/main" id="{1A56C301-6619-B130-054C-8E736B77FFA9}"/>
              </a:ext>
            </a:extLst>
          </p:cNvPr>
          <p:cNvSpPr>
            <a:spLocks noGrp="1"/>
          </p:cNvSpPr>
          <p:nvPr>
            <p:ph type="body" sz="quarter" idx="11"/>
          </p:nvPr>
        </p:nvSpPr>
        <p:spPr>
          <a:xfrm>
            <a:off x="6454404" y="1563022"/>
            <a:ext cx="5299448"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9708C200-5B46-FC46-303A-6DC3E0C104C0}"/>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
        <p:nvSpPr>
          <p:cNvPr id="8" name="Graphique 9">
            <a:extLst>
              <a:ext uri="{FF2B5EF4-FFF2-40B4-BE49-F238E27FC236}">
                <a16:creationId xmlns:a16="http://schemas.microsoft.com/office/drawing/2014/main" id="{3633FD02-03F5-7D7A-71D1-04851EDA877A}"/>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Tree>
    <p:extLst>
      <p:ext uri="{BB962C8B-B14F-4D97-AF65-F5344CB8AC3E}">
        <p14:creationId xmlns:p14="http://schemas.microsoft.com/office/powerpoint/2010/main" val="10342775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U V3">
    <p:spTree>
      <p:nvGrpSpPr>
        <p:cNvPr id="1" name=""/>
        <p:cNvGrpSpPr/>
        <p:nvPr/>
      </p:nvGrpSpPr>
      <p:grpSpPr>
        <a:xfrm>
          <a:off x="0" y="0"/>
          <a:ext cx="0" cy="0"/>
          <a:chOff x="0" y="0"/>
          <a:chExt cx="0" cy="0"/>
        </a:xfrm>
      </p:grpSpPr>
      <p:sp>
        <p:nvSpPr>
          <p:cNvPr id="12" name="Espace réservé du titre 1">
            <a:extLst>
              <a:ext uri="{FF2B5EF4-FFF2-40B4-BE49-F238E27FC236}">
                <a16:creationId xmlns:a16="http://schemas.microsoft.com/office/drawing/2014/main" id="{52E31FCF-E36C-9A60-A0B0-8692F2C3071C}"/>
              </a:ext>
            </a:extLst>
          </p:cNvPr>
          <p:cNvSpPr>
            <a:spLocks noGrp="1"/>
          </p:cNvSpPr>
          <p:nvPr>
            <p:ph type="title" hasCustomPrompt="1"/>
          </p:nvPr>
        </p:nvSpPr>
        <p:spPr>
          <a:xfrm>
            <a:off x="668215" y="634959"/>
            <a:ext cx="1108550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a:t>Titre de la slide</a:t>
            </a:r>
          </a:p>
        </p:txBody>
      </p:sp>
      <p:sp>
        <p:nvSpPr>
          <p:cNvPr id="2" name="Espace réservé du texte 15">
            <a:extLst>
              <a:ext uri="{FF2B5EF4-FFF2-40B4-BE49-F238E27FC236}">
                <a16:creationId xmlns:a16="http://schemas.microsoft.com/office/drawing/2014/main" id="{019276DD-E627-FCC1-0EE9-84327641B921}"/>
              </a:ext>
            </a:extLst>
          </p:cNvPr>
          <p:cNvSpPr>
            <a:spLocks noGrp="1"/>
          </p:cNvSpPr>
          <p:nvPr>
            <p:ph type="body" sz="quarter" idx="10"/>
          </p:nvPr>
        </p:nvSpPr>
        <p:spPr>
          <a:xfrm>
            <a:off x="668215" y="1563022"/>
            <a:ext cx="5311480"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pour une image  4">
            <a:extLst>
              <a:ext uri="{FF2B5EF4-FFF2-40B4-BE49-F238E27FC236}">
                <a16:creationId xmlns:a16="http://schemas.microsoft.com/office/drawing/2014/main" id="{B639C5A3-F228-67EE-3005-79C1367F7E47}"/>
              </a:ext>
            </a:extLst>
          </p:cNvPr>
          <p:cNvSpPr>
            <a:spLocks noGrp="1"/>
          </p:cNvSpPr>
          <p:nvPr>
            <p:ph type="pic" sz="quarter" idx="11"/>
          </p:nvPr>
        </p:nvSpPr>
        <p:spPr>
          <a:xfrm>
            <a:off x="6096000" y="1562355"/>
            <a:ext cx="5657850" cy="4139945"/>
          </a:xfrm>
        </p:spPr>
        <p:txBody>
          <a:bodyPr/>
          <a:lstStyle>
            <a:lvl1pPr>
              <a:defRPr sz="2400"/>
            </a:lvl1pPr>
          </a:lstStyle>
          <a:p>
            <a:r>
              <a:rPr lang="fr-FR"/>
              <a:t>Cliquez sur l'icône pour ajouter une image</a:t>
            </a:r>
          </a:p>
        </p:txBody>
      </p:sp>
      <p:sp>
        <p:nvSpPr>
          <p:cNvPr id="7" name="Espace réservé du numéro de diapositive 5">
            <a:extLst>
              <a:ext uri="{FF2B5EF4-FFF2-40B4-BE49-F238E27FC236}">
                <a16:creationId xmlns:a16="http://schemas.microsoft.com/office/drawing/2014/main" id="{C6BCE8BE-769D-81DA-D32C-AECD9A2C6900}"/>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
        <p:nvSpPr>
          <p:cNvPr id="8" name="Graphique 9">
            <a:extLst>
              <a:ext uri="{FF2B5EF4-FFF2-40B4-BE49-F238E27FC236}">
                <a16:creationId xmlns:a16="http://schemas.microsoft.com/office/drawing/2014/main" id="{D069776F-C38B-4291-31E5-9870791FA948}"/>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Tree>
    <p:extLst>
      <p:ext uri="{BB962C8B-B14F-4D97-AF65-F5344CB8AC3E}">
        <p14:creationId xmlns:p14="http://schemas.microsoft.com/office/powerpoint/2010/main" val="1132696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U V4">
    <p:spTree>
      <p:nvGrpSpPr>
        <p:cNvPr id="1" name=""/>
        <p:cNvGrpSpPr/>
        <p:nvPr/>
      </p:nvGrpSpPr>
      <p:grpSpPr>
        <a:xfrm>
          <a:off x="0" y="0"/>
          <a:ext cx="0" cy="0"/>
          <a:chOff x="0" y="0"/>
          <a:chExt cx="0" cy="0"/>
        </a:xfrm>
      </p:grpSpPr>
      <p:sp>
        <p:nvSpPr>
          <p:cNvPr id="12" name="Espace réservé du titre 1">
            <a:extLst>
              <a:ext uri="{FF2B5EF4-FFF2-40B4-BE49-F238E27FC236}">
                <a16:creationId xmlns:a16="http://schemas.microsoft.com/office/drawing/2014/main" id="{52E31FCF-E36C-9A60-A0B0-8692F2C3071C}"/>
              </a:ext>
            </a:extLst>
          </p:cNvPr>
          <p:cNvSpPr>
            <a:spLocks noGrp="1"/>
          </p:cNvSpPr>
          <p:nvPr>
            <p:ph type="title" hasCustomPrompt="1"/>
          </p:nvPr>
        </p:nvSpPr>
        <p:spPr>
          <a:xfrm>
            <a:off x="668263" y="634959"/>
            <a:ext cx="11085456"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a:t>Titre de la slide</a:t>
            </a:r>
          </a:p>
        </p:txBody>
      </p:sp>
      <p:sp>
        <p:nvSpPr>
          <p:cNvPr id="4" name="Espace réservé du numéro de diapositive 5">
            <a:extLst>
              <a:ext uri="{FF2B5EF4-FFF2-40B4-BE49-F238E27FC236}">
                <a16:creationId xmlns:a16="http://schemas.microsoft.com/office/drawing/2014/main" id="{2AD3D681-8319-C9CB-4A41-CAFF7AF9F2DA}"/>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
        <p:nvSpPr>
          <p:cNvPr id="6" name="Espace réservé du texte 15">
            <a:extLst>
              <a:ext uri="{FF2B5EF4-FFF2-40B4-BE49-F238E27FC236}">
                <a16:creationId xmlns:a16="http://schemas.microsoft.com/office/drawing/2014/main" id="{787C6F07-34B0-86D1-B893-D62FA24B04C8}"/>
              </a:ext>
            </a:extLst>
          </p:cNvPr>
          <p:cNvSpPr>
            <a:spLocks noGrp="1"/>
          </p:cNvSpPr>
          <p:nvPr>
            <p:ph type="body" sz="quarter" idx="10"/>
          </p:nvPr>
        </p:nvSpPr>
        <p:spPr>
          <a:xfrm>
            <a:off x="668215" y="1563022"/>
            <a:ext cx="11083154" cy="4149802"/>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Graphique 9">
            <a:extLst>
              <a:ext uri="{FF2B5EF4-FFF2-40B4-BE49-F238E27FC236}">
                <a16:creationId xmlns:a16="http://schemas.microsoft.com/office/drawing/2014/main" id="{395B375E-2F1B-EE4F-4F46-E4AE9096EB54}"/>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Tree>
    <p:extLst>
      <p:ext uri="{BB962C8B-B14F-4D97-AF65-F5344CB8AC3E}">
        <p14:creationId xmlns:p14="http://schemas.microsoft.com/office/powerpoint/2010/main" val="91047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 +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92A3A52-CBB0-F1D6-2747-612100154262}"/>
              </a:ext>
            </a:extLst>
          </p:cNvPr>
          <p:cNvSpPr/>
          <p:nvPr userDrawn="1"/>
        </p:nvSpPr>
        <p:spPr>
          <a:xfrm>
            <a:off x="668215" y="1732920"/>
            <a:ext cx="11523785" cy="445686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8" name="Groupe 7">
            <a:extLst>
              <a:ext uri="{FF2B5EF4-FFF2-40B4-BE49-F238E27FC236}">
                <a16:creationId xmlns:a16="http://schemas.microsoft.com/office/drawing/2014/main" id="{0AD6233B-5881-BA21-4406-A02F6B080D77}"/>
              </a:ext>
            </a:extLst>
          </p:cNvPr>
          <p:cNvGrpSpPr/>
          <p:nvPr userDrawn="1"/>
        </p:nvGrpSpPr>
        <p:grpSpPr>
          <a:xfrm>
            <a:off x="668215" y="482718"/>
            <a:ext cx="4724772" cy="790973"/>
            <a:chOff x="893081" y="-1568456"/>
            <a:chExt cx="6912821" cy="1157273"/>
          </a:xfrm>
        </p:grpSpPr>
        <p:grpSp>
          <p:nvGrpSpPr>
            <p:cNvPr id="9" name="Groupe 8">
              <a:extLst>
                <a:ext uri="{FF2B5EF4-FFF2-40B4-BE49-F238E27FC236}">
                  <a16:creationId xmlns:a16="http://schemas.microsoft.com/office/drawing/2014/main" id="{ADA4E7D7-D63D-B239-8FA1-B30495F8EFF0}"/>
                </a:ext>
              </a:extLst>
            </p:cNvPr>
            <p:cNvGrpSpPr/>
            <p:nvPr userDrawn="1"/>
          </p:nvGrpSpPr>
          <p:grpSpPr>
            <a:xfrm>
              <a:off x="893081" y="-1543570"/>
              <a:ext cx="1276737" cy="1111297"/>
              <a:chOff x="893081" y="-1543570"/>
              <a:chExt cx="1276737" cy="1111297"/>
            </a:xfrm>
          </p:grpSpPr>
          <p:grpSp>
            <p:nvGrpSpPr>
              <p:cNvPr id="12" name="Groupe 11">
                <a:extLst>
                  <a:ext uri="{FF2B5EF4-FFF2-40B4-BE49-F238E27FC236}">
                    <a16:creationId xmlns:a16="http://schemas.microsoft.com/office/drawing/2014/main" id="{1B723C54-DCD7-0778-41A2-3A8C121C35DD}"/>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D066DA1E-14D4-DEFA-756F-A9617ED54F94}"/>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07CDDF4D-31D2-7683-6FF2-28C40DB53988}"/>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C996E87C-363D-D0D9-7273-85DC745A2042}"/>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9BE66E57-92F3-87BD-9134-751652752A1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DCF4650F-5457-09A5-FBA0-240C0E665E5A}"/>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0" name="Forme libre 9">
              <a:extLst>
                <a:ext uri="{FF2B5EF4-FFF2-40B4-BE49-F238E27FC236}">
                  <a16:creationId xmlns:a16="http://schemas.microsoft.com/office/drawing/2014/main" id="{C1F7C35B-95B5-2343-8597-8BF8847DBD1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1" name="Forme libre 10">
              <a:extLst>
                <a:ext uri="{FF2B5EF4-FFF2-40B4-BE49-F238E27FC236}">
                  <a16:creationId xmlns:a16="http://schemas.microsoft.com/office/drawing/2014/main" id="{5187A85C-DC37-00B8-AF94-F25FC9A96CB1}"/>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13" name="Espace réservé de la date 3">
            <a:extLst>
              <a:ext uri="{FF2B5EF4-FFF2-40B4-BE49-F238E27FC236}">
                <a16:creationId xmlns:a16="http://schemas.microsoft.com/office/drawing/2014/main" id="{04B00200-B28B-5CF3-42D2-909FBC0EDC41}"/>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bg1"/>
                </a:solidFill>
                <a:latin typeface="Marianne" panose="02000000000000000000" pitchFamily="2" charset="0"/>
              </a:defRPr>
            </a:lvl1pPr>
          </a:lstStyle>
          <a:p>
            <a:r>
              <a:rPr lang="fr-FR"/>
              <a:t>Date</a:t>
            </a: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5" y="2669040"/>
            <a:ext cx="5099645" cy="2503035"/>
          </a:xfrm>
          <a:prstGeom prst="rect">
            <a:avLst/>
          </a:prstGeom>
        </p:spPr>
        <p:txBody>
          <a:bodyPr vert="horz" lIns="0" tIns="0" rIns="0" bIns="0" rtlCol="0" anchor="t">
            <a:noAutofit/>
          </a:bodyPr>
          <a:lstStyle>
            <a:lvl1pPr>
              <a:lnSpc>
                <a:spcPct val="80000"/>
              </a:lnSpc>
              <a:defRPr sz="4800" b="1" i="0">
                <a:solidFill>
                  <a:schemeClr val="bg1"/>
                </a:solidFill>
                <a:latin typeface="Marianne" panose="02000000000000000000" pitchFamily="2" charset="0"/>
              </a:defRPr>
            </a:lvl1pPr>
          </a:lstStyle>
          <a:p>
            <a:r>
              <a:rPr lang="fr-FR"/>
              <a:t>Titre de la présentation sur plusieurs lignes</a:t>
            </a:r>
          </a:p>
        </p:txBody>
      </p:sp>
      <p:sp>
        <p:nvSpPr>
          <p:cNvPr id="4" name="Espace réservé pour une image  3">
            <a:extLst>
              <a:ext uri="{FF2B5EF4-FFF2-40B4-BE49-F238E27FC236}">
                <a16:creationId xmlns:a16="http://schemas.microsoft.com/office/drawing/2014/main" id="{353A2E7B-B5ED-C869-84B0-06FE590221B6}"/>
              </a:ext>
            </a:extLst>
          </p:cNvPr>
          <p:cNvSpPr>
            <a:spLocks noGrp="1"/>
          </p:cNvSpPr>
          <p:nvPr>
            <p:ph type="pic" sz="quarter" idx="10"/>
          </p:nvPr>
        </p:nvSpPr>
        <p:spPr>
          <a:xfrm>
            <a:off x="6985000" y="499727"/>
            <a:ext cx="4660900" cy="5431173"/>
          </a:xfrm>
          <a:prstGeom prst="round1Rect">
            <a:avLst/>
          </a:prstGeom>
        </p:spPr>
        <p:txBody>
          <a:bodyPr/>
          <a:lstStyle/>
          <a:p>
            <a:r>
              <a:rPr lang="fr-FR"/>
              <a:t>Cliquez sur l'icône pour ajouter une image</a:t>
            </a:r>
          </a:p>
        </p:txBody>
      </p:sp>
      <p:cxnSp>
        <p:nvCxnSpPr>
          <p:cNvPr id="6" name="Connecteur droit 5">
            <a:extLst>
              <a:ext uri="{FF2B5EF4-FFF2-40B4-BE49-F238E27FC236}">
                <a16:creationId xmlns:a16="http://schemas.microsoft.com/office/drawing/2014/main" id="{192C1DC3-9457-041F-DF60-0A2D9ED29035}"/>
              </a:ext>
            </a:extLst>
          </p:cNvPr>
          <p:cNvCxnSpPr/>
          <p:nvPr userDrawn="1"/>
        </p:nvCxnSpPr>
        <p:spPr>
          <a:xfrm>
            <a:off x="1593254" y="5499100"/>
            <a:ext cx="50224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75382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C">
    <p:spTree>
      <p:nvGrpSpPr>
        <p:cNvPr id="1" name=""/>
        <p:cNvGrpSpPr/>
        <p:nvPr/>
      </p:nvGrpSpPr>
      <p:grpSpPr>
        <a:xfrm>
          <a:off x="0" y="0"/>
          <a:ext cx="0" cy="0"/>
          <a:chOff x="0" y="0"/>
          <a:chExt cx="0" cy="0"/>
        </a:xfrm>
      </p:grpSpPr>
      <p:sp>
        <p:nvSpPr>
          <p:cNvPr id="5" name="Espace réservé du numéro de diapositive 5">
            <a:extLst>
              <a:ext uri="{FF2B5EF4-FFF2-40B4-BE49-F238E27FC236}">
                <a16:creationId xmlns:a16="http://schemas.microsoft.com/office/drawing/2014/main" id="{C12992AC-CE19-9594-589B-D36A8B06FCF6}"/>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Tree>
    <p:extLst>
      <p:ext uri="{BB962C8B-B14F-4D97-AF65-F5344CB8AC3E}">
        <p14:creationId xmlns:p14="http://schemas.microsoft.com/office/powerpoint/2010/main" val="33885773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0DEEC36-E4F0-00F6-044A-3E6ADB56D865}"/>
              </a:ext>
            </a:extLst>
          </p:cNvPr>
          <p:cNvSpPr/>
          <p:nvPr userDrawn="1"/>
        </p:nvSpPr>
        <p:spPr>
          <a:xfrm>
            <a:off x="0" y="1719943"/>
            <a:ext cx="12192000" cy="513805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titre 1">
            <a:extLst>
              <a:ext uri="{FF2B5EF4-FFF2-40B4-BE49-F238E27FC236}">
                <a16:creationId xmlns:a16="http://schemas.microsoft.com/office/drawing/2014/main" id="{AA7D65F4-E829-E233-DDE6-228D72E14915}"/>
              </a:ext>
            </a:extLst>
          </p:cNvPr>
          <p:cNvSpPr>
            <a:spLocks noGrp="1"/>
          </p:cNvSpPr>
          <p:nvPr>
            <p:ph type="title" hasCustomPrompt="1"/>
          </p:nvPr>
        </p:nvSpPr>
        <p:spPr>
          <a:xfrm>
            <a:off x="1605955" y="2933878"/>
            <a:ext cx="7219390" cy="409074"/>
          </a:xfrm>
          <a:prstGeom prst="rect">
            <a:avLst/>
          </a:prstGeom>
        </p:spPr>
        <p:txBody>
          <a:bodyPr vert="horz" lIns="0" tIns="0" rIns="0" bIns="0" rtlCol="0" anchor="ctr">
            <a:noAutofit/>
          </a:bodyPr>
          <a:lstStyle>
            <a:lvl1pPr>
              <a:lnSpc>
                <a:spcPct val="80000"/>
              </a:lnSpc>
              <a:defRPr sz="2800" b="1" i="0">
                <a:solidFill>
                  <a:schemeClr val="bg1"/>
                </a:solidFill>
                <a:latin typeface="Marianne" panose="02000000000000000000" pitchFamily="2" charset="0"/>
              </a:defRPr>
            </a:lvl1pPr>
          </a:lstStyle>
          <a:p>
            <a:r>
              <a:rPr lang="fr-FR"/>
              <a:t>Contact</a:t>
            </a:r>
          </a:p>
        </p:txBody>
      </p:sp>
      <p:sp>
        <p:nvSpPr>
          <p:cNvPr id="4" name="Espace réservé du texte 21">
            <a:extLst>
              <a:ext uri="{FF2B5EF4-FFF2-40B4-BE49-F238E27FC236}">
                <a16:creationId xmlns:a16="http://schemas.microsoft.com/office/drawing/2014/main" id="{C09F3727-9AFB-2F5E-2D0F-EBA3E76514D0}"/>
              </a:ext>
            </a:extLst>
          </p:cNvPr>
          <p:cNvSpPr>
            <a:spLocks noGrp="1"/>
          </p:cNvSpPr>
          <p:nvPr>
            <p:ph type="body" sz="quarter" idx="22" hasCustomPrompt="1"/>
          </p:nvPr>
        </p:nvSpPr>
        <p:spPr>
          <a:xfrm>
            <a:off x="1605953" y="3623182"/>
            <a:ext cx="7219391" cy="1612080"/>
          </a:xfrm>
        </p:spPr>
        <p:txBody>
          <a:bodyPr lIns="0" tIns="0" rIns="0" bIns="0" anchor="t">
            <a:noAutofit/>
          </a:bodyPr>
          <a:lstStyle>
            <a:lvl1pPr marL="0" indent="0" algn="l">
              <a:buNone/>
              <a:defRPr lang="fr-FR" sz="1600" b="0" i="0" kern="1200" dirty="0">
                <a:solidFill>
                  <a:schemeClr val="bg1"/>
                </a:solidFill>
                <a:latin typeface="Marianne" panose="02000000000000000000" pitchFamily="2" charset="0"/>
                <a:ea typeface="+mn-ea"/>
                <a:cs typeface="+mn-cs"/>
              </a:defRPr>
            </a:lvl1pPr>
          </a:lstStyle>
          <a:p>
            <a:pPr lvl="0"/>
            <a:r>
              <a:rPr lang="fr-FR"/>
              <a:t>Morbi </a:t>
            </a:r>
            <a:r>
              <a:rPr lang="fr-FR" err="1"/>
              <a:t>leo</a:t>
            </a:r>
            <a:r>
              <a:rPr lang="fr-FR"/>
              <a:t> </a:t>
            </a:r>
            <a:r>
              <a:rPr lang="fr-FR" err="1"/>
              <a:t>risus</a:t>
            </a:r>
            <a:r>
              <a:rPr lang="fr-FR"/>
              <a:t>, porta </a:t>
            </a:r>
            <a:r>
              <a:rPr lang="fr-FR" err="1"/>
              <a:t>ac</a:t>
            </a:r>
            <a:r>
              <a:rPr lang="fr-FR"/>
              <a:t> </a:t>
            </a:r>
            <a:r>
              <a:rPr lang="fr-FR" err="1"/>
              <a:t>consectetur</a:t>
            </a:r>
            <a:r>
              <a:rPr lang="fr-FR"/>
              <a:t> </a:t>
            </a:r>
            <a:r>
              <a:rPr lang="fr-FR" err="1"/>
              <a:t>ac</a:t>
            </a:r>
            <a:r>
              <a:rPr lang="fr-FR"/>
              <a:t>, </a:t>
            </a:r>
            <a:r>
              <a:rPr lang="fr-FR" err="1"/>
              <a:t>vestibulum</a:t>
            </a:r>
            <a:r>
              <a:rPr lang="fr-FR"/>
              <a:t> at </a:t>
            </a:r>
            <a:r>
              <a:rPr lang="fr-FR" err="1"/>
              <a:t>eros</a:t>
            </a:r>
            <a:r>
              <a:rPr lang="fr-FR"/>
              <a:t>. </a:t>
            </a:r>
            <a:r>
              <a:rPr lang="fr-FR" err="1"/>
              <a:t>Aenan</a:t>
            </a:r>
            <a:r>
              <a:rPr lang="fr-FR"/>
              <a:t> </a:t>
            </a:r>
            <a:r>
              <a:rPr lang="fr-FR" err="1"/>
              <a:t>lacinia</a:t>
            </a:r>
            <a:r>
              <a:rPr lang="fr-FR"/>
              <a:t> bibendum </a:t>
            </a:r>
            <a:r>
              <a:rPr lang="fr-FR" err="1"/>
              <a:t>nulla</a:t>
            </a:r>
            <a:r>
              <a:rPr lang="fr-FR"/>
              <a:t> </a:t>
            </a:r>
            <a:r>
              <a:rPr lang="fr-FR" err="1"/>
              <a:t>sed</a:t>
            </a:r>
            <a:r>
              <a:rPr lang="fr-FR"/>
              <a:t> </a:t>
            </a:r>
            <a:r>
              <a:rPr lang="fr-FR" err="1"/>
              <a:t>consectetur</a:t>
            </a:r>
            <a:r>
              <a:rPr lang="fr-FR"/>
              <a:t>. </a:t>
            </a:r>
            <a:r>
              <a:rPr lang="fr-FR" err="1"/>
              <a:t>Maecenas</a:t>
            </a:r>
            <a:r>
              <a:rPr lang="fr-FR"/>
              <a:t> </a:t>
            </a:r>
            <a:r>
              <a:rPr lang="fr-FR" err="1"/>
              <a:t>faucibus</a:t>
            </a:r>
            <a:r>
              <a:rPr lang="fr-FR"/>
              <a:t> mollis </a:t>
            </a:r>
            <a:r>
              <a:rPr lang="fr-FR" err="1"/>
              <a:t>interdum</a:t>
            </a:r>
            <a:r>
              <a:rPr lang="fr-FR"/>
              <a:t>. </a:t>
            </a:r>
            <a:r>
              <a:rPr lang="fr-FR" err="1"/>
              <a:t>Donec</a:t>
            </a:r>
            <a:r>
              <a:rPr lang="fr-FR"/>
              <a:t> </a:t>
            </a:r>
            <a:r>
              <a:rPr lang="fr-FR" err="1"/>
              <a:t>ullamcorper</a:t>
            </a:r>
            <a:r>
              <a:rPr lang="fr-FR"/>
              <a:t> </a:t>
            </a:r>
            <a:r>
              <a:rPr lang="fr-FR" err="1"/>
              <a:t>nulla</a:t>
            </a:r>
            <a:r>
              <a:rPr lang="fr-FR"/>
              <a:t> non </a:t>
            </a:r>
            <a:r>
              <a:rPr lang="fr-FR" err="1"/>
              <a:t>metus</a:t>
            </a:r>
            <a:r>
              <a:rPr lang="fr-FR"/>
              <a:t> </a:t>
            </a:r>
            <a:r>
              <a:rPr lang="fr-FR" err="1"/>
              <a:t>auctor</a:t>
            </a:r>
            <a:r>
              <a:rPr lang="fr-FR"/>
              <a:t> </a:t>
            </a:r>
            <a:r>
              <a:rPr lang="fr-FR" err="1"/>
              <a:t>fringilla</a:t>
            </a:r>
            <a:r>
              <a:rPr lang="fr-FR"/>
              <a:t>.</a:t>
            </a:r>
          </a:p>
        </p:txBody>
      </p:sp>
      <p:sp>
        <p:nvSpPr>
          <p:cNvPr id="7" name="Espace réservé du numéro de diapositive 5">
            <a:extLst>
              <a:ext uri="{FF2B5EF4-FFF2-40B4-BE49-F238E27FC236}">
                <a16:creationId xmlns:a16="http://schemas.microsoft.com/office/drawing/2014/main" id="{2DB8545E-FF99-225C-5F71-15AF4CE817E5}"/>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a:solidFill>
                  <a:schemeClr val="bg2"/>
                </a:solidFill>
              </a:rPr>
              <a:t>I</a:t>
            </a:r>
            <a:r>
              <a:rPr lang="fr-FR"/>
              <a:t>  </a:t>
            </a:r>
            <a:r>
              <a:rPr lang="fr-FR">
                <a:solidFill>
                  <a:schemeClr val="bg1"/>
                </a:solidFill>
              </a:rPr>
              <a:t> </a:t>
            </a:r>
            <a:fld id="{64796F50-615E-D548-82F0-72548B5C555C}" type="slidenum">
              <a:rPr lang="fr-FR" smtClean="0">
                <a:solidFill>
                  <a:schemeClr val="bg1"/>
                </a:solidFill>
              </a:rPr>
              <a:pPr/>
              <a:t>‹N°›</a:t>
            </a:fld>
            <a:endParaRPr lang="fr-FR">
              <a:solidFill>
                <a:schemeClr val="bg1"/>
              </a:solidFill>
            </a:endParaRPr>
          </a:p>
        </p:txBody>
      </p:sp>
      <p:grpSp>
        <p:nvGrpSpPr>
          <p:cNvPr id="8" name="Groupe 7">
            <a:extLst>
              <a:ext uri="{FF2B5EF4-FFF2-40B4-BE49-F238E27FC236}">
                <a16:creationId xmlns:a16="http://schemas.microsoft.com/office/drawing/2014/main" id="{66B324FD-503A-83F1-E0BA-1204602C9087}"/>
              </a:ext>
            </a:extLst>
          </p:cNvPr>
          <p:cNvGrpSpPr/>
          <p:nvPr userDrawn="1"/>
        </p:nvGrpSpPr>
        <p:grpSpPr>
          <a:xfrm>
            <a:off x="668215" y="482718"/>
            <a:ext cx="4724772" cy="790973"/>
            <a:chOff x="893081" y="-1568456"/>
            <a:chExt cx="6912821" cy="1157273"/>
          </a:xfrm>
        </p:grpSpPr>
        <p:grpSp>
          <p:nvGrpSpPr>
            <p:cNvPr id="9" name="Groupe 8">
              <a:extLst>
                <a:ext uri="{FF2B5EF4-FFF2-40B4-BE49-F238E27FC236}">
                  <a16:creationId xmlns:a16="http://schemas.microsoft.com/office/drawing/2014/main" id="{9C595C3A-DE87-CEDE-E568-75C4721EE4D7}"/>
                </a:ext>
              </a:extLst>
            </p:cNvPr>
            <p:cNvGrpSpPr/>
            <p:nvPr userDrawn="1"/>
          </p:nvGrpSpPr>
          <p:grpSpPr>
            <a:xfrm>
              <a:off x="893081" y="-1543570"/>
              <a:ext cx="1276737" cy="1111297"/>
              <a:chOff x="893081" y="-1543570"/>
              <a:chExt cx="1276737" cy="1111297"/>
            </a:xfrm>
          </p:grpSpPr>
          <p:grpSp>
            <p:nvGrpSpPr>
              <p:cNvPr id="13" name="Groupe 12">
                <a:extLst>
                  <a:ext uri="{FF2B5EF4-FFF2-40B4-BE49-F238E27FC236}">
                    <a16:creationId xmlns:a16="http://schemas.microsoft.com/office/drawing/2014/main" id="{19FA5452-DABB-81FA-494D-899F70844B64}"/>
                  </a:ext>
                </a:extLst>
              </p:cNvPr>
              <p:cNvGrpSpPr/>
              <p:nvPr userDrawn="1"/>
            </p:nvGrpSpPr>
            <p:grpSpPr>
              <a:xfrm>
                <a:off x="893081" y="-1543570"/>
                <a:ext cx="541517" cy="196137"/>
                <a:chOff x="893081" y="-1543570"/>
                <a:chExt cx="541517" cy="196137"/>
              </a:xfrm>
            </p:grpSpPr>
            <p:sp>
              <p:nvSpPr>
                <p:cNvPr id="16" name="Forme libre 15">
                  <a:extLst>
                    <a:ext uri="{FF2B5EF4-FFF2-40B4-BE49-F238E27FC236}">
                      <a16:creationId xmlns:a16="http://schemas.microsoft.com/office/drawing/2014/main" id="{CAB8F5F1-F8E3-6D2E-F05A-A1B251290630}"/>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7" name="Forme libre 16">
                  <a:extLst>
                    <a:ext uri="{FF2B5EF4-FFF2-40B4-BE49-F238E27FC236}">
                      <a16:creationId xmlns:a16="http://schemas.microsoft.com/office/drawing/2014/main" id="{48F7A273-A773-FA3A-028C-C9CECA31E960}"/>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96EAFD6D-5431-84D1-DB96-CC06D45823C9}"/>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4" name="Forme libre 13">
                <a:extLst>
                  <a:ext uri="{FF2B5EF4-FFF2-40B4-BE49-F238E27FC236}">
                    <a16:creationId xmlns:a16="http://schemas.microsoft.com/office/drawing/2014/main" id="{D820EEC9-B852-7671-B81B-AEF9E4CCFBFC}"/>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393C341-ACE5-2A95-7BE5-E8A2D32C91B7}"/>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0" name="Forme libre 9">
              <a:extLst>
                <a:ext uri="{FF2B5EF4-FFF2-40B4-BE49-F238E27FC236}">
                  <a16:creationId xmlns:a16="http://schemas.microsoft.com/office/drawing/2014/main" id="{1F34E003-B1E9-338D-B92A-E45404198D89}"/>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1" name="Forme libre 10">
              <a:extLst>
                <a:ext uri="{FF2B5EF4-FFF2-40B4-BE49-F238E27FC236}">
                  <a16:creationId xmlns:a16="http://schemas.microsoft.com/office/drawing/2014/main" id="{051F637E-B886-7067-9D40-089208054E2A}"/>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Tree>
    <p:extLst>
      <p:ext uri="{BB962C8B-B14F-4D97-AF65-F5344CB8AC3E}">
        <p14:creationId xmlns:p14="http://schemas.microsoft.com/office/powerpoint/2010/main" val="39033058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RE - énumération puces">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09600" y="1065320"/>
            <a:ext cx="10972800" cy="5292280"/>
          </a:xfrm>
          <a:prstGeom prst="rect">
            <a:avLst/>
          </a:prstGeom>
        </p:spPr>
        <p:txBody>
          <a:bodyPr/>
          <a:lstStyle>
            <a:lvl1pPr marL="0" marR="0" indent="-179996" algn="l" defTabSz="457189" rtl="0" eaLnBrk="1" fontAlgn="auto" latinLnBrk="0" hangingPunct="1">
              <a:lnSpc>
                <a:spcPct val="100000"/>
              </a:lnSpc>
              <a:spcBef>
                <a:spcPts val="1200"/>
              </a:spcBef>
              <a:spcAft>
                <a:spcPts val="0"/>
              </a:spcAft>
              <a:buClr>
                <a:schemeClr val="tx2"/>
              </a:buClr>
              <a:buSzPct val="120000"/>
              <a:buFont typeface="Arial" pitchFamily="34" charset="0"/>
              <a:buChar char="•"/>
              <a:tabLst>
                <a:tab pos="355591" algn="l"/>
              </a:tabLst>
              <a:defRPr sz="2000" baseline="0">
                <a:solidFill>
                  <a:schemeClr val="tx1"/>
                </a:solidFill>
                <a:latin typeface="+mn-lt"/>
              </a:defRPr>
            </a:lvl1pPr>
            <a:lvl2pPr marL="467988" indent="-179996">
              <a:buClrTx/>
              <a:buFont typeface="Courier New" panose="02070309020205020404" pitchFamily="49" charset="0"/>
              <a:buChar char="o"/>
              <a:defRPr sz="1800" baseline="0">
                <a:latin typeface="+mn-lt"/>
              </a:defRPr>
            </a:lvl2pPr>
            <a:lvl3pPr marL="971976" indent="-215995">
              <a:buClrTx/>
              <a:buFont typeface="Franklin Gothic Book" panose="020B0503020102020204" pitchFamily="34" charset="0"/>
              <a:buChar char="—"/>
              <a:defRPr baseline="0"/>
            </a:lvl3pPr>
            <a:lvl4pPr marL="1223969" indent="-179996">
              <a:spcBef>
                <a:spcPts val="600"/>
              </a:spcBef>
              <a:buFont typeface="Arial" panose="020B0604020202020204" pitchFamily="34" charset="0"/>
              <a:buChar char="»"/>
              <a:defRPr sz="1400" baseline="0"/>
            </a:lvl4pPr>
          </a:lstStyle>
          <a:p>
            <a:pPr lvl="0"/>
            <a:r>
              <a:rPr lang="fr-FR" err="1"/>
              <a:t>Enumération</a:t>
            </a:r>
            <a:r>
              <a:rPr lang="fr-FR"/>
              <a:t> 1</a:t>
            </a:r>
          </a:p>
          <a:p>
            <a:pPr lvl="1"/>
            <a:r>
              <a:rPr lang="fr-FR" err="1"/>
              <a:t>Enumération</a:t>
            </a:r>
            <a:r>
              <a:rPr lang="fr-FR"/>
              <a:t> 2</a:t>
            </a:r>
          </a:p>
          <a:p>
            <a:pPr lvl="2"/>
            <a:r>
              <a:rPr lang="fr-FR" err="1"/>
              <a:t>Enumération</a:t>
            </a:r>
            <a:r>
              <a:rPr lang="fr-FR"/>
              <a:t> 3</a:t>
            </a:r>
          </a:p>
          <a:p>
            <a:pPr lvl="3"/>
            <a:r>
              <a:rPr lang="fr-FR" err="1"/>
              <a:t>Enumération</a:t>
            </a:r>
            <a:r>
              <a:rPr lang="fr-FR"/>
              <a:t> 4</a:t>
            </a:r>
          </a:p>
          <a:p>
            <a:pPr lvl="0"/>
            <a:r>
              <a:rPr lang="fr-FR"/>
              <a:t>Énumération</a:t>
            </a:r>
          </a:p>
          <a:p>
            <a:pPr lvl="1"/>
            <a:r>
              <a:rPr lang="fr-FR" err="1"/>
              <a:t>Enumération</a:t>
            </a:r>
            <a:r>
              <a:rPr lang="fr-FR"/>
              <a:t> 2</a:t>
            </a:r>
          </a:p>
          <a:p>
            <a:pPr lvl="2"/>
            <a:r>
              <a:rPr lang="fr-FR" err="1"/>
              <a:t>Enumération</a:t>
            </a:r>
            <a:r>
              <a:rPr lang="fr-FR"/>
              <a:t> 3</a:t>
            </a:r>
          </a:p>
          <a:p>
            <a:pPr lvl="3"/>
            <a:r>
              <a:rPr lang="fr-FR" err="1"/>
              <a:t>Enumération</a:t>
            </a:r>
            <a:r>
              <a:rPr lang="fr-FR"/>
              <a:t> 4</a:t>
            </a:r>
          </a:p>
          <a:p>
            <a:pPr lvl="1"/>
            <a:endParaRPr lang="fr-FR"/>
          </a:p>
          <a:p>
            <a:pPr lvl="1"/>
            <a:endParaRPr lang="fr-FR"/>
          </a:p>
          <a:p>
            <a:pPr lvl="1"/>
            <a:endParaRPr lang="fr-FR"/>
          </a:p>
          <a:p>
            <a:pPr lvl="1"/>
            <a:endParaRPr lang="fr-FR"/>
          </a:p>
        </p:txBody>
      </p:sp>
      <p:sp>
        <p:nvSpPr>
          <p:cNvPr id="9" name="Titre 8"/>
          <p:cNvSpPr>
            <a:spLocks noGrp="1"/>
          </p:cNvSpPr>
          <p:nvPr>
            <p:ph type="title" hasCustomPrompt="1"/>
          </p:nvPr>
        </p:nvSpPr>
        <p:spPr>
          <a:xfrm>
            <a:off x="609600" y="-580"/>
            <a:ext cx="10972800" cy="843959"/>
          </a:xfrm>
          <a:prstGeom prst="rect">
            <a:avLst/>
          </a:prstGeom>
        </p:spPr>
        <p:txBody>
          <a:bodyPr/>
          <a:lstStyle>
            <a:lvl1pPr>
              <a:defRPr>
                <a:solidFill>
                  <a:schemeClr val="tx2"/>
                </a:solidFill>
              </a:defRPr>
            </a:lvl1pPr>
          </a:lstStyle>
          <a:p>
            <a:r>
              <a:rPr lang="fr-FR"/>
              <a:t>Tapez votre titre ici</a:t>
            </a:r>
          </a:p>
        </p:txBody>
      </p:sp>
      <p:sp>
        <p:nvSpPr>
          <p:cNvPr id="17" name="Espace réservé du numéro de diapositive 5"/>
          <p:cNvSpPr>
            <a:spLocks noGrp="1"/>
          </p:cNvSpPr>
          <p:nvPr>
            <p:ph type="sldNum" sz="quarter" idx="4"/>
          </p:nvPr>
        </p:nvSpPr>
        <p:spPr>
          <a:xfrm>
            <a:off x="10905600" y="6357603"/>
            <a:ext cx="676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013476F-57FE-964B-9A92-1D1038D7D0EF}" type="slidenum">
              <a:rPr lang="fr-FR" smtClean="0"/>
              <a:pPr/>
              <a:t>‹N°›</a:t>
            </a:fld>
            <a:endParaRPr lang="fr-FR"/>
          </a:p>
        </p:txBody>
      </p:sp>
    </p:spTree>
    <p:extLst>
      <p:ext uri="{BB962C8B-B14F-4D97-AF65-F5344CB8AC3E}">
        <p14:creationId xmlns:p14="http://schemas.microsoft.com/office/powerpoint/2010/main" val="24074803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u texte">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3433C264-B3BA-164A-BD9E-7EA3C9C452C3}"/>
              </a:ext>
            </a:extLst>
          </p:cNvPr>
          <p:cNvSpPr/>
          <p:nvPr userDrawn="1"/>
        </p:nvSpPr>
        <p:spPr>
          <a:xfrm>
            <a:off x="376303" y="6411965"/>
            <a:ext cx="11330685" cy="0"/>
          </a:xfrm>
          <a:custGeom>
            <a:avLst/>
            <a:gdLst/>
            <a:ahLst/>
            <a:cxnLst/>
            <a:rect l="l" t="t" r="r" b="b"/>
            <a:pathLst>
              <a:path w="9936480">
                <a:moveTo>
                  <a:pt x="0" y="0"/>
                </a:moveTo>
                <a:lnTo>
                  <a:pt x="9935997" y="0"/>
                </a:lnTo>
              </a:path>
            </a:pathLst>
          </a:custGeom>
          <a:ln w="6350">
            <a:solidFill>
              <a:srgbClr val="231F20"/>
            </a:solidFill>
          </a:ln>
        </p:spPr>
        <p:txBody>
          <a:bodyPr wrap="square" lIns="0" tIns="0" rIns="0" bIns="0" rtlCol="0"/>
          <a:lstStyle/>
          <a:p>
            <a:endParaRPr sz="1279"/>
          </a:p>
        </p:txBody>
      </p:sp>
      <p:sp>
        <p:nvSpPr>
          <p:cNvPr id="7" name="object 2">
            <a:extLst>
              <a:ext uri="{FF2B5EF4-FFF2-40B4-BE49-F238E27FC236}">
                <a16:creationId xmlns:a16="http://schemas.microsoft.com/office/drawing/2014/main" id="{38F3E45F-F861-F942-BB3A-35B8BD9297E5}"/>
              </a:ext>
            </a:extLst>
          </p:cNvPr>
          <p:cNvSpPr txBox="1">
            <a:spLocks noGrp="1"/>
          </p:cNvSpPr>
          <p:nvPr>
            <p:ph type="title" hasCustomPrompt="1"/>
          </p:nvPr>
        </p:nvSpPr>
        <p:spPr>
          <a:xfrm>
            <a:off x="506870" y="1082961"/>
            <a:ext cx="3949437" cy="431528"/>
          </a:xfrm>
          <a:prstGeom prst="rect">
            <a:avLst/>
          </a:prstGeom>
        </p:spPr>
        <p:txBody>
          <a:bodyPr vert="horz" wrap="square" lIns="0" tIns="12700" rIns="0" bIns="0" rtlCol="0">
            <a:spAutoFit/>
          </a:bodyPr>
          <a:lstStyle>
            <a:lvl1pPr marL="16933">
              <a:lnSpc>
                <a:spcPct val="100000"/>
              </a:lnSpc>
              <a:spcBef>
                <a:spcPts val="133"/>
              </a:spcBef>
              <a:defRPr sz="2721" b="0" i="0">
                <a:latin typeface="Avenir Medium" panose="02000503020000020003" pitchFamily="2" charset="0"/>
              </a:defRPr>
            </a:lvl1pPr>
          </a:lstStyle>
          <a:p>
            <a:pPr marL="12700">
              <a:lnSpc>
                <a:spcPct val="100000"/>
              </a:lnSpc>
              <a:spcBef>
                <a:spcPts val="100"/>
              </a:spcBef>
            </a:pPr>
            <a:r>
              <a:rPr lang="fr-FR"/>
              <a:t>Partie</a:t>
            </a:r>
            <a:endParaRPr/>
          </a:p>
        </p:txBody>
      </p:sp>
      <p:sp>
        <p:nvSpPr>
          <p:cNvPr id="16" name="Date Placeholder 3">
            <a:extLst>
              <a:ext uri="{FF2B5EF4-FFF2-40B4-BE49-F238E27FC236}">
                <a16:creationId xmlns:a16="http://schemas.microsoft.com/office/drawing/2014/main" id="{F817CC1A-FFE2-9248-AE4C-88E288413F40}"/>
              </a:ext>
            </a:extLst>
          </p:cNvPr>
          <p:cNvSpPr>
            <a:spLocks noGrp="1"/>
          </p:cNvSpPr>
          <p:nvPr>
            <p:ph type="dt" sz="half" idx="10"/>
          </p:nvPr>
        </p:nvSpPr>
        <p:spPr>
          <a:xfrm>
            <a:off x="376303" y="6356352"/>
            <a:ext cx="2743200" cy="365125"/>
          </a:xfrm>
          <a:prstGeom prst="rect">
            <a:avLst/>
          </a:prstGeom>
        </p:spPr>
        <p:txBody>
          <a:bodyPr vert="horz" lIns="91440" tIns="45720" rIns="91440" bIns="45720" rtlCol="0" anchor="ctr"/>
          <a:lstStyle>
            <a:lvl1pPr algn="l">
              <a:defRPr sz="1200">
                <a:solidFill>
                  <a:schemeClr val="tx1"/>
                </a:solidFill>
              </a:defRPr>
            </a:lvl1pPr>
          </a:lstStyle>
          <a:p>
            <a:fld id="{2A119F99-B928-3B43-9C2F-C38D36A763AB}" type="datetime1">
              <a:rPr lang="fr-FR" smtClean="0"/>
              <a:t>08/07/2025</a:t>
            </a:fld>
            <a:endParaRPr lang="fr-FR"/>
          </a:p>
        </p:txBody>
      </p:sp>
      <p:sp>
        <p:nvSpPr>
          <p:cNvPr id="17" name="Slide Number Placeholder 5">
            <a:extLst>
              <a:ext uri="{FF2B5EF4-FFF2-40B4-BE49-F238E27FC236}">
                <a16:creationId xmlns:a16="http://schemas.microsoft.com/office/drawing/2014/main" id="{82CD9412-1866-E54F-AA20-A443656AED89}"/>
              </a:ext>
            </a:extLst>
          </p:cNvPr>
          <p:cNvSpPr>
            <a:spLocks noGrp="1"/>
          </p:cNvSpPr>
          <p:nvPr>
            <p:ph type="sldNum" sz="quarter" idx="4"/>
          </p:nvPr>
        </p:nvSpPr>
        <p:spPr>
          <a:xfrm>
            <a:off x="8999445" y="6356352"/>
            <a:ext cx="2743200" cy="365125"/>
          </a:xfrm>
          <a:prstGeom prst="rect">
            <a:avLst/>
          </a:prstGeom>
        </p:spPr>
        <p:txBody>
          <a:bodyPr vert="horz" lIns="91440" tIns="45720" rIns="91440" bIns="45720" rtlCol="0" anchor="ctr"/>
          <a:lstStyle>
            <a:lvl1pPr algn="r">
              <a:defRPr sz="1200">
                <a:solidFill>
                  <a:schemeClr val="tx1"/>
                </a:solidFill>
              </a:defRPr>
            </a:lvl1pPr>
          </a:lstStyle>
          <a:p>
            <a:fld id="{5CEDF872-F7C6-AB48-B9F5-FCDCAA96C84F}" type="slidenum">
              <a:rPr lang="fr-FR" smtClean="0"/>
              <a:pPr/>
              <a:t>‹N°›</a:t>
            </a:fld>
            <a:endParaRPr lang="fr-FR"/>
          </a:p>
        </p:txBody>
      </p:sp>
      <p:sp>
        <p:nvSpPr>
          <p:cNvPr id="9" name="Espace réservé du texte 2">
            <a:extLst>
              <a:ext uri="{FF2B5EF4-FFF2-40B4-BE49-F238E27FC236}">
                <a16:creationId xmlns:a16="http://schemas.microsoft.com/office/drawing/2014/main" id="{F0DE675B-2BC9-0243-A029-187C54D70186}"/>
              </a:ext>
            </a:extLst>
          </p:cNvPr>
          <p:cNvSpPr>
            <a:spLocks noGrp="1"/>
          </p:cNvSpPr>
          <p:nvPr>
            <p:ph type="body" sz="quarter" idx="12" hasCustomPrompt="1"/>
          </p:nvPr>
        </p:nvSpPr>
        <p:spPr>
          <a:xfrm>
            <a:off x="506869" y="2516599"/>
            <a:ext cx="10424516" cy="1225699"/>
          </a:xfrm>
        </p:spPr>
        <p:txBody>
          <a:bodyPr>
            <a:noAutofit/>
          </a:bodyPr>
          <a:lstStyle>
            <a:lvl1pPr marL="0" indent="0">
              <a:buFontTx/>
              <a:buNone/>
              <a:defRPr sz="1815" b="1" i="0">
                <a:latin typeface="Avenir Black" panose="02000503020000020003" pitchFamily="2" charset="0"/>
              </a:defRPr>
            </a:lvl1pPr>
            <a:lvl2pPr marL="716417" indent="-259226">
              <a:buFont typeface="Arial" panose="020B0604020202020204" pitchFamily="34" charset="0"/>
              <a:buChar char="•"/>
              <a:defRPr sz="1452">
                <a:latin typeface="Avenir Book" panose="02000503020000020003" pitchFamily="2" charset="0"/>
              </a:defRPr>
            </a:lvl2pPr>
            <a:lvl3pPr>
              <a:defRPr sz="1271">
                <a:latin typeface="Avenir Book" panose="02000503020000020003" pitchFamily="2" charset="0"/>
              </a:defRPr>
            </a:lvl3pPr>
            <a:lvl4pPr>
              <a:defRPr>
                <a:latin typeface="Avenir Book" panose="02000503020000020003" pitchFamily="2" charset="0"/>
              </a:defRPr>
            </a:lvl4pPr>
            <a:lvl5pPr>
              <a:defRPr>
                <a:latin typeface="Avenir Book" panose="02000503020000020003" pitchFamily="2" charset="0"/>
              </a:defRPr>
            </a:lvl5pPr>
          </a:lstStyle>
          <a:p>
            <a:pPr lvl="0"/>
            <a:r>
              <a:rPr lang="fr-FR"/>
              <a:t>Titre de la partie 1</a:t>
            </a:r>
          </a:p>
          <a:p>
            <a:pPr lvl="1"/>
            <a:r>
              <a:rPr lang="fr-FR"/>
              <a:t>Deuxième niveau 2</a:t>
            </a:r>
          </a:p>
          <a:p>
            <a:pPr lvl="2"/>
            <a:r>
              <a:rPr lang="fr-FR"/>
              <a:t>Sous-titre  3</a:t>
            </a:r>
          </a:p>
        </p:txBody>
      </p:sp>
      <p:sp>
        <p:nvSpPr>
          <p:cNvPr id="10" name="Espace réservé du texte 2">
            <a:extLst>
              <a:ext uri="{FF2B5EF4-FFF2-40B4-BE49-F238E27FC236}">
                <a16:creationId xmlns:a16="http://schemas.microsoft.com/office/drawing/2014/main" id="{36A61EE3-0B1C-7743-869C-2D1D8D708971}"/>
              </a:ext>
            </a:extLst>
          </p:cNvPr>
          <p:cNvSpPr>
            <a:spLocks noGrp="1"/>
          </p:cNvSpPr>
          <p:nvPr>
            <p:ph type="body" sz="quarter" idx="15" hasCustomPrompt="1"/>
          </p:nvPr>
        </p:nvSpPr>
        <p:spPr>
          <a:xfrm>
            <a:off x="506868" y="1795920"/>
            <a:ext cx="10424517" cy="570115"/>
          </a:xfrm>
        </p:spPr>
        <p:txBody>
          <a:bodyPr>
            <a:noAutofit/>
          </a:bodyPr>
          <a:lstStyle>
            <a:lvl1pPr marL="0" indent="0">
              <a:buFontTx/>
              <a:buNone/>
              <a:defRPr sz="1452" b="0" i="0">
                <a:solidFill>
                  <a:schemeClr val="bg2">
                    <a:lumMod val="50000"/>
                  </a:schemeClr>
                </a:solidFill>
                <a:latin typeface="Avenir Medium" panose="02000503020000020003" pitchFamily="2" charset="0"/>
              </a:defRPr>
            </a:lvl1pPr>
            <a:lvl2pPr marL="716417" indent="-259226">
              <a:buFont typeface="Arial" panose="020B0604020202020204" pitchFamily="34" charset="0"/>
              <a:buChar char="•"/>
              <a:defRPr sz="1452">
                <a:latin typeface="Avenir Book" panose="02000503020000020003" pitchFamily="2" charset="0"/>
              </a:defRPr>
            </a:lvl2pPr>
            <a:lvl3pPr>
              <a:defRPr sz="1271">
                <a:latin typeface="Avenir Book" panose="02000503020000020003" pitchFamily="2" charset="0"/>
              </a:defRPr>
            </a:lvl3pPr>
            <a:lvl4pPr>
              <a:defRPr>
                <a:latin typeface="Avenir Book" panose="02000503020000020003" pitchFamily="2" charset="0"/>
              </a:defRPr>
            </a:lvl4pPr>
            <a:lvl5pPr>
              <a:defRPr>
                <a:latin typeface="Avenir Book" panose="02000503020000020003" pitchFamily="2" charset="0"/>
              </a:defRPr>
            </a:lvl5pPr>
          </a:lstStyle>
          <a:p>
            <a:pPr lvl="0"/>
            <a:r>
              <a:rPr lang="fr-FR"/>
              <a:t>Titre de la partie 1</a:t>
            </a:r>
          </a:p>
        </p:txBody>
      </p:sp>
      <p:pic>
        <p:nvPicPr>
          <p:cNvPr id="11" name="object 7">
            <a:extLst>
              <a:ext uri="{FF2B5EF4-FFF2-40B4-BE49-F238E27FC236}">
                <a16:creationId xmlns:a16="http://schemas.microsoft.com/office/drawing/2014/main" id="{9BB12C0A-684D-1D45-899A-77DDC18E5F7F}"/>
              </a:ext>
            </a:extLst>
          </p:cNvPr>
          <p:cNvPicPr/>
          <p:nvPr userDrawn="1"/>
        </p:nvPicPr>
        <p:blipFill>
          <a:blip r:embed="rId2" cstate="print"/>
          <a:stretch>
            <a:fillRect/>
          </a:stretch>
        </p:blipFill>
        <p:spPr>
          <a:xfrm>
            <a:off x="506870" y="135097"/>
            <a:ext cx="2883101" cy="743969"/>
          </a:xfrm>
          <a:prstGeom prst="rect">
            <a:avLst/>
          </a:prstGeom>
        </p:spPr>
      </p:pic>
    </p:spTree>
    <p:extLst>
      <p:ext uri="{BB962C8B-B14F-4D97-AF65-F5344CB8AC3E}">
        <p14:creationId xmlns:p14="http://schemas.microsoft.com/office/powerpoint/2010/main" val="1719310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BF5528-CB01-85CC-BE8D-27D4FAE47C9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4FF12F1-CE12-AF1F-ACE9-E8872E4F23F5}"/>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CA22F16-69D2-C195-2DAC-ECB955B86AE0}"/>
              </a:ext>
            </a:extLst>
          </p:cNvPr>
          <p:cNvSpPr>
            <a:spLocks noGrp="1"/>
          </p:cNvSpPr>
          <p:nvPr>
            <p:ph type="dt" sz="half" idx="10"/>
          </p:nvPr>
        </p:nvSpPr>
        <p:spPr>
          <a:xfrm>
            <a:off x="838200" y="6492875"/>
            <a:ext cx="2743200" cy="228600"/>
          </a:xfrm>
        </p:spPr>
        <p:txBody>
          <a:bodyPr/>
          <a:lstStyle/>
          <a:p>
            <a:r>
              <a:rPr lang="fr-FR"/>
              <a:t>19 janvier 2024</a:t>
            </a:r>
          </a:p>
        </p:txBody>
      </p:sp>
      <p:sp>
        <p:nvSpPr>
          <p:cNvPr id="5" name="Espace réservé du pied de page 4">
            <a:extLst>
              <a:ext uri="{FF2B5EF4-FFF2-40B4-BE49-F238E27FC236}">
                <a16:creationId xmlns:a16="http://schemas.microsoft.com/office/drawing/2014/main" id="{D9BB3409-8747-7CEF-17ED-6F631AFD60A4}"/>
              </a:ext>
            </a:extLst>
          </p:cNvPr>
          <p:cNvSpPr>
            <a:spLocks noGrp="1"/>
          </p:cNvSpPr>
          <p:nvPr>
            <p:ph type="ftr" sz="quarter" idx="11"/>
          </p:nvPr>
        </p:nvSpPr>
        <p:spPr>
          <a:xfrm>
            <a:off x="4038600" y="6492875"/>
            <a:ext cx="4114800" cy="228600"/>
          </a:xfrm>
        </p:spPr>
        <p:txBody>
          <a:bodyPr/>
          <a:lstStyle/>
          <a:p>
            <a:r>
              <a:rPr lang="fr-FR"/>
              <a:t>Jean Vergnet - Séminaire SCLE SFE </a:t>
            </a:r>
          </a:p>
        </p:txBody>
      </p:sp>
      <p:sp>
        <p:nvSpPr>
          <p:cNvPr id="6" name="Espace réservé du numéro de diapositive 5">
            <a:extLst>
              <a:ext uri="{FF2B5EF4-FFF2-40B4-BE49-F238E27FC236}">
                <a16:creationId xmlns:a16="http://schemas.microsoft.com/office/drawing/2014/main" id="{EF457B4A-50FF-974B-70C7-E8E5AC9CB8E1}"/>
              </a:ext>
            </a:extLst>
          </p:cNvPr>
          <p:cNvSpPr>
            <a:spLocks noGrp="1"/>
          </p:cNvSpPr>
          <p:nvPr>
            <p:ph type="sldNum" sz="quarter" idx="12"/>
          </p:nvPr>
        </p:nvSpPr>
        <p:spPr>
          <a:xfrm>
            <a:off x="8610600" y="6492875"/>
            <a:ext cx="2743200" cy="228600"/>
          </a:xfrm>
        </p:spPr>
        <p:txBody>
          <a:bodyPr/>
          <a:lstStyle/>
          <a:p>
            <a:fld id="{6C660866-5D91-40FB-9B02-3F09654B5CBC}" type="slidenum">
              <a:rPr lang="fr-FR" smtClean="0"/>
              <a:t>‹N°›</a:t>
            </a:fld>
            <a:endParaRPr lang="fr-FR"/>
          </a:p>
        </p:txBody>
      </p:sp>
      <p:cxnSp>
        <p:nvCxnSpPr>
          <p:cNvPr id="8" name="Connecteur droit 7">
            <a:extLst>
              <a:ext uri="{FF2B5EF4-FFF2-40B4-BE49-F238E27FC236}">
                <a16:creationId xmlns:a16="http://schemas.microsoft.com/office/drawing/2014/main" id="{C3980502-1C80-DE9C-BEF1-ECABAADFE087}"/>
              </a:ext>
            </a:extLst>
          </p:cNvPr>
          <p:cNvCxnSpPr>
            <a:cxnSpLocks/>
          </p:cNvCxnSpPr>
          <p:nvPr userDrawn="1"/>
        </p:nvCxnSpPr>
        <p:spPr>
          <a:xfrm>
            <a:off x="370936" y="1104181"/>
            <a:ext cx="366766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FA6BB438-9C3C-3E70-272F-175D87738404}"/>
              </a:ext>
            </a:extLst>
          </p:cNvPr>
          <p:cNvCxnSpPr>
            <a:cxnSpLocks/>
          </p:cNvCxnSpPr>
          <p:nvPr userDrawn="1"/>
        </p:nvCxnSpPr>
        <p:spPr>
          <a:xfrm>
            <a:off x="370936" y="6310342"/>
            <a:ext cx="3667664"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395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PRES. LIGHT MARINE">
    <p:bg>
      <p:bgPr>
        <a:solidFill>
          <a:schemeClr val="bg1">
            <a:alpha val="63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D670CC-C489-4336-7518-78B55C5B938D}"/>
              </a:ext>
            </a:extLst>
          </p:cNvPr>
          <p:cNvSpPr/>
          <p:nvPr userDrawn="1"/>
        </p:nvSpPr>
        <p:spPr>
          <a:xfrm>
            <a:off x="668215" y="1732920"/>
            <a:ext cx="11523785" cy="4456864"/>
          </a:xfrm>
          <a:prstGeom prst="rect">
            <a:avLst/>
          </a:prstGeom>
          <a:solidFill>
            <a:schemeClr val="tx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e la date 3">
            <a:extLst>
              <a:ext uri="{FF2B5EF4-FFF2-40B4-BE49-F238E27FC236}">
                <a16:creationId xmlns:a16="http://schemas.microsoft.com/office/drawing/2014/main" id="{04B00200-B28B-5CF3-42D2-909FBC0EDC41}"/>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tx2"/>
                </a:solidFill>
                <a:latin typeface="Marianne" panose="02000000000000000000" pitchFamily="2" charset="0"/>
              </a:defRPr>
            </a:lvl1pPr>
          </a:lstStyle>
          <a:p>
            <a:r>
              <a:rPr lang="fr-FR"/>
              <a:t>Date</a:t>
            </a: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tx2"/>
                </a:solidFill>
                <a:latin typeface="Marianne" panose="02000000000000000000" pitchFamily="2" charset="0"/>
              </a:defRPr>
            </a:lvl1pPr>
          </a:lstStyle>
          <a:p>
            <a:r>
              <a:rPr lang="fr-FR"/>
              <a:t>Titre de la présentation sur plusieurs lignes</a:t>
            </a:r>
          </a:p>
        </p:txBody>
      </p:sp>
      <p:grpSp>
        <p:nvGrpSpPr>
          <p:cNvPr id="108" name="Groupe 107">
            <a:extLst>
              <a:ext uri="{FF2B5EF4-FFF2-40B4-BE49-F238E27FC236}">
                <a16:creationId xmlns:a16="http://schemas.microsoft.com/office/drawing/2014/main" id="{26A295A7-AF8A-D58D-0745-B05A24DC7D86}"/>
              </a:ext>
            </a:extLst>
          </p:cNvPr>
          <p:cNvGrpSpPr/>
          <p:nvPr userDrawn="1"/>
        </p:nvGrpSpPr>
        <p:grpSpPr>
          <a:xfrm>
            <a:off x="668215" y="482718"/>
            <a:ext cx="4724772" cy="790973"/>
            <a:chOff x="893081" y="-1568456"/>
            <a:chExt cx="6912821" cy="1157273"/>
          </a:xfrm>
        </p:grpSpPr>
        <p:grpSp>
          <p:nvGrpSpPr>
            <p:cNvPr id="107" name="Groupe 106">
              <a:extLst>
                <a:ext uri="{FF2B5EF4-FFF2-40B4-BE49-F238E27FC236}">
                  <a16:creationId xmlns:a16="http://schemas.microsoft.com/office/drawing/2014/main" id="{97CD6FFF-3A5D-9CF8-0EF9-70D55D1E9C11}"/>
                </a:ext>
              </a:extLst>
            </p:cNvPr>
            <p:cNvGrpSpPr/>
            <p:nvPr userDrawn="1"/>
          </p:nvGrpSpPr>
          <p:grpSpPr>
            <a:xfrm>
              <a:off x="893081" y="-1543570"/>
              <a:ext cx="1276737" cy="1111297"/>
              <a:chOff x="893081" y="-1543570"/>
              <a:chExt cx="1276737" cy="1111297"/>
            </a:xfrm>
          </p:grpSpPr>
          <p:grpSp>
            <p:nvGrpSpPr>
              <p:cNvPr id="106" name="Groupe 105">
                <a:extLst>
                  <a:ext uri="{FF2B5EF4-FFF2-40B4-BE49-F238E27FC236}">
                    <a16:creationId xmlns:a16="http://schemas.microsoft.com/office/drawing/2014/main" id="{6055FDF8-6DD1-ADDE-215B-D7839CC173C9}"/>
                  </a:ext>
                </a:extLst>
              </p:cNvPr>
              <p:cNvGrpSpPr/>
              <p:nvPr userDrawn="1"/>
            </p:nvGrpSpPr>
            <p:grpSpPr>
              <a:xfrm>
                <a:off x="893081" y="-1543570"/>
                <a:ext cx="541517" cy="196137"/>
                <a:chOff x="893081" y="-1543570"/>
                <a:chExt cx="541517" cy="196137"/>
              </a:xfrm>
            </p:grpSpPr>
            <p:sp>
              <p:nvSpPr>
                <p:cNvPr id="54" name="Forme libre 53">
                  <a:extLst>
                    <a:ext uri="{FF2B5EF4-FFF2-40B4-BE49-F238E27FC236}">
                      <a16:creationId xmlns:a16="http://schemas.microsoft.com/office/drawing/2014/main" id="{64F4FA96-6D98-0517-16BC-A90FA1FA5EE5}"/>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55" name="Forme libre 54">
                  <a:extLst>
                    <a:ext uri="{FF2B5EF4-FFF2-40B4-BE49-F238E27FC236}">
                      <a16:creationId xmlns:a16="http://schemas.microsoft.com/office/drawing/2014/main" id="{39BA6EDA-1563-1E24-BF9D-3BA80DFBF9C6}"/>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56" name="Forme libre 55">
                  <a:extLst>
                    <a:ext uri="{FF2B5EF4-FFF2-40B4-BE49-F238E27FC236}">
                      <a16:creationId xmlns:a16="http://schemas.microsoft.com/office/drawing/2014/main" id="{CAAD9C74-998C-B7D4-DCD1-B2CB040C457E}"/>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57" name="Forme libre 56">
                <a:extLst>
                  <a:ext uri="{FF2B5EF4-FFF2-40B4-BE49-F238E27FC236}">
                    <a16:creationId xmlns:a16="http://schemas.microsoft.com/office/drawing/2014/main" id="{31387C77-8996-3A85-3BE8-A47D3DD5DEE6}"/>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58" name="Forme libre 57">
                <a:extLst>
                  <a:ext uri="{FF2B5EF4-FFF2-40B4-BE49-F238E27FC236}">
                    <a16:creationId xmlns:a16="http://schemas.microsoft.com/office/drawing/2014/main" id="{0639F93E-3DF5-CE41-2BA6-766A7EB9039C}"/>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05" name="Forme libre 104">
              <a:extLst>
                <a:ext uri="{FF2B5EF4-FFF2-40B4-BE49-F238E27FC236}">
                  <a16:creationId xmlns:a16="http://schemas.microsoft.com/office/drawing/2014/main" id="{F0E6708F-BCC3-E335-423F-C6F80CCD8E3F}"/>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92" name="Forme libre 91">
              <a:extLst>
                <a:ext uri="{FF2B5EF4-FFF2-40B4-BE49-F238E27FC236}">
                  <a16:creationId xmlns:a16="http://schemas.microsoft.com/office/drawing/2014/main" id="{C6D1220D-B0AE-D817-FCBA-963A429642C4}"/>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cxnSp>
        <p:nvCxnSpPr>
          <p:cNvPr id="6" name="Connecteur droit 5">
            <a:extLst>
              <a:ext uri="{FF2B5EF4-FFF2-40B4-BE49-F238E27FC236}">
                <a16:creationId xmlns:a16="http://schemas.microsoft.com/office/drawing/2014/main" id="{AFB23996-F734-3B70-C42D-6E7556ABBD86}"/>
              </a:ext>
            </a:extLst>
          </p:cNvPr>
          <p:cNvCxnSpPr/>
          <p:nvPr userDrawn="1"/>
        </p:nvCxnSpPr>
        <p:spPr>
          <a:xfrm>
            <a:off x="1593254" y="5499100"/>
            <a:ext cx="502246"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280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PRES. CIE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CDA105-432D-9B28-2EAC-5692334FB3F7}"/>
              </a:ext>
            </a:extLst>
          </p:cNvPr>
          <p:cNvSpPr/>
          <p:nvPr userDrawn="1"/>
        </p:nvSpPr>
        <p:spPr>
          <a:xfrm>
            <a:off x="668215" y="1732920"/>
            <a:ext cx="11523785" cy="4456864"/>
          </a:xfrm>
          <a:prstGeom prst="rect">
            <a:avLst/>
          </a:prstGeom>
          <a:solidFill>
            <a:schemeClr val="bg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bg2"/>
                </a:solidFill>
                <a:latin typeface="Marianne" panose="02000000000000000000" pitchFamily="2" charset="0"/>
              </a:defRPr>
            </a:lvl1pPr>
          </a:lstStyle>
          <a:p>
            <a:r>
              <a:rPr lang="fr-FR"/>
              <a:t>Titre de la présentation sur plusieurs lignes</a:t>
            </a:r>
          </a:p>
        </p:txBody>
      </p:sp>
      <p:sp>
        <p:nvSpPr>
          <p:cNvPr id="4" name="Espace réservé de la date 3">
            <a:extLst>
              <a:ext uri="{FF2B5EF4-FFF2-40B4-BE49-F238E27FC236}">
                <a16:creationId xmlns:a16="http://schemas.microsoft.com/office/drawing/2014/main" id="{172E7A11-C6B3-EBAA-DF28-086460251F0A}"/>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bg2"/>
                </a:solidFill>
                <a:latin typeface="Marianne" panose="02000000000000000000" pitchFamily="2" charset="0"/>
              </a:defRPr>
            </a:lvl1pPr>
          </a:lstStyle>
          <a:p>
            <a:r>
              <a:rPr lang="fr-FR"/>
              <a:t>Date</a:t>
            </a:r>
          </a:p>
        </p:txBody>
      </p:sp>
      <p:cxnSp>
        <p:nvCxnSpPr>
          <p:cNvPr id="6" name="Connecteur droit 5">
            <a:extLst>
              <a:ext uri="{FF2B5EF4-FFF2-40B4-BE49-F238E27FC236}">
                <a16:creationId xmlns:a16="http://schemas.microsoft.com/office/drawing/2014/main" id="{3B27B1BD-ECC8-0065-1353-0F4BC2AF5FCD}"/>
              </a:ext>
            </a:extLst>
          </p:cNvPr>
          <p:cNvCxnSpPr/>
          <p:nvPr userDrawn="1"/>
        </p:nvCxnSpPr>
        <p:spPr>
          <a:xfrm>
            <a:off x="1593254" y="5499100"/>
            <a:ext cx="50224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 name="Groupe 6">
            <a:extLst>
              <a:ext uri="{FF2B5EF4-FFF2-40B4-BE49-F238E27FC236}">
                <a16:creationId xmlns:a16="http://schemas.microsoft.com/office/drawing/2014/main" id="{4768B846-AA65-E760-0E4D-786773C09495}"/>
              </a:ext>
            </a:extLst>
          </p:cNvPr>
          <p:cNvGrpSpPr/>
          <p:nvPr userDrawn="1"/>
        </p:nvGrpSpPr>
        <p:grpSpPr>
          <a:xfrm>
            <a:off x="668215" y="482718"/>
            <a:ext cx="4724772" cy="790973"/>
            <a:chOff x="893081" y="-1568456"/>
            <a:chExt cx="6912821" cy="1157273"/>
          </a:xfrm>
        </p:grpSpPr>
        <p:grpSp>
          <p:nvGrpSpPr>
            <p:cNvPr id="8" name="Groupe 7">
              <a:extLst>
                <a:ext uri="{FF2B5EF4-FFF2-40B4-BE49-F238E27FC236}">
                  <a16:creationId xmlns:a16="http://schemas.microsoft.com/office/drawing/2014/main" id="{6A52DCF9-85F9-62D4-B9E5-4CE6C89F1ACB}"/>
                </a:ext>
              </a:extLst>
            </p:cNvPr>
            <p:cNvGrpSpPr/>
            <p:nvPr userDrawn="1"/>
          </p:nvGrpSpPr>
          <p:grpSpPr>
            <a:xfrm>
              <a:off x="893081" y="-1543570"/>
              <a:ext cx="1276737" cy="1111297"/>
              <a:chOff x="893081" y="-1543570"/>
              <a:chExt cx="1276737" cy="1111297"/>
            </a:xfrm>
          </p:grpSpPr>
          <p:grpSp>
            <p:nvGrpSpPr>
              <p:cNvPr id="11" name="Groupe 10">
                <a:extLst>
                  <a:ext uri="{FF2B5EF4-FFF2-40B4-BE49-F238E27FC236}">
                    <a16:creationId xmlns:a16="http://schemas.microsoft.com/office/drawing/2014/main" id="{C1EEC88F-4E39-607D-D840-476E60773B59}"/>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C1381517-0A32-5253-C83C-8ADF088B12D5}"/>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8B2E69F1-0E72-F092-20A1-57CE885D3012}"/>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0517931E-C68B-5E2A-D440-EEB97D65273A}"/>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9A393C69-26C2-5C7A-6CEF-E99307712430}"/>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28749A4B-24AB-8997-2D05-AF74891A8C6A}"/>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9" name="Forme libre 8">
              <a:extLst>
                <a:ext uri="{FF2B5EF4-FFF2-40B4-BE49-F238E27FC236}">
                  <a16:creationId xmlns:a16="http://schemas.microsoft.com/office/drawing/2014/main" id="{7B916251-59C9-2FAE-850A-59BE629FF04A}"/>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0" name="Forme libre 9">
              <a:extLst>
                <a:ext uri="{FF2B5EF4-FFF2-40B4-BE49-F238E27FC236}">
                  <a16:creationId xmlns:a16="http://schemas.microsoft.com/office/drawing/2014/main" id="{51CA33EB-8BD1-B31F-D93B-5C3C853A59BB}"/>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Tree>
    <p:extLst>
      <p:ext uri="{BB962C8B-B14F-4D97-AF65-F5344CB8AC3E}">
        <p14:creationId xmlns:p14="http://schemas.microsoft.com/office/powerpoint/2010/main" val="1937548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PRES. TURQUOI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6636621-ABB6-0343-7908-9C8FFC109C07}"/>
              </a:ext>
            </a:extLst>
          </p:cNvPr>
          <p:cNvSpPr/>
          <p:nvPr userDrawn="1"/>
        </p:nvSpPr>
        <p:spPr>
          <a:xfrm>
            <a:off x="668215" y="1732920"/>
            <a:ext cx="11523785" cy="4456864"/>
          </a:xfrm>
          <a:prstGeom prst="rect">
            <a:avLst/>
          </a:prstGeom>
          <a:solidFill>
            <a:schemeClr val="accent3">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accent3"/>
                </a:solidFill>
                <a:latin typeface="Marianne" panose="02000000000000000000" pitchFamily="2" charset="0"/>
              </a:defRPr>
            </a:lvl1pPr>
          </a:lstStyle>
          <a:p>
            <a:r>
              <a:rPr lang="fr-FR"/>
              <a:t>Titre de la présentation sur plusieurs lignes</a:t>
            </a:r>
          </a:p>
        </p:txBody>
      </p:sp>
      <p:sp>
        <p:nvSpPr>
          <p:cNvPr id="2" name="Espace réservé de la date 3">
            <a:extLst>
              <a:ext uri="{FF2B5EF4-FFF2-40B4-BE49-F238E27FC236}">
                <a16:creationId xmlns:a16="http://schemas.microsoft.com/office/drawing/2014/main" id="{399E75B3-B7A7-84C6-F492-647DB006530D}"/>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accent3"/>
                </a:solidFill>
                <a:latin typeface="Marianne" panose="02000000000000000000" pitchFamily="2" charset="0"/>
              </a:defRPr>
            </a:lvl1pPr>
          </a:lstStyle>
          <a:p>
            <a:r>
              <a:rPr lang="fr-FR"/>
              <a:t>Date</a:t>
            </a:r>
          </a:p>
        </p:txBody>
      </p:sp>
      <p:cxnSp>
        <p:nvCxnSpPr>
          <p:cNvPr id="4" name="Connecteur droit 3">
            <a:extLst>
              <a:ext uri="{FF2B5EF4-FFF2-40B4-BE49-F238E27FC236}">
                <a16:creationId xmlns:a16="http://schemas.microsoft.com/office/drawing/2014/main" id="{8FF9E7A8-342F-6717-F998-8B67C5A256E5}"/>
              </a:ext>
            </a:extLst>
          </p:cNvPr>
          <p:cNvCxnSpPr/>
          <p:nvPr userDrawn="1"/>
        </p:nvCxnSpPr>
        <p:spPr>
          <a:xfrm>
            <a:off x="1593254" y="5499100"/>
            <a:ext cx="50224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 name="Groupe 5">
            <a:extLst>
              <a:ext uri="{FF2B5EF4-FFF2-40B4-BE49-F238E27FC236}">
                <a16:creationId xmlns:a16="http://schemas.microsoft.com/office/drawing/2014/main" id="{17FDA438-52CA-EF25-095E-A5A03495E1E6}"/>
              </a:ext>
            </a:extLst>
          </p:cNvPr>
          <p:cNvGrpSpPr/>
          <p:nvPr userDrawn="1"/>
        </p:nvGrpSpPr>
        <p:grpSpPr>
          <a:xfrm>
            <a:off x="668215" y="482718"/>
            <a:ext cx="4724772" cy="790973"/>
            <a:chOff x="893081" y="-1568456"/>
            <a:chExt cx="6912821" cy="1157273"/>
          </a:xfrm>
        </p:grpSpPr>
        <p:grpSp>
          <p:nvGrpSpPr>
            <p:cNvPr id="7" name="Groupe 6">
              <a:extLst>
                <a:ext uri="{FF2B5EF4-FFF2-40B4-BE49-F238E27FC236}">
                  <a16:creationId xmlns:a16="http://schemas.microsoft.com/office/drawing/2014/main" id="{23B06FFE-5E22-A08A-0A4F-BA44BAEA2C72}"/>
                </a:ext>
              </a:extLst>
            </p:cNvPr>
            <p:cNvGrpSpPr/>
            <p:nvPr userDrawn="1"/>
          </p:nvGrpSpPr>
          <p:grpSpPr>
            <a:xfrm>
              <a:off x="893081" y="-1543570"/>
              <a:ext cx="1276737" cy="1111297"/>
              <a:chOff x="893081" y="-1543570"/>
              <a:chExt cx="1276737" cy="1111297"/>
            </a:xfrm>
          </p:grpSpPr>
          <p:grpSp>
            <p:nvGrpSpPr>
              <p:cNvPr id="10" name="Groupe 9">
                <a:extLst>
                  <a:ext uri="{FF2B5EF4-FFF2-40B4-BE49-F238E27FC236}">
                    <a16:creationId xmlns:a16="http://schemas.microsoft.com/office/drawing/2014/main" id="{68D8DFE6-1910-D70B-ED6A-13346A474BF3}"/>
                  </a:ext>
                </a:extLst>
              </p:cNvPr>
              <p:cNvGrpSpPr/>
              <p:nvPr userDrawn="1"/>
            </p:nvGrpSpPr>
            <p:grpSpPr>
              <a:xfrm>
                <a:off x="893081" y="-1543570"/>
                <a:ext cx="541517" cy="196137"/>
                <a:chOff x="893081" y="-1543570"/>
                <a:chExt cx="541517" cy="196137"/>
              </a:xfrm>
            </p:grpSpPr>
            <p:sp>
              <p:nvSpPr>
                <p:cNvPr id="15" name="Forme libre 14">
                  <a:extLst>
                    <a:ext uri="{FF2B5EF4-FFF2-40B4-BE49-F238E27FC236}">
                      <a16:creationId xmlns:a16="http://schemas.microsoft.com/office/drawing/2014/main" id="{632B86BD-C170-BD48-8849-2408AB314015}"/>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C9AEC41-21F3-50DA-252B-6F155C2ECDF4}"/>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7" name="Forme libre 16">
                  <a:extLst>
                    <a:ext uri="{FF2B5EF4-FFF2-40B4-BE49-F238E27FC236}">
                      <a16:creationId xmlns:a16="http://schemas.microsoft.com/office/drawing/2014/main" id="{F6C3045E-115B-38D5-9963-4E7BA6CF45CA}"/>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1" name="Forme libre 10">
                <a:extLst>
                  <a:ext uri="{FF2B5EF4-FFF2-40B4-BE49-F238E27FC236}">
                    <a16:creationId xmlns:a16="http://schemas.microsoft.com/office/drawing/2014/main" id="{0E39CBB3-84A4-7439-FE90-1F6CED603D76}"/>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2" name="Forme libre 11">
                <a:extLst>
                  <a:ext uri="{FF2B5EF4-FFF2-40B4-BE49-F238E27FC236}">
                    <a16:creationId xmlns:a16="http://schemas.microsoft.com/office/drawing/2014/main" id="{39A4C347-649E-A1F4-B701-888FEA1546BF}"/>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8" name="Forme libre 7">
              <a:extLst>
                <a:ext uri="{FF2B5EF4-FFF2-40B4-BE49-F238E27FC236}">
                  <a16:creationId xmlns:a16="http://schemas.microsoft.com/office/drawing/2014/main" id="{E4E2E5F3-450F-403B-728B-FA99327BCFAA}"/>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9" name="Forme libre 8">
              <a:extLst>
                <a:ext uri="{FF2B5EF4-FFF2-40B4-BE49-F238E27FC236}">
                  <a16:creationId xmlns:a16="http://schemas.microsoft.com/office/drawing/2014/main" id="{B4C69F1E-E74D-16A2-D1E4-198264DF6FB5}"/>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Tree>
    <p:extLst>
      <p:ext uri="{BB962C8B-B14F-4D97-AF65-F5344CB8AC3E}">
        <p14:creationId xmlns:p14="http://schemas.microsoft.com/office/powerpoint/2010/main" val="2681845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PRES. VIOLE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B55661-7807-846D-77C2-9E04BC1F8E6D}"/>
              </a:ext>
            </a:extLst>
          </p:cNvPr>
          <p:cNvSpPr/>
          <p:nvPr userDrawn="1"/>
        </p:nvSpPr>
        <p:spPr>
          <a:xfrm>
            <a:off x="668215" y="1732920"/>
            <a:ext cx="11523785" cy="4456864"/>
          </a:xfrm>
          <a:prstGeom prst="rect">
            <a:avLst/>
          </a:prstGeom>
          <a:solidFill>
            <a:schemeClr val="accent4">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accent4"/>
                </a:solidFill>
                <a:latin typeface="Marianne" panose="02000000000000000000" pitchFamily="2" charset="0"/>
              </a:defRPr>
            </a:lvl1pPr>
          </a:lstStyle>
          <a:p>
            <a:r>
              <a:rPr lang="fr-FR"/>
              <a:t>Titre de la présentation sur plusieurs lignes</a:t>
            </a:r>
          </a:p>
        </p:txBody>
      </p:sp>
      <p:sp>
        <p:nvSpPr>
          <p:cNvPr id="2" name="Espace réservé de la date 3">
            <a:extLst>
              <a:ext uri="{FF2B5EF4-FFF2-40B4-BE49-F238E27FC236}">
                <a16:creationId xmlns:a16="http://schemas.microsoft.com/office/drawing/2014/main" id="{0527B04F-051D-A427-D878-94F23ED0F557}"/>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accent4"/>
                </a:solidFill>
                <a:latin typeface="Marianne" panose="02000000000000000000" pitchFamily="2" charset="0"/>
              </a:defRPr>
            </a:lvl1pPr>
          </a:lstStyle>
          <a:p>
            <a:r>
              <a:rPr lang="fr-FR"/>
              <a:t>Date</a:t>
            </a:r>
          </a:p>
        </p:txBody>
      </p:sp>
      <p:cxnSp>
        <p:nvCxnSpPr>
          <p:cNvPr id="5" name="Connecteur droit 4">
            <a:extLst>
              <a:ext uri="{FF2B5EF4-FFF2-40B4-BE49-F238E27FC236}">
                <a16:creationId xmlns:a16="http://schemas.microsoft.com/office/drawing/2014/main" id="{9E92730A-1BD1-C209-192C-76857C5EF826}"/>
              </a:ext>
            </a:extLst>
          </p:cNvPr>
          <p:cNvCxnSpPr/>
          <p:nvPr userDrawn="1"/>
        </p:nvCxnSpPr>
        <p:spPr>
          <a:xfrm>
            <a:off x="1593254" y="5499100"/>
            <a:ext cx="502246"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7" name="Groupe 6">
            <a:extLst>
              <a:ext uri="{FF2B5EF4-FFF2-40B4-BE49-F238E27FC236}">
                <a16:creationId xmlns:a16="http://schemas.microsoft.com/office/drawing/2014/main" id="{85E11984-F4C0-402F-FD90-EA9D67BFA00E}"/>
              </a:ext>
            </a:extLst>
          </p:cNvPr>
          <p:cNvGrpSpPr/>
          <p:nvPr userDrawn="1"/>
        </p:nvGrpSpPr>
        <p:grpSpPr>
          <a:xfrm>
            <a:off x="668215" y="482718"/>
            <a:ext cx="4724772" cy="790973"/>
            <a:chOff x="893081" y="-1568456"/>
            <a:chExt cx="6912821" cy="1157273"/>
          </a:xfrm>
        </p:grpSpPr>
        <p:grpSp>
          <p:nvGrpSpPr>
            <p:cNvPr id="8" name="Groupe 7">
              <a:extLst>
                <a:ext uri="{FF2B5EF4-FFF2-40B4-BE49-F238E27FC236}">
                  <a16:creationId xmlns:a16="http://schemas.microsoft.com/office/drawing/2014/main" id="{7D91A429-4CD0-6691-F077-BF7F9C45CF15}"/>
                </a:ext>
              </a:extLst>
            </p:cNvPr>
            <p:cNvGrpSpPr/>
            <p:nvPr userDrawn="1"/>
          </p:nvGrpSpPr>
          <p:grpSpPr>
            <a:xfrm>
              <a:off x="893081" y="-1543570"/>
              <a:ext cx="1276737" cy="1111297"/>
              <a:chOff x="893081" y="-1543570"/>
              <a:chExt cx="1276737" cy="1111297"/>
            </a:xfrm>
          </p:grpSpPr>
          <p:grpSp>
            <p:nvGrpSpPr>
              <p:cNvPr id="11" name="Groupe 10">
                <a:extLst>
                  <a:ext uri="{FF2B5EF4-FFF2-40B4-BE49-F238E27FC236}">
                    <a16:creationId xmlns:a16="http://schemas.microsoft.com/office/drawing/2014/main" id="{5D61DEA4-45EA-AB3E-4F48-F031C417B79C}"/>
                  </a:ext>
                </a:extLst>
              </p:cNvPr>
              <p:cNvGrpSpPr/>
              <p:nvPr userDrawn="1"/>
            </p:nvGrpSpPr>
            <p:grpSpPr>
              <a:xfrm>
                <a:off x="893081" y="-1543570"/>
                <a:ext cx="541517" cy="196137"/>
                <a:chOff x="893081" y="-1543570"/>
                <a:chExt cx="541517" cy="196137"/>
              </a:xfrm>
            </p:grpSpPr>
            <p:sp>
              <p:nvSpPr>
                <p:cNvPr id="16" name="Forme libre 15">
                  <a:extLst>
                    <a:ext uri="{FF2B5EF4-FFF2-40B4-BE49-F238E27FC236}">
                      <a16:creationId xmlns:a16="http://schemas.microsoft.com/office/drawing/2014/main" id="{035C2289-BC98-26CF-D27A-F2F20BE489D3}"/>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7" name="Forme libre 16">
                  <a:extLst>
                    <a:ext uri="{FF2B5EF4-FFF2-40B4-BE49-F238E27FC236}">
                      <a16:creationId xmlns:a16="http://schemas.microsoft.com/office/drawing/2014/main" id="{5042C2B0-9885-DE26-26FA-AC646A974D92}"/>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093B33AD-694C-3F5C-CB53-60112042347D}"/>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AE9FF8E2-5F98-B789-AAE4-1C03FB26878D}"/>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68CD9491-8933-8F5F-5F5B-B92E2ED2EDFA}"/>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9" name="Forme libre 8">
              <a:extLst>
                <a:ext uri="{FF2B5EF4-FFF2-40B4-BE49-F238E27FC236}">
                  <a16:creationId xmlns:a16="http://schemas.microsoft.com/office/drawing/2014/main" id="{E1C908EF-5493-57BB-D555-A3483C50030B}"/>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0" name="Forme libre 9">
              <a:extLst>
                <a:ext uri="{FF2B5EF4-FFF2-40B4-BE49-F238E27FC236}">
                  <a16:creationId xmlns:a16="http://schemas.microsoft.com/office/drawing/2014/main" id="{2DC793E2-CD5B-B2F6-0846-E38E4A281145}"/>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Tree>
    <p:extLst>
      <p:ext uri="{BB962C8B-B14F-4D97-AF65-F5344CB8AC3E}">
        <p14:creationId xmlns:p14="http://schemas.microsoft.com/office/powerpoint/2010/main" val="1290968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PRES. VER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34D6F10-5298-C6C5-0269-2EB2AF6B0EFB}"/>
              </a:ext>
            </a:extLst>
          </p:cNvPr>
          <p:cNvSpPr/>
          <p:nvPr userDrawn="1"/>
        </p:nvSpPr>
        <p:spPr>
          <a:xfrm>
            <a:off x="668215" y="1732920"/>
            <a:ext cx="11523785" cy="4456864"/>
          </a:xfrm>
          <a:prstGeom prst="rect">
            <a:avLst/>
          </a:prstGeom>
          <a:solidFill>
            <a:schemeClr val="accent1">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accent1"/>
                </a:solidFill>
                <a:latin typeface="Marianne" panose="02000000000000000000" pitchFamily="2" charset="0"/>
              </a:defRPr>
            </a:lvl1pPr>
          </a:lstStyle>
          <a:p>
            <a:r>
              <a:rPr lang="fr-FR"/>
              <a:t>Titre de la présentation sur plusieurs lignes</a:t>
            </a:r>
          </a:p>
        </p:txBody>
      </p:sp>
      <p:sp>
        <p:nvSpPr>
          <p:cNvPr id="2" name="Espace réservé de la date 3">
            <a:extLst>
              <a:ext uri="{FF2B5EF4-FFF2-40B4-BE49-F238E27FC236}">
                <a16:creationId xmlns:a16="http://schemas.microsoft.com/office/drawing/2014/main" id="{0F2280E5-ADF9-CE36-E01A-594BE32B5605}"/>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accent1"/>
                </a:solidFill>
                <a:latin typeface="Marianne" panose="02000000000000000000" pitchFamily="2" charset="0"/>
              </a:defRPr>
            </a:lvl1pPr>
          </a:lstStyle>
          <a:p>
            <a:r>
              <a:rPr lang="fr-FR"/>
              <a:t>Date</a:t>
            </a:r>
          </a:p>
        </p:txBody>
      </p:sp>
      <p:cxnSp>
        <p:nvCxnSpPr>
          <p:cNvPr id="4" name="Connecteur droit 3">
            <a:extLst>
              <a:ext uri="{FF2B5EF4-FFF2-40B4-BE49-F238E27FC236}">
                <a16:creationId xmlns:a16="http://schemas.microsoft.com/office/drawing/2014/main" id="{6E0C9005-6FFE-21C9-A97F-8B9E173BD89E}"/>
              </a:ext>
            </a:extLst>
          </p:cNvPr>
          <p:cNvCxnSpPr/>
          <p:nvPr userDrawn="1"/>
        </p:nvCxnSpPr>
        <p:spPr>
          <a:xfrm>
            <a:off x="1593254" y="5499100"/>
            <a:ext cx="50224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oupe 5">
            <a:extLst>
              <a:ext uri="{FF2B5EF4-FFF2-40B4-BE49-F238E27FC236}">
                <a16:creationId xmlns:a16="http://schemas.microsoft.com/office/drawing/2014/main" id="{805256FA-7701-7940-4852-34D5A6CDA164}"/>
              </a:ext>
            </a:extLst>
          </p:cNvPr>
          <p:cNvGrpSpPr/>
          <p:nvPr userDrawn="1"/>
        </p:nvGrpSpPr>
        <p:grpSpPr>
          <a:xfrm>
            <a:off x="668215" y="482718"/>
            <a:ext cx="4724772" cy="790973"/>
            <a:chOff x="893081" y="-1568456"/>
            <a:chExt cx="6912821" cy="1157273"/>
          </a:xfrm>
        </p:grpSpPr>
        <p:grpSp>
          <p:nvGrpSpPr>
            <p:cNvPr id="7" name="Groupe 6">
              <a:extLst>
                <a:ext uri="{FF2B5EF4-FFF2-40B4-BE49-F238E27FC236}">
                  <a16:creationId xmlns:a16="http://schemas.microsoft.com/office/drawing/2014/main" id="{CD3FB7C7-E4BC-A4E3-835E-CA5BBFD8E28F}"/>
                </a:ext>
              </a:extLst>
            </p:cNvPr>
            <p:cNvGrpSpPr/>
            <p:nvPr userDrawn="1"/>
          </p:nvGrpSpPr>
          <p:grpSpPr>
            <a:xfrm>
              <a:off x="893081" y="-1543570"/>
              <a:ext cx="1276737" cy="1111297"/>
              <a:chOff x="893081" y="-1543570"/>
              <a:chExt cx="1276737" cy="1111297"/>
            </a:xfrm>
          </p:grpSpPr>
          <p:grpSp>
            <p:nvGrpSpPr>
              <p:cNvPr id="10" name="Groupe 9">
                <a:extLst>
                  <a:ext uri="{FF2B5EF4-FFF2-40B4-BE49-F238E27FC236}">
                    <a16:creationId xmlns:a16="http://schemas.microsoft.com/office/drawing/2014/main" id="{F1DF6373-7C31-C9E2-05A6-3A3111E897DA}"/>
                  </a:ext>
                </a:extLst>
              </p:cNvPr>
              <p:cNvGrpSpPr/>
              <p:nvPr userDrawn="1"/>
            </p:nvGrpSpPr>
            <p:grpSpPr>
              <a:xfrm>
                <a:off x="893081" y="-1543570"/>
                <a:ext cx="541517" cy="196137"/>
                <a:chOff x="893081" y="-1543570"/>
                <a:chExt cx="541517" cy="196137"/>
              </a:xfrm>
            </p:grpSpPr>
            <p:sp>
              <p:nvSpPr>
                <p:cNvPr id="15" name="Forme libre 14">
                  <a:extLst>
                    <a:ext uri="{FF2B5EF4-FFF2-40B4-BE49-F238E27FC236}">
                      <a16:creationId xmlns:a16="http://schemas.microsoft.com/office/drawing/2014/main" id="{CF47F74A-3C8C-B89F-7031-07D041E2C73E}"/>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E4BEA0C1-CB55-A15F-8D76-2C8B90F1727A}"/>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7" name="Forme libre 16">
                  <a:extLst>
                    <a:ext uri="{FF2B5EF4-FFF2-40B4-BE49-F238E27FC236}">
                      <a16:creationId xmlns:a16="http://schemas.microsoft.com/office/drawing/2014/main" id="{525B3194-40E4-4BA8-7E15-090A188F6F52}"/>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1" name="Forme libre 10">
                <a:extLst>
                  <a:ext uri="{FF2B5EF4-FFF2-40B4-BE49-F238E27FC236}">
                    <a16:creationId xmlns:a16="http://schemas.microsoft.com/office/drawing/2014/main" id="{60A7ED38-DD90-45BF-5986-C11504CD328D}"/>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2" name="Forme libre 11">
                <a:extLst>
                  <a:ext uri="{FF2B5EF4-FFF2-40B4-BE49-F238E27FC236}">
                    <a16:creationId xmlns:a16="http://schemas.microsoft.com/office/drawing/2014/main" id="{7BB86568-C8B6-991F-3F45-1DF43EF0CFF5}"/>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8" name="Forme libre 7">
              <a:extLst>
                <a:ext uri="{FF2B5EF4-FFF2-40B4-BE49-F238E27FC236}">
                  <a16:creationId xmlns:a16="http://schemas.microsoft.com/office/drawing/2014/main" id="{8E56866E-F769-0595-6468-FA3ED77D0ECD}"/>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9" name="Forme libre 8">
              <a:extLst>
                <a:ext uri="{FF2B5EF4-FFF2-40B4-BE49-F238E27FC236}">
                  <a16:creationId xmlns:a16="http://schemas.microsoft.com/office/drawing/2014/main" id="{CBE4CB86-8F89-B392-8B28-FC4052D6F4C3}"/>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Tree>
    <p:extLst>
      <p:ext uri="{BB962C8B-B14F-4D97-AF65-F5344CB8AC3E}">
        <p14:creationId xmlns:p14="http://schemas.microsoft.com/office/powerpoint/2010/main" val="2255722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PRES. ORAN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11F89B6-D09B-9954-020D-426504ED1924}"/>
              </a:ext>
            </a:extLst>
          </p:cNvPr>
          <p:cNvSpPr/>
          <p:nvPr userDrawn="1"/>
        </p:nvSpPr>
        <p:spPr>
          <a:xfrm>
            <a:off x="668215" y="1732920"/>
            <a:ext cx="11523785" cy="4456864"/>
          </a:xfrm>
          <a:prstGeom prst="rect">
            <a:avLst/>
          </a:prstGeom>
          <a:solidFill>
            <a:schemeClr val="accent5">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 name="Groupe 5">
            <a:extLst>
              <a:ext uri="{FF2B5EF4-FFF2-40B4-BE49-F238E27FC236}">
                <a16:creationId xmlns:a16="http://schemas.microsoft.com/office/drawing/2014/main" id="{E49D6792-0F7A-4312-E334-916CDEC8C712}"/>
              </a:ext>
            </a:extLst>
          </p:cNvPr>
          <p:cNvGrpSpPr/>
          <p:nvPr userDrawn="1"/>
        </p:nvGrpSpPr>
        <p:grpSpPr>
          <a:xfrm>
            <a:off x="668215" y="482718"/>
            <a:ext cx="4724772" cy="790973"/>
            <a:chOff x="893081" y="-1568456"/>
            <a:chExt cx="6912821" cy="1157273"/>
          </a:xfrm>
        </p:grpSpPr>
        <p:grpSp>
          <p:nvGrpSpPr>
            <p:cNvPr id="7" name="Groupe 6">
              <a:extLst>
                <a:ext uri="{FF2B5EF4-FFF2-40B4-BE49-F238E27FC236}">
                  <a16:creationId xmlns:a16="http://schemas.microsoft.com/office/drawing/2014/main" id="{E3594DAB-6C2A-CCE5-168A-F5F4F5DF751A}"/>
                </a:ext>
              </a:extLst>
            </p:cNvPr>
            <p:cNvGrpSpPr/>
            <p:nvPr userDrawn="1"/>
          </p:nvGrpSpPr>
          <p:grpSpPr>
            <a:xfrm>
              <a:off x="893081" y="-1543570"/>
              <a:ext cx="1276737" cy="1111297"/>
              <a:chOff x="893081" y="-1543570"/>
              <a:chExt cx="1276737" cy="1111297"/>
            </a:xfrm>
          </p:grpSpPr>
          <p:grpSp>
            <p:nvGrpSpPr>
              <p:cNvPr id="10" name="Groupe 9">
                <a:extLst>
                  <a:ext uri="{FF2B5EF4-FFF2-40B4-BE49-F238E27FC236}">
                    <a16:creationId xmlns:a16="http://schemas.microsoft.com/office/drawing/2014/main" id="{5DF91425-FF0A-9A1C-21A7-E5449201695F}"/>
                  </a:ext>
                </a:extLst>
              </p:cNvPr>
              <p:cNvGrpSpPr/>
              <p:nvPr userDrawn="1"/>
            </p:nvGrpSpPr>
            <p:grpSpPr>
              <a:xfrm>
                <a:off x="893081" y="-1543570"/>
                <a:ext cx="541517" cy="196137"/>
                <a:chOff x="893081" y="-1543570"/>
                <a:chExt cx="541517" cy="196137"/>
              </a:xfrm>
            </p:grpSpPr>
            <p:sp>
              <p:nvSpPr>
                <p:cNvPr id="13" name="Forme libre 12">
                  <a:extLst>
                    <a:ext uri="{FF2B5EF4-FFF2-40B4-BE49-F238E27FC236}">
                      <a16:creationId xmlns:a16="http://schemas.microsoft.com/office/drawing/2014/main" id="{9480E1F8-4C58-ED70-1726-1212A0E79DF8}"/>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15C71F1E-48B1-D139-90DD-69D3CE0B4C34}"/>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210707D0-D32C-1E9C-9295-EEEB915FCB33}"/>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1" name="Forme libre 10">
                <a:extLst>
                  <a:ext uri="{FF2B5EF4-FFF2-40B4-BE49-F238E27FC236}">
                    <a16:creationId xmlns:a16="http://schemas.microsoft.com/office/drawing/2014/main" id="{640A6DC3-9C94-DE5C-C8CF-74C4506276A5}"/>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2" name="Forme libre 11">
                <a:extLst>
                  <a:ext uri="{FF2B5EF4-FFF2-40B4-BE49-F238E27FC236}">
                    <a16:creationId xmlns:a16="http://schemas.microsoft.com/office/drawing/2014/main" id="{0E5822F1-1541-57E2-F6B5-E1EEC685D32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8" name="Forme libre 7">
              <a:extLst>
                <a:ext uri="{FF2B5EF4-FFF2-40B4-BE49-F238E27FC236}">
                  <a16:creationId xmlns:a16="http://schemas.microsoft.com/office/drawing/2014/main" id="{B2AB650D-8C40-8676-8300-6A796596B205}"/>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9" name="Forme libre 8">
              <a:extLst>
                <a:ext uri="{FF2B5EF4-FFF2-40B4-BE49-F238E27FC236}">
                  <a16:creationId xmlns:a16="http://schemas.microsoft.com/office/drawing/2014/main" id="{03E93B21-7DBE-F23A-196F-7239DFCF4553}"/>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14" name="Espace réservé du titre 1">
            <a:extLst>
              <a:ext uri="{FF2B5EF4-FFF2-40B4-BE49-F238E27FC236}">
                <a16:creationId xmlns:a16="http://schemas.microsoft.com/office/drawing/2014/main" id="{7505835B-37A4-D5BB-4BE5-85AEE8072FB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4800" b="1" i="0">
                <a:solidFill>
                  <a:schemeClr val="accent5"/>
                </a:solidFill>
                <a:latin typeface="Marianne" panose="02000000000000000000" pitchFamily="2" charset="0"/>
              </a:defRPr>
            </a:lvl1pPr>
          </a:lstStyle>
          <a:p>
            <a:r>
              <a:rPr lang="fr-FR"/>
              <a:t>Titre de la présentation sur plusieurs lignes</a:t>
            </a:r>
          </a:p>
        </p:txBody>
      </p:sp>
      <p:sp>
        <p:nvSpPr>
          <p:cNvPr id="2" name="Espace réservé de la date 3">
            <a:extLst>
              <a:ext uri="{FF2B5EF4-FFF2-40B4-BE49-F238E27FC236}">
                <a16:creationId xmlns:a16="http://schemas.microsoft.com/office/drawing/2014/main" id="{0F2280E5-ADF9-CE36-E01A-594BE32B5605}"/>
              </a:ext>
            </a:extLst>
          </p:cNvPr>
          <p:cNvSpPr>
            <a:spLocks noGrp="1"/>
          </p:cNvSpPr>
          <p:nvPr>
            <p:ph type="dt" sz="half" idx="2"/>
          </p:nvPr>
        </p:nvSpPr>
        <p:spPr>
          <a:xfrm>
            <a:off x="1605954" y="5655304"/>
            <a:ext cx="1752599" cy="365125"/>
          </a:xfrm>
          <a:prstGeom prst="rect">
            <a:avLst/>
          </a:prstGeom>
        </p:spPr>
        <p:txBody>
          <a:bodyPr vert="horz" lIns="0" tIns="0" rIns="0" bIns="0" rtlCol="0" anchor="ctr"/>
          <a:lstStyle>
            <a:lvl1pPr algn="l">
              <a:defRPr sz="1800">
                <a:solidFill>
                  <a:schemeClr val="accent5"/>
                </a:solidFill>
                <a:latin typeface="Marianne" panose="02000000000000000000" pitchFamily="2" charset="0"/>
              </a:defRPr>
            </a:lvl1pPr>
          </a:lstStyle>
          <a:p>
            <a:r>
              <a:rPr lang="fr-FR"/>
              <a:t>Date</a:t>
            </a:r>
          </a:p>
        </p:txBody>
      </p:sp>
      <p:cxnSp>
        <p:nvCxnSpPr>
          <p:cNvPr id="4" name="Connecteur droit 3">
            <a:extLst>
              <a:ext uri="{FF2B5EF4-FFF2-40B4-BE49-F238E27FC236}">
                <a16:creationId xmlns:a16="http://schemas.microsoft.com/office/drawing/2014/main" id="{6E0C9005-6FFE-21C9-A97F-8B9E173BD89E}"/>
              </a:ext>
            </a:extLst>
          </p:cNvPr>
          <p:cNvCxnSpPr/>
          <p:nvPr userDrawn="1"/>
        </p:nvCxnSpPr>
        <p:spPr>
          <a:xfrm>
            <a:off x="1593254" y="5499100"/>
            <a:ext cx="502246"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659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MMAIRE">
    <p:bg>
      <p:bgPr>
        <a:solidFill>
          <a:schemeClr val="tx2"/>
        </a:solidFill>
        <a:effectLst/>
      </p:bgPr>
    </p:bg>
    <p:spTree>
      <p:nvGrpSpPr>
        <p:cNvPr id="1" name=""/>
        <p:cNvGrpSpPr/>
        <p:nvPr/>
      </p:nvGrpSpPr>
      <p:grpSpPr>
        <a:xfrm>
          <a:off x="0" y="0"/>
          <a:ext cx="0" cy="0"/>
          <a:chOff x="0" y="0"/>
          <a:chExt cx="0" cy="0"/>
        </a:xfrm>
      </p:grpSpPr>
      <p:sp>
        <p:nvSpPr>
          <p:cNvPr id="10" name="Espace réservé du titre 1">
            <a:extLst>
              <a:ext uri="{FF2B5EF4-FFF2-40B4-BE49-F238E27FC236}">
                <a16:creationId xmlns:a16="http://schemas.microsoft.com/office/drawing/2014/main" id="{477AA63F-450F-5E35-BFF2-42BF0BC1D6B3}"/>
              </a:ext>
            </a:extLst>
          </p:cNvPr>
          <p:cNvSpPr>
            <a:spLocks noGrp="1"/>
          </p:cNvSpPr>
          <p:nvPr>
            <p:ph type="title" hasCustomPrompt="1"/>
          </p:nvPr>
        </p:nvSpPr>
        <p:spPr>
          <a:xfrm>
            <a:off x="446238" y="558350"/>
            <a:ext cx="5649762" cy="395220"/>
          </a:xfrm>
          <a:prstGeom prst="rect">
            <a:avLst/>
          </a:prstGeom>
        </p:spPr>
        <p:txBody>
          <a:bodyPr vert="horz" lIns="0" tIns="0" rIns="0" bIns="0" rtlCol="0" anchor="ctr">
            <a:noAutofit/>
          </a:bodyPr>
          <a:lstStyle>
            <a:lvl1pPr>
              <a:defRPr sz="3000">
                <a:solidFill>
                  <a:schemeClr val="bg1"/>
                </a:solidFill>
              </a:defRPr>
            </a:lvl1pPr>
          </a:lstStyle>
          <a:p>
            <a:r>
              <a:rPr lang="fr-FR"/>
              <a:t>Sommaire</a:t>
            </a:r>
          </a:p>
        </p:txBody>
      </p:sp>
      <p:sp>
        <p:nvSpPr>
          <p:cNvPr id="2" name="Espace réservé du texte 21">
            <a:extLst>
              <a:ext uri="{FF2B5EF4-FFF2-40B4-BE49-F238E27FC236}">
                <a16:creationId xmlns:a16="http://schemas.microsoft.com/office/drawing/2014/main" id="{E5E06D76-D393-6589-C163-8B00F2A1E025}"/>
              </a:ext>
            </a:extLst>
          </p:cNvPr>
          <p:cNvSpPr>
            <a:spLocks noGrp="1"/>
          </p:cNvSpPr>
          <p:nvPr>
            <p:ph type="body" sz="quarter" idx="21" hasCustomPrompt="1"/>
          </p:nvPr>
        </p:nvSpPr>
        <p:spPr>
          <a:xfrm>
            <a:off x="1919288" y="220662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1</a:t>
            </a:r>
          </a:p>
        </p:txBody>
      </p:sp>
      <p:sp>
        <p:nvSpPr>
          <p:cNvPr id="3" name="Espace réservé du texte 21">
            <a:extLst>
              <a:ext uri="{FF2B5EF4-FFF2-40B4-BE49-F238E27FC236}">
                <a16:creationId xmlns:a16="http://schemas.microsoft.com/office/drawing/2014/main" id="{B8652A79-7E8F-EF39-E5EF-48AC1415660B}"/>
              </a:ext>
            </a:extLst>
          </p:cNvPr>
          <p:cNvSpPr>
            <a:spLocks noGrp="1"/>
          </p:cNvSpPr>
          <p:nvPr>
            <p:ph type="body" sz="quarter" idx="22" hasCustomPrompt="1"/>
          </p:nvPr>
        </p:nvSpPr>
        <p:spPr>
          <a:xfrm>
            <a:off x="8279731" y="220662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4" name="Espace réservé du texte 21">
            <a:extLst>
              <a:ext uri="{FF2B5EF4-FFF2-40B4-BE49-F238E27FC236}">
                <a16:creationId xmlns:a16="http://schemas.microsoft.com/office/drawing/2014/main" id="{625382EB-AE45-856E-27F5-3F3B39009110}"/>
              </a:ext>
            </a:extLst>
          </p:cNvPr>
          <p:cNvSpPr>
            <a:spLocks noGrp="1"/>
          </p:cNvSpPr>
          <p:nvPr>
            <p:ph type="body" sz="quarter" idx="23" hasCustomPrompt="1"/>
          </p:nvPr>
        </p:nvSpPr>
        <p:spPr>
          <a:xfrm>
            <a:off x="1919288" y="271145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2</a:t>
            </a:r>
          </a:p>
        </p:txBody>
      </p:sp>
      <p:sp>
        <p:nvSpPr>
          <p:cNvPr id="5" name="Espace réservé du texte 21">
            <a:extLst>
              <a:ext uri="{FF2B5EF4-FFF2-40B4-BE49-F238E27FC236}">
                <a16:creationId xmlns:a16="http://schemas.microsoft.com/office/drawing/2014/main" id="{48FDD8DA-6C98-835F-B0C3-D9D967FF0206}"/>
              </a:ext>
            </a:extLst>
          </p:cNvPr>
          <p:cNvSpPr>
            <a:spLocks noGrp="1"/>
          </p:cNvSpPr>
          <p:nvPr>
            <p:ph type="body" sz="quarter" idx="24" hasCustomPrompt="1"/>
          </p:nvPr>
        </p:nvSpPr>
        <p:spPr>
          <a:xfrm>
            <a:off x="8279731" y="271145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6" name="Espace réservé du texte 21">
            <a:extLst>
              <a:ext uri="{FF2B5EF4-FFF2-40B4-BE49-F238E27FC236}">
                <a16:creationId xmlns:a16="http://schemas.microsoft.com/office/drawing/2014/main" id="{883C5D33-CE68-8EAE-8564-789385C3BBA2}"/>
              </a:ext>
            </a:extLst>
          </p:cNvPr>
          <p:cNvSpPr>
            <a:spLocks noGrp="1"/>
          </p:cNvSpPr>
          <p:nvPr>
            <p:ph type="body" sz="quarter" idx="25" hasCustomPrompt="1"/>
          </p:nvPr>
        </p:nvSpPr>
        <p:spPr>
          <a:xfrm>
            <a:off x="1919288" y="321627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3</a:t>
            </a:r>
          </a:p>
        </p:txBody>
      </p:sp>
      <p:sp>
        <p:nvSpPr>
          <p:cNvPr id="7" name="Espace réservé du texte 21">
            <a:extLst>
              <a:ext uri="{FF2B5EF4-FFF2-40B4-BE49-F238E27FC236}">
                <a16:creationId xmlns:a16="http://schemas.microsoft.com/office/drawing/2014/main" id="{B30F99DC-93A9-0988-D932-FA8F9B795761}"/>
              </a:ext>
            </a:extLst>
          </p:cNvPr>
          <p:cNvSpPr>
            <a:spLocks noGrp="1"/>
          </p:cNvSpPr>
          <p:nvPr>
            <p:ph type="body" sz="quarter" idx="26" hasCustomPrompt="1"/>
          </p:nvPr>
        </p:nvSpPr>
        <p:spPr>
          <a:xfrm>
            <a:off x="8279731" y="321627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8" name="Espace réservé du texte 21">
            <a:extLst>
              <a:ext uri="{FF2B5EF4-FFF2-40B4-BE49-F238E27FC236}">
                <a16:creationId xmlns:a16="http://schemas.microsoft.com/office/drawing/2014/main" id="{1685F703-A638-6232-FD40-B95B96B9E181}"/>
              </a:ext>
            </a:extLst>
          </p:cNvPr>
          <p:cNvSpPr>
            <a:spLocks noGrp="1"/>
          </p:cNvSpPr>
          <p:nvPr>
            <p:ph type="body" sz="quarter" idx="27" hasCustomPrompt="1"/>
          </p:nvPr>
        </p:nvSpPr>
        <p:spPr>
          <a:xfrm>
            <a:off x="1919288" y="372110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4</a:t>
            </a:r>
          </a:p>
        </p:txBody>
      </p:sp>
      <p:sp>
        <p:nvSpPr>
          <p:cNvPr id="9" name="Espace réservé du texte 21">
            <a:extLst>
              <a:ext uri="{FF2B5EF4-FFF2-40B4-BE49-F238E27FC236}">
                <a16:creationId xmlns:a16="http://schemas.microsoft.com/office/drawing/2014/main" id="{391CCB2C-B2C1-0155-DE1F-7FA17EDCD6E4}"/>
              </a:ext>
            </a:extLst>
          </p:cNvPr>
          <p:cNvSpPr>
            <a:spLocks noGrp="1"/>
          </p:cNvSpPr>
          <p:nvPr>
            <p:ph type="body" sz="quarter" idx="28" hasCustomPrompt="1"/>
          </p:nvPr>
        </p:nvSpPr>
        <p:spPr>
          <a:xfrm>
            <a:off x="8279731" y="372110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23" name="Espace réservé du texte 21">
            <a:extLst>
              <a:ext uri="{FF2B5EF4-FFF2-40B4-BE49-F238E27FC236}">
                <a16:creationId xmlns:a16="http://schemas.microsoft.com/office/drawing/2014/main" id="{F4BA9401-C9A1-024F-B608-9579088101C4}"/>
              </a:ext>
            </a:extLst>
          </p:cNvPr>
          <p:cNvSpPr>
            <a:spLocks noGrp="1"/>
          </p:cNvSpPr>
          <p:nvPr>
            <p:ph type="body" sz="quarter" idx="29" hasCustomPrompt="1"/>
          </p:nvPr>
        </p:nvSpPr>
        <p:spPr>
          <a:xfrm>
            <a:off x="1919288" y="422592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5</a:t>
            </a:r>
          </a:p>
        </p:txBody>
      </p:sp>
      <p:sp>
        <p:nvSpPr>
          <p:cNvPr id="24" name="Espace réservé du texte 21">
            <a:extLst>
              <a:ext uri="{FF2B5EF4-FFF2-40B4-BE49-F238E27FC236}">
                <a16:creationId xmlns:a16="http://schemas.microsoft.com/office/drawing/2014/main" id="{947D38FF-0B1A-B315-3B22-A20474D0264D}"/>
              </a:ext>
            </a:extLst>
          </p:cNvPr>
          <p:cNvSpPr>
            <a:spLocks noGrp="1"/>
          </p:cNvSpPr>
          <p:nvPr>
            <p:ph type="body" sz="quarter" idx="30" hasCustomPrompt="1"/>
          </p:nvPr>
        </p:nvSpPr>
        <p:spPr>
          <a:xfrm>
            <a:off x="8279731" y="422592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25" name="Espace réservé du texte 21">
            <a:extLst>
              <a:ext uri="{FF2B5EF4-FFF2-40B4-BE49-F238E27FC236}">
                <a16:creationId xmlns:a16="http://schemas.microsoft.com/office/drawing/2014/main" id="{0ADA4B8F-CCF5-E26B-FCD4-95A2ADE18383}"/>
              </a:ext>
            </a:extLst>
          </p:cNvPr>
          <p:cNvSpPr>
            <a:spLocks noGrp="1"/>
          </p:cNvSpPr>
          <p:nvPr>
            <p:ph type="body" sz="quarter" idx="31" hasCustomPrompt="1"/>
          </p:nvPr>
        </p:nvSpPr>
        <p:spPr>
          <a:xfrm>
            <a:off x="1919288" y="473075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Titre du chapitre 6</a:t>
            </a:r>
          </a:p>
        </p:txBody>
      </p:sp>
      <p:sp>
        <p:nvSpPr>
          <p:cNvPr id="26" name="Espace réservé du texte 21">
            <a:extLst>
              <a:ext uri="{FF2B5EF4-FFF2-40B4-BE49-F238E27FC236}">
                <a16:creationId xmlns:a16="http://schemas.microsoft.com/office/drawing/2014/main" id="{10954D80-279D-7FAB-8A88-851C5569D8BA}"/>
              </a:ext>
            </a:extLst>
          </p:cNvPr>
          <p:cNvSpPr>
            <a:spLocks noGrp="1"/>
          </p:cNvSpPr>
          <p:nvPr>
            <p:ph type="body" sz="quarter" idx="32" hasCustomPrompt="1"/>
          </p:nvPr>
        </p:nvSpPr>
        <p:spPr>
          <a:xfrm>
            <a:off x="8279731" y="473075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a:t>00</a:t>
            </a:r>
          </a:p>
        </p:txBody>
      </p:sp>
      <p:sp>
        <p:nvSpPr>
          <p:cNvPr id="11" name="Espace réservé du numéro de diapositive 5">
            <a:extLst>
              <a:ext uri="{FF2B5EF4-FFF2-40B4-BE49-F238E27FC236}">
                <a16:creationId xmlns:a16="http://schemas.microsoft.com/office/drawing/2014/main" id="{2EF3CC69-AC12-5AD4-46F7-61FC148C31FF}"/>
              </a:ext>
            </a:extLst>
          </p:cNvPr>
          <p:cNvSpPr>
            <a:spLocks noGrp="1"/>
          </p:cNvSpPr>
          <p:nvPr>
            <p:ph type="sldNum" sz="quarter" idx="4"/>
          </p:nvPr>
        </p:nvSpPr>
        <p:spPr>
          <a:xfrm>
            <a:off x="11169519" y="6306963"/>
            <a:ext cx="584200" cy="365125"/>
          </a:xfrm>
          <a:prstGeom prst="rect">
            <a:avLst/>
          </a:prstGeom>
        </p:spPr>
        <p:txBody>
          <a:bodyPr vert="horz" lIns="0" tIns="0" rIns="0" bIns="0" rtlCol="0" anchor="ctr">
            <a:noAutofit/>
          </a:bodyPr>
          <a:lstStyle>
            <a:lvl1pPr algn="r">
              <a:defRPr sz="1000">
                <a:solidFill>
                  <a:schemeClr val="bg1"/>
                </a:solidFill>
                <a:latin typeface="Marianne" panose="02000000000000000000" pitchFamily="2" charset="0"/>
              </a:defRPr>
            </a:lvl1pPr>
          </a:lstStyle>
          <a:p>
            <a:r>
              <a:rPr lang="fr-FR">
                <a:solidFill>
                  <a:schemeClr val="bg2"/>
                </a:solidFill>
              </a:rPr>
              <a:t>I</a:t>
            </a:r>
            <a:r>
              <a:rPr lang="fr-FR"/>
              <a:t>   </a:t>
            </a:r>
            <a:fld id="{64796F50-615E-D548-82F0-72548B5C555C}" type="slidenum">
              <a:rPr lang="fr-FR" smtClean="0"/>
              <a:pPr/>
              <a:t>‹N°›</a:t>
            </a:fld>
            <a:endParaRPr lang="fr-FR"/>
          </a:p>
        </p:txBody>
      </p:sp>
      <p:sp>
        <p:nvSpPr>
          <p:cNvPr id="13" name="Graphique 9">
            <a:extLst>
              <a:ext uri="{FF2B5EF4-FFF2-40B4-BE49-F238E27FC236}">
                <a16:creationId xmlns:a16="http://schemas.microsoft.com/office/drawing/2014/main" id="{2F493ED7-0F96-1EDE-2F94-A56073810799}"/>
              </a:ext>
            </a:extLst>
          </p:cNvPr>
          <p:cNvSpPr>
            <a:spLocks noChangeAspect="1"/>
          </p:cNvSpPr>
          <p:nvPr userDrawn="1"/>
        </p:nvSpPr>
        <p:spPr>
          <a:xfrm>
            <a:off x="668215" y="6391039"/>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bg1"/>
          </a:solidFill>
          <a:ln w="0" cap="flat">
            <a:noFill/>
            <a:prstDash val="solid"/>
            <a:miter/>
          </a:ln>
        </p:spPr>
        <p:txBody>
          <a:bodyPr rtlCol="0" anchor="ctr"/>
          <a:lstStyle/>
          <a:p>
            <a:endParaRPr lang="fr-FR"/>
          </a:p>
        </p:txBody>
      </p:sp>
    </p:spTree>
    <p:extLst>
      <p:ext uri="{BB962C8B-B14F-4D97-AF65-F5344CB8AC3E}">
        <p14:creationId xmlns:p14="http://schemas.microsoft.com/office/powerpoint/2010/main" val="292033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1B3ACE4-75C0-1429-572D-ACF5946BC36E}"/>
              </a:ext>
            </a:extLst>
          </p:cNvPr>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fr-FR"/>
              <a:t>Modifiez le style du titre</a:t>
            </a:r>
          </a:p>
        </p:txBody>
      </p:sp>
      <p:sp>
        <p:nvSpPr>
          <p:cNvPr id="3" name="Espace réservé du texte 2">
            <a:extLst>
              <a:ext uri="{FF2B5EF4-FFF2-40B4-BE49-F238E27FC236}">
                <a16:creationId xmlns:a16="http://schemas.microsoft.com/office/drawing/2014/main" id="{9EF34593-70EB-B4F7-1A61-C51634D4F8B4}"/>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08BA31-CEFC-5325-F0DB-46258E9E3F60}"/>
              </a:ext>
            </a:extLst>
          </p:cNvPr>
          <p:cNvSpPr>
            <a:spLocks noGrp="1"/>
          </p:cNvSpPr>
          <p:nvPr>
            <p:ph type="dt" sz="half" idx="2"/>
          </p:nvPr>
        </p:nvSpPr>
        <p:spPr>
          <a:xfrm>
            <a:off x="838200" y="6356350"/>
            <a:ext cx="2743200" cy="365125"/>
          </a:xfrm>
          <a:prstGeom prst="rect">
            <a:avLst/>
          </a:prstGeom>
        </p:spPr>
        <p:txBody>
          <a:bodyPr vert="horz" lIns="0" tIns="0" rIns="0" bIns="0" rtlCol="0" anchor="ctr">
            <a:noAutofit/>
          </a:bodyPr>
          <a:lstStyle>
            <a:lvl1pPr algn="l">
              <a:defRPr sz="1200">
                <a:solidFill>
                  <a:schemeClr val="tx1">
                    <a:tint val="75000"/>
                  </a:schemeClr>
                </a:solidFill>
                <a:latin typeface="Marianne" panose="02000000000000000000" pitchFamily="2" charset="0"/>
              </a:defRPr>
            </a:lvl1pPr>
          </a:lstStyle>
          <a:p>
            <a:r>
              <a:rPr lang="fr-FR"/>
              <a:t>Date</a:t>
            </a:r>
          </a:p>
        </p:txBody>
      </p:sp>
      <p:sp>
        <p:nvSpPr>
          <p:cNvPr id="5" name="Espace réservé du pied de page 4">
            <a:extLst>
              <a:ext uri="{FF2B5EF4-FFF2-40B4-BE49-F238E27FC236}">
                <a16:creationId xmlns:a16="http://schemas.microsoft.com/office/drawing/2014/main" id="{8EB2C2CD-FD42-3951-E383-0275E15F80EF}"/>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1">
                    <a:tint val="75000"/>
                  </a:schemeClr>
                </a:solidFill>
                <a:latin typeface="Marianne" panose="02000000000000000000" pitchFamily="2" charset="0"/>
              </a:defRPr>
            </a:lvl1pPr>
          </a:lstStyle>
          <a:p>
            <a:endParaRPr lang="fr-FR"/>
          </a:p>
        </p:txBody>
      </p:sp>
      <p:sp>
        <p:nvSpPr>
          <p:cNvPr id="6" name="Espace réservé du numéro de diapositive 5">
            <a:extLst>
              <a:ext uri="{FF2B5EF4-FFF2-40B4-BE49-F238E27FC236}">
                <a16:creationId xmlns:a16="http://schemas.microsoft.com/office/drawing/2014/main" id="{03E483B0-68C1-F4A3-4CF1-26294B301760}"/>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noAutofit/>
          </a:bodyPr>
          <a:lstStyle>
            <a:lvl1pPr algn="r">
              <a:defRPr sz="1200">
                <a:solidFill>
                  <a:schemeClr val="tx1">
                    <a:tint val="75000"/>
                  </a:schemeClr>
                </a:solidFill>
                <a:latin typeface="Marianne" panose="02000000000000000000" pitchFamily="2" charset="0"/>
              </a:defRPr>
            </a:lvl1pPr>
          </a:lstStyle>
          <a:p>
            <a:fld id="{64796F50-615E-D548-82F0-72548B5C555C}" type="slidenum">
              <a:rPr lang="fr-FR" smtClean="0"/>
              <a:pPr/>
              <a:t>‹N°›</a:t>
            </a:fld>
            <a:endParaRPr lang="fr-FR"/>
          </a:p>
        </p:txBody>
      </p:sp>
    </p:spTree>
    <p:extLst>
      <p:ext uri="{BB962C8B-B14F-4D97-AF65-F5344CB8AC3E}">
        <p14:creationId xmlns:p14="http://schemas.microsoft.com/office/powerpoint/2010/main" val="1677224828"/>
      </p:ext>
    </p:extLst>
  </p:cSld>
  <p:clrMap bg1="lt1" tx1="dk1" bg2="lt2" tx2="dk2" accent1="accent1" accent2="accent2" accent3="accent3" accent4="accent4" accent5="accent5" accent6="accent6" hlink="hlink" folHlink="folHlink"/>
  <p:sldLayoutIdLst>
    <p:sldLayoutId id="2147483664" r:id="rId1"/>
    <p:sldLayoutId id="2147483673" r:id="rId2"/>
    <p:sldLayoutId id="2147483672" r:id="rId3"/>
    <p:sldLayoutId id="2147483665" r:id="rId4"/>
    <p:sldLayoutId id="2147483667" r:id="rId5"/>
    <p:sldLayoutId id="2147483669" r:id="rId6"/>
    <p:sldLayoutId id="2147483668" r:id="rId7"/>
    <p:sldLayoutId id="2147483682" r:id="rId8"/>
    <p:sldLayoutId id="2147483656" r:id="rId9"/>
    <p:sldLayoutId id="2147483684" r:id="rId10"/>
    <p:sldLayoutId id="2147483687" r:id="rId11"/>
    <p:sldLayoutId id="2147483689" r:id="rId12"/>
    <p:sldLayoutId id="2147483690" r:id="rId13"/>
    <p:sldLayoutId id="2147483688" r:id="rId14"/>
    <p:sldLayoutId id="2147483691" r:id="rId15"/>
    <p:sldLayoutId id="2147483658" r:id="rId16"/>
    <p:sldLayoutId id="2147483660" r:id="rId17"/>
    <p:sldLayoutId id="2147483661" r:id="rId18"/>
    <p:sldLayoutId id="2147483663" r:id="rId19"/>
    <p:sldLayoutId id="2147483659" r:id="rId20"/>
    <p:sldLayoutId id="2147483662" r:id="rId21"/>
    <p:sldLayoutId id="2147483692" r:id="rId22"/>
    <p:sldLayoutId id="2147483693" r:id="rId23"/>
    <p:sldLayoutId id="2147483694" r:id="rId24"/>
  </p:sldLayoutIdLst>
  <p:hf hdr="0" ftr="0"/>
  <p:txStyles>
    <p:titleStyle>
      <a:lvl1pPr algn="l" defTabSz="914400" rtl="0" eaLnBrk="1" latinLnBrk="0" hangingPunct="1">
        <a:lnSpc>
          <a:spcPct val="90000"/>
        </a:lnSpc>
        <a:spcBef>
          <a:spcPct val="0"/>
        </a:spcBef>
        <a:buNone/>
        <a:defRPr sz="4400" b="1" i="0" kern="1200">
          <a:solidFill>
            <a:schemeClr val="tx1"/>
          </a:solidFill>
          <a:latin typeface="Mariann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ariann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ariann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ariann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gif"/><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6.png"/><Relationship Id="rId10" Type="http://schemas.microsoft.com/office/2007/relationships/hdphoto" Target="../media/hdphoto3.wdp"/><Relationship Id="rId4" Type="http://schemas.openxmlformats.org/officeDocument/2006/relationships/image" Target="../media/image5.jpe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2120DC40-EF16-0333-3C82-0517A33037AF}"/>
              </a:ext>
            </a:extLst>
          </p:cNvPr>
          <p:cNvSpPr>
            <a:spLocks noGrp="1"/>
          </p:cNvSpPr>
          <p:nvPr>
            <p:ph type="title"/>
          </p:nvPr>
        </p:nvSpPr>
        <p:spPr>
          <a:xfrm>
            <a:off x="1520286" y="2401170"/>
            <a:ext cx="8053388" cy="2503487"/>
          </a:xfrm>
        </p:spPr>
        <p:txBody>
          <a:bodyPr/>
          <a:lstStyle/>
          <a:p>
            <a:r>
              <a:rPr lang="fr-FR" dirty="0">
                <a:latin typeface="Bahnschrift SemiBold" panose="020B0502040204020203" pitchFamily="34" charset="0"/>
              </a:rPr>
              <a:t>La régulation, une histoire du service public </a:t>
            </a:r>
            <a:endParaRPr lang="fr-FR" dirty="0"/>
          </a:p>
        </p:txBody>
      </p:sp>
      <p:sp>
        <p:nvSpPr>
          <p:cNvPr id="5" name="Espace réservé de la date 4">
            <a:extLst>
              <a:ext uri="{FF2B5EF4-FFF2-40B4-BE49-F238E27FC236}">
                <a16:creationId xmlns:a16="http://schemas.microsoft.com/office/drawing/2014/main" id="{E638E45F-4984-679A-8964-AB69482756EE}"/>
              </a:ext>
            </a:extLst>
          </p:cNvPr>
          <p:cNvSpPr>
            <a:spLocks noGrp="1"/>
          </p:cNvSpPr>
          <p:nvPr>
            <p:ph type="dt" sz="half" idx="2"/>
          </p:nvPr>
        </p:nvSpPr>
        <p:spPr/>
        <p:txBody>
          <a:bodyPr/>
          <a:lstStyle/>
          <a:p>
            <a:r>
              <a:rPr lang="fr-FR" dirty="0"/>
              <a:t>Juillet 2025</a:t>
            </a:r>
          </a:p>
        </p:txBody>
      </p:sp>
    </p:spTree>
    <p:extLst>
      <p:ext uri="{BB962C8B-B14F-4D97-AF65-F5344CB8AC3E}">
        <p14:creationId xmlns:p14="http://schemas.microsoft.com/office/powerpoint/2010/main" val="545209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448FD0E-C7AE-7796-9B3E-19A22C8B0848}"/>
              </a:ext>
            </a:extLst>
          </p:cNvPr>
          <p:cNvSpPr>
            <a:spLocks noGrp="1"/>
          </p:cNvSpPr>
          <p:nvPr>
            <p:ph type="title"/>
          </p:nvPr>
        </p:nvSpPr>
        <p:spPr/>
        <p:txBody>
          <a:bodyPr/>
          <a:lstStyle/>
          <a:p>
            <a:r>
              <a:rPr lang="fr-FR" sz="3600" dirty="0"/>
              <a:t>Un service public particulier : soumis au marché, aux aléas industriels, aux couts d’investissements abyssaux</a:t>
            </a:r>
          </a:p>
        </p:txBody>
      </p:sp>
      <p:sp>
        <p:nvSpPr>
          <p:cNvPr id="3" name="Espace réservé du texte 2">
            <a:extLst>
              <a:ext uri="{FF2B5EF4-FFF2-40B4-BE49-F238E27FC236}">
                <a16:creationId xmlns:a16="http://schemas.microsoft.com/office/drawing/2014/main" id="{A2D0303E-9A2C-4D92-F50F-E0E5F24451DE}"/>
              </a:ext>
            </a:extLst>
          </p:cNvPr>
          <p:cNvSpPr>
            <a:spLocks noGrp="1"/>
          </p:cNvSpPr>
          <p:nvPr>
            <p:ph type="body" sz="quarter" idx="22"/>
          </p:nvPr>
        </p:nvSpPr>
        <p:spPr/>
        <p:txBody>
          <a:bodyPr/>
          <a:lstStyle/>
          <a:p>
            <a:r>
              <a:rPr lang="fr-FR" dirty="0"/>
              <a:t>Egalité</a:t>
            </a:r>
          </a:p>
        </p:txBody>
      </p:sp>
      <p:sp>
        <p:nvSpPr>
          <p:cNvPr id="4" name="Espace réservé du numéro de diapositive 3">
            <a:extLst>
              <a:ext uri="{FF2B5EF4-FFF2-40B4-BE49-F238E27FC236}">
                <a16:creationId xmlns:a16="http://schemas.microsoft.com/office/drawing/2014/main" id="{CFE682AE-BB8C-5EE2-98E6-04AF2044D293}"/>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10</a:t>
            </a:fld>
            <a:endParaRPr lang="fr-FR"/>
          </a:p>
        </p:txBody>
      </p:sp>
      <p:sp>
        <p:nvSpPr>
          <p:cNvPr id="5" name="Espace réservé du texte 4">
            <a:extLst>
              <a:ext uri="{FF2B5EF4-FFF2-40B4-BE49-F238E27FC236}">
                <a16:creationId xmlns:a16="http://schemas.microsoft.com/office/drawing/2014/main" id="{3536D904-4EAE-7EF3-7354-E4CCFF2DACDF}"/>
              </a:ext>
            </a:extLst>
          </p:cNvPr>
          <p:cNvSpPr>
            <a:spLocks noGrp="1"/>
          </p:cNvSpPr>
          <p:nvPr>
            <p:ph type="body" sz="quarter" idx="23"/>
          </p:nvPr>
        </p:nvSpPr>
        <p:spPr>
          <a:xfrm>
            <a:off x="8331557" y="829529"/>
            <a:ext cx="3130062" cy="5842559"/>
          </a:xfrm>
        </p:spPr>
        <p:txBody>
          <a:bodyPr/>
          <a:lstStyle/>
          <a:p>
            <a:r>
              <a:rPr lang="fr-FR" dirty="0"/>
              <a:t>L’accès à l’information </a:t>
            </a:r>
          </a:p>
          <a:p>
            <a:pPr marL="403225" lvl="2" indent="-171450"/>
            <a:r>
              <a:rPr lang="fr-FR" dirty="0"/>
              <a:t>Révèle de modes de travail : les appels d’offres, les lois, les commissions mais aussi les le mode d’élaboration des lois sur l’énergie appellent à d’ateliers ou table ronde ministérielle pour que l’on ait le maximum d’acteurs représentés et écoutés. </a:t>
            </a:r>
          </a:p>
          <a:p>
            <a:pPr algn="l">
              <a:buNone/>
            </a:pPr>
            <a:r>
              <a:rPr lang="fr-FR" dirty="0"/>
              <a:t>L’accès au recours</a:t>
            </a:r>
          </a:p>
          <a:p>
            <a:pPr marL="171450" indent="-171450" algn="l">
              <a:buFont typeface="Arial" panose="020B0604020202020204" pitchFamily="34" charset="0"/>
              <a:buChar char="•"/>
            </a:pPr>
            <a:r>
              <a:rPr lang="fr-FR" sz="1000" b="1" i="0" dirty="0">
                <a:effectLst/>
                <a:latin typeface="Marianne" panose="02000000000000000000"/>
              </a:rPr>
              <a:t>Comité de Règlement des Différends et </a:t>
            </a:r>
            <a:r>
              <a:rPr lang="fr-FR" sz="1000" dirty="0">
                <a:latin typeface="Marianne" panose="02000000000000000000"/>
              </a:rPr>
              <a:t>Sanctions</a:t>
            </a:r>
          </a:p>
          <a:p>
            <a:pPr algn="l"/>
            <a:r>
              <a:rPr lang="fr-FR" sz="1000" b="0" i="0" dirty="0">
                <a:effectLst/>
                <a:latin typeface="Inter"/>
              </a:rPr>
              <a:t>Le </a:t>
            </a:r>
            <a:r>
              <a:rPr lang="fr-FR" sz="1000" b="0" i="0" dirty="0" err="1">
                <a:effectLst/>
                <a:latin typeface="Inter"/>
              </a:rPr>
              <a:t>CoRDiS</a:t>
            </a:r>
            <a:r>
              <a:rPr lang="fr-FR" sz="1000" b="0" i="0" dirty="0">
                <a:effectLst/>
                <a:latin typeface="Inter"/>
              </a:rPr>
              <a:t> est composé de quatre membres titulaires et quatre membres suppléants, issus du Conseil d’Etat et de la Cour de cassation. Ils sont chargés de régler les différends portant sur l’accès aux réseaux publics de l’électricité et du gaz et leur utilisation entre gestionnaires et utilisateurs. Ils sont également chargés de sanctionner les infractions au code de l’énergie.</a:t>
            </a:r>
            <a:endParaRPr lang="fr-FR" sz="1000" b="0" dirty="0">
              <a:latin typeface="Inter"/>
            </a:endParaRPr>
          </a:p>
          <a:p>
            <a:pPr algn="l"/>
            <a:r>
              <a:rPr lang="fr-FR" dirty="0"/>
              <a:t>L’accès à l’électricité </a:t>
            </a:r>
          </a:p>
          <a:p>
            <a:pPr marL="285750" indent="-285750" algn="l">
              <a:buFont typeface="Arial" panose="020B0604020202020204" pitchFamily="34" charset="0"/>
              <a:buChar char="•"/>
            </a:pPr>
            <a:r>
              <a:rPr lang="fr-FR" sz="1000" dirty="0">
                <a:latin typeface="Marianne" panose="02000000000000000000"/>
              </a:rPr>
              <a:t>L’accès à un réseau / raccordement : contrôles de la part de la CRE</a:t>
            </a:r>
          </a:p>
          <a:p>
            <a:pPr marL="285750" indent="-285750" algn="l">
              <a:buFont typeface="Arial" panose="020B0604020202020204" pitchFamily="34" charset="0"/>
              <a:buChar char="•"/>
            </a:pPr>
            <a:r>
              <a:rPr lang="fr-FR" sz="1000" dirty="0">
                <a:latin typeface="Marianne" panose="02000000000000000000"/>
              </a:rPr>
              <a:t>En cas de hors réseau mise en place d’autoconsommation (ex Guyane : 200 écarts)</a:t>
            </a:r>
          </a:p>
        </p:txBody>
      </p:sp>
    </p:spTree>
    <p:extLst>
      <p:ext uri="{BB962C8B-B14F-4D97-AF65-F5344CB8AC3E}">
        <p14:creationId xmlns:p14="http://schemas.microsoft.com/office/powerpoint/2010/main" val="2919282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612BBD-3D52-7A3F-1E34-CE37C23CBE1B}"/>
              </a:ext>
            </a:extLst>
          </p:cNvPr>
          <p:cNvSpPr>
            <a:spLocks noGrp="1"/>
          </p:cNvSpPr>
          <p:nvPr>
            <p:ph type="title"/>
          </p:nvPr>
        </p:nvSpPr>
        <p:spPr/>
        <p:txBody>
          <a:bodyPr/>
          <a:lstStyle/>
          <a:p>
            <a:r>
              <a:rPr lang="fr-FR" sz="4000" dirty="0"/>
              <a:t>Il n’y a pas de liberté ou d’égalité sans vision équitable. La fraternité s’incarne par les CSPE</a:t>
            </a:r>
          </a:p>
        </p:txBody>
      </p:sp>
      <p:sp>
        <p:nvSpPr>
          <p:cNvPr id="3" name="Espace réservé du texte 2">
            <a:extLst>
              <a:ext uri="{FF2B5EF4-FFF2-40B4-BE49-F238E27FC236}">
                <a16:creationId xmlns:a16="http://schemas.microsoft.com/office/drawing/2014/main" id="{908F0B8A-F971-E279-D752-C8D4A4B0068B}"/>
              </a:ext>
            </a:extLst>
          </p:cNvPr>
          <p:cNvSpPr>
            <a:spLocks noGrp="1"/>
          </p:cNvSpPr>
          <p:nvPr>
            <p:ph type="body" sz="quarter" idx="22"/>
          </p:nvPr>
        </p:nvSpPr>
        <p:spPr>
          <a:xfrm>
            <a:off x="1834165" y="1651165"/>
            <a:ext cx="2764339" cy="677862"/>
          </a:xfrm>
        </p:spPr>
        <p:txBody>
          <a:bodyPr/>
          <a:lstStyle/>
          <a:p>
            <a:r>
              <a:rPr lang="fr-FR" dirty="0"/>
              <a:t>Fraternité</a:t>
            </a:r>
          </a:p>
        </p:txBody>
      </p:sp>
      <p:sp>
        <p:nvSpPr>
          <p:cNvPr id="4" name="Espace réservé du numéro de diapositive 3">
            <a:extLst>
              <a:ext uri="{FF2B5EF4-FFF2-40B4-BE49-F238E27FC236}">
                <a16:creationId xmlns:a16="http://schemas.microsoft.com/office/drawing/2014/main" id="{A6F89905-2656-BC1B-7F51-690F52E4FB3B}"/>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11</a:t>
            </a:fld>
            <a:endParaRPr lang="fr-FR"/>
          </a:p>
        </p:txBody>
      </p:sp>
      <p:sp>
        <p:nvSpPr>
          <p:cNvPr id="5" name="Espace réservé du texte 4">
            <a:extLst>
              <a:ext uri="{FF2B5EF4-FFF2-40B4-BE49-F238E27FC236}">
                <a16:creationId xmlns:a16="http://schemas.microsoft.com/office/drawing/2014/main" id="{15760372-C895-3B62-6B40-A6B214D27B7F}"/>
              </a:ext>
            </a:extLst>
          </p:cNvPr>
          <p:cNvSpPr>
            <a:spLocks noGrp="1"/>
          </p:cNvSpPr>
          <p:nvPr>
            <p:ph type="body" sz="quarter" idx="23"/>
          </p:nvPr>
        </p:nvSpPr>
        <p:spPr/>
        <p:txBody>
          <a:bodyPr/>
          <a:lstStyle/>
          <a:p>
            <a:r>
              <a:rPr lang="fr-FR" dirty="0"/>
              <a:t>Charges de services publics qui viennent compenser les (sur)couts liés aux investissements dans les ZNI. </a:t>
            </a:r>
            <a:br>
              <a:rPr lang="fr-FR" dirty="0"/>
            </a:br>
            <a:endParaRPr lang="fr-FR" dirty="0"/>
          </a:p>
          <a:p>
            <a:r>
              <a:rPr lang="fr-FR" dirty="0"/>
              <a:t>En métropole elles servent essentiellement aux </a:t>
            </a:r>
            <a:r>
              <a:rPr lang="fr-FR" dirty="0" err="1"/>
              <a:t>EnR</a:t>
            </a:r>
            <a:r>
              <a:rPr lang="fr-FR" dirty="0"/>
              <a:t>, pour compenser les couts notamment sur le PV par les obligations d’achats. </a:t>
            </a:r>
          </a:p>
          <a:p>
            <a:r>
              <a:rPr lang="fr-FR" dirty="0"/>
              <a:t>= changement </a:t>
            </a:r>
            <a:r>
              <a:rPr lang="fr-FR" dirty="0" err="1"/>
              <a:t>clilmatique</a:t>
            </a:r>
            <a:r>
              <a:rPr lang="fr-FR" dirty="0"/>
              <a:t> / transition énergétique </a:t>
            </a:r>
          </a:p>
        </p:txBody>
      </p:sp>
    </p:spTree>
    <p:extLst>
      <p:ext uri="{BB962C8B-B14F-4D97-AF65-F5344CB8AC3E}">
        <p14:creationId xmlns:p14="http://schemas.microsoft.com/office/powerpoint/2010/main" val="1515880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3EBE15-4A62-B458-6E3F-DD3AC6E9B6D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BB4930B-81E3-3D3D-E67A-062CA8360508}"/>
              </a:ext>
            </a:extLst>
          </p:cNvPr>
          <p:cNvSpPr>
            <a:spLocks noGrp="1"/>
          </p:cNvSpPr>
          <p:nvPr>
            <p:ph type="body" sz="quarter" idx="22"/>
          </p:nvPr>
        </p:nvSpPr>
        <p:spPr/>
        <p:txBody>
          <a:bodyPr/>
          <a:lstStyle/>
          <a:p>
            <a:endParaRPr lang="fr-FR"/>
          </a:p>
        </p:txBody>
      </p:sp>
      <p:sp>
        <p:nvSpPr>
          <p:cNvPr id="4" name="Espace réservé du numéro de diapositive 3">
            <a:extLst>
              <a:ext uri="{FF2B5EF4-FFF2-40B4-BE49-F238E27FC236}">
                <a16:creationId xmlns:a16="http://schemas.microsoft.com/office/drawing/2014/main" id="{BDB5A077-F330-2927-89A1-4B6C4FB859C6}"/>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12</a:t>
            </a:fld>
            <a:endParaRPr lang="fr-FR"/>
          </a:p>
        </p:txBody>
      </p:sp>
      <p:pic>
        <p:nvPicPr>
          <p:cNvPr id="6" name="Image 5">
            <a:extLst>
              <a:ext uri="{FF2B5EF4-FFF2-40B4-BE49-F238E27FC236}">
                <a16:creationId xmlns:a16="http://schemas.microsoft.com/office/drawing/2014/main" id="{8E893662-2163-D32D-0453-84C0B2AB234A}"/>
              </a:ext>
            </a:extLst>
          </p:cNvPr>
          <p:cNvPicPr>
            <a:picLocks noChangeAspect="1"/>
          </p:cNvPicPr>
          <p:nvPr/>
        </p:nvPicPr>
        <p:blipFill>
          <a:blip r:embed="rId2"/>
          <a:stretch>
            <a:fillRect/>
          </a:stretch>
        </p:blipFill>
        <p:spPr>
          <a:xfrm>
            <a:off x="0" y="1"/>
            <a:ext cx="12192001" cy="6858000"/>
          </a:xfrm>
          <a:prstGeom prst="rect">
            <a:avLst/>
          </a:prstGeom>
        </p:spPr>
      </p:pic>
      <p:pic>
        <p:nvPicPr>
          <p:cNvPr id="8" name="Image 7">
            <a:extLst>
              <a:ext uri="{FF2B5EF4-FFF2-40B4-BE49-F238E27FC236}">
                <a16:creationId xmlns:a16="http://schemas.microsoft.com/office/drawing/2014/main" id="{A00A3637-363C-BA95-8B4E-BCAE0E1341CF}"/>
              </a:ext>
            </a:extLst>
          </p:cNvPr>
          <p:cNvPicPr>
            <a:picLocks noChangeAspect="1"/>
          </p:cNvPicPr>
          <p:nvPr/>
        </p:nvPicPr>
        <p:blipFill>
          <a:blip r:embed="rId3"/>
          <a:stretch>
            <a:fillRect/>
          </a:stretch>
        </p:blipFill>
        <p:spPr>
          <a:xfrm>
            <a:off x="0" y="5479979"/>
            <a:ext cx="1614196" cy="1378021"/>
          </a:xfrm>
          <a:prstGeom prst="rect">
            <a:avLst/>
          </a:prstGeom>
        </p:spPr>
      </p:pic>
      <p:pic>
        <p:nvPicPr>
          <p:cNvPr id="10" name="Image 9">
            <a:extLst>
              <a:ext uri="{FF2B5EF4-FFF2-40B4-BE49-F238E27FC236}">
                <a16:creationId xmlns:a16="http://schemas.microsoft.com/office/drawing/2014/main" id="{29B55305-DC18-0672-B883-4A9A60D9AC5E}"/>
              </a:ext>
            </a:extLst>
          </p:cNvPr>
          <p:cNvPicPr>
            <a:picLocks noChangeAspect="1"/>
          </p:cNvPicPr>
          <p:nvPr/>
        </p:nvPicPr>
        <p:blipFill>
          <a:blip r:embed="rId4"/>
          <a:stretch>
            <a:fillRect/>
          </a:stretch>
        </p:blipFill>
        <p:spPr>
          <a:xfrm>
            <a:off x="164841" y="12614"/>
            <a:ext cx="11588878" cy="1078302"/>
          </a:xfrm>
          <a:prstGeom prst="rect">
            <a:avLst/>
          </a:prstGeom>
        </p:spPr>
      </p:pic>
      <p:sp>
        <p:nvSpPr>
          <p:cNvPr id="12" name="ZoneTexte 11">
            <a:extLst>
              <a:ext uri="{FF2B5EF4-FFF2-40B4-BE49-F238E27FC236}">
                <a16:creationId xmlns:a16="http://schemas.microsoft.com/office/drawing/2014/main" id="{3C2A6327-3D8D-21A4-EC12-9247783128F5}"/>
              </a:ext>
            </a:extLst>
          </p:cNvPr>
          <p:cNvSpPr txBox="1"/>
          <p:nvPr/>
        </p:nvSpPr>
        <p:spPr>
          <a:xfrm>
            <a:off x="438280" y="211385"/>
            <a:ext cx="11085503" cy="830997"/>
          </a:xfrm>
          <a:prstGeom prst="rect">
            <a:avLst/>
          </a:prstGeom>
          <a:noFill/>
        </p:spPr>
        <p:txBody>
          <a:bodyPr wrap="square">
            <a:spAutoFit/>
          </a:bodyPr>
          <a:lstStyle/>
          <a:p>
            <a:r>
              <a:rPr lang="fr-FR" sz="2400" b="1" dirty="0">
                <a:solidFill>
                  <a:schemeClr val="tx2">
                    <a:lumMod val="75000"/>
                  </a:schemeClr>
                </a:solidFill>
                <a:latin typeface="Marianne" panose="02000000000000000000" pitchFamily="50" charset="0"/>
              </a:rPr>
              <a:t>Comment cela s’incarne sur le terrain</a:t>
            </a:r>
          </a:p>
          <a:p>
            <a:r>
              <a:rPr lang="fr-FR" sz="2400" b="1" dirty="0">
                <a:solidFill>
                  <a:schemeClr val="tx2">
                    <a:lumMod val="75000"/>
                  </a:schemeClr>
                </a:solidFill>
                <a:latin typeface="Marianne" panose="02000000000000000000" pitchFamily="50" charset="0"/>
              </a:rPr>
              <a:t>Des missions de service public qui couvrent l’ensemble de la chaîne d’électricité</a:t>
            </a:r>
          </a:p>
        </p:txBody>
      </p:sp>
    </p:spTree>
    <p:extLst>
      <p:ext uri="{BB962C8B-B14F-4D97-AF65-F5344CB8AC3E}">
        <p14:creationId xmlns:p14="http://schemas.microsoft.com/office/powerpoint/2010/main" val="184573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95A640-5496-82F9-EDA0-B424D4693BCC}"/>
              </a:ext>
            </a:extLst>
          </p:cNvPr>
          <p:cNvSpPr>
            <a:spLocks noGrp="1"/>
          </p:cNvSpPr>
          <p:nvPr>
            <p:ph type="title"/>
          </p:nvPr>
        </p:nvSpPr>
        <p:spPr>
          <a:xfrm>
            <a:off x="1834165" y="2921000"/>
            <a:ext cx="5040000" cy="3150937"/>
          </a:xfrm>
        </p:spPr>
        <p:txBody>
          <a:bodyPr/>
          <a:lstStyle/>
          <a:p>
            <a:r>
              <a:rPr lang="fr-FR" dirty="0"/>
              <a:t>Rôle de la CRE</a:t>
            </a:r>
          </a:p>
        </p:txBody>
      </p:sp>
      <p:sp>
        <p:nvSpPr>
          <p:cNvPr id="3" name="Espace réservé du texte 2">
            <a:extLst>
              <a:ext uri="{FF2B5EF4-FFF2-40B4-BE49-F238E27FC236}">
                <a16:creationId xmlns:a16="http://schemas.microsoft.com/office/drawing/2014/main" id="{160803D3-5573-95AE-9B45-8EEF2BF70392}"/>
              </a:ext>
            </a:extLst>
          </p:cNvPr>
          <p:cNvSpPr>
            <a:spLocks noGrp="1"/>
          </p:cNvSpPr>
          <p:nvPr>
            <p:ph type="body" sz="quarter" idx="22"/>
          </p:nvPr>
        </p:nvSpPr>
        <p:spPr/>
        <p:txBody>
          <a:bodyPr/>
          <a:lstStyle/>
          <a:p>
            <a:r>
              <a:rPr lang="fr-FR" dirty="0"/>
              <a:t>03</a:t>
            </a:r>
          </a:p>
        </p:txBody>
      </p:sp>
      <p:sp>
        <p:nvSpPr>
          <p:cNvPr id="4" name="Espace réservé du numéro de diapositive 3">
            <a:extLst>
              <a:ext uri="{FF2B5EF4-FFF2-40B4-BE49-F238E27FC236}">
                <a16:creationId xmlns:a16="http://schemas.microsoft.com/office/drawing/2014/main" id="{B2270F5D-C753-F98D-FBE5-BD8919DE67EC}"/>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13</a:t>
            </a:fld>
            <a:endParaRPr lang="fr-FR"/>
          </a:p>
        </p:txBody>
      </p:sp>
    </p:spTree>
    <p:extLst>
      <p:ext uri="{BB962C8B-B14F-4D97-AF65-F5344CB8AC3E}">
        <p14:creationId xmlns:p14="http://schemas.microsoft.com/office/powerpoint/2010/main" val="894148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62E86D-FEC1-1802-C342-691BC2CE879F}"/>
              </a:ext>
            </a:extLst>
          </p:cNvPr>
          <p:cNvSpPr>
            <a:spLocks noGrp="1"/>
          </p:cNvSpPr>
          <p:nvPr>
            <p:ph type="title"/>
          </p:nvPr>
        </p:nvSpPr>
        <p:spPr>
          <a:xfrm>
            <a:off x="668214" y="634959"/>
            <a:ext cx="11371385" cy="491108"/>
          </a:xfrm>
        </p:spPr>
        <p:txBody>
          <a:bodyPr vert="horz" lIns="0" tIns="0" rIns="0" bIns="0" rtlCol="0" anchor="t">
            <a:noAutofit/>
          </a:bodyPr>
          <a:lstStyle/>
          <a:p>
            <a:r>
              <a:rPr lang="fr-FR" dirty="0"/>
              <a:t>Une commissaire et une équipe dédiées au ZNI</a:t>
            </a:r>
          </a:p>
        </p:txBody>
      </p:sp>
      <p:sp>
        <p:nvSpPr>
          <p:cNvPr id="3" name="Espace réservé du texte 2">
            <a:extLst>
              <a:ext uri="{FF2B5EF4-FFF2-40B4-BE49-F238E27FC236}">
                <a16:creationId xmlns:a16="http://schemas.microsoft.com/office/drawing/2014/main" id="{8E32C082-257B-4CD8-E080-A35FDB800BF8}"/>
              </a:ext>
            </a:extLst>
          </p:cNvPr>
          <p:cNvSpPr>
            <a:spLocks noGrp="1"/>
          </p:cNvSpPr>
          <p:nvPr>
            <p:ph type="body" sz="quarter" idx="22"/>
          </p:nvPr>
        </p:nvSpPr>
        <p:spPr>
          <a:xfrm>
            <a:off x="668215" y="1131091"/>
            <a:ext cx="11085504" cy="1612080"/>
          </a:xfrm>
        </p:spPr>
        <p:txBody>
          <a:bodyPr/>
          <a:lstStyle/>
          <a:p>
            <a:pPr marL="216000" lvl="1" indent="0">
              <a:spcBef>
                <a:spcPts val="225"/>
              </a:spcBef>
              <a:spcAft>
                <a:spcPts val="450"/>
              </a:spcAft>
              <a:buNone/>
            </a:pPr>
            <a:r>
              <a:rPr lang="fr-FR" sz="1400" b="1" dirty="0">
                <a:solidFill>
                  <a:schemeClr val="tx2"/>
                </a:solidFill>
              </a:rPr>
              <a:t>Article L 132-2 du code de l’énergie : « </a:t>
            </a:r>
            <a:r>
              <a:rPr lang="fr-FR" sz="1400" dirty="0"/>
              <a:t>Le collège comprend (…) un membre nommé par décret , sur proposition du ministre chargé de l’outre-mer, en raison de sa connaissance et de son expérience des zones non-interconnectées »</a:t>
            </a:r>
          </a:p>
          <a:p>
            <a:pPr marL="216000" lvl="1" indent="0" algn="just">
              <a:spcBef>
                <a:spcPts val="225"/>
              </a:spcBef>
              <a:spcAft>
                <a:spcPts val="450"/>
              </a:spcAft>
              <a:buNone/>
            </a:pPr>
            <a:r>
              <a:rPr lang="fr-FR" sz="1400" b="1" dirty="0">
                <a:solidFill>
                  <a:schemeClr val="tx2"/>
                </a:solidFill>
              </a:rPr>
              <a:t>Le département ZNI est placé auprès de la DDMTE </a:t>
            </a:r>
            <a:r>
              <a:rPr lang="fr-FR" sz="1400" dirty="0"/>
              <a:t>(Direction du développement des marchés et de la transition énergétique), la direction en charge de l’ensemble des dossiers relatifs à l’organisation et au développement des marchés de détail de l’électricité et du gaz, sous les angles de la réglementation et des procédures, du développement de la concurrence en amont et en aval, et de la production.</a:t>
            </a:r>
          </a:p>
          <a:p>
            <a:pPr marL="216000" lvl="1" indent="0" algn="just">
              <a:spcBef>
                <a:spcPts val="225"/>
              </a:spcBef>
              <a:spcAft>
                <a:spcPts val="450"/>
              </a:spcAft>
              <a:buNone/>
            </a:pPr>
            <a:r>
              <a:rPr lang="fr-FR" sz="1400" dirty="0"/>
              <a:t>En particulier le </a:t>
            </a:r>
            <a:r>
              <a:rPr lang="fr-FR" sz="1400" b="1" dirty="0">
                <a:solidFill>
                  <a:schemeClr val="tx2"/>
                </a:solidFill>
              </a:rPr>
              <a:t>département Zones non interconnectées </a:t>
            </a:r>
            <a:r>
              <a:rPr lang="fr-FR" sz="1400" dirty="0"/>
              <a:t>est en charge des questions de péréquation tarifaire dans les zones non interconnectées (surcoût de production, contrats de gré à gré, analyse des coûts et audits des installations). Ce département est composé de 5 personnes dédiés à temps plein à ces sujets. Le département ZNI est également appuyé par le département « Transition énergétique » de la Direction des affaires juridiques de la CRE qui est le garant de la sécurité juridique des dispositifs de soutien à la production à partir de sources d’énergie renouvelable ou de cogénération (appels d’offres, tarifs d’achat, etc.) sur le territoire métropolitain </a:t>
            </a:r>
            <a:r>
              <a:rPr lang="fr-FR" sz="1400" u="sng" dirty="0"/>
              <a:t>et dans les zones insulaires</a:t>
            </a:r>
            <a:r>
              <a:rPr lang="fr-FR" sz="1400" dirty="0"/>
              <a:t>. </a:t>
            </a:r>
          </a:p>
          <a:p>
            <a:pPr marL="216000" lvl="1" indent="0" algn="just">
              <a:spcBef>
                <a:spcPts val="225"/>
              </a:spcBef>
              <a:spcAft>
                <a:spcPts val="450"/>
              </a:spcAft>
              <a:buNone/>
            </a:pPr>
            <a:r>
              <a:rPr lang="fr-FR" sz="1400" dirty="0"/>
              <a:t>La présidente de la CRE, </a:t>
            </a:r>
            <a:r>
              <a:rPr lang="fr-FR" sz="1400" b="1" dirty="0">
                <a:solidFill>
                  <a:schemeClr val="tx2"/>
                </a:solidFill>
              </a:rPr>
              <a:t>Emmanuelle Wargon s’implique également dans les dossiers « ZNI  ». </a:t>
            </a:r>
            <a:r>
              <a:rPr lang="fr-FR" sz="1400" dirty="0"/>
              <a:t>En avril dernier, Emmanuelle Wargon, accompagnée de la commissaire Lova Rinel, s’est rendue à La Réunion et à Mayotte. Dans ces zones non interconnectées (ZNI), durement touchées par le passage des cyclones Garance et </a:t>
            </a:r>
            <a:r>
              <a:rPr lang="fr-FR" sz="1400" dirty="0" err="1"/>
              <a:t>Chido</a:t>
            </a:r>
            <a:r>
              <a:rPr lang="fr-FR" sz="1400" dirty="0"/>
              <a:t>, la CRE a réaffirmé son engagement aux côtés des acteurs de l’énergie, des services de l’Etat et des collectivités locales, pour garantir la résilience des infrastructures, assurer la continuité du service public de l’électricité et accompagner la transition énergétique sur le long terme.</a:t>
            </a:r>
          </a:p>
          <a:p>
            <a:pPr marL="216000" lvl="1" indent="0" algn="just">
              <a:spcBef>
                <a:spcPts val="225"/>
              </a:spcBef>
              <a:spcAft>
                <a:spcPts val="450"/>
              </a:spcAft>
              <a:buNone/>
            </a:pPr>
            <a:endParaRPr lang="fr-FR" sz="1200" dirty="0"/>
          </a:p>
          <a:p>
            <a:pPr marL="216000" lvl="1" indent="0" algn="just">
              <a:spcBef>
                <a:spcPts val="225"/>
              </a:spcBef>
              <a:spcAft>
                <a:spcPts val="450"/>
              </a:spcAft>
              <a:buNone/>
            </a:pPr>
            <a:endParaRPr lang="fr-FR" sz="1200" dirty="0"/>
          </a:p>
          <a:p>
            <a:pPr marL="216000" lvl="1" indent="0">
              <a:spcBef>
                <a:spcPts val="225"/>
              </a:spcBef>
              <a:spcAft>
                <a:spcPts val="450"/>
              </a:spcAft>
              <a:buNone/>
            </a:pPr>
            <a:endParaRPr lang="fr-FR" sz="1200" dirty="0"/>
          </a:p>
        </p:txBody>
      </p:sp>
      <p:sp>
        <p:nvSpPr>
          <p:cNvPr id="4" name="Espace réservé du numéro de diapositive 3">
            <a:extLst>
              <a:ext uri="{FF2B5EF4-FFF2-40B4-BE49-F238E27FC236}">
                <a16:creationId xmlns:a16="http://schemas.microsoft.com/office/drawing/2014/main" id="{271A2FDF-7FE7-D779-3DB3-F2E5E7B5D314}"/>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14</a:t>
            </a:fld>
            <a:endParaRPr lang="fr-FR"/>
          </a:p>
        </p:txBody>
      </p:sp>
      <p:pic>
        <p:nvPicPr>
          <p:cNvPr id="7" name="Image 6">
            <a:extLst>
              <a:ext uri="{FF2B5EF4-FFF2-40B4-BE49-F238E27FC236}">
                <a16:creationId xmlns:a16="http://schemas.microsoft.com/office/drawing/2014/main" id="{79959148-E400-BD45-E67D-91A2FA4A5BDC}"/>
              </a:ext>
            </a:extLst>
          </p:cNvPr>
          <p:cNvPicPr>
            <a:picLocks noChangeAspect="1"/>
          </p:cNvPicPr>
          <p:nvPr/>
        </p:nvPicPr>
        <p:blipFill>
          <a:blip r:embed="rId3"/>
          <a:stretch>
            <a:fillRect/>
          </a:stretch>
        </p:blipFill>
        <p:spPr>
          <a:xfrm>
            <a:off x="4392284" y="4675436"/>
            <a:ext cx="3791479" cy="2133898"/>
          </a:xfrm>
          <a:prstGeom prst="rect">
            <a:avLst/>
          </a:prstGeom>
        </p:spPr>
      </p:pic>
    </p:spTree>
    <p:extLst>
      <p:ext uri="{BB962C8B-B14F-4D97-AF65-F5344CB8AC3E}">
        <p14:creationId xmlns:p14="http://schemas.microsoft.com/office/powerpoint/2010/main" val="512572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5193CACF-59C4-E3A7-E8B8-9989D812163E}"/>
              </a:ext>
            </a:extLst>
          </p:cNvPr>
          <p:cNvSpPr>
            <a:spLocks noGrp="1"/>
          </p:cNvSpPr>
          <p:nvPr>
            <p:ph type="dt" sz="half" idx="2"/>
          </p:nvPr>
        </p:nvSpPr>
        <p:spPr/>
        <p:txBody>
          <a:bodyPr/>
          <a:lstStyle/>
          <a:p>
            <a:r>
              <a:rPr lang="fr-FR"/>
              <a:t>Date</a:t>
            </a:r>
          </a:p>
        </p:txBody>
      </p:sp>
      <p:pic>
        <p:nvPicPr>
          <p:cNvPr id="5" name="Image 4" descr="Une image contenant plein air, ciel, habits, capture d’écran&#10;&#10;Le contenu généré par l’IA peut être incorrect.">
            <a:extLst>
              <a:ext uri="{FF2B5EF4-FFF2-40B4-BE49-F238E27FC236}">
                <a16:creationId xmlns:a16="http://schemas.microsoft.com/office/drawing/2014/main" id="{C13C2A8A-73E4-4D9D-6796-AEB175E38986}"/>
              </a:ext>
            </a:extLst>
          </p:cNvPr>
          <p:cNvPicPr>
            <a:picLocks noChangeAspect="1"/>
          </p:cNvPicPr>
          <p:nvPr/>
        </p:nvPicPr>
        <p:blipFill>
          <a:blip r:embed="rId2"/>
          <a:stretch>
            <a:fillRect/>
          </a:stretch>
        </p:blipFill>
        <p:spPr>
          <a:xfrm rot="5400000">
            <a:off x="164179" y="2082075"/>
            <a:ext cx="4547824" cy="3752003"/>
          </a:xfrm>
          <a:prstGeom prst="rect">
            <a:avLst/>
          </a:prstGeom>
        </p:spPr>
      </p:pic>
      <p:pic>
        <p:nvPicPr>
          <p:cNvPr id="7" name="Image 6" descr="Une image contenant plein air, ciel, bâtiment, arbre&#10;&#10;Le contenu généré par l’IA peut être incorrect.">
            <a:extLst>
              <a:ext uri="{FF2B5EF4-FFF2-40B4-BE49-F238E27FC236}">
                <a16:creationId xmlns:a16="http://schemas.microsoft.com/office/drawing/2014/main" id="{CE386C4B-7C08-6545-D658-B5C26E52CF27}"/>
              </a:ext>
            </a:extLst>
          </p:cNvPr>
          <p:cNvPicPr>
            <a:picLocks noChangeAspect="1"/>
          </p:cNvPicPr>
          <p:nvPr/>
        </p:nvPicPr>
        <p:blipFill>
          <a:blip r:embed="rId3"/>
          <a:stretch>
            <a:fillRect/>
          </a:stretch>
        </p:blipFill>
        <p:spPr>
          <a:xfrm rot="5400000">
            <a:off x="7893563" y="2174946"/>
            <a:ext cx="4547827" cy="3566267"/>
          </a:xfrm>
          <a:prstGeom prst="rect">
            <a:avLst/>
          </a:prstGeom>
        </p:spPr>
      </p:pic>
      <p:sp>
        <p:nvSpPr>
          <p:cNvPr id="8" name="ZoneTexte 7">
            <a:extLst>
              <a:ext uri="{FF2B5EF4-FFF2-40B4-BE49-F238E27FC236}">
                <a16:creationId xmlns:a16="http://schemas.microsoft.com/office/drawing/2014/main" id="{A3D28B54-3136-3192-53A7-C9AB66C358A9}"/>
              </a:ext>
            </a:extLst>
          </p:cNvPr>
          <p:cNvSpPr txBox="1"/>
          <p:nvPr/>
        </p:nvSpPr>
        <p:spPr>
          <a:xfrm>
            <a:off x="4424222" y="1843950"/>
            <a:ext cx="3752002" cy="2554545"/>
          </a:xfrm>
          <a:prstGeom prst="rect">
            <a:avLst/>
          </a:prstGeom>
          <a:noFill/>
        </p:spPr>
        <p:txBody>
          <a:bodyPr wrap="square" rtlCol="0">
            <a:spAutoFit/>
          </a:bodyPr>
          <a:lstStyle/>
          <a:p>
            <a:r>
              <a:rPr lang="fr-FR" sz="4000" b="1" dirty="0">
                <a:solidFill>
                  <a:schemeClr val="accent4">
                    <a:lumMod val="75000"/>
                  </a:schemeClr>
                </a:solidFill>
              </a:rPr>
              <a:t>Sécurité du système </a:t>
            </a:r>
          </a:p>
          <a:p>
            <a:r>
              <a:rPr lang="fr-FR" sz="4000" b="1" dirty="0">
                <a:solidFill>
                  <a:schemeClr val="accent4">
                    <a:lumMod val="75000"/>
                  </a:schemeClr>
                </a:solidFill>
              </a:rPr>
              <a:t>et crise météorologique</a:t>
            </a:r>
          </a:p>
        </p:txBody>
      </p:sp>
    </p:spTree>
    <p:extLst>
      <p:ext uri="{BB962C8B-B14F-4D97-AF65-F5344CB8AC3E}">
        <p14:creationId xmlns:p14="http://schemas.microsoft.com/office/powerpoint/2010/main" val="3935956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B35AD-CE09-F2C0-DBBA-F03283B216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4D4219C-8081-FB9B-AD06-9869CD0D1EFD}"/>
              </a:ext>
            </a:extLst>
          </p:cNvPr>
          <p:cNvSpPr>
            <a:spLocks noGrp="1"/>
          </p:cNvSpPr>
          <p:nvPr>
            <p:ph type="title"/>
          </p:nvPr>
        </p:nvSpPr>
        <p:spPr>
          <a:xfrm>
            <a:off x="668214" y="634959"/>
            <a:ext cx="11371385" cy="491108"/>
          </a:xfrm>
        </p:spPr>
        <p:txBody>
          <a:bodyPr vert="horz" lIns="0" tIns="0" rIns="0" bIns="0" rtlCol="0" anchor="t">
            <a:noAutofit/>
          </a:bodyPr>
          <a:lstStyle/>
          <a:p>
            <a:pPr algn="just"/>
            <a:r>
              <a:rPr lang="fr-FR" dirty="0"/>
              <a:t>Dans les ZNI péréquées, la CRE contrôle les CSPE et supervise la péréquation tarifaire et les aspects économiques de la transition énergétique</a:t>
            </a:r>
          </a:p>
        </p:txBody>
      </p:sp>
      <p:sp>
        <p:nvSpPr>
          <p:cNvPr id="3" name="Espace réservé du texte 2">
            <a:extLst>
              <a:ext uri="{FF2B5EF4-FFF2-40B4-BE49-F238E27FC236}">
                <a16:creationId xmlns:a16="http://schemas.microsoft.com/office/drawing/2014/main" id="{758E23D1-8167-CBA7-4C52-E0C1F0397C24}"/>
              </a:ext>
            </a:extLst>
          </p:cNvPr>
          <p:cNvSpPr>
            <a:spLocks noGrp="1"/>
          </p:cNvSpPr>
          <p:nvPr>
            <p:ph type="body" sz="quarter" idx="22"/>
          </p:nvPr>
        </p:nvSpPr>
        <p:spPr>
          <a:xfrm>
            <a:off x="668215" y="1877954"/>
            <a:ext cx="11085504" cy="1612080"/>
          </a:xfrm>
        </p:spPr>
        <p:txBody>
          <a:bodyPr/>
          <a:lstStyle/>
          <a:p>
            <a:pPr marL="473175" lvl="1" indent="-257175">
              <a:spcBef>
                <a:spcPts val="225"/>
              </a:spcBef>
              <a:spcAft>
                <a:spcPts val="450"/>
              </a:spcAft>
              <a:buFont typeface="+mj-lt"/>
              <a:buAutoNum type="arabicPeriod"/>
            </a:pPr>
            <a:r>
              <a:rPr lang="fr-FR" sz="1200" b="1" dirty="0">
                <a:solidFill>
                  <a:schemeClr val="tx2"/>
                </a:solidFill>
              </a:rPr>
              <a:t>Calcul des charges de service public de l’énergie (SPE) </a:t>
            </a:r>
            <a:r>
              <a:rPr lang="fr-FR" sz="1200" dirty="0"/>
              <a:t>supportées par EDF SEI, EDM, et EEWF dans le cadre de leurs missions de service public</a:t>
            </a:r>
          </a:p>
          <a:p>
            <a:pPr marL="473175" lvl="1" indent="-257175">
              <a:spcBef>
                <a:spcPts val="225"/>
              </a:spcBef>
              <a:buFont typeface="+mj-lt"/>
              <a:buAutoNum type="arabicPeriod"/>
            </a:pPr>
            <a:r>
              <a:rPr lang="fr-FR" sz="1200" b="1" dirty="0">
                <a:solidFill>
                  <a:schemeClr val="tx2"/>
                </a:solidFill>
              </a:rPr>
              <a:t>Evaluation et mise en œuvre du soutien à la production d’électricité</a:t>
            </a:r>
            <a:endParaRPr lang="fr-FR" sz="1200" dirty="0"/>
          </a:p>
          <a:p>
            <a:pPr lvl="2"/>
            <a:r>
              <a:rPr lang="fr-FR" sz="1200" dirty="0"/>
              <a:t>Rend un avis sur les cahiers des charges et instruit les </a:t>
            </a:r>
            <a:r>
              <a:rPr lang="fr-FR" sz="1200" b="1" dirty="0"/>
              <a:t>appels d’offres </a:t>
            </a:r>
            <a:r>
              <a:rPr lang="fr-FR" sz="1200" dirty="0"/>
              <a:t>pour les grandes installations PV (&gt;500 kW au sol)</a:t>
            </a:r>
          </a:p>
          <a:p>
            <a:pPr lvl="2"/>
            <a:r>
              <a:rPr lang="fr-FR" sz="1200" dirty="0"/>
              <a:t>Rend un avis sur les projets d’</a:t>
            </a:r>
            <a:r>
              <a:rPr lang="fr-FR" sz="1200" b="1" dirty="0"/>
              <a:t>arrêtés tarifaires </a:t>
            </a:r>
            <a:r>
              <a:rPr lang="fr-FR" sz="1200" dirty="0"/>
              <a:t>: photovoltaïque (&lt;500 kW et situées sur bâtiment), éolien cyclonique (Antilles et Réunion), petite hydroélectricité (&lt;500 kW)</a:t>
            </a:r>
          </a:p>
          <a:p>
            <a:pPr lvl="2"/>
            <a:r>
              <a:rPr lang="fr-FR" sz="1200" dirty="0"/>
              <a:t>Pour les autres projets de production, qui font l’objet de </a:t>
            </a:r>
            <a:r>
              <a:rPr lang="fr-FR" sz="1200" b="1" dirty="0"/>
              <a:t>contrats de gré-à-gré </a:t>
            </a:r>
            <a:r>
              <a:rPr lang="fr-FR" sz="1200" dirty="0"/>
              <a:t>avec le GRD, détermine la compensation de ces installations (taux de rémunération et Coût Normal et Complet)</a:t>
            </a:r>
          </a:p>
          <a:p>
            <a:pPr marL="444600" lvl="1" indent="-228600">
              <a:buFont typeface="+mj-lt"/>
              <a:buAutoNum type="arabicPeriod"/>
            </a:pPr>
            <a:r>
              <a:rPr lang="fr-FR" sz="1200" b="1" dirty="0">
                <a:solidFill>
                  <a:schemeClr val="tx2"/>
                </a:solidFill>
              </a:rPr>
              <a:t>Développement du stockage d’électricité</a:t>
            </a:r>
          </a:p>
          <a:p>
            <a:pPr lvl="2"/>
            <a:r>
              <a:rPr lang="fr-FR" sz="1200" dirty="0"/>
              <a:t>Ouvre les guichets, instruit les dossiers et désigne les lauréats. Les montants imputables aux charges de SPE sont limités aux surcoûts de production évitée.</a:t>
            </a:r>
          </a:p>
          <a:p>
            <a:pPr marL="444600" lvl="1" indent="-228600">
              <a:lnSpc>
                <a:spcPct val="100000"/>
              </a:lnSpc>
              <a:buFont typeface="+mj-lt"/>
              <a:buAutoNum type="arabicPeriod"/>
            </a:pPr>
            <a:r>
              <a:rPr lang="fr-FR" sz="1200" b="1" dirty="0">
                <a:solidFill>
                  <a:schemeClr val="tx2"/>
                </a:solidFill>
              </a:rPr>
              <a:t>Encadrement le soutien à la maîtrise de la demande en électricité (MDE)</a:t>
            </a:r>
          </a:p>
          <a:p>
            <a:pPr lvl="2">
              <a:spcAft>
                <a:spcPts val="600"/>
              </a:spcAft>
            </a:pPr>
            <a:r>
              <a:rPr lang="fr-FR" sz="1200" dirty="0"/>
              <a:t>Met en place les cadres de compensation MDE et suit leur déploiement</a:t>
            </a:r>
          </a:p>
          <a:p>
            <a:pPr lvl="2">
              <a:spcAft>
                <a:spcPts val="600"/>
              </a:spcAft>
            </a:pPr>
            <a:r>
              <a:rPr lang="fr-FR" sz="1200" dirty="0"/>
              <a:t>Instruit les projets d’infrastructure de MDE (&gt;1M€) en gré à gré. Comme pour le stockage, les montants imputables aux charges de SPE sont limités aux surcoûts de production évités. Seul projet aujourd’hui : SWAC CHU Sud Réunion.</a:t>
            </a:r>
          </a:p>
          <a:p>
            <a:pPr marL="473175" lvl="1" indent="-257175">
              <a:spcBef>
                <a:spcPts val="225"/>
              </a:spcBef>
              <a:spcAft>
                <a:spcPts val="450"/>
              </a:spcAft>
              <a:buFont typeface="+mj-lt"/>
              <a:buAutoNum type="arabicPeriod"/>
            </a:pPr>
            <a:r>
              <a:rPr lang="fr-FR" sz="1200" b="1" dirty="0">
                <a:solidFill>
                  <a:schemeClr val="tx2"/>
                </a:solidFill>
              </a:rPr>
              <a:t>Soutien à l’élaboration des PPE</a:t>
            </a:r>
          </a:p>
          <a:p>
            <a:pPr lvl="2">
              <a:spcAft>
                <a:spcPts val="600"/>
              </a:spcAft>
            </a:pPr>
            <a:r>
              <a:rPr lang="fr-FR" sz="1200" dirty="0"/>
              <a:t>Accompagne l’Etat et les collectivités dans l’élaboration des PPE (aspects technico-économiques, adéquation des besoins), sans être partie prenante des négociations</a:t>
            </a:r>
          </a:p>
          <a:p>
            <a:pPr lvl="2">
              <a:spcAft>
                <a:spcPts val="600"/>
              </a:spcAft>
            </a:pPr>
            <a:r>
              <a:rPr lang="fr-FR" sz="1200" dirty="0"/>
              <a:t>Evalue l’impact des PPE sur les CSPE dans le cadre de la saisine formelle du CGCSPE</a:t>
            </a:r>
          </a:p>
          <a:p>
            <a:pPr marL="473175" lvl="1" indent="-257175">
              <a:spcBef>
                <a:spcPts val="225"/>
              </a:spcBef>
              <a:spcAft>
                <a:spcPts val="450"/>
              </a:spcAft>
              <a:buFont typeface="+mj-lt"/>
              <a:buAutoNum type="arabicPeriod"/>
            </a:pPr>
            <a:r>
              <a:rPr lang="fr-FR" sz="1200" b="1" dirty="0">
                <a:solidFill>
                  <a:schemeClr val="tx2"/>
                </a:solidFill>
              </a:rPr>
              <a:t>Détermination des niveaux de dotation au Fonds de Péréquation de l’Electricité (FPE) </a:t>
            </a:r>
            <a:r>
              <a:rPr lang="fr-FR" sz="1200" dirty="0"/>
              <a:t>pour la péréquation des coûts de réseau</a:t>
            </a:r>
          </a:p>
          <a:p>
            <a:pPr marL="473175" lvl="1" indent="-257175">
              <a:spcBef>
                <a:spcPts val="225"/>
              </a:spcBef>
              <a:spcAft>
                <a:spcPts val="450"/>
              </a:spcAft>
              <a:buFont typeface="+mj-lt"/>
              <a:buAutoNum type="arabicPeriod"/>
            </a:pPr>
            <a:r>
              <a:rPr lang="fr-FR" sz="1200" b="1" dirty="0">
                <a:solidFill>
                  <a:schemeClr val="tx2"/>
                </a:solidFill>
              </a:rPr>
              <a:t>Proposition des tarifs réglementés de vente de l’électricité </a:t>
            </a:r>
            <a:r>
              <a:rPr lang="fr-FR" sz="1200" dirty="0"/>
              <a:t>depuis 2016 (dans les ZNI, pour tous les consommateurs)</a:t>
            </a:r>
          </a:p>
          <a:p>
            <a:endParaRPr lang="fr-FR" dirty="0"/>
          </a:p>
        </p:txBody>
      </p:sp>
      <p:sp>
        <p:nvSpPr>
          <p:cNvPr id="4" name="Espace réservé du numéro de diapositive 3">
            <a:extLst>
              <a:ext uri="{FF2B5EF4-FFF2-40B4-BE49-F238E27FC236}">
                <a16:creationId xmlns:a16="http://schemas.microsoft.com/office/drawing/2014/main" id="{3D67DC64-D231-DD26-C032-E36AD4C61872}"/>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16</a:t>
            </a:fld>
            <a:endParaRPr lang="fr-FR"/>
          </a:p>
        </p:txBody>
      </p:sp>
    </p:spTree>
    <p:extLst>
      <p:ext uri="{BB962C8B-B14F-4D97-AF65-F5344CB8AC3E}">
        <p14:creationId xmlns:p14="http://schemas.microsoft.com/office/powerpoint/2010/main" val="440680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C99193-485B-F003-54B1-DAE2876DD489}"/>
              </a:ext>
            </a:extLst>
          </p:cNvPr>
          <p:cNvSpPr>
            <a:spLocks noGrp="1"/>
          </p:cNvSpPr>
          <p:nvPr>
            <p:ph type="title"/>
          </p:nvPr>
        </p:nvSpPr>
        <p:spPr/>
        <p:txBody>
          <a:bodyPr/>
          <a:lstStyle/>
          <a:p>
            <a:r>
              <a:rPr lang="fr-FR" dirty="0"/>
              <a:t>Merci de votre attention</a:t>
            </a:r>
          </a:p>
        </p:txBody>
      </p:sp>
    </p:spTree>
    <p:extLst>
      <p:ext uri="{BB962C8B-B14F-4D97-AF65-F5344CB8AC3E}">
        <p14:creationId xmlns:p14="http://schemas.microsoft.com/office/powerpoint/2010/main" val="30748508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BD63F6-5592-E30C-2D53-946ED836EF24}"/>
              </a:ext>
            </a:extLst>
          </p:cNvPr>
          <p:cNvSpPr>
            <a:spLocks noGrp="1"/>
          </p:cNvSpPr>
          <p:nvPr>
            <p:ph type="title"/>
          </p:nvPr>
        </p:nvSpPr>
        <p:spPr/>
        <p:txBody>
          <a:bodyPr/>
          <a:lstStyle/>
          <a:p>
            <a:r>
              <a:rPr lang="fr-FR" dirty="0"/>
              <a:t>Annexes</a:t>
            </a:r>
          </a:p>
        </p:txBody>
      </p:sp>
      <p:sp>
        <p:nvSpPr>
          <p:cNvPr id="3" name="Espace réservé du texte 2">
            <a:extLst>
              <a:ext uri="{FF2B5EF4-FFF2-40B4-BE49-F238E27FC236}">
                <a16:creationId xmlns:a16="http://schemas.microsoft.com/office/drawing/2014/main" id="{EB85E30B-8C85-85DC-8A85-3ABA656B289E}"/>
              </a:ext>
            </a:extLst>
          </p:cNvPr>
          <p:cNvSpPr>
            <a:spLocks noGrp="1"/>
          </p:cNvSpPr>
          <p:nvPr>
            <p:ph type="body" sz="quarter" idx="22"/>
          </p:nvPr>
        </p:nvSpPr>
        <p:spPr/>
        <p:txBody>
          <a:bodyPr/>
          <a:lstStyle/>
          <a:p>
            <a:r>
              <a:rPr lang="fr-FR" dirty="0"/>
              <a:t>04.</a:t>
            </a:r>
          </a:p>
        </p:txBody>
      </p:sp>
      <p:sp>
        <p:nvSpPr>
          <p:cNvPr id="4" name="Espace réservé du numéro de diapositive 3">
            <a:extLst>
              <a:ext uri="{FF2B5EF4-FFF2-40B4-BE49-F238E27FC236}">
                <a16:creationId xmlns:a16="http://schemas.microsoft.com/office/drawing/2014/main" id="{53E9C235-B122-8271-9F59-7BEA594D2C38}"/>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18</a:t>
            </a:fld>
            <a:endParaRPr lang="fr-FR"/>
          </a:p>
        </p:txBody>
      </p:sp>
      <p:sp>
        <p:nvSpPr>
          <p:cNvPr id="5" name="Espace réservé du texte 4">
            <a:extLst>
              <a:ext uri="{FF2B5EF4-FFF2-40B4-BE49-F238E27FC236}">
                <a16:creationId xmlns:a16="http://schemas.microsoft.com/office/drawing/2014/main" id="{F1AEF9DF-E43B-9BAF-FDE6-E52D81D7E6A1}"/>
              </a:ext>
            </a:extLst>
          </p:cNvPr>
          <p:cNvSpPr>
            <a:spLocks noGrp="1"/>
          </p:cNvSpPr>
          <p:nvPr>
            <p:ph type="body" sz="quarter" idx="23"/>
          </p:nvPr>
        </p:nvSpPr>
        <p:spPr/>
        <p:txBody>
          <a:bodyPr/>
          <a:lstStyle/>
          <a:p>
            <a:endParaRPr lang="fr-FR" dirty="0"/>
          </a:p>
        </p:txBody>
      </p:sp>
    </p:spTree>
    <p:extLst>
      <p:ext uri="{BB962C8B-B14F-4D97-AF65-F5344CB8AC3E}">
        <p14:creationId xmlns:p14="http://schemas.microsoft.com/office/powerpoint/2010/main" val="3019372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1060262-6A18-B1A7-458E-F900F9DC229A}"/>
              </a:ext>
            </a:extLst>
          </p:cNvPr>
          <p:cNvSpPr>
            <a:spLocks noGrp="1"/>
          </p:cNvSpPr>
          <p:nvPr>
            <p:ph type="title"/>
          </p:nvPr>
        </p:nvSpPr>
        <p:spPr/>
        <p:txBody>
          <a:bodyPr vert="horz" lIns="121920" tIns="60960" rIns="121920" bIns="60960" rtlCol="0" anchor="ctr">
            <a:noAutofit/>
          </a:bodyPr>
          <a:lstStyle/>
          <a:p>
            <a:r>
              <a:rPr lang="fr-FR" sz="2933" dirty="0">
                <a:latin typeface="Avenir Medium" panose="02000503020000020003"/>
              </a:rPr>
              <a:t>Les PPE sont un outil précieux de planification si elles sont élaborées rapidement, mais doivent s’inscrire dans une vision stratégique de long terme territorialisée</a:t>
            </a:r>
          </a:p>
        </p:txBody>
      </p:sp>
      <p:sp>
        <p:nvSpPr>
          <p:cNvPr id="2" name="Espace réservé du contenu 1">
            <a:extLst>
              <a:ext uri="{FF2B5EF4-FFF2-40B4-BE49-F238E27FC236}">
                <a16:creationId xmlns:a16="http://schemas.microsoft.com/office/drawing/2014/main" id="{C13BA026-215C-286E-DF95-805281437241}"/>
              </a:ext>
            </a:extLst>
          </p:cNvPr>
          <p:cNvSpPr>
            <a:spLocks noGrp="1"/>
          </p:cNvSpPr>
          <p:nvPr>
            <p:ph type="body" sz="quarter" idx="22"/>
          </p:nvPr>
        </p:nvSpPr>
        <p:spPr/>
        <p:txBody>
          <a:bodyPr>
            <a:noAutofit/>
          </a:bodyPr>
          <a:lstStyle/>
          <a:p>
            <a:r>
              <a:rPr lang="fr-FR" sz="1200" b="1" dirty="0">
                <a:solidFill>
                  <a:schemeClr val="tx2"/>
                </a:solidFill>
                <a:latin typeface="Marianne" panose="02000000000000000000" pitchFamily="50" charset="0"/>
              </a:rPr>
              <a:t>L’adoption d’un mix énergétique cible est fondamental pour :</a:t>
            </a:r>
          </a:p>
          <a:p>
            <a:pPr lvl="2" algn="just"/>
            <a:r>
              <a:rPr lang="fr-FR" sz="1200" b="1" dirty="0">
                <a:latin typeface="Marianne" panose="02000000000000000000" pitchFamily="50" charset="0"/>
              </a:rPr>
              <a:t>fixer les orientations et donner de la visibilité aux acteurs qui développent les projets de production, mais aussi de stockage ou de MDE, </a:t>
            </a:r>
            <a:r>
              <a:rPr lang="fr-FR" sz="1200" dirty="0">
                <a:latin typeface="Marianne" panose="02000000000000000000" pitchFamily="50" charset="0"/>
              </a:rPr>
              <a:t>afin d’atteindre les objectifs de décarbonation et de moindre recours aux importations (autonomie énergétique)</a:t>
            </a:r>
          </a:p>
          <a:p>
            <a:pPr lvl="2" algn="just">
              <a:spcBef>
                <a:spcPts val="800"/>
              </a:spcBef>
              <a:defRPr/>
            </a:pPr>
            <a:r>
              <a:rPr lang="fr-FR" sz="1200" b="1" dirty="0">
                <a:latin typeface="Marianne" panose="02000000000000000000" pitchFamily="50" charset="0"/>
              </a:rPr>
              <a:t>tenir compte de l’électrification des usages</a:t>
            </a:r>
            <a:r>
              <a:rPr lang="fr-FR" sz="1200" dirty="0">
                <a:latin typeface="Marianne" panose="02000000000000000000" pitchFamily="50" charset="0"/>
              </a:rPr>
              <a:t>, notamment lié au déploiement du véhicule électrique (qui peut avoir un impact significatif sur les besoins) ;</a:t>
            </a:r>
          </a:p>
          <a:p>
            <a:pPr lvl="2" algn="just"/>
            <a:r>
              <a:rPr lang="fr-FR" sz="1200" b="1" dirty="0">
                <a:latin typeface="Marianne" panose="02000000000000000000" pitchFamily="50" charset="0"/>
              </a:rPr>
              <a:t>Donner de la visibilité aux gestionnaires de réseau pour engager les investissements nécessaire à court, moyen et long terme : élaborer les S2REnR </a:t>
            </a:r>
            <a:r>
              <a:rPr lang="fr-FR" sz="1200" dirty="0">
                <a:latin typeface="Marianne" panose="02000000000000000000" pitchFamily="50" charset="0"/>
              </a:rPr>
              <a:t>afin d’orienter judicieusement les producteurs vers une localisation de leurs projets pertinente pour le réseau, </a:t>
            </a:r>
            <a:r>
              <a:rPr lang="fr-FR" sz="1200" b="1" dirty="0">
                <a:latin typeface="Marianne" panose="02000000000000000000" pitchFamily="50" charset="0"/>
              </a:rPr>
              <a:t>renforcer ou développer le réseau y compris haute tension </a:t>
            </a:r>
            <a:r>
              <a:rPr lang="fr-FR" sz="1200" dirty="0">
                <a:latin typeface="Marianne" panose="02000000000000000000" pitchFamily="50" charset="0"/>
              </a:rPr>
              <a:t>pour accueillir les grands parcs de production de demain, notamment si éloignés des centres de consommation, </a:t>
            </a:r>
            <a:r>
              <a:rPr lang="fr-FR" sz="1200" b="1" dirty="0">
                <a:latin typeface="Marianne" panose="02000000000000000000" pitchFamily="50" charset="0"/>
              </a:rPr>
              <a:t>investir pour accompagner l’intégration des moyens intermittents </a:t>
            </a:r>
            <a:r>
              <a:rPr lang="fr-FR" sz="1200" dirty="0">
                <a:latin typeface="Marianne" panose="02000000000000000000" pitchFamily="50" charset="0"/>
              </a:rPr>
              <a:t>(inertie, etc.).</a:t>
            </a:r>
          </a:p>
          <a:p>
            <a:r>
              <a:rPr lang="fr-FR" sz="1200" b="1" dirty="0">
                <a:solidFill>
                  <a:schemeClr val="tx2"/>
                </a:solidFill>
                <a:latin typeface="Marianne" panose="02000000000000000000" pitchFamily="50" charset="0"/>
              </a:rPr>
              <a:t>Les PPE, dont la loi prévoit qu’elles couvrent un horizon de 10 ans, devraient apporter une première réponse à ce besoin de visibilité</a:t>
            </a:r>
          </a:p>
          <a:p>
            <a:pPr lvl="1" algn="just"/>
            <a:r>
              <a:rPr lang="fr-FR" sz="1200" dirty="0">
                <a:latin typeface="Marianne" panose="02000000000000000000" pitchFamily="50" charset="0"/>
              </a:rPr>
              <a:t>Malheureusement, aucune PPE n’a encore été adoptée avec un horizon de 10 ans, même si les travaux des collectivités territoriales sont désormais très encourageants (seule la Réunion dispose d’une PPE 2028).</a:t>
            </a:r>
          </a:p>
          <a:p>
            <a:pPr lvl="1" algn="just"/>
            <a:r>
              <a:rPr lang="fr-FR" sz="1200" dirty="0">
                <a:latin typeface="Marianne" panose="02000000000000000000" pitchFamily="50" charset="0"/>
              </a:rPr>
              <a:t>Les PPE doivent être ambitieuses mais néanmoins réalistes quant aux moyens de production développables à l’horizon temporel visé. </a:t>
            </a:r>
          </a:p>
          <a:p>
            <a:pPr lvl="1" algn="just"/>
            <a:r>
              <a:rPr lang="fr-FR" sz="1200" dirty="0">
                <a:latin typeface="Marianne" panose="02000000000000000000" pitchFamily="50" charset="0"/>
              </a:rPr>
              <a:t>Elles doivent s’accompagner d’une révision des S2RENR</a:t>
            </a:r>
          </a:p>
          <a:p>
            <a:pPr lvl="1" algn="just"/>
            <a:r>
              <a:rPr lang="fr-FR" sz="1200" dirty="0">
                <a:latin typeface="Marianne" panose="02000000000000000000" pitchFamily="50" charset="0"/>
              </a:rPr>
              <a:t>Prévoir un plan de développement des réseaux à 10 ans (faculté prévue par la loi)</a:t>
            </a:r>
          </a:p>
          <a:p>
            <a:pPr lvl="1" algn="just"/>
            <a:r>
              <a:rPr lang="fr-FR" sz="1200" dirty="0">
                <a:latin typeface="Marianne" panose="02000000000000000000" pitchFamily="50" charset="0"/>
              </a:rPr>
              <a:t>S’articuler avec les plans territoriaux sur la biomasse (SRB) ou sur les déchets (PRPGD) </a:t>
            </a:r>
          </a:p>
          <a:p>
            <a:r>
              <a:rPr lang="fr-FR" sz="1200" b="1" dirty="0">
                <a:solidFill>
                  <a:schemeClr val="tx2"/>
                </a:solidFill>
                <a:latin typeface="Marianne" panose="02000000000000000000" pitchFamily="50" charset="0"/>
              </a:rPr>
              <a:t>Une planification à plus long terme dessinant les futurs énergétiques 2050 de chaque territoire est fondamentale</a:t>
            </a:r>
          </a:p>
          <a:p>
            <a:pPr lvl="1" algn="just"/>
            <a:r>
              <a:rPr lang="fr-FR" sz="1200" dirty="0">
                <a:latin typeface="Marianne" panose="02000000000000000000" pitchFamily="50" charset="0"/>
              </a:rPr>
              <a:t>L’atteinte de l’autonomie énergétique n’est pas réalisable à échéance 5 ou 10 ans (coûts échoués des centrales actuelles, gisements non encore définis pour l’éolien en mer, la géothermie, filières moins matures comme le houlomoteur, investissements réseau de long terme à réaliser…)</a:t>
            </a:r>
          </a:p>
          <a:p>
            <a:pPr lvl="1" algn="just"/>
            <a:r>
              <a:rPr lang="fr-FR" sz="1200" dirty="0">
                <a:latin typeface="Marianne" panose="02000000000000000000" pitchFamily="50" charset="0"/>
              </a:rPr>
              <a:t>Pour autant, il faut pouvoir donner un signal de long terme à l’ensemble des acteurs sur ce que l’on veut développer dans chaque territoire et spatialiser les investissements de long terme</a:t>
            </a:r>
          </a:p>
          <a:p>
            <a:pPr lvl="1" algn="just"/>
            <a:r>
              <a:rPr lang="fr-FR" sz="1200" dirty="0">
                <a:latin typeface="Marianne" panose="02000000000000000000" pitchFamily="50" charset="0"/>
              </a:rPr>
              <a:t>Une vision long terme (Territoires, Etat, </a:t>
            </a:r>
            <a:r>
              <a:rPr lang="fr-FR" sz="1200" dirty="0" err="1">
                <a:latin typeface="Marianne" panose="02000000000000000000" pitchFamily="50" charset="0"/>
              </a:rPr>
              <a:t>Ademe</a:t>
            </a:r>
            <a:r>
              <a:rPr lang="fr-FR" sz="1200" dirty="0">
                <a:latin typeface="Marianne" panose="02000000000000000000" pitchFamily="50" charset="0"/>
              </a:rPr>
              <a:t>, GRD, CRE) doit être dessinée pour chacune des ZNI</a:t>
            </a:r>
          </a:p>
          <a:p>
            <a:pPr lvl="1" algn="just"/>
            <a:endParaRPr lang="fr-FR" sz="1200" dirty="0">
              <a:latin typeface="Marianne" panose="02000000000000000000" pitchFamily="50" charset="0"/>
            </a:endParaRPr>
          </a:p>
          <a:p>
            <a:pPr lvl="1" algn="just"/>
            <a:endParaRPr lang="fr-FR" sz="1200" dirty="0">
              <a:latin typeface="Marianne" panose="02000000000000000000" pitchFamily="50" charset="0"/>
            </a:endParaRPr>
          </a:p>
        </p:txBody>
      </p:sp>
      <p:sp>
        <p:nvSpPr>
          <p:cNvPr id="4" name="Espace réservé du numéro de diapositive 3">
            <a:extLst>
              <a:ext uri="{FF2B5EF4-FFF2-40B4-BE49-F238E27FC236}">
                <a16:creationId xmlns:a16="http://schemas.microsoft.com/office/drawing/2014/main" id="{091B96D8-B9AD-032D-A34F-D56C5C497C0B}"/>
              </a:ext>
            </a:extLst>
          </p:cNvPr>
          <p:cNvSpPr>
            <a:spLocks noGrp="1"/>
          </p:cNvSpPr>
          <p:nvPr>
            <p:ph type="sldNum" sz="quarter" idx="4"/>
          </p:nvPr>
        </p:nvSpPr>
        <p:spPr/>
        <p:txBody>
          <a:bodyPr/>
          <a:lstStyle/>
          <a:p>
            <a:fld id="{6013476F-57FE-964B-9A92-1D1038D7D0EF}" type="slidenum">
              <a:rPr lang="fr-FR" smtClean="0"/>
              <a:pPr/>
              <a:t>19</a:t>
            </a:fld>
            <a:endParaRPr lang="fr-FR"/>
          </a:p>
        </p:txBody>
      </p:sp>
    </p:spTree>
    <p:extLst>
      <p:ext uri="{BB962C8B-B14F-4D97-AF65-F5344CB8AC3E}">
        <p14:creationId xmlns:p14="http://schemas.microsoft.com/office/powerpoint/2010/main" val="3300297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space réservé du numéro de diapositive 19">
            <a:extLst>
              <a:ext uri="{FF2B5EF4-FFF2-40B4-BE49-F238E27FC236}">
                <a16:creationId xmlns:a16="http://schemas.microsoft.com/office/drawing/2014/main" id="{72D156C1-80FD-1D16-0ADA-ECC40F5367FC}"/>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2</a:t>
            </a:fld>
            <a:endParaRPr lang="fr-FR"/>
          </a:p>
        </p:txBody>
      </p:sp>
      <p:sp>
        <p:nvSpPr>
          <p:cNvPr id="16" name="ZoneTexte 15">
            <a:extLst>
              <a:ext uri="{FF2B5EF4-FFF2-40B4-BE49-F238E27FC236}">
                <a16:creationId xmlns:a16="http://schemas.microsoft.com/office/drawing/2014/main" id="{6D952BD4-A91F-E83A-D308-A04CEFAEDE6A}"/>
              </a:ext>
            </a:extLst>
          </p:cNvPr>
          <p:cNvSpPr txBox="1"/>
          <p:nvPr/>
        </p:nvSpPr>
        <p:spPr>
          <a:xfrm>
            <a:off x="2310063" y="1285556"/>
            <a:ext cx="5277853" cy="3077766"/>
          </a:xfrm>
          <a:prstGeom prst="rect">
            <a:avLst/>
          </a:prstGeom>
          <a:noFill/>
        </p:spPr>
        <p:txBody>
          <a:bodyPr wrap="square" rtlCol="0">
            <a:spAutoFit/>
          </a:bodyPr>
          <a:lstStyle/>
          <a:p>
            <a:r>
              <a:rPr lang="fr-FR" sz="3200" dirty="0">
                <a:solidFill>
                  <a:schemeClr val="bg1">
                    <a:lumMod val="95000"/>
                  </a:schemeClr>
                </a:solidFill>
                <a:latin typeface="Bahnschrift SemiBold" panose="020B0502040204020203" pitchFamily="34" charset="0"/>
              </a:rPr>
              <a:t>Sommaire </a:t>
            </a:r>
          </a:p>
          <a:p>
            <a:endParaRPr lang="fr-FR" dirty="0">
              <a:solidFill>
                <a:schemeClr val="bg1">
                  <a:lumMod val="95000"/>
                </a:schemeClr>
              </a:solidFill>
              <a:latin typeface="Bahnschrift SemiBold" panose="020B0502040204020203" pitchFamily="34" charset="0"/>
            </a:endParaRPr>
          </a:p>
          <a:p>
            <a:endParaRPr lang="fr-FR" dirty="0">
              <a:solidFill>
                <a:schemeClr val="bg1">
                  <a:lumMod val="95000"/>
                </a:schemeClr>
              </a:solidFill>
              <a:latin typeface="Bahnschrift SemiBold" panose="020B0502040204020203" pitchFamily="34" charset="0"/>
            </a:endParaRPr>
          </a:p>
          <a:p>
            <a:endParaRPr lang="fr-FR" dirty="0">
              <a:solidFill>
                <a:schemeClr val="bg1">
                  <a:lumMod val="95000"/>
                </a:schemeClr>
              </a:solidFill>
              <a:latin typeface="Bahnschrift SemiBold" panose="020B0502040204020203" pitchFamily="34" charset="0"/>
            </a:endParaRPr>
          </a:p>
          <a:p>
            <a:pPr marL="342900" indent="-342900">
              <a:buAutoNum type="arabicParenR"/>
            </a:pPr>
            <a:r>
              <a:rPr lang="fr-FR" dirty="0">
                <a:solidFill>
                  <a:schemeClr val="bg1">
                    <a:lumMod val="95000"/>
                  </a:schemeClr>
                </a:solidFill>
                <a:latin typeface="Bahnschrift SemiBold" panose="020B0502040204020203" pitchFamily="34" charset="0"/>
              </a:rPr>
              <a:t>Présentation des enjeux </a:t>
            </a:r>
          </a:p>
          <a:p>
            <a:pPr marL="342900" indent="-342900">
              <a:buAutoNum type="arabicParenR"/>
            </a:pPr>
            <a:r>
              <a:rPr lang="fr-FR" dirty="0">
                <a:solidFill>
                  <a:schemeClr val="bg1">
                    <a:lumMod val="95000"/>
                  </a:schemeClr>
                </a:solidFill>
                <a:latin typeface="Bahnschrift SemiBold" panose="020B0502040204020203" pitchFamily="34" charset="0"/>
              </a:rPr>
              <a:t>Les principes républicains</a:t>
            </a:r>
          </a:p>
          <a:p>
            <a:pPr marL="800100" lvl="1" indent="-342900">
              <a:buAutoNum type="arabicParenR"/>
            </a:pPr>
            <a:r>
              <a:rPr lang="fr-FR" dirty="0">
                <a:solidFill>
                  <a:schemeClr val="bg1">
                    <a:lumMod val="95000"/>
                  </a:schemeClr>
                </a:solidFill>
                <a:latin typeface="Bahnschrift SemiBold" panose="020B0502040204020203" pitchFamily="34" charset="0"/>
              </a:rPr>
              <a:t>Liberté </a:t>
            </a:r>
          </a:p>
          <a:p>
            <a:pPr marL="800100" lvl="1" indent="-342900">
              <a:buAutoNum type="arabicParenR"/>
            </a:pPr>
            <a:r>
              <a:rPr lang="fr-FR" dirty="0">
                <a:solidFill>
                  <a:schemeClr val="bg1">
                    <a:lumMod val="95000"/>
                  </a:schemeClr>
                </a:solidFill>
                <a:latin typeface="Bahnschrift SemiBold" panose="020B0502040204020203" pitchFamily="34" charset="0"/>
              </a:rPr>
              <a:t>Egalité</a:t>
            </a:r>
          </a:p>
          <a:p>
            <a:pPr marL="800100" lvl="1" indent="-342900">
              <a:buAutoNum type="arabicParenR"/>
            </a:pPr>
            <a:r>
              <a:rPr lang="fr-FR" dirty="0">
                <a:solidFill>
                  <a:schemeClr val="bg1">
                    <a:lumMod val="95000"/>
                  </a:schemeClr>
                </a:solidFill>
                <a:latin typeface="Bahnschrift SemiBold" panose="020B0502040204020203" pitchFamily="34" charset="0"/>
              </a:rPr>
              <a:t>Fraternité </a:t>
            </a:r>
          </a:p>
          <a:p>
            <a:pPr marL="342900" indent="-342900">
              <a:buAutoNum type="arabicParenR"/>
            </a:pPr>
            <a:r>
              <a:rPr lang="fr-FR" dirty="0">
                <a:solidFill>
                  <a:schemeClr val="bg1">
                    <a:lumMod val="95000"/>
                  </a:schemeClr>
                </a:solidFill>
                <a:latin typeface="Bahnschrift SemiBold" panose="020B0502040204020203" pitchFamily="34" charset="0"/>
              </a:rPr>
              <a:t>Le rôle de la CRE </a:t>
            </a:r>
          </a:p>
        </p:txBody>
      </p:sp>
    </p:spTree>
    <p:extLst>
      <p:ext uri="{BB962C8B-B14F-4D97-AF65-F5344CB8AC3E}">
        <p14:creationId xmlns:p14="http://schemas.microsoft.com/office/powerpoint/2010/main" val="1355495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1030E2-BFF3-8734-64E2-BE28B8EB90CC}"/>
              </a:ext>
            </a:extLst>
          </p:cNvPr>
          <p:cNvSpPr>
            <a:spLocks noGrp="1"/>
          </p:cNvSpPr>
          <p:nvPr>
            <p:ph type="title"/>
          </p:nvPr>
        </p:nvSpPr>
        <p:spPr/>
        <p:txBody>
          <a:bodyPr/>
          <a:lstStyle/>
          <a:p>
            <a:r>
              <a:rPr lang="fr-FR"/>
              <a:t>Les grands enjeux en ZNI pour la CRE</a:t>
            </a:r>
          </a:p>
        </p:txBody>
      </p:sp>
      <p:sp>
        <p:nvSpPr>
          <p:cNvPr id="3" name="Espace réservé du texte 2">
            <a:extLst>
              <a:ext uri="{FF2B5EF4-FFF2-40B4-BE49-F238E27FC236}">
                <a16:creationId xmlns:a16="http://schemas.microsoft.com/office/drawing/2014/main" id="{AF3EEA08-757F-DC34-0028-B7377C537701}"/>
              </a:ext>
            </a:extLst>
          </p:cNvPr>
          <p:cNvSpPr>
            <a:spLocks noGrp="1"/>
          </p:cNvSpPr>
          <p:nvPr>
            <p:ph type="body" sz="quarter" idx="22"/>
          </p:nvPr>
        </p:nvSpPr>
        <p:spPr/>
        <p:txBody>
          <a:bodyPr/>
          <a:lstStyle/>
          <a:p>
            <a:r>
              <a:rPr lang="fr-FR"/>
              <a:t>04.</a:t>
            </a:r>
          </a:p>
        </p:txBody>
      </p:sp>
      <p:sp>
        <p:nvSpPr>
          <p:cNvPr id="4" name="Espace réservé du numéro de diapositive 3">
            <a:extLst>
              <a:ext uri="{FF2B5EF4-FFF2-40B4-BE49-F238E27FC236}">
                <a16:creationId xmlns:a16="http://schemas.microsoft.com/office/drawing/2014/main" id="{753FAE82-59FE-AE80-7230-34BABC0C4560}"/>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20</a:t>
            </a:fld>
            <a:endParaRPr lang="fr-FR"/>
          </a:p>
        </p:txBody>
      </p:sp>
    </p:spTree>
    <p:extLst>
      <p:ext uri="{BB962C8B-B14F-4D97-AF65-F5344CB8AC3E}">
        <p14:creationId xmlns:p14="http://schemas.microsoft.com/office/powerpoint/2010/main" val="2286637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6C402-F792-5EC8-D2F7-9CB609A10A4B}"/>
            </a:ext>
          </a:extLst>
        </p:cNvPr>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2714F62-1BAB-3588-517E-ACE58E1A6F2E}"/>
              </a:ext>
            </a:extLst>
          </p:cNvPr>
          <p:cNvSpPr>
            <a:spLocks noGrp="1"/>
          </p:cNvSpPr>
          <p:nvPr>
            <p:ph idx="1"/>
          </p:nvPr>
        </p:nvSpPr>
        <p:spPr>
          <a:xfrm>
            <a:off x="609600" y="905745"/>
            <a:ext cx="11361600" cy="3886858"/>
          </a:xfrm>
        </p:spPr>
        <p:txBody>
          <a:bodyPr>
            <a:normAutofit/>
          </a:bodyPr>
          <a:lstStyle/>
          <a:p>
            <a:r>
              <a:rPr lang="fr-FR" sz="1400" dirty="0">
                <a:latin typeface="Marianne" panose="02000000000000000000" pitchFamily="50" charset="0"/>
              </a:rPr>
              <a:t>Le cyclone « </a:t>
            </a:r>
            <a:r>
              <a:rPr lang="fr-FR" sz="1400" dirty="0" err="1">
                <a:latin typeface="Marianne" panose="02000000000000000000" pitchFamily="50" charset="0"/>
              </a:rPr>
              <a:t>Chido</a:t>
            </a:r>
            <a:r>
              <a:rPr lang="fr-FR" sz="1400" dirty="0">
                <a:latin typeface="Marianne" panose="02000000000000000000" pitchFamily="50" charset="0"/>
              </a:rPr>
              <a:t> » a frappé l’ensemble de l’île de Mayotte le 14 décembre 2024, détruisant ou endommageant considérablement 60 à 90 % du réseau HTA-BT aérien.</a:t>
            </a:r>
          </a:p>
          <a:p>
            <a:r>
              <a:rPr lang="fr-FR" sz="1400" dirty="0">
                <a:latin typeface="Marianne" panose="02000000000000000000" pitchFamily="50" charset="0"/>
              </a:rPr>
              <a:t>Afin de restaurer le réseau électrique mahorais, Électricité de Mayotte (EDM), qui a reçu l’aide d’Enedis et de plusieurs autres gestionnaires de réseau de distribution français, s’est fortement mobilisée et a établi un plan d’actions en trois phases : réalimentation d’urgence, consolidation du réseau et reconstruction du réseau.</a:t>
            </a:r>
          </a:p>
          <a:p>
            <a:r>
              <a:rPr lang="fr-FR" sz="1400" dirty="0">
                <a:latin typeface="Marianne" panose="02000000000000000000" pitchFamily="50" charset="0"/>
              </a:rPr>
              <a:t>Le cadre tarifaire d’EDM, appelé Fonds de Péréquation de l'Électricité (FPE), prévoit pour la période 2022-2025 un poste spécifique de couverture des charges d’exploitation relatives aux aléas climatiques au-delà d’un certain seuil.</a:t>
            </a:r>
          </a:p>
          <a:p>
            <a:r>
              <a:rPr lang="fr-FR" sz="1400" dirty="0">
                <a:latin typeface="Marianne" panose="02000000000000000000" pitchFamily="50" charset="0"/>
              </a:rPr>
              <a:t>Après consultation publique qui s’est tenue du 27 mars au 25 avril 2025, la Commission de régulation de l’énergie a pris les décisions suivantes :</a:t>
            </a:r>
          </a:p>
          <a:p>
            <a:pPr lvl="1"/>
            <a:r>
              <a:rPr lang="fr-FR" sz="1400" dirty="0">
                <a:latin typeface="Marianne" panose="02000000000000000000" pitchFamily="50" charset="0"/>
              </a:rPr>
              <a:t>Anticipation de la prise en compte des montants du FPE dus au titre de la couverture des charges liées aux aléas climatiques pour la période de janvier à avril 2025, ceux-ci sont fixés par la CRE à 14,4 M€</a:t>
            </a:r>
          </a:p>
          <a:p>
            <a:pPr lvl="1"/>
            <a:r>
              <a:rPr lang="fr-FR" sz="1400" dirty="0">
                <a:latin typeface="Marianne" panose="02000000000000000000" pitchFamily="50" charset="0"/>
              </a:rPr>
              <a:t>Suspension exceptionnelle d’une partie du dispositif de régulation incitative des pertes du réseau de distribution et de la qualité de service pour EDM, au titre de l’année 2025. </a:t>
            </a:r>
          </a:p>
          <a:p>
            <a:r>
              <a:rPr lang="fr-FR" sz="1400" dirty="0">
                <a:latin typeface="Marianne" panose="02000000000000000000" pitchFamily="50" charset="0"/>
              </a:rPr>
              <a:t>Ces modifications ont pour objet de garantir la viabilité financière de l’opérateur et d’éviter que le cadre de régulation incitative le pénalise de façon indue.</a:t>
            </a:r>
          </a:p>
        </p:txBody>
      </p:sp>
      <p:sp>
        <p:nvSpPr>
          <p:cNvPr id="3" name="Titre 2">
            <a:extLst>
              <a:ext uri="{FF2B5EF4-FFF2-40B4-BE49-F238E27FC236}">
                <a16:creationId xmlns:a16="http://schemas.microsoft.com/office/drawing/2014/main" id="{E2081B4D-96FE-61A7-A7BD-520E7502F5B9}"/>
              </a:ext>
            </a:extLst>
          </p:cNvPr>
          <p:cNvSpPr>
            <a:spLocks noGrp="1"/>
          </p:cNvSpPr>
          <p:nvPr>
            <p:ph type="title"/>
          </p:nvPr>
        </p:nvSpPr>
        <p:spPr>
          <a:xfrm>
            <a:off x="609600" y="210815"/>
            <a:ext cx="10972800" cy="843959"/>
          </a:xfrm>
        </p:spPr>
        <p:txBody>
          <a:bodyPr>
            <a:noAutofit/>
          </a:bodyPr>
          <a:lstStyle/>
          <a:p>
            <a:pPr>
              <a:lnSpc>
                <a:spcPct val="80000"/>
              </a:lnSpc>
            </a:pPr>
            <a:r>
              <a:rPr lang="fr-FR" sz="2800" dirty="0">
                <a:latin typeface="Avenir Medium" panose="02000503020000020003"/>
              </a:rPr>
              <a:t>Résilience climatique - Modification du cadre de régulation d’Électricité de Mayotte à la suite du passage du cyclone </a:t>
            </a:r>
            <a:r>
              <a:rPr lang="fr-FR" sz="2800" dirty="0" err="1">
                <a:latin typeface="Avenir Medium" panose="02000503020000020003"/>
              </a:rPr>
              <a:t>Chido</a:t>
            </a:r>
            <a:br>
              <a:rPr lang="fr-FR" sz="2800" dirty="0"/>
            </a:br>
            <a:endParaRPr lang="fr-FR" sz="2800" dirty="0">
              <a:latin typeface="Avenir Medium" panose="02000503020000020003"/>
            </a:endParaRPr>
          </a:p>
        </p:txBody>
      </p:sp>
      <p:sp>
        <p:nvSpPr>
          <p:cNvPr id="4" name="Espace réservé du numéro de diapositive 3">
            <a:extLst>
              <a:ext uri="{FF2B5EF4-FFF2-40B4-BE49-F238E27FC236}">
                <a16:creationId xmlns:a16="http://schemas.microsoft.com/office/drawing/2014/main" id="{FE592B60-2FC0-6A6D-8066-A34051DE9540}"/>
              </a:ext>
            </a:extLst>
          </p:cNvPr>
          <p:cNvSpPr>
            <a:spLocks noGrp="1"/>
          </p:cNvSpPr>
          <p:nvPr>
            <p:ph type="sldNum" sz="quarter" idx="4"/>
          </p:nvPr>
        </p:nvSpPr>
        <p:spPr/>
        <p:txBody>
          <a:bodyPr/>
          <a:lstStyle/>
          <a:p>
            <a:fld id="{6013476F-57FE-964B-9A92-1D1038D7D0EF}" type="slidenum">
              <a:rPr lang="fr-FR" smtClean="0"/>
              <a:pPr/>
              <a:t>21</a:t>
            </a:fld>
            <a:endParaRPr lang="fr-FR"/>
          </a:p>
        </p:txBody>
      </p:sp>
      <p:pic>
        <p:nvPicPr>
          <p:cNvPr id="2056" name="Picture 8">
            <a:extLst>
              <a:ext uri="{FF2B5EF4-FFF2-40B4-BE49-F238E27FC236}">
                <a16:creationId xmlns:a16="http://schemas.microsoft.com/office/drawing/2014/main" id="{720F59BA-7C0C-91C5-F2B3-AA7B21E05F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8924" y="4572886"/>
            <a:ext cx="4602952" cy="2149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630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7F0BA-0AEF-BA81-195B-67131C5E78CC}"/>
            </a:ext>
          </a:extLst>
        </p:cNvPr>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C68F8EDF-9B8A-5449-D3EF-B92ACD1258E4}"/>
              </a:ext>
            </a:extLst>
          </p:cNvPr>
          <p:cNvSpPr>
            <a:spLocks noGrp="1"/>
          </p:cNvSpPr>
          <p:nvPr>
            <p:ph idx="1"/>
          </p:nvPr>
        </p:nvSpPr>
        <p:spPr>
          <a:xfrm>
            <a:off x="609600" y="1001813"/>
            <a:ext cx="11361600" cy="3886858"/>
          </a:xfrm>
        </p:spPr>
        <p:txBody>
          <a:bodyPr>
            <a:normAutofit/>
          </a:bodyPr>
          <a:lstStyle/>
          <a:p>
            <a:r>
              <a:rPr lang="fr-FR" sz="1400" dirty="0">
                <a:latin typeface="Marianne" panose="02000000000000000000" pitchFamily="50" charset="0"/>
              </a:rPr>
              <a:t>L’interface entre la production et le réseau coûte de plus en plus cher, doit être de mieux en mieux appréhendée. Cette interface est le sujet de demain des ZNI</a:t>
            </a:r>
          </a:p>
          <a:p>
            <a:r>
              <a:rPr lang="fr-FR" sz="1400" dirty="0">
                <a:latin typeface="Marianne" panose="02000000000000000000" pitchFamily="50" charset="0"/>
              </a:rPr>
              <a:t>L’exemple de la Guyane: </a:t>
            </a:r>
          </a:p>
        </p:txBody>
      </p:sp>
      <p:sp>
        <p:nvSpPr>
          <p:cNvPr id="3" name="Titre 2">
            <a:extLst>
              <a:ext uri="{FF2B5EF4-FFF2-40B4-BE49-F238E27FC236}">
                <a16:creationId xmlns:a16="http://schemas.microsoft.com/office/drawing/2014/main" id="{1B0D67C1-4710-2C5D-DFC7-D35CCAEF3080}"/>
              </a:ext>
            </a:extLst>
          </p:cNvPr>
          <p:cNvSpPr>
            <a:spLocks noGrp="1"/>
          </p:cNvSpPr>
          <p:nvPr>
            <p:ph type="title"/>
          </p:nvPr>
        </p:nvSpPr>
        <p:spPr>
          <a:xfrm>
            <a:off x="609600" y="210815"/>
            <a:ext cx="10972800" cy="843959"/>
          </a:xfrm>
        </p:spPr>
        <p:txBody>
          <a:bodyPr>
            <a:noAutofit/>
          </a:bodyPr>
          <a:lstStyle/>
          <a:p>
            <a:pPr>
              <a:lnSpc>
                <a:spcPct val="80000"/>
              </a:lnSpc>
            </a:pPr>
            <a:r>
              <a:rPr lang="fr-FR" sz="2800" dirty="0">
                <a:latin typeface="Avenir Medium" panose="02000503020000020003"/>
              </a:rPr>
              <a:t>Enjeux réseaux</a:t>
            </a:r>
            <a:br>
              <a:rPr lang="fr-FR" sz="2800" dirty="0"/>
            </a:br>
            <a:endParaRPr lang="fr-FR" sz="2800" dirty="0">
              <a:latin typeface="Avenir Medium" panose="02000503020000020003"/>
            </a:endParaRPr>
          </a:p>
        </p:txBody>
      </p:sp>
      <p:sp>
        <p:nvSpPr>
          <p:cNvPr id="4" name="Espace réservé du numéro de diapositive 3">
            <a:extLst>
              <a:ext uri="{FF2B5EF4-FFF2-40B4-BE49-F238E27FC236}">
                <a16:creationId xmlns:a16="http://schemas.microsoft.com/office/drawing/2014/main" id="{DDAC3624-BB04-F598-872D-8B4DF6692A09}"/>
              </a:ext>
            </a:extLst>
          </p:cNvPr>
          <p:cNvSpPr>
            <a:spLocks noGrp="1"/>
          </p:cNvSpPr>
          <p:nvPr>
            <p:ph type="sldNum" sz="quarter" idx="4"/>
          </p:nvPr>
        </p:nvSpPr>
        <p:spPr/>
        <p:txBody>
          <a:bodyPr/>
          <a:lstStyle/>
          <a:p>
            <a:fld id="{6013476F-57FE-964B-9A92-1D1038D7D0EF}" type="slidenum">
              <a:rPr lang="fr-FR" smtClean="0"/>
              <a:pPr/>
              <a:t>22</a:t>
            </a:fld>
            <a:endParaRPr lang="fr-FR"/>
          </a:p>
        </p:txBody>
      </p:sp>
      <p:pic>
        <p:nvPicPr>
          <p:cNvPr id="6" name="Image 5">
            <a:extLst>
              <a:ext uri="{FF2B5EF4-FFF2-40B4-BE49-F238E27FC236}">
                <a16:creationId xmlns:a16="http://schemas.microsoft.com/office/drawing/2014/main" id="{AB45B8EA-6E47-6EDA-2E83-F915EACF80C7}"/>
              </a:ext>
            </a:extLst>
          </p:cNvPr>
          <p:cNvPicPr>
            <a:picLocks noChangeAspect="1"/>
          </p:cNvPicPr>
          <p:nvPr/>
        </p:nvPicPr>
        <p:blipFill>
          <a:blip r:embed="rId3"/>
          <a:stretch>
            <a:fillRect/>
          </a:stretch>
        </p:blipFill>
        <p:spPr>
          <a:xfrm>
            <a:off x="3652496" y="1819050"/>
            <a:ext cx="7339555" cy="4835808"/>
          </a:xfrm>
          <a:prstGeom prst="rect">
            <a:avLst/>
          </a:prstGeom>
        </p:spPr>
      </p:pic>
    </p:spTree>
    <p:extLst>
      <p:ext uri="{BB962C8B-B14F-4D97-AF65-F5344CB8AC3E}">
        <p14:creationId xmlns:p14="http://schemas.microsoft.com/office/powerpoint/2010/main" val="1183499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1060262-6A18-B1A7-458E-F900F9DC229A}"/>
              </a:ext>
            </a:extLst>
          </p:cNvPr>
          <p:cNvSpPr>
            <a:spLocks noGrp="1"/>
          </p:cNvSpPr>
          <p:nvPr>
            <p:ph type="title"/>
          </p:nvPr>
        </p:nvSpPr>
        <p:spPr>
          <a:xfrm>
            <a:off x="4720743" y="227188"/>
            <a:ext cx="7285939" cy="1628776"/>
          </a:xfrm>
        </p:spPr>
        <p:txBody>
          <a:bodyPr vert="horz" lIns="121920" tIns="60960" rIns="121920" bIns="60960" rtlCol="0" anchor="ctr">
            <a:noAutofit/>
          </a:bodyPr>
          <a:lstStyle/>
          <a:p>
            <a:pPr>
              <a:lnSpc>
                <a:spcPct val="80000"/>
              </a:lnSpc>
            </a:pPr>
            <a:r>
              <a:rPr lang="fr-FR" sz="2933">
                <a:latin typeface="Avenir Medium" panose="02000503020000020003"/>
              </a:rPr>
              <a:t>Le mix idéal à long terme est différent pour chaque territoire</a:t>
            </a:r>
          </a:p>
        </p:txBody>
      </p:sp>
      <p:pic>
        <p:nvPicPr>
          <p:cNvPr id="1026" name="Picture 2" descr="Une image contenant capture d’écran, dessin, illustration, conception&#10;&#10;Description générée automatiquement">
            <a:extLst>
              <a:ext uri="{FF2B5EF4-FFF2-40B4-BE49-F238E27FC236}">
                <a16:creationId xmlns:a16="http://schemas.microsoft.com/office/drawing/2014/main" id="{18B67E9F-6BF4-C171-C473-3DEE5BE158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63" b="11043"/>
          <a:stretch/>
        </p:blipFill>
        <p:spPr bwMode="auto">
          <a:xfrm>
            <a:off x="222758" y="2860248"/>
            <a:ext cx="3989223" cy="3952417"/>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a:extLst>
            <a:ext uri="{909E8E84-426E-40DD-AFC4-6F175D3DCCD1}">
              <a14:hiddenFill xmlns:a14="http://schemas.microsoft.com/office/drawing/2010/main">
                <a:solidFill>
                  <a:srgbClr val="FFFFFF"/>
                </a:solidFill>
              </a14:hiddenFill>
            </a:ext>
          </a:extLst>
        </p:spPr>
      </p:pic>
      <p:sp>
        <p:nvSpPr>
          <p:cNvPr id="4" name="Espace réservé du numéro de diapositive 3">
            <a:extLst>
              <a:ext uri="{FF2B5EF4-FFF2-40B4-BE49-F238E27FC236}">
                <a16:creationId xmlns:a16="http://schemas.microsoft.com/office/drawing/2014/main" id="{091B96D8-B9AD-032D-A34F-D56C5C497C0B}"/>
              </a:ext>
            </a:extLst>
          </p:cNvPr>
          <p:cNvSpPr>
            <a:spLocks noGrp="1"/>
          </p:cNvSpPr>
          <p:nvPr>
            <p:ph type="sldNum" sz="quarter" idx="4"/>
          </p:nvPr>
        </p:nvSpPr>
        <p:spPr>
          <a:xfrm>
            <a:off x="481012" y="6356350"/>
            <a:ext cx="685800" cy="365125"/>
          </a:xfrm>
        </p:spPr>
        <p:txBody>
          <a:bodyPr vert="horz" lIns="121920" tIns="60960" rIns="121920" bIns="60960" rtlCol="0" anchor="ctr">
            <a:normAutofit/>
          </a:bodyPr>
          <a:lstStyle/>
          <a:p>
            <a:pPr algn="l" defTabSz="1219170">
              <a:spcAft>
                <a:spcPts val="800"/>
              </a:spcAft>
              <a:defRPr/>
            </a:pPr>
            <a:fld id="{6013476F-57FE-964B-9A92-1D1038D7D0EF}" type="slidenum">
              <a:rPr lang="en-US" sz="1200">
                <a:solidFill>
                  <a:srgbClr val="FFFFFF"/>
                </a:solidFill>
                <a:latin typeface="Calibri" panose="020F0502020204030204"/>
              </a:rPr>
              <a:pPr algn="l" defTabSz="1219170">
                <a:spcAft>
                  <a:spcPts val="800"/>
                </a:spcAft>
                <a:defRPr/>
              </a:pPr>
              <a:t>23</a:t>
            </a:fld>
            <a:endParaRPr lang="en-US" sz="1200">
              <a:solidFill>
                <a:srgbClr val="FFFFFF"/>
              </a:solidFill>
              <a:latin typeface="Calibri" panose="020F0502020204030204"/>
            </a:endParaRPr>
          </a:p>
        </p:txBody>
      </p:sp>
      <p:sp>
        <p:nvSpPr>
          <p:cNvPr id="2" name="Espace réservé du contenu 1">
            <a:extLst>
              <a:ext uri="{FF2B5EF4-FFF2-40B4-BE49-F238E27FC236}">
                <a16:creationId xmlns:a16="http://schemas.microsoft.com/office/drawing/2014/main" id="{C13BA026-215C-286E-DF95-805281437241}"/>
              </a:ext>
            </a:extLst>
          </p:cNvPr>
          <p:cNvSpPr>
            <a:spLocks noGrp="1"/>
          </p:cNvSpPr>
          <p:nvPr>
            <p:ph idx="1"/>
          </p:nvPr>
        </p:nvSpPr>
        <p:spPr>
          <a:xfrm>
            <a:off x="4939301" y="1741509"/>
            <a:ext cx="6848822" cy="4317943"/>
          </a:xfrm>
        </p:spPr>
        <p:txBody>
          <a:bodyPr vert="horz" lIns="121920" tIns="60960" rIns="121920" bIns="60960" rtlCol="0">
            <a:normAutofit/>
          </a:bodyPr>
          <a:lstStyle/>
          <a:p>
            <a:pPr indent="0" algn="just" defTabSz="1219170">
              <a:lnSpc>
                <a:spcPct val="90000"/>
              </a:lnSpc>
              <a:buNone/>
            </a:pPr>
            <a:r>
              <a:rPr lang="fr-FR" sz="1400" dirty="0">
                <a:latin typeface="Marianne" panose="02000000000000000000" pitchFamily="50" charset="0"/>
              </a:rPr>
              <a:t>Les spécificités de chaque territoire et la variabilité des ressources disponibles localement sont autant d’argument en faveur de la territorialisation des PPE.</a:t>
            </a:r>
          </a:p>
          <a:p>
            <a:pPr marL="228594" indent="-304792" algn="just" defTabSz="1219170">
              <a:lnSpc>
                <a:spcPct val="90000"/>
              </a:lnSpc>
            </a:pPr>
            <a:r>
              <a:rPr lang="fr-FR" sz="1400" b="1" dirty="0">
                <a:latin typeface="Marianne" panose="02000000000000000000" pitchFamily="50" charset="0"/>
              </a:rPr>
              <a:t>Géothermie</a:t>
            </a:r>
            <a:r>
              <a:rPr lang="fr-FR" sz="1400" dirty="0">
                <a:latin typeface="Marianne" panose="02000000000000000000" pitchFamily="50" charset="0"/>
              </a:rPr>
              <a:t> : Guadeloupe et Mayotte, La Réunion et Martinique</a:t>
            </a:r>
          </a:p>
          <a:p>
            <a:pPr marL="228594" indent="-304792" algn="just" defTabSz="1219170">
              <a:lnSpc>
                <a:spcPct val="90000"/>
              </a:lnSpc>
            </a:pPr>
            <a:r>
              <a:rPr lang="fr-FR" sz="1400" b="1" dirty="0">
                <a:latin typeface="Marianne" panose="02000000000000000000" pitchFamily="50" charset="0"/>
              </a:rPr>
              <a:t>Hydraulique</a:t>
            </a:r>
            <a:r>
              <a:rPr lang="fr-FR" sz="1400" dirty="0">
                <a:latin typeface="Marianne" panose="02000000000000000000" pitchFamily="50" charset="0"/>
              </a:rPr>
              <a:t> : Guyane, Réunion</a:t>
            </a:r>
          </a:p>
          <a:p>
            <a:pPr marL="228594" indent="-304792" algn="just" defTabSz="1219170">
              <a:lnSpc>
                <a:spcPct val="90000"/>
              </a:lnSpc>
            </a:pPr>
            <a:r>
              <a:rPr lang="fr-FR" sz="1400" b="1" dirty="0">
                <a:latin typeface="Marianne" panose="02000000000000000000" pitchFamily="50" charset="0"/>
              </a:rPr>
              <a:t>Éolien offshore et EMR </a:t>
            </a:r>
            <a:r>
              <a:rPr lang="fr-FR" sz="1400" dirty="0">
                <a:latin typeface="Marianne" panose="02000000000000000000" pitchFamily="50" charset="0"/>
              </a:rPr>
              <a:t>: Études de potentiel en cours, mais possiblement Réunion, Martinique et Guadeloupe. Barrières potentielles : taille critique des projets dans un marché mondial en surchauffe, raccordement au réseau et gestion du système, profondeur (même pour le flottant). Si possible, assez structurant pour les PPE des territoires concernés.</a:t>
            </a:r>
          </a:p>
          <a:p>
            <a:pPr indent="0" algn="just" defTabSz="1219170">
              <a:lnSpc>
                <a:spcPct val="90000"/>
              </a:lnSpc>
              <a:buNone/>
            </a:pPr>
            <a:r>
              <a:rPr lang="fr-FR" sz="1400" dirty="0">
                <a:latin typeface="Marianne" panose="02000000000000000000" pitchFamily="50" charset="0"/>
              </a:rPr>
              <a:t>Le mix idéal de chaque territoire dépend de nombreux paramètres. L’ADEME réalise actuellement des travaux visant à identifier des trajectoires de transition permettant l’atteinte des objectifs de décarbonation à horizon 2050 en optimisant le coût total pour la collectivité, qui pourront servir de référence pour les objectifs des prochaines PPE.</a:t>
            </a:r>
          </a:p>
          <a:p>
            <a:pPr indent="-304792" defTabSz="1219170">
              <a:lnSpc>
                <a:spcPct val="90000"/>
              </a:lnSpc>
            </a:pPr>
            <a:endParaRPr lang="fr-FR" sz="1600" dirty="0"/>
          </a:p>
        </p:txBody>
      </p:sp>
      <p:pic>
        <p:nvPicPr>
          <p:cNvPr id="1028" name="Picture 4" descr="Barrage hydro-électrique EDF de Petit-Saut en Guyane | CNRS Images">
            <a:extLst>
              <a:ext uri="{FF2B5EF4-FFF2-40B4-BE49-F238E27FC236}">
                <a16:creationId xmlns:a16="http://schemas.microsoft.com/office/drawing/2014/main" id="{242160BC-3F97-2DC8-638F-A7974255F5C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258" t="21891"/>
          <a:stretch/>
        </p:blipFill>
        <p:spPr bwMode="auto">
          <a:xfrm>
            <a:off x="292609" y="45337"/>
            <a:ext cx="4211980" cy="2836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814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C13BA026-215C-286E-DF95-805281437241}"/>
              </a:ext>
            </a:extLst>
          </p:cNvPr>
          <p:cNvSpPr>
            <a:spLocks noGrp="1"/>
          </p:cNvSpPr>
          <p:nvPr>
            <p:ph idx="1"/>
          </p:nvPr>
        </p:nvSpPr>
        <p:spPr>
          <a:xfrm>
            <a:off x="609600" y="1330035"/>
            <a:ext cx="11361600" cy="5162159"/>
          </a:xfrm>
        </p:spPr>
        <p:txBody>
          <a:bodyPr>
            <a:normAutofit/>
          </a:bodyPr>
          <a:lstStyle/>
          <a:p>
            <a:pPr indent="0">
              <a:buNone/>
            </a:pPr>
            <a:r>
              <a:rPr lang="fr-FR" sz="1400" dirty="0">
                <a:latin typeface="Marianne" panose="02000000000000000000" pitchFamily="50" charset="0"/>
              </a:rPr>
              <a:t>Les rédacteurs des PPE se saisissent des problématiques liées aux transports et aux déchets dans les PPE, ce qui est nécessaire et bénéfique pour le développement durable du territoire mais l’intégration harmonieuse de ces sujets transverses représente un défi. </a:t>
            </a:r>
          </a:p>
          <a:p>
            <a:r>
              <a:rPr lang="fr-FR" sz="1400" b="1" dirty="0">
                <a:latin typeface="Marianne" panose="02000000000000000000" pitchFamily="50" charset="0"/>
              </a:rPr>
              <a:t>Electrification de la mobilité : </a:t>
            </a:r>
            <a:r>
              <a:rPr lang="fr-FR" sz="1400" dirty="0">
                <a:latin typeface="Marianne" panose="02000000000000000000" pitchFamily="50" charset="0"/>
              </a:rPr>
              <a:t>La mobilité électrique semble particulièrement adaptée à ces territoires de petite taille. Toutefois le mix électrique très dépendant du thermique et la faible capacité du réseau imposent la prudence dans le déploiement du véhicule électrique (VE) et des bornes de recharge.</a:t>
            </a:r>
            <a:r>
              <a:rPr lang="fr-FR" sz="1400" b="1" dirty="0">
                <a:latin typeface="Marianne" panose="02000000000000000000" pitchFamily="50" charset="0"/>
              </a:rPr>
              <a:t> </a:t>
            </a:r>
            <a:r>
              <a:rPr lang="fr-FR" sz="1400" dirty="0">
                <a:latin typeface="Marianne" panose="02000000000000000000" pitchFamily="50" charset="0"/>
              </a:rPr>
              <a:t>Cette spécificité des ZNI vis-à-vis du VE sont de mieux en mieux intégrés par les collectivités, avec l’appui du GRD, mais certains points doivent encore être adressés : </a:t>
            </a:r>
          </a:p>
          <a:p>
            <a:pPr lvl="1"/>
            <a:r>
              <a:rPr lang="fr-FR" sz="1400" dirty="0">
                <a:latin typeface="Marianne" panose="02000000000000000000" pitchFamily="50" charset="0"/>
              </a:rPr>
              <a:t>les outils de planification (schéma directeur d’implantation de bornes de recharge) sont connus mais encore peu utilisés</a:t>
            </a:r>
          </a:p>
          <a:p>
            <a:pPr lvl="1"/>
            <a:r>
              <a:rPr lang="fr-FR" sz="1400" dirty="0">
                <a:latin typeface="Marianne" panose="02000000000000000000" pitchFamily="50" charset="0"/>
              </a:rPr>
              <a:t>La réduction des recettes des collectivités locales liées à la fiscalité sur le carburant pose question</a:t>
            </a:r>
          </a:p>
          <a:p>
            <a:pPr lvl="1"/>
            <a:r>
              <a:rPr lang="fr-FR" sz="1400" dirty="0">
                <a:latin typeface="Marianne" panose="02000000000000000000" pitchFamily="50" charset="0"/>
              </a:rPr>
              <a:t>Les plans ambitieux de développement de l’hydrogène ne suivent pas forcément une logique technico-économique viable</a:t>
            </a:r>
          </a:p>
          <a:p>
            <a:pPr marL="755981" lvl="2" indent="0">
              <a:buNone/>
            </a:pPr>
            <a:endParaRPr lang="fr-FR" sz="1400" dirty="0">
              <a:latin typeface="Marianne" panose="02000000000000000000" pitchFamily="50" charset="0"/>
            </a:endParaRPr>
          </a:p>
          <a:p>
            <a:r>
              <a:rPr lang="fr-FR" sz="1400" b="1" dirty="0">
                <a:latin typeface="Marianne" panose="02000000000000000000" pitchFamily="50" charset="0"/>
              </a:rPr>
              <a:t>Gestion des déchets : </a:t>
            </a:r>
            <a:r>
              <a:rPr lang="fr-FR" sz="1400" dirty="0">
                <a:latin typeface="Marianne" panose="02000000000000000000" pitchFamily="50" charset="0"/>
              </a:rPr>
              <a:t>Dans des territoires où l’absence de foncier est un enjeu majeur (a fortiori pour la gestion des déchets), les solutions alternatives à l’enfouissement sont une nécessité. La génération d’électricité par combustion des refus de tri sélectif semble, en théorie, une solution d’avenir. Toutefois, les différences d’objectif entre la gestion des déchets et la production énergétique nécessitent une coordination forte et une planification volontariste de la puissance publique, au risque de faire reposer une partie des coûts de la gestion des déchets (à financer localement selon le principe pollueur/payeur) sur la production électrique (soutenue par les charges de SPE).</a:t>
            </a:r>
          </a:p>
          <a:p>
            <a:pPr lvl="1"/>
            <a:r>
              <a:rPr lang="fr-FR" sz="1400" dirty="0">
                <a:latin typeface="Marianne" panose="02000000000000000000" pitchFamily="50" charset="0"/>
              </a:rPr>
              <a:t>Cette coordination peut reposer, par exemple, sur l’élaboration conjointe des PPE et des Plan Régional de Prévention et de Gestion des Déchets(PRPGD), comme en Guadeloupe, afin de s’assurer de la réelle synergie entre les filières, et de dimensionner au mieux les installations.</a:t>
            </a:r>
          </a:p>
        </p:txBody>
      </p:sp>
      <p:sp>
        <p:nvSpPr>
          <p:cNvPr id="3" name="Titre 2">
            <a:extLst>
              <a:ext uri="{FF2B5EF4-FFF2-40B4-BE49-F238E27FC236}">
                <a16:creationId xmlns:a16="http://schemas.microsoft.com/office/drawing/2014/main" id="{41060262-6A18-B1A7-458E-F900F9DC229A}"/>
              </a:ext>
            </a:extLst>
          </p:cNvPr>
          <p:cNvSpPr>
            <a:spLocks noGrp="1"/>
          </p:cNvSpPr>
          <p:nvPr>
            <p:ph type="title"/>
          </p:nvPr>
        </p:nvSpPr>
        <p:spPr>
          <a:xfrm>
            <a:off x="609600" y="210815"/>
            <a:ext cx="10972800" cy="843959"/>
          </a:xfrm>
        </p:spPr>
        <p:txBody>
          <a:bodyPr>
            <a:noAutofit/>
          </a:bodyPr>
          <a:lstStyle/>
          <a:p>
            <a:pPr>
              <a:lnSpc>
                <a:spcPct val="80000"/>
              </a:lnSpc>
            </a:pPr>
            <a:r>
              <a:rPr lang="fr-FR" sz="2933" dirty="0">
                <a:latin typeface="Avenir Medium" panose="02000503020000020003"/>
              </a:rPr>
              <a:t>Intégration avec les politiques de transport et de gestion des déchets</a:t>
            </a:r>
          </a:p>
        </p:txBody>
      </p:sp>
      <p:sp>
        <p:nvSpPr>
          <p:cNvPr id="4" name="Espace réservé du numéro de diapositive 3">
            <a:extLst>
              <a:ext uri="{FF2B5EF4-FFF2-40B4-BE49-F238E27FC236}">
                <a16:creationId xmlns:a16="http://schemas.microsoft.com/office/drawing/2014/main" id="{091B96D8-B9AD-032D-A34F-D56C5C497C0B}"/>
              </a:ext>
            </a:extLst>
          </p:cNvPr>
          <p:cNvSpPr>
            <a:spLocks noGrp="1"/>
          </p:cNvSpPr>
          <p:nvPr>
            <p:ph type="sldNum" sz="quarter" idx="4"/>
          </p:nvPr>
        </p:nvSpPr>
        <p:spPr/>
        <p:txBody>
          <a:bodyPr/>
          <a:lstStyle/>
          <a:p>
            <a:fld id="{6013476F-57FE-964B-9A92-1D1038D7D0EF}" type="slidenum">
              <a:rPr lang="fr-FR" smtClean="0"/>
              <a:pPr/>
              <a:t>24</a:t>
            </a:fld>
            <a:endParaRPr lang="fr-FR"/>
          </a:p>
        </p:txBody>
      </p:sp>
    </p:spTree>
    <p:extLst>
      <p:ext uri="{BB962C8B-B14F-4D97-AF65-F5344CB8AC3E}">
        <p14:creationId xmlns:p14="http://schemas.microsoft.com/office/powerpoint/2010/main" val="1882587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9E76FB-9E48-601D-557A-76FC2F16B029}"/>
              </a:ext>
            </a:extLst>
          </p:cNvPr>
          <p:cNvSpPr>
            <a:spLocks noGrp="1"/>
          </p:cNvSpPr>
          <p:nvPr>
            <p:ph type="title"/>
          </p:nvPr>
        </p:nvSpPr>
        <p:spPr/>
        <p:txBody>
          <a:bodyPr/>
          <a:lstStyle/>
          <a:p>
            <a:r>
              <a:rPr lang="fr-FR" dirty="0"/>
              <a:t>Des coûts de production élevés, couverts par la péréquation tarifaire</a:t>
            </a:r>
          </a:p>
        </p:txBody>
      </p:sp>
      <p:sp>
        <p:nvSpPr>
          <p:cNvPr id="3" name="Espace réservé du texte 2">
            <a:extLst>
              <a:ext uri="{FF2B5EF4-FFF2-40B4-BE49-F238E27FC236}">
                <a16:creationId xmlns:a16="http://schemas.microsoft.com/office/drawing/2014/main" id="{30F74480-28A8-4594-AC5A-435857C5EAE8}"/>
              </a:ext>
            </a:extLst>
          </p:cNvPr>
          <p:cNvSpPr>
            <a:spLocks noGrp="1"/>
          </p:cNvSpPr>
          <p:nvPr>
            <p:ph type="body" sz="quarter" idx="22"/>
          </p:nvPr>
        </p:nvSpPr>
        <p:spPr>
          <a:xfrm>
            <a:off x="1029162" y="4338306"/>
            <a:ext cx="11085504" cy="1612080"/>
          </a:xfrm>
        </p:spPr>
        <p:txBody>
          <a:bodyPr/>
          <a:lstStyle/>
          <a:p>
            <a:pPr marL="216000" lvl="1" indent="0">
              <a:lnSpc>
                <a:spcPct val="100000"/>
              </a:lnSpc>
              <a:spcBef>
                <a:spcPts val="225"/>
              </a:spcBef>
              <a:buNone/>
            </a:pPr>
            <a:r>
              <a:rPr lang="fr-FR" sz="1100" b="1" dirty="0">
                <a:solidFill>
                  <a:schemeClr val="tx2"/>
                </a:solidFill>
              </a:rPr>
              <a:t>La péréquation tarifaire, un principe de solidarité nationale</a:t>
            </a:r>
          </a:p>
          <a:p>
            <a:pPr lvl="1"/>
            <a:r>
              <a:rPr lang="fr-FR" sz="1100" dirty="0">
                <a:latin typeface="Marianne" panose="02000000000000000000" pitchFamily="50" charset="0"/>
              </a:rPr>
              <a:t>Les tarifs de l’électricité sont les mêmes en ZNI qu’en métropole, malgré un mix différent et des coûts de production supérieurs ;</a:t>
            </a:r>
          </a:p>
          <a:p>
            <a:pPr lvl="1"/>
            <a:r>
              <a:rPr lang="fr-FR" sz="1100" dirty="0">
                <a:latin typeface="Marianne" panose="02000000000000000000" pitchFamily="50" charset="0"/>
              </a:rPr>
              <a:t>Les surcoûts de production structurels, non couverts par les recettes tarifaires, sont compensés par les charges de service public de l’énergie, financées par le budget d’état.</a:t>
            </a:r>
          </a:p>
          <a:p>
            <a:pPr marL="216000" lvl="1" indent="0">
              <a:lnSpc>
                <a:spcPct val="110000"/>
              </a:lnSpc>
              <a:spcBef>
                <a:spcPts val="225"/>
              </a:spcBef>
              <a:buNone/>
            </a:pPr>
            <a:r>
              <a:rPr lang="fr-FR" sz="1100" b="1" dirty="0">
                <a:solidFill>
                  <a:schemeClr val="tx2"/>
                </a:solidFill>
              </a:rPr>
              <a:t>Pas de marché de l’électricité dans les ZNI</a:t>
            </a:r>
          </a:p>
          <a:p>
            <a:pPr lvl="1"/>
            <a:r>
              <a:rPr lang="fr-FR" sz="1100" dirty="0">
                <a:latin typeface="Marianne" panose="02000000000000000000" pitchFamily="50" charset="0"/>
              </a:rPr>
              <a:t>Aucune offre de marché pour la fourniture d’électricité, uniquement les TRV proposés par les fournisseurs historiques (EDF SEI, EDM, EEWF) ;</a:t>
            </a:r>
          </a:p>
          <a:p>
            <a:pPr lvl="1"/>
            <a:r>
              <a:rPr lang="fr-FR" sz="1100" dirty="0">
                <a:latin typeface="Marianne" panose="02000000000000000000" pitchFamily="50" charset="0"/>
              </a:rPr>
              <a:t>Mais la production est ouverte à la concurrence : des producteurs tiers (</a:t>
            </a:r>
            <a:r>
              <a:rPr lang="fr-FR" sz="1100" dirty="0" err="1">
                <a:latin typeface="Marianne" panose="02000000000000000000" pitchFamily="50" charset="0"/>
              </a:rPr>
              <a:t>Albioma</a:t>
            </a:r>
            <a:r>
              <a:rPr lang="fr-FR" sz="1100" dirty="0">
                <a:latin typeface="Marianne" panose="02000000000000000000" pitchFamily="50" charset="0"/>
              </a:rPr>
              <a:t>, </a:t>
            </a:r>
            <a:r>
              <a:rPr lang="fr-FR" sz="1100" dirty="0" err="1">
                <a:latin typeface="Marianne" panose="02000000000000000000" pitchFamily="50" charset="0"/>
              </a:rPr>
              <a:t>Voltalia</a:t>
            </a:r>
            <a:r>
              <a:rPr lang="fr-FR" sz="1100" dirty="0">
                <a:latin typeface="Marianne" panose="02000000000000000000" pitchFamily="50" charset="0"/>
              </a:rPr>
              <a:t>, EDF PEI, </a:t>
            </a:r>
            <a:r>
              <a:rPr lang="fr-FR" sz="1100" dirty="0" err="1">
                <a:latin typeface="Marianne" panose="02000000000000000000" pitchFamily="50" charset="0"/>
              </a:rPr>
              <a:t>Akuo</a:t>
            </a:r>
            <a:r>
              <a:rPr lang="fr-FR" sz="1100" dirty="0">
                <a:latin typeface="Marianne" panose="02000000000000000000" pitchFamily="50" charset="0"/>
              </a:rPr>
              <a:t>, etc.) vendent de l’électricité au fournisseur historique.</a:t>
            </a:r>
          </a:p>
          <a:p>
            <a:pPr marL="216000" lvl="1" indent="0">
              <a:lnSpc>
                <a:spcPct val="100000"/>
              </a:lnSpc>
              <a:spcBef>
                <a:spcPts val="225"/>
              </a:spcBef>
              <a:buNone/>
            </a:pPr>
            <a:r>
              <a:rPr lang="fr-FR" sz="1100" b="1" dirty="0">
                <a:solidFill>
                  <a:schemeClr val="tx2"/>
                </a:solidFill>
              </a:rPr>
              <a:t>Les charges de service public de l’énergie prennent en charge, au titre de la péréquation tarifaire :</a:t>
            </a:r>
          </a:p>
          <a:p>
            <a:pPr lvl="1"/>
            <a:r>
              <a:rPr lang="fr-FR" sz="1100" dirty="0">
                <a:latin typeface="Marianne" panose="02000000000000000000" pitchFamily="50" charset="0"/>
              </a:rPr>
              <a:t>la production électrique d’origine fossile (Charbon, fioul, diesel), via la sous-action budgétaire Mécanisme de solidarité ;</a:t>
            </a:r>
          </a:p>
          <a:p>
            <a:pPr lvl="1"/>
            <a:r>
              <a:rPr lang="fr-FR" sz="1100" dirty="0">
                <a:latin typeface="Marianne" panose="02000000000000000000" pitchFamily="50" charset="0"/>
              </a:rPr>
              <a:t>la production électrique d’origine renouvelable, le stockage et les actions de maîtrise de la demande, via la sous-action budgétaire Transition énergétique.</a:t>
            </a:r>
          </a:p>
          <a:p>
            <a:endParaRPr lang="fr-FR" dirty="0"/>
          </a:p>
        </p:txBody>
      </p:sp>
      <p:sp>
        <p:nvSpPr>
          <p:cNvPr id="4" name="Espace réservé du numéro de diapositive 3">
            <a:extLst>
              <a:ext uri="{FF2B5EF4-FFF2-40B4-BE49-F238E27FC236}">
                <a16:creationId xmlns:a16="http://schemas.microsoft.com/office/drawing/2014/main" id="{B38B7368-0000-CBA8-679F-3B00B3DFF71B}"/>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25</a:t>
            </a:fld>
            <a:endParaRPr lang="fr-FR"/>
          </a:p>
        </p:txBody>
      </p:sp>
      <p:grpSp>
        <p:nvGrpSpPr>
          <p:cNvPr id="5" name="Groupe 4">
            <a:extLst>
              <a:ext uri="{FF2B5EF4-FFF2-40B4-BE49-F238E27FC236}">
                <a16:creationId xmlns:a16="http://schemas.microsoft.com/office/drawing/2014/main" id="{E592FEF4-29BE-BC4E-0BAD-A9B1D14192DF}"/>
              </a:ext>
            </a:extLst>
          </p:cNvPr>
          <p:cNvGrpSpPr/>
          <p:nvPr/>
        </p:nvGrpSpPr>
        <p:grpSpPr>
          <a:xfrm>
            <a:off x="1497851" y="1540878"/>
            <a:ext cx="3995927" cy="2548466"/>
            <a:chOff x="1285875" y="610679"/>
            <a:chExt cx="3671561" cy="2697265"/>
          </a:xfrm>
        </p:grpSpPr>
        <p:pic>
          <p:nvPicPr>
            <p:cNvPr id="6" name="Image 5">
              <a:extLst>
                <a:ext uri="{FF2B5EF4-FFF2-40B4-BE49-F238E27FC236}">
                  <a16:creationId xmlns:a16="http://schemas.microsoft.com/office/drawing/2014/main" id="{AEFA764A-9826-3CA4-16B4-C75984957237}"/>
                </a:ext>
              </a:extLst>
            </p:cNvPr>
            <p:cNvPicPr>
              <a:picLocks noChangeAspect="1"/>
            </p:cNvPicPr>
            <p:nvPr/>
          </p:nvPicPr>
          <p:blipFill>
            <a:blip r:embed="rId2"/>
            <a:stretch>
              <a:fillRect/>
            </a:stretch>
          </p:blipFill>
          <p:spPr>
            <a:xfrm>
              <a:off x="1285875" y="610679"/>
              <a:ext cx="3671561" cy="2697265"/>
            </a:xfrm>
            <a:prstGeom prst="rect">
              <a:avLst/>
            </a:prstGeom>
          </p:spPr>
        </p:pic>
        <p:sp>
          <p:nvSpPr>
            <p:cNvPr id="7" name="ZoneTexte 2">
              <a:extLst>
                <a:ext uri="{FF2B5EF4-FFF2-40B4-BE49-F238E27FC236}">
                  <a16:creationId xmlns:a16="http://schemas.microsoft.com/office/drawing/2014/main" id="{7BAD54E0-95BA-C748-4A92-001E8BF027ED}"/>
                </a:ext>
              </a:extLst>
            </p:cNvPr>
            <p:cNvSpPr txBox="1"/>
            <p:nvPr/>
          </p:nvSpPr>
          <p:spPr>
            <a:xfrm>
              <a:off x="2145966" y="1396288"/>
              <a:ext cx="1366080" cy="24622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fr-FR" sz="1000" b="1">
                  <a:solidFill>
                    <a:srgbClr val="C00000"/>
                  </a:solidFill>
                </a:rPr>
                <a:t>Moyenne</a:t>
              </a:r>
              <a:r>
                <a:rPr lang="fr-FR" sz="1000" b="1" baseline="0">
                  <a:solidFill>
                    <a:srgbClr val="C00000"/>
                  </a:solidFill>
                </a:rPr>
                <a:t> 329</a:t>
              </a:r>
              <a:r>
                <a:rPr lang="fr-FR" sz="1000" b="1">
                  <a:solidFill>
                    <a:srgbClr val="C00000"/>
                  </a:solidFill>
                </a:rPr>
                <a:t> €/MWh</a:t>
              </a:r>
            </a:p>
          </p:txBody>
        </p:sp>
      </p:grpSp>
      <p:sp>
        <p:nvSpPr>
          <p:cNvPr id="8" name="Rectangle 7">
            <a:extLst>
              <a:ext uri="{FF2B5EF4-FFF2-40B4-BE49-F238E27FC236}">
                <a16:creationId xmlns:a16="http://schemas.microsoft.com/office/drawing/2014/main" id="{B45B4275-5131-506C-83BB-23E216AC6957}"/>
              </a:ext>
            </a:extLst>
          </p:cNvPr>
          <p:cNvSpPr/>
          <p:nvPr/>
        </p:nvSpPr>
        <p:spPr>
          <a:xfrm>
            <a:off x="6850808" y="1271918"/>
            <a:ext cx="3367413" cy="6480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fr-FR" sz="1200" dirty="0"/>
              <a:t>Charges constatées au titre de </a:t>
            </a:r>
            <a:r>
              <a:rPr lang="fr-FR" sz="1200" b="1" dirty="0"/>
              <a:t>2022</a:t>
            </a:r>
            <a:r>
              <a:rPr lang="fr-FR" sz="1200" dirty="0"/>
              <a:t> : 2 486 M€</a:t>
            </a:r>
          </a:p>
          <a:p>
            <a:pPr marL="285750" indent="-285750">
              <a:buFont typeface="Arial" panose="020B0604020202020204" pitchFamily="34" charset="0"/>
              <a:buChar char="•"/>
            </a:pPr>
            <a:r>
              <a:rPr lang="fr-FR" sz="1200" dirty="0"/>
              <a:t>Transition énergétique : 548 M€</a:t>
            </a:r>
          </a:p>
          <a:p>
            <a:pPr marL="285750" indent="-285750">
              <a:buFont typeface="Arial" panose="020B0604020202020204" pitchFamily="34" charset="0"/>
              <a:buChar char="•"/>
            </a:pPr>
            <a:r>
              <a:rPr lang="fr-FR" sz="1200" dirty="0"/>
              <a:t>Mécanisme de solidarité : 1 938 M€</a:t>
            </a:r>
          </a:p>
        </p:txBody>
      </p:sp>
      <p:sp>
        <p:nvSpPr>
          <p:cNvPr id="9" name="Rectangle 8">
            <a:extLst>
              <a:ext uri="{FF2B5EF4-FFF2-40B4-BE49-F238E27FC236}">
                <a16:creationId xmlns:a16="http://schemas.microsoft.com/office/drawing/2014/main" id="{29D67108-B32C-CFCF-1296-E80C3305D3E0}"/>
              </a:ext>
            </a:extLst>
          </p:cNvPr>
          <p:cNvSpPr/>
          <p:nvPr/>
        </p:nvSpPr>
        <p:spPr>
          <a:xfrm>
            <a:off x="6850807" y="2068931"/>
            <a:ext cx="3373835" cy="648000"/>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r>
              <a:rPr lang="fr-FR" sz="1200" dirty="0"/>
              <a:t>Charges prévisionnelles au titre de </a:t>
            </a:r>
            <a:r>
              <a:rPr lang="fr-FR" sz="1200" b="1" dirty="0"/>
              <a:t>2023</a:t>
            </a:r>
            <a:r>
              <a:rPr lang="fr-FR" sz="1200" dirty="0"/>
              <a:t> : 2 454 M€</a:t>
            </a:r>
          </a:p>
          <a:p>
            <a:pPr marL="285750" indent="-285750">
              <a:buFont typeface="Arial" panose="020B0604020202020204" pitchFamily="34" charset="0"/>
              <a:buChar char="•"/>
            </a:pPr>
            <a:r>
              <a:rPr lang="fr-FR" sz="1200" dirty="0"/>
              <a:t>Transition énergétique : 796 M€</a:t>
            </a:r>
          </a:p>
          <a:p>
            <a:pPr marL="285750" indent="-285750">
              <a:buFont typeface="Arial" panose="020B0604020202020204" pitchFamily="34" charset="0"/>
              <a:buChar char="•"/>
            </a:pPr>
            <a:r>
              <a:rPr lang="fr-FR" sz="1200" dirty="0"/>
              <a:t>Mécanisme de solidarité : 1 662 M€</a:t>
            </a:r>
          </a:p>
        </p:txBody>
      </p:sp>
      <p:sp>
        <p:nvSpPr>
          <p:cNvPr id="10" name="Rectangle 9">
            <a:extLst>
              <a:ext uri="{FF2B5EF4-FFF2-40B4-BE49-F238E27FC236}">
                <a16:creationId xmlns:a16="http://schemas.microsoft.com/office/drawing/2014/main" id="{EE1F5AD7-E2DB-A38D-A40A-EE794D632D0D}"/>
              </a:ext>
            </a:extLst>
          </p:cNvPr>
          <p:cNvSpPr/>
          <p:nvPr/>
        </p:nvSpPr>
        <p:spPr>
          <a:xfrm>
            <a:off x="6850807" y="2841940"/>
            <a:ext cx="3373836" cy="648000"/>
          </a:xfrm>
          <a:prstGeom prst="rect">
            <a:avLst/>
          </a:prstGeom>
          <a:solidFill>
            <a:schemeClr val="accent4">
              <a:lumMod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fr-FR" sz="1200" dirty="0"/>
              <a:t>Charges prévisionnelles au titre de </a:t>
            </a:r>
            <a:r>
              <a:rPr lang="fr-FR" sz="1200" b="1" dirty="0"/>
              <a:t>2024</a:t>
            </a:r>
            <a:r>
              <a:rPr lang="fr-FR" sz="1200" dirty="0"/>
              <a:t> : 2 206 M€</a:t>
            </a:r>
          </a:p>
          <a:p>
            <a:pPr marL="285750" indent="-285750">
              <a:buFont typeface="Arial" panose="020B0604020202020204" pitchFamily="34" charset="0"/>
              <a:buChar char="•"/>
            </a:pPr>
            <a:r>
              <a:rPr lang="fr-FR" sz="1200" dirty="0"/>
              <a:t>Transition énergétique : 1 040 M€</a:t>
            </a:r>
          </a:p>
          <a:p>
            <a:pPr marL="285750" indent="-285750">
              <a:buFont typeface="Arial" panose="020B0604020202020204" pitchFamily="34" charset="0"/>
              <a:buChar char="•"/>
            </a:pPr>
            <a:r>
              <a:rPr lang="fr-FR" sz="1200" dirty="0"/>
              <a:t>Mécanisme de solidarité : 1 166 M€</a:t>
            </a:r>
          </a:p>
        </p:txBody>
      </p:sp>
    </p:spTree>
    <p:extLst>
      <p:ext uri="{BB962C8B-B14F-4D97-AF65-F5344CB8AC3E}">
        <p14:creationId xmlns:p14="http://schemas.microsoft.com/office/powerpoint/2010/main" val="2195934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253BD2-05C8-FF8A-3078-7D14CD4408C4}"/>
              </a:ext>
            </a:extLst>
          </p:cNvPr>
          <p:cNvSpPr>
            <a:spLocks noGrp="1"/>
          </p:cNvSpPr>
          <p:nvPr>
            <p:ph type="title"/>
          </p:nvPr>
        </p:nvSpPr>
        <p:spPr/>
        <p:txBody>
          <a:bodyPr/>
          <a:lstStyle/>
          <a:p>
            <a:r>
              <a:rPr lang="fr-FR" dirty="0"/>
              <a:t>Le mix énergétique :  </a:t>
            </a:r>
            <a:r>
              <a:rPr lang="fr-FR" sz="2800" dirty="0"/>
              <a:t>reste très carboné mais sera proche du 100% renouvelable en 2028 grâce aux conversions</a:t>
            </a:r>
            <a:br>
              <a:rPr lang="fr-FR" dirty="0"/>
            </a:br>
            <a:endParaRPr lang="fr-FR" dirty="0"/>
          </a:p>
        </p:txBody>
      </p:sp>
      <p:sp>
        <p:nvSpPr>
          <p:cNvPr id="4" name="Espace réservé du numéro de diapositive 3">
            <a:extLst>
              <a:ext uri="{FF2B5EF4-FFF2-40B4-BE49-F238E27FC236}">
                <a16:creationId xmlns:a16="http://schemas.microsoft.com/office/drawing/2014/main" id="{E4417BF9-0AC8-72F1-D453-A157D48AA960}"/>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26</a:t>
            </a:fld>
            <a:endParaRPr lang="fr-FR"/>
          </a:p>
        </p:txBody>
      </p:sp>
      <p:sp>
        <p:nvSpPr>
          <p:cNvPr id="5" name="Espace réservé du contenu 1">
            <a:extLst>
              <a:ext uri="{FF2B5EF4-FFF2-40B4-BE49-F238E27FC236}">
                <a16:creationId xmlns:a16="http://schemas.microsoft.com/office/drawing/2014/main" id="{F7AAA4D0-EEAB-9151-CBAD-BE2356B4F9BD}"/>
              </a:ext>
            </a:extLst>
          </p:cNvPr>
          <p:cNvSpPr txBox="1">
            <a:spLocks/>
          </p:cNvSpPr>
          <p:nvPr/>
        </p:nvSpPr>
        <p:spPr>
          <a:xfrm>
            <a:off x="167225" y="4599699"/>
            <a:ext cx="5206815" cy="1579956"/>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ariann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ariann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ariann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just">
              <a:buNone/>
            </a:pPr>
            <a:r>
              <a:rPr lang="fr-FR" sz="1200" dirty="0">
                <a:latin typeface="Marianne" panose="02000000000000000000" pitchFamily="50" charset="0"/>
              </a:rPr>
              <a:t>Des efforts ont été engagés avec le soutien de l’Etat pour réduire cette </a:t>
            </a:r>
            <a:r>
              <a:rPr lang="fr-FR" sz="1200" dirty="0">
                <a:latin typeface="Marianne" panose="02000000000000000000" pitchFamily="50" charset="0"/>
                <a:cs typeface="Times New Roman" panose="02020603050405020304" pitchFamily="18" charset="0"/>
              </a:rPr>
              <a:t>dépendance et développer les énergies renouvelables. </a:t>
            </a:r>
          </a:p>
          <a:p>
            <a:pPr indent="0" algn="just">
              <a:buNone/>
            </a:pPr>
            <a:r>
              <a:rPr lang="fr-FR" sz="1200" dirty="0">
                <a:latin typeface="Marianne" panose="02000000000000000000" pitchFamily="50" charset="0"/>
                <a:cs typeface="Times New Roman" panose="02020603050405020304" pitchFamily="18" charset="0"/>
              </a:rPr>
              <a:t>La part de la production d’électricité à partir d’énergie fossile est passée de 78 % en moyenne dans les principales ZNI en 2002 à 64 % en 2022.</a:t>
            </a:r>
          </a:p>
          <a:p>
            <a:pPr indent="0" algn="just">
              <a:buNone/>
            </a:pPr>
            <a:r>
              <a:rPr lang="fr-FR" altLang="fr-FR" sz="1200" dirty="0">
                <a:latin typeface="Marianne" panose="02000000000000000000" pitchFamily="50" charset="0"/>
                <a:cs typeface="Times New Roman" panose="02020603050405020304" pitchFamily="18" charset="0"/>
              </a:rPr>
              <a:t>Les conversions progressives des centrales fossiles vers des centrales biomasses et bioliquides, les territoires devraient tendre vers un mix 100% renouvelable d’ici à 2030</a:t>
            </a:r>
            <a:endParaRPr lang="fr-FR" sz="1200" dirty="0">
              <a:latin typeface="Marianne" panose="02000000000000000000" pitchFamily="50" charset="0"/>
              <a:cs typeface="Times New Roman" panose="02020603050405020304" pitchFamily="18" charset="0"/>
            </a:endParaRPr>
          </a:p>
        </p:txBody>
      </p:sp>
      <p:sp>
        <p:nvSpPr>
          <p:cNvPr id="6" name="Espace réservé du numéro de diapositive 3">
            <a:extLst>
              <a:ext uri="{FF2B5EF4-FFF2-40B4-BE49-F238E27FC236}">
                <a16:creationId xmlns:a16="http://schemas.microsoft.com/office/drawing/2014/main" id="{E71BE946-E4CC-9FD3-1E34-89B1F8A8A636}"/>
              </a:ext>
            </a:extLst>
          </p:cNvPr>
          <p:cNvSpPr txBox="1">
            <a:spLocks/>
          </p:cNvSpPr>
          <p:nvPr/>
        </p:nvSpPr>
        <p:spPr>
          <a:xfrm>
            <a:off x="9722610" y="5930566"/>
            <a:ext cx="617392" cy="345393"/>
          </a:xfrm>
          <a:prstGeom prst="rect">
            <a:avLst/>
          </a:prstGeom>
        </p:spPr>
        <p:txBody>
          <a:bodyPr vert="horz" lIns="0" tIns="0" rIns="0" bIns="0" rtlCol="0" anchor="ctr">
            <a:noAutofit/>
          </a:bodyPr>
          <a:lstStyle>
            <a:defPPr>
              <a:defRPr lang="fr-FR"/>
            </a:defPPr>
            <a:lvl1pPr marL="0" algn="r" defTabSz="914400" rtl="0" eaLnBrk="1" latinLnBrk="0" hangingPunct="1">
              <a:defRPr sz="1000" kern="1200">
                <a:solidFill>
                  <a:schemeClr val="bg1">
                    <a:lumMod val="50000"/>
                  </a:schemeClr>
                </a:solidFill>
                <a:latin typeface="Marianne" panose="020000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7" name="Espace réservé du contenu 1">
            <a:extLst>
              <a:ext uri="{FF2B5EF4-FFF2-40B4-BE49-F238E27FC236}">
                <a16:creationId xmlns:a16="http://schemas.microsoft.com/office/drawing/2014/main" id="{9320A9B6-5060-08D0-532A-AF78EC4F4573}"/>
              </a:ext>
            </a:extLst>
          </p:cNvPr>
          <p:cNvSpPr txBox="1">
            <a:spLocks/>
          </p:cNvSpPr>
          <p:nvPr/>
        </p:nvSpPr>
        <p:spPr>
          <a:xfrm>
            <a:off x="5992467" y="1659500"/>
            <a:ext cx="4929402" cy="1446352"/>
          </a:xfrm>
          <a:prstGeom prst="rect">
            <a:avLst/>
          </a:prstGeom>
        </p:spPr>
        <p:txBody>
          <a:bodyPr/>
          <a:lstStyle>
            <a:lvl1pPr marL="0" marR="0" indent="-180000" algn="l" defTabSz="457200" rtl="0" eaLnBrk="1" fontAlgn="auto" latinLnBrk="0" hangingPunct="1">
              <a:lnSpc>
                <a:spcPct val="100000"/>
              </a:lnSpc>
              <a:spcBef>
                <a:spcPts val="1200"/>
              </a:spcBef>
              <a:spcAft>
                <a:spcPts val="0"/>
              </a:spcAft>
              <a:buClr>
                <a:schemeClr val="tx2"/>
              </a:buClr>
              <a:buSzPct val="120000"/>
              <a:buFont typeface="Arial" pitchFamily="34" charset="0"/>
              <a:buChar char="•"/>
              <a:tabLst>
                <a:tab pos="355600" algn="l"/>
              </a:tabLst>
              <a:defRPr sz="2000" kern="1200" baseline="0">
                <a:solidFill>
                  <a:schemeClr val="tx1"/>
                </a:solidFill>
                <a:latin typeface="+mn-lt"/>
                <a:ea typeface="+mn-ea"/>
                <a:cs typeface="+mn-cs"/>
              </a:defRPr>
            </a:lvl1pPr>
            <a:lvl2pPr marL="468000" marR="0" indent="-180000" algn="l" defTabSz="457200" rtl="0" eaLnBrk="1" fontAlgn="auto" latinLnBrk="0" hangingPunct="1">
              <a:lnSpc>
                <a:spcPct val="100000"/>
              </a:lnSpc>
              <a:spcBef>
                <a:spcPct val="20000"/>
              </a:spcBef>
              <a:spcAft>
                <a:spcPts val="0"/>
              </a:spcAft>
              <a:buClrTx/>
              <a:buSzTx/>
              <a:buFont typeface="Courier New" panose="02070309020205020404" pitchFamily="49" charset="0"/>
              <a:buChar char="o"/>
              <a:tabLst/>
              <a:defRPr sz="1800" kern="1200" baseline="0">
                <a:solidFill>
                  <a:schemeClr val="tx1"/>
                </a:solidFill>
                <a:latin typeface="+mn-lt"/>
                <a:ea typeface="+mn-ea"/>
                <a:cs typeface="+mn-cs"/>
              </a:defRPr>
            </a:lvl2pPr>
            <a:lvl3pPr marL="972000" indent="-216000" algn="l" defTabSz="457200" rtl="0" eaLnBrk="1" latinLnBrk="0" hangingPunct="1">
              <a:spcBef>
                <a:spcPct val="20000"/>
              </a:spcBef>
              <a:buClrTx/>
              <a:buFont typeface="Franklin Gothic Book" panose="020B0503020102020204" pitchFamily="34" charset="0"/>
              <a:buChar char="—"/>
              <a:defRPr sz="1600" kern="1200" baseline="0">
                <a:solidFill>
                  <a:schemeClr val="tx1"/>
                </a:solidFill>
                <a:latin typeface="+mn-lt"/>
                <a:ea typeface="+mn-ea"/>
                <a:cs typeface="+mn-cs"/>
              </a:defRPr>
            </a:lvl3pPr>
            <a:lvl4pPr marL="1224000" indent="-180000" algn="l" defTabSz="457200" rtl="0" eaLnBrk="1" latinLnBrk="0" hangingPunct="1">
              <a:spcBef>
                <a:spcPts val="600"/>
              </a:spcBef>
              <a:buFont typeface="Arial" panose="020B0604020202020204" pitchFamily="34" charset="0"/>
              <a:buChar char="»"/>
              <a:defRPr sz="14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defTabSz="685800" eaLnBrk="0" fontAlgn="base" hangingPunct="0">
              <a:spcBef>
                <a:spcPct val="0"/>
              </a:spcBef>
              <a:spcAft>
                <a:spcPct val="0"/>
              </a:spcAft>
              <a:buClrTx/>
              <a:buSzTx/>
              <a:buNone/>
              <a:tabLst/>
            </a:pPr>
            <a:r>
              <a:rPr lang="fr-FR" altLang="fr-FR" sz="1200" dirty="0">
                <a:latin typeface="Marianne" panose="02000000000000000000" pitchFamily="50" charset="0"/>
                <a:ea typeface="Times New Roman" panose="02020603050405020304" pitchFamily="18" charset="0"/>
                <a:cs typeface="Times New Roman" panose="02020603050405020304" pitchFamily="18" charset="0"/>
              </a:rPr>
              <a:t>Les énergies renouvelables couvrent 36 % du mix électrique des ZNI d’Outre-mer en 2022.</a:t>
            </a:r>
          </a:p>
          <a:p>
            <a:pPr indent="0" algn="just" defTabSz="685800" eaLnBrk="0" fontAlgn="base" hangingPunct="0">
              <a:spcBef>
                <a:spcPct val="0"/>
              </a:spcBef>
              <a:spcAft>
                <a:spcPct val="0"/>
              </a:spcAft>
              <a:buClrTx/>
              <a:buSzTx/>
              <a:buNone/>
              <a:tabLst/>
            </a:pPr>
            <a:endParaRPr lang="fr-FR" altLang="fr-FR" sz="1200" dirty="0">
              <a:latin typeface="Marianne" panose="02000000000000000000" pitchFamily="50" charset="0"/>
              <a:ea typeface="Times New Roman" panose="02020603050405020304" pitchFamily="18" charset="0"/>
              <a:cs typeface="Times New Roman" panose="02020603050405020304" pitchFamily="18" charset="0"/>
            </a:endParaRPr>
          </a:p>
          <a:p>
            <a:pPr indent="0" algn="just" defTabSz="685800" eaLnBrk="0" fontAlgn="base" hangingPunct="0">
              <a:spcBef>
                <a:spcPct val="0"/>
              </a:spcBef>
              <a:spcAft>
                <a:spcPct val="0"/>
              </a:spcAft>
              <a:buClrTx/>
              <a:buSzTx/>
              <a:buNone/>
              <a:tabLst/>
            </a:pPr>
            <a:r>
              <a:rPr lang="fr-FR" altLang="fr-FR" sz="1200" dirty="0">
                <a:latin typeface="Marianne" panose="02000000000000000000" pitchFamily="50" charset="0"/>
                <a:ea typeface="Times New Roman" panose="02020603050405020304" pitchFamily="18" charset="0"/>
                <a:cs typeface="Times New Roman" panose="02020603050405020304" pitchFamily="18" charset="0"/>
              </a:rPr>
              <a:t>Les ZNI présentent d’importantes disparités, avec un mix électrique carboné à moins de 50 % en Guyane en moyenne (variable selon l’hydraulicité) et à plus de 90 % à Mayotte, Wallis-et-Futuna et St-Pierre-et-Miquelon. </a:t>
            </a:r>
            <a:endParaRPr lang="fr-FR" sz="1200" dirty="0">
              <a:latin typeface="Marianne" panose="02000000000000000000" pitchFamily="50" charset="0"/>
            </a:endParaRPr>
          </a:p>
        </p:txBody>
      </p:sp>
      <p:sp>
        <p:nvSpPr>
          <p:cNvPr id="8" name="Rectangle 5">
            <a:extLst>
              <a:ext uri="{FF2B5EF4-FFF2-40B4-BE49-F238E27FC236}">
                <a16:creationId xmlns:a16="http://schemas.microsoft.com/office/drawing/2014/main" id="{D3543E65-1903-6366-A2AC-63E643497292}"/>
              </a:ext>
            </a:extLst>
          </p:cNvPr>
          <p:cNvSpPr>
            <a:spLocks noChangeArrowheads="1"/>
          </p:cNvSpPr>
          <p:nvPr/>
        </p:nvSpPr>
        <p:spPr bwMode="auto">
          <a:xfrm>
            <a:off x="2547257" y="264611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fr-FR" sz="1350"/>
          </a:p>
        </p:txBody>
      </p:sp>
      <p:sp>
        <p:nvSpPr>
          <p:cNvPr id="9" name="Rectangle 6">
            <a:extLst>
              <a:ext uri="{FF2B5EF4-FFF2-40B4-BE49-F238E27FC236}">
                <a16:creationId xmlns:a16="http://schemas.microsoft.com/office/drawing/2014/main" id="{EC1CEBCB-7A2C-6672-CE2D-9F4EC933F919}"/>
              </a:ext>
            </a:extLst>
          </p:cNvPr>
          <p:cNvSpPr>
            <a:spLocks noChangeArrowheads="1"/>
          </p:cNvSpPr>
          <p:nvPr/>
        </p:nvSpPr>
        <p:spPr bwMode="auto">
          <a:xfrm>
            <a:off x="6240117" y="6003750"/>
            <a:ext cx="5628795"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just" defTabSz="685800" eaLnBrk="0" fontAlgn="base" hangingPunct="0">
              <a:spcBef>
                <a:spcPct val="0"/>
              </a:spcBef>
              <a:spcAft>
                <a:spcPct val="0"/>
              </a:spcAft>
            </a:pPr>
            <a:r>
              <a:rPr lang="fr-FR" altLang="fr-FR" sz="1200" b="1">
                <a:latin typeface="Marianne" panose="02000000000000000000" pitchFamily="50" charset="0"/>
                <a:ea typeface="Times New Roman" panose="02020603050405020304" pitchFamily="18" charset="0"/>
                <a:cs typeface="Times New Roman" panose="02020603050405020304" pitchFamily="18" charset="0"/>
              </a:rPr>
              <a:t>Évolution du mix électrique dans les ZNI (y compris Corse, hors Saint-Pierre et Miquelon, îles bretonnes et Wallis-et-Futuna) 2002-2022</a:t>
            </a:r>
            <a:endParaRPr lang="fr-FR" altLang="fr-FR" sz="2400">
              <a:latin typeface="Marianne" panose="02000000000000000000" pitchFamily="50" charset="0"/>
            </a:endParaRPr>
          </a:p>
        </p:txBody>
      </p:sp>
      <p:pic>
        <p:nvPicPr>
          <p:cNvPr id="10" name="Image 9">
            <a:extLst>
              <a:ext uri="{FF2B5EF4-FFF2-40B4-BE49-F238E27FC236}">
                <a16:creationId xmlns:a16="http://schemas.microsoft.com/office/drawing/2014/main" id="{A251A139-1F06-2FB4-17CC-9558D6B404D3}"/>
              </a:ext>
            </a:extLst>
          </p:cNvPr>
          <p:cNvPicPr>
            <a:picLocks noChangeAspect="1"/>
          </p:cNvPicPr>
          <p:nvPr/>
        </p:nvPicPr>
        <p:blipFill>
          <a:blip r:embed="rId3"/>
          <a:stretch>
            <a:fillRect/>
          </a:stretch>
        </p:blipFill>
        <p:spPr>
          <a:xfrm>
            <a:off x="386045" y="1519377"/>
            <a:ext cx="5064831" cy="3080321"/>
          </a:xfrm>
          <a:prstGeom prst="rect">
            <a:avLst/>
          </a:prstGeom>
        </p:spPr>
      </p:pic>
      <p:pic>
        <p:nvPicPr>
          <p:cNvPr id="11" name="Image 10">
            <a:extLst>
              <a:ext uri="{FF2B5EF4-FFF2-40B4-BE49-F238E27FC236}">
                <a16:creationId xmlns:a16="http://schemas.microsoft.com/office/drawing/2014/main" id="{613E8CB3-5B62-4DE0-DEC7-E246C0263331}"/>
              </a:ext>
            </a:extLst>
          </p:cNvPr>
          <p:cNvPicPr>
            <a:picLocks noChangeAspect="1"/>
          </p:cNvPicPr>
          <p:nvPr/>
        </p:nvPicPr>
        <p:blipFill rotWithShape="1">
          <a:blip r:embed="rId4"/>
          <a:srcRect t="6658"/>
          <a:stretch/>
        </p:blipFill>
        <p:spPr>
          <a:xfrm>
            <a:off x="5492444" y="3256836"/>
            <a:ext cx="6702160" cy="2762303"/>
          </a:xfrm>
          <a:prstGeom prst="rect">
            <a:avLst/>
          </a:prstGeom>
        </p:spPr>
      </p:pic>
      <p:cxnSp>
        <p:nvCxnSpPr>
          <p:cNvPr id="12" name="Connecteur droit 11">
            <a:extLst>
              <a:ext uri="{FF2B5EF4-FFF2-40B4-BE49-F238E27FC236}">
                <a16:creationId xmlns:a16="http://schemas.microsoft.com/office/drawing/2014/main" id="{833623DE-888C-E722-FF50-8C7C43877BA4}"/>
              </a:ext>
            </a:extLst>
          </p:cNvPr>
          <p:cNvCxnSpPr/>
          <p:nvPr/>
        </p:nvCxnSpPr>
        <p:spPr>
          <a:xfrm>
            <a:off x="3148013" y="1638119"/>
            <a:ext cx="0" cy="201600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9868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E756498-D027-277D-49FE-79649BB60ED3}"/>
              </a:ext>
            </a:extLst>
          </p:cNvPr>
          <p:cNvSpPr>
            <a:spLocks noGrp="1"/>
          </p:cNvSpPr>
          <p:nvPr>
            <p:ph idx="1"/>
          </p:nvPr>
        </p:nvSpPr>
        <p:spPr>
          <a:xfrm>
            <a:off x="609600" y="1065320"/>
            <a:ext cx="4632000" cy="5292280"/>
          </a:xfrm>
        </p:spPr>
        <p:txBody>
          <a:bodyPr>
            <a:normAutofit/>
          </a:bodyPr>
          <a:lstStyle/>
          <a:p>
            <a:pPr indent="0">
              <a:buNone/>
            </a:pPr>
            <a:r>
              <a:rPr lang="fr-FR" sz="1400" b="1">
                <a:latin typeface="Marianne" panose="02000000000000000000" pitchFamily="50" charset="0"/>
              </a:rPr>
              <a:t>Réunion</a:t>
            </a:r>
          </a:p>
          <a:p>
            <a:pPr marL="848979" lvl="1" indent="-380990"/>
            <a:r>
              <a:rPr lang="fr-FR" sz="1200">
                <a:latin typeface="Marianne" panose="02000000000000000000" pitchFamily="50" charset="0"/>
              </a:rPr>
              <a:t>Pointe : 502 MW</a:t>
            </a:r>
          </a:p>
          <a:p>
            <a:pPr marL="848979" lvl="1" indent="-380990"/>
            <a:r>
              <a:rPr lang="fr-FR" sz="1200">
                <a:latin typeface="Marianne" panose="02000000000000000000" pitchFamily="50" charset="0"/>
              </a:rPr>
              <a:t>Consommation annuelle : 3,1 TWh</a:t>
            </a:r>
          </a:p>
          <a:p>
            <a:pPr marL="848979" lvl="1" indent="-380990"/>
            <a:r>
              <a:rPr lang="fr-FR" sz="1200">
                <a:latin typeface="Marianne" panose="02000000000000000000" pitchFamily="50" charset="0"/>
              </a:rPr>
              <a:t>860 000 habitants</a:t>
            </a:r>
          </a:p>
          <a:p>
            <a:pPr indent="0">
              <a:buNone/>
            </a:pPr>
            <a:r>
              <a:rPr lang="fr-FR" sz="1400" b="1">
                <a:latin typeface="Marianne" panose="02000000000000000000" pitchFamily="50" charset="0"/>
              </a:rPr>
              <a:t>Martinique</a:t>
            </a:r>
          </a:p>
          <a:p>
            <a:pPr marL="848979" lvl="1" indent="-380990"/>
            <a:r>
              <a:rPr lang="fr-FR" sz="1200">
                <a:latin typeface="Marianne" panose="02000000000000000000" pitchFamily="50" charset="0"/>
              </a:rPr>
              <a:t>Pointe : 228 MW</a:t>
            </a:r>
          </a:p>
          <a:p>
            <a:pPr marL="848979" lvl="1" indent="-380990"/>
            <a:r>
              <a:rPr lang="fr-FR" sz="1200">
                <a:latin typeface="Marianne" panose="02000000000000000000" pitchFamily="50" charset="0"/>
              </a:rPr>
              <a:t>Consommation annuelle : 1,5 TWh</a:t>
            </a:r>
          </a:p>
          <a:p>
            <a:pPr marL="848979" lvl="1" indent="-380990"/>
            <a:r>
              <a:rPr lang="fr-FR" sz="1200">
                <a:latin typeface="Marianne" panose="02000000000000000000" pitchFamily="50" charset="0"/>
              </a:rPr>
              <a:t>370 000 habitants</a:t>
            </a:r>
          </a:p>
          <a:p>
            <a:pPr indent="0">
              <a:buNone/>
            </a:pPr>
            <a:r>
              <a:rPr lang="fr-FR" sz="1400" b="1">
                <a:latin typeface="Marianne" panose="02000000000000000000" pitchFamily="50" charset="0"/>
              </a:rPr>
              <a:t>Guadeloupe</a:t>
            </a:r>
          </a:p>
          <a:p>
            <a:pPr marL="848979" lvl="1" indent="-380990"/>
            <a:r>
              <a:rPr lang="fr-FR" sz="1200">
                <a:latin typeface="Marianne" panose="02000000000000000000" pitchFamily="50" charset="0"/>
              </a:rPr>
              <a:t>Pointe : 244 MW</a:t>
            </a:r>
          </a:p>
          <a:p>
            <a:pPr marL="848979" lvl="1" indent="-380990"/>
            <a:r>
              <a:rPr lang="fr-FR" sz="1200">
                <a:latin typeface="Marianne" panose="02000000000000000000" pitchFamily="50" charset="0"/>
              </a:rPr>
              <a:t>Consommation annuelle : 1,7 TWh</a:t>
            </a:r>
          </a:p>
          <a:p>
            <a:pPr marL="848979" lvl="1" indent="-380990"/>
            <a:r>
              <a:rPr lang="fr-FR" sz="1200">
                <a:latin typeface="Marianne" panose="02000000000000000000" pitchFamily="50" charset="0"/>
              </a:rPr>
              <a:t>380 000 habitants </a:t>
            </a:r>
            <a:endParaRPr lang="fr-FR" sz="1200" b="1">
              <a:latin typeface="Marianne" panose="02000000000000000000" pitchFamily="50" charset="0"/>
            </a:endParaRPr>
          </a:p>
          <a:p>
            <a:pPr indent="0">
              <a:buNone/>
            </a:pPr>
            <a:r>
              <a:rPr lang="fr-FR" sz="1400" b="1">
                <a:latin typeface="Marianne" panose="02000000000000000000" pitchFamily="50" charset="0"/>
              </a:rPr>
              <a:t>Guyane</a:t>
            </a:r>
          </a:p>
          <a:p>
            <a:pPr marL="848979" lvl="1" indent="-380990"/>
            <a:r>
              <a:rPr lang="fr-FR" sz="1200">
                <a:latin typeface="Marianne" panose="02000000000000000000" pitchFamily="50" charset="0"/>
              </a:rPr>
              <a:t>Pointe : 146 MW</a:t>
            </a:r>
          </a:p>
          <a:p>
            <a:pPr marL="848979" lvl="1" indent="-380990"/>
            <a:r>
              <a:rPr lang="fr-FR" sz="1200">
                <a:latin typeface="Marianne" panose="02000000000000000000" pitchFamily="50" charset="0"/>
              </a:rPr>
              <a:t>Consommation annuelle : 0,9 TWh</a:t>
            </a:r>
          </a:p>
          <a:p>
            <a:pPr marL="848979" lvl="1" indent="-380990"/>
            <a:r>
              <a:rPr lang="fr-FR" sz="1200">
                <a:latin typeface="Marianne" panose="02000000000000000000" pitchFamily="50" charset="0"/>
              </a:rPr>
              <a:t>290 000 habitants</a:t>
            </a:r>
            <a:endParaRPr lang="fr-FR" sz="1200" b="1">
              <a:latin typeface="Marianne" panose="02000000000000000000" pitchFamily="50" charset="0"/>
            </a:endParaRPr>
          </a:p>
          <a:p>
            <a:pPr indent="0">
              <a:buNone/>
            </a:pPr>
            <a:r>
              <a:rPr lang="fr-FR" sz="1400" b="1">
                <a:latin typeface="Marianne" panose="02000000000000000000" pitchFamily="50" charset="0"/>
              </a:rPr>
              <a:t>Mayotte</a:t>
            </a:r>
          </a:p>
          <a:p>
            <a:pPr marL="848979" lvl="1" indent="-380990"/>
            <a:r>
              <a:rPr lang="fr-FR" sz="1200">
                <a:latin typeface="Marianne" panose="02000000000000000000" pitchFamily="50" charset="0"/>
              </a:rPr>
              <a:t>Pointe : 55 MW</a:t>
            </a:r>
          </a:p>
          <a:p>
            <a:pPr marL="848979" lvl="1" indent="-380990"/>
            <a:r>
              <a:rPr lang="fr-FR" sz="1200">
                <a:latin typeface="Marianne" panose="02000000000000000000" pitchFamily="50" charset="0"/>
              </a:rPr>
              <a:t>Consommation annuelle : 345 GWh</a:t>
            </a:r>
          </a:p>
          <a:p>
            <a:pPr marL="848979" lvl="1" indent="-380990"/>
            <a:r>
              <a:rPr lang="fr-FR" sz="1200">
                <a:latin typeface="Marianne" panose="02000000000000000000" pitchFamily="50" charset="0"/>
              </a:rPr>
              <a:t>270 000 habitants</a:t>
            </a:r>
          </a:p>
          <a:p>
            <a:pPr indent="0">
              <a:buNone/>
            </a:pPr>
            <a:endParaRPr lang="fr-FR" sz="1400" b="1">
              <a:latin typeface="Marianne" panose="02000000000000000000" pitchFamily="50" charset="0"/>
            </a:endParaRPr>
          </a:p>
          <a:p>
            <a:pPr indent="0">
              <a:buNone/>
            </a:pPr>
            <a:endParaRPr lang="fr-FR" sz="1400">
              <a:latin typeface="Marianne" panose="02000000000000000000" pitchFamily="50" charset="0"/>
            </a:endParaRPr>
          </a:p>
        </p:txBody>
      </p:sp>
      <p:sp>
        <p:nvSpPr>
          <p:cNvPr id="3" name="Titre 2">
            <a:extLst>
              <a:ext uri="{FF2B5EF4-FFF2-40B4-BE49-F238E27FC236}">
                <a16:creationId xmlns:a16="http://schemas.microsoft.com/office/drawing/2014/main" id="{E8F37C17-FF90-A386-252F-547257A782A5}"/>
              </a:ext>
            </a:extLst>
          </p:cNvPr>
          <p:cNvSpPr>
            <a:spLocks noGrp="1"/>
          </p:cNvSpPr>
          <p:nvPr>
            <p:ph type="title"/>
          </p:nvPr>
        </p:nvSpPr>
        <p:spPr/>
        <p:txBody>
          <a:bodyPr/>
          <a:lstStyle/>
          <a:p>
            <a:r>
              <a:rPr lang="fr-FR"/>
              <a:t>Annexe : Détail par territoire</a:t>
            </a:r>
          </a:p>
        </p:txBody>
      </p:sp>
      <p:sp>
        <p:nvSpPr>
          <p:cNvPr id="4" name="Espace réservé du numéro de diapositive 3">
            <a:extLst>
              <a:ext uri="{FF2B5EF4-FFF2-40B4-BE49-F238E27FC236}">
                <a16:creationId xmlns:a16="http://schemas.microsoft.com/office/drawing/2014/main" id="{8321B5BD-7008-E3D2-88ED-F2F98A050CDA}"/>
              </a:ext>
            </a:extLst>
          </p:cNvPr>
          <p:cNvSpPr>
            <a:spLocks noGrp="1"/>
          </p:cNvSpPr>
          <p:nvPr>
            <p:ph type="sldNum" sz="quarter" idx="4"/>
          </p:nvPr>
        </p:nvSpPr>
        <p:spPr/>
        <p:txBody>
          <a:bodyPr/>
          <a:lstStyle/>
          <a:p>
            <a:fld id="{6013476F-57FE-964B-9A92-1D1038D7D0EF}" type="slidenum">
              <a:rPr lang="fr-FR" smtClean="0"/>
              <a:pPr/>
              <a:t>27</a:t>
            </a:fld>
            <a:endParaRPr lang="fr-FR"/>
          </a:p>
        </p:txBody>
      </p:sp>
      <p:sp>
        <p:nvSpPr>
          <p:cNvPr id="5" name="Espace réservé du contenu 1">
            <a:extLst>
              <a:ext uri="{FF2B5EF4-FFF2-40B4-BE49-F238E27FC236}">
                <a16:creationId xmlns:a16="http://schemas.microsoft.com/office/drawing/2014/main" id="{9397C3D5-957F-5492-79DD-F2FAC5D9841E}"/>
              </a:ext>
            </a:extLst>
          </p:cNvPr>
          <p:cNvSpPr txBox="1">
            <a:spLocks/>
          </p:cNvSpPr>
          <p:nvPr/>
        </p:nvSpPr>
        <p:spPr>
          <a:xfrm>
            <a:off x="5241600" y="1065320"/>
            <a:ext cx="4632000" cy="5292280"/>
          </a:xfrm>
          <a:prstGeom prst="rect">
            <a:avLst/>
          </a:prstGeom>
        </p:spPr>
        <p:txBody>
          <a:bodyPr vert="horz" lIns="0" tIns="0" rIns="0" bIns="0" rtlCol="0">
            <a:normAutofit lnSpcReduction="10000"/>
          </a:bodyPr>
          <a:lstStyle>
            <a:lvl1pPr marR="0" indent="0" defTabSz="457189" fontAlgn="auto">
              <a:lnSpc>
                <a:spcPct val="100000"/>
              </a:lnSpc>
              <a:spcBef>
                <a:spcPts val="1200"/>
              </a:spcBef>
              <a:spcAft>
                <a:spcPts val="0"/>
              </a:spcAft>
              <a:buClr>
                <a:schemeClr val="tx2"/>
              </a:buClr>
              <a:buSzPct val="120000"/>
              <a:buFont typeface="Arial" pitchFamily="34" charset="0"/>
              <a:buNone/>
              <a:tabLst>
                <a:tab pos="355591" algn="l"/>
              </a:tabLst>
              <a:defRPr sz="1400" b="1" baseline="0">
                <a:latin typeface="Marianne" panose="02000000000000000000" pitchFamily="50" charset="0"/>
              </a:defRPr>
            </a:lvl1pPr>
            <a:lvl2pPr marL="848979" lvl="1" indent="-380990">
              <a:lnSpc>
                <a:spcPct val="90000"/>
              </a:lnSpc>
              <a:spcBef>
                <a:spcPts val="500"/>
              </a:spcBef>
              <a:buClrTx/>
              <a:buFont typeface="Courier New" panose="02070309020205020404" pitchFamily="49" charset="0"/>
              <a:buChar char="o"/>
              <a:defRPr sz="1200" baseline="0">
                <a:latin typeface="Marianne" panose="02000000000000000000" pitchFamily="50" charset="0"/>
              </a:defRPr>
            </a:lvl2pPr>
            <a:lvl3pPr marL="971976" indent="-215995">
              <a:lnSpc>
                <a:spcPct val="90000"/>
              </a:lnSpc>
              <a:spcBef>
                <a:spcPts val="500"/>
              </a:spcBef>
              <a:buClrTx/>
              <a:buFont typeface="Franklin Gothic Book" panose="020B0503020102020204" pitchFamily="34" charset="0"/>
              <a:buChar char="—"/>
              <a:defRPr sz="2000" baseline="0">
                <a:latin typeface="Marianne" panose="02000000000000000000" pitchFamily="2" charset="0"/>
              </a:defRPr>
            </a:lvl3pPr>
            <a:lvl4pPr marL="1223969" indent="-179996">
              <a:lnSpc>
                <a:spcPct val="90000"/>
              </a:lnSpc>
              <a:spcBef>
                <a:spcPts val="600"/>
              </a:spcBef>
              <a:buFont typeface="Arial" panose="020B0604020202020204" pitchFamily="34" charset="0"/>
              <a:buChar char="»"/>
              <a:defRPr sz="1400" baseline="0">
                <a:latin typeface="Marianne" panose="02000000000000000000" pitchFamily="2" charset="0"/>
              </a:defRPr>
            </a:lvl4pPr>
            <a:lvl5pPr marL="2057400" indent="-228600">
              <a:lnSpc>
                <a:spcPct val="90000"/>
              </a:lnSpc>
              <a:spcBef>
                <a:spcPts val="500"/>
              </a:spcBef>
              <a:buFont typeface="Arial" panose="020B0604020202020204" pitchFamily="34" charset="0"/>
              <a:buChar char="•"/>
              <a:defRPr>
                <a:latin typeface="Marianne" panose="020000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fr-FR"/>
              <a:t>Wallis &amp; Futuna</a:t>
            </a:r>
          </a:p>
          <a:p>
            <a:pPr lvl="1"/>
            <a:r>
              <a:rPr lang="fr-FR"/>
              <a:t>Pointe : 5 MW</a:t>
            </a:r>
          </a:p>
          <a:p>
            <a:pPr lvl="1"/>
            <a:r>
              <a:rPr lang="fr-FR"/>
              <a:t>Consommation annuelle : 23 GWh</a:t>
            </a:r>
          </a:p>
          <a:p>
            <a:pPr lvl="1"/>
            <a:r>
              <a:rPr lang="fr-FR"/>
              <a:t>11 000 habitants</a:t>
            </a:r>
          </a:p>
          <a:p>
            <a:r>
              <a:rPr lang="fr-FR"/>
              <a:t>Saint-Pierre et Miquelon</a:t>
            </a:r>
          </a:p>
          <a:p>
            <a:pPr lvl="1"/>
            <a:r>
              <a:rPr lang="fr-FR"/>
              <a:t>Pointe : 12 MW</a:t>
            </a:r>
          </a:p>
          <a:p>
            <a:pPr lvl="1"/>
            <a:r>
              <a:rPr lang="fr-FR"/>
              <a:t>Consommation annuelle : 50 GWh</a:t>
            </a:r>
          </a:p>
          <a:p>
            <a:pPr lvl="1"/>
            <a:r>
              <a:rPr lang="fr-FR"/>
              <a:t>6 000 habitants</a:t>
            </a:r>
          </a:p>
          <a:p>
            <a:r>
              <a:rPr lang="fr-FR"/>
              <a:t>Saint-Martin</a:t>
            </a:r>
          </a:p>
          <a:p>
            <a:pPr lvl="1"/>
            <a:r>
              <a:rPr lang="fr-FR"/>
              <a:t>Pointe : 26 MW</a:t>
            </a:r>
          </a:p>
          <a:p>
            <a:pPr lvl="1"/>
            <a:r>
              <a:rPr lang="fr-FR"/>
              <a:t>Consommation annuelle : 180 GWh</a:t>
            </a:r>
          </a:p>
          <a:p>
            <a:pPr lvl="1"/>
            <a:r>
              <a:rPr lang="fr-FR"/>
              <a:t>32 000 habitants </a:t>
            </a:r>
          </a:p>
          <a:p>
            <a:r>
              <a:rPr lang="fr-FR"/>
              <a:t>Saint-Barthélemy</a:t>
            </a:r>
          </a:p>
          <a:p>
            <a:pPr lvl="1"/>
            <a:r>
              <a:rPr lang="fr-FR"/>
              <a:t>Pointe : 21 MW</a:t>
            </a:r>
          </a:p>
          <a:p>
            <a:pPr lvl="1"/>
            <a:r>
              <a:rPr lang="fr-FR"/>
              <a:t>Consommation annuelle : 140 GWh</a:t>
            </a:r>
          </a:p>
          <a:p>
            <a:pPr lvl="1"/>
            <a:r>
              <a:rPr lang="fr-FR"/>
              <a:t>10 000 habitants</a:t>
            </a:r>
          </a:p>
          <a:p>
            <a:r>
              <a:rPr lang="fr-FR"/>
              <a:t>Nouvelle-Calédonie</a:t>
            </a:r>
          </a:p>
          <a:p>
            <a:pPr lvl="1"/>
            <a:r>
              <a:rPr lang="fr-FR"/>
              <a:t>Pointe : </a:t>
            </a:r>
          </a:p>
          <a:p>
            <a:pPr lvl="1"/>
            <a:r>
              <a:rPr lang="fr-FR"/>
              <a:t>Consommation annuelle : 3,1 TWh</a:t>
            </a:r>
          </a:p>
          <a:p>
            <a:pPr lvl="1"/>
            <a:r>
              <a:rPr lang="fr-FR"/>
              <a:t>270 000 habitants</a:t>
            </a:r>
          </a:p>
          <a:p>
            <a:r>
              <a:rPr lang="fr-FR"/>
              <a:t>Polynésie-Française</a:t>
            </a:r>
          </a:p>
          <a:p>
            <a:endParaRPr lang="fr-FR"/>
          </a:p>
          <a:p>
            <a:endParaRPr lang="fr-FR"/>
          </a:p>
        </p:txBody>
      </p:sp>
    </p:spTree>
    <p:extLst>
      <p:ext uri="{BB962C8B-B14F-4D97-AF65-F5344CB8AC3E}">
        <p14:creationId xmlns:p14="http://schemas.microsoft.com/office/powerpoint/2010/main" val="1981811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CFBB4D-2953-EC16-66B5-CBF408BA4A8A}"/>
              </a:ext>
            </a:extLst>
          </p:cNvPr>
          <p:cNvSpPr>
            <a:spLocks noGrp="1"/>
          </p:cNvSpPr>
          <p:nvPr>
            <p:ph type="title"/>
          </p:nvPr>
        </p:nvSpPr>
        <p:spPr>
          <a:xfrm>
            <a:off x="1605955" y="2933878"/>
            <a:ext cx="7219390" cy="409074"/>
          </a:xfrm>
        </p:spPr>
        <p:txBody>
          <a:bodyPr/>
          <a:lstStyle/>
          <a:p>
            <a:r>
              <a:rPr lang="fr-FR"/>
              <a:t>Contact</a:t>
            </a:r>
          </a:p>
        </p:txBody>
      </p:sp>
      <p:sp>
        <p:nvSpPr>
          <p:cNvPr id="3" name="Espace réservé du contenu 2">
            <a:extLst>
              <a:ext uri="{FF2B5EF4-FFF2-40B4-BE49-F238E27FC236}">
                <a16:creationId xmlns:a16="http://schemas.microsoft.com/office/drawing/2014/main" id="{2AED2ADE-5FFF-4CFF-AF41-9113DE56B3C9}"/>
              </a:ext>
            </a:extLst>
          </p:cNvPr>
          <p:cNvSpPr>
            <a:spLocks noGrp="1"/>
          </p:cNvSpPr>
          <p:nvPr>
            <p:ph type="body" sz="quarter" idx="22"/>
          </p:nvPr>
        </p:nvSpPr>
        <p:spPr>
          <a:xfrm>
            <a:off x="1605953" y="3623182"/>
            <a:ext cx="8479879" cy="1612080"/>
          </a:xfrm>
        </p:spPr>
        <p:txBody>
          <a:bodyPr/>
          <a:lstStyle/>
          <a:p>
            <a:r>
              <a:rPr lang="fr-FR" dirty="0"/>
              <a:t>Lova RINEL RAJAOARINELINA </a:t>
            </a:r>
          </a:p>
          <a:p>
            <a:r>
              <a:rPr lang="fr-FR" dirty="0"/>
              <a:t>Commissaire</a:t>
            </a:r>
          </a:p>
          <a:p>
            <a:r>
              <a:rPr lang="fr-FR" dirty="0"/>
              <a:t>E-mail : lova.rinel@cre.fr</a:t>
            </a:r>
          </a:p>
          <a:p>
            <a:endParaRPr lang="fr-FR" dirty="0"/>
          </a:p>
        </p:txBody>
      </p:sp>
      <p:sp>
        <p:nvSpPr>
          <p:cNvPr id="12" name="Espace réservé du numéro de diapositive 11">
            <a:extLst>
              <a:ext uri="{FF2B5EF4-FFF2-40B4-BE49-F238E27FC236}">
                <a16:creationId xmlns:a16="http://schemas.microsoft.com/office/drawing/2014/main" id="{5A9C66E8-3C00-38A2-B769-370CD53A3B46}"/>
              </a:ext>
            </a:extLst>
          </p:cNvPr>
          <p:cNvSpPr>
            <a:spLocks noGrp="1"/>
          </p:cNvSpPr>
          <p:nvPr>
            <p:ph type="sldNum" sz="quarter" idx="4"/>
          </p:nvPr>
        </p:nvSpPr>
        <p:spPr/>
        <p:txBody>
          <a:bodyPr/>
          <a:lstStyle/>
          <a:p>
            <a:r>
              <a:rPr lang="fr-FR">
                <a:solidFill>
                  <a:schemeClr val="bg2"/>
                </a:solidFill>
              </a:rPr>
              <a:t>I</a:t>
            </a:r>
            <a:r>
              <a:rPr lang="fr-FR"/>
              <a:t>  </a:t>
            </a:r>
            <a:r>
              <a:rPr lang="fr-FR">
                <a:solidFill>
                  <a:schemeClr val="bg1"/>
                </a:solidFill>
              </a:rPr>
              <a:t> </a:t>
            </a:r>
            <a:fld id="{64796F50-615E-D548-82F0-72548B5C555C}" type="slidenum">
              <a:rPr lang="fr-FR" smtClean="0">
                <a:solidFill>
                  <a:schemeClr val="bg1"/>
                </a:solidFill>
              </a:rPr>
              <a:pPr/>
              <a:t>28</a:t>
            </a:fld>
            <a:endParaRPr lang="fr-FR">
              <a:solidFill>
                <a:schemeClr val="bg1"/>
              </a:solidFill>
            </a:endParaRPr>
          </a:p>
        </p:txBody>
      </p:sp>
    </p:spTree>
    <p:extLst>
      <p:ext uri="{BB962C8B-B14F-4D97-AF65-F5344CB8AC3E}">
        <p14:creationId xmlns:p14="http://schemas.microsoft.com/office/powerpoint/2010/main" val="146472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5BC217-84B0-5D9C-621C-2AD8E69AEBDC}"/>
              </a:ext>
            </a:extLst>
          </p:cNvPr>
          <p:cNvSpPr>
            <a:spLocks noGrp="1"/>
          </p:cNvSpPr>
          <p:nvPr>
            <p:ph type="title"/>
          </p:nvPr>
        </p:nvSpPr>
        <p:spPr>
          <a:xfrm>
            <a:off x="1834165" y="2921000"/>
            <a:ext cx="5040000" cy="2247735"/>
          </a:xfrm>
        </p:spPr>
        <p:txBody>
          <a:bodyPr/>
          <a:lstStyle/>
          <a:p>
            <a:r>
              <a:rPr kumimoji="0" lang="fr-FR" sz="4800" b="0" i="0" u="none" strike="noStrike" kern="1200" cap="none" spc="0" normalizeH="0" baseline="0" noProof="0" dirty="0">
                <a:ln>
                  <a:noFill/>
                </a:ln>
                <a:solidFill>
                  <a:srgbClr val="5B9BD5">
                    <a:lumMod val="50000"/>
                  </a:srgbClr>
                </a:solidFill>
                <a:effectLst/>
                <a:uLnTx/>
                <a:uFillTx/>
                <a:latin typeface="Bahnschrift SemiBold" panose="020B0502040204020203" pitchFamily="34" charset="0"/>
                <a:ea typeface="+mn-ea"/>
                <a:cs typeface="+mn-cs"/>
              </a:rPr>
              <a:t>Présentation des enjeux </a:t>
            </a:r>
            <a:br>
              <a:rPr kumimoji="0" lang="fr-FR" sz="4800" b="0" i="0" u="none" strike="noStrike" kern="1200" cap="none" spc="0" normalizeH="0" baseline="0" noProof="0" dirty="0">
                <a:ln>
                  <a:noFill/>
                </a:ln>
                <a:solidFill>
                  <a:srgbClr val="5B9BD5">
                    <a:lumMod val="50000"/>
                  </a:srgbClr>
                </a:solidFill>
                <a:effectLst/>
                <a:uLnTx/>
                <a:uFillTx/>
                <a:latin typeface="Bahnschrift SemiBold" panose="020B0502040204020203" pitchFamily="34" charset="0"/>
                <a:ea typeface="+mn-ea"/>
                <a:cs typeface="+mn-cs"/>
              </a:rPr>
            </a:br>
            <a:endParaRPr lang="fr-FR" dirty="0"/>
          </a:p>
        </p:txBody>
      </p:sp>
      <p:sp>
        <p:nvSpPr>
          <p:cNvPr id="3" name="Espace réservé du texte 2">
            <a:extLst>
              <a:ext uri="{FF2B5EF4-FFF2-40B4-BE49-F238E27FC236}">
                <a16:creationId xmlns:a16="http://schemas.microsoft.com/office/drawing/2014/main" id="{0153D987-79C2-C308-41B1-F2F80CF29606}"/>
              </a:ext>
            </a:extLst>
          </p:cNvPr>
          <p:cNvSpPr>
            <a:spLocks noGrp="1"/>
          </p:cNvSpPr>
          <p:nvPr>
            <p:ph type="body" sz="quarter" idx="22"/>
          </p:nvPr>
        </p:nvSpPr>
        <p:spPr>
          <a:xfrm>
            <a:off x="1834165" y="1651165"/>
            <a:ext cx="1809845" cy="677862"/>
          </a:xfrm>
        </p:spPr>
        <p:txBody>
          <a:bodyPr/>
          <a:lstStyle/>
          <a:p>
            <a:r>
              <a:rPr lang="fr-FR" dirty="0"/>
              <a:t>01.</a:t>
            </a:r>
          </a:p>
        </p:txBody>
      </p:sp>
      <p:sp>
        <p:nvSpPr>
          <p:cNvPr id="17" name="Espace réservé du numéro de diapositive 16">
            <a:extLst>
              <a:ext uri="{FF2B5EF4-FFF2-40B4-BE49-F238E27FC236}">
                <a16:creationId xmlns:a16="http://schemas.microsoft.com/office/drawing/2014/main" id="{E8BBA28A-9986-A3D1-9674-A225EAB35147}"/>
              </a:ext>
            </a:extLst>
          </p:cNvPr>
          <p:cNvSpPr>
            <a:spLocks noGrp="1"/>
          </p:cNvSpPr>
          <p:nvPr>
            <p:ph type="sldNum" sz="quarter" idx="4"/>
          </p:nvPr>
        </p:nvSpPr>
        <p:spPr>
          <a:xfrm>
            <a:off x="10858968" y="6492875"/>
            <a:ext cx="584200" cy="365125"/>
          </a:xfrm>
        </p:spPr>
        <p:txBody>
          <a:bodyPr/>
          <a:lstStyle/>
          <a:p>
            <a:r>
              <a:rPr lang="fr-FR">
                <a:solidFill>
                  <a:schemeClr val="bg2"/>
                </a:solidFill>
              </a:rPr>
              <a:t>I</a:t>
            </a:r>
            <a:r>
              <a:rPr lang="fr-FR"/>
              <a:t>   </a:t>
            </a:r>
            <a:fld id="{64796F50-615E-D548-82F0-72548B5C555C}" type="slidenum">
              <a:rPr lang="fr-FR" smtClean="0"/>
              <a:pPr/>
              <a:t>3</a:t>
            </a:fld>
            <a:endParaRPr lang="fr-FR"/>
          </a:p>
        </p:txBody>
      </p:sp>
      <p:sp>
        <p:nvSpPr>
          <p:cNvPr id="6" name="Espace réservé du numéro de diapositive 3">
            <a:extLst>
              <a:ext uri="{FF2B5EF4-FFF2-40B4-BE49-F238E27FC236}">
                <a16:creationId xmlns:a16="http://schemas.microsoft.com/office/drawing/2014/main" id="{1FCCF496-F4F4-8CB2-CAAB-96FD315C7AF5}"/>
              </a:ext>
            </a:extLst>
          </p:cNvPr>
          <p:cNvSpPr txBox="1">
            <a:spLocks/>
          </p:cNvSpPr>
          <p:nvPr/>
        </p:nvSpPr>
        <p:spPr>
          <a:xfrm>
            <a:off x="11321919" y="6459363"/>
            <a:ext cx="584200" cy="365125"/>
          </a:xfrm>
          <a:prstGeom prst="rect">
            <a:avLst/>
          </a:prstGeom>
        </p:spPr>
        <p:txBody>
          <a:bodyPr vert="horz" lIns="0" tIns="0" rIns="0" bIns="0" rtlCol="0" anchor="ctr">
            <a:noAutofit/>
          </a:bodyPr>
          <a:lstStyle>
            <a:defPPr>
              <a:defRPr lang="fr-FR"/>
            </a:defPPr>
            <a:lvl1pPr marL="0" algn="r" defTabSz="914400" rtl="0" eaLnBrk="1" latinLnBrk="0" hangingPunct="1">
              <a:defRPr sz="1000" kern="1200">
                <a:solidFill>
                  <a:schemeClr val="bg1">
                    <a:lumMod val="50000"/>
                  </a:schemeClr>
                </a:solidFill>
                <a:latin typeface="Marianne" panose="020000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solidFill>
                  <a:schemeClr val="bg2"/>
                </a:solidFill>
              </a:rPr>
              <a:t>I</a:t>
            </a:r>
            <a:r>
              <a:rPr lang="fr-FR"/>
              <a:t>   </a:t>
            </a:r>
            <a:fld id="{64796F50-615E-D548-82F0-72548B5C555C}" type="slidenum">
              <a:rPr lang="fr-FR" smtClean="0"/>
              <a:pPr/>
              <a:t>3</a:t>
            </a:fld>
            <a:endParaRPr lang="fr-FR"/>
          </a:p>
        </p:txBody>
      </p:sp>
      <p:pic>
        <p:nvPicPr>
          <p:cNvPr id="7" name="Image 6">
            <a:extLst>
              <a:ext uri="{FF2B5EF4-FFF2-40B4-BE49-F238E27FC236}">
                <a16:creationId xmlns:a16="http://schemas.microsoft.com/office/drawing/2014/main" id="{26A5FA4A-14D1-4DF7-0E77-4C868594564F}"/>
              </a:ext>
            </a:extLst>
          </p:cNvPr>
          <p:cNvPicPr>
            <a:picLocks noChangeAspect="1"/>
          </p:cNvPicPr>
          <p:nvPr/>
        </p:nvPicPr>
        <p:blipFill>
          <a:blip r:embed="rId2"/>
          <a:stretch>
            <a:fillRect/>
          </a:stretch>
        </p:blipFill>
        <p:spPr>
          <a:xfrm>
            <a:off x="11177497" y="6492874"/>
            <a:ext cx="730288" cy="365125"/>
          </a:xfrm>
          <a:prstGeom prst="rect">
            <a:avLst/>
          </a:prstGeom>
        </p:spPr>
      </p:pic>
    </p:spTree>
    <p:extLst>
      <p:ext uri="{BB962C8B-B14F-4D97-AF65-F5344CB8AC3E}">
        <p14:creationId xmlns:p14="http://schemas.microsoft.com/office/powerpoint/2010/main" val="3442840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Carte perforée 3">
            <a:extLst>
              <a:ext uri="{FF2B5EF4-FFF2-40B4-BE49-F238E27FC236}">
                <a16:creationId xmlns:a16="http://schemas.microsoft.com/office/drawing/2014/main" id="{C1B5F33B-3A8D-118B-C7BC-C220343512C9}"/>
              </a:ext>
            </a:extLst>
          </p:cNvPr>
          <p:cNvSpPr/>
          <p:nvPr/>
        </p:nvSpPr>
        <p:spPr>
          <a:xfrm>
            <a:off x="6804122" y="2249623"/>
            <a:ext cx="3007036" cy="647700"/>
          </a:xfrm>
          <a:prstGeom prst="flowChartPunchedCard">
            <a:avLst/>
          </a:prstGeom>
          <a:no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fr-FR" sz="2903" dirty="0">
                <a:solidFill>
                  <a:srgbClr val="0C5987"/>
                </a:solidFill>
                <a:effectLst>
                  <a:outerShdw blurRad="50800" dist="38100" dir="2700000" algn="tl" rotWithShape="0">
                    <a:prstClr val="black">
                      <a:alpha val="40000"/>
                    </a:prstClr>
                  </a:outerShdw>
                </a:effectLst>
              </a:rPr>
              <a:t>550 000 km²</a:t>
            </a:r>
          </a:p>
        </p:txBody>
      </p:sp>
      <p:sp>
        <p:nvSpPr>
          <p:cNvPr id="5" name="Organigramme : Carte perforée 4">
            <a:extLst>
              <a:ext uri="{FF2B5EF4-FFF2-40B4-BE49-F238E27FC236}">
                <a16:creationId xmlns:a16="http://schemas.microsoft.com/office/drawing/2014/main" id="{7B0DB76C-E2DA-A318-F6E2-E9D6A0A60506}"/>
              </a:ext>
            </a:extLst>
          </p:cNvPr>
          <p:cNvSpPr/>
          <p:nvPr/>
        </p:nvSpPr>
        <p:spPr>
          <a:xfrm>
            <a:off x="6804122" y="3254104"/>
            <a:ext cx="3007036" cy="647700"/>
          </a:xfrm>
          <a:prstGeom prst="flowChartPunchedCard">
            <a:avLst/>
          </a:prstGeom>
          <a:no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fr-FR" sz="2903" dirty="0">
                <a:solidFill>
                  <a:srgbClr val="0C5987"/>
                </a:solidFill>
                <a:effectLst>
                  <a:outerShdw blurRad="50800" dist="38100" dir="2700000" algn="tl" rotWithShape="0">
                    <a:prstClr val="black">
                      <a:alpha val="40000"/>
                    </a:prstClr>
                  </a:outerShdw>
                </a:effectLst>
              </a:rPr>
              <a:t>68 millions</a:t>
            </a:r>
          </a:p>
          <a:p>
            <a:pPr algn="ctr"/>
            <a:r>
              <a:rPr lang="fr-FR" sz="2903" dirty="0">
                <a:solidFill>
                  <a:srgbClr val="0C5987"/>
                </a:solidFill>
                <a:effectLst>
                  <a:outerShdw blurRad="50800" dist="38100" dir="2700000" algn="tl" rotWithShape="0">
                    <a:prstClr val="black">
                      <a:alpha val="40000"/>
                    </a:prstClr>
                  </a:outerShdw>
                </a:effectLst>
              </a:rPr>
              <a:t>population</a:t>
            </a:r>
          </a:p>
        </p:txBody>
      </p:sp>
      <p:sp>
        <p:nvSpPr>
          <p:cNvPr id="6" name="Organigramme : Carte perforée 5">
            <a:extLst>
              <a:ext uri="{FF2B5EF4-FFF2-40B4-BE49-F238E27FC236}">
                <a16:creationId xmlns:a16="http://schemas.microsoft.com/office/drawing/2014/main" id="{2778760B-E0D6-B2BC-315E-57583D4E1E31}"/>
              </a:ext>
            </a:extLst>
          </p:cNvPr>
          <p:cNvSpPr/>
          <p:nvPr/>
        </p:nvSpPr>
        <p:spPr>
          <a:xfrm>
            <a:off x="6547858" y="4258618"/>
            <a:ext cx="3794126" cy="647700"/>
          </a:xfrm>
          <a:prstGeom prst="flowChartPunchedCard">
            <a:avLst/>
          </a:prstGeom>
          <a:no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fr-FR" sz="2903" dirty="0">
                <a:solidFill>
                  <a:srgbClr val="0C5987"/>
                </a:solidFill>
                <a:effectLst>
                  <a:outerShdw blurRad="50800" dist="38100" dir="2700000" algn="tl" rotWithShape="0">
                    <a:prstClr val="black">
                      <a:alpha val="40000"/>
                    </a:prstClr>
                  </a:outerShdw>
                </a:effectLst>
              </a:rPr>
              <a:t>13 ZNI</a:t>
            </a:r>
          </a:p>
        </p:txBody>
      </p:sp>
      <p:pic>
        <p:nvPicPr>
          <p:cNvPr id="7" name="Picture 6">
            <a:extLst>
              <a:ext uri="{FF2B5EF4-FFF2-40B4-BE49-F238E27FC236}">
                <a16:creationId xmlns:a16="http://schemas.microsoft.com/office/drawing/2014/main" id="{49AB4A8C-B30C-A1F1-304F-B06BF436C4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0170" y="1670039"/>
            <a:ext cx="4826838" cy="44635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Énergie éolienne - Icônes bâtiments gratuites">
            <a:extLst>
              <a:ext uri="{FF2B5EF4-FFF2-40B4-BE49-F238E27FC236}">
                <a16:creationId xmlns:a16="http://schemas.microsoft.com/office/drawing/2014/main" id="{7DB97BFC-D38D-4BFF-804B-86B9B03B0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6948" y="1683644"/>
            <a:ext cx="565979" cy="5659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85,391 Lignes Haute Tension Imágenes y Fotos - 123RF">
            <a:extLst>
              <a:ext uri="{FF2B5EF4-FFF2-40B4-BE49-F238E27FC236}">
                <a16:creationId xmlns:a16="http://schemas.microsoft.com/office/drawing/2014/main" id="{955D500C-348A-9E5A-D5EC-C78A1B06D4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8572" y="2607175"/>
            <a:ext cx="1895099" cy="189509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Énergie éolienne - Icônes bâtiments gratuites">
            <a:extLst>
              <a:ext uri="{FF2B5EF4-FFF2-40B4-BE49-F238E27FC236}">
                <a16:creationId xmlns:a16="http://schemas.microsoft.com/office/drawing/2014/main" id="{586B8EE2-D84E-7392-3D65-18EB4796B2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3363" y="3329373"/>
            <a:ext cx="565979" cy="56597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Énergie éolienne - Icônes bâtiments gratuites">
            <a:extLst>
              <a:ext uri="{FF2B5EF4-FFF2-40B4-BE49-F238E27FC236}">
                <a16:creationId xmlns:a16="http://schemas.microsoft.com/office/drawing/2014/main" id="{390B58DB-E1D3-B586-4412-9891213D8B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3856" y="3692639"/>
            <a:ext cx="565979" cy="56597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Énergie éolienne - Icônes bâtiments gratuites">
            <a:extLst>
              <a:ext uri="{FF2B5EF4-FFF2-40B4-BE49-F238E27FC236}">
                <a16:creationId xmlns:a16="http://schemas.microsoft.com/office/drawing/2014/main" id="{8B0C6CC7-E8FF-461F-2674-0B1D97FA3A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5337" y="1382305"/>
            <a:ext cx="565979" cy="56597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Solar Panel Icon Vector Isolated. Solar Energy Panel. Stock Vector -  Illustration of isolated, concept: 161989051">
            <a:extLst>
              <a:ext uri="{FF2B5EF4-FFF2-40B4-BE49-F238E27FC236}">
                <a16:creationId xmlns:a16="http://schemas.microsoft.com/office/drawing/2014/main" id="{358A43EB-1EE9-C7C9-1408-9867FB81626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34875" y1="24750" x2="34875" y2="24750"/>
                        <a14:foregroundMark x1="26125" y1="21625" x2="26125" y2="21625"/>
                        <a14:foregroundMark x1="16750" y1="28000" x2="16750" y2="28000"/>
                        <a14:foregroundMark x1="12375" y1="37625" x2="12375" y2="37625"/>
                        <a14:foregroundMark x1="16750" y1="49750" x2="16750" y2="49750"/>
                        <a14:foregroundMark x1="24625" y1="57250" x2="24625" y2="57250"/>
                        <a14:foregroundMark x1="30125" y1="73125" x2="30125" y2="73125"/>
                        <a14:foregroundMark x1="56000" y1="39250" x2="56000" y2="39250"/>
                        <a14:foregroundMark x1="54375" y1="27375" x2="54375" y2="27375"/>
                        <a14:foregroundMark x1="46250" y1="21375" x2="46250" y2="21375"/>
                        <a14:foregroundMark x1="35000" y1="19375" x2="35000" y2="19375"/>
                        <a14:foregroundMark x1="25500" y1="18875" x2="25500" y2="18875"/>
                      </a14:backgroundRemoval>
                    </a14:imgEffect>
                  </a14:imgLayer>
                </a14:imgProps>
              </a:ext>
              <a:ext uri="{28A0092B-C50C-407E-A947-70E740481C1C}">
                <a14:useLocalDpi xmlns:a14="http://schemas.microsoft.com/office/drawing/2010/main" val="0"/>
              </a:ext>
            </a:extLst>
          </a:blip>
          <a:srcRect/>
          <a:stretch>
            <a:fillRect/>
          </a:stretch>
        </p:blipFill>
        <p:spPr bwMode="auto">
          <a:xfrm>
            <a:off x="4647182" y="4421134"/>
            <a:ext cx="707493" cy="70749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Solar Panel Icon Vector Isolated. Solar Energy Panel. Stock Vector -  Illustration of isolated, concept: 161989051">
            <a:extLst>
              <a:ext uri="{FF2B5EF4-FFF2-40B4-BE49-F238E27FC236}">
                <a16:creationId xmlns:a16="http://schemas.microsoft.com/office/drawing/2014/main" id="{0E4AF5F9-D740-DAB9-3C7A-C8AAFB79B88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34875" y1="24750" x2="34875" y2="24750"/>
                        <a14:foregroundMark x1="26125" y1="21625" x2="26125" y2="21625"/>
                        <a14:foregroundMark x1="16750" y1="28000" x2="16750" y2="28000"/>
                        <a14:foregroundMark x1="12375" y1="37625" x2="12375" y2="37625"/>
                        <a14:foregroundMark x1="16750" y1="49750" x2="16750" y2="49750"/>
                        <a14:foregroundMark x1="24625" y1="57250" x2="24625" y2="57250"/>
                        <a14:foregroundMark x1="30125" y1="73125" x2="30125" y2="73125"/>
                        <a14:foregroundMark x1="56000" y1="39250" x2="56000" y2="39250"/>
                        <a14:foregroundMark x1="54375" y1="27375" x2="54375" y2="27375"/>
                        <a14:foregroundMark x1="46250" y1="21375" x2="46250" y2="21375"/>
                        <a14:foregroundMark x1="35000" y1="19375" x2="35000" y2="19375"/>
                        <a14:foregroundMark x1="25500" y1="18875" x2="25500" y2="18875"/>
                      </a14:backgroundRemoval>
                    </a14:imgEffect>
                  </a14:imgLayer>
                </a14:imgProps>
              </a:ext>
              <a:ext uri="{28A0092B-C50C-407E-A947-70E740481C1C}">
                <a14:useLocalDpi xmlns:a14="http://schemas.microsoft.com/office/drawing/2010/main" val="0"/>
              </a:ext>
            </a:extLst>
          </a:blip>
          <a:srcRect/>
          <a:stretch>
            <a:fillRect/>
          </a:stretch>
        </p:blipFill>
        <p:spPr bwMode="auto">
          <a:xfrm>
            <a:off x="3600746" y="4906318"/>
            <a:ext cx="707493" cy="70749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descr="Nuclear Power Line Icon. Nuclear Power Plant, Energy and Electricity Symbol.  Isolated Vector Image Stock Vector - Illustration of element, construction:  212564242">
            <a:extLst>
              <a:ext uri="{FF2B5EF4-FFF2-40B4-BE49-F238E27FC236}">
                <a16:creationId xmlns:a16="http://schemas.microsoft.com/office/drawing/2014/main" id="{EC504801-938A-3C97-CAD2-44E9BD14BEEF}"/>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35375" y1="44625" x2="35375" y2="44625"/>
                        <a14:foregroundMark x1="54375" y1="57000" x2="54375" y2="57000"/>
                        <a14:foregroundMark x1="63500" y1="62500" x2="63500" y2="62500"/>
                        <a14:foregroundMark x1="63250" y1="70375" x2="63250" y2="70375"/>
                        <a14:foregroundMark x1="72250" y1="58500" x2="72250" y2="58500"/>
                        <a14:foregroundMark x1="64250" y1="45750" x2="64250" y2="45750"/>
                      </a14:backgroundRemoval>
                    </a14:imgEffect>
                  </a14:imgLayer>
                </a14:imgProps>
              </a:ext>
              <a:ext uri="{28A0092B-C50C-407E-A947-70E740481C1C}">
                <a14:useLocalDpi xmlns:a14="http://schemas.microsoft.com/office/drawing/2010/main" val="0"/>
              </a:ext>
            </a:extLst>
          </a:blip>
          <a:srcRect/>
          <a:stretch>
            <a:fillRect/>
          </a:stretch>
        </p:blipFill>
        <p:spPr bwMode="auto">
          <a:xfrm>
            <a:off x="3357421" y="2171069"/>
            <a:ext cx="699913" cy="69991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Nuclear Power Line Icon. Nuclear Power Plant, Energy and Electricity Symbol.  Isolated Vector Image Stock Vector - Illustration of element, construction:  212564242">
            <a:extLst>
              <a:ext uri="{FF2B5EF4-FFF2-40B4-BE49-F238E27FC236}">
                <a16:creationId xmlns:a16="http://schemas.microsoft.com/office/drawing/2014/main" id="{864B84CF-DE11-2B1A-E746-19CA483486F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35375" y1="44625" x2="35375" y2="44625"/>
                        <a14:foregroundMark x1="54375" y1="57000" x2="54375" y2="57000"/>
                        <a14:foregroundMark x1="63500" y1="62500" x2="63500" y2="62500"/>
                        <a14:foregroundMark x1="63250" y1="70375" x2="63250" y2="70375"/>
                        <a14:foregroundMark x1="72250" y1="58500" x2="72250" y2="58500"/>
                        <a14:foregroundMark x1="64250" y1="45750" x2="64250" y2="45750"/>
                      </a14:backgroundRemoval>
                    </a14:imgEffect>
                  </a14:imgLayer>
                </a14:imgProps>
              </a:ext>
              <a:ext uri="{28A0092B-C50C-407E-A947-70E740481C1C}">
                <a14:useLocalDpi xmlns:a14="http://schemas.microsoft.com/office/drawing/2010/main" val="0"/>
              </a:ext>
            </a:extLst>
          </a:blip>
          <a:srcRect/>
          <a:stretch>
            <a:fillRect/>
          </a:stretch>
        </p:blipFill>
        <p:spPr bwMode="auto">
          <a:xfrm>
            <a:off x="2377550" y="2724549"/>
            <a:ext cx="699913" cy="69991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Nuclear Power Line Icon. Nuclear Power Plant, Energy and Electricity Symbol.  Isolated Vector Image Stock Vector - Illustration of element, construction:  212564242">
            <a:extLst>
              <a:ext uri="{FF2B5EF4-FFF2-40B4-BE49-F238E27FC236}">
                <a16:creationId xmlns:a16="http://schemas.microsoft.com/office/drawing/2014/main" id="{5605F2D3-3710-B542-DAF4-EDE1245164C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35375" y1="44625" x2="35375" y2="44625"/>
                        <a14:foregroundMark x1="54375" y1="57000" x2="54375" y2="57000"/>
                        <a14:foregroundMark x1="63500" y1="62500" x2="63500" y2="62500"/>
                        <a14:foregroundMark x1="63250" y1="70375" x2="63250" y2="70375"/>
                        <a14:foregroundMark x1="72250" y1="58500" x2="72250" y2="58500"/>
                        <a14:foregroundMark x1="64250" y1="45750" x2="64250" y2="45750"/>
                      </a14:backgroundRemoval>
                    </a14:imgEffect>
                  </a14:imgLayer>
                </a14:imgProps>
              </a:ext>
              <a:ext uri="{28A0092B-C50C-407E-A947-70E740481C1C}">
                <a14:useLocalDpi xmlns:a14="http://schemas.microsoft.com/office/drawing/2010/main" val="0"/>
              </a:ext>
            </a:extLst>
          </a:blip>
          <a:srcRect/>
          <a:stretch>
            <a:fillRect/>
          </a:stretch>
        </p:blipFill>
        <p:spPr bwMode="auto">
          <a:xfrm>
            <a:off x="4362137" y="2024635"/>
            <a:ext cx="699913" cy="69991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Barrage Stock Illustrations, Vecteurs, &amp; Clipart – (5,347 Stock  Illustrations)">
            <a:extLst>
              <a:ext uri="{FF2B5EF4-FFF2-40B4-BE49-F238E27FC236}">
                <a16:creationId xmlns:a16="http://schemas.microsoft.com/office/drawing/2014/main" id="{69D4DF53-F9A6-45DB-F287-0C479B4FEEF1}"/>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7934" b="74245" l="10000" r="90000">
                        <a14:foregroundMark x1="25875" y1="62522" x2="25875" y2="62522"/>
                        <a14:foregroundMark x1="23250" y1="74245" x2="23250" y2="74245"/>
                      </a14:backgroundRemoval>
                    </a14:imgEffect>
                  </a14:imgLayer>
                </a14:imgProps>
              </a:ext>
              <a:ext uri="{28A0092B-C50C-407E-A947-70E740481C1C}">
                <a14:useLocalDpi xmlns:a14="http://schemas.microsoft.com/office/drawing/2010/main" val="0"/>
              </a:ext>
            </a:extLst>
          </a:blip>
          <a:srcRect b="20156"/>
          <a:stretch/>
        </p:blipFill>
        <p:spPr bwMode="auto">
          <a:xfrm>
            <a:off x="4939940" y="3579985"/>
            <a:ext cx="509681" cy="42959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Barrage Stock Illustrations, Vecteurs, &amp; Clipart – (5,347 Stock  Illustrations)">
            <a:extLst>
              <a:ext uri="{FF2B5EF4-FFF2-40B4-BE49-F238E27FC236}">
                <a16:creationId xmlns:a16="http://schemas.microsoft.com/office/drawing/2014/main" id="{C86B2410-D8CF-DAEE-2516-369011F40D95}"/>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7934" b="74245" l="10000" r="90000">
                        <a14:foregroundMark x1="25875" y1="62522" x2="25875" y2="62522"/>
                        <a14:foregroundMark x1="23250" y1="74245" x2="23250" y2="74245"/>
                      </a14:backgroundRemoval>
                    </a14:imgEffect>
                  </a14:imgLayer>
                </a14:imgProps>
              </a:ext>
              <a:ext uri="{28A0092B-C50C-407E-A947-70E740481C1C}">
                <a14:useLocalDpi xmlns:a14="http://schemas.microsoft.com/office/drawing/2010/main" val="0"/>
              </a:ext>
            </a:extLst>
          </a:blip>
          <a:srcRect b="20156"/>
          <a:stretch/>
        </p:blipFill>
        <p:spPr bwMode="auto">
          <a:xfrm>
            <a:off x="5078194" y="3983553"/>
            <a:ext cx="509681" cy="429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185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37F936-B4AF-01BD-346B-F909365840E6}"/>
              </a:ext>
            </a:extLst>
          </p:cNvPr>
          <p:cNvSpPr>
            <a:spLocks noGrp="1"/>
          </p:cNvSpPr>
          <p:nvPr>
            <p:ph type="title"/>
          </p:nvPr>
        </p:nvSpPr>
        <p:spPr/>
        <p:txBody>
          <a:bodyPr/>
          <a:lstStyle/>
          <a:p>
            <a:r>
              <a:rPr lang="fr-FR" dirty="0"/>
              <a:t>Les zones non interconnectées et leurs statuts</a:t>
            </a:r>
          </a:p>
        </p:txBody>
      </p:sp>
      <p:sp>
        <p:nvSpPr>
          <p:cNvPr id="4" name="Espace réservé du numéro de diapositive 3">
            <a:extLst>
              <a:ext uri="{FF2B5EF4-FFF2-40B4-BE49-F238E27FC236}">
                <a16:creationId xmlns:a16="http://schemas.microsoft.com/office/drawing/2014/main" id="{E3D997AC-0637-4115-F5F6-168B4D377C2C}"/>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5</a:t>
            </a:fld>
            <a:endParaRPr lang="fr-FR"/>
          </a:p>
        </p:txBody>
      </p:sp>
      <p:pic>
        <p:nvPicPr>
          <p:cNvPr id="5" name="Image 4">
            <a:extLst>
              <a:ext uri="{FF2B5EF4-FFF2-40B4-BE49-F238E27FC236}">
                <a16:creationId xmlns:a16="http://schemas.microsoft.com/office/drawing/2014/main" id="{72490EB3-67D0-FA79-EAB5-5A57E5C652FC}"/>
              </a:ext>
            </a:extLst>
          </p:cNvPr>
          <p:cNvPicPr>
            <a:picLocks noChangeAspect="1"/>
          </p:cNvPicPr>
          <p:nvPr/>
        </p:nvPicPr>
        <p:blipFill rotWithShape="1">
          <a:blip r:embed="rId2"/>
          <a:srcRect t="4899"/>
          <a:stretch/>
        </p:blipFill>
        <p:spPr>
          <a:xfrm>
            <a:off x="2159400" y="1113519"/>
            <a:ext cx="6471254" cy="3751619"/>
          </a:xfrm>
          <a:prstGeom prst="rect">
            <a:avLst/>
          </a:prstGeom>
        </p:spPr>
      </p:pic>
      <p:sp>
        <p:nvSpPr>
          <p:cNvPr id="10" name="ZoneTexte 9">
            <a:extLst>
              <a:ext uri="{FF2B5EF4-FFF2-40B4-BE49-F238E27FC236}">
                <a16:creationId xmlns:a16="http://schemas.microsoft.com/office/drawing/2014/main" id="{8167C808-3A05-F929-08CC-262BDD678BF0}"/>
              </a:ext>
            </a:extLst>
          </p:cNvPr>
          <p:cNvSpPr txBox="1"/>
          <p:nvPr/>
        </p:nvSpPr>
        <p:spPr>
          <a:xfrm>
            <a:off x="2159400" y="4865138"/>
            <a:ext cx="6737684" cy="1785104"/>
          </a:xfrm>
          <a:prstGeom prst="rect">
            <a:avLst/>
          </a:prstGeom>
          <a:noFill/>
        </p:spPr>
        <p:txBody>
          <a:bodyPr wrap="square" rtlCol="0">
            <a:spAutoFit/>
          </a:bodyPr>
          <a:lstStyle/>
          <a:p>
            <a:r>
              <a:rPr lang="fr-FR" sz="1100" dirty="0"/>
              <a:t>Zones non interconnectée (ZNI) :</a:t>
            </a:r>
          </a:p>
          <a:p>
            <a:endParaRPr lang="fr-FR" sz="1100" dirty="0"/>
          </a:p>
          <a:p>
            <a:r>
              <a:rPr lang="fr-FR" sz="1100" dirty="0"/>
              <a:t>- 11 territoires, 3 000 000 d'habitants, 10 TWh/an de production d'électricité</a:t>
            </a:r>
          </a:p>
          <a:p>
            <a:endParaRPr lang="fr-FR" sz="1100" dirty="0"/>
          </a:p>
          <a:p>
            <a:r>
              <a:rPr lang="fr-FR" sz="1100" dirty="0"/>
              <a:t>- 3 GRD, 3 Md€ de budget annuel</a:t>
            </a:r>
          </a:p>
          <a:p>
            <a:endParaRPr lang="fr-FR" sz="1100" dirty="0"/>
          </a:p>
          <a:p>
            <a:r>
              <a:rPr lang="fr-FR" sz="1100" dirty="0"/>
              <a:t>- De 5 000 (Saint Pierre et Miquelon) à 800 000 habitants (La Réunion)</a:t>
            </a:r>
          </a:p>
          <a:p>
            <a:endParaRPr lang="fr-FR" sz="1100" dirty="0"/>
          </a:p>
          <a:p>
            <a:r>
              <a:rPr lang="fr-FR" sz="1100" dirty="0"/>
              <a:t>La trajectoire de transition énergétique dans la plupart de ces territoires est déterminée par un plan décennal co-construit par l'État français et les collectivités locales, avec l'aide du régulateur et du GRD</a:t>
            </a:r>
          </a:p>
        </p:txBody>
      </p:sp>
      <p:pic>
        <p:nvPicPr>
          <p:cNvPr id="12" name="Image 11">
            <a:extLst>
              <a:ext uri="{FF2B5EF4-FFF2-40B4-BE49-F238E27FC236}">
                <a16:creationId xmlns:a16="http://schemas.microsoft.com/office/drawing/2014/main" id="{C0B46375-F9D2-8B72-7505-C6645E2F07C3}"/>
              </a:ext>
            </a:extLst>
          </p:cNvPr>
          <p:cNvPicPr>
            <a:picLocks noChangeAspect="1"/>
          </p:cNvPicPr>
          <p:nvPr/>
        </p:nvPicPr>
        <p:blipFill>
          <a:blip r:embed="rId3"/>
          <a:stretch>
            <a:fillRect/>
          </a:stretch>
        </p:blipFill>
        <p:spPr>
          <a:xfrm>
            <a:off x="11388575" y="5832605"/>
            <a:ext cx="730288" cy="977950"/>
          </a:xfrm>
          <a:prstGeom prst="rect">
            <a:avLst/>
          </a:prstGeom>
        </p:spPr>
      </p:pic>
    </p:spTree>
    <p:extLst>
      <p:ext uri="{BB962C8B-B14F-4D97-AF65-F5344CB8AC3E}">
        <p14:creationId xmlns:p14="http://schemas.microsoft.com/office/powerpoint/2010/main" val="3830447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1">
            <a:extLst>
              <a:ext uri="{FF2B5EF4-FFF2-40B4-BE49-F238E27FC236}">
                <a16:creationId xmlns:a16="http://schemas.microsoft.com/office/drawing/2014/main" id="{DFD9F3C5-1F47-4672-CD16-A2FFFCC503B3}"/>
              </a:ext>
            </a:extLst>
          </p:cNvPr>
          <p:cNvSpPr txBox="1">
            <a:spLocks/>
          </p:cNvSpPr>
          <p:nvPr/>
        </p:nvSpPr>
        <p:spPr>
          <a:xfrm>
            <a:off x="6307799" y="1561715"/>
            <a:ext cx="5378319" cy="3758275"/>
          </a:xfrm>
          <a:prstGeom prst="rect">
            <a:avLst/>
          </a:prstGeom>
        </p:spPr>
        <p:txBody>
          <a:bodyPr>
            <a:normAutofit/>
          </a:bodyPr>
          <a:lstStyle>
            <a:defPPr>
              <a:defRPr lang="fr-FR"/>
            </a:defPPr>
            <a:lvl1pPr marL="228600" indent="-228600" algn="just">
              <a:lnSpc>
                <a:spcPct val="90000"/>
              </a:lnSpc>
              <a:spcBef>
                <a:spcPts val="1000"/>
              </a:spcBef>
              <a:buFont typeface="Arial" panose="020B0604020202020204" pitchFamily="34" charset="0"/>
              <a:buChar char="•"/>
              <a:defRPr sz="1200">
                <a:latin typeface="Marianne" panose="02000000000000000000" pitchFamily="50" charset="0"/>
              </a:defRPr>
            </a:lvl1pPr>
            <a:lvl2pPr marL="685800" lvl="1" indent="-228600">
              <a:lnSpc>
                <a:spcPct val="90000"/>
              </a:lnSpc>
              <a:spcBef>
                <a:spcPts val="500"/>
              </a:spcBef>
              <a:buFont typeface="Arial" panose="020B0604020202020204" pitchFamily="34" charset="0"/>
              <a:buChar char="•"/>
              <a:defRPr sz="1200">
                <a:latin typeface="Marianne" panose="02000000000000000000" pitchFamily="50" charset="0"/>
              </a:defRPr>
            </a:lvl2pPr>
            <a:lvl3pPr marL="1143000" indent="-228600">
              <a:lnSpc>
                <a:spcPct val="90000"/>
              </a:lnSpc>
              <a:spcBef>
                <a:spcPts val="500"/>
              </a:spcBef>
              <a:buFont typeface="Arial" panose="020B0604020202020204" pitchFamily="34" charset="0"/>
              <a:buChar char="•"/>
              <a:defRPr sz="2000">
                <a:latin typeface="Marianne" panose="02000000000000000000" pitchFamily="2" charset="0"/>
              </a:defRPr>
            </a:lvl3pPr>
            <a:lvl4pPr marL="1600200" indent="-228600">
              <a:lnSpc>
                <a:spcPct val="90000"/>
              </a:lnSpc>
              <a:spcBef>
                <a:spcPts val="500"/>
              </a:spcBef>
              <a:buFont typeface="Arial" panose="020B0604020202020204" pitchFamily="34" charset="0"/>
              <a:buChar char="•"/>
              <a:defRPr>
                <a:latin typeface="Marianne" panose="02000000000000000000" pitchFamily="2" charset="0"/>
              </a:defRPr>
            </a:lvl4pPr>
            <a:lvl5pPr marL="2057400" indent="-228600">
              <a:lnSpc>
                <a:spcPct val="90000"/>
              </a:lnSpc>
              <a:spcBef>
                <a:spcPts val="500"/>
              </a:spcBef>
              <a:buFont typeface="Arial" panose="020B0604020202020204" pitchFamily="34" charset="0"/>
              <a:buChar char="•"/>
              <a:defRPr>
                <a:latin typeface="Marianne" panose="020000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fr-FR"/>
              <a:t>En Polynésie, la CRE a réalisé deux premières missions d’expertise en 2012 et 2015.</a:t>
            </a:r>
          </a:p>
          <a:p>
            <a:r>
              <a:rPr lang="fr-FR"/>
              <a:t>Une convention cadre pluriannuelle entre la CRE et le gouvernement polynésien a ensuite été signée en 2018 (et renouvelée en 2022) et encadre les contributions de la CRE sur le développement du système électrique et le système tarifaire de l’électricité.</a:t>
            </a:r>
          </a:p>
          <a:p>
            <a:r>
              <a:rPr lang="fr-FR"/>
              <a:t>Le gouvernement polynésien et l’opérateur EDT (Electricité de Tahiti) ont sollicité la CRE pour une mission de médiation qui s’est déroulée en 2021 portant sur la définition d’un accord définissant le niveau « raisonnable » de rémunération du concessionnaire.</a:t>
            </a:r>
          </a:p>
          <a:p>
            <a:r>
              <a:rPr lang="fr-FR"/>
              <a:t>La CRE est également associée à la gestion opérationnelle du fond pour la transition énergétique annoncée par Emmanuel Macron en juillet 2021. Elle pourra être amenée à rendre des analyses sur certains projets particuliers participant dans le cadre d’appels d’offre.</a:t>
            </a:r>
          </a:p>
          <a:p>
            <a:r>
              <a:rPr lang="fr-FR"/>
              <a:t>Enfin, une convention a été signée en 2022 entre la CRE, le gouvernement polynésien et RTE international pour définir les modalités du recours à l’expertise de la CRE en cas de désaccord sur le tarif d’utilisation du réseau de transport d’électricité polynésien.</a:t>
            </a:r>
          </a:p>
        </p:txBody>
      </p:sp>
      <p:sp>
        <p:nvSpPr>
          <p:cNvPr id="2" name="Titre 1">
            <a:extLst>
              <a:ext uri="{FF2B5EF4-FFF2-40B4-BE49-F238E27FC236}">
                <a16:creationId xmlns:a16="http://schemas.microsoft.com/office/drawing/2014/main" id="{3037752E-E53B-8CE6-2475-AA4CECF68905}"/>
              </a:ext>
            </a:extLst>
          </p:cNvPr>
          <p:cNvSpPr>
            <a:spLocks noGrp="1"/>
          </p:cNvSpPr>
          <p:nvPr>
            <p:ph type="title"/>
          </p:nvPr>
        </p:nvSpPr>
        <p:spPr/>
        <p:txBody>
          <a:bodyPr/>
          <a:lstStyle/>
          <a:p>
            <a:r>
              <a:rPr lang="fr-FR"/>
              <a:t>Les travaux de la CRE en Nvelle-Calédonie et Polynésie s’inscrivent dans le cadre de conventions avec les autorités locales</a:t>
            </a:r>
          </a:p>
        </p:txBody>
      </p:sp>
      <p:sp>
        <p:nvSpPr>
          <p:cNvPr id="4" name="Espace réservé du numéro de diapositive 3">
            <a:extLst>
              <a:ext uri="{FF2B5EF4-FFF2-40B4-BE49-F238E27FC236}">
                <a16:creationId xmlns:a16="http://schemas.microsoft.com/office/drawing/2014/main" id="{DC4B86A7-8283-1D2E-E06F-01F2E88413F1}"/>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6</a:t>
            </a:fld>
            <a:endParaRPr lang="fr-FR"/>
          </a:p>
        </p:txBody>
      </p:sp>
      <p:sp>
        <p:nvSpPr>
          <p:cNvPr id="5" name="Espace réservé du contenu 1">
            <a:extLst>
              <a:ext uri="{FF2B5EF4-FFF2-40B4-BE49-F238E27FC236}">
                <a16:creationId xmlns:a16="http://schemas.microsoft.com/office/drawing/2014/main" id="{0AA6007D-0D5F-1964-EFB1-60965E39F889}"/>
              </a:ext>
            </a:extLst>
          </p:cNvPr>
          <p:cNvSpPr txBox="1">
            <a:spLocks/>
          </p:cNvSpPr>
          <p:nvPr/>
        </p:nvSpPr>
        <p:spPr>
          <a:xfrm>
            <a:off x="505882" y="1791086"/>
            <a:ext cx="5472224" cy="468591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ariann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ariann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ariann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ariann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200">
                <a:latin typeface="Marianne" panose="02000000000000000000" pitchFamily="50" charset="0"/>
              </a:rPr>
              <a:t>La CRE a signé un partenariat avec la Nouvelle-Calédonie en 2017 pour accompagner le gouvernement local dans la transition énergétique du territoire. Dans ce cadre la CRE a déjà mené 4 missions techniques portant sur la PPE, le système électrique et l’intégration des métallurgistes, le renouvellement ou la création de centrales électriques ou encore la remise en concession de la distribution publique.</a:t>
            </a:r>
          </a:p>
          <a:p>
            <a:r>
              <a:rPr lang="fr-FR" sz="1200">
                <a:latin typeface="Marianne" panose="02000000000000000000" pitchFamily="50" charset="0"/>
              </a:rPr>
              <a:t>En 2023, la CRE renouvelle cette convention avec comme objectifs principaux pour 2023-2024 :</a:t>
            </a:r>
          </a:p>
          <a:p>
            <a:pPr lvl="1"/>
            <a:r>
              <a:rPr lang="fr-FR" sz="1200">
                <a:latin typeface="Marianne" panose="02000000000000000000" pitchFamily="50" charset="0"/>
              </a:rPr>
              <a:t>L’appui dans l’élaboration de la PPE du territoire suite à l’adoption par l’assemblée du Schéma pour la Transition Energétique de la Nouvelle-Calédonie ;</a:t>
            </a:r>
          </a:p>
          <a:p>
            <a:pPr lvl="1"/>
            <a:r>
              <a:rPr lang="fr-FR" sz="1200">
                <a:latin typeface="Marianne" panose="02000000000000000000" pitchFamily="50" charset="0"/>
              </a:rPr>
              <a:t>Accompagner la décarbonation et compétitivité énergétique de l’industrie calédonienne du nickel ;</a:t>
            </a:r>
          </a:p>
          <a:p>
            <a:pPr lvl="1"/>
            <a:r>
              <a:rPr lang="fr-FR" sz="1200">
                <a:latin typeface="Marianne" panose="02000000000000000000" pitchFamily="50" charset="0"/>
              </a:rPr>
              <a:t>Réviser le système tarifaire de l’électricité ;</a:t>
            </a:r>
          </a:p>
          <a:p>
            <a:pPr lvl="1"/>
            <a:r>
              <a:rPr lang="fr-FR" sz="1200">
                <a:latin typeface="Marianne" panose="02000000000000000000" pitchFamily="50" charset="0"/>
              </a:rPr>
              <a:t>Réviser l’organisation de la distribution d’électricité. </a:t>
            </a:r>
          </a:p>
        </p:txBody>
      </p:sp>
      <p:pic>
        <p:nvPicPr>
          <p:cNvPr id="7" name="Picture 4" descr="Drapeau Nouvelle-Calédonie - vente en ligne | Flagsonline.fr">
            <a:extLst>
              <a:ext uri="{FF2B5EF4-FFF2-40B4-BE49-F238E27FC236}">
                <a16:creationId xmlns:a16="http://schemas.microsoft.com/office/drawing/2014/main" id="{8F467F1A-3BF9-51C2-9D7C-27876F893B5F}"/>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2063337" y="5257855"/>
            <a:ext cx="2134794" cy="1405269"/>
          </a:xfrm>
          <a:prstGeom prst="rect">
            <a:avLst/>
          </a:prstGeom>
          <a:noFill/>
          <a:effectLst>
            <a:glow rad="127000">
              <a:schemeClr val="accent1">
                <a:alpha val="0"/>
              </a:schemeClr>
            </a:glow>
          </a:effectLst>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14DA4716-BF2B-59D3-FAAC-8F26B41E993D}"/>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8062649" y="5248892"/>
            <a:ext cx="2134794" cy="1423196"/>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D9C7CDD4-97DE-4107-6F88-1284316203A3}"/>
              </a:ext>
            </a:extLst>
          </p:cNvPr>
          <p:cNvPicPr>
            <a:picLocks noChangeAspect="1"/>
          </p:cNvPicPr>
          <p:nvPr/>
        </p:nvPicPr>
        <p:blipFill>
          <a:blip r:embed="rId4"/>
          <a:stretch>
            <a:fillRect/>
          </a:stretch>
        </p:blipFill>
        <p:spPr>
          <a:xfrm>
            <a:off x="-33580" y="0"/>
            <a:ext cx="12259159" cy="6858000"/>
          </a:xfrm>
          <a:prstGeom prst="rect">
            <a:avLst/>
          </a:prstGeom>
        </p:spPr>
      </p:pic>
      <p:pic>
        <p:nvPicPr>
          <p:cNvPr id="11" name="Image 10">
            <a:extLst>
              <a:ext uri="{FF2B5EF4-FFF2-40B4-BE49-F238E27FC236}">
                <a16:creationId xmlns:a16="http://schemas.microsoft.com/office/drawing/2014/main" id="{41F45EA9-F9E1-64E3-32CE-A76EF48CAC19}"/>
              </a:ext>
            </a:extLst>
          </p:cNvPr>
          <p:cNvPicPr>
            <a:picLocks noChangeAspect="1"/>
          </p:cNvPicPr>
          <p:nvPr/>
        </p:nvPicPr>
        <p:blipFill>
          <a:blip r:embed="rId5"/>
          <a:stretch>
            <a:fillRect/>
          </a:stretch>
        </p:blipFill>
        <p:spPr>
          <a:xfrm>
            <a:off x="-67159" y="6223041"/>
            <a:ext cx="3492148" cy="588734"/>
          </a:xfrm>
          <a:prstGeom prst="rect">
            <a:avLst/>
          </a:prstGeom>
        </p:spPr>
      </p:pic>
      <p:pic>
        <p:nvPicPr>
          <p:cNvPr id="13" name="Image 12">
            <a:extLst>
              <a:ext uri="{FF2B5EF4-FFF2-40B4-BE49-F238E27FC236}">
                <a16:creationId xmlns:a16="http://schemas.microsoft.com/office/drawing/2014/main" id="{F1F4B26A-E0F3-AA46-A688-59F5730C3C85}"/>
              </a:ext>
            </a:extLst>
          </p:cNvPr>
          <p:cNvPicPr>
            <a:picLocks noChangeAspect="1"/>
          </p:cNvPicPr>
          <p:nvPr/>
        </p:nvPicPr>
        <p:blipFill>
          <a:blip r:embed="rId5"/>
          <a:stretch>
            <a:fillRect/>
          </a:stretch>
        </p:blipFill>
        <p:spPr>
          <a:xfrm>
            <a:off x="1" y="187261"/>
            <a:ext cx="336884" cy="895396"/>
          </a:xfrm>
          <a:prstGeom prst="rect">
            <a:avLst/>
          </a:prstGeom>
        </p:spPr>
      </p:pic>
      <p:pic>
        <p:nvPicPr>
          <p:cNvPr id="15" name="Image 14">
            <a:extLst>
              <a:ext uri="{FF2B5EF4-FFF2-40B4-BE49-F238E27FC236}">
                <a16:creationId xmlns:a16="http://schemas.microsoft.com/office/drawing/2014/main" id="{CCEDA495-07D6-EFA4-5291-49F0C2D238A4}"/>
              </a:ext>
            </a:extLst>
          </p:cNvPr>
          <p:cNvPicPr>
            <a:picLocks noChangeAspect="1"/>
          </p:cNvPicPr>
          <p:nvPr/>
        </p:nvPicPr>
        <p:blipFill>
          <a:blip r:embed="rId6"/>
          <a:stretch>
            <a:fillRect/>
          </a:stretch>
        </p:blipFill>
        <p:spPr>
          <a:xfrm>
            <a:off x="370464" y="202747"/>
            <a:ext cx="9221183" cy="895395"/>
          </a:xfrm>
          <a:prstGeom prst="rect">
            <a:avLst/>
          </a:prstGeom>
        </p:spPr>
      </p:pic>
      <p:sp>
        <p:nvSpPr>
          <p:cNvPr id="17" name="ZoneTexte 16">
            <a:extLst>
              <a:ext uri="{FF2B5EF4-FFF2-40B4-BE49-F238E27FC236}">
                <a16:creationId xmlns:a16="http://schemas.microsoft.com/office/drawing/2014/main" id="{1D8D3839-C89B-94FE-D9F7-688A8C2D616D}"/>
              </a:ext>
            </a:extLst>
          </p:cNvPr>
          <p:cNvSpPr txBox="1"/>
          <p:nvPr/>
        </p:nvSpPr>
        <p:spPr>
          <a:xfrm>
            <a:off x="858911" y="194876"/>
            <a:ext cx="6146320" cy="830997"/>
          </a:xfrm>
          <a:prstGeom prst="rect">
            <a:avLst/>
          </a:prstGeom>
          <a:noFill/>
        </p:spPr>
        <p:txBody>
          <a:bodyPr wrap="square">
            <a:spAutoFit/>
          </a:bodyPr>
          <a:lstStyle/>
          <a:p>
            <a:r>
              <a:rPr lang="fr-FR" sz="2400" b="1" dirty="0">
                <a:solidFill>
                  <a:schemeClr val="tx2">
                    <a:lumMod val="75000"/>
                  </a:schemeClr>
                </a:solidFill>
                <a:latin typeface="Marianne" panose="02000000000000000000" pitchFamily="50" charset="0"/>
                <a:cs typeface="Mangal Pro" panose="00000500000000000000" pitchFamily="2" charset="0"/>
              </a:rPr>
              <a:t>EDF SEI, une direction du groupe EDF pour les ZNI</a:t>
            </a:r>
          </a:p>
        </p:txBody>
      </p:sp>
    </p:spTree>
    <p:extLst>
      <p:ext uri="{BB962C8B-B14F-4D97-AF65-F5344CB8AC3E}">
        <p14:creationId xmlns:p14="http://schemas.microsoft.com/office/powerpoint/2010/main" val="2442099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80CEE9-C13B-C535-DF98-E6563CBA962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7D539A6-17B2-0D9F-1DD3-2A71C4041B04}"/>
              </a:ext>
            </a:extLst>
          </p:cNvPr>
          <p:cNvSpPr>
            <a:spLocks noGrp="1"/>
          </p:cNvSpPr>
          <p:nvPr>
            <p:ph type="body" sz="quarter" idx="22"/>
          </p:nvPr>
        </p:nvSpPr>
        <p:spPr/>
        <p:txBody>
          <a:bodyPr/>
          <a:lstStyle/>
          <a:p>
            <a:endParaRPr lang="fr-FR"/>
          </a:p>
        </p:txBody>
      </p:sp>
      <p:sp>
        <p:nvSpPr>
          <p:cNvPr id="4" name="Espace réservé du numéro de diapositive 3">
            <a:extLst>
              <a:ext uri="{FF2B5EF4-FFF2-40B4-BE49-F238E27FC236}">
                <a16:creationId xmlns:a16="http://schemas.microsoft.com/office/drawing/2014/main" id="{0C0AF87C-1467-D0CB-9C99-BA27CC59D512}"/>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7</a:t>
            </a:fld>
            <a:endParaRPr lang="fr-FR"/>
          </a:p>
        </p:txBody>
      </p:sp>
      <p:pic>
        <p:nvPicPr>
          <p:cNvPr id="5" name="Image 4">
            <a:extLst>
              <a:ext uri="{FF2B5EF4-FFF2-40B4-BE49-F238E27FC236}">
                <a16:creationId xmlns:a16="http://schemas.microsoft.com/office/drawing/2014/main" id="{193C4240-E432-5C69-72AC-B50F487D7D23}"/>
              </a:ext>
            </a:extLst>
          </p:cNvPr>
          <p:cNvPicPr>
            <a:picLocks noChangeAspect="1"/>
          </p:cNvPicPr>
          <p:nvPr/>
        </p:nvPicPr>
        <p:blipFill>
          <a:blip r:embed="rId2"/>
          <a:stretch>
            <a:fillRect/>
          </a:stretch>
        </p:blipFill>
        <p:spPr>
          <a:xfrm>
            <a:off x="2264" y="-12614"/>
            <a:ext cx="12189736" cy="6858000"/>
          </a:xfrm>
          <a:prstGeom prst="rect">
            <a:avLst/>
          </a:prstGeom>
        </p:spPr>
      </p:pic>
      <p:pic>
        <p:nvPicPr>
          <p:cNvPr id="7" name="Image 6">
            <a:extLst>
              <a:ext uri="{FF2B5EF4-FFF2-40B4-BE49-F238E27FC236}">
                <a16:creationId xmlns:a16="http://schemas.microsoft.com/office/drawing/2014/main" id="{95F1E97E-1EB0-7B60-0095-3EDC8EE97CB5}"/>
              </a:ext>
            </a:extLst>
          </p:cNvPr>
          <p:cNvPicPr>
            <a:picLocks noChangeAspect="1"/>
          </p:cNvPicPr>
          <p:nvPr/>
        </p:nvPicPr>
        <p:blipFill>
          <a:blip r:embed="rId3"/>
          <a:stretch>
            <a:fillRect/>
          </a:stretch>
        </p:blipFill>
        <p:spPr>
          <a:xfrm>
            <a:off x="0" y="6018245"/>
            <a:ext cx="12036490" cy="839754"/>
          </a:xfrm>
          <a:prstGeom prst="rect">
            <a:avLst/>
          </a:prstGeom>
        </p:spPr>
      </p:pic>
      <p:pic>
        <p:nvPicPr>
          <p:cNvPr id="8" name="Image 7">
            <a:extLst>
              <a:ext uri="{FF2B5EF4-FFF2-40B4-BE49-F238E27FC236}">
                <a16:creationId xmlns:a16="http://schemas.microsoft.com/office/drawing/2014/main" id="{05274590-F422-56A8-D5BF-3A9661BD46AD}"/>
              </a:ext>
            </a:extLst>
          </p:cNvPr>
          <p:cNvPicPr>
            <a:picLocks noChangeAspect="1"/>
          </p:cNvPicPr>
          <p:nvPr/>
        </p:nvPicPr>
        <p:blipFill>
          <a:blip r:embed="rId4"/>
          <a:stretch>
            <a:fillRect/>
          </a:stretch>
        </p:blipFill>
        <p:spPr>
          <a:xfrm>
            <a:off x="164841" y="12614"/>
            <a:ext cx="11588878" cy="1078302"/>
          </a:xfrm>
          <a:prstGeom prst="rect">
            <a:avLst/>
          </a:prstGeom>
        </p:spPr>
      </p:pic>
      <p:sp>
        <p:nvSpPr>
          <p:cNvPr id="10" name="ZoneTexte 9">
            <a:extLst>
              <a:ext uri="{FF2B5EF4-FFF2-40B4-BE49-F238E27FC236}">
                <a16:creationId xmlns:a16="http://schemas.microsoft.com/office/drawing/2014/main" id="{68989D62-A554-27CB-E72C-D847E6EF72A5}"/>
              </a:ext>
            </a:extLst>
          </p:cNvPr>
          <p:cNvSpPr txBox="1"/>
          <p:nvPr/>
        </p:nvSpPr>
        <p:spPr>
          <a:xfrm>
            <a:off x="511114" y="126640"/>
            <a:ext cx="10202893" cy="830997"/>
          </a:xfrm>
          <a:prstGeom prst="rect">
            <a:avLst/>
          </a:prstGeom>
          <a:noFill/>
        </p:spPr>
        <p:txBody>
          <a:bodyPr wrap="square">
            <a:spAutoFit/>
          </a:bodyPr>
          <a:lstStyle/>
          <a:p>
            <a:r>
              <a:rPr lang="fr-FR" sz="2400" b="1" dirty="0">
                <a:solidFill>
                  <a:schemeClr val="tx2">
                    <a:lumMod val="75000"/>
                  </a:schemeClr>
                </a:solidFill>
                <a:latin typeface="Marianne" panose="02000000000000000000" pitchFamily="50" charset="0"/>
              </a:rPr>
              <a:t>Défi : quel système énergétique à l’aune de ces contraints et nouveaux enjeux ?</a:t>
            </a:r>
          </a:p>
          <a:p>
            <a:endParaRPr lang="fr-FR" sz="2400" b="1" dirty="0">
              <a:solidFill>
                <a:schemeClr val="tx2">
                  <a:lumMod val="75000"/>
                </a:schemeClr>
              </a:solidFill>
              <a:latin typeface="Marianne" panose="02000000000000000000" pitchFamily="50" charset="0"/>
            </a:endParaRPr>
          </a:p>
        </p:txBody>
      </p:sp>
    </p:spTree>
    <p:extLst>
      <p:ext uri="{BB962C8B-B14F-4D97-AF65-F5344CB8AC3E}">
        <p14:creationId xmlns:p14="http://schemas.microsoft.com/office/powerpoint/2010/main" val="1416370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EC7C8-5C4C-37BF-6625-0EB39AD7A1F6}"/>
              </a:ext>
            </a:extLst>
          </p:cNvPr>
          <p:cNvSpPr>
            <a:spLocks noGrp="1"/>
          </p:cNvSpPr>
          <p:nvPr>
            <p:ph type="title"/>
          </p:nvPr>
        </p:nvSpPr>
        <p:spPr>
          <a:xfrm>
            <a:off x="1834164" y="2921000"/>
            <a:ext cx="7800165" cy="2247735"/>
          </a:xfrm>
        </p:spPr>
        <p:txBody>
          <a:bodyPr/>
          <a:lstStyle/>
          <a:p>
            <a:r>
              <a:rPr lang="fr-FR" dirty="0"/>
              <a:t>Les principes républicains, guide de nos politiques publiques de l’énergie</a:t>
            </a:r>
          </a:p>
        </p:txBody>
      </p:sp>
      <p:sp>
        <p:nvSpPr>
          <p:cNvPr id="3" name="Espace réservé du texte 2">
            <a:extLst>
              <a:ext uri="{FF2B5EF4-FFF2-40B4-BE49-F238E27FC236}">
                <a16:creationId xmlns:a16="http://schemas.microsoft.com/office/drawing/2014/main" id="{529FE239-0A24-0541-251A-6BF7712D411E}"/>
              </a:ext>
            </a:extLst>
          </p:cNvPr>
          <p:cNvSpPr>
            <a:spLocks noGrp="1"/>
          </p:cNvSpPr>
          <p:nvPr>
            <p:ph type="body" sz="quarter" idx="22"/>
          </p:nvPr>
        </p:nvSpPr>
        <p:spPr/>
        <p:txBody>
          <a:bodyPr/>
          <a:lstStyle/>
          <a:p>
            <a:r>
              <a:rPr lang="fr-FR" dirty="0"/>
              <a:t>02</a:t>
            </a:r>
          </a:p>
        </p:txBody>
      </p:sp>
      <p:sp>
        <p:nvSpPr>
          <p:cNvPr id="4" name="Espace réservé du numéro de diapositive 3">
            <a:extLst>
              <a:ext uri="{FF2B5EF4-FFF2-40B4-BE49-F238E27FC236}">
                <a16:creationId xmlns:a16="http://schemas.microsoft.com/office/drawing/2014/main" id="{7FE0ABA8-CA95-B64D-8249-CF4BBC3CE3C8}"/>
              </a:ext>
            </a:extLst>
          </p:cNvPr>
          <p:cNvSpPr>
            <a:spLocks noGrp="1"/>
          </p:cNvSpPr>
          <p:nvPr>
            <p:ph type="sldNum" sz="quarter" idx="4"/>
          </p:nvPr>
        </p:nvSpPr>
        <p:spPr/>
        <p:txBody>
          <a:bodyPr/>
          <a:lstStyle/>
          <a:p>
            <a:r>
              <a:rPr lang="fr-FR">
                <a:solidFill>
                  <a:schemeClr val="bg2"/>
                </a:solidFill>
              </a:rPr>
              <a:t>I</a:t>
            </a:r>
            <a:r>
              <a:rPr lang="fr-FR"/>
              <a:t>   </a:t>
            </a:r>
            <a:fld id="{64796F50-615E-D548-82F0-72548B5C555C}" type="slidenum">
              <a:rPr lang="fr-FR" smtClean="0"/>
              <a:pPr/>
              <a:t>8</a:t>
            </a:fld>
            <a:endParaRPr lang="fr-FR"/>
          </a:p>
        </p:txBody>
      </p:sp>
    </p:spTree>
    <p:extLst>
      <p:ext uri="{BB962C8B-B14F-4D97-AF65-F5344CB8AC3E}">
        <p14:creationId xmlns:p14="http://schemas.microsoft.com/office/powerpoint/2010/main" val="3221181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0B12CF-3990-A8C2-BF2F-596196D6BE88}"/>
              </a:ext>
            </a:extLst>
          </p:cNvPr>
          <p:cNvSpPr>
            <a:spLocks noGrp="1"/>
          </p:cNvSpPr>
          <p:nvPr>
            <p:ph type="title"/>
          </p:nvPr>
        </p:nvSpPr>
        <p:spPr>
          <a:xfrm>
            <a:off x="1605954" y="2669040"/>
            <a:ext cx="8054749" cy="617499"/>
          </a:xfrm>
        </p:spPr>
        <p:txBody>
          <a:bodyPr/>
          <a:lstStyle/>
          <a:p>
            <a:r>
              <a:rPr lang="fr-FR" dirty="0"/>
              <a:t>Liberté </a:t>
            </a:r>
            <a:br>
              <a:rPr lang="fr-FR" dirty="0"/>
            </a:br>
            <a:br>
              <a:rPr lang="fr-FR" dirty="0"/>
            </a:br>
            <a:endParaRPr lang="fr-FR" dirty="0"/>
          </a:p>
        </p:txBody>
      </p:sp>
      <p:sp>
        <p:nvSpPr>
          <p:cNvPr id="4" name="ZoneTexte 3">
            <a:extLst>
              <a:ext uri="{FF2B5EF4-FFF2-40B4-BE49-F238E27FC236}">
                <a16:creationId xmlns:a16="http://schemas.microsoft.com/office/drawing/2014/main" id="{3F0EC632-CCF2-8B2C-117A-2C0CA064571B}"/>
              </a:ext>
            </a:extLst>
          </p:cNvPr>
          <p:cNvSpPr txBox="1"/>
          <p:nvPr/>
        </p:nvSpPr>
        <p:spPr>
          <a:xfrm>
            <a:off x="1605954" y="3286539"/>
            <a:ext cx="9698150" cy="2031325"/>
          </a:xfrm>
          <a:prstGeom prst="rect">
            <a:avLst/>
          </a:prstGeom>
          <a:noFill/>
        </p:spPr>
        <p:txBody>
          <a:bodyPr wrap="square" rtlCol="0">
            <a:spAutoFit/>
          </a:bodyPr>
          <a:lstStyle/>
          <a:p>
            <a:r>
              <a:rPr lang="fr-FR" dirty="0"/>
              <a:t>L’énergie est au centre de l’activité d’une société prospère. Elle est l’incarnation des moyens d’émancipation. Qu’est ce qu’une entreprise où son cout électrique représenterait 40% de son budget? Qu’est ce qu’un étudiant sans possibilité multimédias? Qu’est ce qu’un restaurateur sans possibilité de </a:t>
            </a:r>
            <a:r>
              <a:rPr lang="fr-FR" dirty="0" err="1"/>
              <a:t>refroidire</a:t>
            </a:r>
            <a:r>
              <a:rPr lang="fr-FR" dirty="0"/>
              <a:t> et de cuisiner? </a:t>
            </a:r>
          </a:p>
          <a:p>
            <a:r>
              <a:rPr lang="fr-FR" dirty="0"/>
              <a:t>L’énergie est de ce fait la pierre angulaire de la liberté d’agir, de devenir et d’être un citoyen </a:t>
            </a:r>
          </a:p>
          <a:p>
            <a:endParaRPr lang="fr-FR" dirty="0"/>
          </a:p>
          <a:p>
            <a:r>
              <a:rPr lang="fr-FR" dirty="0"/>
              <a:t>De ce fait elle n’est pas un bien comme un autre, elle est en France, un service public. </a:t>
            </a:r>
          </a:p>
        </p:txBody>
      </p:sp>
    </p:spTree>
    <p:extLst>
      <p:ext uri="{BB962C8B-B14F-4D97-AF65-F5344CB8AC3E}">
        <p14:creationId xmlns:p14="http://schemas.microsoft.com/office/powerpoint/2010/main" val="3746195236"/>
      </p:ext>
    </p:extLst>
  </p:cSld>
  <p:clrMapOvr>
    <a:masterClrMapping/>
  </p:clrMapOvr>
</p:sld>
</file>

<file path=ppt/theme/theme1.xml><?xml version="1.0" encoding="utf-8"?>
<a:theme xmlns:a="http://schemas.openxmlformats.org/drawingml/2006/main" name="Thème Office">
  <a:themeElements>
    <a:clrScheme name="CRE">
      <a:dk1>
        <a:srgbClr val="161616"/>
      </a:dk1>
      <a:lt1>
        <a:srgbClr val="FFFFFF"/>
      </a:lt1>
      <a:dk2>
        <a:srgbClr val="285F83"/>
      </a:dk2>
      <a:lt2>
        <a:srgbClr val="53B1E5"/>
      </a:lt2>
      <a:accent1>
        <a:srgbClr val="A0D037"/>
      </a:accent1>
      <a:accent2>
        <a:srgbClr val="238383"/>
      </a:accent2>
      <a:accent3>
        <a:srgbClr val="77D0D0"/>
      </a:accent3>
      <a:accent4>
        <a:srgbClr val="7F2054"/>
      </a:accent4>
      <a:accent5>
        <a:srgbClr val="DE8969"/>
      </a:accent5>
      <a:accent6>
        <a:srgbClr val="FCA32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E_Template_16-9" id="{3EF6EBE4-F825-2D4C-9287-E18FA8DC7DC2}" vid="{95F37894-E49C-F141-A8F8-FAA5DE9C084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B407A6EC4B95340AC27CB3C7E55252E" ma:contentTypeVersion="8" ma:contentTypeDescription="Crée un document." ma:contentTypeScope="" ma:versionID="8edfa4cf7e3c56ff961ed8405a12d862">
  <xsd:schema xmlns:xsd="http://www.w3.org/2001/XMLSchema" xmlns:xs="http://www.w3.org/2001/XMLSchema" xmlns:p="http://schemas.microsoft.com/office/2006/metadata/properties" xmlns:ns3="72be76ca-0f39-41c6-a2ea-2b381aa5f716" xmlns:ns4="4eef01b6-2807-45da-a158-2bb2fb7998bb" targetNamespace="http://schemas.microsoft.com/office/2006/metadata/properties" ma:root="true" ma:fieldsID="4fda80d33a100620209976472a322500" ns3:_="" ns4:_="">
    <xsd:import namespace="72be76ca-0f39-41c6-a2ea-2b381aa5f716"/>
    <xsd:import namespace="4eef01b6-2807-45da-a158-2bb2fb7998bb"/>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be76ca-0f39-41c6-a2ea-2b381aa5f71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eef01b6-2807-45da-a158-2bb2fb7998bb"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SharingHintHash" ma:index="12"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2be76ca-0f39-41c6-a2ea-2b381aa5f71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92AE7D-8D28-4465-BC87-B90ED78EC042}">
  <ds:schemaRefs>
    <ds:schemaRef ds:uri="4eef01b6-2807-45da-a158-2bb2fb7998bb"/>
    <ds:schemaRef ds:uri="72be76ca-0f39-41c6-a2ea-2b381aa5f7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A2F1EFB-7EC5-42C1-82AF-57E0370DA6F9}">
  <ds:schemaRefs>
    <ds:schemaRef ds:uri="4eef01b6-2807-45da-a158-2bb2fb7998bb"/>
    <ds:schemaRef ds:uri="http://schemas.microsoft.com/office/2006/metadata/properties"/>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72be76ca-0f39-41c6-a2ea-2b381aa5f716"/>
    <ds:schemaRef ds:uri="http://www.w3.org/XML/1998/namespace"/>
    <ds:schemaRef ds:uri="http://purl.org/dc/elements/1.1/"/>
  </ds:schemaRefs>
</ds:datastoreItem>
</file>

<file path=customXml/itemProps3.xml><?xml version="1.0" encoding="utf-8"?>
<ds:datastoreItem xmlns:ds="http://schemas.openxmlformats.org/officeDocument/2006/customXml" ds:itemID="{F5B4D87C-0348-4C8B-82D4-EF44C5A9EF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MASQUE-PRESENTATION-16-9-CRE</Template>
  <TotalTime>2184</TotalTime>
  <Words>4143</Words>
  <Application>Microsoft Macintosh PowerPoint</Application>
  <PresentationFormat>Grand écran</PresentationFormat>
  <Paragraphs>258</Paragraphs>
  <Slides>28</Slides>
  <Notes>8</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28</vt:i4>
      </vt:variant>
    </vt:vector>
  </HeadingPairs>
  <TitlesOfParts>
    <vt:vector size="40" baseType="lpstr">
      <vt:lpstr>Arial</vt:lpstr>
      <vt:lpstr>Avenir Black</vt:lpstr>
      <vt:lpstr>Avenir Book</vt:lpstr>
      <vt:lpstr>Avenir Medium</vt:lpstr>
      <vt:lpstr>Bahnschrift SemiBold</vt:lpstr>
      <vt:lpstr>Calibri</vt:lpstr>
      <vt:lpstr>Courier New</vt:lpstr>
      <vt:lpstr>Franklin Gothic Book</vt:lpstr>
      <vt:lpstr>Inter</vt:lpstr>
      <vt:lpstr>Marianne</vt:lpstr>
      <vt:lpstr>Marianne Light</vt:lpstr>
      <vt:lpstr>Thème Office</vt:lpstr>
      <vt:lpstr>La régulation, une histoire du service public </vt:lpstr>
      <vt:lpstr>Présentation PowerPoint</vt:lpstr>
      <vt:lpstr>Présentation des enjeux  </vt:lpstr>
      <vt:lpstr>Présentation PowerPoint</vt:lpstr>
      <vt:lpstr>Les zones non interconnectées et leurs statuts</vt:lpstr>
      <vt:lpstr>Les travaux de la CRE en Nvelle-Calédonie et Polynésie s’inscrivent dans le cadre de conventions avec les autorités locales</vt:lpstr>
      <vt:lpstr>Présentation PowerPoint</vt:lpstr>
      <vt:lpstr>Les principes républicains, guide de nos politiques publiques de l’énergie</vt:lpstr>
      <vt:lpstr>Liberté   </vt:lpstr>
      <vt:lpstr>Un service public particulier : soumis au marché, aux aléas industriels, aux couts d’investissements abyssaux</vt:lpstr>
      <vt:lpstr>Il n’y a pas de liberté ou d’égalité sans vision équitable. La fraternité s’incarne par les CSPE</vt:lpstr>
      <vt:lpstr>Présentation PowerPoint</vt:lpstr>
      <vt:lpstr>Rôle de la CRE</vt:lpstr>
      <vt:lpstr>Une commissaire et une équipe dédiées au ZNI</vt:lpstr>
      <vt:lpstr>Présentation PowerPoint</vt:lpstr>
      <vt:lpstr>Dans les ZNI péréquées, la CRE contrôle les CSPE et supervise la péréquation tarifaire et les aspects économiques de la transition énergétique</vt:lpstr>
      <vt:lpstr>Merci de votre attention</vt:lpstr>
      <vt:lpstr>Annexes</vt:lpstr>
      <vt:lpstr>Les PPE sont un outil précieux de planification si elles sont élaborées rapidement, mais doivent s’inscrire dans une vision stratégique de long terme territorialisée</vt:lpstr>
      <vt:lpstr>Les grands enjeux en ZNI pour la CRE</vt:lpstr>
      <vt:lpstr>Résilience climatique - Modification du cadre de régulation d’Électricité de Mayotte à la suite du passage du cyclone Chido </vt:lpstr>
      <vt:lpstr>Enjeux réseaux </vt:lpstr>
      <vt:lpstr>Le mix idéal à long terme est différent pour chaque territoire</vt:lpstr>
      <vt:lpstr>Intégration avec les politiques de transport et de gestion des déchets</vt:lpstr>
      <vt:lpstr>Des coûts de production élevés, couverts par la péréquation tarifaire</vt:lpstr>
      <vt:lpstr>Le mix énergétique :  reste très carboné mais sera proche du 100% renouvelable en 2028 grâce aux conversions </vt:lpstr>
      <vt:lpstr>Annexe : Détail par territoire</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CRE en général… et dans les ZNI  Présentation à EDF SEI</dc:title>
  <dc:creator>Massa Emmanuel</dc:creator>
  <cp:lastModifiedBy>Lova Rinel</cp:lastModifiedBy>
  <cp:revision>11</cp:revision>
  <dcterms:created xsi:type="dcterms:W3CDTF">2024-03-13T15:13:04Z</dcterms:created>
  <dcterms:modified xsi:type="dcterms:W3CDTF">2025-07-09T12:31:59Z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0x0101007B407A6EC4B95340AC27CB3C7E55252E</vt:lpwstr>
  </property>
</Properties>
</file>