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6" r:id="rId3"/>
    <p:sldMasterId id="2147483678" r:id="rId4"/>
    <p:sldMasterId id="2147483684" r:id="rId5"/>
  </p:sldMasterIdLst>
  <p:notesMasterIdLst>
    <p:notesMasterId r:id="rId19"/>
  </p:notesMasterIdLst>
  <p:sldIdLst>
    <p:sldId id="476" r:id="rId6"/>
    <p:sldId id="257" r:id="rId7"/>
    <p:sldId id="260" r:id="rId8"/>
    <p:sldId id="475" r:id="rId9"/>
    <p:sldId id="481" r:id="rId10"/>
    <p:sldId id="263" r:id="rId11"/>
    <p:sldId id="482" r:id="rId12"/>
    <p:sldId id="277" r:id="rId13"/>
    <p:sldId id="479" r:id="rId14"/>
    <p:sldId id="472" r:id="rId15"/>
    <p:sldId id="266" r:id="rId16"/>
    <p:sldId id="473" r:id="rId17"/>
    <p:sldId id="478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A2"/>
    <a:srgbClr val="B8B8B5"/>
    <a:srgbClr val="2F4E3E"/>
    <a:srgbClr val="B3C9B1"/>
    <a:srgbClr val="F5E77F"/>
    <a:srgbClr val="CFE3D1"/>
    <a:srgbClr val="6C6D6A"/>
    <a:srgbClr val="4A99A6"/>
    <a:srgbClr val="97989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88B90E-8FDE-4090-91D9-6E667779B3D4}" v="145" dt="2025-07-02T15:19:15.7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11" autoAdjust="0"/>
    <p:restoredTop sz="94660"/>
  </p:normalViewPr>
  <p:slideViewPr>
    <p:cSldViewPr snapToGrid="0">
      <p:cViewPr>
        <p:scale>
          <a:sx n="50" d="100"/>
          <a:sy n="50" d="100"/>
        </p:scale>
        <p:origin x="95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loe BENDJI" userId="d562950e71767198" providerId="LiveId" clId="{D188B90E-8FDE-4090-91D9-6E667779B3D4}"/>
    <pc:docChg chg="undo custSel addSld delSld modSld">
      <pc:chgData name="Chloe BENDJI" userId="d562950e71767198" providerId="LiveId" clId="{D188B90E-8FDE-4090-91D9-6E667779B3D4}" dt="2025-07-02T15:23:33.965" v="637" actId="2696"/>
      <pc:docMkLst>
        <pc:docMk/>
      </pc:docMkLst>
      <pc:sldChg chg="modSp mod">
        <pc:chgData name="Chloe BENDJI" userId="d562950e71767198" providerId="LiveId" clId="{D188B90E-8FDE-4090-91D9-6E667779B3D4}" dt="2025-07-02T14:43:45.994" v="449" actId="20577"/>
        <pc:sldMkLst>
          <pc:docMk/>
          <pc:sldMk cId="0" sldId="257"/>
        </pc:sldMkLst>
        <pc:spChg chg="ord">
          <ac:chgData name="Chloe BENDJI" userId="d562950e71767198" providerId="LiveId" clId="{D188B90E-8FDE-4090-91D9-6E667779B3D4}" dt="2025-07-02T14:41:51.742" v="439" actId="171"/>
          <ac:spMkLst>
            <pc:docMk/>
            <pc:sldMk cId="0" sldId="257"/>
            <ac:spMk id="2" creationId="{00000000-0000-0000-0000-000000000000}"/>
          </ac:spMkLst>
        </pc:spChg>
        <pc:spChg chg="ord">
          <ac:chgData name="Chloe BENDJI" userId="d562950e71767198" providerId="LiveId" clId="{D188B90E-8FDE-4090-91D9-6E667779B3D4}" dt="2025-07-02T14:41:51.742" v="439" actId="171"/>
          <ac:spMkLst>
            <pc:docMk/>
            <pc:sldMk cId="0" sldId="257"/>
            <ac:spMk id="8" creationId="{00000000-0000-0000-0000-000000000000}"/>
          </ac:spMkLst>
        </pc:spChg>
        <pc:spChg chg="ord">
          <ac:chgData name="Chloe BENDJI" userId="d562950e71767198" providerId="LiveId" clId="{D188B90E-8FDE-4090-91D9-6E667779B3D4}" dt="2025-07-02T14:41:51.742" v="439" actId="171"/>
          <ac:spMkLst>
            <pc:docMk/>
            <pc:sldMk cId="0" sldId="257"/>
            <ac:spMk id="9" creationId="{00000000-0000-0000-0000-000000000000}"/>
          </ac:spMkLst>
        </pc:spChg>
        <pc:spChg chg="ord">
          <ac:chgData name="Chloe BENDJI" userId="d562950e71767198" providerId="LiveId" clId="{D188B90E-8FDE-4090-91D9-6E667779B3D4}" dt="2025-07-02T14:41:51.742" v="439" actId="171"/>
          <ac:spMkLst>
            <pc:docMk/>
            <pc:sldMk cId="0" sldId="257"/>
            <ac:spMk id="14" creationId="{303F6D55-41A7-BC65-4308-6E036099EF5D}"/>
          </ac:spMkLst>
        </pc:spChg>
        <pc:spChg chg="ord">
          <ac:chgData name="Chloe BENDJI" userId="d562950e71767198" providerId="LiveId" clId="{D188B90E-8FDE-4090-91D9-6E667779B3D4}" dt="2025-07-02T14:41:51.742" v="439" actId="171"/>
          <ac:spMkLst>
            <pc:docMk/>
            <pc:sldMk cId="0" sldId="257"/>
            <ac:spMk id="15" creationId="{00000000-0000-0000-0000-000000000000}"/>
          </ac:spMkLst>
        </pc:spChg>
        <pc:spChg chg="mod">
          <ac:chgData name="Chloe BENDJI" userId="d562950e71767198" providerId="LiveId" clId="{D188B90E-8FDE-4090-91D9-6E667779B3D4}" dt="2025-07-02T14:43:45.994" v="449" actId="20577"/>
          <ac:spMkLst>
            <pc:docMk/>
            <pc:sldMk cId="0" sldId="257"/>
            <ac:spMk id="20" creationId="{B6D7A36C-2E8C-81A8-241C-525B0F404597}"/>
          </ac:spMkLst>
        </pc:spChg>
        <pc:grpChg chg="ord">
          <ac:chgData name="Chloe BENDJI" userId="d562950e71767198" providerId="LiveId" clId="{D188B90E-8FDE-4090-91D9-6E667779B3D4}" dt="2025-07-02T14:41:51.742" v="439" actId="171"/>
          <ac:grpSpMkLst>
            <pc:docMk/>
            <pc:sldMk cId="0" sldId="257"/>
            <ac:grpSpMk id="10" creationId="{00000000-0000-0000-0000-000000000000}"/>
          </ac:grpSpMkLst>
        </pc:grpChg>
        <pc:picChg chg="ord">
          <ac:chgData name="Chloe BENDJI" userId="d562950e71767198" providerId="LiveId" clId="{D188B90E-8FDE-4090-91D9-6E667779B3D4}" dt="2025-07-02T14:41:51.742" v="439" actId="171"/>
          <ac:picMkLst>
            <pc:docMk/>
            <pc:sldMk cId="0" sldId="257"/>
            <ac:picMk id="22" creationId="{00000000-0000-0000-0000-000000000000}"/>
          </ac:picMkLst>
        </pc:picChg>
      </pc:sldChg>
      <pc:sldChg chg="addSp delSp modSp mod modAnim">
        <pc:chgData name="Chloe BENDJI" userId="d562950e71767198" providerId="LiveId" clId="{D188B90E-8FDE-4090-91D9-6E667779B3D4}" dt="2025-07-02T14:43:51.491" v="451" actId="20577"/>
        <pc:sldMkLst>
          <pc:docMk/>
          <pc:sldMk cId="0" sldId="260"/>
        </pc:sldMkLst>
        <pc:spChg chg="mod">
          <ac:chgData name="Chloe BENDJI" userId="d562950e71767198" providerId="LiveId" clId="{D188B90E-8FDE-4090-91D9-6E667779B3D4}" dt="2025-07-02T14:43:51.491" v="451" actId="20577"/>
          <ac:spMkLst>
            <pc:docMk/>
            <pc:sldMk cId="0" sldId="260"/>
            <ac:spMk id="3" creationId="{1E270790-0D50-3CD6-F39E-64F8548DF3A6}"/>
          </ac:spMkLst>
        </pc:spChg>
        <pc:spChg chg="add del">
          <ac:chgData name="Chloe BENDJI" userId="d562950e71767198" providerId="LiveId" clId="{D188B90E-8FDE-4090-91D9-6E667779B3D4}" dt="2025-07-02T14:43:17.965" v="444" actId="478"/>
          <ac:spMkLst>
            <pc:docMk/>
            <pc:sldMk cId="0" sldId="260"/>
            <ac:spMk id="10" creationId="{00000000-0000-0000-0000-000000000000}"/>
          </ac:spMkLst>
        </pc:spChg>
        <pc:spChg chg="mod">
          <ac:chgData name="Chloe BENDJI" userId="d562950e71767198" providerId="LiveId" clId="{D188B90E-8FDE-4090-91D9-6E667779B3D4}" dt="2025-07-02T14:22:01.775" v="400" actId="20577"/>
          <ac:spMkLst>
            <pc:docMk/>
            <pc:sldMk cId="0" sldId="260"/>
            <ac:spMk id="95" creationId="{D7BCB817-1105-CDA1-391E-E8E9EBE17DF2}"/>
          </ac:spMkLst>
        </pc:spChg>
        <pc:spChg chg="mod">
          <ac:chgData name="Chloe BENDJI" userId="d562950e71767198" providerId="LiveId" clId="{D188B90E-8FDE-4090-91D9-6E667779B3D4}" dt="2025-07-02T14:22:48.068" v="404" actId="108"/>
          <ac:spMkLst>
            <pc:docMk/>
            <pc:sldMk cId="0" sldId="260"/>
            <ac:spMk id="96" creationId="{5ACBF598-34EB-0D93-C7BF-A90B8FBD1DBA}"/>
          </ac:spMkLst>
        </pc:spChg>
      </pc:sldChg>
      <pc:sldChg chg="delSp modSp mod modAnim">
        <pc:chgData name="Chloe BENDJI" userId="d562950e71767198" providerId="LiveId" clId="{D188B90E-8FDE-4090-91D9-6E667779B3D4}" dt="2025-07-02T14:45:00.775" v="462" actId="20577"/>
        <pc:sldMkLst>
          <pc:docMk/>
          <pc:sldMk cId="0" sldId="263"/>
        </pc:sldMkLst>
        <pc:spChg chg="mod">
          <ac:chgData name="Chloe BENDJI" userId="d562950e71767198" providerId="LiveId" clId="{D188B90E-8FDE-4090-91D9-6E667779B3D4}" dt="2025-07-02T14:45:00.775" v="462" actId="20577"/>
          <ac:spMkLst>
            <pc:docMk/>
            <pc:sldMk cId="0" sldId="263"/>
            <ac:spMk id="2" creationId="{0AE353FB-3536-63E7-52BC-D52CF4B6E9FE}"/>
          </ac:spMkLst>
        </pc:spChg>
        <pc:spChg chg="mod">
          <ac:chgData name="Chloe BENDJI" userId="d562950e71767198" providerId="LiveId" clId="{D188B90E-8FDE-4090-91D9-6E667779B3D4}" dt="2025-07-02T14:00:12.545" v="263" actId="1035"/>
          <ac:spMkLst>
            <pc:docMk/>
            <pc:sldMk cId="0" sldId="263"/>
            <ac:spMk id="31" creationId="{00000000-0000-0000-0000-000000000000}"/>
          </ac:spMkLst>
        </pc:spChg>
        <pc:spChg chg="del">
          <ac:chgData name="Chloe BENDJI" userId="d562950e71767198" providerId="LiveId" clId="{D188B90E-8FDE-4090-91D9-6E667779B3D4}" dt="2025-07-02T14:44:09.911" v="456" actId="478"/>
          <ac:spMkLst>
            <pc:docMk/>
            <pc:sldMk cId="0" sldId="263"/>
            <ac:spMk id="57" creationId="{00000000-0000-0000-0000-000000000000}"/>
          </ac:spMkLst>
        </pc:spChg>
        <pc:spChg chg="mod">
          <ac:chgData name="Chloe BENDJI" userId="d562950e71767198" providerId="LiveId" clId="{D188B90E-8FDE-4090-91D9-6E667779B3D4}" dt="2025-07-02T14:00:36.421" v="266" actId="1076"/>
          <ac:spMkLst>
            <pc:docMk/>
            <pc:sldMk cId="0" sldId="263"/>
            <ac:spMk id="63" creationId="{17019DC5-653C-567E-F925-5835FBBF7234}"/>
          </ac:spMkLst>
        </pc:spChg>
        <pc:picChg chg="mod">
          <ac:chgData name="Chloe BENDJI" userId="d562950e71767198" providerId="LiveId" clId="{D188B90E-8FDE-4090-91D9-6E667779B3D4}" dt="2025-07-02T14:44:45.253" v="460" actId="1076"/>
          <ac:picMkLst>
            <pc:docMk/>
            <pc:sldMk cId="0" sldId="263"/>
            <ac:picMk id="4" creationId="{08BB7A49-0A61-640A-4F19-00F19B87AEF3}"/>
          </ac:picMkLst>
        </pc:picChg>
      </pc:sldChg>
      <pc:sldChg chg="addSp delSp modSp mod">
        <pc:chgData name="Chloe BENDJI" userId="d562950e71767198" providerId="LiveId" clId="{D188B90E-8FDE-4090-91D9-6E667779B3D4}" dt="2025-07-02T15:20:21.472" v="525" actId="1076"/>
        <pc:sldMkLst>
          <pc:docMk/>
          <pc:sldMk cId="0" sldId="266"/>
        </pc:sldMkLst>
        <pc:spChg chg="mod">
          <ac:chgData name="Chloe BENDJI" userId="d562950e71767198" providerId="LiveId" clId="{D188B90E-8FDE-4090-91D9-6E667779B3D4}" dt="2025-07-02T15:20:21.472" v="525" actId="1076"/>
          <ac:spMkLst>
            <pc:docMk/>
            <pc:sldMk cId="0" sldId="266"/>
            <ac:spMk id="3" creationId="{00000000-0000-0000-0000-000000000000}"/>
          </ac:spMkLst>
        </pc:spChg>
        <pc:spChg chg="del mod">
          <ac:chgData name="Chloe BENDJI" userId="d562950e71767198" providerId="LiveId" clId="{D188B90E-8FDE-4090-91D9-6E667779B3D4}" dt="2025-07-02T15:18:23.193" v="503" actId="478"/>
          <ac:spMkLst>
            <pc:docMk/>
            <pc:sldMk cId="0" sldId="266"/>
            <ac:spMk id="4" creationId="{00000000-0000-0000-0000-000000000000}"/>
          </ac:spMkLst>
        </pc:spChg>
        <pc:spChg chg="mod">
          <ac:chgData name="Chloe BENDJI" userId="d562950e71767198" providerId="LiveId" clId="{D188B90E-8FDE-4090-91D9-6E667779B3D4}" dt="2025-07-02T15:18:07.496" v="500" actId="208"/>
          <ac:spMkLst>
            <pc:docMk/>
            <pc:sldMk cId="0" sldId="266"/>
            <ac:spMk id="6" creationId="{00000000-0000-0000-0000-000000000000}"/>
          </ac:spMkLst>
        </pc:spChg>
        <pc:spChg chg="mod">
          <ac:chgData name="Chloe BENDJI" userId="d562950e71767198" providerId="LiveId" clId="{D188B90E-8FDE-4090-91D9-6E667779B3D4}" dt="2025-07-02T15:18:11.443" v="501" actId="208"/>
          <ac:spMkLst>
            <pc:docMk/>
            <pc:sldMk cId="0" sldId="266"/>
            <ac:spMk id="8" creationId="{00000000-0000-0000-0000-000000000000}"/>
          </ac:spMkLst>
        </pc:spChg>
        <pc:spChg chg="mod">
          <ac:chgData name="Chloe BENDJI" userId="d562950e71767198" providerId="LiveId" clId="{D188B90E-8FDE-4090-91D9-6E667779B3D4}" dt="2025-07-02T15:18:04.981" v="499" actId="208"/>
          <ac:spMkLst>
            <pc:docMk/>
            <pc:sldMk cId="0" sldId="266"/>
            <ac:spMk id="10" creationId="{00000000-0000-0000-0000-000000000000}"/>
          </ac:spMkLst>
        </pc:spChg>
        <pc:spChg chg="del">
          <ac:chgData name="Chloe BENDJI" userId="d562950e71767198" providerId="LiveId" clId="{D188B90E-8FDE-4090-91D9-6E667779B3D4}" dt="2025-07-02T15:18:25.763" v="504" actId="478"/>
          <ac:spMkLst>
            <pc:docMk/>
            <pc:sldMk cId="0" sldId="266"/>
            <ac:spMk id="11" creationId="{00000000-0000-0000-0000-000000000000}"/>
          </ac:spMkLst>
        </pc:spChg>
        <pc:spChg chg="del">
          <ac:chgData name="Chloe BENDJI" userId="d562950e71767198" providerId="LiveId" clId="{D188B90E-8FDE-4090-91D9-6E667779B3D4}" dt="2025-07-02T15:20:10.297" v="522" actId="478"/>
          <ac:spMkLst>
            <pc:docMk/>
            <pc:sldMk cId="0" sldId="266"/>
            <ac:spMk id="12" creationId="{00000000-0000-0000-0000-000000000000}"/>
          </ac:spMkLst>
        </pc:spChg>
        <pc:spChg chg="mod">
          <ac:chgData name="Chloe BENDJI" userId="d562950e71767198" providerId="LiveId" clId="{D188B90E-8FDE-4090-91D9-6E667779B3D4}" dt="2025-07-02T15:18:54.401" v="505"/>
          <ac:spMkLst>
            <pc:docMk/>
            <pc:sldMk cId="0" sldId="266"/>
            <ac:spMk id="15" creationId="{BE6735FC-B602-B5CE-DD90-A6D4697EB373}"/>
          </ac:spMkLst>
        </pc:spChg>
        <pc:spChg chg="add del mod">
          <ac:chgData name="Chloe BENDJI" userId="d562950e71767198" providerId="LiveId" clId="{D188B90E-8FDE-4090-91D9-6E667779B3D4}" dt="2025-07-02T15:20:03.708" v="519" actId="478"/>
          <ac:spMkLst>
            <pc:docMk/>
            <pc:sldMk cId="0" sldId="266"/>
            <ac:spMk id="16" creationId="{9DAF51C6-9ED2-F82D-45C8-488E6419622F}"/>
          </ac:spMkLst>
        </pc:spChg>
        <pc:grpChg chg="del">
          <ac:chgData name="Chloe BENDJI" userId="d562950e71767198" providerId="LiveId" clId="{D188B90E-8FDE-4090-91D9-6E667779B3D4}" dt="2025-07-02T15:20:05.991" v="520" actId="478"/>
          <ac:grpSpMkLst>
            <pc:docMk/>
            <pc:sldMk cId="0" sldId="266"/>
            <ac:grpSpMk id="7" creationId="{00000000-0000-0000-0000-000000000000}"/>
          </ac:grpSpMkLst>
        </pc:grpChg>
        <pc:grpChg chg="del">
          <ac:chgData name="Chloe BENDJI" userId="d562950e71767198" providerId="LiveId" clId="{D188B90E-8FDE-4090-91D9-6E667779B3D4}" dt="2025-07-02T15:20:07.784" v="521" actId="478"/>
          <ac:grpSpMkLst>
            <pc:docMk/>
            <pc:sldMk cId="0" sldId="266"/>
            <ac:grpSpMk id="9" creationId="{00000000-0000-0000-0000-000000000000}"/>
          </ac:grpSpMkLst>
        </pc:grpChg>
        <pc:grpChg chg="add mod">
          <ac:chgData name="Chloe BENDJI" userId="d562950e71767198" providerId="LiveId" clId="{D188B90E-8FDE-4090-91D9-6E667779B3D4}" dt="2025-07-02T15:20:02.752" v="518" actId="14100"/>
          <ac:grpSpMkLst>
            <pc:docMk/>
            <pc:sldMk cId="0" sldId="266"/>
            <ac:grpSpMk id="14" creationId="{BDB3DEDD-1608-A5E8-1913-7F2F8EA3998F}"/>
          </ac:grpSpMkLst>
        </pc:grpChg>
      </pc:sldChg>
      <pc:sldChg chg="modAnim">
        <pc:chgData name="Chloe BENDJI" userId="d562950e71767198" providerId="LiveId" clId="{D188B90E-8FDE-4090-91D9-6E667779B3D4}" dt="2025-07-02T14:02:40.288" v="284"/>
        <pc:sldMkLst>
          <pc:docMk/>
          <pc:sldMk cId="0" sldId="277"/>
        </pc:sldMkLst>
      </pc:sldChg>
      <pc:sldChg chg="addSp modSp del mod modAnim">
        <pc:chgData name="Chloe BENDJI" userId="d562950e71767198" providerId="LiveId" clId="{D188B90E-8FDE-4090-91D9-6E667779B3D4}" dt="2025-07-02T13:55:52.579" v="180" actId="2696"/>
        <pc:sldMkLst>
          <pc:docMk/>
          <pc:sldMk cId="0" sldId="286"/>
        </pc:sldMkLst>
        <pc:spChg chg="add mod">
          <ac:chgData name="Chloe BENDJI" userId="d562950e71767198" providerId="LiveId" clId="{D188B90E-8FDE-4090-91D9-6E667779B3D4}" dt="2025-07-02T13:55:14.837" v="176" actId="14100"/>
          <ac:spMkLst>
            <pc:docMk/>
            <pc:sldMk cId="0" sldId="286"/>
            <ac:spMk id="3" creationId="{ED587B1E-014D-C146-3286-9CA7D4DD892D}"/>
          </ac:spMkLst>
        </pc:spChg>
        <pc:spChg chg="mod">
          <ac:chgData name="Chloe BENDJI" userId="d562950e71767198" providerId="LiveId" clId="{D188B90E-8FDE-4090-91D9-6E667779B3D4}" dt="2025-07-02T13:54:56.993" v="172" actId="6549"/>
          <ac:spMkLst>
            <pc:docMk/>
            <pc:sldMk cId="0" sldId="286"/>
            <ac:spMk id="4" creationId="{00000000-0000-0000-0000-000000000000}"/>
          </ac:spMkLst>
        </pc:spChg>
      </pc:sldChg>
      <pc:sldChg chg="delSp modSp del mod">
        <pc:chgData name="Chloe BENDJI" userId="d562950e71767198" providerId="LiveId" clId="{D188B90E-8FDE-4090-91D9-6E667779B3D4}" dt="2025-07-02T15:23:33.965" v="637" actId="2696"/>
        <pc:sldMkLst>
          <pc:docMk/>
          <pc:sldMk cId="4119745053" sldId="293"/>
        </pc:sldMkLst>
        <pc:spChg chg="del">
          <ac:chgData name="Chloe BENDJI" userId="d562950e71767198" providerId="LiveId" clId="{D188B90E-8FDE-4090-91D9-6E667779B3D4}" dt="2025-07-02T14:43:37.183" v="447" actId="478"/>
          <ac:spMkLst>
            <pc:docMk/>
            <pc:sldMk cId="4119745053" sldId="293"/>
            <ac:spMk id="3" creationId="{CE1A1044-BDE5-FB69-A107-D2AC8C748B46}"/>
          </ac:spMkLst>
        </pc:spChg>
        <pc:spChg chg="mod">
          <ac:chgData name="Chloe BENDJI" userId="d562950e71767198" providerId="LiveId" clId="{D188B90E-8FDE-4090-91D9-6E667779B3D4}" dt="2025-07-02T15:21:41.648" v="528" actId="20577"/>
          <ac:spMkLst>
            <pc:docMk/>
            <pc:sldMk cId="4119745053" sldId="293"/>
            <ac:spMk id="9" creationId="{A51B2284-07CA-98B7-E748-8649F2E7861A}"/>
          </ac:spMkLst>
        </pc:spChg>
        <pc:spChg chg="mod">
          <ac:chgData name="Chloe BENDJI" userId="d562950e71767198" providerId="LiveId" clId="{D188B90E-8FDE-4090-91D9-6E667779B3D4}" dt="2025-07-02T15:17:29.189" v="498" actId="13926"/>
          <ac:spMkLst>
            <pc:docMk/>
            <pc:sldMk cId="4119745053" sldId="293"/>
            <ac:spMk id="10" creationId="{D54B20F6-2C93-C2B0-D370-000A1E06F9D2}"/>
          </ac:spMkLst>
        </pc:spChg>
        <pc:spChg chg="mod">
          <ac:chgData name="Chloe BENDJI" userId="d562950e71767198" providerId="LiveId" clId="{D188B90E-8FDE-4090-91D9-6E667779B3D4}" dt="2025-07-02T15:17:29.189" v="498" actId="13926"/>
          <ac:spMkLst>
            <pc:docMk/>
            <pc:sldMk cId="4119745053" sldId="293"/>
            <ac:spMk id="12" creationId="{6855E70A-4738-58C4-CA9B-6BC8096130B6}"/>
          </ac:spMkLst>
        </pc:spChg>
        <pc:spChg chg="mod">
          <ac:chgData name="Chloe BENDJI" userId="d562950e71767198" providerId="LiveId" clId="{D188B90E-8FDE-4090-91D9-6E667779B3D4}" dt="2025-07-02T15:21:49.933" v="533" actId="6549"/>
          <ac:spMkLst>
            <pc:docMk/>
            <pc:sldMk cId="4119745053" sldId="293"/>
            <ac:spMk id="15" creationId="{4BC74FC0-C234-BD66-FE63-9B49A792EB4E}"/>
          </ac:spMkLst>
        </pc:spChg>
        <pc:spChg chg="mod">
          <ac:chgData name="Chloe BENDJI" userId="d562950e71767198" providerId="LiveId" clId="{D188B90E-8FDE-4090-91D9-6E667779B3D4}" dt="2025-07-02T15:22:14.522" v="590" actId="313"/>
          <ac:spMkLst>
            <pc:docMk/>
            <pc:sldMk cId="4119745053" sldId="293"/>
            <ac:spMk id="16" creationId="{153ECA65-883B-B5FF-B5D7-E923784FBD22}"/>
          </ac:spMkLst>
        </pc:spChg>
        <pc:spChg chg="mod">
          <ac:chgData name="Chloe BENDJI" userId="d562950e71767198" providerId="LiveId" clId="{D188B90E-8FDE-4090-91D9-6E667779B3D4}" dt="2025-07-02T15:22:30.690" v="593" actId="20577"/>
          <ac:spMkLst>
            <pc:docMk/>
            <pc:sldMk cId="4119745053" sldId="293"/>
            <ac:spMk id="21" creationId="{F2A7DF74-297F-5483-D33E-9CC2080ED887}"/>
          </ac:spMkLst>
        </pc:spChg>
        <pc:spChg chg="mod">
          <ac:chgData name="Chloe BENDJI" userId="d562950e71767198" providerId="LiveId" clId="{D188B90E-8FDE-4090-91D9-6E667779B3D4}" dt="2025-07-02T15:22:40.110" v="613" actId="20577"/>
          <ac:spMkLst>
            <pc:docMk/>
            <pc:sldMk cId="4119745053" sldId="293"/>
            <ac:spMk id="22" creationId="{52E4CF05-AFA4-773F-2A99-3320544ADCDB}"/>
          </ac:spMkLst>
        </pc:spChg>
        <pc:spChg chg="mod">
          <ac:chgData name="Chloe BENDJI" userId="d562950e71767198" providerId="LiveId" clId="{D188B90E-8FDE-4090-91D9-6E667779B3D4}" dt="2025-07-02T15:22:49.016" v="616" actId="20577"/>
          <ac:spMkLst>
            <pc:docMk/>
            <pc:sldMk cId="4119745053" sldId="293"/>
            <ac:spMk id="24" creationId="{0EE4D97F-4FEF-1538-90F1-4BC3DDC8F590}"/>
          </ac:spMkLst>
        </pc:spChg>
        <pc:spChg chg="mod">
          <ac:chgData name="Chloe BENDJI" userId="d562950e71767198" providerId="LiveId" clId="{D188B90E-8FDE-4090-91D9-6E667779B3D4}" dt="2025-07-02T15:23:15.243" v="636" actId="20577"/>
          <ac:spMkLst>
            <pc:docMk/>
            <pc:sldMk cId="4119745053" sldId="293"/>
            <ac:spMk id="25" creationId="{54A98ED1-88E0-55E9-A79B-7FF901D38F3F}"/>
          </ac:spMkLst>
        </pc:spChg>
        <pc:spChg chg="mod">
          <ac:chgData name="Chloe BENDJI" userId="d562950e71767198" providerId="LiveId" clId="{D188B90E-8FDE-4090-91D9-6E667779B3D4}" dt="2025-07-02T15:17:29.189" v="498" actId="13926"/>
          <ac:spMkLst>
            <pc:docMk/>
            <pc:sldMk cId="4119745053" sldId="293"/>
            <ac:spMk id="27" creationId="{2596C555-C32E-4499-EF14-2E7CAC86C6C1}"/>
          </ac:spMkLst>
        </pc:spChg>
      </pc:sldChg>
      <pc:sldChg chg="addSp delSp modSp mod modAnim">
        <pc:chgData name="Chloe BENDJI" userId="d562950e71767198" providerId="LiveId" clId="{D188B90E-8FDE-4090-91D9-6E667779B3D4}" dt="2025-07-02T14:42:13.663" v="441" actId="478"/>
        <pc:sldMkLst>
          <pc:docMk/>
          <pc:sldMk cId="0" sldId="472"/>
        </pc:sldMkLst>
        <pc:spChg chg="mod">
          <ac:chgData name="Chloe BENDJI" userId="d562950e71767198" providerId="LiveId" clId="{D188B90E-8FDE-4090-91D9-6E667779B3D4}" dt="2025-07-02T14:12:56.506" v="361" actId="1036"/>
          <ac:spMkLst>
            <pc:docMk/>
            <pc:sldMk cId="0" sldId="472"/>
            <ac:spMk id="3" creationId="{00000000-0000-0000-0000-000000000000}"/>
          </ac:spMkLst>
        </pc:spChg>
        <pc:spChg chg="mod">
          <ac:chgData name="Chloe BENDJI" userId="d562950e71767198" providerId="LiveId" clId="{D188B90E-8FDE-4090-91D9-6E667779B3D4}" dt="2025-07-02T14:12:56.506" v="361" actId="1036"/>
          <ac:spMkLst>
            <pc:docMk/>
            <pc:sldMk cId="0" sldId="472"/>
            <ac:spMk id="7" creationId="{00000000-0000-0000-0000-000000000000}"/>
          </ac:spMkLst>
        </pc:spChg>
        <pc:spChg chg="add del mod">
          <ac:chgData name="Chloe BENDJI" userId="d562950e71767198" providerId="LiveId" clId="{D188B90E-8FDE-4090-91D9-6E667779B3D4}" dt="2025-07-02T14:42:13.663" v="441" actId="478"/>
          <ac:spMkLst>
            <pc:docMk/>
            <pc:sldMk cId="0" sldId="472"/>
            <ac:spMk id="25" creationId="{00000000-0000-0000-0000-000000000000}"/>
          </ac:spMkLst>
        </pc:spChg>
        <pc:spChg chg="add mod">
          <ac:chgData name="Chloe BENDJI" userId="d562950e71767198" providerId="LiveId" clId="{D188B90E-8FDE-4090-91D9-6E667779B3D4}" dt="2025-07-02T14:12:56.506" v="361" actId="1036"/>
          <ac:spMkLst>
            <pc:docMk/>
            <pc:sldMk cId="0" sldId="472"/>
            <ac:spMk id="27" creationId="{3FAAABD5-767A-A4C6-077F-B0B169070A59}"/>
          </ac:spMkLst>
        </pc:spChg>
        <pc:spChg chg="add mod">
          <ac:chgData name="Chloe BENDJI" userId="d562950e71767198" providerId="LiveId" clId="{D188B90E-8FDE-4090-91D9-6E667779B3D4}" dt="2025-07-02T14:08:09.243" v="312" actId="2085"/>
          <ac:spMkLst>
            <pc:docMk/>
            <pc:sldMk cId="0" sldId="472"/>
            <ac:spMk id="40" creationId="{C901051C-E9AB-688C-8C41-93282A307B56}"/>
          </ac:spMkLst>
        </pc:spChg>
        <pc:spChg chg="add mod">
          <ac:chgData name="Chloe BENDJI" userId="d562950e71767198" providerId="LiveId" clId="{D188B90E-8FDE-4090-91D9-6E667779B3D4}" dt="2025-07-02T14:10:20.044" v="331" actId="2085"/>
          <ac:spMkLst>
            <pc:docMk/>
            <pc:sldMk cId="0" sldId="472"/>
            <ac:spMk id="44" creationId="{50925FFE-3CAA-B1AF-F428-F3670F3E7029}"/>
          </ac:spMkLst>
        </pc:spChg>
        <pc:spChg chg="add mod">
          <ac:chgData name="Chloe BENDJI" userId="d562950e71767198" providerId="LiveId" clId="{D188B90E-8FDE-4090-91D9-6E667779B3D4}" dt="2025-07-02T14:12:09.557" v="343" actId="2085"/>
          <ac:spMkLst>
            <pc:docMk/>
            <pc:sldMk cId="0" sldId="472"/>
            <ac:spMk id="47" creationId="{5F048C5D-4C63-D924-6ED6-9FE6CAB1187E}"/>
          </ac:spMkLst>
        </pc:spChg>
        <pc:grpChg chg="mod">
          <ac:chgData name="Chloe BENDJI" userId="d562950e71767198" providerId="LiveId" clId="{D188B90E-8FDE-4090-91D9-6E667779B3D4}" dt="2025-07-02T14:15:24.151" v="372" actId="14100"/>
          <ac:grpSpMkLst>
            <pc:docMk/>
            <pc:sldMk cId="0" sldId="472"/>
            <ac:grpSpMk id="22" creationId="{00000000-0000-0000-0000-000000000000}"/>
          </ac:grpSpMkLst>
        </pc:grpChg>
        <pc:picChg chg="mod">
          <ac:chgData name="Chloe BENDJI" userId="d562950e71767198" providerId="LiveId" clId="{D188B90E-8FDE-4090-91D9-6E667779B3D4}" dt="2025-07-02T14:12:56.506" v="361" actId="1036"/>
          <ac:picMkLst>
            <pc:docMk/>
            <pc:sldMk cId="0" sldId="472"/>
            <ac:picMk id="12" creationId="{00000000-0000-0000-0000-000000000000}"/>
          </ac:picMkLst>
        </pc:picChg>
        <pc:picChg chg="add mod ord">
          <ac:chgData name="Chloe BENDJI" userId="d562950e71767198" providerId="LiveId" clId="{D188B90E-8FDE-4090-91D9-6E667779B3D4}" dt="2025-07-02T14:12:56.506" v="361" actId="1036"/>
          <ac:picMkLst>
            <pc:docMk/>
            <pc:sldMk cId="0" sldId="472"/>
            <ac:picMk id="26" creationId="{7B2C892A-1D22-496B-141F-26A062545E53}"/>
          </ac:picMkLst>
        </pc:picChg>
        <pc:picChg chg="add mod ord">
          <ac:chgData name="Chloe BENDJI" userId="d562950e71767198" providerId="LiveId" clId="{D188B90E-8FDE-4090-91D9-6E667779B3D4}" dt="2025-07-02T14:08:41.300" v="319" actId="1076"/>
          <ac:picMkLst>
            <pc:docMk/>
            <pc:sldMk cId="0" sldId="472"/>
            <ac:picMk id="39" creationId="{5F34F48C-4B53-70F1-314C-A2CF2BA9209C}"/>
          </ac:picMkLst>
        </pc:picChg>
        <pc:picChg chg="add mod ord">
          <ac:chgData name="Chloe BENDJI" userId="d562950e71767198" providerId="LiveId" clId="{D188B90E-8FDE-4090-91D9-6E667779B3D4}" dt="2025-07-02T14:10:36.002" v="336" actId="1038"/>
          <ac:picMkLst>
            <pc:docMk/>
            <pc:sldMk cId="0" sldId="472"/>
            <ac:picMk id="42" creationId="{84E829BF-14F4-B85F-0B86-BBC20671A6D2}"/>
          </ac:picMkLst>
        </pc:picChg>
        <pc:picChg chg="add mod ord">
          <ac:chgData name="Chloe BENDJI" userId="d562950e71767198" providerId="LiveId" clId="{D188B90E-8FDE-4090-91D9-6E667779B3D4}" dt="2025-07-02T14:12:32.784" v="350" actId="1076"/>
          <ac:picMkLst>
            <pc:docMk/>
            <pc:sldMk cId="0" sldId="472"/>
            <ac:picMk id="46" creationId="{AA7BAC65-F2C1-D718-CB82-FAAA3131146A}"/>
          </ac:picMkLst>
        </pc:picChg>
      </pc:sldChg>
      <pc:sldChg chg="addSp delSp modSp mod modAnim">
        <pc:chgData name="Chloe BENDJI" userId="d562950e71767198" providerId="LiveId" clId="{D188B90E-8FDE-4090-91D9-6E667779B3D4}" dt="2025-07-02T14:43:56.289" v="453" actId="20577"/>
        <pc:sldMkLst>
          <pc:docMk/>
          <pc:sldMk cId="2033918735" sldId="475"/>
        </pc:sldMkLst>
        <pc:spChg chg="add mod">
          <ac:chgData name="Chloe BENDJI" userId="d562950e71767198" providerId="LiveId" clId="{D188B90E-8FDE-4090-91D9-6E667779B3D4}" dt="2025-07-02T12:50:46.528" v="50" actId="1076"/>
          <ac:spMkLst>
            <pc:docMk/>
            <pc:sldMk cId="2033918735" sldId="475"/>
            <ac:spMk id="6" creationId="{82FD6F2C-075E-5DB3-1990-CC6D7328A8B8}"/>
          </ac:spMkLst>
        </pc:spChg>
        <pc:spChg chg="del">
          <ac:chgData name="Chloe BENDJI" userId="d562950e71767198" providerId="LiveId" clId="{D188B90E-8FDE-4090-91D9-6E667779B3D4}" dt="2025-07-02T12:42:57.553" v="22" actId="478"/>
          <ac:spMkLst>
            <pc:docMk/>
            <pc:sldMk cId="2033918735" sldId="475"/>
            <ac:spMk id="12" creationId="{18BB7F41-3B63-5A1C-9B28-600CF446D435}"/>
          </ac:spMkLst>
        </pc:spChg>
        <pc:spChg chg="mod topLvl">
          <ac:chgData name="Chloe BENDJI" userId="d562950e71767198" providerId="LiveId" clId="{D188B90E-8FDE-4090-91D9-6E667779B3D4}" dt="2025-07-02T12:50:23.038" v="45" actId="1076"/>
          <ac:spMkLst>
            <pc:docMk/>
            <pc:sldMk cId="2033918735" sldId="475"/>
            <ac:spMk id="13" creationId="{8F5C3B35-FEE6-20C1-A567-5223AF34E038}"/>
          </ac:spMkLst>
        </pc:spChg>
        <pc:spChg chg="del mod topLvl">
          <ac:chgData name="Chloe BENDJI" userId="d562950e71767198" providerId="LiveId" clId="{D188B90E-8FDE-4090-91D9-6E667779B3D4}" dt="2025-07-02T12:43:19.511" v="24" actId="478"/>
          <ac:spMkLst>
            <pc:docMk/>
            <pc:sldMk cId="2033918735" sldId="475"/>
            <ac:spMk id="14" creationId="{23631203-491D-D555-9DBA-870515C1FEE1}"/>
          </ac:spMkLst>
        </pc:spChg>
        <pc:spChg chg="mod">
          <ac:chgData name="Chloe BENDJI" userId="d562950e71767198" providerId="LiveId" clId="{D188B90E-8FDE-4090-91D9-6E667779B3D4}" dt="2025-07-02T14:43:56.289" v="453" actId="20577"/>
          <ac:spMkLst>
            <pc:docMk/>
            <pc:sldMk cId="2033918735" sldId="475"/>
            <ac:spMk id="15" creationId="{4E9BB638-C7A3-084E-7EEE-648F4CD7C874}"/>
          </ac:spMkLst>
        </pc:spChg>
        <pc:spChg chg="mod">
          <ac:chgData name="Chloe BENDJI" userId="d562950e71767198" providerId="LiveId" clId="{D188B90E-8FDE-4090-91D9-6E667779B3D4}" dt="2025-07-02T12:54:23.469" v="146" actId="20577"/>
          <ac:spMkLst>
            <pc:docMk/>
            <pc:sldMk cId="2033918735" sldId="475"/>
            <ac:spMk id="22" creationId="{3D3DA5B8-9683-8AA9-9439-0313F3AA2D0B}"/>
          </ac:spMkLst>
        </pc:spChg>
        <pc:spChg chg="mod">
          <ac:chgData name="Chloe BENDJI" userId="d562950e71767198" providerId="LiveId" clId="{D188B90E-8FDE-4090-91D9-6E667779B3D4}" dt="2025-07-02T14:24:18.458" v="419" actId="20577"/>
          <ac:spMkLst>
            <pc:docMk/>
            <pc:sldMk cId="2033918735" sldId="475"/>
            <ac:spMk id="39" creationId="{EDD91EAE-8448-AAA8-6336-118645B25677}"/>
          </ac:spMkLst>
        </pc:spChg>
        <pc:spChg chg="mod">
          <ac:chgData name="Chloe BENDJI" userId="d562950e71767198" providerId="LiveId" clId="{D188B90E-8FDE-4090-91D9-6E667779B3D4}" dt="2025-07-02T12:53:10.151" v="69" actId="20577"/>
          <ac:spMkLst>
            <pc:docMk/>
            <pc:sldMk cId="2033918735" sldId="475"/>
            <ac:spMk id="79" creationId="{867CE472-FA6F-60B7-8FA5-22CCED2F6BCD}"/>
          </ac:spMkLst>
        </pc:spChg>
        <pc:spChg chg="mod">
          <ac:chgData name="Chloe BENDJI" userId="d562950e71767198" providerId="LiveId" clId="{D188B90E-8FDE-4090-91D9-6E667779B3D4}" dt="2025-07-02T12:53:55.205" v="143" actId="6549"/>
          <ac:spMkLst>
            <pc:docMk/>
            <pc:sldMk cId="2033918735" sldId="475"/>
            <ac:spMk id="80" creationId="{EDD91EAE-8448-AAA8-6336-118645B25677}"/>
          </ac:spMkLst>
        </pc:spChg>
        <pc:grpChg chg="del">
          <ac:chgData name="Chloe BENDJI" userId="d562950e71767198" providerId="LiveId" clId="{D188B90E-8FDE-4090-91D9-6E667779B3D4}" dt="2025-07-02T12:43:19.511" v="24" actId="478"/>
          <ac:grpSpMkLst>
            <pc:docMk/>
            <pc:sldMk cId="2033918735" sldId="475"/>
            <ac:grpSpMk id="11" creationId="{5F8BB1DB-914E-7029-557C-B4A18CC5875E}"/>
          </ac:grpSpMkLst>
        </pc:grpChg>
        <pc:picChg chg="add mod">
          <ac:chgData name="Chloe BENDJI" userId="d562950e71767198" providerId="LiveId" clId="{D188B90E-8FDE-4090-91D9-6E667779B3D4}" dt="2025-07-02T12:50:34.589" v="48" actId="1076"/>
          <ac:picMkLst>
            <pc:docMk/>
            <pc:sldMk cId="2033918735" sldId="475"/>
            <ac:picMk id="3" creationId="{F40EB031-5CEE-C675-CF21-CC41FA0A1F37}"/>
          </ac:picMkLst>
        </pc:picChg>
        <pc:picChg chg="add mod ord">
          <ac:chgData name="Chloe BENDJI" userId="d562950e71767198" providerId="LiveId" clId="{D188B90E-8FDE-4090-91D9-6E667779B3D4}" dt="2025-07-02T12:51:00.449" v="54" actId="1076"/>
          <ac:picMkLst>
            <pc:docMk/>
            <pc:sldMk cId="2033918735" sldId="475"/>
            <ac:picMk id="5" creationId="{36DACEE6-3887-6E34-EA3F-88FC60537F8C}"/>
          </ac:picMkLst>
        </pc:picChg>
        <pc:picChg chg="add mod">
          <ac:chgData name="Chloe BENDJI" userId="d562950e71767198" providerId="LiveId" clId="{D188B90E-8FDE-4090-91D9-6E667779B3D4}" dt="2025-07-02T12:53:04.915" v="67" actId="1076"/>
          <ac:picMkLst>
            <pc:docMk/>
            <pc:sldMk cId="2033918735" sldId="475"/>
            <ac:picMk id="8" creationId="{284219BB-BCE7-9B67-A9F4-FDDADF07A7ED}"/>
          </ac:picMkLst>
        </pc:picChg>
        <pc:picChg chg="add mod">
          <ac:chgData name="Chloe BENDJI" userId="d562950e71767198" providerId="LiveId" clId="{D188B90E-8FDE-4090-91D9-6E667779B3D4}" dt="2025-07-02T12:53:30.558" v="98" actId="1036"/>
          <ac:picMkLst>
            <pc:docMk/>
            <pc:sldMk cId="2033918735" sldId="475"/>
            <ac:picMk id="9" creationId="{A8A1EB6C-E19A-2F1D-3D7A-20B9E1D14969}"/>
          </ac:picMkLst>
        </pc:picChg>
        <pc:picChg chg="add mod">
          <ac:chgData name="Chloe BENDJI" userId="d562950e71767198" providerId="LiveId" clId="{D188B90E-8FDE-4090-91D9-6E667779B3D4}" dt="2025-07-02T12:53:50.911" v="141" actId="1036"/>
          <ac:picMkLst>
            <pc:docMk/>
            <pc:sldMk cId="2033918735" sldId="475"/>
            <ac:picMk id="10" creationId="{8A3521B7-74C6-201C-AAD3-7393D919A7A0}"/>
          </ac:picMkLst>
        </pc:picChg>
        <pc:picChg chg="mod">
          <ac:chgData name="Chloe BENDJI" userId="d562950e71767198" providerId="LiveId" clId="{D188B90E-8FDE-4090-91D9-6E667779B3D4}" dt="2025-07-02T12:50:03.620" v="40" actId="1076"/>
          <ac:picMkLst>
            <pc:docMk/>
            <pc:sldMk cId="2033918735" sldId="475"/>
            <ac:picMk id="16" creationId="{BBED6588-F2F2-3208-4959-755B6A0127FF}"/>
          </ac:picMkLst>
        </pc:picChg>
        <pc:picChg chg="mod">
          <ac:chgData name="Chloe BENDJI" userId="d562950e71767198" providerId="LiveId" clId="{D188B90E-8FDE-4090-91D9-6E667779B3D4}" dt="2025-07-02T12:54:50.459" v="148" actId="1076"/>
          <ac:picMkLst>
            <pc:docMk/>
            <pc:sldMk cId="2033918735" sldId="475"/>
            <ac:picMk id="17" creationId="{C3FDE17E-02E6-039B-775B-50BF76B0EC3D}"/>
          </ac:picMkLst>
        </pc:picChg>
      </pc:sldChg>
      <pc:sldChg chg="delSp modSp mod">
        <pc:chgData name="Chloe BENDJI" userId="d562950e71767198" providerId="LiveId" clId="{D188B90E-8FDE-4090-91D9-6E667779B3D4}" dt="2025-07-02T14:43:26.265" v="446" actId="478"/>
        <pc:sldMkLst>
          <pc:docMk/>
          <pc:sldMk cId="0" sldId="476"/>
        </pc:sldMkLst>
        <pc:spChg chg="del mod">
          <ac:chgData name="Chloe BENDJI" userId="d562950e71767198" providerId="LiveId" clId="{D188B90E-8FDE-4090-91D9-6E667779B3D4}" dt="2025-07-02T14:43:26.265" v="446" actId="478"/>
          <ac:spMkLst>
            <pc:docMk/>
            <pc:sldMk cId="0" sldId="476"/>
            <ac:spMk id="23" creationId="{F57F456E-121A-7509-E85D-DE666A0DD2A1}"/>
          </ac:spMkLst>
        </pc:spChg>
      </pc:sldChg>
      <pc:sldChg chg="del">
        <pc:chgData name="Chloe BENDJI" userId="d562950e71767198" providerId="LiveId" clId="{D188B90E-8FDE-4090-91D9-6E667779B3D4}" dt="2025-07-02T13:58:12.720" v="234" actId="2696"/>
        <pc:sldMkLst>
          <pc:docMk/>
          <pc:sldMk cId="474435582" sldId="480"/>
        </pc:sldMkLst>
      </pc:sldChg>
      <pc:sldChg chg="addSp delSp modSp add mod modAnim">
        <pc:chgData name="Chloe BENDJI" userId="d562950e71767198" providerId="LiveId" clId="{D188B90E-8FDE-4090-91D9-6E667779B3D4}" dt="2025-07-02T14:44:04.486" v="455" actId="20577"/>
        <pc:sldMkLst>
          <pc:docMk/>
          <pc:sldMk cId="3574375980" sldId="481"/>
        </pc:sldMkLst>
        <pc:spChg chg="add mod">
          <ac:chgData name="Chloe BENDJI" userId="d562950e71767198" providerId="LiveId" clId="{D188B90E-8FDE-4090-91D9-6E667779B3D4}" dt="2025-07-02T13:59:09.603" v="245" actId="14100"/>
          <ac:spMkLst>
            <pc:docMk/>
            <pc:sldMk cId="3574375980" sldId="481"/>
            <ac:spMk id="3" creationId="{7888F4BA-49F7-A9D9-17DE-B463708268DF}"/>
          </ac:spMkLst>
        </pc:spChg>
        <pc:spChg chg="mod">
          <ac:chgData name="Chloe BENDJI" userId="d562950e71767198" providerId="LiveId" clId="{D188B90E-8FDE-4090-91D9-6E667779B3D4}" dt="2025-07-02T13:57:12.449" v="212" actId="1037"/>
          <ac:spMkLst>
            <pc:docMk/>
            <pc:sldMk cId="3574375980" sldId="481"/>
            <ac:spMk id="5" creationId="{4D516966-3099-563D-7F8E-E7CEE8F1560C}"/>
          </ac:spMkLst>
        </pc:spChg>
        <pc:spChg chg="mod">
          <ac:chgData name="Chloe BENDJI" userId="d562950e71767198" providerId="LiveId" clId="{D188B90E-8FDE-4090-91D9-6E667779B3D4}" dt="2025-07-02T13:56:12.948" v="190" actId="1035"/>
          <ac:spMkLst>
            <pc:docMk/>
            <pc:sldMk cId="3574375980" sldId="481"/>
            <ac:spMk id="6" creationId="{9CE41838-65F1-0C8E-74A8-6B7AC3827FBC}"/>
          </ac:spMkLst>
        </pc:spChg>
        <pc:spChg chg="add del mod">
          <ac:chgData name="Chloe BENDJI" userId="d562950e71767198" providerId="LiveId" clId="{D188B90E-8FDE-4090-91D9-6E667779B3D4}" dt="2025-07-02T13:59:06.818" v="244" actId="478"/>
          <ac:spMkLst>
            <pc:docMk/>
            <pc:sldMk cId="3574375980" sldId="481"/>
            <ac:spMk id="7" creationId="{3EBE6C2B-5A9A-4CBC-7B10-01105AF77756}"/>
          </ac:spMkLst>
        </pc:spChg>
        <pc:spChg chg="mod">
          <ac:chgData name="Chloe BENDJI" userId="d562950e71767198" providerId="LiveId" clId="{D188B90E-8FDE-4090-91D9-6E667779B3D4}" dt="2025-07-02T13:57:47.003" v="224" actId="1035"/>
          <ac:spMkLst>
            <pc:docMk/>
            <pc:sldMk cId="3574375980" sldId="481"/>
            <ac:spMk id="8" creationId="{44C08E2C-9CF6-C8E1-49DA-38BFF5589631}"/>
          </ac:spMkLst>
        </pc:spChg>
        <pc:spChg chg="add mod">
          <ac:chgData name="Chloe BENDJI" userId="d562950e71767198" providerId="LiveId" clId="{D188B90E-8FDE-4090-91D9-6E667779B3D4}" dt="2025-07-02T13:59:15.522" v="248" actId="14100"/>
          <ac:spMkLst>
            <pc:docMk/>
            <pc:sldMk cId="3574375980" sldId="481"/>
            <ac:spMk id="9" creationId="{E2ABEDA5-21B4-4DAA-8D5E-E0647527B711}"/>
          </ac:spMkLst>
        </pc:spChg>
        <pc:spChg chg="add del mod">
          <ac:chgData name="Chloe BENDJI" userId="d562950e71767198" providerId="LiveId" clId="{D188B90E-8FDE-4090-91D9-6E667779B3D4}" dt="2025-07-02T13:59:18.909" v="251" actId="478"/>
          <ac:spMkLst>
            <pc:docMk/>
            <pc:sldMk cId="3574375980" sldId="481"/>
            <ac:spMk id="12" creationId="{B122A551-DD22-50A7-F4D6-1B4554AB0BEB}"/>
          </ac:spMkLst>
        </pc:spChg>
        <pc:spChg chg="add mod">
          <ac:chgData name="Chloe BENDJI" userId="d562950e71767198" providerId="LiveId" clId="{D188B90E-8FDE-4090-91D9-6E667779B3D4}" dt="2025-07-02T13:59:25.257" v="254" actId="14100"/>
          <ac:spMkLst>
            <pc:docMk/>
            <pc:sldMk cId="3574375980" sldId="481"/>
            <ac:spMk id="13" creationId="{0CABA41C-C5B5-A802-6BFC-60B0766F8FAE}"/>
          </ac:spMkLst>
        </pc:spChg>
        <pc:spChg chg="mod">
          <ac:chgData name="Chloe BENDJI" userId="d562950e71767198" providerId="LiveId" clId="{D188B90E-8FDE-4090-91D9-6E667779B3D4}" dt="2025-07-02T14:44:04.486" v="455" actId="20577"/>
          <ac:spMkLst>
            <pc:docMk/>
            <pc:sldMk cId="3574375980" sldId="481"/>
            <ac:spMk id="15" creationId="{9BD8A615-964F-5DAF-3D68-4676572813F2}"/>
          </ac:spMkLst>
        </pc:spChg>
        <pc:spChg chg="mod">
          <ac:chgData name="Chloe BENDJI" userId="d562950e71767198" providerId="LiveId" clId="{D188B90E-8FDE-4090-91D9-6E667779B3D4}" dt="2025-07-02T13:57:58.424" v="231" actId="1035"/>
          <ac:spMkLst>
            <pc:docMk/>
            <pc:sldMk cId="3574375980" sldId="481"/>
            <ac:spMk id="38" creationId="{D1C6452E-8EF2-C330-C17B-046E5B5E2E2D}"/>
          </ac:spMkLst>
        </pc:spChg>
        <pc:spChg chg="mod">
          <ac:chgData name="Chloe BENDJI" userId="d562950e71767198" providerId="LiveId" clId="{D188B90E-8FDE-4090-91D9-6E667779B3D4}" dt="2025-07-02T13:57:07.966" v="210" actId="1038"/>
          <ac:spMkLst>
            <pc:docMk/>
            <pc:sldMk cId="3574375980" sldId="481"/>
            <ac:spMk id="66" creationId="{5B6E4DDE-D202-5BCE-2B5B-D3AC2DCF7742}"/>
          </ac:spMkLst>
        </pc:spChg>
        <pc:picChg chg="ord">
          <ac:chgData name="Chloe BENDJI" userId="d562950e71767198" providerId="LiveId" clId="{D188B90E-8FDE-4090-91D9-6E667779B3D4}" dt="2025-07-02T13:56:36.890" v="197" actId="167"/>
          <ac:picMkLst>
            <pc:docMk/>
            <pc:sldMk cId="3574375980" sldId="481"/>
            <ac:picMk id="10" creationId="{78E4E08B-14CB-4F51-4C12-E82334A6E032}"/>
          </ac:picMkLst>
        </pc:picChg>
      </pc:sldChg>
      <pc:sldChg chg="delSp modSp add mod modAnim">
        <pc:chgData name="Chloe BENDJI" userId="d562950e71767198" providerId="LiveId" clId="{D188B90E-8FDE-4090-91D9-6E667779B3D4}" dt="2025-07-02T14:45:05.080" v="464" actId="20577"/>
        <pc:sldMkLst>
          <pc:docMk/>
          <pc:sldMk cId="3890551609" sldId="482"/>
        </pc:sldMkLst>
        <pc:spChg chg="del">
          <ac:chgData name="Chloe BENDJI" userId="d562950e71767198" providerId="LiveId" clId="{D188B90E-8FDE-4090-91D9-6E667779B3D4}" dt="2025-07-02T13:58:10.116" v="233" actId="478"/>
          <ac:spMkLst>
            <pc:docMk/>
            <pc:sldMk cId="3890551609" sldId="482"/>
            <ac:spMk id="3" creationId="{C7CA625E-8BF4-0698-38C5-112883E241DA}"/>
          </ac:spMkLst>
        </pc:spChg>
        <pc:spChg chg="mod">
          <ac:chgData name="Chloe BENDJI" userId="d562950e71767198" providerId="LiveId" clId="{D188B90E-8FDE-4090-91D9-6E667779B3D4}" dt="2025-07-02T14:45:05.080" v="464" actId="20577"/>
          <ac:spMkLst>
            <pc:docMk/>
            <pc:sldMk cId="3890551609" sldId="482"/>
            <ac:spMk id="7" creationId="{9A8693B8-4ED6-AB43-892A-A8C12E959B22}"/>
          </ac:spMkLst>
        </pc:spChg>
        <pc:spChg chg="mod">
          <ac:chgData name="Chloe BENDJI" userId="d562950e71767198" providerId="LiveId" clId="{D188B90E-8FDE-4090-91D9-6E667779B3D4}" dt="2025-07-02T14:27:23.145" v="421" actId="20577"/>
          <ac:spMkLst>
            <pc:docMk/>
            <pc:sldMk cId="3890551609" sldId="482"/>
            <ac:spMk id="19" creationId="{C9BD25AE-87CB-B0C5-372D-FCADF7BA62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2FD56-0ED9-4CA0-B867-EAFE5934C9A8}" type="datetimeFigureOut">
              <a:rPr lang="fr-FR" smtClean="0"/>
              <a:t>02/07/2025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B8D494-C201-4C1D-9DFF-55E078E0D2C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8342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8D494-C201-4C1D-9DFF-55E078E0D2C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6836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Demander à </a:t>
            </a:r>
            <a:r>
              <a:rPr lang="fr-FR" dirty="0" err="1"/>
              <a:t>Marvyn</a:t>
            </a:r>
            <a:r>
              <a:rPr lang="fr-FR" dirty="0"/>
              <a:t> plus d’infos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8D494-C201-4C1D-9DFF-55E078E0D2C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8250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D1683-73B9-B238-4C23-06F5D89E1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D3D3C-5729-849C-3B35-508DE7CF7E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1DD1D-E418-04BC-F32F-CBF1E6C40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0F2-8338-490D-B61C-1581C1689476}" type="datetime1">
              <a:rPr lang="en-US" smtClean="0"/>
              <a:t>7/2/2025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7FAFF-AE7E-910D-0CFB-09979F7D3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CEC83-4453-21DD-162D-B58DF5C3D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96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A624B-BA47-3FDF-0B13-7F80DFAD6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32AC5-4277-A1F9-B14D-521AD3D02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DEC38-7FBE-BAA4-A012-EC41C45E0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25D-BD3E-4224-A186-9C730113826D}" type="datetime1">
              <a:rPr lang="en-US" smtClean="0"/>
              <a:t>7/2/2025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0A2C3-4E6F-0922-8EF7-993EE7806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19367-1077-23AE-2A80-53A09F714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350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17C7E5-6D19-D85D-28A3-8009ECAFC5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C29EA4-020C-C69B-EFDD-6016DC0642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14743-A50A-35A2-3A5B-0C788F345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F6FE0-A84E-43C1-91AB-D8A32B9467E3}" type="datetime1">
              <a:rPr lang="en-US" smtClean="0"/>
              <a:t>7/2/2025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641C5-0769-87A7-1BE3-79995CC6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D37EC-87B9-A386-FDAF-DE750AC9E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576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79D8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139E5-1DD3-4E4A-957B-0E1236A1508A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6265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379D8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DDEBC-79B8-4D4A-80FC-67F1B30C2D4F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2889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ABC0B-1901-4A7F-8D5A-952DD6990A06}" type="datetime1">
              <a:rPr lang="en-US" smtClean="0"/>
              <a:t>7/2/2025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20389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C18BA-205B-42CB-BF18-32E9A0E056FF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3653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356A7-1411-4941-BC5A-BEAFA8DAC8CC}" type="datetime1">
              <a:rPr lang="en-US" smtClean="0"/>
              <a:t>7/2/2025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523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rgbClr val="6C6D6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377F1-0744-46BE-8548-A514CD9DDC90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pPr marL="5500996">
              <a:spcBef>
                <a:spcPts val="12"/>
              </a:spcBef>
            </a:pPr>
            <a:fld id="{81D60167-4931-47E6-BA6A-407CBD079E47}" type="slidenum">
              <a:rPr lang="fr-FR" spc="-42" smtClean="0"/>
              <a:pPr marL="5500996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1628134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3457" y="379518"/>
            <a:ext cx="11025188" cy="307777"/>
          </a:xfrm>
        </p:spPr>
        <p:txBody>
          <a:bodyPr lIns="0" tIns="0" rIns="0" bIns="0"/>
          <a:lstStyle>
            <a:lvl1pPr>
              <a:defRPr sz="200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0186" y="1192317"/>
            <a:ext cx="10911628" cy="153888"/>
          </a:xfrm>
        </p:spPr>
        <p:txBody>
          <a:bodyPr lIns="0" tIns="0" rIns="0" bIns="0"/>
          <a:lstStyle>
            <a:lvl1pPr>
              <a:defRPr sz="1000" b="1" i="0">
                <a:solidFill>
                  <a:srgbClr val="6C6D6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F7CA8-3460-426B-B25E-D7D6FA1C80FD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pPr marL="5500996">
              <a:spcBef>
                <a:spcPts val="12"/>
              </a:spcBef>
            </a:pPr>
            <a:fld id="{81D60167-4931-47E6-BA6A-407CBD079E47}" type="slidenum">
              <a:rPr lang="fr-FR" spc="-42" smtClean="0"/>
              <a:pPr marL="5500996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310284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3457" y="379518"/>
            <a:ext cx="11025188" cy="307777"/>
          </a:xfrm>
        </p:spPr>
        <p:txBody>
          <a:bodyPr lIns="0" tIns="0" rIns="0" bIns="0"/>
          <a:lstStyle>
            <a:lvl1pPr>
              <a:defRPr sz="200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80287" y="1385147"/>
            <a:ext cx="4219046" cy="2308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1" i="0">
                <a:solidFill>
                  <a:srgbClr val="6C6D6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4D278-1CBD-4795-9821-B12F456147B7}" type="datetime1">
              <a:rPr lang="en-US" smtClean="0"/>
              <a:t>7/2/2025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pPr marL="5500996">
              <a:spcBef>
                <a:spcPts val="12"/>
              </a:spcBef>
            </a:pPr>
            <a:fld id="{81D60167-4931-47E6-BA6A-407CBD079E47}" type="slidenum">
              <a:rPr lang="fr-FR" spc="-42" smtClean="0"/>
              <a:pPr marL="5500996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1041814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EDAC1-16B0-94F2-1EE9-6EC16A2A5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44356-BA1C-2919-549E-20CBDBC93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7929E-E8BF-8EBD-EAF5-BA2EA84C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8C25-14BC-4BF3-892D-054059054454}" type="datetime1">
              <a:rPr lang="en-US" smtClean="0"/>
              <a:t>7/2/2025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5E15E-E773-757A-141C-98435AE9C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9084C-D57D-C9D5-0C18-14A048608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32080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79120" y="769620"/>
            <a:ext cx="11041592" cy="0"/>
          </a:xfrm>
          <a:custGeom>
            <a:avLst/>
            <a:gdLst/>
            <a:ahLst/>
            <a:cxnLst/>
            <a:rect l="l" t="t" r="r" b="b"/>
            <a:pathLst>
              <a:path w="13249910">
                <a:moveTo>
                  <a:pt x="0" y="0"/>
                </a:moveTo>
                <a:lnTo>
                  <a:pt x="13249656" y="0"/>
                </a:lnTo>
              </a:path>
            </a:pathLst>
          </a:custGeom>
          <a:ln w="57912">
            <a:solidFill>
              <a:srgbClr val="6C6D6A"/>
            </a:solidFill>
          </a:ln>
        </p:spPr>
        <p:txBody>
          <a:bodyPr wrap="square" lIns="0" tIns="0" rIns="0" bIns="0" rtlCol="0"/>
          <a:lstStyle/>
          <a:p>
            <a:endParaRPr sz="1500"/>
          </a:p>
        </p:txBody>
      </p:sp>
      <p:sp>
        <p:nvSpPr>
          <p:cNvPr id="17" name="bg object 17"/>
          <p:cNvSpPr/>
          <p:nvPr/>
        </p:nvSpPr>
        <p:spPr>
          <a:xfrm>
            <a:off x="579120" y="6027420"/>
            <a:ext cx="11041592" cy="0"/>
          </a:xfrm>
          <a:custGeom>
            <a:avLst/>
            <a:gdLst/>
            <a:ahLst/>
            <a:cxnLst/>
            <a:rect l="l" t="t" r="r" b="b"/>
            <a:pathLst>
              <a:path w="13249910">
                <a:moveTo>
                  <a:pt x="0" y="0"/>
                </a:moveTo>
                <a:lnTo>
                  <a:pt x="13249656" y="0"/>
                </a:lnTo>
              </a:path>
            </a:pathLst>
          </a:custGeom>
          <a:ln w="57912">
            <a:solidFill>
              <a:srgbClr val="468FBE"/>
            </a:solidFill>
          </a:ln>
        </p:spPr>
        <p:txBody>
          <a:bodyPr wrap="square" lIns="0" tIns="0" rIns="0" bIns="0" rtlCol="0"/>
          <a:lstStyle/>
          <a:p>
            <a:endParaRPr sz="15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3457" y="379518"/>
            <a:ext cx="11025188" cy="307777"/>
          </a:xfrm>
        </p:spPr>
        <p:txBody>
          <a:bodyPr lIns="0" tIns="0" rIns="0" bIns="0"/>
          <a:lstStyle>
            <a:lvl1pPr>
              <a:defRPr sz="200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41437-AE70-4075-8738-2B69FE40AB97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pPr marL="5500996">
              <a:spcBef>
                <a:spcPts val="12"/>
              </a:spcBef>
            </a:pPr>
            <a:fld id="{81D60167-4931-47E6-BA6A-407CBD079E47}" type="slidenum">
              <a:rPr lang="fr-FR" spc="-42" smtClean="0"/>
              <a:pPr marL="5500996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1045360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F09DF-33B8-4B30-839D-1B4CA33D8251}" type="datetime1">
              <a:rPr lang="en-US" smtClean="0"/>
              <a:t>7/2/2025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pPr marL="5500996">
              <a:spcBef>
                <a:spcPts val="12"/>
              </a:spcBef>
            </a:pPr>
            <a:fld id="{81D60167-4931-47E6-BA6A-407CBD079E47}" type="slidenum">
              <a:rPr lang="fr-FR" spc="-42" smtClean="0"/>
              <a:pPr marL="5500996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9850752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282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33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96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67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518EB-FB4C-4987-AB3A-1E05636C0FC7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3882487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8537" y="531917"/>
            <a:ext cx="10854266" cy="282065"/>
          </a:xfrm>
        </p:spPr>
        <p:txBody>
          <a:bodyPr lIns="0" tIns="0" rIns="0" bIns="0"/>
          <a:lstStyle>
            <a:lvl1pPr>
              <a:defRPr sz="1833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8537" y="1224154"/>
            <a:ext cx="10928879" cy="179601"/>
          </a:xfrm>
        </p:spPr>
        <p:txBody>
          <a:bodyPr lIns="0" tIns="0" rIns="0" bIns="0"/>
          <a:lstStyle>
            <a:lvl1pPr>
              <a:defRPr sz="1167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D7EB9-E6FF-4C9A-83BC-F7C8DA6CB69D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3070548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79120" y="411480"/>
            <a:ext cx="1737783" cy="38100"/>
          </a:xfrm>
          <a:custGeom>
            <a:avLst/>
            <a:gdLst/>
            <a:ahLst/>
            <a:cxnLst/>
            <a:rect l="l" t="t" r="r" b="b"/>
            <a:pathLst>
              <a:path w="2085339" h="45720">
                <a:moveTo>
                  <a:pt x="2084832" y="0"/>
                </a:moveTo>
                <a:lnTo>
                  <a:pt x="0" y="0"/>
                </a:lnTo>
                <a:lnTo>
                  <a:pt x="0" y="45720"/>
                </a:lnTo>
                <a:lnTo>
                  <a:pt x="2084832" y="45720"/>
                </a:lnTo>
                <a:lnTo>
                  <a:pt x="2084832" y="0"/>
                </a:lnTo>
                <a:close/>
              </a:path>
            </a:pathLst>
          </a:custGeom>
          <a:solidFill>
            <a:srgbClr val="094775"/>
          </a:solidFill>
        </p:spPr>
        <p:txBody>
          <a:bodyPr wrap="square" lIns="0" tIns="0" rIns="0" bIns="0" rtlCol="0"/>
          <a:lstStyle/>
          <a:p>
            <a:endParaRPr sz="1500"/>
          </a:p>
        </p:txBody>
      </p:sp>
      <p:sp>
        <p:nvSpPr>
          <p:cNvPr id="17" name="bg object 17"/>
          <p:cNvSpPr/>
          <p:nvPr/>
        </p:nvSpPr>
        <p:spPr>
          <a:xfrm>
            <a:off x="0" y="6454140"/>
            <a:ext cx="12192000" cy="404283"/>
          </a:xfrm>
          <a:custGeom>
            <a:avLst/>
            <a:gdLst/>
            <a:ahLst/>
            <a:cxnLst/>
            <a:rect l="l" t="t" r="r" b="b"/>
            <a:pathLst>
              <a:path w="14630400" h="485140">
                <a:moveTo>
                  <a:pt x="14630400" y="0"/>
                </a:moveTo>
                <a:lnTo>
                  <a:pt x="0" y="0"/>
                </a:lnTo>
                <a:lnTo>
                  <a:pt x="0" y="484631"/>
                </a:lnTo>
                <a:lnTo>
                  <a:pt x="14630400" y="484631"/>
                </a:lnTo>
                <a:lnTo>
                  <a:pt x="14630400" y="0"/>
                </a:lnTo>
                <a:close/>
              </a:path>
            </a:pathLst>
          </a:custGeom>
          <a:solidFill>
            <a:srgbClr val="F5F7F8"/>
          </a:solidFill>
        </p:spPr>
        <p:txBody>
          <a:bodyPr wrap="square" lIns="0" tIns="0" rIns="0" bIns="0" rtlCol="0"/>
          <a:lstStyle/>
          <a:p>
            <a:endParaRPr sz="15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8537" y="531917"/>
            <a:ext cx="10854266" cy="282065"/>
          </a:xfrm>
        </p:spPr>
        <p:txBody>
          <a:bodyPr lIns="0" tIns="0" rIns="0" bIns="0"/>
          <a:lstStyle>
            <a:lvl1pPr>
              <a:defRPr sz="1833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0535E-A14D-41E0-91C1-40D88B853B22}" type="datetime1">
              <a:rPr lang="en-US" smtClean="0"/>
              <a:t>7/2/2025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14127186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8537" y="531917"/>
            <a:ext cx="10854266" cy="282065"/>
          </a:xfrm>
        </p:spPr>
        <p:txBody>
          <a:bodyPr lIns="0" tIns="0" rIns="0" bIns="0"/>
          <a:lstStyle>
            <a:lvl1pPr>
              <a:defRPr sz="1833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B11A6-2725-4A8F-A3A5-204D5B3E5837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12683615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3BF92-E84E-4AA3-8A2B-2777708871FC}" type="datetime1">
              <a:rPr lang="en-US" smtClean="0"/>
              <a:t>7/2/2025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23149417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AF59-5A51-4405-A895-64E809FEB960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196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FE810-11A9-4299-BFFF-C5D6755D81EA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291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71A6F-7BE4-49CB-B68D-FB107D9EADC7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186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90658-BF0A-DE4E-1CE6-A0D07454A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A0C660-2D66-5992-C28B-7F3C9A2D8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C5E88-13CE-AA3A-59C0-4C62DA51C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67ED-2C47-4F08-96FD-D58E3B30EF32}" type="datetime1">
              <a:rPr lang="en-US" smtClean="0"/>
              <a:t>7/2/2025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E1A69-CB39-5387-7CD0-2C684DE18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099D1-D5E4-4B63-4492-F96DEA641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6394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15E42-612E-4CA6-9154-2FA3E09A2172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0909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FA1-F899-4D50-9BFE-D7B6B0F0C98B}" type="datetime1">
              <a:rPr lang="en-US" smtClean="0"/>
              <a:t>7/2/2025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997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1AA7-3DBE-4F1E-A949-179A328BC990}" type="datetime1">
              <a:rPr lang="en-US" smtClean="0"/>
              <a:t>7/2/2025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187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82BEC-9F38-40DE-B288-AB24173AB75F}" type="datetime1">
              <a:rPr lang="en-US" smtClean="0"/>
              <a:t>7/2/2025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567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E4E6-77DB-4ABB-B7B2-68DA255E93C4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097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DBCA9-F3C6-4A44-8229-A312DE8C36C3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099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6346-3316-4418-B4CB-6356DA1088CB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85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0520-FBA0-4B18-876A-6F48C094C596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155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8CE02-04F9-CE27-2867-D195BE605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6BA17-A9B6-0E4E-0A0E-1028FC03F7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9913D7-12A2-2BE0-EBC2-D28B7AB791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C064FB-51FB-AB82-3A9C-DBE0D07EE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318A-180A-47E6-8477-B1472C7E236A}" type="datetime1">
              <a:rPr lang="en-US" smtClean="0"/>
              <a:t>7/2/2025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7E210-CF72-F159-725B-9188853A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9700A7-40AD-9969-8A53-A262C70A5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2996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4C631-6042-8DAB-8F63-D9F17951C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E25DE2-734D-559E-27BA-ABB25965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5447FA-B613-FC3E-40FE-82FA8F1ABE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10702F-5784-E57F-2F36-697EFF96E3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E29E9D-8450-83B9-D3EA-F21C318F68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9CE500-BF65-9097-2EA9-EA280C4A4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BEFB-C12D-466E-95A0-20848CB13DA3}" type="datetime1">
              <a:rPr lang="en-US" smtClean="0"/>
              <a:t>7/2/2025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0E6721-E5A6-58BD-4156-61623E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F2D361-00DC-41C0-7102-AA04D6648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029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1DCAD-334D-FD28-DC36-260E7CBEC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3BA23C-3948-DA35-AF72-4BB8885CB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BB784-5C20-4A6A-829A-38662C4EB372}" type="datetime1">
              <a:rPr lang="en-US" smtClean="0"/>
              <a:t>7/2/2025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893571-42DA-7657-8BA5-94D4DCBB1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7A41C6-AA96-00F5-FE81-8DD050981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25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052C76-00C6-AE60-62E4-4FA3B7B34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90E-52AC-4E58-A919-05000C0F740E}" type="datetime1">
              <a:rPr lang="en-US" smtClean="0"/>
              <a:t>7/2/2025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8CEDE3-159C-A4DA-A99E-3B02DF40E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E0B31A-2BB8-0970-AAE2-2EFB53B6A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3834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515DB-9BE8-7990-575C-FCC5AEF32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31D31-C912-330E-DB4A-078DDC3CB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DB6C2-8C45-3FA8-DA88-22943B5ED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3C9770-36BA-4738-819C-98FA0BEE3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61F2-563F-4299-B854-24ADCD1FAAAC}" type="datetime1">
              <a:rPr lang="en-US" smtClean="0"/>
              <a:t>7/2/2025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46FEE-3A48-D2AC-1804-F08578679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620D1-DD3D-596D-20D8-4773990E9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4268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61535-F205-21C4-D3B3-D0DBC83BF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A8F946-DA80-A6D0-0386-E58551440A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EEF7F1-47FA-DD91-D521-E303B7C60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BA169F-F95C-60B7-D725-1F267EFD1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0C5F-79DC-4ECA-93FC-5783465AE7D2}" type="datetime1">
              <a:rPr lang="en-US" smtClean="0"/>
              <a:t>7/2/2025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B6F879-E349-AED3-1F1C-6A6320BD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66CF09-AE4F-5895-C24F-83CEE7BD5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084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CA262B-C5F8-BBA2-6A57-A6EA42A49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659DDD-1C0B-D165-0593-F1883C4BE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0687B-86BF-8A8A-DA77-CE29F2D64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7DD14F-C074-4B11-A8FA-8441A9150B26}" type="datetime1">
              <a:rPr lang="en-US" smtClean="0"/>
              <a:t>7/2/2025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744A6-BDA1-542C-0C78-7091D8712E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0AB44-DE71-F377-1A50-71789A9B2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C5D949-E147-4FA4-B67A-4823B84711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97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1214755"/>
          </a:xfrm>
          <a:custGeom>
            <a:avLst/>
            <a:gdLst/>
            <a:ahLst/>
            <a:cxnLst/>
            <a:rect l="l" t="t" r="r" b="b"/>
            <a:pathLst>
              <a:path w="12192000" h="1214755">
                <a:moveTo>
                  <a:pt x="12192000" y="0"/>
                </a:moveTo>
                <a:lnTo>
                  <a:pt x="0" y="0"/>
                </a:lnTo>
                <a:lnTo>
                  <a:pt x="0" y="1214627"/>
                </a:lnTo>
                <a:lnTo>
                  <a:pt x="12192000" y="1214627"/>
                </a:lnTo>
                <a:lnTo>
                  <a:pt x="121920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1057" y="256480"/>
            <a:ext cx="10902315" cy="720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42115" y="2888971"/>
            <a:ext cx="6238240" cy="1559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79D8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05CE0-8E76-41B8-A5F5-19520C6439B3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196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79120" y="1089659"/>
            <a:ext cx="11041592" cy="0"/>
          </a:xfrm>
          <a:custGeom>
            <a:avLst/>
            <a:gdLst/>
            <a:ahLst/>
            <a:cxnLst/>
            <a:rect l="l" t="t" r="r" b="b"/>
            <a:pathLst>
              <a:path w="13249910">
                <a:moveTo>
                  <a:pt x="0" y="0"/>
                </a:moveTo>
                <a:lnTo>
                  <a:pt x="13249656" y="0"/>
                </a:lnTo>
              </a:path>
            </a:pathLst>
          </a:custGeom>
          <a:ln w="57912">
            <a:solidFill>
              <a:srgbClr val="468FBE"/>
            </a:solidFill>
          </a:ln>
        </p:spPr>
        <p:txBody>
          <a:bodyPr wrap="square" lIns="0" tIns="0" rIns="0" bIns="0" rtlCol="0"/>
          <a:lstStyle/>
          <a:p>
            <a:endParaRPr sz="1500"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859520" y="6202680"/>
            <a:ext cx="2753359" cy="18542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3457" y="379518"/>
            <a:ext cx="1102518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0186" y="1192317"/>
            <a:ext cx="10911628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6C6D6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A06C5-3B13-4A86-9B63-307A184E2F70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8537" y="6198124"/>
            <a:ext cx="7760229" cy="1154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6C6D6A"/>
                </a:solidFill>
                <a:latin typeface="Arial MT"/>
                <a:cs typeface="Arial MT"/>
              </a:defRPr>
            </a:lvl1pPr>
          </a:lstStyle>
          <a:p>
            <a:pPr marL="5500996">
              <a:spcBef>
                <a:spcPts val="12"/>
              </a:spcBef>
            </a:pPr>
            <a:fld id="{81D60167-4931-47E6-BA6A-407CBD079E47}" type="slidenum">
              <a:rPr lang="fr-FR" spc="-42" smtClean="0"/>
              <a:pPr marL="5500996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266017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80985">
        <a:defRPr>
          <a:latin typeface="+mn-lt"/>
          <a:ea typeface="+mn-ea"/>
          <a:cs typeface="+mn-cs"/>
        </a:defRPr>
      </a:lvl2pPr>
      <a:lvl3pPr marL="761970">
        <a:defRPr>
          <a:latin typeface="+mn-lt"/>
          <a:ea typeface="+mn-ea"/>
          <a:cs typeface="+mn-cs"/>
        </a:defRPr>
      </a:lvl3pPr>
      <a:lvl4pPr marL="1142954">
        <a:defRPr>
          <a:latin typeface="+mn-lt"/>
          <a:ea typeface="+mn-ea"/>
          <a:cs typeface="+mn-cs"/>
        </a:defRPr>
      </a:lvl4pPr>
      <a:lvl5pPr marL="1523939">
        <a:defRPr>
          <a:latin typeface="+mn-lt"/>
          <a:ea typeface="+mn-ea"/>
          <a:cs typeface="+mn-cs"/>
        </a:defRPr>
      </a:lvl5pPr>
      <a:lvl6pPr marL="1904924">
        <a:defRPr>
          <a:latin typeface="+mn-lt"/>
          <a:ea typeface="+mn-ea"/>
          <a:cs typeface="+mn-cs"/>
        </a:defRPr>
      </a:lvl6pPr>
      <a:lvl7pPr marL="2285909">
        <a:defRPr>
          <a:latin typeface="+mn-lt"/>
          <a:ea typeface="+mn-ea"/>
          <a:cs typeface="+mn-cs"/>
        </a:defRPr>
      </a:lvl7pPr>
      <a:lvl8pPr marL="2666893">
        <a:defRPr>
          <a:latin typeface="+mn-lt"/>
          <a:ea typeface="+mn-ea"/>
          <a:cs typeface="+mn-cs"/>
        </a:defRPr>
      </a:lvl8pPr>
      <a:lvl9pPr marL="30478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80985">
        <a:defRPr>
          <a:latin typeface="+mn-lt"/>
          <a:ea typeface="+mn-ea"/>
          <a:cs typeface="+mn-cs"/>
        </a:defRPr>
      </a:lvl2pPr>
      <a:lvl3pPr marL="761970">
        <a:defRPr>
          <a:latin typeface="+mn-lt"/>
          <a:ea typeface="+mn-ea"/>
          <a:cs typeface="+mn-cs"/>
        </a:defRPr>
      </a:lvl3pPr>
      <a:lvl4pPr marL="1142954">
        <a:defRPr>
          <a:latin typeface="+mn-lt"/>
          <a:ea typeface="+mn-ea"/>
          <a:cs typeface="+mn-cs"/>
        </a:defRPr>
      </a:lvl4pPr>
      <a:lvl5pPr marL="1523939">
        <a:defRPr>
          <a:latin typeface="+mn-lt"/>
          <a:ea typeface="+mn-ea"/>
          <a:cs typeface="+mn-cs"/>
        </a:defRPr>
      </a:lvl5pPr>
      <a:lvl6pPr marL="1904924">
        <a:defRPr>
          <a:latin typeface="+mn-lt"/>
          <a:ea typeface="+mn-ea"/>
          <a:cs typeface="+mn-cs"/>
        </a:defRPr>
      </a:lvl6pPr>
      <a:lvl7pPr marL="2285909">
        <a:defRPr>
          <a:latin typeface="+mn-lt"/>
          <a:ea typeface="+mn-ea"/>
          <a:cs typeface="+mn-cs"/>
        </a:defRPr>
      </a:lvl7pPr>
      <a:lvl8pPr marL="2666893">
        <a:defRPr>
          <a:latin typeface="+mn-lt"/>
          <a:ea typeface="+mn-ea"/>
          <a:cs typeface="+mn-cs"/>
        </a:defRPr>
      </a:lvl8pPr>
      <a:lvl9pPr marL="3047878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79120" y="411480"/>
            <a:ext cx="1737783" cy="38100"/>
          </a:xfrm>
          <a:custGeom>
            <a:avLst/>
            <a:gdLst/>
            <a:ahLst/>
            <a:cxnLst/>
            <a:rect l="l" t="t" r="r" b="b"/>
            <a:pathLst>
              <a:path w="2085339" h="45720">
                <a:moveTo>
                  <a:pt x="2084832" y="0"/>
                </a:moveTo>
                <a:lnTo>
                  <a:pt x="0" y="0"/>
                </a:lnTo>
                <a:lnTo>
                  <a:pt x="0" y="45720"/>
                </a:lnTo>
                <a:lnTo>
                  <a:pt x="2084832" y="45720"/>
                </a:lnTo>
                <a:lnTo>
                  <a:pt x="2084832" y="0"/>
                </a:lnTo>
                <a:close/>
              </a:path>
            </a:pathLst>
          </a:custGeom>
          <a:solidFill>
            <a:srgbClr val="094775"/>
          </a:solidFill>
        </p:spPr>
        <p:txBody>
          <a:bodyPr wrap="square" lIns="0" tIns="0" rIns="0" bIns="0" rtlCol="0"/>
          <a:lstStyle/>
          <a:p>
            <a:endParaRPr sz="1500"/>
          </a:p>
        </p:txBody>
      </p:sp>
      <p:sp>
        <p:nvSpPr>
          <p:cNvPr id="17" name="bg object 17"/>
          <p:cNvSpPr/>
          <p:nvPr/>
        </p:nvSpPr>
        <p:spPr>
          <a:xfrm>
            <a:off x="0" y="6454139"/>
            <a:ext cx="12192000" cy="404283"/>
          </a:xfrm>
          <a:custGeom>
            <a:avLst/>
            <a:gdLst/>
            <a:ahLst/>
            <a:cxnLst/>
            <a:rect l="l" t="t" r="r" b="b"/>
            <a:pathLst>
              <a:path w="14630400" h="485140">
                <a:moveTo>
                  <a:pt x="14630400" y="0"/>
                </a:moveTo>
                <a:lnTo>
                  <a:pt x="0" y="0"/>
                </a:lnTo>
                <a:lnTo>
                  <a:pt x="0" y="484632"/>
                </a:lnTo>
                <a:lnTo>
                  <a:pt x="14630400" y="484632"/>
                </a:lnTo>
                <a:lnTo>
                  <a:pt x="14630400" y="0"/>
                </a:lnTo>
                <a:close/>
              </a:path>
            </a:pathLst>
          </a:custGeom>
          <a:solidFill>
            <a:srgbClr val="F5F7F8"/>
          </a:solidFill>
        </p:spPr>
        <p:txBody>
          <a:bodyPr wrap="square" lIns="0" tIns="0" rIns="0" bIns="0" rtlCol="0"/>
          <a:lstStyle/>
          <a:p>
            <a:endParaRPr sz="1500"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79121" y="6591300"/>
            <a:ext cx="1678939" cy="11303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8537" y="531917"/>
            <a:ext cx="1085426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8537" y="1224154"/>
            <a:ext cx="1092887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9A7FD-4363-4054-86DF-5D6CDF89A881}" type="datetime1">
              <a:rPr lang="en-US" smtClean="0"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74450" y="6576219"/>
            <a:ext cx="180974" cy="2308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31383D"/>
                </a:solidFill>
                <a:latin typeface="Arial MT"/>
                <a:cs typeface="Arial MT"/>
              </a:defRPr>
            </a:lvl1pPr>
          </a:lstStyle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‹#›</a:t>
            </a:fld>
            <a:endParaRPr lang="fr-FR" spc="-42" dirty="0"/>
          </a:p>
        </p:txBody>
      </p:sp>
    </p:spTree>
    <p:extLst>
      <p:ext uri="{BB962C8B-B14F-4D97-AF65-F5344CB8AC3E}">
        <p14:creationId xmlns:p14="http://schemas.microsoft.com/office/powerpoint/2010/main" val="525166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80985">
        <a:defRPr>
          <a:latin typeface="+mn-lt"/>
          <a:ea typeface="+mn-ea"/>
          <a:cs typeface="+mn-cs"/>
        </a:defRPr>
      </a:lvl2pPr>
      <a:lvl3pPr marL="761970">
        <a:defRPr>
          <a:latin typeface="+mn-lt"/>
          <a:ea typeface="+mn-ea"/>
          <a:cs typeface="+mn-cs"/>
        </a:defRPr>
      </a:lvl3pPr>
      <a:lvl4pPr marL="1142954">
        <a:defRPr>
          <a:latin typeface="+mn-lt"/>
          <a:ea typeface="+mn-ea"/>
          <a:cs typeface="+mn-cs"/>
        </a:defRPr>
      </a:lvl4pPr>
      <a:lvl5pPr marL="1523939">
        <a:defRPr>
          <a:latin typeface="+mn-lt"/>
          <a:ea typeface="+mn-ea"/>
          <a:cs typeface="+mn-cs"/>
        </a:defRPr>
      </a:lvl5pPr>
      <a:lvl6pPr marL="1904924">
        <a:defRPr>
          <a:latin typeface="+mn-lt"/>
          <a:ea typeface="+mn-ea"/>
          <a:cs typeface="+mn-cs"/>
        </a:defRPr>
      </a:lvl6pPr>
      <a:lvl7pPr marL="2285909">
        <a:defRPr>
          <a:latin typeface="+mn-lt"/>
          <a:ea typeface="+mn-ea"/>
          <a:cs typeface="+mn-cs"/>
        </a:defRPr>
      </a:lvl7pPr>
      <a:lvl8pPr marL="2666893">
        <a:defRPr>
          <a:latin typeface="+mn-lt"/>
          <a:ea typeface="+mn-ea"/>
          <a:cs typeface="+mn-cs"/>
        </a:defRPr>
      </a:lvl8pPr>
      <a:lvl9pPr marL="30478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80985">
        <a:defRPr>
          <a:latin typeface="+mn-lt"/>
          <a:ea typeface="+mn-ea"/>
          <a:cs typeface="+mn-cs"/>
        </a:defRPr>
      </a:lvl2pPr>
      <a:lvl3pPr marL="761970">
        <a:defRPr>
          <a:latin typeface="+mn-lt"/>
          <a:ea typeface="+mn-ea"/>
          <a:cs typeface="+mn-cs"/>
        </a:defRPr>
      </a:lvl3pPr>
      <a:lvl4pPr marL="1142954">
        <a:defRPr>
          <a:latin typeface="+mn-lt"/>
          <a:ea typeface="+mn-ea"/>
          <a:cs typeface="+mn-cs"/>
        </a:defRPr>
      </a:lvl4pPr>
      <a:lvl5pPr marL="1523939">
        <a:defRPr>
          <a:latin typeface="+mn-lt"/>
          <a:ea typeface="+mn-ea"/>
          <a:cs typeface="+mn-cs"/>
        </a:defRPr>
      </a:lvl5pPr>
      <a:lvl6pPr marL="1904924">
        <a:defRPr>
          <a:latin typeface="+mn-lt"/>
          <a:ea typeface="+mn-ea"/>
          <a:cs typeface="+mn-cs"/>
        </a:defRPr>
      </a:lvl6pPr>
      <a:lvl7pPr marL="2285909">
        <a:defRPr>
          <a:latin typeface="+mn-lt"/>
          <a:ea typeface="+mn-ea"/>
          <a:cs typeface="+mn-cs"/>
        </a:defRPr>
      </a:lvl7pPr>
      <a:lvl8pPr marL="2666893">
        <a:defRPr>
          <a:latin typeface="+mn-lt"/>
          <a:ea typeface="+mn-ea"/>
          <a:cs typeface="+mn-cs"/>
        </a:defRPr>
      </a:lvl8pPr>
      <a:lvl9pPr marL="3047878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5CDEE-70E4-453E-BAF6-74BFD875F5FA}" type="datetime1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9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21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png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3" Type="http://schemas.openxmlformats.org/officeDocument/2006/relationships/image" Target="../media/image4.png"/><Relationship Id="rId7" Type="http://schemas.openxmlformats.org/officeDocument/2006/relationships/image" Target="../media/image58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.svg"/><Relationship Id="rId9" Type="http://schemas.openxmlformats.org/officeDocument/2006/relationships/image" Target="../media/image6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5.svg"/><Relationship Id="rId10" Type="http://schemas.openxmlformats.org/officeDocument/2006/relationships/image" Target="../media/image19.svg"/><Relationship Id="rId4" Type="http://schemas.openxmlformats.org/officeDocument/2006/relationships/image" Target="../media/image4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1.jpe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21.jpe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21.jpe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144701" y="0"/>
            <a:ext cx="8617704" cy="7098779"/>
          </a:xfrm>
          <a:custGeom>
            <a:avLst/>
            <a:gdLst/>
            <a:ahLst/>
            <a:cxnLst/>
            <a:rect l="l" t="t" r="r" b="b"/>
            <a:pathLst>
              <a:path w="8344335" h="8229600">
                <a:moveTo>
                  <a:pt x="8344335" y="0"/>
                </a:moveTo>
                <a:lnTo>
                  <a:pt x="0" y="0"/>
                </a:lnTo>
                <a:lnTo>
                  <a:pt x="0" y="8229600"/>
                </a:lnTo>
                <a:lnTo>
                  <a:pt x="8344335" y="8229600"/>
                </a:lnTo>
                <a:lnTo>
                  <a:pt x="834433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3" name="Freeform 3"/>
          <p:cNvSpPr/>
          <p:nvPr/>
        </p:nvSpPr>
        <p:spPr>
          <a:xfrm rot="10478344" flipH="1">
            <a:off x="-1016066" y="-3604186"/>
            <a:ext cx="6760152" cy="6667200"/>
          </a:xfrm>
          <a:custGeom>
            <a:avLst/>
            <a:gdLst/>
            <a:ahLst/>
            <a:cxnLst/>
            <a:rect l="l" t="t" r="r" b="b"/>
            <a:pathLst>
              <a:path w="8344335" h="8229600">
                <a:moveTo>
                  <a:pt x="8344335" y="0"/>
                </a:moveTo>
                <a:lnTo>
                  <a:pt x="0" y="0"/>
                </a:lnTo>
                <a:lnTo>
                  <a:pt x="0" y="8229600"/>
                </a:lnTo>
                <a:lnTo>
                  <a:pt x="8344335" y="8229600"/>
                </a:lnTo>
                <a:lnTo>
                  <a:pt x="834433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grpSp>
        <p:nvGrpSpPr>
          <p:cNvPr id="4" name="Group 4"/>
          <p:cNvGrpSpPr/>
          <p:nvPr/>
        </p:nvGrpSpPr>
        <p:grpSpPr>
          <a:xfrm>
            <a:off x="6598943" y="4579010"/>
            <a:ext cx="3290647" cy="4754441"/>
            <a:chOff x="0" y="0"/>
            <a:chExt cx="812800" cy="117436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1174362"/>
            </a:xfrm>
            <a:custGeom>
              <a:avLst/>
              <a:gdLst/>
              <a:ahLst/>
              <a:cxnLst/>
              <a:rect l="l" t="t" r="r" b="b"/>
              <a:pathLst>
                <a:path w="812800" h="1174362">
                  <a:moveTo>
                    <a:pt x="156847" y="0"/>
                  </a:moveTo>
                  <a:lnTo>
                    <a:pt x="655953" y="0"/>
                  </a:lnTo>
                  <a:cubicBezTo>
                    <a:pt x="742577" y="0"/>
                    <a:pt x="812800" y="70223"/>
                    <a:pt x="812800" y="156847"/>
                  </a:cubicBezTo>
                  <a:lnTo>
                    <a:pt x="812800" y="1017515"/>
                  </a:lnTo>
                  <a:cubicBezTo>
                    <a:pt x="812800" y="1059113"/>
                    <a:pt x="796275" y="1099008"/>
                    <a:pt x="766861" y="1128422"/>
                  </a:cubicBezTo>
                  <a:cubicBezTo>
                    <a:pt x="737446" y="1157837"/>
                    <a:pt x="697551" y="1174362"/>
                    <a:pt x="655953" y="1174362"/>
                  </a:cubicBezTo>
                  <a:lnTo>
                    <a:pt x="156847" y="1174362"/>
                  </a:lnTo>
                  <a:cubicBezTo>
                    <a:pt x="70223" y="1174362"/>
                    <a:pt x="0" y="1104139"/>
                    <a:pt x="0" y="1017515"/>
                  </a:cubicBezTo>
                  <a:lnTo>
                    <a:pt x="0" y="156847"/>
                  </a:lnTo>
                  <a:cubicBezTo>
                    <a:pt x="0" y="70223"/>
                    <a:pt x="70223" y="0"/>
                    <a:pt x="156847" y="0"/>
                  </a:cubicBezTo>
                  <a:close/>
                </a:path>
              </a:pathLst>
            </a:custGeom>
            <a:solidFill>
              <a:srgbClr val="237F2F">
                <a:alpha val="21961"/>
              </a:srgbClr>
            </a:solidFill>
            <a:ln w="12700" cap="rnd">
              <a:noFill/>
              <a:prstDash val="solid"/>
              <a:round/>
            </a:ln>
          </p:spPr>
          <p:txBody>
            <a:bodyPr/>
            <a:lstStyle/>
            <a:p>
              <a:endParaRPr lang="fr-FR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218591" y="-602714"/>
            <a:ext cx="3497580" cy="5053425"/>
            <a:chOff x="0" y="0"/>
            <a:chExt cx="812800" cy="1174362"/>
          </a:xfrm>
          <a:solidFill>
            <a:srgbClr val="CFE3D1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1174362"/>
            </a:xfrm>
            <a:custGeom>
              <a:avLst/>
              <a:gdLst/>
              <a:ahLst/>
              <a:cxnLst/>
              <a:rect l="l" t="t" r="r" b="b"/>
              <a:pathLst>
                <a:path w="812800" h="1174362">
                  <a:moveTo>
                    <a:pt x="147567" y="0"/>
                  </a:moveTo>
                  <a:lnTo>
                    <a:pt x="665233" y="0"/>
                  </a:lnTo>
                  <a:cubicBezTo>
                    <a:pt x="746732" y="0"/>
                    <a:pt x="812800" y="66068"/>
                    <a:pt x="812800" y="147567"/>
                  </a:cubicBezTo>
                  <a:lnTo>
                    <a:pt x="812800" y="1026794"/>
                  </a:lnTo>
                  <a:cubicBezTo>
                    <a:pt x="812800" y="1065932"/>
                    <a:pt x="797253" y="1103466"/>
                    <a:pt x="769579" y="1131140"/>
                  </a:cubicBezTo>
                  <a:cubicBezTo>
                    <a:pt x="741904" y="1158814"/>
                    <a:pt x="704370" y="1174362"/>
                    <a:pt x="665233" y="1174362"/>
                  </a:cubicBezTo>
                  <a:lnTo>
                    <a:pt x="147567" y="1174362"/>
                  </a:lnTo>
                  <a:cubicBezTo>
                    <a:pt x="66068" y="1174362"/>
                    <a:pt x="0" y="1108293"/>
                    <a:pt x="0" y="1026794"/>
                  </a:cubicBezTo>
                  <a:lnTo>
                    <a:pt x="0" y="147567"/>
                  </a:lnTo>
                  <a:cubicBezTo>
                    <a:pt x="0" y="66068"/>
                    <a:pt x="66068" y="0"/>
                    <a:pt x="147567" y="0"/>
                  </a:cubicBezTo>
                  <a:close/>
                </a:path>
              </a:pathLst>
            </a:custGeom>
            <a:grpFill/>
            <a:ln w="12700" cap="rnd">
              <a:noFill/>
              <a:prstDash val="solid"/>
              <a:round/>
            </a:ln>
          </p:spPr>
          <p:txBody>
            <a:bodyPr/>
            <a:lstStyle/>
            <a:p>
              <a:endParaRPr lang="fr-FR" sz="120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467570" y="4726352"/>
            <a:ext cx="6131373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40"/>
              </a:lnSpc>
            </a:pPr>
            <a:r>
              <a:rPr lang="en-US" sz="2000" b="1" dirty="0">
                <a:solidFill>
                  <a:srgbClr val="006AB8"/>
                </a:solidFill>
                <a:latin typeface="Clear Sans Bold" panose="020B0604020202020204" charset="0"/>
                <a:ea typeface="Poppins Bold"/>
                <a:cs typeface="Clear Sans Bold" panose="020B0604020202020204" charset="0"/>
                <a:sym typeface="Poppins Bold"/>
              </a:rPr>
              <a:t>Aubin NGOUA</a:t>
            </a:r>
          </a:p>
          <a:p>
            <a:pPr>
              <a:lnSpc>
                <a:spcPts val="1783"/>
              </a:lnSpc>
            </a:pPr>
            <a:endParaRPr lang="en-US" sz="1666" b="1" i="1" dirty="0">
              <a:solidFill>
                <a:srgbClr val="006AB8"/>
              </a:solidFill>
              <a:latin typeface="Clear Sans Bold" panose="020B0604020202020204" charset="0"/>
              <a:ea typeface="Poppins Italics"/>
              <a:cs typeface="Clear Sans Bold" panose="020B0604020202020204" charset="0"/>
              <a:sym typeface="Poppins Italics"/>
            </a:endParaRPr>
          </a:p>
          <a:p>
            <a:pPr>
              <a:lnSpc>
                <a:spcPts val="1783"/>
              </a:lnSpc>
            </a:pPr>
            <a:r>
              <a:rPr lang="en-US" sz="1666" b="1" i="1" dirty="0" err="1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Fondateur</a:t>
            </a: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 de Solar Box</a:t>
            </a:r>
          </a:p>
          <a:p>
            <a:pPr>
              <a:lnSpc>
                <a:spcPts val="1783"/>
              </a:lnSpc>
            </a:pP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Directeur adjoint des </a:t>
            </a:r>
            <a:r>
              <a:rPr lang="en-US" sz="1666" b="1" i="1" dirty="0" err="1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Énergies</a:t>
            </a: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 Nouvelles et </a:t>
            </a:r>
            <a:r>
              <a:rPr lang="en-US" sz="1666" b="1" i="1" dirty="0" err="1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Renouvelables</a:t>
            </a: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  </a:t>
            </a:r>
          </a:p>
          <a:p>
            <a:pPr algn="ctr">
              <a:lnSpc>
                <a:spcPts val="1783"/>
              </a:lnSpc>
            </a:pP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Ministère de </a:t>
            </a:r>
            <a:r>
              <a:rPr lang="en-US" sz="1666" b="1" i="1" dirty="0" err="1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l’Accès</a:t>
            </a: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 </a:t>
            </a:r>
            <a:r>
              <a:rPr lang="en-US" sz="1666" b="1" i="1" dirty="0" err="1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Universel</a:t>
            </a: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 à </a:t>
            </a:r>
            <a:r>
              <a:rPr lang="en-US" sz="1666" b="1" i="1" dirty="0" err="1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l’Eau</a:t>
            </a:r>
            <a:r>
              <a:rPr lang="en-US" sz="1666" b="1" i="1" dirty="0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 et à </a:t>
            </a:r>
            <a:r>
              <a:rPr lang="en-US" sz="1666" b="1" i="1" dirty="0" err="1">
                <a:solidFill>
                  <a:srgbClr val="006AB8"/>
                </a:solidFill>
                <a:latin typeface="Clear Sans Bold" panose="020B0604020202020204" charset="0"/>
                <a:ea typeface="Poppins Italics"/>
                <a:cs typeface="Clear Sans Bold" panose="020B0604020202020204" charset="0"/>
                <a:sym typeface="Poppins Italics"/>
              </a:rPr>
              <a:t>l’Énergie</a:t>
            </a:r>
            <a:endParaRPr lang="en-US" sz="1666" b="1" i="1" dirty="0">
              <a:solidFill>
                <a:srgbClr val="006AB8"/>
              </a:solidFill>
              <a:latin typeface="Clear Sans Bold" panose="020B0604020202020204" charset="0"/>
              <a:ea typeface="Poppins Italics"/>
              <a:cs typeface="Clear Sans Bold" panose="020B0604020202020204" charset="0"/>
              <a:sym typeface="Poppins Italics"/>
            </a:endParaRPr>
          </a:p>
        </p:txBody>
      </p:sp>
      <p:sp>
        <p:nvSpPr>
          <p:cNvPr id="9" name="Freeform 9"/>
          <p:cNvSpPr/>
          <p:nvPr/>
        </p:nvSpPr>
        <p:spPr>
          <a:xfrm rot="-3319009">
            <a:off x="-2123480" y="5770283"/>
            <a:ext cx="5443608" cy="4858420"/>
          </a:xfrm>
          <a:custGeom>
            <a:avLst/>
            <a:gdLst/>
            <a:ahLst/>
            <a:cxnLst/>
            <a:rect l="l" t="t" r="r" b="b"/>
            <a:pathLst>
              <a:path w="8165412" h="7287630">
                <a:moveTo>
                  <a:pt x="0" y="0"/>
                </a:moveTo>
                <a:lnTo>
                  <a:pt x="8165412" y="0"/>
                </a:lnTo>
                <a:lnTo>
                  <a:pt x="8165412" y="7287630"/>
                </a:lnTo>
                <a:lnTo>
                  <a:pt x="0" y="7287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9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10" name="Freeform 10"/>
          <p:cNvSpPr/>
          <p:nvPr/>
        </p:nvSpPr>
        <p:spPr>
          <a:xfrm rot="-766684" flipH="1" flipV="1">
            <a:off x="4231723" y="-780119"/>
            <a:ext cx="5163299" cy="3207699"/>
          </a:xfrm>
          <a:custGeom>
            <a:avLst/>
            <a:gdLst/>
            <a:ahLst/>
            <a:cxnLst/>
            <a:rect l="l" t="t" r="r" b="b"/>
            <a:pathLst>
              <a:path w="7744949" h="4811549">
                <a:moveTo>
                  <a:pt x="7744949" y="4811549"/>
                </a:moveTo>
                <a:lnTo>
                  <a:pt x="0" y="4811549"/>
                </a:lnTo>
                <a:lnTo>
                  <a:pt x="0" y="0"/>
                </a:lnTo>
                <a:lnTo>
                  <a:pt x="7744949" y="0"/>
                </a:lnTo>
                <a:lnTo>
                  <a:pt x="7744949" y="48115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sz="1200" dirty="0"/>
          </a:p>
        </p:txBody>
      </p:sp>
      <p:sp>
        <p:nvSpPr>
          <p:cNvPr id="11" name="Freeform 11"/>
          <p:cNvSpPr/>
          <p:nvPr/>
        </p:nvSpPr>
        <p:spPr>
          <a:xfrm rot="-5400000">
            <a:off x="7160068" y="330537"/>
            <a:ext cx="1518206" cy="1443205"/>
          </a:xfrm>
          <a:custGeom>
            <a:avLst/>
            <a:gdLst/>
            <a:ahLst/>
            <a:cxnLst/>
            <a:rect l="l" t="t" r="r" b="b"/>
            <a:pathLst>
              <a:path w="2277309" h="2164807">
                <a:moveTo>
                  <a:pt x="0" y="0"/>
                </a:moveTo>
                <a:lnTo>
                  <a:pt x="2277309" y="0"/>
                </a:lnTo>
                <a:lnTo>
                  <a:pt x="2277309" y="2164807"/>
                </a:lnTo>
                <a:lnTo>
                  <a:pt x="0" y="216480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158796" b="-90076"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12" name="Freeform 12"/>
          <p:cNvSpPr/>
          <p:nvPr/>
        </p:nvSpPr>
        <p:spPr>
          <a:xfrm rot="-5400000">
            <a:off x="7136131" y="1805633"/>
            <a:ext cx="1647967" cy="1525091"/>
          </a:xfrm>
          <a:custGeom>
            <a:avLst/>
            <a:gdLst/>
            <a:ahLst/>
            <a:cxnLst/>
            <a:rect l="l" t="t" r="r" b="b"/>
            <a:pathLst>
              <a:path w="2471951" h="2287637">
                <a:moveTo>
                  <a:pt x="0" y="0"/>
                </a:moveTo>
                <a:lnTo>
                  <a:pt x="2471951" y="0"/>
                </a:lnTo>
                <a:lnTo>
                  <a:pt x="2471951" y="2287637"/>
                </a:lnTo>
                <a:lnTo>
                  <a:pt x="0" y="22876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60270" r="-78147" b="-79871"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13" name="Freeform 13"/>
          <p:cNvSpPr/>
          <p:nvPr/>
        </p:nvSpPr>
        <p:spPr>
          <a:xfrm rot="5400000">
            <a:off x="10156226" y="5104289"/>
            <a:ext cx="1518206" cy="1443205"/>
          </a:xfrm>
          <a:custGeom>
            <a:avLst/>
            <a:gdLst/>
            <a:ahLst/>
            <a:cxnLst/>
            <a:rect l="l" t="t" r="r" b="b"/>
            <a:pathLst>
              <a:path w="2277309" h="2164807">
                <a:moveTo>
                  <a:pt x="0" y="0"/>
                </a:moveTo>
                <a:lnTo>
                  <a:pt x="2277309" y="0"/>
                </a:lnTo>
                <a:lnTo>
                  <a:pt x="2277309" y="2164807"/>
                </a:lnTo>
                <a:lnTo>
                  <a:pt x="0" y="216480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158796" b="-90076"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14" name="Freeform 14"/>
          <p:cNvSpPr/>
          <p:nvPr/>
        </p:nvSpPr>
        <p:spPr>
          <a:xfrm rot="5400000">
            <a:off x="10050402" y="3547307"/>
            <a:ext cx="1647967" cy="1525091"/>
          </a:xfrm>
          <a:custGeom>
            <a:avLst/>
            <a:gdLst/>
            <a:ahLst/>
            <a:cxnLst/>
            <a:rect l="l" t="t" r="r" b="b"/>
            <a:pathLst>
              <a:path w="2471951" h="2287637">
                <a:moveTo>
                  <a:pt x="0" y="0"/>
                </a:moveTo>
                <a:lnTo>
                  <a:pt x="2471951" y="0"/>
                </a:lnTo>
                <a:lnTo>
                  <a:pt x="2471951" y="2287637"/>
                </a:lnTo>
                <a:lnTo>
                  <a:pt x="0" y="22876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60270" r="-78147" b="-79871"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15" name="TextBox 15"/>
          <p:cNvSpPr txBox="1"/>
          <p:nvPr/>
        </p:nvSpPr>
        <p:spPr>
          <a:xfrm>
            <a:off x="546292" y="452848"/>
            <a:ext cx="5884672" cy="207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66"/>
              </a:lnSpc>
            </a:pPr>
            <a:r>
              <a:rPr lang="en-US" sz="4666" b="1" dirty="0">
                <a:solidFill>
                  <a:srgbClr val="006AB8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Du concept à </a:t>
            </a:r>
            <a:r>
              <a:rPr lang="en-US" sz="4666" b="1" dirty="0" err="1">
                <a:solidFill>
                  <a:srgbClr val="006AB8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l’Impact</a:t>
            </a:r>
            <a:r>
              <a:rPr lang="en-US" sz="4666" b="1" dirty="0">
                <a:solidFill>
                  <a:srgbClr val="006AB8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: </a:t>
            </a:r>
            <a:r>
              <a:rPr lang="en-US" sz="4666" b="1" dirty="0" err="1">
                <a:solidFill>
                  <a:srgbClr val="006AB8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L’aventure</a:t>
            </a:r>
            <a:r>
              <a:rPr lang="en-US" sz="4666" b="1" dirty="0">
                <a:solidFill>
                  <a:srgbClr val="006AB8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 de la start-up</a:t>
            </a:r>
          </a:p>
        </p:txBody>
      </p:sp>
      <p:sp>
        <p:nvSpPr>
          <p:cNvPr id="16" name="Freeform 16"/>
          <p:cNvSpPr/>
          <p:nvPr/>
        </p:nvSpPr>
        <p:spPr>
          <a:xfrm>
            <a:off x="354484" y="2275772"/>
            <a:ext cx="3790217" cy="1136003"/>
          </a:xfrm>
          <a:custGeom>
            <a:avLst/>
            <a:gdLst/>
            <a:ahLst/>
            <a:cxnLst/>
            <a:rect l="l" t="t" r="r" b="b"/>
            <a:pathLst>
              <a:path w="5685325" h="1704005">
                <a:moveTo>
                  <a:pt x="0" y="0"/>
                </a:moveTo>
                <a:lnTo>
                  <a:pt x="5685326" y="0"/>
                </a:lnTo>
                <a:lnTo>
                  <a:pt x="5685326" y="1704005"/>
                </a:lnTo>
                <a:lnTo>
                  <a:pt x="0" y="170400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23174" b="-110470"/>
            </a:stretch>
          </a:blipFill>
        </p:spPr>
        <p:txBody>
          <a:bodyPr/>
          <a:lstStyle/>
          <a:p>
            <a:endParaRPr lang="fr-FR" sz="1200"/>
          </a:p>
        </p:txBody>
      </p:sp>
      <p:grpSp>
        <p:nvGrpSpPr>
          <p:cNvPr id="17" name="Group 17"/>
          <p:cNvGrpSpPr/>
          <p:nvPr/>
        </p:nvGrpSpPr>
        <p:grpSpPr>
          <a:xfrm>
            <a:off x="6286500" y="685800"/>
            <a:ext cx="4583298" cy="458329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1"/>
              <a:stretch>
                <a:fillRect l="-24976" r="-24976"/>
              </a:stretch>
            </a:blipFill>
            <a:ln w="381000" cap="sq">
              <a:solidFill>
                <a:srgbClr val="237F2F"/>
              </a:solidFill>
              <a:prstDash val="solid"/>
              <a:miter/>
            </a:ln>
          </p:spPr>
          <p:txBody>
            <a:bodyPr/>
            <a:lstStyle/>
            <a:p>
              <a:endParaRPr lang="fr-FR" sz="1200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946657" y="3429001"/>
            <a:ext cx="3052995" cy="3052995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2"/>
              <a:stretch>
                <a:fillRect l="-16666" r="-16666"/>
              </a:stretch>
            </a:blipFill>
            <a:ln w="381000" cap="sq">
              <a:solidFill>
                <a:srgbClr val="237F2F"/>
              </a:solidFill>
              <a:prstDash val="solid"/>
              <a:miter/>
            </a:ln>
          </p:spPr>
          <p:txBody>
            <a:bodyPr/>
            <a:lstStyle/>
            <a:p>
              <a:endParaRPr lang="fr-FR" sz="1200"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467570" y="4434508"/>
            <a:ext cx="2284710" cy="187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7"/>
              </a:lnSpc>
            </a:pPr>
            <a:r>
              <a:rPr lang="en-US" dirty="0" err="1">
                <a:solidFill>
                  <a:srgbClr val="006AB8"/>
                </a:solidFill>
                <a:latin typeface="Clear Sans Bold" panose="020B0604020202020204" charset="0"/>
                <a:ea typeface="Poppins"/>
                <a:cs typeface="Clear Sans Bold" panose="020B0604020202020204" charset="0"/>
                <a:sym typeface="Poppins"/>
              </a:rPr>
              <a:t>Présenté</a:t>
            </a:r>
            <a:r>
              <a:rPr lang="en-US" dirty="0">
                <a:solidFill>
                  <a:srgbClr val="006AB8"/>
                </a:solidFill>
                <a:latin typeface="Clear Sans Bold" panose="020B0604020202020204" charset="0"/>
                <a:ea typeface="Poppins"/>
                <a:cs typeface="Clear Sans Bold" panose="020B0604020202020204" charset="0"/>
                <a:sym typeface="Poppins"/>
              </a:rPr>
              <a:t> par: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98324" y="3069944"/>
            <a:ext cx="5884672" cy="742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666" b="1">
                <a:solidFill>
                  <a:srgbClr val="006AB8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au Gabon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121" y="6591301"/>
            <a:ext cx="1678939" cy="11302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482936" y="1574707"/>
            <a:ext cx="4613064" cy="1915054"/>
          </a:xfrm>
          <a:prstGeom prst="rect">
            <a:avLst/>
          </a:prstGeom>
        </p:spPr>
        <p:txBody>
          <a:bodyPr vert="horz" wrap="square" lIns="0" tIns="105833" rIns="0" bIns="0" rtlCol="0">
            <a:spAutoFit/>
          </a:bodyPr>
          <a:lstStyle/>
          <a:p>
            <a:pPr marL="12699" defTabSz="761970">
              <a:spcBef>
                <a:spcPts val="833"/>
              </a:spcBef>
            </a:pPr>
            <a:r>
              <a:rPr lang="fr-FR" sz="1400" b="1" kern="0" spc="-21" dirty="0">
                <a:solidFill>
                  <a:srgbClr val="094775"/>
                </a:solidFill>
                <a:latin typeface="Arial"/>
                <a:cs typeface="Arial"/>
              </a:rPr>
              <a:t>Intégrer une cellule spécialise technologie solaire à l’ARSEE</a:t>
            </a: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Permettre une meilleure compréhension technique des innovations (kits solaires, stockage, onduleurs, etc.)</a:t>
            </a: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Adapter la régulation aux réalités du terrain et aux spécificités du solaire décentralisé</a:t>
            </a: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Appuyer les autres services de l’ARSEE sur les sujets techniques et d’innovation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167447" y="4972574"/>
            <a:ext cx="4787486" cy="1514944"/>
          </a:xfrm>
          <a:prstGeom prst="rect">
            <a:avLst/>
          </a:prstGeom>
        </p:spPr>
        <p:txBody>
          <a:bodyPr vert="horz" wrap="square" lIns="0" tIns="105833" rIns="0" bIns="0" rtlCol="0">
            <a:spAutoFit/>
          </a:bodyPr>
          <a:lstStyle/>
          <a:p>
            <a:pPr marL="10583" defTabSz="761970">
              <a:spcBef>
                <a:spcPts val="833"/>
              </a:spcBef>
            </a:pPr>
            <a:r>
              <a:rPr lang="fr-FR" sz="1400" b="1" kern="0" spc="-21" dirty="0">
                <a:solidFill>
                  <a:srgbClr val="094775"/>
                </a:solidFill>
                <a:latin typeface="Arial"/>
                <a:cs typeface="Arial"/>
              </a:rPr>
              <a:t>Sensibiliser l’écosystème</a:t>
            </a:r>
            <a:endParaRPr lang="fr-FR" sz="1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208483" indent="-197900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208483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Organiser des ateliers sur la réglementation, la tarification, et les bonnes pratiques</a:t>
            </a:r>
          </a:p>
          <a:p>
            <a:pPr marL="208483" indent="-197900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208483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Cibler les opérateurs, les collectivités locales et les usagers finaux</a:t>
            </a:r>
          </a:p>
          <a:p>
            <a:pPr marL="208483" indent="-197900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208483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Communiquer massivement sur les droits et les obligations des acteurs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482936" y="4972575"/>
            <a:ext cx="4641850" cy="1330278"/>
          </a:xfrm>
          <a:prstGeom prst="rect">
            <a:avLst/>
          </a:prstGeom>
        </p:spPr>
        <p:txBody>
          <a:bodyPr vert="horz" wrap="square" lIns="0" tIns="105833" rIns="0" bIns="0" rtlCol="0">
            <a:spAutoFit/>
          </a:bodyPr>
          <a:lstStyle/>
          <a:p>
            <a:pPr marL="10583" defTabSz="761970">
              <a:spcBef>
                <a:spcPts val="833"/>
              </a:spcBef>
            </a:pPr>
            <a:r>
              <a:rPr lang="fr-FR" sz="1400" b="1" kern="0" spc="-42" dirty="0">
                <a:solidFill>
                  <a:srgbClr val="094775"/>
                </a:solidFill>
                <a:latin typeface="Arial"/>
                <a:cs typeface="Arial"/>
              </a:rPr>
              <a:t>Appliquer des sanctions ciblées</a:t>
            </a:r>
            <a:endParaRPr lang="fr-FR" sz="1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17" dirty="0">
                <a:solidFill>
                  <a:srgbClr val="31383D"/>
                </a:solidFill>
                <a:latin typeface="Arial MT"/>
                <a:cs typeface="Arial MT"/>
              </a:rPr>
              <a:t>Sanctionner les opérateurs qui ne respectent pas la réglementation tarifaire ou technique</a:t>
            </a: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17" dirty="0">
                <a:solidFill>
                  <a:srgbClr val="31383D"/>
                </a:solidFill>
                <a:latin typeface="Arial MT"/>
                <a:cs typeface="Arial MT"/>
              </a:rPr>
              <a:t>Protéger les consommateurs, notamment en zone rurale</a:t>
            </a: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17" dirty="0">
                <a:solidFill>
                  <a:srgbClr val="31383D"/>
                </a:solidFill>
                <a:latin typeface="Arial MT"/>
                <a:cs typeface="Arial MT"/>
              </a:rPr>
              <a:t>Instaurer un mécanisme de signalement ou contrôle simplifié</a:t>
            </a:r>
            <a:endParaRPr sz="12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67447" y="1574708"/>
            <a:ext cx="4235979" cy="1730388"/>
          </a:xfrm>
          <a:prstGeom prst="rect">
            <a:avLst/>
          </a:prstGeom>
        </p:spPr>
        <p:txBody>
          <a:bodyPr vert="horz" wrap="square" lIns="0" tIns="105833" rIns="0" bIns="0" rtlCol="0">
            <a:spAutoFit/>
          </a:bodyPr>
          <a:lstStyle/>
          <a:p>
            <a:pPr marL="12699" defTabSz="761970">
              <a:spcBef>
                <a:spcPts val="833"/>
              </a:spcBef>
            </a:pPr>
            <a:r>
              <a:rPr lang="fr-FR" sz="1400" b="1" kern="0" spc="-17" dirty="0">
                <a:solidFill>
                  <a:srgbClr val="094775"/>
                </a:solidFill>
                <a:latin typeface="Arial"/>
                <a:cs typeface="Arial"/>
              </a:rPr>
              <a:t>Encadrer de façon claire les acteurs privés, notamment les petits producteurs</a:t>
            </a:r>
            <a:endParaRPr lang="fr-FR" sz="1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Créer un registre officiel des opérateurs solaires actifs, en particulier dans les zones rurales</a:t>
            </a: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Établir une grille tarifaire de référence pour éviter les abus (prix trop élevés, pratiques non réglementées)</a:t>
            </a:r>
          </a:p>
          <a:p>
            <a:pPr marL="10583" defTabSz="761970">
              <a:spcBef>
                <a:spcPts val="667"/>
              </a:spcBef>
              <a:buClr>
                <a:srgbClr val="00AB4E"/>
              </a:buClr>
              <a:buSzPct val="89285"/>
              <a:tabLst>
                <a:tab pos="185201" algn="l"/>
              </a:tabLst>
            </a:pPr>
            <a:endParaRPr sz="12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67447" y="3549275"/>
            <a:ext cx="3623204" cy="1055844"/>
          </a:xfrm>
          <a:prstGeom prst="rect">
            <a:avLst/>
          </a:prstGeom>
        </p:spPr>
        <p:txBody>
          <a:bodyPr vert="horz" wrap="square" lIns="0" tIns="105833" rIns="0" bIns="0" rtlCol="0">
            <a:spAutoFit/>
          </a:bodyPr>
          <a:lstStyle/>
          <a:p>
            <a:pPr marL="12699" defTabSz="761970">
              <a:spcBef>
                <a:spcPts val="833"/>
              </a:spcBef>
            </a:pPr>
            <a:r>
              <a:rPr lang="fr-FR" sz="1400" b="1" kern="0" spc="-37" dirty="0">
                <a:solidFill>
                  <a:srgbClr val="094775"/>
                </a:solidFill>
                <a:latin typeface="Arial"/>
                <a:cs typeface="Arial"/>
              </a:rPr>
              <a:t>Enregistrer tous les acteurs solaires</a:t>
            </a:r>
            <a:endParaRPr lang="fr-FR" sz="1200" kern="0" spc="-21" dirty="0">
              <a:solidFill>
                <a:srgbClr val="31383D"/>
              </a:solidFill>
              <a:latin typeface="Arial MT"/>
              <a:cs typeface="Arial MT"/>
            </a:endParaRP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Créer un registre officiel pour les opérateurs privés actifs</a:t>
            </a:r>
          </a:p>
          <a:p>
            <a:pPr marL="185201" indent="-174618" defTabSz="761970">
              <a:spcBef>
                <a:spcPts val="667"/>
              </a:spcBef>
              <a:buClr>
                <a:srgbClr val="00AB4E"/>
              </a:buClr>
              <a:buSzPct val="89285"/>
              <a:buFont typeface="Wingdings"/>
              <a:buChar char=""/>
              <a:tabLst>
                <a:tab pos="185201" algn="l"/>
              </a:tabLst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  <a:cs typeface="Arial MT"/>
              </a:rPr>
              <a:t>Faciliter leur suivi administratif et technique</a:t>
            </a:r>
            <a:endParaRPr lang="fr-FR" sz="12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223318" y="5072777"/>
            <a:ext cx="847724" cy="847724"/>
            <a:chOff x="7467981" y="5643753"/>
            <a:chExt cx="1017269" cy="1017269"/>
          </a:xfrm>
        </p:grpSpPr>
        <p:sp>
          <p:nvSpPr>
            <p:cNvPr id="10" name="object 10"/>
            <p:cNvSpPr/>
            <p:nvPr/>
          </p:nvSpPr>
          <p:spPr>
            <a:xfrm>
              <a:off x="7477506" y="5653278"/>
              <a:ext cx="998219" cy="998219"/>
            </a:xfrm>
            <a:custGeom>
              <a:avLst/>
              <a:gdLst/>
              <a:ahLst/>
              <a:cxnLst/>
              <a:rect l="l" t="t" r="r" b="b"/>
              <a:pathLst>
                <a:path w="998220" h="998220">
                  <a:moveTo>
                    <a:pt x="0" y="499110"/>
                  </a:moveTo>
                  <a:lnTo>
                    <a:pt x="2284" y="451041"/>
                  </a:lnTo>
                  <a:lnTo>
                    <a:pt x="8999" y="404266"/>
                  </a:lnTo>
                  <a:lnTo>
                    <a:pt x="19935" y="358993"/>
                  </a:lnTo>
                  <a:lnTo>
                    <a:pt x="34882" y="315431"/>
                  </a:lnTo>
                  <a:lnTo>
                    <a:pt x="53633" y="273789"/>
                  </a:lnTo>
                  <a:lnTo>
                    <a:pt x="75976" y="234277"/>
                  </a:lnTo>
                  <a:lnTo>
                    <a:pt x="101704" y="197103"/>
                  </a:lnTo>
                  <a:lnTo>
                    <a:pt x="130608" y="162477"/>
                  </a:lnTo>
                  <a:lnTo>
                    <a:pt x="162477" y="130608"/>
                  </a:lnTo>
                  <a:lnTo>
                    <a:pt x="197103" y="101704"/>
                  </a:lnTo>
                  <a:lnTo>
                    <a:pt x="234277" y="75976"/>
                  </a:lnTo>
                  <a:lnTo>
                    <a:pt x="273789" y="53633"/>
                  </a:lnTo>
                  <a:lnTo>
                    <a:pt x="315431" y="34882"/>
                  </a:lnTo>
                  <a:lnTo>
                    <a:pt x="358993" y="19935"/>
                  </a:lnTo>
                  <a:lnTo>
                    <a:pt x="404266" y="8999"/>
                  </a:lnTo>
                  <a:lnTo>
                    <a:pt x="451041" y="2284"/>
                  </a:lnTo>
                  <a:lnTo>
                    <a:pt x="499109" y="0"/>
                  </a:lnTo>
                  <a:lnTo>
                    <a:pt x="547178" y="2284"/>
                  </a:lnTo>
                  <a:lnTo>
                    <a:pt x="593953" y="8999"/>
                  </a:lnTo>
                  <a:lnTo>
                    <a:pt x="639226" y="19935"/>
                  </a:lnTo>
                  <a:lnTo>
                    <a:pt x="682788" y="34882"/>
                  </a:lnTo>
                  <a:lnTo>
                    <a:pt x="724430" y="53633"/>
                  </a:lnTo>
                  <a:lnTo>
                    <a:pt x="763942" y="75976"/>
                  </a:lnTo>
                  <a:lnTo>
                    <a:pt x="801116" y="101704"/>
                  </a:lnTo>
                  <a:lnTo>
                    <a:pt x="835742" y="130608"/>
                  </a:lnTo>
                  <a:lnTo>
                    <a:pt x="867611" y="162477"/>
                  </a:lnTo>
                  <a:lnTo>
                    <a:pt x="896515" y="197103"/>
                  </a:lnTo>
                  <a:lnTo>
                    <a:pt x="922243" y="234277"/>
                  </a:lnTo>
                  <a:lnTo>
                    <a:pt x="944586" y="273789"/>
                  </a:lnTo>
                  <a:lnTo>
                    <a:pt x="963337" y="315431"/>
                  </a:lnTo>
                  <a:lnTo>
                    <a:pt x="978284" y="358993"/>
                  </a:lnTo>
                  <a:lnTo>
                    <a:pt x="989220" y="404266"/>
                  </a:lnTo>
                  <a:lnTo>
                    <a:pt x="995935" y="451041"/>
                  </a:lnTo>
                  <a:lnTo>
                    <a:pt x="998219" y="499110"/>
                  </a:lnTo>
                  <a:lnTo>
                    <a:pt x="995935" y="547178"/>
                  </a:lnTo>
                  <a:lnTo>
                    <a:pt x="989220" y="593953"/>
                  </a:lnTo>
                  <a:lnTo>
                    <a:pt x="978284" y="639226"/>
                  </a:lnTo>
                  <a:lnTo>
                    <a:pt x="963337" y="682788"/>
                  </a:lnTo>
                  <a:lnTo>
                    <a:pt x="944586" y="724430"/>
                  </a:lnTo>
                  <a:lnTo>
                    <a:pt x="922243" y="763942"/>
                  </a:lnTo>
                  <a:lnTo>
                    <a:pt x="896515" y="801116"/>
                  </a:lnTo>
                  <a:lnTo>
                    <a:pt x="867611" y="835742"/>
                  </a:lnTo>
                  <a:lnTo>
                    <a:pt x="835742" y="867611"/>
                  </a:lnTo>
                  <a:lnTo>
                    <a:pt x="801116" y="896515"/>
                  </a:lnTo>
                  <a:lnTo>
                    <a:pt x="763942" y="922243"/>
                  </a:lnTo>
                  <a:lnTo>
                    <a:pt x="724430" y="944586"/>
                  </a:lnTo>
                  <a:lnTo>
                    <a:pt x="682788" y="963337"/>
                  </a:lnTo>
                  <a:lnTo>
                    <a:pt x="639226" y="978284"/>
                  </a:lnTo>
                  <a:lnTo>
                    <a:pt x="593953" y="989220"/>
                  </a:lnTo>
                  <a:lnTo>
                    <a:pt x="547178" y="995935"/>
                  </a:lnTo>
                  <a:lnTo>
                    <a:pt x="499109" y="998220"/>
                  </a:lnTo>
                  <a:lnTo>
                    <a:pt x="451041" y="995935"/>
                  </a:lnTo>
                  <a:lnTo>
                    <a:pt x="404266" y="989220"/>
                  </a:lnTo>
                  <a:lnTo>
                    <a:pt x="358993" y="978284"/>
                  </a:lnTo>
                  <a:lnTo>
                    <a:pt x="315431" y="963337"/>
                  </a:lnTo>
                  <a:lnTo>
                    <a:pt x="273789" y="944586"/>
                  </a:lnTo>
                  <a:lnTo>
                    <a:pt x="234277" y="922243"/>
                  </a:lnTo>
                  <a:lnTo>
                    <a:pt x="197103" y="896515"/>
                  </a:lnTo>
                  <a:lnTo>
                    <a:pt x="162477" y="867611"/>
                  </a:lnTo>
                  <a:lnTo>
                    <a:pt x="130608" y="835742"/>
                  </a:lnTo>
                  <a:lnTo>
                    <a:pt x="101704" y="801116"/>
                  </a:lnTo>
                  <a:lnTo>
                    <a:pt x="75976" y="763942"/>
                  </a:lnTo>
                  <a:lnTo>
                    <a:pt x="53633" y="724430"/>
                  </a:lnTo>
                  <a:lnTo>
                    <a:pt x="34882" y="682788"/>
                  </a:lnTo>
                  <a:lnTo>
                    <a:pt x="19935" y="639226"/>
                  </a:lnTo>
                  <a:lnTo>
                    <a:pt x="8999" y="593953"/>
                  </a:lnTo>
                  <a:lnTo>
                    <a:pt x="2284" y="547178"/>
                  </a:lnTo>
                  <a:lnTo>
                    <a:pt x="0" y="499110"/>
                  </a:lnTo>
                  <a:close/>
                </a:path>
              </a:pathLst>
            </a:custGeom>
            <a:ln w="19050">
              <a:solidFill>
                <a:srgbClr val="094775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728192" y="5923788"/>
              <a:ext cx="513715" cy="455930"/>
            </a:xfrm>
            <a:custGeom>
              <a:avLst/>
              <a:gdLst/>
              <a:ahLst/>
              <a:cxnLst/>
              <a:rect l="l" t="t" r="r" b="b"/>
              <a:pathLst>
                <a:path w="513715" h="455929">
                  <a:moveTo>
                    <a:pt x="513588" y="379895"/>
                  </a:moveTo>
                  <a:lnTo>
                    <a:pt x="507568" y="373380"/>
                  </a:lnTo>
                  <a:lnTo>
                    <a:pt x="486714" y="373380"/>
                  </a:lnTo>
                  <a:lnTo>
                    <a:pt x="486714" y="400812"/>
                  </a:lnTo>
                  <a:lnTo>
                    <a:pt x="486714" y="428244"/>
                  </a:lnTo>
                  <a:lnTo>
                    <a:pt x="27355" y="428244"/>
                  </a:lnTo>
                  <a:lnTo>
                    <a:pt x="27355" y="400812"/>
                  </a:lnTo>
                  <a:lnTo>
                    <a:pt x="486714" y="400812"/>
                  </a:lnTo>
                  <a:lnTo>
                    <a:pt x="486714" y="373380"/>
                  </a:lnTo>
                  <a:lnTo>
                    <a:pt x="6489" y="373380"/>
                  </a:lnTo>
                  <a:lnTo>
                    <a:pt x="0" y="379895"/>
                  </a:lnTo>
                  <a:lnTo>
                    <a:pt x="0" y="449630"/>
                  </a:lnTo>
                  <a:lnTo>
                    <a:pt x="6489" y="455676"/>
                  </a:lnTo>
                  <a:lnTo>
                    <a:pt x="507568" y="455676"/>
                  </a:lnTo>
                  <a:lnTo>
                    <a:pt x="513588" y="449630"/>
                  </a:lnTo>
                  <a:lnTo>
                    <a:pt x="513588" y="428244"/>
                  </a:lnTo>
                  <a:lnTo>
                    <a:pt x="513588" y="400812"/>
                  </a:lnTo>
                  <a:lnTo>
                    <a:pt x="513588" y="379895"/>
                  </a:lnTo>
                  <a:close/>
                </a:path>
                <a:path w="513715" h="455929">
                  <a:moveTo>
                    <a:pt x="513600" y="21386"/>
                  </a:moveTo>
                  <a:lnTo>
                    <a:pt x="510730" y="12954"/>
                  </a:lnTo>
                  <a:lnTo>
                    <a:pt x="505358" y="6159"/>
                  </a:lnTo>
                  <a:lnTo>
                    <a:pt x="498055" y="1651"/>
                  </a:lnTo>
                  <a:lnTo>
                    <a:pt x="489458" y="0"/>
                  </a:lnTo>
                  <a:lnTo>
                    <a:pt x="486664" y="0"/>
                  </a:lnTo>
                  <a:lnTo>
                    <a:pt x="486664" y="27432"/>
                  </a:lnTo>
                  <a:lnTo>
                    <a:pt x="486664" y="166446"/>
                  </a:lnTo>
                  <a:lnTo>
                    <a:pt x="474167" y="154355"/>
                  </a:lnTo>
                  <a:lnTo>
                    <a:pt x="444411" y="125526"/>
                  </a:lnTo>
                  <a:lnTo>
                    <a:pt x="441629" y="122732"/>
                  </a:lnTo>
                  <a:lnTo>
                    <a:pt x="437908" y="121348"/>
                  </a:lnTo>
                  <a:lnTo>
                    <a:pt x="434657" y="121805"/>
                  </a:lnTo>
                  <a:lnTo>
                    <a:pt x="430949" y="121805"/>
                  </a:lnTo>
                  <a:lnTo>
                    <a:pt x="427697" y="123202"/>
                  </a:lnTo>
                  <a:lnTo>
                    <a:pt x="424903" y="125996"/>
                  </a:lnTo>
                  <a:lnTo>
                    <a:pt x="259130" y="299872"/>
                  </a:lnTo>
                  <a:lnTo>
                    <a:pt x="216027" y="261747"/>
                  </a:lnTo>
                  <a:lnTo>
                    <a:pt x="183438" y="232918"/>
                  </a:lnTo>
                  <a:lnTo>
                    <a:pt x="177863" y="227812"/>
                  </a:lnTo>
                  <a:lnTo>
                    <a:pt x="169506" y="228269"/>
                  </a:lnTo>
                  <a:lnTo>
                    <a:pt x="164401" y="233857"/>
                  </a:lnTo>
                  <a:lnTo>
                    <a:pt x="66878" y="337070"/>
                  </a:lnTo>
                  <a:lnTo>
                    <a:pt x="30657" y="303593"/>
                  </a:lnTo>
                  <a:lnTo>
                    <a:pt x="165785" y="161328"/>
                  </a:lnTo>
                  <a:lnTo>
                    <a:pt x="244271" y="229666"/>
                  </a:lnTo>
                  <a:lnTo>
                    <a:pt x="249847" y="234315"/>
                  </a:lnTo>
                  <a:lnTo>
                    <a:pt x="258203" y="233857"/>
                  </a:lnTo>
                  <a:lnTo>
                    <a:pt x="263309" y="228269"/>
                  </a:lnTo>
                  <a:lnTo>
                    <a:pt x="289077" y="200380"/>
                  </a:lnTo>
                  <a:lnTo>
                    <a:pt x="390080" y="91122"/>
                  </a:lnTo>
                  <a:lnTo>
                    <a:pt x="395185" y="86004"/>
                  </a:lnTo>
                  <a:lnTo>
                    <a:pt x="395185" y="77177"/>
                  </a:lnTo>
                  <a:lnTo>
                    <a:pt x="389610" y="72059"/>
                  </a:lnTo>
                  <a:lnTo>
                    <a:pt x="343179" y="27432"/>
                  </a:lnTo>
                  <a:lnTo>
                    <a:pt x="486664" y="27432"/>
                  </a:lnTo>
                  <a:lnTo>
                    <a:pt x="486664" y="0"/>
                  </a:lnTo>
                  <a:lnTo>
                    <a:pt x="333895" y="0"/>
                  </a:lnTo>
                  <a:lnTo>
                    <a:pt x="332968" y="469"/>
                  </a:lnTo>
                  <a:lnTo>
                    <a:pt x="332028" y="469"/>
                  </a:lnTo>
                  <a:lnTo>
                    <a:pt x="323545" y="4064"/>
                  </a:lnTo>
                  <a:lnTo>
                    <a:pt x="317106" y="9652"/>
                  </a:lnTo>
                  <a:lnTo>
                    <a:pt x="313029" y="16814"/>
                  </a:lnTo>
                  <a:lnTo>
                    <a:pt x="311607" y="25107"/>
                  </a:lnTo>
                  <a:lnTo>
                    <a:pt x="311607" y="30226"/>
                  </a:lnTo>
                  <a:lnTo>
                    <a:pt x="313461" y="34404"/>
                  </a:lnTo>
                  <a:lnTo>
                    <a:pt x="314388" y="36258"/>
                  </a:lnTo>
                  <a:lnTo>
                    <a:pt x="314858" y="37655"/>
                  </a:lnTo>
                  <a:lnTo>
                    <a:pt x="315785" y="39052"/>
                  </a:lnTo>
                  <a:lnTo>
                    <a:pt x="317169" y="39979"/>
                  </a:lnTo>
                  <a:lnTo>
                    <a:pt x="361289" y="82753"/>
                  </a:lnTo>
                  <a:lnTo>
                    <a:pt x="252158" y="200380"/>
                  </a:lnTo>
                  <a:lnTo>
                    <a:pt x="207060" y="161328"/>
                  </a:lnTo>
                  <a:lnTo>
                    <a:pt x="183438" y="140868"/>
                  </a:lnTo>
                  <a:lnTo>
                    <a:pt x="175221" y="135204"/>
                  </a:lnTo>
                  <a:lnTo>
                    <a:pt x="165785" y="133146"/>
                  </a:lnTo>
                  <a:lnTo>
                    <a:pt x="155981" y="135204"/>
                  </a:lnTo>
                  <a:lnTo>
                    <a:pt x="146748" y="141795"/>
                  </a:lnTo>
                  <a:lnTo>
                    <a:pt x="5118" y="291033"/>
                  </a:lnTo>
                  <a:lnTo>
                    <a:pt x="4660" y="291973"/>
                  </a:lnTo>
                  <a:lnTo>
                    <a:pt x="3733" y="293357"/>
                  </a:lnTo>
                  <a:lnTo>
                    <a:pt x="3263" y="294297"/>
                  </a:lnTo>
                  <a:lnTo>
                    <a:pt x="1866" y="296621"/>
                  </a:lnTo>
                  <a:lnTo>
                    <a:pt x="12" y="300799"/>
                  </a:lnTo>
                  <a:lnTo>
                    <a:pt x="12" y="310095"/>
                  </a:lnTo>
                  <a:lnTo>
                    <a:pt x="1866" y="313817"/>
                  </a:lnTo>
                  <a:lnTo>
                    <a:pt x="4660" y="316141"/>
                  </a:lnTo>
                  <a:lnTo>
                    <a:pt x="55270" y="363562"/>
                  </a:lnTo>
                  <a:lnTo>
                    <a:pt x="58051" y="365887"/>
                  </a:lnTo>
                  <a:lnTo>
                    <a:pt x="61302" y="367284"/>
                  </a:lnTo>
                  <a:lnTo>
                    <a:pt x="69202" y="367284"/>
                  </a:lnTo>
                  <a:lnTo>
                    <a:pt x="72923" y="365887"/>
                  </a:lnTo>
                  <a:lnTo>
                    <a:pt x="75234" y="364959"/>
                  </a:lnTo>
                  <a:lnTo>
                    <a:pt x="77558" y="364490"/>
                  </a:lnTo>
                  <a:lnTo>
                    <a:pt x="79413" y="363105"/>
                  </a:lnTo>
                  <a:lnTo>
                    <a:pt x="80810" y="361708"/>
                  </a:lnTo>
                  <a:lnTo>
                    <a:pt x="104038" y="337070"/>
                  </a:lnTo>
                  <a:lnTo>
                    <a:pt x="175082" y="261747"/>
                  </a:lnTo>
                  <a:lnTo>
                    <a:pt x="240550" y="319862"/>
                  </a:lnTo>
                  <a:lnTo>
                    <a:pt x="245198" y="325437"/>
                  </a:lnTo>
                  <a:lnTo>
                    <a:pt x="251701" y="328231"/>
                  </a:lnTo>
                  <a:lnTo>
                    <a:pt x="265633" y="328231"/>
                  </a:lnTo>
                  <a:lnTo>
                    <a:pt x="271208" y="326377"/>
                  </a:lnTo>
                  <a:lnTo>
                    <a:pt x="275844" y="321259"/>
                  </a:lnTo>
                  <a:lnTo>
                    <a:pt x="296252" y="299872"/>
                  </a:lnTo>
                  <a:lnTo>
                    <a:pt x="435127" y="154355"/>
                  </a:lnTo>
                  <a:lnTo>
                    <a:pt x="471805" y="190157"/>
                  </a:lnTo>
                  <a:lnTo>
                    <a:pt x="475983" y="192938"/>
                  </a:lnTo>
                  <a:lnTo>
                    <a:pt x="481088" y="195732"/>
                  </a:lnTo>
                  <a:lnTo>
                    <a:pt x="486664" y="196189"/>
                  </a:lnTo>
                  <a:lnTo>
                    <a:pt x="488530" y="196189"/>
                  </a:lnTo>
                  <a:lnTo>
                    <a:pt x="498309" y="194233"/>
                  </a:lnTo>
                  <a:lnTo>
                    <a:pt x="506285" y="188874"/>
                  </a:lnTo>
                  <a:lnTo>
                    <a:pt x="511632" y="180898"/>
                  </a:lnTo>
                  <a:lnTo>
                    <a:pt x="513600" y="171094"/>
                  </a:lnTo>
                  <a:lnTo>
                    <a:pt x="513600" y="166446"/>
                  </a:lnTo>
                  <a:lnTo>
                    <a:pt x="513600" y="27432"/>
                  </a:lnTo>
                  <a:lnTo>
                    <a:pt x="513600" y="21386"/>
                  </a:lnTo>
                  <a:close/>
                </a:path>
              </a:pathLst>
            </a:custGeom>
            <a:solidFill>
              <a:srgbClr val="094775"/>
            </a:solidFill>
          </p:spPr>
          <p:txBody>
            <a:bodyPr wrap="square" lIns="0" tIns="0" rIns="0" bIns="0" rtlCol="0"/>
            <a:lstStyle/>
            <a:p>
              <a:pPr defTabSz="761970"/>
              <a:endParaRPr sz="16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9118" y="1675527"/>
            <a:ext cx="846455" cy="846454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559117" y="5072777"/>
            <a:ext cx="846667" cy="847724"/>
            <a:chOff x="670941" y="5643753"/>
            <a:chExt cx="1016000" cy="1017269"/>
          </a:xfrm>
        </p:grpSpPr>
        <p:sp>
          <p:nvSpPr>
            <p:cNvPr id="14" name="object 14"/>
            <p:cNvSpPr/>
            <p:nvPr/>
          </p:nvSpPr>
          <p:spPr>
            <a:xfrm>
              <a:off x="957059" y="5942584"/>
              <a:ext cx="475615" cy="474980"/>
            </a:xfrm>
            <a:custGeom>
              <a:avLst/>
              <a:gdLst/>
              <a:ahLst/>
              <a:cxnLst/>
              <a:rect l="l" t="t" r="r" b="b"/>
              <a:pathLst>
                <a:path w="475615" h="474979">
                  <a:moveTo>
                    <a:pt x="385572" y="161290"/>
                  </a:moveTo>
                  <a:lnTo>
                    <a:pt x="373761" y="161290"/>
                  </a:lnTo>
                  <a:lnTo>
                    <a:pt x="373761" y="113030"/>
                  </a:lnTo>
                  <a:lnTo>
                    <a:pt x="373761" y="101600"/>
                  </a:lnTo>
                  <a:lnTo>
                    <a:pt x="372859" y="100330"/>
                  </a:lnTo>
                  <a:lnTo>
                    <a:pt x="371602" y="99060"/>
                  </a:lnTo>
                  <a:lnTo>
                    <a:pt x="367804" y="95250"/>
                  </a:lnTo>
                  <a:lnTo>
                    <a:pt x="355600" y="82981"/>
                  </a:lnTo>
                  <a:lnTo>
                    <a:pt x="355600" y="113030"/>
                  </a:lnTo>
                  <a:lnTo>
                    <a:pt x="355600" y="161290"/>
                  </a:lnTo>
                  <a:lnTo>
                    <a:pt x="329260" y="161290"/>
                  </a:lnTo>
                  <a:lnTo>
                    <a:pt x="329260" y="422910"/>
                  </a:lnTo>
                  <a:lnTo>
                    <a:pt x="355600" y="422910"/>
                  </a:lnTo>
                  <a:lnTo>
                    <a:pt x="355600" y="457200"/>
                  </a:lnTo>
                  <a:lnTo>
                    <a:pt x="18173" y="457200"/>
                  </a:lnTo>
                  <a:lnTo>
                    <a:pt x="18173" y="17780"/>
                  </a:lnTo>
                  <a:lnTo>
                    <a:pt x="260680" y="17780"/>
                  </a:lnTo>
                  <a:lnTo>
                    <a:pt x="260680" y="92710"/>
                  </a:lnTo>
                  <a:lnTo>
                    <a:pt x="210731" y="92710"/>
                  </a:lnTo>
                  <a:lnTo>
                    <a:pt x="210731" y="99060"/>
                  </a:lnTo>
                  <a:lnTo>
                    <a:pt x="210731" y="419100"/>
                  </a:lnTo>
                  <a:lnTo>
                    <a:pt x="205282" y="419100"/>
                  </a:lnTo>
                  <a:lnTo>
                    <a:pt x="205282" y="401320"/>
                  </a:lnTo>
                  <a:lnTo>
                    <a:pt x="210731" y="401320"/>
                  </a:lnTo>
                  <a:lnTo>
                    <a:pt x="210731" y="396240"/>
                  </a:lnTo>
                  <a:lnTo>
                    <a:pt x="205282" y="396240"/>
                  </a:lnTo>
                  <a:lnTo>
                    <a:pt x="205282" y="378460"/>
                  </a:lnTo>
                  <a:lnTo>
                    <a:pt x="210731" y="378460"/>
                  </a:lnTo>
                  <a:lnTo>
                    <a:pt x="210731" y="372110"/>
                  </a:lnTo>
                  <a:lnTo>
                    <a:pt x="205282" y="372110"/>
                  </a:lnTo>
                  <a:lnTo>
                    <a:pt x="205282" y="355600"/>
                  </a:lnTo>
                  <a:lnTo>
                    <a:pt x="210731" y="355600"/>
                  </a:lnTo>
                  <a:lnTo>
                    <a:pt x="210731" y="349250"/>
                  </a:lnTo>
                  <a:lnTo>
                    <a:pt x="205282" y="349250"/>
                  </a:lnTo>
                  <a:lnTo>
                    <a:pt x="205282" y="332740"/>
                  </a:lnTo>
                  <a:lnTo>
                    <a:pt x="210731" y="332740"/>
                  </a:lnTo>
                  <a:lnTo>
                    <a:pt x="210731" y="326390"/>
                  </a:lnTo>
                  <a:lnTo>
                    <a:pt x="205282" y="326390"/>
                  </a:lnTo>
                  <a:lnTo>
                    <a:pt x="205282" y="308610"/>
                  </a:lnTo>
                  <a:lnTo>
                    <a:pt x="210731" y="308610"/>
                  </a:lnTo>
                  <a:lnTo>
                    <a:pt x="210731" y="302260"/>
                  </a:lnTo>
                  <a:lnTo>
                    <a:pt x="205282" y="302260"/>
                  </a:lnTo>
                  <a:lnTo>
                    <a:pt x="205282" y="285750"/>
                  </a:lnTo>
                  <a:lnTo>
                    <a:pt x="210731" y="285750"/>
                  </a:lnTo>
                  <a:lnTo>
                    <a:pt x="210731" y="279400"/>
                  </a:lnTo>
                  <a:lnTo>
                    <a:pt x="163042" y="279400"/>
                  </a:lnTo>
                  <a:lnTo>
                    <a:pt x="163042" y="261620"/>
                  </a:lnTo>
                  <a:lnTo>
                    <a:pt x="210731" y="261620"/>
                  </a:lnTo>
                  <a:lnTo>
                    <a:pt x="210731" y="256540"/>
                  </a:lnTo>
                  <a:lnTo>
                    <a:pt x="163042" y="256540"/>
                  </a:lnTo>
                  <a:lnTo>
                    <a:pt x="163042" y="238760"/>
                  </a:lnTo>
                  <a:lnTo>
                    <a:pt x="210731" y="238760"/>
                  </a:lnTo>
                  <a:lnTo>
                    <a:pt x="210731" y="232410"/>
                  </a:lnTo>
                  <a:lnTo>
                    <a:pt x="163042" y="232410"/>
                  </a:lnTo>
                  <a:lnTo>
                    <a:pt x="163042" y="215900"/>
                  </a:lnTo>
                  <a:lnTo>
                    <a:pt x="210731" y="215900"/>
                  </a:lnTo>
                  <a:lnTo>
                    <a:pt x="210731" y="209550"/>
                  </a:lnTo>
                  <a:lnTo>
                    <a:pt x="163042" y="209550"/>
                  </a:lnTo>
                  <a:lnTo>
                    <a:pt x="163042" y="191770"/>
                  </a:lnTo>
                  <a:lnTo>
                    <a:pt x="210731" y="191770"/>
                  </a:lnTo>
                  <a:lnTo>
                    <a:pt x="210731" y="186690"/>
                  </a:lnTo>
                  <a:lnTo>
                    <a:pt x="163042" y="186690"/>
                  </a:lnTo>
                  <a:lnTo>
                    <a:pt x="163042" y="168910"/>
                  </a:lnTo>
                  <a:lnTo>
                    <a:pt x="210731" y="168910"/>
                  </a:lnTo>
                  <a:lnTo>
                    <a:pt x="210731" y="162560"/>
                  </a:lnTo>
                  <a:lnTo>
                    <a:pt x="163042" y="162560"/>
                  </a:lnTo>
                  <a:lnTo>
                    <a:pt x="163042" y="146050"/>
                  </a:lnTo>
                  <a:lnTo>
                    <a:pt x="210731" y="146050"/>
                  </a:lnTo>
                  <a:lnTo>
                    <a:pt x="210731" y="139700"/>
                  </a:lnTo>
                  <a:lnTo>
                    <a:pt x="163042" y="139700"/>
                  </a:lnTo>
                  <a:lnTo>
                    <a:pt x="163042" y="123190"/>
                  </a:lnTo>
                  <a:lnTo>
                    <a:pt x="210731" y="123190"/>
                  </a:lnTo>
                  <a:lnTo>
                    <a:pt x="210731" y="116840"/>
                  </a:lnTo>
                  <a:lnTo>
                    <a:pt x="163042" y="116840"/>
                  </a:lnTo>
                  <a:lnTo>
                    <a:pt x="163042" y="99060"/>
                  </a:lnTo>
                  <a:lnTo>
                    <a:pt x="210731" y="99060"/>
                  </a:lnTo>
                  <a:lnTo>
                    <a:pt x="210731" y="92710"/>
                  </a:lnTo>
                  <a:lnTo>
                    <a:pt x="156679" y="92710"/>
                  </a:lnTo>
                  <a:lnTo>
                    <a:pt x="156679" y="99060"/>
                  </a:lnTo>
                  <a:lnTo>
                    <a:pt x="156679" y="116840"/>
                  </a:lnTo>
                  <a:lnTo>
                    <a:pt x="156679" y="279400"/>
                  </a:lnTo>
                  <a:lnTo>
                    <a:pt x="149415" y="279400"/>
                  </a:lnTo>
                  <a:lnTo>
                    <a:pt x="149415" y="419100"/>
                  </a:lnTo>
                  <a:lnTo>
                    <a:pt x="108991" y="419100"/>
                  </a:lnTo>
                  <a:lnTo>
                    <a:pt x="108991" y="401320"/>
                  </a:lnTo>
                  <a:lnTo>
                    <a:pt x="149415" y="401320"/>
                  </a:lnTo>
                  <a:lnTo>
                    <a:pt x="149415" y="396240"/>
                  </a:lnTo>
                  <a:lnTo>
                    <a:pt x="108991" y="396240"/>
                  </a:lnTo>
                  <a:lnTo>
                    <a:pt x="108991" y="378460"/>
                  </a:lnTo>
                  <a:lnTo>
                    <a:pt x="149415" y="378460"/>
                  </a:lnTo>
                  <a:lnTo>
                    <a:pt x="149415" y="372110"/>
                  </a:lnTo>
                  <a:lnTo>
                    <a:pt x="108991" y="372110"/>
                  </a:lnTo>
                  <a:lnTo>
                    <a:pt x="108991" y="355600"/>
                  </a:lnTo>
                  <a:lnTo>
                    <a:pt x="149415" y="355600"/>
                  </a:lnTo>
                  <a:lnTo>
                    <a:pt x="149415" y="349250"/>
                  </a:lnTo>
                  <a:lnTo>
                    <a:pt x="108991" y="349250"/>
                  </a:lnTo>
                  <a:lnTo>
                    <a:pt x="108991" y="332740"/>
                  </a:lnTo>
                  <a:lnTo>
                    <a:pt x="149415" y="332740"/>
                  </a:lnTo>
                  <a:lnTo>
                    <a:pt x="149415" y="326390"/>
                  </a:lnTo>
                  <a:lnTo>
                    <a:pt x="108991" y="326390"/>
                  </a:lnTo>
                  <a:lnTo>
                    <a:pt x="108991" y="308610"/>
                  </a:lnTo>
                  <a:lnTo>
                    <a:pt x="149415" y="308610"/>
                  </a:lnTo>
                  <a:lnTo>
                    <a:pt x="149415" y="302260"/>
                  </a:lnTo>
                  <a:lnTo>
                    <a:pt x="108991" y="302260"/>
                  </a:lnTo>
                  <a:lnTo>
                    <a:pt x="108991" y="285750"/>
                  </a:lnTo>
                  <a:lnTo>
                    <a:pt x="149415" y="285750"/>
                  </a:lnTo>
                  <a:lnTo>
                    <a:pt x="149415" y="279400"/>
                  </a:lnTo>
                  <a:lnTo>
                    <a:pt x="108991" y="279400"/>
                  </a:lnTo>
                  <a:lnTo>
                    <a:pt x="108991" y="261620"/>
                  </a:lnTo>
                  <a:lnTo>
                    <a:pt x="156679" y="261620"/>
                  </a:lnTo>
                  <a:lnTo>
                    <a:pt x="156679" y="256540"/>
                  </a:lnTo>
                  <a:lnTo>
                    <a:pt x="108991" y="256540"/>
                  </a:lnTo>
                  <a:lnTo>
                    <a:pt x="108991" y="238760"/>
                  </a:lnTo>
                  <a:lnTo>
                    <a:pt x="156679" y="238760"/>
                  </a:lnTo>
                  <a:lnTo>
                    <a:pt x="156679" y="232410"/>
                  </a:lnTo>
                  <a:lnTo>
                    <a:pt x="108991" y="232410"/>
                  </a:lnTo>
                  <a:lnTo>
                    <a:pt x="108991" y="215900"/>
                  </a:lnTo>
                  <a:lnTo>
                    <a:pt x="156679" y="215900"/>
                  </a:lnTo>
                  <a:lnTo>
                    <a:pt x="156679" y="209550"/>
                  </a:lnTo>
                  <a:lnTo>
                    <a:pt x="121716" y="209550"/>
                  </a:lnTo>
                  <a:lnTo>
                    <a:pt x="128181" y="207010"/>
                  </a:lnTo>
                  <a:lnTo>
                    <a:pt x="133921" y="201930"/>
                  </a:lnTo>
                  <a:lnTo>
                    <a:pt x="138899" y="198120"/>
                  </a:lnTo>
                  <a:lnTo>
                    <a:pt x="143052" y="191770"/>
                  </a:lnTo>
                  <a:lnTo>
                    <a:pt x="156679" y="191770"/>
                  </a:lnTo>
                  <a:lnTo>
                    <a:pt x="156679" y="186690"/>
                  </a:lnTo>
                  <a:lnTo>
                    <a:pt x="146697" y="186690"/>
                  </a:lnTo>
                  <a:lnTo>
                    <a:pt x="148958" y="180340"/>
                  </a:lnTo>
                  <a:lnTo>
                    <a:pt x="150329" y="175260"/>
                  </a:lnTo>
                  <a:lnTo>
                    <a:pt x="150774" y="168910"/>
                  </a:lnTo>
                  <a:lnTo>
                    <a:pt x="156679" y="168910"/>
                  </a:lnTo>
                  <a:lnTo>
                    <a:pt x="156679" y="162560"/>
                  </a:lnTo>
                  <a:lnTo>
                    <a:pt x="150329" y="162560"/>
                  </a:lnTo>
                  <a:lnTo>
                    <a:pt x="149872" y="156210"/>
                  </a:lnTo>
                  <a:lnTo>
                    <a:pt x="148056" y="151130"/>
                  </a:lnTo>
                  <a:lnTo>
                    <a:pt x="144868" y="146050"/>
                  </a:lnTo>
                  <a:lnTo>
                    <a:pt x="156679" y="146050"/>
                  </a:lnTo>
                  <a:lnTo>
                    <a:pt x="156679" y="139700"/>
                  </a:lnTo>
                  <a:lnTo>
                    <a:pt x="140792" y="139700"/>
                  </a:lnTo>
                  <a:lnTo>
                    <a:pt x="134556" y="133350"/>
                  </a:lnTo>
                  <a:lnTo>
                    <a:pt x="126949" y="128270"/>
                  </a:lnTo>
                  <a:lnTo>
                    <a:pt x="118313" y="124460"/>
                  </a:lnTo>
                  <a:lnTo>
                    <a:pt x="108991" y="123190"/>
                  </a:lnTo>
                  <a:lnTo>
                    <a:pt x="156679" y="123190"/>
                  </a:lnTo>
                  <a:lnTo>
                    <a:pt x="156679" y="116840"/>
                  </a:lnTo>
                  <a:lnTo>
                    <a:pt x="108991" y="116840"/>
                  </a:lnTo>
                  <a:lnTo>
                    <a:pt x="108991" y="99060"/>
                  </a:lnTo>
                  <a:lnTo>
                    <a:pt x="156679" y="99060"/>
                  </a:lnTo>
                  <a:lnTo>
                    <a:pt x="156679" y="92710"/>
                  </a:lnTo>
                  <a:lnTo>
                    <a:pt x="102641" y="92710"/>
                  </a:lnTo>
                  <a:lnTo>
                    <a:pt x="102641" y="99060"/>
                  </a:lnTo>
                  <a:lnTo>
                    <a:pt x="102641" y="116840"/>
                  </a:lnTo>
                  <a:lnTo>
                    <a:pt x="102641" y="419100"/>
                  </a:lnTo>
                  <a:lnTo>
                    <a:pt x="54495" y="419100"/>
                  </a:lnTo>
                  <a:lnTo>
                    <a:pt x="54495" y="401320"/>
                  </a:lnTo>
                  <a:lnTo>
                    <a:pt x="102641" y="401320"/>
                  </a:lnTo>
                  <a:lnTo>
                    <a:pt x="102641" y="396240"/>
                  </a:lnTo>
                  <a:lnTo>
                    <a:pt x="54495" y="396240"/>
                  </a:lnTo>
                  <a:lnTo>
                    <a:pt x="54495" y="378460"/>
                  </a:lnTo>
                  <a:lnTo>
                    <a:pt x="102641" y="378460"/>
                  </a:lnTo>
                  <a:lnTo>
                    <a:pt x="102641" y="372110"/>
                  </a:lnTo>
                  <a:lnTo>
                    <a:pt x="54495" y="372110"/>
                  </a:lnTo>
                  <a:lnTo>
                    <a:pt x="54495" y="355600"/>
                  </a:lnTo>
                  <a:lnTo>
                    <a:pt x="102641" y="355600"/>
                  </a:lnTo>
                  <a:lnTo>
                    <a:pt x="102641" y="349250"/>
                  </a:lnTo>
                  <a:lnTo>
                    <a:pt x="54495" y="349250"/>
                  </a:lnTo>
                  <a:lnTo>
                    <a:pt x="54495" y="332740"/>
                  </a:lnTo>
                  <a:lnTo>
                    <a:pt x="102641" y="332740"/>
                  </a:lnTo>
                  <a:lnTo>
                    <a:pt x="102641" y="326390"/>
                  </a:lnTo>
                  <a:lnTo>
                    <a:pt x="54495" y="326390"/>
                  </a:lnTo>
                  <a:lnTo>
                    <a:pt x="54495" y="308610"/>
                  </a:lnTo>
                  <a:lnTo>
                    <a:pt x="102641" y="308610"/>
                  </a:lnTo>
                  <a:lnTo>
                    <a:pt x="102641" y="302260"/>
                  </a:lnTo>
                  <a:lnTo>
                    <a:pt x="54495" y="302260"/>
                  </a:lnTo>
                  <a:lnTo>
                    <a:pt x="54495" y="285750"/>
                  </a:lnTo>
                  <a:lnTo>
                    <a:pt x="102641" y="285750"/>
                  </a:lnTo>
                  <a:lnTo>
                    <a:pt x="102641" y="279400"/>
                  </a:lnTo>
                  <a:lnTo>
                    <a:pt x="54495" y="279400"/>
                  </a:lnTo>
                  <a:lnTo>
                    <a:pt x="54495" y="261620"/>
                  </a:lnTo>
                  <a:lnTo>
                    <a:pt x="102641" y="261620"/>
                  </a:lnTo>
                  <a:lnTo>
                    <a:pt x="102641" y="256540"/>
                  </a:lnTo>
                  <a:lnTo>
                    <a:pt x="54495" y="256540"/>
                  </a:lnTo>
                  <a:lnTo>
                    <a:pt x="54495" y="238760"/>
                  </a:lnTo>
                  <a:lnTo>
                    <a:pt x="102641" y="238760"/>
                  </a:lnTo>
                  <a:lnTo>
                    <a:pt x="102641" y="232410"/>
                  </a:lnTo>
                  <a:lnTo>
                    <a:pt x="54495" y="232410"/>
                  </a:lnTo>
                  <a:lnTo>
                    <a:pt x="54495" y="215900"/>
                  </a:lnTo>
                  <a:lnTo>
                    <a:pt x="102641" y="215900"/>
                  </a:lnTo>
                  <a:lnTo>
                    <a:pt x="102641" y="123190"/>
                  </a:lnTo>
                  <a:lnTo>
                    <a:pt x="93141" y="124460"/>
                  </a:lnTo>
                  <a:lnTo>
                    <a:pt x="89471" y="126085"/>
                  </a:lnTo>
                  <a:lnTo>
                    <a:pt x="89471" y="209550"/>
                  </a:lnTo>
                  <a:lnTo>
                    <a:pt x="54495" y="209550"/>
                  </a:lnTo>
                  <a:lnTo>
                    <a:pt x="54495" y="191770"/>
                  </a:lnTo>
                  <a:lnTo>
                    <a:pt x="68122" y="191770"/>
                  </a:lnTo>
                  <a:lnTo>
                    <a:pt x="72542" y="198120"/>
                  </a:lnTo>
                  <a:lnTo>
                    <a:pt x="77609" y="201930"/>
                  </a:lnTo>
                  <a:lnTo>
                    <a:pt x="83261" y="207010"/>
                  </a:lnTo>
                  <a:lnTo>
                    <a:pt x="89471" y="209550"/>
                  </a:lnTo>
                  <a:lnTo>
                    <a:pt x="89471" y="126085"/>
                  </a:lnTo>
                  <a:lnTo>
                    <a:pt x="84480" y="128270"/>
                  </a:lnTo>
                  <a:lnTo>
                    <a:pt x="76847" y="133350"/>
                  </a:lnTo>
                  <a:lnTo>
                    <a:pt x="70396" y="139700"/>
                  </a:lnTo>
                  <a:lnTo>
                    <a:pt x="66306" y="139700"/>
                  </a:lnTo>
                  <a:lnTo>
                    <a:pt x="66306" y="146050"/>
                  </a:lnTo>
                  <a:lnTo>
                    <a:pt x="64947" y="148590"/>
                  </a:lnTo>
                  <a:lnTo>
                    <a:pt x="64947" y="186690"/>
                  </a:lnTo>
                  <a:lnTo>
                    <a:pt x="54495" y="186690"/>
                  </a:lnTo>
                  <a:lnTo>
                    <a:pt x="54495" y="168910"/>
                  </a:lnTo>
                  <a:lnTo>
                    <a:pt x="60858" y="168910"/>
                  </a:lnTo>
                  <a:lnTo>
                    <a:pt x="61315" y="175260"/>
                  </a:lnTo>
                  <a:lnTo>
                    <a:pt x="62674" y="180340"/>
                  </a:lnTo>
                  <a:lnTo>
                    <a:pt x="64947" y="186690"/>
                  </a:lnTo>
                  <a:lnTo>
                    <a:pt x="64947" y="148590"/>
                  </a:lnTo>
                  <a:lnTo>
                    <a:pt x="63588" y="151130"/>
                  </a:lnTo>
                  <a:lnTo>
                    <a:pt x="61760" y="156210"/>
                  </a:lnTo>
                  <a:lnTo>
                    <a:pt x="61404" y="161290"/>
                  </a:lnTo>
                  <a:lnTo>
                    <a:pt x="61315" y="162560"/>
                  </a:lnTo>
                  <a:lnTo>
                    <a:pt x="54495" y="162560"/>
                  </a:lnTo>
                  <a:lnTo>
                    <a:pt x="54495" y="146050"/>
                  </a:lnTo>
                  <a:lnTo>
                    <a:pt x="66306" y="146050"/>
                  </a:lnTo>
                  <a:lnTo>
                    <a:pt x="66306" y="139700"/>
                  </a:lnTo>
                  <a:lnTo>
                    <a:pt x="54495" y="139700"/>
                  </a:lnTo>
                  <a:lnTo>
                    <a:pt x="54495" y="123190"/>
                  </a:lnTo>
                  <a:lnTo>
                    <a:pt x="102641" y="123190"/>
                  </a:lnTo>
                  <a:lnTo>
                    <a:pt x="102641" y="116840"/>
                  </a:lnTo>
                  <a:lnTo>
                    <a:pt x="54495" y="116840"/>
                  </a:lnTo>
                  <a:lnTo>
                    <a:pt x="54495" y="99060"/>
                  </a:lnTo>
                  <a:lnTo>
                    <a:pt x="102641" y="99060"/>
                  </a:lnTo>
                  <a:lnTo>
                    <a:pt x="102641" y="92710"/>
                  </a:lnTo>
                  <a:lnTo>
                    <a:pt x="49961" y="92710"/>
                  </a:lnTo>
                  <a:lnTo>
                    <a:pt x="48590" y="93980"/>
                  </a:lnTo>
                  <a:lnTo>
                    <a:pt x="48590" y="424180"/>
                  </a:lnTo>
                  <a:lnTo>
                    <a:pt x="49961" y="425450"/>
                  </a:lnTo>
                  <a:lnTo>
                    <a:pt x="323811" y="425450"/>
                  </a:lnTo>
                  <a:lnTo>
                    <a:pt x="325170" y="424180"/>
                  </a:lnTo>
                  <a:lnTo>
                    <a:pt x="325170" y="419100"/>
                  </a:lnTo>
                  <a:lnTo>
                    <a:pt x="325170" y="401320"/>
                  </a:lnTo>
                  <a:lnTo>
                    <a:pt x="325170" y="113030"/>
                  </a:lnTo>
                  <a:lnTo>
                    <a:pt x="355600" y="113030"/>
                  </a:lnTo>
                  <a:lnTo>
                    <a:pt x="355600" y="82981"/>
                  </a:lnTo>
                  <a:lnTo>
                    <a:pt x="342430" y="69748"/>
                  </a:lnTo>
                  <a:lnTo>
                    <a:pt x="342430" y="95250"/>
                  </a:lnTo>
                  <a:lnTo>
                    <a:pt x="319265" y="95250"/>
                  </a:lnTo>
                  <a:lnTo>
                    <a:pt x="319265" y="419100"/>
                  </a:lnTo>
                  <a:lnTo>
                    <a:pt x="295198" y="419100"/>
                  </a:lnTo>
                  <a:lnTo>
                    <a:pt x="295198" y="401320"/>
                  </a:lnTo>
                  <a:lnTo>
                    <a:pt x="319265" y="401320"/>
                  </a:lnTo>
                  <a:lnTo>
                    <a:pt x="319265" y="396240"/>
                  </a:lnTo>
                  <a:lnTo>
                    <a:pt x="295198" y="396240"/>
                  </a:lnTo>
                  <a:lnTo>
                    <a:pt x="295198" y="378460"/>
                  </a:lnTo>
                  <a:lnTo>
                    <a:pt x="319265" y="378460"/>
                  </a:lnTo>
                  <a:lnTo>
                    <a:pt x="319265" y="372110"/>
                  </a:lnTo>
                  <a:lnTo>
                    <a:pt x="295198" y="372110"/>
                  </a:lnTo>
                  <a:lnTo>
                    <a:pt x="295198" y="355600"/>
                  </a:lnTo>
                  <a:lnTo>
                    <a:pt x="319265" y="355600"/>
                  </a:lnTo>
                  <a:lnTo>
                    <a:pt x="319265" y="349250"/>
                  </a:lnTo>
                  <a:lnTo>
                    <a:pt x="295198" y="349250"/>
                  </a:lnTo>
                  <a:lnTo>
                    <a:pt x="295198" y="332740"/>
                  </a:lnTo>
                  <a:lnTo>
                    <a:pt x="319265" y="332740"/>
                  </a:lnTo>
                  <a:lnTo>
                    <a:pt x="319265" y="326390"/>
                  </a:lnTo>
                  <a:lnTo>
                    <a:pt x="295198" y="326390"/>
                  </a:lnTo>
                  <a:lnTo>
                    <a:pt x="295198" y="308610"/>
                  </a:lnTo>
                  <a:lnTo>
                    <a:pt x="319265" y="308610"/>
                  </a:lnTo>
                  <a:lnTo>
                    <a:pt x="319265" y="302260"/>
                  </a:lnTo>
                  <a:lnTo>
                    <a:pt x="295198" y="302260"/>
                  </a:lnTo>
                  <a:lnTo>
                    <a:pt x="295198" y="285750"/>
                  </a:lnTo>
                  <a:lnTo>
                    <a:pt x="319265" y="285750"/>
                  </a:lnTo>
                  <a:lnTo>
                    <a:pt x="319265" y="279400"/>
                  </a:lnTo>
                  <a:lnTo>
                    <a:pt x="295198" y="279400"/>
                  </a:lnTo>
                  <a:lnTo>
                    <a:pt x="295198" y="261620"/>
                  </a:lnTo>
                  <a:lnTo>
                    <a:pt x="319265" y="261620"/>
                  </a:lnTo>
                  <a:lnTo>
                    <a:pt x="319265" y="256540"/>
                  </a:lnTo>
                  <a:lnTo>
                    <a:pt x="295198" y="256540"/>
                  </a:lnTo>
                  <a:lnTo>
                    <a:pt x="295198" y="238760"/>
                  </a:lnTo>
                  <a:lnTo>
                    <a:pt x="319265" y="238760"/>
                  </a:lnTo>
                  <a:lnTo>
                    <a:pt x="319265" y="232410"/>
                  </a:lnTo>
                  <a:lnTo>
                    <a:pt x="295198" y="232410"/>
                  </a:lnTo>
                  <a:lnTo>
                    <a:pt x="295198" y="215900"/>
                  </a:lnTo>
                  <a:lnTo>
                    <a:pt x="319265" y="215900"/>
                  </a:lnTo>
                  <a:lnTo>
                    <a:pt x="319265" y="209550"/>
                  </a:lnTo>
                  <a:lnTo>
                    <a:pt x="295198" y="209550"/>
                  </a:lnTo>
                  <a:lnTo>
                    <a:pt x="295198" y="191770"/>
                  </a:lnTo>
                  <a:lnTo>
                    <a:pt x="319265" y="191770"/>
                  </a:lnTo>
                  <a:lnTo>
                    <a:pt x="319265" y="186690"/>
                  </a:lnTo>
                  <a:lnTo>
                    <a:pt x="295198" y="186690"/>
                  </a:lnTo>
                  <a:lnTo>
                    <a:pt x="295198" y="168910"/>
                  </a:lnTo>
                  <a:lnTo>
                    <a:pt x="319265" y="168910"/>
                  </a:lnTo>
                  <a:lnTo>
                    <a:pt x="319265" y="162560"/>
                  </a:lnTo>
                  <a:lnTo>
                    <a:pt x="295198" y="162560"/>
                  </a:lnTo>
                  <a:lnTo>
                    <a:pt x="295198" y="161290"/>
                  </a:lnTo>
                  <a:lnTo>
                    <a:pt x="271132" y="161290"/>
                  </a:lnTo>
                  <a:lnTo>
                    <a:pt x="271132" y="146050"/>
                  </a:lnTo>
                  <a:lnTo>
                    <a:pt x="319265" y="146050"/>
                  </a:lnTo>
                  <a:lnTo>
                    <a:pt x="319265" y="139700"/>
                  </a:lnTo>
                  <a:lnTo>
                    <a:pt x="271132" y="139700"/>
                  </a:lnTo>
                  <a:lnTo>
                    <a:pt x="271132" y="123190"/>
                  </a:lnTo>
                  <a:lnTo>
                    <a:pt x="319265" y="123190"/>
                  </a:lnTo>
                  <a:lnTo>
                    <a:pt x="319265" y="116840"/>
                  </a:lnTo>
                  <a:lnTo>
                    <a:pt x="271132" y="116840"/>
                  </a:lnTo>
                  <a:lnTo>
                    <a:pt x="271132" y="113030"/>
                  </a:lnTo>
                  <a:lnTo>
                    <a:pt x="319265" y="113030"/>
                  </a:lnTo>
                  <a:lnTo>
                    <a:pt x="319265" y="95250"/>
                  </a:lnTo>
                  <a:lnTo>
                    <a:pt x="278853" y="95250"/>
                  </a:lnTo>
                  <a:lnTo>
                    <a:pt x="278853" y="30480"/>
                  </a:lnTo>
                  <a:lnTo>
                    <a:pt x="342430" y="95250"/>
                  </a:lnTo>
                  <a:lnTo>
                    <a:pt x="342430" y="69748"/>
                  </a:lnTo>
                  <a:lnTo>
                    <a:pt x="303377" y="30480"/>
                  </a:lnTo>
                  <a:lnTo>
                    <a:pt x="290741" y="17780"/>
                  </a:lnTo>
                  <a:lnTo>
                    <a:pt x="274307" y="1270"/>
                  </a:lnTo>
                  <a:lnTo>
                    <a:pt x="272034" y="0"/>
                  </a:lnTo>
                  <a:lnTo>
                    <a:pt x="265226" y="0"/>
                  </a:lnTo>
                  <a:lnTo>
                    <a:pt x="265226" y="111760"/>
                  </a:lnTo>
                  <a:lnTo>
                    <a:pt x="265226" y="116840"/>
                  </a:lnTo>
                  <a:lnTo>
                    <a:pt x="265226" y="123190"/>
                  </a:lnTo>
                  <a:lnTo>
                    <a:pt x="265226" y="139700"/>
                  </a:lnTo>
                  <a:lnTo>
                    <a:pt x="265226" y="146050"/>
                  </a:lnTo>
                  <a:lnTo>
                    <a:pt x="265226" y="161290"/>
                  </a:lnTo>
                  <a:lnTo>
                    <a:pt x="239344" y="161290"/>
                  </a:lnTo>
                  <a:lnTo>
                    <a:pt x="239344" y="419100"/>
                  </a:lnTo>
                  <a:lnTo>
                    <a:pt x="217081" y="419100"/>
                  </a:lnTo>
                  <a:lnTo>
                    <a:pt x="217081" y="401320"/>
                  </a:lnTo>
                  <a:lnTo>
                    <a:pt x="239344" y="401320"/>
                  </a:lnTo>
                  <a:lnTo>
                    <a:pt x="239344" y="396240"/>
                  </a:lnTo>
                  <a:lnTo>
                    <a:pt x="217081" y="396240"/>
                  </a:lnTo>
                  <a:lnTo>
                    <a:pt x="217081" y="378460"/>
                  </a:lnTo>
                  <a:lnTo>
                    <a:pt x="239344" y="378460"/>
                  </a:lnTo>
                  <a:lnTo>
                    <a:pt x="239344" y="372110"/>
                  </a:lnTo>
                  <a:lnTo>
                    <a:pt x="217081" y="372110"/>
                  </a:lnTo>
                  <a:lnTo>
                    <a:pt x="217081" y="355600"/>
                  </a:lnTo>
                  <a:lnTo>
                    <a:pt x="239344" y="355600"/>
                  </a:lnTo>
                  <a:lnTo>
                    <a:pt x="239344" y="349250"/>
                  </a:lnTo>
                  <a:lnTo>
                    <a:pt x="217081" y="349250"/>
                  </a:lnTo>
                  <a:lnTo>
                    <a:pt x="217081" y="332740"/>
                  </a:lnTo>
                  <a:lnTo>
                    <a:pt x="239344" y="332740"/>
                  </a:lnTo>
                  <a:lnTo>
                    <a:pt x="239344" y="326390"/>
                  </a:lnTo>
                  <a:lnTo>
                    <a:pt x="217081" y="326390"/>
                  </a:lnTo>
                  <a:lnTo>
                    <a:pt x="217081" y="308610"/>
                  </a:lnTo>
                  <a:lnTo>
                    <a:pt x="239344" y="308610"/>
                  </a:lnTo>
                  <a:lnTo>
                    <a:pt x="239344" y="302260"/>
                  </a:lnTo>
                  <a:lnTo>
                    <a:pt x="217081" y="302260"/>
                  </a:lnTo>
                  <a:lnTo>
                    <a:pt x="217081" y="285750"/>
                  </a:lnTo>
                  <a:lnTo>
                    <a:pt x="239344" y="285750"/>
                  </a:lnTo>
                  <a:lnTo>
                    <a:pt x="239344" y="279400"/>
                  </a:lnTo>
                  <a:lnTo>
                    <a:pt x="217081" y="279400"/>
                  </a:lnTo>
                  <a:lnTo>
                    <a:pt x="217081" y="261620"/>
                  </a:lnTo>
                  <a:lnTo>
                    <a:pt x="239344" y="261620"/>
                  </a:lnTo>
                  <a:lnTo>
                    <a:pt x="239344" y="256540"/>
                  </a:lnTo>
                  <a:lnTo>
                    <a:pt x="217081" y="256540"/>
                  </a:lnTo>
                  <a:lnTo>
                    <a:pt x="217081" y="238760"/>
                  </a:lnTo>
                  <a:lnTo>
                    <a:pt x="239344" y="238760"/>
                  </a:lnTo>
                  <a:lnTo>
                    <a:pt x="239344" y="232410"/>
                  </a:lnTo>
                  <a:lnTo>
                    <a:pt x="217081" y="232410"/>
                  </a:lnTo>
                  <a:lnTo>
                    <a:pt x="217081" y="215900"/>
                  </a:lnTo>
                  <a:lnTo>
                    <a:pt x="239344" y="215900"/>
                  </a:lnTo>
                  <a:lnTo>
                    <a:pt x="239344" y="209550"/>
                  </a:lnTo>
                  <a:lnTo>
                    <a:pt x="217081" y="209550"/>
                  </a:lnTo>
                  <a:lnTo>
                    <a:pt x="217081" y="191770"/>
                  </a:lnTo>
                  <a:lnTo>
                    <a:pt x="239344" y="191770"/>
                  </a:lnTo>
                  <a:lnTo>
                    <a:pt x="239344" y="186690"/>
                  </a:lnTo>
                  <a:lnTo>
                    <a:pt x="217081" y="186690"/>
                  </a:lnTo>
                  <a:lnTo>
                    <a:pt x="217081" y="168910"/>
                  </a:lnTo>
                  <a:lnTo>
                    <a:pt x="239344" y="168910"/>
                  </a:lnTo>
                  <a:lnTo>
                    <a:pt x="239344" y="162560"/>
                  </a:lnTo>
                  <a:lnTo>
                    <a:pt x="217081" y="162560"/>
                  </a:lnTo>
                  <a:lnTo>
                    <a:pt x="217081" y="146050"/>
                  </a:lnTo>
                  <a:lnTo>
                    <a:pt x="265226" y="146050"/>
                  </a:lnTo>
                  <a:lnTo>
                    <a:pt x="265226" y="139700"/>
                  </a:lnTo>
                  <a:lnTo>
                    <a:pt x="217081" y="139700"/>
                  </a:lnTo>
                  <a:lnTo>
                    <a:pt x="217081" y="123190"/>
                  </a:lnTo>
                  <a:lnTo>
                    <a:pt x="265226" y="123190"/>
                  </a:lnTo>
                  <a:lnTo>
                    <a:pt x="265226" y="116840"/>
                  </a:lnTo>
                  <a:lnTo>
                    <a:pt x="217081" y="116840"/>
                  </a:lnTo>
                  <a:lnTo>
                    <a:pt x="217081" y="99060"/>
                  </a:lnTo>
                  <a:lnTo>
                    <a:pt x="260680" y="99060"/>
                  </a:lnTo>
                  <a:lnTo>
                    <a:pt x="260680" y="107950"/>
                  </a:lnTo>
                  <a:lnTo>
                    <a:pt x="262496" y="110490"/>
                  </a:lnTo>
                  <a:lnTo>
                    <a:pt x="265226" y="111760"/>
                  </a:lnTo>
                  <a:lnTo>
                    <a:pt x="265226" y="0"/>
                  </a:lnTo>
                  <a:lnTo>
                    <a:pt x="4089" y="0"/>
                  </a:lnTo>
                  <a:lnTo>
                    <a:pt x="0" y="3810"/>
                  </a:lnTo>
                  <a:lnTo>
                    <a:pt x="0" y="471170"/>
                  </a:lnTo>
                  <a:lnTo>
                    <a:pt x="4089" y="474980"/>
                  </a:lnTo>
                  <a:lnTo>
                    <a:pt x="369684" y="474980"/>
                  </a:lnTo>
                  <a:lnTo>
                    <a:pt x="373761" y="471170"/>
                  </a:lnTo>
                  <a:lnTo>
                    <a:pt x="373761" y="457200"/>
                  </a:lnTo>
                  <a:lnTo>
                    <a:pt x="373761" y="422910"/>
                  </a:lnTo>
                  <a:lnTo>
                    <a:pt x="385572" y="422910"/>
                  </a:lnTo>
                  <a:lnTo>
                    <a:pt x="385572" y="161290"/>
                  </a:lnTo>
                  <a:close/>
                </a:path>
                <a:path w="475615" h="474979">
                  <a:moveTo>
                    <a:pt x="475500" y="104648"/>
                  </a:moveTo>
                  <a:lnTo>
                    <a:pt x="419112" y="104648"/>
                  </a:lnTo>
                  <a:lnTo>
                    <a:pt x="419112" y="421640"/>
                  </a:lnTo>
                  <a:lnTo>
                    <a:pt x="475500" y="421640"/>
                  </a:lnTo>
                  <a:lnTo>
                    <a:pt x="475500" y="104648"/>
                  </a:lnTo>
                  <a:close/>
                </a:path>
              </a:pathLst>
            </a:custGeom>
            <a:solidFill>
              <a:srgbClr val="094775"/>
            </a:solidFill>
          </p:spPr>
          <p:txBody>
            <a:bodyPr wrap="square" lIns="0" tIns="0" rIns="0" bIns="0" rtlCol="0"/>
            <a:lstStyle/>
            <a:p>
              <a:pPr defTabSz="761970"/>
              <a:endParaRPr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80466" y="5653278"/>
              <a:ext cx="996950" cy="998219"/>
            </a:xfrm>
            <a:custGeom>
              <a:avLst/>
              <a:gdLst/>
              <a:ahLst/>
              <a:cxnLst/>
              <a:rect l="l" t="t" r="r" b="b"/>
              <a:pathLst>
                <a:path w="996950" h="998220">
                  <a:moveTo>
                    <a:pt x="0" y="499110"/>
                  </a:moveTo>
                  <a:lnTo>
                    <a:pt x="2281" y="451041"/>
                  </a:lnTo>
                  <a:lnTo>
                    <a:pt x="8985" y="404266"/>
                  </a:lnTo>
                  <a:lnTo>
                    <a:pt x="19904" y="358993"/>
                  </a:lnTo>
                  <a:lnTo>
                    <a:pt x="34829" y="315431"/>
                  </a:lnTo>
                  <a:lnTo>
                    <a:pt x="53550" y="273789"/>
                  </a:lnTo>
                  <a:lnTo>
                    <a:pt x="75860" y="234277"/>
                  </a:lnTo>
                  <a:lnTo>
                    <a:pt x="101549" y="197103"/>
                  </a:lnTo>
                  <a:lnTo>
                    <a:pt x="130407" y="162477"/>
                  </a:lnTo>
                  <a:lnTo>
                    <a:pt x="162228" y="130608"/>
                  </a:lnTo>
                  <a:lnTo>
                    <a:pt x="196801" y="101704"/>
                  </a:lnTo>
                  <a:lnTo>
                    <a:pt x="233918" y="75976"/>
                  </a:lnTo>
                  <a:lnTo>
                    <a:pt x="273370" y="53633"/>
                  </a:lnTo>
                  <a:lnTo>
                    <a:pt x="314949" y="34882"/>
                  </a:lnTo>
                  <a:lnTo>
                    <a:pt x="358444" y="19935"/>
                  </a:lnTo>
                  <a:lnTo>
                    <a:pt x="403649" y="8999"/>
                  </a:lnTo>
                  <a:lnTo>
                    <a:pt x="450353" y="2284"/>
                  </a:lnTo>
                  <a:lnTo>
                    <a:pt x="498348" y="0"/>
                  </a:lnTo>
                  <a:lnTo>
                    <a:pt x="546342" y="2284"/>
                  </a:lnTo>
                  <a:lnTo>
                    <a:pt x="593046" y="8999"/>
                  </a:lnTo>
                  <a:lnTo>
                    <a:pt x="638251" y="19935"/>
                  </a:lnTo>
                  <a:lnTo>
                    <a:pt x="681746" y="34882"/>
                  </a:lnTo>
                  <a:lnTo>
                    <a:pt x="723325" y="53633"/>
                  </a:lnTo>
                  <a:lnTo>
                    <a:pt x="762777" y="75976"/>
                  </a:lnTo>
                  <a:lnTo>
                    <a:pt x="799894" y="101704"/>
                  </a:lnTo>
                  <a:lnTo>
                    <a:pt x="834467" y="130608"/>
                  </a:lnTo>
                  <a:lnTo>
                    <a:pt x="866288" y="162477"/>
                  </a:lnTo>
                  <a:lnTo>
                    <a:pt x="895146" y="197103"/>
                  </a:lnTo>
                  <a:lnTo>
                    <a:pt x="920835" y="234277"/>
                  </a:lnTo>
                  <a:lnTo>
                    <a:pt x="943145" y="273789"/>
                  </a:lnTo>
                  <a:lnTo>
                    <a:pt x="961866" y="315431"/>
                  </a:lnTo>
                  <a:lnTo>
                    <a:pt x="976791" y="358993"/>
                  </a:lnTo>
                  <a:lnTo>
                    <a:pt x="987710" y="404266"/>
                  </a:lnTo>
                  <a:lnTo>
                    <a:pt x="994414" y="451041"/>
                  </a:lnTo>
                  <a:lnTo>
                    <a:pt x="996696" y="499110"/>
                  </a:lnTo>
                  <a:lnTo>
                    <a:pt x="994414" y="547178"/>
                  </a:lnTo>
                  <a:lnTo>
                    <a:pt x="987710" y="593953"/>
                  </a:lnTo>
                  <a:lnTo>
                    <a:pt x="976791" y="639226"/>
                  </a:lnTo>
                  <a:lnTo>
                    <a:pt x="961866" y="682788"/>
                  </a:lnTo>
                  <a:lnTo>
                    <a:pt x="943145" y="724430"/>
                  </a:lnTo>
                  <a:lnTo>
                    <a:pt x="920835" y="763942"/>
                  </a:lnTo>
                  <a:lnTo>
                    <a:pt x="895146" y="801116"/>
                  </a:lnTo>
                  <a:lnTo>
                    <a:pt x="866288" y="835742"/>
                  </a:lnTo>
                  <a:lnTo>
                    <a:pt x="834467" y="867611"/>
                  </a:lnTo>
                  <a:lnTo>
                    <a:pt x="799894" y="896515"/>
                  </a:lnTo>
                  <a:lnTo>
                    <a:pt x="762777" y="922243"/>
                  </a:lnTo>
                  <a:lnTo>
                    <a:pt x="723325" y="944586"/>
                  </a:lnTo>
                  <a:lnTo>
                    <a:pt x="681746" y="963337"/>
                  </a:lnTo>
                  <a:lnTo>
                    <a:pt x="638251" y="978284"/>
                  </a:lnTo>
                  <a:lnTo>
                    <a:pt x="593046" y="989220"/>
                  </a:lnTo>
                  <a:lnTo>
                    <a:pt x="546342" y="995935"/>
                  </a:lnTo>
                  <a:lnTo>
                    <a:pt x="498348" y="998220"/>
                  </a:lnTo>
                  <a:lnTo>
                    <a:pt x="450353" y="995935"/>
                  </a:lnTo>
                  <a:lnTo>
                    <a:pt x="403649" y="989220"/>
                  </a:lnTo>
                  <a:lnTo>
                    <a:pt x="358444" y="978284"/>
                  </a:lnTo>
                  <a:lnTo>
                    <a:pt x="314949" y="963337"/>
                  </a:lnTo>
                  <a:lnTo>
                    <a:pt x="273370" y="944586"/>
                  </a:lnTo>
                  <a:lnTo>
                    <a:pt x="233918" y="922243"/>
                  </a:lnTo>
                  <a:lnTo>
                    <a:pt x="196801" y="896515"/>
                  </a:lnTo>
                  <a:lnTo>
                    <a:pt x="162228" y="867611"/>
                  </a:lnTo>
                  <a:lnTo>
                    <a:pt x="130407" y="835742"/>
                  </a:lnTo>
                  <a:lnTo>
                    <a:pt x="101549" y="801116"/>
                  </a:lnTo>
                  <a:lnTo>
                    <a:pt x="75860" y="763942"/>
                  </a:lnTo>
                  <a:lnTo>
                    <a:pt x="53550" y="724430"/>
                  </a:lnTo>
                  <a:lnTo>
                    <a:pt x="34829" y="682788"/>
                  </a:lnTo>
                  <a:lnTo>
                    <a:pt x="19904" y="639226"/>
                  </a:lnTo>
                  <a:lnTo>
                    <a:pt x="8985" y="593953"/>
                  </a:lnTo>
                  <a:lnTo>
                    <a:pt x="2281" y="547178"/>
                  </a:lnTo>
                  <a:lnTo>
                    <a:pt x="0" y="499110"/>
                  </a:lnTo>
                  <a:close/>
                </a:path>
              </a:pathLst>
            </a:custGeom>
            <a:ln w="19049">
              <a:solidFill>
                <a:srgbClr val="094775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6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6231255" y="3657044"/>
            <a:ext cx="831849" cy="831849"/>
            <a:chOff x="7477506" y="3655314"/>
            <a:chExt cx="998219" cy="998219"/>
          </a:xfrm>
        </p:grpSpPr>
        <p:sp>
          <p:nvSpPr>
            <p:cNvPr id="17" name="object 17"/>
            <p:cNvSpPr/>
            <p:nvPr/>
          </p:nvSpPr>
          <p:spPr>
            <a:xfrm>
              <a:off x="7477506" y="3655314"/>
              <a:ext cx="998219" cy="998219"/>
            </a:xfrm>
            <a:custGeom>
              <a:avLst/>
              <a:gdLst/>
              <a:ahLst/>
              <a:cxnLst/>
              <a:rect l="l" t="t" r="r" b="b"/>
              <a:pathLst>
                <a:path w="998220" h="998220">
                  <a:moveTo>
                    <a:pt x="0" y="499110"/>
                  </a:moveTo>
                  <a:lnTo>
                    <a:pt x="2284" y="451041"/>
                  </a:lnTo>
                  <a:lnTo>
                    <a:pt x="8999" y="404266"/>
                  </a:lnTo>
                  <a:lnTo>
                    <a:pt x="19935" y="358993"/>
                  </a:lnTo>
                  <a:lnTo>
                    <a:pt x="34882" y="315431"/>
                  </a:lnTo>
                  <a:lnTo>
                    <a:pt x="53633" y="273789"/>
                  </a:lnTo>
                  <a:lnTo>
                    <a:pt x="75976" y="234277"/>
                  </a:lnTo>
                  <a:lnTo>
                    <a:pt x="101704" y="197103"/>
                  </a:lnTo>
                  <a:lnTo>
                    <a:pt x="130608" y="162477"/>
                  </a:lnTo>
                  <a:lnTo>
                    <a:pt x="162477" y="130608"/>
                  </a:lnTo>
                  <a:lnTo>
                    <a:pt x="197103" y="101704"/>
                  </a:lnTo>
                  <a:lnTo>
                    <a:pt x="234277" y="75976"/>
                  </a:lnTo>
                  <a:lnTo>
                    <a:pt x="273789" y="53633"/>
                  </a:lnTo>
                  <a:lnTo>
                    <a:pt x="315431" y="34882"/>
                  </a:lnTo>
                  <a:lnTo>
                    <a:pt x="358993" y="19935"/>
                  </a:lnTo>
                  <a:lnTo>
                    <a:pt x="404266" y="8999"/>
                  </a:lnTo>
                  <a:lnTo>
                    <a:pt x="451041" y="2284"/>
                  </a:lnTo>
                  <a:lnTo>
                    <a:pt x="499109" y="0"/>
                  </a:lnTo>
                  <a:lnTo>
                    <a:pt x="547178" y="2284"/>
                  </a:lnTo>
                  <a:lnTo>
                    <a:pt x="593953" y="8999"/>
                  </a:lnTo>
                  <a:lnTo>
                    <a:pt x="639226" y="19935"/>
                  </a:lnTo>
                  <a:lnTo>
                    <a:pt x="682788" y="34882"/>
                  </a:lnTo>
                  <a:lnTo>
                    <a:pt x="724430" y="53633"/>
                  </a:lnTo>
                  <a:lnTo>
                    <a:pt x="763942" y="75976"/>
                  </a:lnTo>
                  <a:lnTo>
                    <a:pt x="801116" y="101704"/>
                  </a:lnTo>
                  <a:lnTo>
                    <a:pt x="835742" y="130608"/>
                  </a:lnTo>
                  <a:lnTo>
                    <a:pt x="867611" y="162477"/>
                  </a:lnTo>
                  <a:lnTo>
                    <a:pt x="896515" y="197103"/>
                  </a:lnTo>
                  <a:lnTo>
                    <a:pt x="922243" y="234277"/>
                  </a:lnTo>
                  <a:lnTo>
                    <a:pt x="944586" y="273789"/>
                  </a:lnTo>
                  <a:lnTo>
                    <a:pt x="963337" y="315431"/>
                  </a:lnTo>
                  <a:lnTo>
                    <a:pt x="978284" y="358993"/>
                  </a:lnTo>
                  <a:lnTo>
                    <a:pt x="989220" y="404266"/>
                  </a:lnTo>
                  <a:lnTo>
                    <a:pt x="995935" y="451041"/>
                  </a:lnTo>
                  <a:lnTo>
                    <a:pt x="998219" y="499110"/>
                  </a:lnTo>
                  <a:lnTo>
                    <a:pt x="995935" y="547178"/>
                  </a:lnTo>
                  <a:lnTo>
                    <a:pt x="989220" y="593953"/>
                  </a:lnTo>
                  <a:lnTo>
                    <a:pt x="978284" y="639226"/>
                  </a:lnTo>
                  <a:lnTo>
                    <a:pt x="963337" y="682788"/>
                  </a:lnTo>
                  <a:lnTo>
                    <a:pt x="944586" y="724430"/>
                  </a:lnTo>
                  <a:lnTo>
                    <a:pt x="922243" y="763942"/>
                  </a:lnTo>
                  <a:lnTo>
                    <a:pt x="896515" y="801116"/>
                  </a:lnTo>
                  <a:lnTo>
                    <a:pt x="867611" y="835742"/>
                  </a:lnTo>
                  <a:lnTo>
                    <a:pt x="835742" y="867611"/>
                  </a:lnTo>
                  <a:lnTo>
                    <a:pt x="801116" y="896515"/>
                  </a:lnTo>
                  <a:lnTo>
                    <a:pt x="763942" y="922243"/>
                  </a:lnTo>
                  <a:lnTo>
                    <a:pt x="724430" y="944586"/>
                  </a:lnTo>
                  <a:lnTo>
                    <a:pt x="682788" y="963337"/>
                  </a:lnTo>
                  <a:lnTo>
                    <a:pt x="639226" y="978284"/>
                  </a:lnTo>
                  <a:lnTo>
                    <a:pt x="593953" y="989220"/>
                  </a:lnTo>
                  <a:lnTo>
                    <a:pt x="547178" y="995935"/>
                  </a:lnTo>
                  <a:lnTo>
                    <a:pt x="499109" y="998220"/>
                  </a:lnTo>
                  <a:lnTo>
                    <a:pt x="451041" y="995935"/>
                  </a:lnTo>
                  <a:lnTo>
                    <a:pt x="404266" y="989220"/>
                  </a:lnTo>
                  <a:lnTo>
                    <a:pt x="358993" y="978284"/>
                  </a:lnTo>
                  <a:lnTo>
                    <a:pt x="315431" y="963337"/>
                  </a:lnTo>
                  <a:lnTo>
                    <a:pt x="273789" y="944586"/>
                  </a:lnTo>
                  <a:lnTo>
                    <a:pt x="234277" y="922243"/>
                  </a:lnTo>
                  <a:lnTo>
                    <a:pt x="197103" y="896515"/>
                  </a:lnTo>
                  <a:lnTo>
                    <a:pt x="162477" y="867611"/>
                  </a:lnTo>
                  <a:lnTo>
                    <a:pt x="130608" y="835742"/>
                  </a:lnTo>
                  <a:lnTo>
                    <a:pt x="101704" y="801116"/>
                  </a:lnTo>
                  <a:lnTo>
                    <a:pt x="75976" y="763942"/>
                  </a:lnTo>
                  <a:lnTo>
                    <a:pt x="53633" y="724430"/>
                  </a:lnTo>
                  <a:lnTo>
                    <a:pt x="34882" y="682788"/>
                  </a:lnTo>
                  <a:lnTo>
                    <a:pt x="19935" y="639226"/>
                  </a:lnTo>
                  <a:lnTo>
                    <a:pt x="8999" y="593953"/>
                  </a:lnTo>
                  <a:lnTo>
                    <a:pt x="2284" y="547178"/>
                  </a:lnTo>
                  <a:lnTo>
                    <a:pt x="0" y="499110"/>
                  </a:lnTo>
                  <a:close/>
                </a:path>
              </a:pathLst>
            </a:custGeom>
            <a:ln w="19050">
              <a:solidFill>
                <a:srgbClr val="094775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6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54585" y="3971360"/>
              <a:ext cx="127405" cy="12738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94332" y="3971359"/>
              <a:ext cx="127405" cy="12738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690879" y="4070438"/>
              <a:ext cx="594995" cy="271780"/>
            </a:xfrm>
            <a:custGeom>
              <a:avLst/>
              <a:gdLst/>
              <a:ahLst/>
              <a:cxnLst/>
              <a:rect l="l" t="t" r="r" b="b"/>
              <a:pathLst>
                <a:path w="594995" h="271779">
                  <a:moveTo>
                    <a:pt x="230746" y="127393"/>
                  </a:moveTo>
                  <a:lnTo>
                    <a:pt x="220192" y="113880"/>
                  </a:lnTo>
                  <a:lnTo>
                    <a:pt x="212166" y="98907"/>
                  </a:lnTo>
                  <a:lnTo>
                    <a:pt x="207048" y="82613"/>
                  </a:lnTo>
                  <a:lnTo>
                    <a:pt x="205257" y="65112"/>
                  </a:lnTo>
                  <a:lnTo>
                    <a:pt x="205257" y="62280"/>
                  </a:lnTo>
                  <a:lnTo>
                    <a:pt x="192519" y="57505"/>
                  </a:lnTo>
                  <a:lnTo>
                    <a:pt x="154647" y="47955"/>
                  </a:lnTo>
                  <a:lnTo>
                    <a:pt x="127406" y="45300"/>
                  </a:lnTo>
                  <a:lnTo>
                    <a:pt x="114439" y="45834"/>
                  </a:lnTo>
                  <a:lnTo>
                    <a:pt x="75018" y="53797"/>
                  </a:lnTo>
                  <a:lnTo>
                    <a:pt x="27051" y="74498"/>
                  </a:lnTo>
                  <a:lnTo>
                    <a:pt x="0" y="108991"/>
                  </a:lnTo>
                  <a:lnTo>
                    <a:pt x="0" y="172681"/>
                  </a:lnTo>
                  <a:lnTo>
                    <a:pt x="152882" y="172681"/>
                  </a:lnTo>
                  <a:lnTo>
                    <a:pt x="157124" y="167030"/>
                  </a:lnTo>
                  <a:lnTo>
                    <a:pt x="159956" y="164198"/>
                  </a:lnTo>
                  <a:lnTo>
                    <a:pt x="165620" y="159943"/>
                  </a:lnTo>
                  <a:lnTo>
                    <a:pt x="180975" y="149885"/>
                  </a:lnTo>
                  <a:lnTo>
                    <a:pt x="197116" y="141020"/>
                  </a:lnTo>
                  <a:lnTo>
                    <a:pt x="213804" y="133477"/>
                  </a:lnTo>
                  <a:lnTo>
                    <a:pt x="230746" y="127393"/>
                  </a:lnTo>
                  <a:close/>
                </a:path>
                <a:path w="594995" h="271779">
                  <a:moveTo>
                    <a:pt x="360984" y="63703"/>
                  </a:moveTo>
                  <a:lnTo>
                    <a:pt x="355968" y="38912"/>
                  </a:lnTo>
                  <a:lnTo>
                    <a:pt x="342315" y="18656"/>
                  </a:lnTo>
                  <a:lnTo>
                    <a:pt x="322072" y="5016"/>
                  </a:lnTo>
                  <a:lnTo>
                    <a:pt x="297281" y="0"/>
                  </a:lnTo>
                  <a:lnTo>
                    <a:pt x="272478" y="5016"/>
                  </a:lnTo>
                  <a:lnTo>
                    <a:pt x="252234" y="18656"/>
                  </a:lnTo>
                  <a:lnTo>
                    <a:pt x="238582" y="38912"/>
                  </a:lnTo>
                  <a:lnTo>
                    <a:pt x="233578" y="63703"/>
                  </a:lnTo>
                  <a:lnTo>
                    <a:pt x="238582" y="88493"/>
                  </a:lnTo>
                  <a:lnTo>
                    <a:pt x="252234" y="108737"/>
                  </a:lnTo>
                  <a:lnTo>
                    <a:pt x="272478" y="122389"/>
                  </a:lnTo>
                  <a:lnTo>
                    <a:pt x="297281" y="127393"/>
                  </a:lnTo>
                  <a:lnTo>
                    <a:pt x="322072" y="122389"/>
                  </a:lnTo>
                  <a:lnTo>
                    <a:pt x="342315" y="108737"/>
                  </a:lnTo>
                  <a:lnTo>
                    <a:pt x="355968" y="88493"/>
                  </a:lnTo>
                  <a:lnTo>
                    <a:pt x="360984" y="63703"/>
                  </a:lnTo>
                  <a:close/>
                </a:path>
                <a:path w="594995" h="271779">
                  <a:moveTo>
                    <a:pt x="424675" y="208076"/>
                  </a:moveTo>
                  <a:lnTo>
                    <a:pt x="398221" y="172783"/>
                  </a:lnTo>
                  <a:lnTo>
                    <a:pt x="349656" y="152869"/>
                  </a:lnTo>
                  <a:lnTo>
                    <a:pt x="311035" y="145110"/>
                  </a:lnTo>
                  <a:lnTo>
                    <a:pt x="297281" y="144386"/>
                  </a:lnTo>
                  <a:lnTo>
                    <a:pt x="284314" y="144907"/>
                  </a:lnTo>
                  <a:lnTo>
                    <a:pt x="244894" y="152869"/>
                  </a:lnTo>
                  <a:lnTo>
                    <a:pt x="196926" y="173380"/>
                  </a:lnTo>
                  <a:lnTo>
                    <a:pt x="169875" y="208076"/>
                  </a:lnTo>
                  <a:lnTo>
                    <a:pt x="169875" y="271767"/>
                  </a:lnTo>
                  <a:lnTo>
                    <a:pt x="424675" y="271767"/>
                  </a:lnTo>
                  <a:lnTo>
                    <a:pt x="424675" y="208076"/>
                  </a:lnTo>
                  <a:close/>
                </a:path>
                <a:path w="594995" h="271779">
                  <a:moveTo>
                    <a:pt x="594550" y="108991"/>
                  </a:moveTo>
                  <a:lnTo>
                    <a:pt x="568096" y="73698"/>
                  </a:lnTo>
                  <a:lnTo>
                    <a:pt x="519531" y="53797"/>
                  </a:lnTo>
                  <a:lnTo>
                    <a:pt x="480910" y="46024"/>
                  </a:lnTo>
                  <a:lnTo>
                    <a:pt x="467144" y="45300"/>
                  </a:lnTo>
                  <a:lnTo>
                    <a:pt x="454190" y="45834"/>
                  </a:lnTo>
                  <a:lnTo>
                    <a:pt x="414769" y="53797"/>
                  </a:lnTo>
                  <a:lnTo>
                    <a:pt x="389293" y="63703"/>
                  </a:lnTo>
                  <a:lnTo>
                    <a:pt x="389293" y="65112"/>
                  </a:lnTo>
                  <a:lnTo>
                    <a:pt x="387502" y="82804"/>
                  </a:lnTo>
                  <a:lnTo>
                    <a:pt x="382384" y="99441"/>
                  </a:lnTo>
                  <a:lnTo>
                    <a:pt x="374357" y="114477"/>
                  </a:lnTo>
                  <a:lnTo>
                    <a:pt x="363804" y="127393"/>
                  </a:lnTo>
                  <a:lnTo>
                    <a:pt x="382943" y="134277"/>
                  </a:lnTo>
                  <a:lnTo>
                    <a:pt x="400088" y="142074"/>
                  </a:lnTo>
                  <a:lnTo>
                    <a:pt x="415366" y="150685"/>
                  </a:lnTo>
                  <a:lnTo>
                    <a:pt x="428929" y="159943"/>
                  </a:lnTo>
                  <a:lnTo>
                    <a:pt x="433171" y="164198"/>
                  </a:lnTo>
                  <a:lnTo>
                    <a:pt x="437426" y="167030"/>
                  </a:lnTo>
                  <a:lnTo>
                    <a:pt x="440258" y="172694"/>
                  </a:lnTo>
                  <a:lnTo>
                    <a:pt x="594550" y="172694"/>
                  </a:lnTo>
                  <a:lnTo>
                    <a:pt x="594550" y="108991"/>
                  </a:lnTo>
                  <a:close/>
                </a:path>
              </a:pathLst>
            </a:custGeom>
            <a:solidFill>
              <a:srgbClr val="094775"/>
            </a:solidFill>
          </p:spPr>
          <p:txBody>
            <a:bodyPr wrap="square" lIns="0" tIns="0" rIns="0" bIns="0" rtlCol="0"/>
            <a:lstStyle/>
            <a:p>
              <a:pPr defTabSz="761970"/>
              <a:endParaRPr sz="16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21" name="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9118" y="3649107"/>
            <a:ext cx="846455" cy="847725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6223318" y="1675526"/>
            <a:ext cx="847724" cy="846667"/>
            <a:chOff x="7467981" y="1704213"/>
            <a:chExt cx="1017269" cy="1016000"/>
          </a:xfrm>
        </p:grpSpPr>
        <p:sp>
          <p:nvSpPr>
            <p:cNvPr id="23" name="object 23"/>
            <p:cNvSpPr/>
            <p:nvPr/>
          </p:nvSpPr>
          <p:spPr>
            <a:xfrm>
              <a:off x="7477506" y="1713738"/>
              <a:ext cx="998219" cy="996950"/>
            </a:xfrm>
            <a:custGeom>
              <a:avLst/>
              <a:gdLst/>
              <a:ahLst/>
              <a:cxnLst/>
              <a:rect l="l" t="t" r="r" b="b"/>
              <a:pathLst>
                <a:path w="998220" h="996950">
                  <a:moveTo>
                    <a:pt x="0" y="498347"/>
                  </a:moveTo>
                  <a:lnTo>
                    <a:pt x="2284" y="450353"/>
                  </a:lnTo>
                  <a:lnTo>
                    <a:pt x="8999" y="403649"/>
                  </a:lnTo>
                  <a:lnTo>
                    <a:pt x="19935" y="358444"/>
                  </a:lnTo>
                  <a:lnTo>
                    <a:pt x="34882" y="314949"/>
                  </a:lnTo>
                  <a:lnTo>
                    <a:pt x="53633" y="273370"/>
                  </a:lnTo>
                  <a:lnTo>
                    <a:pt x="75976" y="233918"/>
                  </a:lnTo>
                  <a:lnTo>
                    <a:pt x="101704" y="196801"/>
                  </a:lnTo>
                  <a:lnTo>
                    <a:pt x="130608" y="162228"/>
                  </a:lnTo>
                  <a:lnTo>
                    <a:pt x="162477" y="130407"/>
                  </a:lnTo>
                  <a:lnTo>
                    <a:pt x="197103" y="101549"/>
                  </a:lnTo>
                  <a:lnTo>
                    <a:pt x="234277" y="75860"/>
                  </a:lnTo>
                  <a:lnTo>
                    <a:pt x="273789" y="53550"/>
                  </a:lnTo>
                  <a:lnTo>
                    <a:pt x="315431" y="34829"/>
                  </a:lnTo>
                  <a:lnTo>
                    <a:pt x="358993" y="19904"/>
                  </a:lnTo>
                  <a:lnTo>
                    <a:pt x="404266" y="8985"/>
                  </a:lnTo>
                  <a:lnTo>
                    <a:pt x="451041" y="2281"/>
                  </a:lnTo>
                  <a:lnTo>
                    <a:pt x="499109" y="0"/>
                  </a:lnTo>
                  <a:lnTo>
                    <a:pt x="547178" y="2281"/>
                  </a:lnTo>
                  <a:lnTo>
                    <a:pt x="593953" y="8985"/>
                  </a:lnTo>
                  <a:lnTo>
                    <a:pt x="639226" y="19904"/>
                  </a:lnTo>
                  <a:lnTo>
                    <a:pt x="682788" y="34829"/>
                  </a:lnTo>
                  <a:lnTo>
                    <a:pt x="724430" y="53550"/>
                  </a:lnTo>
                  <a:lnTo>
                    <a:pt x="763942" y="75860"/>
                  </a:lnTo>
                  <a:lnTo>
                    <a:pt x="801116" y="101549"/>
                  </a:lnTo>
                  <a:lnTo>
                    <a:pt x="835742" y="130407"/>
                  </a:lnTo>
                  <a:lnTo>
                    <a:pt x="867611" y="162228"/>
                  </a:lnTo>
                  <a:lnTo>
                    <a:pt x="896515" y="196801"/>
                  </a:lnTo>
                  <a:lnTo>
                    <a:pt x="922243" y="233918"/>
                  </a:lnTo>
                  <a:lnTo>
                    <a:pt x="944586" y="273370"/>
                  </a:lnTo>
                  <a:lnTo>
                    <a:pt x="963337" y="314949"/>
                  </a:lnTo>
                  <a:lnTo>
                    <a:pt x="978284" y="358444"/>
                  </a:lnTo>
                  <a:lnTo>
                    <a:pt x="989220" y="403649"/>
                  </a:lnTo>
                  <a:lnTo>
                    <a:pt x="995935" y="450353"/>
                  </a:lnTo>
                  <a:lnTo>
                    <a:pt x="998219" y="498347"/>
                  </a:lnTo>
                  <a:lnTo>
                    <a:pt x="995935" y="546342"/>
                  </a:lnTo>
                  <a:lnTo>
                    <a:pt x="989220" y="593046"/>
                  </a:lnTo>
                  <a:lnTo>
                    <a:pt x="978284" y="638251"/>
                  </a:lnTo>
                  <a:lnTo>
                    <a:pt x="963337" y="681746"/>
                  </a:lnTo>
                  <a:lnTo>
                    <a:pt x="944586" y="723325"/>
                  </a:lnTo>
                  <a:lnTo>
                    <a:pt x="922243" y="762777"/>
                  </a:lnTo>
                  <a:lnTo>
                    <a:pt x="896515" y="799894"/>
                  </a:lnTo>
                  <a:lnTo>
                    <a:pt x="867611" y="834467"/>
                  </a:lnTo>
                  <a:lnTo>
                    <a:pt x="835742" y="866288"/>
                  </a:lnTo>
                  <a:lnTo>
                    <a:pt x="801116" y="895146"/>
                  </a:lnTo>
                  <a:lnTo>
                    <a:pt x="763942" y="920835"/>
                  </a:lnTo>
                  <a:lnTo>
                    <a:pt x="724430" y="943145"/>
                  </a:lnTo>
                  <a:lnTo>
                    <a:pt x="682788" y="961866"/>
                  </a:lnTo>
                  <a:lnTo>
                    <a:pt x="639226" y="976791"/>
                  </a:lnTo>
                  <a:lnTo>
                    <a:pt x="593953" y="987710"/>
                  </a:lnTo>
                  <a:lnTo>
                    <a:pt x="547178" y="994414"/>
                  </a:lnTo>
                  <a:lnTo>
                    <a:pt x="499109" y="996695"/>
                  </a:lnTo>
                  <a:lnTo>
                    <a:pt x="451041" y="994414"/>
                  </a:lnTo>
                  <a:lnTo>
                    <a:pt x="404266" y="987710"/>
                  </a:lnTo>
                  <a:lnTo>
                    <a:pt x="358993" y="976791"/>
                  </a:lnTo>
                  <a:lnTo>
                    <a:pt x="315431" y="961866"/>
                  </a:lnTo>
                  <a:lnTo>
                    <a:pt x="273789" y="943145"/>
                  </a:lnTo>
                  <a:lnTo>
                    <a:pt x="234277" y="920835"/>
                  </a:lnTo>
                  <a:lnTo>
                    <a:pt x="197103" y="895146"/>
                  </a:lnTo>
                  <a:lnTo>
                    <a:pt x="162477" y="866288"/>
                  </a:lnTo>
                  <a:lnTo>
                    <a:pt x="130608" y="834467"/>
                  </a:lnTo>
                  <a:lnTo>
                    <a:pt x="101704" y="799894"/>
                  </a:lnTo>
                  <a:lnTo>
                    <a:pt x="75976" y="762777"/>
                  </a:lnTo>
                  <a:lnTo>
                    <a:pt x="53633" y="723325"/>
                  </a:lnTo>
                  <a:lnTo>
                    <a:pt x="34882" y="681746"/>
                  </a:lnTo>
                  <a:lnTo>
                    <a:pt x="19935" y="638251"/>
                  </a:lnTo>
                  <a:lnTo>
                    <a:pt x="8999" y="593046"/>
                  </a:lnTo>
                  <a:lnTo>
                    <a:pt x="2284" y="546342"/>
                  </a:lnTo>
                  <a:lnTo>
                    <a:pt x="0" y="498347"/>
                  </a:lnTo>
                  <a:close/>
                </a:path>
              </a:pathLst>
            </a:custGeom>
            <a:ln w="19050">
              <a:solidFill>
                <a:srgbClr val="094775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7709916" y="1908060"/>
              <a:ext cx="532130" cy="607060"/>
            </a:xfrm>
            <a:custGeom>
              <a:avLst/>
              <a:gdLst/>
              <a:ahLst/>
              <a:cxnLst/>
              <a:rect l="l" t="t" r="r" b="b"/>
              <a:pathLst>
                <a:path w="532129" h="607060">
                  <a:moveTo>
                    <a:pt x="396240" y="105879"/>
                  </a:moveTo>
                  <a:lnTo>
                    <a:pt x="362623" y="106502"/>
                  </a:lnTo>
                  <a:lnTo>
                    <a:pt x="329755" y="101396"/>
                  </a:lnTo>
                  <a:lnTo>
                    <a:pt x="297764" y="90741"/>
                  </a:lnTo>
                  <a:lnTo>
                    <a:pt x="266788" y="74663"/>
                  </a:lnTo>
                  <a:lnTo>
                    <a:pt x="224167" y="95427"/>
                  </a:lnTo>
                  <a:lnTo>
                    <a:pt x="180809" y="106083"/>
                  </a:lnTo>
                  <a:lnTo>
                    <a:pt x="137172" y="106502"/>
                  </a:lnTo>
                  <a:lnTo>
                    <a:pt x="93675" y="96520"/>
                  </a:lnTo>
                  <a:lnTo>
                    <a:pt x="80238" y="129844"/>
                  </a:lnTo>
                  <a:lnTo>
                    <a:pt x="70472" y="164033"/>
                  </a:lnTo>
                  <a:lnTo>
                    <a:pt x="64503" y="198818"/>
                  </a:lnTo>
                  <a:lnTo>
                    <a:pt x="62484" y="233883"/>
                  </a:lnTo>
                  <a:lnTo>
                    <a:pt x="65354" y="276821"/>
                  </a:lnTo>
                  <a:lnTo>
                    <a:pt x="73787" y="318579"/>
                  </a:lnTo>
                  <a:lnTo>
                    <a:pt x="87477" y="358571"/>
                  </a:lnTo>
                  <a:lnTo>
                    <a:pt x="106146" y="396227"/>
                  </a:lnTo>
                  <a:lnTo>
                    <a:pt x="396240" y="105879"/>
                  </a:lnTo>
                  <a:close/>
                </a:path>
                <a:path w="532129" h="607060">
                  <a:moveTo>
                    <a:pt x="467855" y="234556"/>
                  </a:moveTo>
                  <a:lnTo>
                    <a:pt x="467563" y="220510"/>
                  </a:lnTo>
                  <a:lnTo>
                    <a:pt x="466686" y="206603"/>
                  </a:lnTo>
                  <a:lnTo>
                    <a:pt x="465226" y="192989"/>
                  </a:lnTo>
                  <a:lnTo>
                    <a:pt x="463169" y="179819"/>
                  </a:lnTo>
                  <a:lnTo>
                    <a:pt x="166103" y="475373"/>
                  </a:lnTo>
                  <a:lnTo>
                    <a:pt x="188315" y="494411"/>
                  </a:lnTo>
                  <a:lnTo>
                    <a:pt x="212432" y="511543"/>
                  </a:lnTo>
                  <a:lnTo>
                    <a:pt x="238010" y="526618"/>
                  </a:lnTo>
                  <a:lnTo>
                    <a:pt x="264604" y="539483"/>
                  </a:lnTo>
                  <a:lnTo>
                    <a:pt x="308356" y="517029"/>
                  </a:lnTo>
                  <a:lnTo>
                    <a:pt x="347814" y="488772"/>
                  </a:lnTo>
                  <a:lnTo>
                    <a:pt x="382511" y="455383"/>
                  </a:lnTo>
                  <a:lnTo>
                    <a:pt x="411962" y="417525"/>
                  </a:lnTo>
                  <a:lnTo>
                    <a:pt x="435698" y="375843"/>
                  </a:lnTo>
                  <a:lnTo>
                    <a:pt x="453250" y="331025"/>
                  </a:lnTo>
                  <a:lnTo>
                    <a:pt x="464121" y="283705"/>
                  </a:lnTo>
                  <a:lnTo>
                    <a:pt x="467855" y="234556"/>
                  </a:lnTo>
                  <a:close/>
                </a:path>
                <a:path w="532129" h="607060">
                  <a:moveTo>
                    <a:pt x="531876" y="235445"/>
                  </a:moveTo>
                  <a:lnTo>
                    <a:pt x="527850" y="179971"/>
                  </a:lnTo>
                  <a:lnTo>
                    <a:pt x="516077" y="126098"/>
                  </a:lnTo>
                  <a:lnTo>
                    <a:pt x="506920" y="101244"/>
                  </a:lnTo>
                  <a:lnTo>
                    <a:pt x="506920" y="235445"/>
                  </a:lnTo>
                  <a:lnTo>
                    <a:pt x="503491" y="284480"/>
                  </a:lnTo>
                  <a:lnTo>
                    <a:pt x="493115" y="334454"/>
                  </a:lnTo>
                  <a:lnTo>
                    <a:pt x="476465" y="380911"/>
                  </a:lnTo>
                  <a:lnTo>
                    <a:pt x="453847" y="424573"/>
                  </a:lnTo>
                  <a:lnTo>
                    <a:pt x="425665" y="464832"/>
                  </a:lnTo>
                  <a:lnTo>
                    <a:pt x="392303" y="501091"/>
                  </a:lnTo>
                  <a:lnTo>
                    <a:pt x="354164" y="532777"/>
                  </a:lnTo>
                  <a:lnTo>
                    <a:pt x="311645" y="559282"/>
                  </a:lnTo>
                  <a:lnTo>
                    <a:pt x="265150" y="580034"/>
                  </a:lnTo>
                  <a:lnTo>
                    <a:pt x="219113" y="559282"/>
                  </a:lnTo>
                  <a:lnTo>
                    <a:pt x="176961" y="532777"/>
                  </a:lnTo>
                  <a:lnTo>
                    <a:pt x="139103" y="501091"/>
                  </a:lnTo>
                  <a:lnTo>
                    <a:pt x="105930" y="464832"/>
                  </a:lnTo>
                  <a:lnTo>
                    <a:pt x="77876" y="424573"/>
                  </a:lnTo>
                  <a:lnTo>
                    <a:pt x="55333" y="380911"/>
                  </a:lnTo>
                  <a:lnTo>
                    <a:pt x="38735" y="334454"/>
                  </a:lnTo>
                  <a:lnTo>
                    <a:pt x="28460" y="285762"/>
                  </a:lnTo>
                  <a:lnTo>
                    <a:pt x="24955" y="235445"/>
                  </a:lnTo>
                  <a:lnTo>
                    <a:pt x="28168" y="186715"/>
                  </a:lnTo>
                  <a:lnTo>
                    <a:pt x="37820" y="139153"/>
                  </a:lnTo>
                  <a:lnTo>
                    <a:pt x="53911" y="93345"/>
                  </a:lnTo>
                  <a:lnTo>
                    <a:pt x="76428" y="49885"/>
                  </a:lnTo>
                  <a:lnTo>
                    <a:pt x="123901" y="67119"/>
                  </a:lnTo>
                  <a:lnTo>
                    <a:pt x="171958" y="69583"/>
                  </a:lnTo>
                  <a:lnTo>
                    <a:pt x="219430" y="57124"/>
                  </a:lnTo>
                  <a:lnTo>
                    <a:pt x="231457" y="49885"/>
                  </a:lnTo>
                  <a:lnTo>
                    <a:pt x="238899" y="45402"/>
                  </a:lnTo>
                  <a:lnTo>
                    <a:pt x="265150" y="29616"/>
                  </a:lnTo>
                  <a:lnTo>
                    <a:pt x="311772" y="57124"/>
                  </a:lnTo>
                  <a:lnTo>
                    <a:pt x="359714" y="69583"/>
                  </a:lnTo>
                  <a:lnTo>
                    <a:pt x="407936" y="67119"/>
                  </a:lnTo>
                  <a:lnTo>
                    <a:pt x="455447" y="49885"/>
                  </a:lnTo>
                  <a:lnTo>
                    <a:pt x="477304" y="93345"/>
                  </a:lnTo>
                  <a:lnTo>
                    <a:pt x="493458" y="139153"/>
                  </a:lnTo>
                  <a:lnTo>
                    <a:pt x="503478" y="186715"/>
                  </a:lnTo>
                  <a:lnTo>
                    <a:pt x="506920" y="235445"/>
                  </a:lnTo>
                  <a:lnTo>
                    <a:pt x="506920" y="101244"/>
                  </a:lnTo>
                  <a:lnTo>
                    <a:pt x="496989" y="74282"/>
                  </a:lnTo>
                  <a:lnTo>
                    <a:pt x="484162" y="49885"/>
                  </a:lnTo>
                  <a:lnTo>
                    <a:pt x="481799" y="45402"/>
                  </a:lnTo>
                  <a:lnTo>
                    <a:pt x="471043" y="24942"/>
                  </a:lnTo>
                  <a:lnTo>
                    <a:pt x="466369" y="18707"/>
                  </a:lnTo>
                  <a:lnTo>
                    <a:pt x="458558" y="17145"/>
                  </a:lnTo>
                  <a:lnTo>
                    <a:pt x="453885" y="21818"/>
                  </a:lnTo>
                  <a:lnTo>
                    <a:pt x="408965" y="41719"/>
                  </a:lnTo>
                  <a:lnTo>
                    <a:pt x="363613" y="45402"/>
                  </a:lnTo>
                  <a:lnTo>
                    <a:pt x="318541" y="33007"/>
                  </a:lnTo>
                  <a:lnTo>
                    <a:pt x="274510" y="4673"/>
                  </a:lnTo>
                  <a:lnTo>
                    <a:pt x="269836" y="0"/>
                  </a:lnTo>
                  <a:lnTo>
                    <a:pt x="262039" y="0"/>
                  </a:lnTo>
                  <a:lnTo>
                    <a:pt x="257352" y="4673"/>
                  </a:lnTo>
                  <a:lnTo>
                    <a:pt x="213309" y="33007"/>
                  </a:lnTo>
                  <a:lnTo>
                    <a:pt x="168249" y="45402"/>
                  </a:lnTo>
                  <a:lnTo>
                    <a:pt x="122897" y="41719"/>
                  </a:lnTo>
                  <a:lnTo>
                    <a:pt x="77990" y="21818"/>
                  </a:lnTo>
                  <a:lnTo>
                    <a:pt x="71742" y="17145"/>
                  </a:lnTo>
                  <a:lnTo>
                    <a:pt x="63944" y="18707"/>
                  </a:lnTo>
                  <a:lnTo>
                    <a:pt x="60833" y="24942"/>
                  </a:lnTo>
                  <a:lnTo>
                    <a:pt x="34213" y="74282"/>
                  </a:lnTo>
                  <a:lnTo>
                    <a:pt x="15201" y="126098"/>
                  </a:lnTo>
                  <a:lnTo>
                    <a:pt x="3797" y="179971"/>
                  </a:lnTo>
                  <a:lnTo>
                    <a:pt x="0" y="235445"/>
                  </a:lnTo>
                  <a:lnTo>
                    <a:pt x="3073" y="284480"/>
                  </a:lnTo>
                  <a:lnTo>
                    <a:pt x="12128" y="332105"/>
                  </a:lnTo>
                  <a:lnTo>
                    <a:pt x="26822" y="377837"/>
                  </a:lnTo>
                  <a:lnTo>
                    <a:pt x="46863" y="421208"/>
                  </a:lnTo>
                  <a:lnTo>
                    <a:pt x="71932" y="461733"/>
                  </a:lnTo>
                  <a:lnTo>
                    <a:pt x="101739" y="498932"/>
                  </a:lnTo>
                  <a:lnTo>
                    <a:pt x="135953" y="532333"/>
                  </a:lnTo>
                  <a:lnTo>
                    <a:pt x="174282" y="561467"/>
                  </a:lnTo>
                  <a:lnTo>
                    <a:pt x="216420" y="585838"/>
                  </a:lnTo>
                  <a:lnTo>
                    <a:pt x="262039" y="604989"/>
                  </a:lnTo>
                  <a:lnTo>
                    <a:pt x="263601" y="606552"/>
                  </a:lnTo>
                  <a:lnTo>
                    <a:pt x="268274" y="606552"/>
                  </a:lnTo>
                  <a:lnTo>
                    <a:pt x="269836" y="604989"/>
                  </a:lnTo>
                  <a:lnTo>
                    <a:pt x="315455" y="585838"/>
                  </a:lnTo>
                  <a:lnTo>
                    <a:pt x="357581" y="561467"/>
                  </a:lnTo>
                  <a:lnTo>
                    <a:pt x="395909" y="532333"/>
                  </a:lnTo>
                  <a:lnTo>
                    <a:pt x="430123" y="498932"/>
                  </a:lnTo>
                  <a:lnTo>
                    <a:pt x="459930" y="461733"/>
                  </a:lnTo>
                  <a:lnTo>
                    <a:pt x="485000" y="421208"/>
                  </a:lnTo>
                  <a:lnTo>
                    <a:pt x="505040" y="377837"/>
                  </a:lnTo>
                  <a:lnTo>
                    <a:pt x="519747" y="332105"/>
                  </a:lnTo>
                  <a:lnTo>
                    <a:pt x="528789" y="284480"/>
                  </a:lnTo>
                  <a:lnTo>
                    <a:pt x="531876" y="235445"/>
                  </a:lnTo>
                  <a:close/>
                </a:path>
              </a:pathLst>
            </a:custGeom>
            <a:solidFill>
              <a:srgbClr val="094775"/>
            </a:solidFill>
          </p:spPr>
          <p:txBody>
            <a:bodyPr wrap="square" lIns="0" tIns="0" rIns="0" bIns="0" rtlCol="0"/>
            <a:lstStyle/>
            <a:p>
              <a:pPr defTabSz="761970"/>
              <a:endParaRPr sz="1600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8" name="object 18">
            <a:extLst>
              <a:ext uri="{FF2B5EF4-FFF2-40B4-BE49-F238E27FC236}">
                <a16:creationId xmlns:a16="http://schemas.microsoft.com/office/drawing/2014/main" id="{7D6AA3DE-4F15-2C4A-8AF4-9E9119214C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9547" y="316265"/>
            <a:ext cx="10723386" cy="626239"/>
          </a:xfrm>
          <a:prstGeom prst="rect">
            <a:avLst/>
          </a:prstGeom>
        </p:spPr>
        <p:txBody>
          <a:bodyPr vert="horz" wrap="square" lIns="0" tIns="315383" rIns="0" bIns="0" rtlCol="0">
            <a:spAutoFit/>
          </a:bodyPr>
          <a:lstStyle/>
          <a:p>
            <a:pPr marL="10583">
              <a:spcBef>
                <a:spcPts val="83"/>
              </a:spcBef>
            </a:pPr>
            <a:r>
              <a:rPr dirty="0"/>
              <a:t>Going</a:t>
            </a:r>
            <a:r>
              <a:rPr spc="-50" dirty="0"/>
              <a:t> </a:t>
            </a:r>
            <a:r>
              <a:rPr dirty="0"/>
              <a:t>forward,</a:t>
            </a:r>
            <a:r>
              <a:rPr spc="-54" dirty="0"/>
              <a:t> </a:t>
            </a:r>
            <a:r>
              <a:rPr dirty="0"/>
              <a:t>we</a:t>
            </a:r>
            <a:r>
              <a:rPr spc="-58" dirty="0"/>
              <a:t> </a:t>
            </a:r>
            <a:r>
              <a:rPr dirty="0"/>
              <a:t>are</a:t>
            </a:r>
            <a:r>
              <a:rPr spc="-50" dirty="0"/>
              <a:t> </a:t>
            </a:r>
            <a:r>
              <a:rPr dirty="0"/>
              <a:t>investing</a:t>
            </a:r>
            <a:r>
              <a:rPr spc="-37" dirty="0"/>
              <a:t> </a:t>
            </a:r>
            <a:r>
              <a:rPr dirty="0"/>
              <a:t>to</a:t>
            </a:r>
            <a:r>
              <a:rPr spc="-54" dirty="0"/>
              <a:t> </a:t>
            </a:r>
            <a:r>
              <a:rPr dirty="0"/>
              <a:t>address</a:t>
            </a:r>
            <a:r>
              <a:rPr spc="-42" dirty="0"/>
              <a:t> </a:t>
            </a:r>
            <a:r>
              <a:rPr spc="-8" dirty="0"/>
              <a:t>clients’</a:t>
            </a:r>
            <a:r>
              <a:rPr spc="-95" dirty="0"/>
              <a:t> </a:t>
            </a:r>
            <a:r>
              <a:rPr dirty="0"/>
              <a:t>evolving</a:t>
            </a:r>
            <a:r>
              <a:rPr spc="-37" dirty="0"/>
              <a:t> </a:t>
            </a:r>
            <a:r>
              <a:rPr dirty="0"/>
              <a:t>needs</a:t>
            </a:r>
            <a:r>
              <a:rPr spc="-46" dirty="0"/>
              <a:t> </a:t>
            </a:r>
            <a:r>
              <a:rPr dirty="0"/>
              <a:t>for</a:t>
            </a:r>
            <a:r>
              <a:rPr spc="-46" dirty="0"/>
              <a:t> </a:t>
            </a:r>
            <a:r>
              <a:rPr dirty="0"/>
              <a:t>capital</a:t>
            </a:r>
            <a:r>
              <a:rPr spc="-46" dirty="0"/>
              <a:t> </a:t>
            </a:r>
            <a:r>
              <a:rPr dirty="0"/>
              <a:t>and</a:t>
            </a:r>
            <a:r>
              <a:rPr spc="-50" dirty="0"/>
              <a:t> </a:t>
            </a:r>
            <a:r>
              <a:rPr dirty="0"/>
              <a:t>risk</a:t>
            </a:r>
            <a:r>
              <a:rPr spc="-50" dirty="0"/>
              <a:t> </a:t>
            </a:r>
            <a:r>
              <a:rPr spc="-8" dirty="0"/>
              <a:t>solutions</a:t>
            </a:r>
          </a:p>
        </p:txBody>
      </p:sp>
      <p:pic>
        <p:nvPicPr>
          <p:cNvPr id="29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45655BEC-EAD4-919B-1C6C-1812091A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object 4">
            <a:extLst>
              <a:ext uri="{FF2B5EF4-FFF2-40B4-BE49-F238E27FC236}">
                <a16:creationId xmlns:a16="http://schemas.microsoft.com/office/drawing/2014/main" id="{491BCDA6-9D10-B8CB-967B-8E93331D898F}"/>
              </a:ext>
            </a:extLst>
          </p:cNvPr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31" name="object 5">
              <a:extLst>
                <a:ext uri="{FF2B5EF4-FFF2-40B4-BE49-F238E27FC236}">
                  <a16:creationId xmlns:a16="http://schemas.microsoft.com/office/drawing/2014/main" id="{92997444-5A27-61BF-6BF4-EEF4DD6C0191}"/>
                </a:ext>
              </a:extLst>
            </p:cNvPr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bject 6">
              <a:extLst>
                <a:ext uri="{FF2B5EF4-FFF2-40B4-BE49-F238E27FC236}">
                  <a16:creationId xmlns:a16="http://schemas.microsoft.com/office/drawing/2014/main" id="{7E36188C-1F7E-D9A8-2881-A72022901A13}"/>
                </a:ext>
              </a:extLst>
            </p:cNvPr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bject 7">
              <a:extLst>
                <a:ext uri="{FF2B5EF4-FFF2-40B4-BE49-F238E27FC236}">
                  <a16:creationId xmlns:a16="http://schemas.microsoft.com/office/drawing/2014/main" id="{8BB8730E-DB16-9ABD-9662-0E874C1CA5D9}"/>
                </a:ext>
              </a:extLst>
            </p:cNvPr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" name="object 8">
            <a:extLst>
              <a:ext uri="{FF2B5EF4-FFF2-40B4-BE49-F238E27FC236}">
                <a16:creationId xmlns:a16="http://schemas.microsoft.com/office/drawing/2014/main" id="{91EF3FF0-25E6-4632-0B51-1B33A9EEA7B1}"/>
              </a:ext>
            </a:extLst>
          </p:cNvPr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kumimoji="0" lang="fr-FR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6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5" name="object 9">
            <a:extLst>
              <a:ext uri="{FF2B5EF4-FFF2-40B4-BE49-F238E27FC236}">
                <a16:creationId xmlns:a16="http://schemas.microsoft.com/office/drawing/2014/main" id="{390DB5F5-1688-6B7C-427E-F54631130973}"/>
              </a:ext>
            </a:extLst>
          </p:cNvPr>
          <p:cNvSpPr txBox="1">
            <a:spLocks/>
          </p:cNvSpPr>
          <p:nvPr/>
        </p:nvSpPr>
        <p:spPr>
          <a:xfrm>
            <a:off x="841057" y="269090"/>
            <a:ext cx="10902315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000" b="0" i="0">
                <a:solidFill>
                  <a:srgbClr val="6C6D6A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66675" marR="5080">
              <a:lnSpc>
                <a:spcPts val="2590"/>
              </a:lnSpc>
              <a:spcBef>
                <a:spcPts val="425"/>
              </a:spcBef>
            </a:pPr>
            <a:r>
              <a:rPr lang="fr-FR" sz="2400" b="1" spc="-35" dirty="0">
                <a:solidFill>
                  <a:srgbClr val="FFFFFF"/>
                </a:solidFill>
                <a:latin typeface="Arial"/>
                <a:cs typeface="Arial"/>
              </a:rPr>
              <a:t>Recommandations pour les Régulateurs</a:t>
            </a:r>
          </a:p>
        </p:txBody>
      </p:sp>
      <p:sp>
        <p:nvSpPr>
          <p:cNvPr id="36" name="object 13">
            <a:extLst>
              <a:ext uri="{FF2B5EF4-FFF2-40B4-BE49-F238E27FC236}">
                <a16:creationId xmlns:a16="http://schemas.microsoft.com/office/drawing/2014/main" id="{EFAE469E-67A0-C534-49D3-6776DC37827A}"/>
              </a:ext>
            </a:extLst>
          </p:cNvPr>
          <p:cNvSpPr/>
          <p:nvPr/>
        </p:nvSpPr>
        <p:spPr>
          <a:xfrm>
            <a:off x="0" y="1171194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3835C4D-5EB5-10A7-68B0-D1F0F642D805}"/>
              </a:ext>
            </a:extLst>
          </p:cNvPr>
          <p:cNvSpPr/>
          <p:nvPr/>
        </p:nvSpPr>
        <p:spPr>
          <a:xfrm>
            <a:off x="-357769" y="6453505"/>
            <a:ext cx="13852187" cy="14532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6CC5306-FBE1-2AEB-6278-B9844FE68C2E}"/>
              </a:ext>
            </a:extLst>
          </p:cNvPr>
          <p:cNvSpPr txBox="1"/>
          <p:nvPr/>
        </p:nvSpPr>
        <p:spPr>
          <a:xfrm>
            <a:off x="1405573" y="3603675"/>
            <a:ext cx="4133850" cy="1225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99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-21" normalizeH="0" baseline="0" noProof="0" dirty="0">
                <a:ln>
                  <a:noFill/>
                </a:ln>
                <a:solidFill>
                  <a:srgbClr val="09477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Encourager un cadre incitatif clair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08483" marR="0" lvl="0" indent="-197900" algn="l" defTabSz="761970" rtl="0" eaLnBrk="1" fontAlgn="auto" latinLnBrk="0" hangingPunct="1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rgbClr val="00AB4E"/>
              </a:buClr>
              <a:buSzPct val="89285"/>
              <a:buFont typeface="Wingdings"/>
              <a:buChar char=""/>
              <a:tabLst>
                <a:tab pos="208483" algn="l"/>
              </a:tabLst>
              <a:defRPr/>
            </a:pPr>
            <a:r>
              <a:rPr kumimoji="0" lang="fr-FR" sz="1200" b="0" i="0" u="none" strike="noStrike" kern="0" cap="none" spc="-21" normalizeH="0" baseline="0" noProof="0" dirty="0">
                <a:ln>
                  <a:noFill/>
                </a:ln>
                <a:solidFill>
                  <a:srgbClr val="31383D"/>
                </a:solidFill>
                <a:effectLst/>
                <a:uLnTx/>
                <a:uFillTx/>
                <a:latin typeface="Arial MT"/>
                <a:ea typeface="+mn-ea"/>
                <a:cs typeface="Arial MT"/>
              </a:rPr>
              <a:t>Réfléchir à des aides ciblées (subventions, exonérations, accès au financement vert)</a:t>
            </a:r>
            <a:endParaRPr kumimoji="0" lang="en-US" sz="1200" b="0" i="0" u="none" strike="noStrike" kern="0" cap="none" spc="-21" normalizeH="0" baseline="0" noProof="0" dirty="0">
              <a:ln>
                <a:noFill/>
              </a:ln>
              <a:solidFill>
                <a:srgbClr val="31383D"/>
              </a:solidFill>
              <a:effectLst/>
              <a:uLnTx/>
              <a:uFillTx/>
              <a:latin typeface="Arial MT"/>
              <a:ea typeface="+mn-ea"/>
              <a:cs typeface="Arial MT"/>
            </a:endParaRPr>
          </a:p>
          <a:p>
            <a:pPr marL="208483" marR="0" lvl="0" indent="-197900" algn="l" defTabSz="761970" rtl="0" eaLnBrk="1" fontAlgn="auto" latinLnBrk="0" hangingPunct="1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rgbClr val="00AB4E"/>
              </a:buClr>
              <a:buSzPct val="89285"/>
              <a:buFont typeface="Wingdings"/>
              <a:buChar char=""/>
              <a:tabLst>
                <a:tab pos="208483" algn="l"/>
              </a:tabLst>
              <a:defRPr/>
            </a:pPr>
            <a:r>
              <a:rPr lang="fr-FR" sz="1200" kern="0" spc="-21" dirty="0">
                <a:solidFill>
                  <a:srgbClr val="31383D"/>
                </a:solidFill>
                <a:latin typeface="Arial MT"/>
              </a:rPr>
              <a:t>Penser à des mécanismes hybrides public/privé pour soutenir la structuration du marché</a:t>
            </a:r>
            <a:endParaRPr lang="fr-FR" sz="2000" dirty="0"/>
          </a:p>
        </p:txBody>
      </p:sp>
      <p:sp>
        <p:nvSpPr>
          <p:cNvPr id="27" name="Flowchart: Connector 26">
            <a:extLst>
              <a:ext uri="{FF2B5EF4-FFF2-40B4-BE49-F238E27FC236}">
                <a16:creationId xmlns:a16="http://schemas.microsoft.com/office/drawing/2014/main" id="{3FAAABD5-767A-A4C6-077F-B0B169070A59}"/>
              </a:ext>
            </a:extLst>
          </p:cNvPr>
          <p:cNvSpPr/>
          <p:nvPr/>
        </p:nvSpPr>
        <p:spPr>
          <a:xfrm>
            <a:off x="684276" y="1794803"/>
            <a:ext cx="603928" cy="5963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Picture 25" descr="A blue puzzle pieces on a black background&#10;&#10;AI-generated content may be incorrect.">
            <a:extLst>
              <a:ext uri="{FF2B5EF4-FFF2-40B4-BE49-F238E27FC236}">
                <a16:creationId xmlns:a16="http://schemas.microsoft.com/office/drawing/2014/main" id="{7B2C892A-1D22-496B-141F-26A062545E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68" y="1823465"/>
            <a:ext cx="551800" cy="551800"/>
          </a:xfrm>
          <a:prstGeom prst="rect">
            <a:avLst/>
          </a:prstGeom>
        </p:spPr>
      </p:pic>
      <p:sp>
        <p:nvSpPr>
          <p:cNvPr id="40" name="Flowchart: Connector 39">
            <a:extLst>
              <a:ext uri="{FF2B5EF4-FFF2-40B4-BE49-F238E27FC236}">
                <a16:creationId xmlns:a16="http://schemas.microsoft.com/office/drawing/2014/main" id="{C901051C-E9AB-688C-8C41-93282A307B56}"/>
              </a:ext>
            </a:extLst>
          </p:cNvPr>
          <p:cNvSpPr/>
          <p:nvPr/>
        </p:nvSpPr>
        <p:spPr>
          <a:xfrm>
            <a:off x="666074" y="3728950"/>
            <a:ext cx="622130" cy="66351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9" name="Picture 38" descr="A blue and white logo&#10;&#10;AI-generated content may be incorrect.">
            <a:extLst>
              <a:ext uri="{FF2B5EF4-FFF2-40B4-BE49-F238E27FC236}">
                <a16:creationId xmlns:a16="http://schemas.microsoft.com/office/drawing/2014/main" id="{5F34F48C-4B53-70F1-314C-A2CF2BA920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34" y="3771597"/>
            <a:ext cx="653623" cy="653623"/>
          </a:xfrm>
          <a:prstGeom prst="rect">
            <a:avLst/>
          </a:prstGeom>
        </p:spPr>
      </p:pic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50925FFE-3CAA-B1AF-F428-F3670F3E7029}"/>
              </a:ext>
            </a:extLst>
          </p:cNvPr>
          <p:cNvSpPr/>
          <p:nvPr/>
        </p:nvSpPr>
        <p:spPr>
          <a:xfrm>
            <a:off x="666074" y="5216893"/>
            <a:ext cx="622014" cy="632939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2" name="Picture 41" descr="A blue exclamation mark in a black background&#10;&#10;AI-generated content may be incorrect.">
            <a:extLst>
              <a:ext uri="{FF2B5EF4-FFF2-40B4-BE49-F238E27FC236}">
                <a16:creationId xmlns:a16="http://schemas.microsoft.com/office/drawing/2014/main" id="{84E829BF-14F4-B85F-0B86-BBC20671A6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61" y="5227485"/>
            <a:ext cx="537250" cy="537250"/>
          </a:xfrm>
          <a:prstGeom prst="rect">
            <a:avLst/>
          </a:prstGeom>
        </p:spPr>
      </p:pic>
      <p:sp>
        <p:nvSpPr>
          <p:cNvPr id="47" name="Flowchart: Connector 46">
            <a:extLst>
              <a:ext uri="{FF2B5EF4-FFF2-40B4-BE49-F238E27FC236}">
                <a16:creationId xmlns:a16="http://schemas.microsoft.com/office/drawing/2014/main" id="{5F048C5D-4C63-D924-6ED6-9FE6CAB1187E}"/>
              </a:ext>
            </a:extLst>
          </p:cNvPr>
          <p:cNvSpPr/>
          <p:nvPr/>
        </p:nvSpPr>
        <p:spPr>
          <a:xfrm>
            <a:off x="6344920" y="5227485"/>
            <a:ext cx="629920" cy="53725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6" name="Picture 45" descr="A blue megaphone with black background&#10;&#10;AI-generated content may be incorrect.">
            <a:extLst>
              <a:ext uri="{FF2B5EF4-FFF2-40B4-BE49-F238E27FC236}">
                <a16:creationId xmlns:a16="http://schemas.microsoft.com/office/drawing/2014/main" id="{AA7BAC65-F2C1-D718-CB82-FAAA313114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325" y="5228969"/>
            <a:ext cx="535766" cy="535766"/>
          </a:xfrm>
          <a:prstGeom prst="rect">
            <a:avLst/>
          </a:prstGeom>
        </p:spPr>
      </p:pic>
      <p:sp>
        <p:nvSpPr>
          <p:cNvPr id="48" name="Slide Number Placeholder 47">
            <a:extLst>
              <a:ext uri="{FF2B5EF4-FFF2-40B4-BE49-F238E27FC236}">
                <a16:creationId xmlns:a16="http://schemas.microsoft.com/office/drawing/2014/main" id="{BE50CB56-8604-4B6B-02E9-DC5386E610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10</a:t>
            </a:fld>
            <a:endParaRPr lang="fr-FR" spc="-42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0" grpId="0" animBg="1"/>
      <p:bldP spid="44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38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84461" y="2582614"/>
            <a:ext cx="5811301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6612"/>
              </a:lnSpc>
            </a:pPr>
            <a:r>
              <a:rPr lang="en-US" sz="575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Merci pour </a:t>
            </a:r>
            <a:r>
              <a:rPr lang="en-US" sz="5750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votre</a:t>
            </a:r>
            <a:r>
              <a:rPr lang="en-US" sz="575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Attention</a:t>
            </a:r>
          </a:p>
        </p:txBody>
      </p:sp>
      <p:sp>
        <p:nvSpPr>
          <p:cNvPr id="3" name="Freeform 3"/>
          <p:cNvSpPr/>
          <p:nvPr/>
        </p:nvSpPr>
        <p:spPr>
          <a:xfrm rot="10800000" flipH="1">
            <a:off x="0" y="0"/>
            <a:ext cx="5562890" cy="5486400"/>
          </a:xfrm>
          <a:custGeom>
            <a:avLst/>
            <a:gdLst/>
            <a:ahLst/>
            <a:cxnLst/>
            <a:rect l="l" t="t" r="r" b="b"/>
            <a:pathLst>
              <a:path w="8344335" h="8229600">
                <a:moveTo>
                  <a:pt x="8344334" y="0"/>
                </a:moveTo>
                <a:lnTo>
                  <a:pt x="0" y="0"/>
                </a:lnTo>
                <a:lnTo>
                  <a:pt x="0" y="8229600"/>
                </a:lnTo>
                <a:lnTo>
                  <a:pt x="8344334" y="8229600"/>
                </a:lnTo>
                <a:lnTo>
                  <a:pt x="834433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fr-FR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7623950" y="1413313"/>
            <a:ext cx="3453719" cy="3453719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03114" y="0"/>
                  </a:moveTo>
                  <a:lnTo>
                    <a:pt x="709686" y="0"/>
                  </a:lnTo>
                  <a:cubicBezTo>
                    <a:pt x="737033" y="0"/>
                    <a:pt x="763261" y="10864"/>
                    <a:pt x="782599" y="30202"/>
                  </a:cubicBezTo>
                  <a:cubicBezTo>
                    <a:pt x="801936" y="49539"/>
                    <a:pt x="812800" y="75767"/>
                    <a:pt x="812800" y="103114"/>
                  </a:cubicBezTo>
                  <a:lnTo>
                    <a:pt x="812800" y="709686"/>
                  </a:lnTo>
                  <a:cubicBezTo>
                    <a:pt x="812800" y="737033"/>
                    <a:pt x="801936" y="763261"/>
                    <a:pt x="782599" y="782599"/>
                  </a:cubicBezTo>
                  <a:cubicBezTo>
                    <a:pt x="763261" y="801936"/>
                    <a:pt x="737033" y="812800"/>
                    <a:pt x="709686" y="812800"/>
                  </a:cubicBezTo>
                  <a:lnTo>
                    <a:pt x="103114" y="812800"/>
                  </a:lnTo>
                  <a:cubicBezTo>
                    <a:pt x="75767" y="812800"/>
                    <a:pt x="49539" y="801936"/>
                    <a:pt x="30202" y="782599"/>
                  </a:cubicBezTo>
                  <a:cubicBezTo>
                    <a:pt x="10864" y="763261"/>
                    <a:pt x="0" y="737033"/>
                    <a:pt x="0" y="709686"/>
                  </a:cubicBezTo>
                  <a:lnTo>
                    <a:pt x="0" y="103114"/>
                  </a:lnTo>
                  <a:cubicBezTo>
                    <a:pt x="0" y="75767"/>
                    <a:pt x="10864" y="49539"/>
                    <a:pt x="30202" y="30202"/>
                  </a:cubicBezTo>
                  <a:cubicBezTo>
                    <a:pt x="49539" y="10864"/>
                    <a:pt x="75767" y="0"/>
                    <a:pt x="1031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 cap="rnd">
              <a:solidFill>
                <a:schemeClr val="accent3">
                  <a:lumMod val="50000"/>
                </a:schemeClr>
              </a:solidFill>
              <a:prstDash val="solid"/>
              <a:round/>
            </a:ln>
          </p:spPr>
          <p:txBody>
            <a:bodyPr/>
            <a:lstStyle/>
            <a:p>
              <a:pPr defTabSz="609630"/>
              <a:endParaRPr lang="fr-FR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72F19DC-7E58-5246-A8D2-6B6B99CD1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14" name="Group 3">
            <a:extLst>
              <a:ext uri="{FF2B5EF4-FFF2-40B4-BE49-F238E27FC236}">
                <a16:creationId xmlns:a16="http://schemas.microsoft.com/office/drawing/2014/main" id="{BDB3DEDD-1608-A5E8-1913-7F2F8EA3998F}"/>
              </a:ext>
            </a:extLst>
          </p:cNvPr>
          <p:cNvGrpSpPr/>
          <p:nvPr/>
        </p:nvGrpSpPr>
        <p:grpSpPr>
          <a:xfrm>
            <a:off x="7665132" y="1451953"/>
            <a:ext cx="3453719" cy="3460295"/>
            <a:chOff x="0" y="0"/>
            <a:chExt cx="812800" cy="803729"/>
          </a:xfrm>
        </p:grpSpPr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id="{BE6735FC-B602-B5CE-DD90-A6D4697EB373}"/>
                </a:ext>
              </a:extLst>
            </p:cNvPr>
            <p:cNvSpPr/>
            <p:nvPr/>
          </p:nvSpPr>
          <p:spPr>
            <a:xfrm>
              <a:off x="0" y="0"/>
              <a:ext cx="812800" cy="803729"/>
            </a:xfrm>
            <a:custGeom>
              <a:avLst/>
              <a:gdLst/>
              <a:ahLst/>
              <a:cxnLst/>
              <a:rect l="l" t="t" r="r" b="b"/>
              <a:pathLst>
                <a:path w="812800" h="803729">
                  <a:moveTo>
                    <a:pt x="136898" y="0"/>
                  </a:moveTo>
                  <a:lnTo>
                    <a:pt x="675902" y="0"/>
                  </a:lnTo>
                  <a:cubicBezTo>
                    <a:pt x="712210" y="0"/>
                    <a:pt x="747030" y="14423"/>
                    <a:pt x="772704" y="40096"/>
                  </a:cubicBezTo>
                  <a:cubicBezTo>
                    <a:pt x="798377" y="65770"/>
                    <a:pt x="812800" y="100590"/>
                    <a:pt x="812800" y="136898"/>
                  </a:cubicBezTo>
                  <a:lnTo>
                    <a:pt x="812800" y="666831"/>
                  </a:lnTo>
                  <a:cubicBezTo>
                    <a:pt x="812800" y="742438"/>
                    <a:pt x="751509" y="803729"/>
                    <a:pt x="675902" y="803729"/>
                  </a:cubicBezTo>
                  <a:lnTo>
                    <a:pt x="136898" y="803729"/>
                  </a:lnTo>
                  <a:cubicBezTo>
                    <a:pt x="100590" y="803729"/>
                    <a:pt x="65770" y="789306"/>
                    <a:pt x="40096" y="763633"/>
                  </a:cubicBezTo>
                  <a:cubicBezTo>
                    <a:pt x="14423" y="737959"/>
                    <a:pt x="0" y="703139"/>
                    <a:pt x="0" y="666831"/>
                  </a:cubicBezTo>
                  <a:lnTo>
                    <a:pt x="0" y="136898"/>
                  </a:lnTo>
                  <a:cubicBezTo>
                    <a:pt x="0" y="100590"/>
                    <a:pt x="14423" y="65770"/>
                    <a:pt x="40096" y="40096"/>
                  </a:cubicBezTo>
                  <a:cubicBezTo>
                    <a:pt x="65770" y="14423"/>
                    <a:pt x="100590" y="0"/>
                    <a:pt x="136898" y="0"/>
                  </a:cubicBezTo>
                  <a:close/>
                </a:path>
              </a:pathLst>
            </a:custGeom>
            <a:blipFill>
              <a:blip r:embed="rId3"/>
              <a:stretch>
                <a:fillRect l="-36200" t="-378" r="-41535" b="-19373"/>
              </a:stretch>
            </a:blipFill>
            <a:ln w="85725" cap="rnd">
              <a:gradFill>
                <a:gsLst>
                  <a:gs pos="0">
                    <a:srgbClr val="2A9E39">
                      <a:alpha val="100000"/>
                    </a:srgbClr>
                  </a:gs>
                  <a:gs pos="100000">
                    <a:srgbClr val="7ED957">
                      <a:alpha val="100000"/>
                    </a:srgbClr>
                  </a:gs>
                </a:gsLst>
                <a:lin ang="0"/>
              </a:gra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4D664-640E-C9C7-B90A-27E067993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ANNEXES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8B3C9A-6B84-D1A2-4B21-4911E585E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AD05D0-A087-39E5-5810-00CF13FBC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766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645" y="42692"/>
            <a:ext cx="11301755" cy="847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184"/>
              </a:lnSpc>
            </a:pPr>
            <a:r>
              <a:rPr lang="en-US" sz="5322" b="1" dirty="0" err="1">
                <a:latin typeface="Canva Sans Bold"/>
                <a:ea typeface="Canva Sans Bold"/>
                <a:cs typeface="Canva Sans Bold"/>
                <a:sym typeface="Canva Sans Bold"/>
              </a:rPr>
              <a:t>Récompenses</a:t>
            </a:r>
            <a:r>
              <a:rPr lang="en-US" sz="5322" b="1" dirty="0">
                <a:latin typeface="Canva Sans Bold"/>
                <a:ea typeface="Canva Sans Bold"/>
                <a:cs typeface="Canva Sans Bold"/>
                <a:sym typeface="Canva Sans Bold"/>
              </a:rPr>
              <a:t> de Solar Box</a:t>
            </a:r>
          </a:p>
        </p:txBody>
      </p:sp>
      <p:sp>
        <p:nvSpPr>
          <p:cNvPr id="5" name="Freeform 5"/>
          <p:cNvSpPr/>
          <p:nvPr/>
        </p:nvSpPr>
        <p:spPr>
          <a:xfrm rot="10478344" flipH="1">
            <a:off x="5155786" y="-3416237"/>
            <a:ext cx="5562890" cy="5486400"/>
          </a:xfrm>
          <a:custGeom>
            <a:avLst/>
            <a:gdLst/>
            <a:ahLst/>
            <a:cxnLst/>
            <a:rect l="l" t="t" r="r" b="b"/>
            <a:pathLst>
              <a:path w="8344335" h="8229600">
                <a:moveTo>
                  <a:pt x="8344335" y="0"/>
                </a:moveTo>
                <a:lnTo>
                  <a:pt x="0" y="0"/>
                </a:lnTo>
                <a:lnTo>
                  <a:pt x="0" y="8229600"/>
                </a:lnTo>
                <a:lnTo>
                  <a:pt x="8344335" y="8229600"/>
                </a:lnTo>
                <a:lnTo>
                  <a:pt x="8344335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6" name="Freeform 6"/>
          <p:cNvSpPr/>
          <p:nvPr/>
        </p:nvSpPr>
        <p:spPr>
          <a:xfrm rot="-3319009">
            <a:off x="-1714629" y="-2934273"/>
            <a:ext cx="5443608" cy="4858420"/>
          </a:xfrm>
          <a:custGeom>
            <a:avLst/>
            <a:gdLst/>
            <a:ahLst/>
            <a:cxnLst/>
            <a:rect l="l" t="t" r="r" b="b"/>
            <a:pathLst>
              <a:path w="8165412" h="7287630">
                <a:moveTo>
                  <a:pt x="0" y="0"/>
                </a:moveTo>
                <a:lnTo>
                  <a:pt x="8165412" y="0"/>
                </a:lnTo>
                <a:lnTo>
                  <a:pt x="8165412" y="7287630"/>
                </a:lnTo>
                <a:lnTo>
                  <a:pt x="0" y="7287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9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sz="1200" dirty="0"/>
          </a:p>
        </p:txBody>
      </p:sp>
      <p:grpSp>
        <p:nvGrpSpPr>
          <p:cNvPr id="8" name="Group 8"/>
          <p:cNvGrpSpPr/>
          <p:nvPr/>
        </p:nvGrpSpPr>
        <p:grpSpPr>
          <a:xfrm>
            <a:off x="626412" y="1837121"/>
            <a:ext cx="320472" cy="320472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5DA4B"/>
            </a:solidFill>
          </p:spPr>
          <p:txBody>
            <a:bodyPr/>
            <a:lstStyle/>
            <a:p>
              <a:endParaRPr lang="fr-FR" sz="12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61"/>
                </a:lnSpc>
              </a:pPr>
              <a:endParaRPr sz="120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73948" y="1779971"/>
            <a:ext cx="4627375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19"/>
              </a:lnSpc>
            </a:pPr>
            <a:r>
              <a:rPr lang="en-US" sz="2666" b="1" dirty="0">
                <a:solidFill>
                  <a:srgbClr val="F5DA4B"/>
                </a:solidFill>
                <a:latin typeface="Poppins Bold"/>
                <a:ea typeface="Poppins Bold"/>
                <a:cs typeface="Poppins Bold"/>
                <a:sym typeface="Poppins Bold"/>
              </a:rPr>
              <a:t>Notre Mission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400" y="3818426"/>
            <a:ext cx="3450437" cy="27333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2" y="3823948"/>
            <a:ext cx="4639199" cy="27278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6"/>
          <a:stretch/>
        </p:blipFill>
        <p:spPr>
          <a:xfrm>
            <a:off x="4976872" y="960207"/>
            <a:ext cx="3455929" cy="28035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016" y="2768600"/>
            <a:ext cx="3591809" cy="25117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8545"/>
            <a:ext cx="4654800" cy="279288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E52C6E-8B12-3172-6823-6C1B4FC93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D949-E147-4FA4-B67A-4823B847111A}" type="slidenum">
              <a:rPr lang="fr-FR" smtClean="0"/>
              <a:t>13</a:t>
            </a:fld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634590" y="1232975"/>
            <a:ext cx="5545553" cy="5625025"/>
          </a:xfrm>
          <a:custGeom>
            <a:avLst/>
            <a:gdLst/>
            <a:ahLst/>
            <a:cxnLst/>
            <a:rect l="l" t="t" r="r" b="b"/>
            <a:pathLst>
              <a:path w="9909657" h="11011954">
                <a:moveTo>
                  <a:pt x="0" y="0"/>
                </a:moveTo>
                <a:lnTo>
                  <a:pt x="9909657" y="0"/>
                </a:lnTo>
                <a:lnTo>
                  <a:pt x="9909657" y="11011954"/>
                </a:lnTo>
                <a:lnTo>
                  <a:pt x="0" y="110119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9000"/>
            </a:blip>
            <a:stretch>
              <a:fillRect l="-20774" t="-2373" b="-6311"/>
            </a:stretch>
          </a:blipFill>
        </p:spPr>
        <p:txBody>
          <a:bodyPr/>
          <a:lstStyle/>
          <a:p>
            <a:endParaRPr lang="fr-FR" sz="1200"/>
          </a:p>
        </p:txBody>
      </p:sp>
      <p:grpSp>
        <p:nvGrpSpPr>
          <p:cNvPr id="3" name="Group 3"/>
          <p:cNvGrpSpPr/>
          <p:nvPr/>
        </p:nvGrpSpPr>
        <p:grpSpPr>
          <a:xfrm>
            <a:off x="6628240" y="-524783"/>
            <a:ext cx="4082536" cy="8442612"/>
            <a:chOff x="0" y="0"/>
            <a:chExt cx="1604929" cy="331896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04929" cy="3318966"/>
            </a:xfrm>
            <a:custGeom>
              <a:avLst/>
              <a:gdLst/>
              <a:ahLst/>
              <a:cxnLst/>
              <a:rect l="l" t="t" r="r" b="b"/>
              <a:pathLst>
                <a:path w="1604929" h="3318966">
                  <a:moveTo>
                    <a:pt x="0" y="0"/>
                  </a:moveTo>
                  <a:lnTo>
                    <a:pt x="1604929" y="0"/>
                  </a:lnTo>
                  <a:lnTo>
                    <a:pt x="1604929" y="3318966"/>
                  </a:lnTo>
                  <a:lnTo>
                    <a:pt x="0" y="3318966"/>
                  </a:lnTo>
                  <a:close/>
                </a:path>
              </a:pathLst>
            </a:custGeom>
            <a:gradFill rotWithShape="1">
              <a:gsLst>
                <a:gs pos="0">
                  <a:srgbClr val="163823">
                    <a:alpha val="100000"/>
                  </a:srgbClr>
                </a:gs>
                <a:gs pos="50000">
                  <a:srgbClr val="163823">
                    <a:alpha val="50000"/>
                  </a:srgbClr>
                </a:gs>
                <a:gs pos="100000">
                  <a:srgbClr val="163823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fr-FR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604929" cy="336659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325"/>
                </a:lnSpc>
              </a:pPr>
              <a:endParaRPr sz="1200"/>
            </a:p>
          </p:txBody>
        </p:sp>
      </p:grpSp>
      <p:sp>
        <p:nvSpPr>
          <p:cNvPr id="6" name="Freeform 6"/>
          <p:cNvSpPr/>
          <p:nvPr/>
        </p:nvSpPr>
        <p:spPr>
          <a:xfrm rot="10478344" flipH="1">
            <a:off x="5155786" y="-3416237"/>
            <a:ext cx="5562890" cy="5486400"/>
          </a:xfrm>
          <a:custGeom>
            <a:avLst/>
            <a:gdLst/>
            <a:ahLst/>
            <a:cxnLst/>
            <a:rect l="l" t="t" r="r" b="b"/>
            <a:pathLst>
              <a:path w="8344335" h="8229600">
                <a:moveTo>
                  <a:pt x="8344335" y="0"/>
                </a:moveTo>
                <a:lnTo>
                  <a:pt x="0" y="0"/>
                </a:lnTo>
                <a:lnTo>
                  <a:pt x="0" y="8229600"/>
                </a:lnTo>
                <a:lnTo>
                  <a:pt x="8344335" y="8229600"/>
                </a:lnTo>
                <a:lnTo>
                  <a:pt x="834433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7" name="Freeform 7"/>
          <p:cNvSpPr/>
          <p:nvPr/>
        </p:nvSpPr>
        <p:spPr>
          <a:xfrm rot="-3319009">
            <a:off x="-2123480" y="5770283"/>
            <a:ext cx="5443608" cy="4858420"/>
          </a:xfrm>
          <a:custGeom>
            <a:avLst/>
            <a:gdLst/>
            <a:ahLst/>
            <a:cxnLst/>
            <a:rect l="l" t="t" r="r" b="b"/>
            <a:pathLst>
              <a:path w="8165412" h="7287630">
                <a:moveTo>
                  <a:pt x="0" y="0"/>
                </a:moveTo>
                <a:lnTo>
                  <a:pt x="8165412" y="0"/>
                </a:lnTo>
                <a:lnTo>
                  <a:pt x="8165412" y="7287630"/>
                </a:lnTo>
                <a:lnTo>
                  <a:pt x="0" y="7287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9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8" name="Freeform 8"/>
          <p:cNvSpPr/>
          <p:nvPr/>
        </p:nvSpPr>
        <p:spPr>
          <a:xfrm>
            <a:off x="7280378" y="3135676"/>
            <a:ext cx="2771133" cy="2781563"/>
          </a:xfrm>
          <a:custGeom>
            <a:avLst/>
            <a:gdLst/>
            <a:ahLst/>
            <a:cxnLst/>
            <a:rect l="l" t="t" r="r" b="b"/>
            <a:pathLst>
              <a:path w="4156699" h="4172345">
                <a:moveTo>
                  <a:pt x="0" y="0"/>
                </a:moveTo>
                <a:lnTo>
                  <a:pt x="4156699" y="0"/>
                </a:lnTo>
                <a:lnTo>
                  <a:pt x="4156699" y="4172346"/>
                </a:lnTo>
                <a:lnTo>
                  <a:pt x="0" y="41723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</a:blip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sp>
        <p:nvSpPr>
          <p:cNvPr id="9" name="Freeform 9"/>
          <p:cNvSpPr/>
          <p:nvPr/>
        </p:nvSpPr>
        <p:spPr>
          <a:xfrm>
            <a:off x="6765201" y="1361509"/>
            <a:ext cx="5326533" cy="5326533"/>
          </a:xfrm>
          <a:custGeom>
            <a:avLst/>
            <a:gdLst/>
            <a:ahLst/>
            <a:cxnLst/>
            <a:rect l="l" t="t" r="r" b="b"/>
            <a:pathLst>
              <a:path w="7989800" h="7989800">
                <a:moveTo>
                  <a:pt x="0" y="0"/>
                </a:moveTo>
                <a:lnTo>
                  <a:pt x="7989800" y="0"/>
                </a:lnTo>
                <a:lnTo>
                  <a:pt x="7989800" y="7989800"/>
                </a:lnTo>
                <a:lnTo>
                  <a:pt x="0" y="7989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grpSp>
        <p:nvGrpSpPr>
          <p:cNvPr id="10" name="Group 10"/>
          <p:cNvGrpSpPr/>
          <p:nvPr/>
        </p:nvGrpSpPr>
        <p:grpSpPr>
          <a:xfrm>
            <a:off x="8923080" y="1503528"/>
            <a:ext cx="1017690" cy="1017690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fr-FR" sz="1200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325"/>
                </a:lnSpc>
              </a:pPr>
              <a:endParaRPr sz="1200"/>
            </a:p>
          </p:txBody>
        </p:sp>
      </p:grpSp>
      <p:sp>
        <p:nvSpPr>
          <p:cNvPr id="15" name="Freeform 15"/>
          <p:cNvSpPr/>
          <p:nvPr/>
        </p:nvSpPr>
        <p:spPr>
          <a:xfrm>
            <a:off x="9118134" y="1725279"/>
            <a:ext cx="588910" cy="574187"/>
          </a:xfrm>
          <a:custGeom>
            <a:avLst/>
            <a:gdLst/>
            <a:ahLst/>
            <a:cxnLst/>
            <a:rect l="l" t="t" r="r" b="b"/>
            <a:pathLst>
              <a:path w="883365" h="861280">
                <a:moveTo>
                  <a:pt x="0" y="0"/>
                </a:moveTo>
                <a:lnTo>
                  <a:pt x="883364" y="0"/>
                </a:lnTo>
                <a:lnTo>
                  <a:pt x="883364" y="861281"/>
                </a:lnTo>
                <a:lnTo>
                  <a:pt x="0" y="86128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grpSp>
        <p:nvGrpSpPr>
          <p:cNvPr id="16" name="Group 16"/>
          <p:cNvGrpSpPr/>
          <p:nvPr/>
        </p:nvGrpSpPr>
        <p:grpSpPr>
          <a:xfrm>
            <a:off x="6995464" y="-147542"/>
            <a:ext cx="3552727" cy="1085194"/>
            <a:chOff x="0" y="0"/>
            <a:chExt cx="1157620" cy="15208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57620" cy="152089"/>
            </a:xfrm>
            <a:custGeom>
              <a:avLst/>
              <a:gdLst/>
              <a:ahLst/>
              <a:cxnLst/>
              <a:rect l="l" t="t" r="r" b="b"/>
              <a:pathLst>
                <a:path w="1157620" h="152089">
                  <a:moveTo>
                    <a:pt x="76044" y="0"/>
                  </a:moveTo>
                  <a:lnTo>
                    <a:pt x="1081575" y="0"/>
                  </a:lnTo>
                  <a:cubicBezTo>
                    <a:pt x="1123573" y="0"/>
                    <a:pt x="1157620" y="34046"/>
                    <a:pt x="1157620" y="76044"/>
                  </a:cubicBezTo>
                  <a:lnTo>
                    <a:pt x="1157620" y="76044"/>
                  </a:lnTo>
                  <a:cubicBezTo>
                    <a:pt x="1157620" y="96213"/>
                    <a:pt x="1149608" y="115555"/>
                    <a:pt x="1135347" y="129816"/>
                  </a:cubicBezTo>
                  <a:cubicBezTo>
                    <a:pt x="1121086" y="144077"/>
                    <a:pt x="1101743" y="152089"/>
                    <a:pt x="1081575" y="152089"/>
                  </a:cubicBezTo>
                  <a:lnTo>
                    <a:pt x="76044" y="152089"/>
                  </a:lnTo>
                  <a:cubicBezTo>
                    <a:pt x="55876" y="152089"/>
                    <a:pt x="36534" y="144077"/>
                    <a:pt x="22273" y="129816"/>
                  </a:cubicBezTo>
                  <a:cubicBezTo>
                    <a:pt x="8012" y="115555"/>
                    <a:pt x="0" y="96213"/>
                    <a:pt x="0" y="76044"/>
                  </a:cubicBezTo>
                  <a:lnTo>
                    <a:pt x="0" y="76044"/>
                  </a:lnTo>
                  <a:cubicBezTo>
                    <a:pt x="0" y="55876"/>
                    <a:pt x="8012" y="36534"/>
                    <a:pt x="22273" y="22273"/>
                  </a:cubicBezTo>
                  <a:cubicBezTo>
                    <a:pt x="36534" y="8012"/>
                    <a:pt x="55876" y="0"/>
                    <a:pt x="7604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299F39">
                    <a:alpha val="100000"/>
                  </a:srgbClr>
                </a:gs>
                <a:gs pos="100000">
                  <a:srgbClr val="1F6D2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fr-FR" sz="120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1157620" cy="19018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443479" y="572418"/>
            <a:ext cx="5545553" cy="6581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1"/>
              </a:lnSpc>
            </a:pPr>
            <a:endParaRPr lang="fr-FR" b="1" dirty="0">
              <a:latin typeface="Arial" panose="020B0604020202020204" pitchFamily="34" charset="0"/>
              <a:ea typeface="Canva Sans"/>
              <a:cs typeface="Arial" panose="020B0604020202020204" pitchFamily="34" charset="0"/>
              <a:sym typeface="Canva Sans"/>
            </a:endParaRPr>
          </a:p>
          <a:p>
            <a:pPr>
              <a:lnSpc>
                <a:spcPts val="1851"/>
              </a:lnSpc>
            </a:pPr>
            <a:endParaRPr lang="fr-FR" b="1" dirty="0">
              <a:latin typeface="Arial" panose="020B0604020202020204" pitchFamily="34" charset="0"/>
              <a:ea typeface="Canva Sans"/>
              <a:cs typeface="Arial" panose="020B0604020202020204" pitchFamily="34" charset="0"/>
              <a:sym typeface="Canva Sans"/>
            </a:endParaRPr>
          </a:p>
          <a:p>
            <a:pPr>
              <a:lnSpc>
                <a:spcPts val="1851"/>
              </a:lnSpc>
            </a:pPr>
            <a:endParaRPr lang="fr-FR" b="1" dirty="0">
              <a:latin typeface="Arial" panose="020B0604020202020204" pitchFamily="34" charset="0"/>
              <a:ea typeface="Canva Sans"/>
              <a:cs typeface="Arial" panose="020B0604020202020204" pitchFamily="34" charset="0"/>
              <a:sym typeface="Canva Sans"/>
            </a:endParaRPr>
          </a:p>
          <a:p>
            <a:pPr>
              <a:lnSpc>
                <a:spcPts val="1851"/>
              </a:lnSpc>
            </a:pPr>
            <a:endParaRPr lang="fr-FR" b="1" dirty="0">
              <a:latin typeface="Arial" panose="020B0604020202020204" pitchFamily="34" charset="0"/>
              <a:ea typeface="Canva Sans"/>
              <a:cs typeface="Arial" panose="020B0604020202020204" pitchFamily="34" charset="0"/>
              <a:sym typeface="Canva Sans"/>
            </a:endParaRPr>
          </a:p>
          <a:p>
            <a:pPr>
              <a:lnSpc>
                <a:spcPts val="1851"/>
              </a:lnSpc>
            </a:pPr>
            <a:r>
              <a:rPr lang="fr-FR" b="1" dirty="0">
                <a:solidFill>
                  <a:srgbClr val="2F4E3E"/>
                </a:solidFill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Fonctions:</a:t>
            </a: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r>
              <a:rPr lang="fr-FR" sz="1600" dirty="0">
                <a:latin typeface="Arial" panose="020B0604020202020204" pitchFamily="34" charset="0"/>
                <a:ea typeface="Canva Sans"/>
                <a:cs typeface="Arial" panose="020B0604020202020204" pitchFamily="34" charset="0"/>
                <a:sym typeface="Canva Sans"/>
              </a:rPr>
              <a:t>Fondateur de Solar Box Gabon</a:t>
            </a:r>
          </a:p>
          <a:p>
            <a:pPr>
              <a:lnSpc>
                <a:spcPts val="1851"/>
              </a:lnSpc>
            </a:pPr>
            <a:endParaRPr lang="fr-FR" sz="1600" dirty="0">
              <a:latin typeface="Arial" panose="020B0604020202020204" pitchFamily="34" charset="0"/>
              <a:ea typeface="Canva Sans"/>
              <a:cs typeface="Arial" panose="020B0604020202020204" pitchFamily="34" charset="0"/>
              <a:sym typeface="Canva Sans"/>
            </a:endParaRP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r>
              <a:rPr lang="fr-FR" sz="1600" dirty="0">
                <a:latin typeface="Arial" panose="020B0604020202020204" pitchFamily="34" charset="0"/>
                <a:ea typeface="Canva Sans"/>
                <a:cs typeface="Arial" panose="020B0604020202020204" pitchFamily="34" charset="0"/>
                <a:sym typeface="Canva Sans"/>
              </a:rPr>
              <a:t>Directeur Adjoint des Énergies Nouvelles et Renouvelables au Ministère de l’Accès Universel à l’Eau et à l’Énergie (depuis 2023)</a:t>
            </a:r>
          </a:p>
          <a:p>
            <a:pPr>
              <a:lnSpc>
                <a:spcPts val="1851"/>
              </a:lnSpc>
            </a:pPr>
            <a:endParaRPr lang="fr-FR" b="1" dirty="0">
              <a:latin typeface="Arial" panose="020B0604020202020204" pitchFamily="34" charset="0"/>
              <a:ea typeface="Canva Sans"/>
              <a:cs typeface="Arial" panose="020B0604020202020204" pitchFamily="34" charset="0"/>
              <a:sym typeface="Canva Sans"/>
            </a:endParaRPr>
          </a:p>
          <a:p>
            <a:pPr>
              <a:lnSpc>
                <a:spcPts val="1851"/>
              </a:lnSpc>
            </a:pPr>
            <a:endParaRPr lang="en-US" dirty="0">
              <a:latin typeface="Arial" panose="020B0604020202020204" pitchFamily="34" charset="0"/>
              <a:ea typeface="Canva Sans"/>
              <a:cs typeface="Arial" panose="020B0604020202020204" pitchFamily="34" charset="0"/>
              <a:sym typeface="Canva Sans"/>
            </a:endParaRPr>
          </a:p>
          <a:p>
            <a:pPr>
              <a:lnSpc>
                <a:spcPts val="1851"/>
              </a:lnSpc>
            </a:pPr>
            <a:r>
              <a:rPr lang="fr-FR" b="1" dirty="0">
                <a:solidFill>
                  <a:srgbClr val="2F4E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Parcours &amp; Vision</a:t>
            </a: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Issu d’un village non électrifié au Gabon</a:t>
            </a:r>
          </a:p>
          <a:p>
            <a:pPr>
              <a:lnSpc>
                <a:spcPts val="1851"/>
              </a:lnSpc>
            </a:pPr>
            <a:endParaRPr lang="fr-FR" sz="1600" dirty="0">
              <a:latin typeface="Arial" panose="020B0604020202020204" pitchFamily="34" charset="0"/>
              <a:cs typeface="Arial" panose="020B0604020202020204" pitchFamily="34" charset="0"/>
              <a:sym typeface="Canva Sans"/>
            </a:endParaRP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Obtention du diplôme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d’Ingénieur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 genie électrique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 2025 à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l’Ecole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 Polytechnique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d’Agadir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Canva Sans"/>
              </a:rPr>
              <a:t> </a:t>
            </a:r>
          </a:p>
          <a:p>
            <a:pPr>
              <a:lnSpc>
                <a:spcPts val="1851"/>
              </a:lnSpc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Canva Sans"/>
            </a:endParaRP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Création d’un prototype de station solaire pour répondre aux besoins des zones rurales dès 2014 </a:t>
            </a:r>
          </a:p>
          <a:p>
            <a:pPr>
              <a:lnSpc>
                <a:spcPts val="1851"/>
              </a:lnSpc>
            </a:pP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Création de la startup Solar Box en 2016</a:t>
            </a: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1851"/>
              </a:lnSpc>
              <a:buFont typeface="Arial" panose="020B0604020202020204" pitchFamily="34" charset="0"/>
              <a:buChar char="•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Accès aux fonctions institutionnelles au Ministère de l’Accès Universel à l’Eau et à l’Énergie en 2023</a:t>
            </a:r>
            <a:b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490062" y="22996"/>
            <a:ext cx="2685823" cy="662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11"/>
              </a:lnSpc>
            </a:pPr>
            <a:r>
              <a:rPr lang="en-US" sz="1936" b="1" spc="25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PROFIL DU FONDATEUR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782" y="2637365"/>
            <a:ext cx="3425417" cy="34400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93D5CA7F-C09E-0E6A-C0F5-E204E1B51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object 4">
            <a:extLst>
              <a:ext uri="{FF2B5EF4-FFF2-40B4-BE49-F238E27FC236}">
                <a16:creationId xmlns:a16="http://schemas.microsoft.com/office/drawing/2014/main" id="{945240F4-3A7A-F835-7A05-F7BC65724380}"/>
              </a:ext>
            </a:extLst>
          </p:cNvPr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31" name="object 5">
              <a:extLst>
                <a:ext uri="{FF2B5EF4-FFF2-40B4-BE49-F238E27FC236}">
                  <a16:creationId xmlns:a16="http://schemas.microsoft.com/office/drawing/2014/main" id="{AB927E62-664B-B20A-0111-B0B4E42EB9B5}"/>
                </a:ext>
              </a:extLst>
            </p:cNvPr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>
                <a:defRPr/>
              </a:pPr>
              <a:endParaRPr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" name="object 6">
              <a:extLst>
                <a:ext uri="{FF2B5EF4-FFF2-40B4-BE49-F238E27FC236}">
                  <a16:creationId xmlns:a16="http://schemas.microsoft.com/office/drawing/2014/main" id="{2A0239E0-6DA3-A703-8323-A16B893E1120}"/>
                </a:ext>
              </a:extLst>
            </p:cNvPr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" name="object 7">
              <a:extLst>
                <a:ext uri="{FF2B5EF4-FFF2-40B4-BE49-F238E27FC236}">
                  <a16:creationId xmlns:a16="http://schemas.microsoft.com/office/drawing/2014/main" id="{45A3EBE8-9C7B-37EC-1556-012A0ACA4D0E}"/>
                </a:ext>
              </a:extLst>
            </p:cNvPr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34" name="object 8">
            <a:extLst>
              <a:ext uri="{FF2B5EF4-FFF2-40B4-BE49-F238E27FC236}">
                <a16:creationId xmlns:a16="http://schemas.microsoft.com/office/drawing/2014/main" id="{9D86F59B-0C5B-3418-B613-B684D7E14295}"/>
              </a:ext>
            </a:extLst>
          </p:cNvPr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2800" b="1" kern="0" spc="-80" dirty="0">
                <a:solidFill>
                  <a:srgbClr val="FFFFFF"/>
                </a:solidFill>
                <a:latin typeface="Arial"/>
                <a:cs typeface="Arial"/>
              </a:rPr>
              <a:t>1.</a:t>
            </a:r>
            <a:r>
              <a:rPr lang="fr-FR" sz="2800" b="1" kern="0" spc="-8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35" name="object 9">
            <a:extLst>
              <a:ext uri="{FF2B5EF4-FFF2-40B4-BE49-F238E27FC236}">
                <a16:creationId xmlns:a16="http://schemas.microsoft.com/office/drawing/2014/main" id="{E6E21AF4-3F0A-62E7-DBBF-90DD76FAC895}"/>
              </a:ext>
            </a:extLst>
          </p:cNvPr>
          <p:cNvSpPr txBox="1">
            <a:spLocks/>
          </p:cNvSpPr>
          <p:nvPr/>
        </p:nvSpPr>
        <p:spPr>
          <a:xfrm>
            <a:off x="841057" y="269090"/>
            <a:ext cx="10902315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marL="66675" marR="5080" lvl="0" indent="0" algn="l" defTabSz="914400" eaLnBrk="1" fontAlgn="auto" latinLnBrk="0" hangingPunct="1">
              <a:lnSpc>
                <a:spcPts val="2590"/>
              </a:lnSpc>
              <a:spcBef>
                <a:spcPts val="4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PROFIL DU FONDATEUR, AUBIN NGOUA</a:t>
            </a:r>
            <a:endParaRPr kumimoji="0" lang="fr-FR" sz="2400" b="1" i="0" u="none" strike="noStrike" kern="0" cap="none" spc="-1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36" name="object 13">
            <a:extLst>
              <a:ext uri="{FF2B5EF4-FFF2-40B4-BE49-F238E27FC236}">
                <a16:creationId xmlns:a16="http://schemas.microsoft.com/office/drawing/2014/main" id="{1713E2F1-5620-73ED-AE44-FEE9A7DDDF9F}"/>
              </a:ext>
            </a:extLst>
          </p:cNvPr>
          <p:cNvSpPr/>
          <p:nvPr/>
        </p:nvSpPr>
        <p:spPr>
          <a:xfrm>
            <a:off x="0" y="1171194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6D7A36C-2E8C-81A8-241C-525B0F404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 b="1" dirty="0"/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A2286708-7659-A8D2-F22B-78CBADB4C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object 4"/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5" name="object 5"/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9" name="object 40">
            <a:extLst>
              <a:ext uri="{FF2B5EF4-FFF2-40B4-BE49-F238E27FC236}">
                <a16:creationId xmlns:a16="http://schemas.microsoft.com/office/drawing/2014/main" id="{3407CBF1-8386-971A-D954-441FEBFEF4D2}"/>
              </a:ext>
            </a:extLst>
          </p:cNvPr>
          <p:cNvSpPr/>
          <p:nvPr/>
        </p:nvSpPr>
        <p:spPr>
          <a:xfrm>
            <a:off x="587501" y="2138172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4" h="791844">
                <a:moveTo>
                  <a:pt x="395859" y="0"/>
                </a:moveTo>
                <a:lnTo>
                  <a:pt x="349692" y="2663"/>
                </a:lnTo>
                <a:lnTo>
                  <a:pt x="305091" y="10454"/>
                </a:lnTo>
                <a:lnTo>
                  <a:pt x="262350" y="23077"/>
                </a:lnTo>
                <a:lnTo>
                  <a:pt x="221768" y="40234"/>
                </a:lnTo>
                <a:lnTo>
                  <a:pt x="183642" y="61629"/>
                </a:lnTo>
                <a:lnTo>
                  <a:pt x="148267" y="86964"/>
                </a:lnTo>
                <a:lnTo>
                  <a:pt x="115943" y="115943"/>
                </a:lnTo>
                <a:lnTo>
                  <a:pt x="86964" y="148267"/>
                </a:lnTo>
                <a:lnTo>
                  <a:pt x="61629" y="183642"/>
                </a:lnTo>
                <a:lnTo>
                  <a:pt x="40234" y="221768"/>
                </a:lnTo>
                <a:lnTo>
                  <a:pt x="23077" y="262350"/>
                </a:lnTo>
                <a:lnTo>
                  <a:pt x="10454" y="305091"/>
                </a:lnTo>
                <a:lnTo>
                  <a:pt x="2663" y="349692"/>
                </a:lnTo>
                <a:lnTo>
                  <a:pt x="0" y="395859"/>
                </a:lnTo>
                <a:lnTo>
                  <a:pt x="2663" y="442025"/>
                </a:lnTo>
                <a:lnTo>
                  <a:pt x="10454" y="486626"/>
                </a:lnTo>
                <a:lnTo>
                  <a:pt x="23077" y="529367"/>
                </a:lnTo>
                <a:lnTo>
                  <a:pt x="40234" y="569949"/>
                </a:lnTo>
                <a:lnTo>
                  <a:pt x="61629" y="608075"/>
                </a:lnTo>
                <a:lnTo>
                  <a:pt x="86964" y="643450"/>
                </a:lnTo>
                <a:lnTo>
                  <a:pt x="115943" y="675774"/>
                </a:lnTo>
                <a:lnTo>
                  <a:pt x="148267" y="704753"/>
                </a:lnTo>
                <a:lnTo>
                  <a:pt x="183642" y="730088"/>
                </a:lnTo>
                <a:lnTo>
                  <a:pt x="221768" y="751483"/>
                </a:lnTo>
                <a:lnTo>
                  <a:pt x="262350" y="768640"/>
                </a:lnTo>
                <a:lnTo>
                  <a:pt x="305091" y="781263"/>
                </a:lnTo>
                <a:lnTo>
                  <a:pt x="349692" y="789054"/>
                </a:lnTo>
                <a:lnTo>
                  <a:pt x="395859" y="791718"/>
                </a:lnTo>
                <a:lnTo>
                  <a:pt x="442025" y="789054"/>
                </a:lnTo>
                <a:lnTo>
                  <a:pt x="486626" y="781263"/>
                </a:lnTo>
                <a:lnTo>
                  <a:pt x="529367" y="768640"/>
                </a:lnTo>
                <a:lnTo>
                  <a:pt x="569949" y="751483"/>
                </a:lnTo>
                <a:lnTo>
                  <a:pt x="608075" y="730088"/>
                </a:lnTo>
                <a:lnTo>
                  <a:pt x="643450" y="704753"/>
                </a:lnTo>
                <a:lnTo>
                  <a:pt x="675774" y="675774"/>
                </a:lnTo>
                <a:lnTo>
                  <a:pt x="704753" y="643450"/>
                </a:lnTo>
                <a:lnTo>
                  <a:pt x="730088" y="608075"/>
                </a:lnTo>
                <a:lnTo>
                  <a:pt x="751483" y="569949"/>
                </a:lnTo>
                <a:lnTo>
                  <a:pt x="768640" y="529367"/>
                </a:lnTo>
                <a:lnTo>
                  <a:pt x="781263" y="486626"/>
                </a:lnTo>
                <a:lnTo>
                  <a:pt x="789054" y="442025"/>
                </a:lnTo>
                <a:lnTo>
                  <a:pt x="791718" y="395859"/>
                </a:lnTo>
                <a:lnTo>
                  <a:pt x="789054" y="349692"/>
                </a:lnTo>
                <a:lnTo>
                  <a:pt x="781263" y="305091"/>
                </a:lnTo>
                <a:lnTo>
                  <a:pt x="768640" y="262350"/>
                </a:lnTo>
                <a:lnTo>
                  <a:pt x="751483" y="221768"/>
                </a:lnTo>
                <a:lnTo>
                  <a:pt x="730088" y="183642"/>
                </a:lnTo>
                <a:lnTo>
                  <a:pt x="704753" y="148267"/>
                </a:lnTo>
                <a:lnTo>
                  <a:pt x="675774" y="115943"/>
                </a:lnTo>
                <a:lnTo>
                  <a:pt x="643450" y="86964"/>
                </a:lnTo>
                <a:lnTo>
                  <a:pt x="608075" y="61629"/>
                </a:lnTo>
                <a:lnTo>
                  <a:pt x="569949" y="40234"/>
                </a:lnTo>
                <a:lnTo>
                  <a:pt x="529367" y="23077"/>
                </a:lnTo>
                <a:lnTo>
                  <a:pt x="486626" y="10454"/>
                </a:lnTo>
                <a:lnTo>
                  <a:pt x="442025" y="2663"/>
                </a:lnTo>
                <a:lnTo>
                  <a:pt x="395859" y="0"/>
                </a:lnTo>
                <a:close/>
              </a:path>
            </a:pathLst>
          </a:custGeom>
          <a:solidFill>
            <a:srgbClr val="E6F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45">
            <a:extLst>
              <a:ext uri="{FF2B5EF4-FFF2-40B4-BE49-F238E27FC236}">
                <a16:creationId xmlns:a16="http://schemas.microsoft.com/office/drawing/2014/main" id="{A812A2E6-0E4A-B947-605F-0A2012FF438F}"/>
              </a:ext>
            </a:extLst>
          </p:cNvPr>
          <p:cNvSpPr/>
          <p:nvPr/>
        </p:nvSpPr>
        <p:spPr>
          <a:xfrm>
            <a:off x="587501" y="4760976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4" h="791845">
                <a:moveTo>
                  <a:pt x="395859" y="0"/>
                </a:moveTo>
                <a:lnTo>
                  <a:pt x="349692" y="2663"/>
                </a:lnTo>
                <a:lnTo>
                  <a:pt x="305091" y="10454"/>
                </a:lnTo>
                <a:lnTo>
                  <a:pt x="262350" y="23077"/>
                </a:lnTo>
                <a:lnTo>
                  <a:pt x="221768" y="40234"/>
                </a:lnTo>
                <a:lnTo>
                  <a:pt x="183642" y="61629"/>
                </a:lnTo>
                <a:lnTo>
                  <a:pt x="148267" y="86964"/>
                </a:lnTo>
                <a:lnTo>
                  <a:pt x="115943" y="115943"/>
                </a:lnTo>
                <a:lnTo>
                  <a:pt x="86964" y="148267"/>
                </a:lnTo>
                <a:lnTo>
                  <a:pt x="61629" y="183642"/>
                </a:lnTo>
                <a:lnTo>
                  <a:pt x="40234" y="221768"/>
                </a:lnTo>
                <a:lnTo>
                  <a:pt x="23077" y="262350"/>
                </a:lnTo>
                <a:lnTo>
                  <a:pt x="10454" y="305091"/>
                </a:lnTo>
                <a:lnTo>
                  <a:pt x="2663" y="349692"/>
                </a:lnTo>
                <a:lnTo>
                  <a:pt x="0" y="395859"/>
                </a:lnTo>
                <a:lnTo>
                  <a:pt x="2663" y="442025"/>
                </a:lnTo>
                <a:lnTo>
                  <a:pt x="10454" y="486626"/>
                </a:lnTo>
                <a:lnTo>
                  <a:pt x="23077" y="529367"/>
                </a:lnTo>
                <a:lnTo>
                  <a:pt x="40234" y="569949"/>
                </a:lnTo>
                <a:lnTo>
                  <a:pt x="61629" y="608075"/>
                </a:lnTo>
                <a:lnTo>
                  <a:pt x="86964" y="643450"/>
                </a:lnTo>
                <a:lnTo>
                  <a:pt x="115943" y="675774"/>
                </a:lnTo>
                <a:lnTo>
                  <a:pt x="148267" y="704753"/>
                </a:lnTo>
                <a:lnTo>
                  <a:pt x="183642" y="730088"/>
                </a:lnTo>
                <a:lnTo>
                  <a:pt x="221768" y="751483"/>
                </a:lnTo>
                <a:lnTo>
                  <a:pt x="262350" y="768640"/>
                </a:lnTo>
                <a:lnTo>
                  <a:pt x="305091" y="781263"/>
                </a:lnTo>
                <a:lnTo>
                  <a:pt x="349692" y="789054"/>
                </a:lnTo>
                <a:lnTo>
                  <a:pt x="395859" y="791718"/>
                </a:lnTo>
                <a:lnTo>
                  <a:pt x="442025" y="789054"/>
                </a:lnTo>
                <a:lnTo>
                  <a:pt x="486626" y="781263"/>
                </a:lnTo>
                <a:lnTo>
                  <a:pt x="529367" y="768640"/>
                </a:lnTo>
                <a:lnTo>
                  <a:pt x="569949" y="751483"/>
                </a:lnTo>
                <a:lnTo>
                  <a:pt x="608075" y="730088"/>
                </a:lnTo>
                <a:lnTo>
                  <a:pt x="643450" y="704753"/>
                </a:lnTo>
                <a:lnTo>
                  <a:pt x="675774" y="675774"/>
                </a:lnTo>
                <a:lnTo>
                  <a:pt x="704753" y="643450"/>
                </a:lnTo>
                <a:lnTo>
                  <a:pt x="730088" y="608075"/>
                </a:lnTo>
                <a:lnTo>
                  <a:pt x="751483" y="569949"/>
                </a:lnTo>
                <a:lnTo>
                  <a:pt x="768640" y="529367"/>
                </a:lnTo>
                <a:lnTo>
                  <a:pt x="781263" y="486626"/>
                </a:lnTo>
                <a:lnTo>
                  <a:pt x="789054" y="442025"/>
                </a:lnTo>
                <a:lnTo>
                  <a:pt x="791718" y="395859"/>
                </a:lnTo>
                <a:lnTo>
                  <a:pt x="789054" y="349692"/>
                </a:lnTo>
                <a:lnTo>
                  <a:pt x="781263" y="305091"/>
                </a:lnTo>
                <a:lnTo>
                  <a:pt x="768640" y="262350"/>
                </a:lnTo>
                <a:lnTo>
                  <a:pt x="751483" y="221768"/>
                </a:lnTo>
                <a:lnTo>
                  <a:pt x="730088" y="183642"/>
                </a:lnTo>
                <a:lnTo>
                  <a:pt x="704753" y="148267"/>
                </a:lnTo>
                <a:lnTo>
                  <a:pt x="675774" y="115943"/>
                </a:lnTo>
                <a:lnTo>
                  <a:pt x="643450" y="86964"/>
                </a:lnTo>
                <a:lnTo>
                  <a:pt x="608075" y="61629"/>
                </a:lnTo>
                <a:lnTo>
                  <a:pt x="569949" y="40234"/>
                </a:lnTo>
                <a:lnTo>
                  <a:pt x="529367" y="23077"/>
                </a:lnTo>
                <a:lnTo>
                  <a:pt x="486626" y="10454"/>
                </a:lnTo>
                <a:lnTo>
                  <a:pt x="442025" y="2663"/>
                </a:lnTo>
                <a:lnTo>
                  <a:pt x="395859" y="0"/>
                </a:lnTo>
                <a:close/>
              </a:path>
            </a:pathLst>
          </a:custGeom>
          <a:solidFill>
            <a:srgbClr val="E6F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47">
            <a:extLst>
              <a:ext uri="{FF2B5EF4-FFF2-40B4-BE49-F238E27FC236}">
                <a16:creationId xmlns:a16="http://schemas.microsoft.com/office/drawing/2014/main" id="{B0CF3D12-C5F3-FFB8-6AA4-FDDAF9D88CA3}"/>
              </a:ext>
            </a:extLst>
          </p:cNvPr>
          <p:cNvSpPr/>
          <p:nvPr/>
        </p:nvSpPr>
        <p:spPr>
          <a:xfrm>
            <a:off x="587501" y="3886200"/>
            <a:ext cx="791845" cy="792480"/>
          </a:xfrm>
          <a:custGeom>
            <a:avLst/>
            <a:gdLst/>
            <a:ahLst/>
            <a:cxnLst/>
            <a:rect l="l" t="t" r="r" b="b"/>
            <a:pathLst>
              <a:path w="791844" h="792479">
                <a:moveTo>
                  <a:pt x="395859" y="0"/>
                </a:moveTo>
                <a:lnTo>
                  <a:pt x="349692" y="2665"/>
                </a:lnTo>
                <a:lnTo>
                  <a:pt x="305091" y="10465"/>
                </a:lnTo>
                <a:lnTo>
                  <a:pt x="262350" y="23100"/>
                </a:lnTo>
                <a:lnTo>
                  <a:pt x="221768" y="40274"/>
                </a:lnTo>
                <a:lnTo>
                  <a:pt x="183642" y="61690"/>
                </a:lnTo>
                <a:lnTo>
                  <a:pt x="148267" y="87050"/>
                </a:lnTo>
                <a:lnTo>
                  <a:pt x="115943" y="116057"/>
                </a:lnTo>
                <a:lnTo>
                  <a:pt x="86964" y="148413"/>
                </a:lnTo>
                <a:lnTo>
                  <a:pt x="61629" y="183822"/>
                </a:lnTo>
                <a:lnTo>
                  <a:pt x="40234" y="221985"/>
                </a:lnTo>
                <a:lnTo>
                  <a:pt x="23077" y="262606"/>
                </a:lnTo>
                <a:lnTo>
                  <a:pt x="10454" y="305386"/>
                </a:lnTo>
                <a:lnTo>
                  <a:pt x="2663" y="350030"/>
                </a:lnTo>
                <a:lnTo>
                  <a:pt x="0" y="396239"/>
                </a:lnTo>
                <a:lnTo>
                  <a:pt x="2663" y="442449"/>
                </a:lnTo>
                <a:lnTo>
                  <a:pt x="10454" y="487093"/>
                </a:lnTo>
                <a:lnTo>
                  <a:pt x="23077" y="529873"/>
                </a:lnTo>
                <a:lnTo>
                  <a:pt x="40234" y="570494"/>
                </a:lnTo>
                <a:lnTo>
                  <a:pt x="61629" y="608657"/>
                </a:lnTo>
                <a:lnTo>
                  <a:pt x="86964" y="644066"/>
                </a:lnTo>
                <a:lnTo>
                  <a:pt x="115943" y="676422"/>
                </a:lnTo>
                <a:lnTo>
                  <a:pt x="148267" y="705429"/>
                </a:lnTo>
                <a:lnTo>
                  <a:pt x="183642" y="730789"/>
                </a:lnTo>
                <a:lnTo>
                  <a:pt x="221768" y="752205"/>
                </a:lnTo>
                <a:lnTo>
                  <a:pt x="262350" y="769379"/>
                </a:lnTo>
                <a:lnTo>
                  <a:pt x="305091" y="782014"/>
                </a:lnTo>
                <a:lnTo>
                  <a:pt x="349692" y="789814"/>
                </a:lnTo>
                <a:lnTo>
                  <a:pt x="395859" y="792479"/>
                </a:lnTo>
                <a:lnTo>
                  <a:pt x="442025" y="789814"/>
                </a:lnTo>
                <a:lnTo>
                  <a:pt x="486626" y="782014"/>
                </a:lnTo>
                <a:lnTo>
                  <a:pt x="529367" y="769379"/>
                </a:lnTo>
                <a:lnTo>
                  <a:pt x="569949" y="752205"/>
                </a:lnTo>
                <a:lnTo>
                  <a:pt x="608075" y="730789"/>
                </a:lnTo>
                <a:lnTo>
                  <a:pt x="643450" y="705429"/>
                </a:lnTo>
                <a:lnTo>
                  <a:pt x="675774" y="676422"/>
                </a:lnTo>
                <a:lnTo>
                  <a:pt x="704753" y="644066"/>
                </a:lnTo>
                <a:lnTo>
                  <a:pt x="730088" y="608657"/>
                </a:lnTo>
                <a:lnTo>
                  <a:pt x="751483" y="570494"/>
                </a:lnTo>
                <a:lnTo>
                  <a:pt x="768640" y="529873"/>
                </a:lnTo>
                <a:lnTo>
                  <a:pt x="781263" y="487093"/>
                </a:lnTo>
                <a:lnTo>
                  <a:pt x="789054" y="442449"/>
                </a:lnTo>
                <a:lnTo>
                  <a:pt x="791718" y="396239"/>
                </a:lnTo>
                <a:lnTo>
                  <a:pt x="789054" y="350030"/>
                </a:lnTo>
                <a:lnTo>
                  <a:pt x="781263" y="305386"/>
                </a:lnTo>
                <a:lnTo>
                  <a:pt x="768640" y="262606"/>
                </a:lnTo>
                <a:lnTo>
                  <a:pt x="751483" y="221985"/>
                </a:lnTo>
                <a:lnTo>
                  <a:pt x="730088" y="183822"/>
                </a:lnTo>
                <a:lnTo>
                  <a:pt x="704753" y="148413"/>
                </a:lnTo>
                <a:lnTo>
                  <a:pt x="675774" y="116057"/>
                </a:lnTo>
                <a:lnTo>
                  <a:pt x="643450" y="87050"/>
                </a:lnTo>
                <a:lnTo>
                  <a:pt x="608075" y="61690"/>
                </a:lnTo>
                <a:lnTo>
                  <a:pt x="569949" y="40274"/>
                </a:lnTo>
                <a:lnTo>
                  <a:pt x="529367" y="23100"/>
                </a:lnTo>
                <a:lnTo>
                  <a:pt x="486626" y="10465"/>
                </a:lnTo>
                <a:lnTo>
                  <a:pt x="442025" y="2665"/>
                </a:lnTo>
                <a:lnTo>
                  <a:pt x="395859" y="0"/>
                </a:lnTo>
                <a:close/>
              </a:path>
            </a:pathLst>
          </a:custGeom>
          <a:solidFill>
            <a:srgbClr val="E6F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49">
            <a:extLst>
              <a:ext uri="{FF2B5EF4-FFF2-40B4-BE49-F238E27FC236}">
                <a16:creationId xmlns:a16="http://schemas.microsoft.com/office/drawing/2014/main" id="{C21E5A55-F921-0778-B3C6-A01B5046A0EE}"/>
              </a:ext>
            </a:extLst>
          </p:cNvPr>
          <p:cNvSpPr/>
          <p:nvPr/>
        </p:nvSpPr>
        <p:spPr>
          <a:xfrm>
            <a:off x="587501" y="5634989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4" h="791845">
                <a:moveTo>
                  <a:pt x="395859" y="0"/>
                </a:moveTo>
                <a:lnTo>
                  <a:pt x="349692" y="2663"/>
                </a:lnTo>
                <a:lnTo>
                  <a:pt x="305091" y="10454"/>
                </a:lnTo>
                <a:lnTo>
                  <a:pt x="262350" y="23077"/>
                </a:lnTo>
                <a:lnTo>
                  <a:pt x="221768" y="40234"/>
                </a:lnTo>
                <a:lnTo>
                  <a:pt x="183642" y="61629"/>
                </a:lnTo>
                <a:lnTo>
                  <a:pt x="148267" y="86964"/>
                </a:lnTo>
                <a:lnTo>
                  <a:pt x="115943" y="115943"/>
                </a:lnTo>
                <a:lnTo>
                  <a:pt x="86964" y="148267"/>
                </a:lnTo>
                <a:lnTo>
                  <a:pt x="61629" y="183642"/>
                </a:lnTo>
                <a:lnTo>
                  <a:pt x="40234" y="221768"/>
                </a:lnTo>
                <a:lnTo>
                  <a:pt x="23077" y="262350"/>
                </a:lnTo>
                <a:lnTo>
                  <a:pt x="10454" y="305091"/>
                </a:lnTo>
                <a:lnTo>
                  <a:pt x="2663" y="349692"/>
                </a:lnTo>
                <a:lnTo>
                  <a:pt x="0" y="395859"/>
                </a:lnTo>
                <a:lnTo>
                  <a:pt x="2663" y="442025"/>
                </a:lnTo>
                <a:lnTo>
                  <a:pt x="10454" y="486626"/>
                </a:lnTo>
                <a:lnTo>
                  <a:pt x="23077" y="529367"/>
                </a:lnTo>
                <a:lnTo>
                  <a:pt x="40234" y="569949"/>
                </a:lnTo>
                <a:lnTo>
                  <a:pt x="61629" y="608075"/>
                </a:lnTo>
                <a:lnTo>
                  <a:pt x="86964" y="643450"/>
                </a:lnTo>
                <a:lnTo>
                  <a:pt x="115943" y="675774"/>
                </a:lnTo>
                <a:lnTo>
                  <a:pt x="148267" y="704753"/>
                </a:lnTo>
                <a:lnTo>
                  <a:pt x="183642" y="730088"/>
                </a:lnTo>
                <a:lnTo>
                  <a:pt x="221768" y="751483"/>
                </a:lnTo>
                <a:lnTo>
                  <a:pt x="262350" y="768640"/>
                </a:lnTo>
                <a:lnTo>
                  <a:pt x="305091" y="781263"/>
                </a:lnTo>
                <a:lnTo>
                  <a:pt x="349692" y="789054"/>
                </a:lnTo>
                <a:lnTo>
                  <a:pt x="395859" y="791718"/>
                </a:lnTo>
                <a:lnTo>
                  <a:pt x="442025" y="789054"/>
                </a:lnTo>
                <a:lnTo>
                  <a:pt x="486626" y="781263"/>
                </a:lnTo>
                <a:lnTo>
                  <a:pt x="529367" y="768640"/>
                </a:lnTo>
                <a:lnTo>
                  <a:pt x="569949" y="751483"/>
                </a:lnTo>
                <a:lnTo>
                  <a:pt x="608075" y="730088"/>
                </a:lnTo>
                <a:lnTo>
                  <a:pt x="643450" y="704753"/>
                </a:lnTo>
                <a:lnTo>
                  <a:pt x="675774" y="675774"/>
                </a:lnTo>
                <a:lnTo>
                  <a:pt x="704753" y="643450"/>
                </a:lnTo>
                <a:lnTo>
                  <a:pt x="730088" y="608075"/>
                </a:lnTo>
                <a:lnTo>
                  <a:pt x="751483" y="569949"/>
                </a:lnTo>
                <a:lnTo>
                  <a:pt x="768640" y="529367"/>
                </a:lnTo>
                <a:lnTo>
                  <a:pt x="781263" y="486626"/>
                </a:lnTo>
                <a:lnTo>
                  <a:pt x="789054" y="442025"/>
                </a:lnTo>
                <a:lnTo>
                  <a:pt x="791718" y="395859"/>
                </a:lnTo>
                <a:lnTo>
                  <a:pt x="789054" y="349692"/>
                </a:lnTo>
                <a:lnTo>
                  <a:pt x="781263" y="305091"/>
                </a:lnTo>
                <a:lnTo>
                  <a:pt x="768640" y="262350"/>
                </a:lnTo>
                <a:lnTo>
                  <a:pt x="751483" y="221768"/>
                </a:lnTo>
                <a:lnTo>
                  <a:pt x="730088" y="183642"/>
                </a:lnTo>
                <a:lnTo>
                  <a:pt x="704753" y="148267"/>
                </a:lnTo>
                <a:lnTo>
                  <a:pt x="675774" y="115943"/>
                </a:lnTo>
                <a:lnTo>
                  <a:pt x="643450" y="86964"/>
                </a:lnTo>
                <a:lnTo>
                  <a:pt x="608075" y="61629"/>
                </a:lnTo>
                <a:lnTo>
                  <a:pt x="569949" y="40234"/>
                </a:lnTo>
                <a:lnTo>
                  <a:pt x="529367" y="23077"/>
                </a:lnTo>
                <a:lnTo>
                  <a:pt x="486626" y="10454"/>
                </a:lnTo>
                <a:lnTo>
                  <a:pt x="442025" y="2663"/>
                </a:lnTo>
                <a:lnTo>
                  <a:pt x="395859" y="0"/>
                </a:lnTo>
                <a:close/>
              </a:path>
            </a:pathLst>
          </a:custGeom>
          <a:solidFill>
            <a:srgbClr val="E6F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55">
            <a:extLst>
              <a:ext uri="{FF2B5EF4-FFF2-40B4-BE49-F238E27FC236}">
                <a16:creationId xmlns:a16="http://schemas.microsoft.com/office/drawing/2014/main" id="{6C49307B-6516-F3CF-3E1D-778375E405F6}"/>
              </a:ext>
            </a:extLst>
          </p:cNvPr>
          <p:cNvSpPr/>
          <p:nvPr/>
        </p:nvSpPr>
        <p:spPr>
          <a:xfrm>
            <a:off x="587501" y="3012186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4" h="791845">
                <a:moveTo>
                  <a:pt x="395859" y="0"/>
                </a:moveTo>
                <a:lnTo>
                  <a:pt x="349692" y="2663"/>
                </a:lnTo>
                <a:lnTo>
                  <a:pt x="305091" y="10454"/>
                </a:lnTo>
                <a:lnTo>
                  <a:pt x="262350" y="23077"/>
                </a:lnTo>
                <a:lnTo>
                  <a:pt x="221768" y="40234"/>
                </a:lnTo>
                <a:lnTo>
                  <a:pt x="183642" y="61629"/>
                </a:lnTo>
                <a:lnTo>
                  <a:pt x="148267" y="86964"/>
                </a:lnTo>
                <a:lnTo>
                  <a:pt x="115943" y="115943"/>
                </a:lnTo>
                <a:lnTo>
                  <a:pt x="86964" y="148267"/>
                </a:lnTo>
                <a:lnTo>
                  <a:pt x="61629" y="183642"/>
                </a:lnTo>
                <a:lnTo>
                  <a:pt x="40234" y="221768"/>
                </a:lnTo>
                <a:lnTo>
                  <a:pt x="23077" y="262350"/>
                </a:lnTo>
                <a:lnTo>
                  <a:pt x="10454" y="305091"/>
                </a:lnTo>
                <a:lnTo>
                  <a:pt x="2663" y="349692"/>
                </a:lnTo>
                <a:lnTo>
                  <a:pt x="0" y="395859"/>
                </a:lnTo>
                <a:lnTo>
                  <a:pt x="2663" y="442025"/>
                </a:lnTo>
                <a:lnTo>
                  <a:pt x="10454" y="486626"/>
                </a:lnTo>
                <a:lnTo>
                  <a:pt x="23077" y="529367"/>
                </a:lnTo>
                <a:lnTo>
                  <a:pt x="40234" y="569949"/>
                </a:lnTo>
                <a:lnTo>
                  <a:pt x="61629" y="608075"/>
                </a:lnTo>
                <a:lnTo>
                  <a:pt x="86964" y="643450"/>
                </a:lnTo>
                <a:lnTo>
                  <a:pt x="115943" y="675774"/>
                </a:lnTo>
                <a:lnTo>
                  <a:pt x="148267" y="704753"/>
                </a:lnTo>
                <a:lnTo>
                  <a:pt x="183642" y="730088"/>
                </a:lnTo>
                <a:lnTo>
                  <a:pt x="221768" y="751483"/>
                </a:lnTo>
                <a:lnTo>
                  <a:pt x="262350" y="768640"/>
                </a:lnTo>
                <a:lnTo>
                  <a:pt x="305091" y="781263"/>
                </a:lnTo>
                <a:lnTo>
                  <a:pt x="349692" y="789054"/>
                </a:lnTo>
                <a:lnTo>
                  <a:pt x="395859" y="791718"/>
                </a:lnTo>
                <a:lnTo>
                  <a:pt x="442025" y="789054"/>
                </a:lnTo>
                <a:lnTo>
                  <a:pt x="486626" y="781263"/>
                </a:lnTo>
                <a:lnTo>
                  <a:pt x="529367" y="768640"/>
                </a:lnTo>
                <a:lnTo>
                  <a:pt x="569949" y="751483"/>
                </a:lnTo>
                <a:lnTo>
                  <a:pt x="608075" y="730088"/>
                </a:lnTo>
                <a:lnTo>
                  <a:pt x="643450" y="704753"/>
                </a:lnTo>
                <a:lnTo>
                  <a:pt x="675774" y="675774"/>
                </a:lnTo>
                <a:lnTo>
                  <a:pt x="704753" y="643450"/>
                </a:lnTo>
                <a:lnTo>
                  <a:pt x="730088" y="608075"/>
                </a:lnTo>
                <a:lnTo>
                  <a:pt x="751483" y="569949"/>
                </a:lnTo>
                <a:lnTo>
                  <a:pt x="768640" y="529367"/>
                </a:lnTo>
                <a:lnTo>
                  <a:pt x="781263" y="486626"/>
                </a:lnTo>
                <a:lnTo>
                  <a:pt x="789054" y="442025"/>
                </a:lnTo>
                <a:lnTo>
                  <a:pt x="791718" y="395859"/>
                </a:lnTo>
                <a:lnTo>
                  <a:pt x="789054" y="349692"/>
                </a:lnTo>
                <a:lnTo>
                  <a:pt x="781263" y="305091"/>
                </a:lnTo>
                <a:lnTo>
                  <a:pt x="768640" y="262350"/>
                </a:lnTo>
                <a:lnTo>
                  <a:pt x="751483" y="221768"/>
                </a:lnTo>
                <a:lnTo>
                  <a:pt x="730088" y="183642"/>
                </a:lnTo>
                <a:lnTo>
                  <a:pt x="704753" y="148267"/>
                </a:lnTo>
                <a:lnTo>
                  <a:pt x="675774" y="115943"/>
                </a:lnTo>
                <a:lnTo>
                  <a:pt x="643450" y="86964"/>
                </a:lnTo>
                <a:lnTo>
                  <a:pt x="608075" y="61629"/>
                </a:lnTo>
                <a:lnTo>
                  <a:pt x="569949" y="40234"/>
                </a:lnTo>
                <a:lnTo>
                  <a:pt x="529367" y="23077"/>
                </a:lnTo>
                <a:lnTo>
                  <a:pt x="486626" y="10454"/>
                </a:lnTo>
                <a:lnTo>
                  <a:pt x="442025" y="2663"/>
                </a:lnTo>
                <a:lnTo>
                  <a:pt x="395859" y="0"/>
                </a:lnTo>
                <a:close/>
              </a:path>
            </a:pathLst>
          </a:custGeom>
          <a:solidFill>
            <a:srgbClr val="E6F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58">
            <a:extLst>
              <a:ext uri="{FF2B5EF4-FFF2-40B4-BE49-F238E27FC236}">
                <a16:creationId xmlns:a16="http://schemas.microsoft.com/office/drawing/2014/main" id="{9D7FCDFE-2F96-CA2D-781A-AE04F69BE8A5}"/>
              </a:ext>
            </a:extLst>
          </p:cNvPr>
          <p:cNvSpPr/>
          <p:nvPr/>
        </p:nvSpPr>
        <p:spPr>
          <a:xfrm>
            <a:off x="1719834" y="2975610"/>
            <a:ext cx="7524115" cy="0"/>
          </a:xfrm>
          <a:custGeom>
            <a:avLst/>
            <a:gdLst/>
            <a:ahLst/>
            <a:cxnLst/>
            <a:rect l="l" t="t" r="r" b="b"/>
            <a:pathLst>
              <a:path w="7524115">
                <a:moveTo>
                  <a:pt x="0" y="0"/>
                </a:moveTo>
                <a:lnTo>
                  <a:pt x="7524000" y="0"/>
                </a:lnTo>
              </a:path>
            </a:pathLst>
          </a:custGeom>
          <a:ln w="6350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59">
            <a:extLst>
              <a:ext uri="{FF2B5EF4-FFF2-40B4-BE49-F238E27FC236}">
                <a16:creationId xmlns:a16="http://schemas.microsoft.com/office/drawing/2014/main" id="{D6F1E9EE-B62A-434C-44F5-5F7F8FE78A8E}"/>
              </a:ext>
            </a:extLst>
          </p:cNvPr>
          <p:cNvSpPr/>
          <p:nvPr/>
        </p:nvSpPr>
        <p:spPr>
          <a:xfrm>
            <a:off x="1719834" y="3890010"/>
            <a:ext cx="7524115" cy="0"/>
          </a:xfrm>
          <a:custGeom>
            <a:avLst/>
            <a:gdLst/>
            <a:ahLst/>
            <a:cxnLst/>
            <a:rect l="l" t="t" r="r" b="b"/>
            <a:pathLst>
              <a:path w="7524115">
                <a:moveTo>
                  <a:pt x="0" y="0"/>
                </a:moveTo>
                <a:lnTo>
                  <a:pt x="7524000" y="0"/>
                </a:lnTo>
              </a:path>
            </a:pathLst>
          </a:custGeom>
          <a:ln w="6350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60">
            <a:extLst>
              <a:ext uri="{FF2B5EF4-FFF2-40B4-BE49-F238E27FC236}">
                <a16:creationId xmlns:a16="http://schemas.microsoft.com/office/drawing/2014/main" id="{A3B2B6C0-DC6E-A34E-C2AD-B5E945C9854C}"/>
              </a:ext>
            </a:extLst>
          </p:cNvPr>
          <p:cNvSpPr/>
          <p:nvPr/>
        </p:nvSpPr>
        <p:spPr>
          <a:xfrm>
            <a:off x="1719834" y="4703064"/>
            <a:ext cx="7524115" cy="0"/>
          </a:xfrm>
          <a:custGeom>
            <a:avLst/>
            <a:gdLst/>
            <a:ahLst/>
            <a:cxnLst/>
            <a:rect l="l" t="t" r="r" b="b"/>
            <a:pathLst>
              <a:path w="7524115">
                <a:moveTo>
                  <a:pt x="0" y="0"/>
                </a:moveTo>
                <a:lnTo>
                  <a:pt x="7524000" y="0"/>
                </a:lnTo>
              </a:path>
            </a:pathLst>
          </a:custGeom>
          <a:ln w="6350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61">
            <a:extLst>
              <a:ext uri="{FF2B5EF4-FFF2-40B4-BE49-F238E27FC236}">
                <a16:creationId xmlns:a16="http://schemas.microsoft.com/office/drawing/2014/main" id="{0678340C-177C-CF7B-690B-C6FBED447F76}"/>
              </a:ext>
            </a:extLst>
          </p:cNvPr>
          <p:cNvSpPr/>
          <p:nvPr/>
        </p:nvSpPr>
        <p:spPr>
          <a:xfrm>
            <a:off x="1719834" y="5618225"/>
            <a:ext cx="7524115" cy="0"/>
          </a:xfrm>
          <a:custGeom>
            <a:avLst/>
            <a:gdLst/>
            <a:ahLst/>
            <a:cxnLst/>
            <a:rect l="l" t="t" r="r" b="b"/>
            <a:pathLst>
              <a:path w="7524115">
                <a:moveTo>
                  <a:pt x="0" y="0"/>
                </a:moveTo>
                <a:lnTo>
                  <a:pt x="7524000" y="0"/>
                </a:lnTo>
              </a:path>
            </a:pathLst>
          </a:custGeom>
          <a:ln w="6350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lang="fr-FR" sz="2800" b="1" kern="0" spc="-8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41057" y="269090"/>
            <a:ext cx="10902315" cy="721351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66675" marR="5080" algn="l">
              <a:lnSpc>
                <a:spcPts val="2590"/>
              </a:lnSpc>
              <a:spcBef>
                <a:spcPts val="425"/>
              </a:spcBef>
            </a:pPr>
            <a:r>
              <a:rPr lang="fr-FR" spc="-35" dirty="0">
                <a:solidFill>
                  <a:srgbClr val="FFFFFF"/>
                </a:solidFill>
              </a:rPr>
              <a:t>Le point de départ de Solar Box : répondre aux défis structurels de l’électrification autrement, plus vite et à moindre coût</a:t>
            </a:r>
            <a:endParaRPr spc="-10" dirty="0">
              <a:solidFill>
                <a:srgbClr val="FFFFFF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0" y="1171194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2" name="Group 20">
            <a:extLst>
              <a:ext uri="{FF2B5EF4-FFF2-40B4-BE49-F238E27FC236}">
                <a16:creationId xmlns:a16="http://schemas.microsoft.com/office/drawing/2014/main" id="{D04EC3C2-369A-FB7E-8A98-DE0807190F9A}"/>
              </a:ext>
            </a:extLst>
          </p:cNvPr>
          <p:cNvGrpSpPr/>
          <p:nvPr/>
        </p:nvGrpSpPr>
        <p:grpSpPr>
          <a:xfrm>
            <a:off x="9173769" y="2439794"/>
            <a:ext cx="3209192" cy="961859"/>
            <a:chOff x="0" y="0"/>
            <a:chExt cx="4278923" cy="1282478"/>
          </a:xfrm>
        </p:grpSpPr>
        <p:sp>
          <p:nvSpPr>
            <p:cNvPr id="63" name="Freeform 21">
              <a:extLst>
                <a:ext uri="{FF2B5EF4-FFF2-40B4-BE49-F238E27FC236}">
                  <a16:creationId xmlns:a16="http://schemas.microsoft.com/office/drawing/2014/main" id="{6FE171D0-97CF-6E77-4426-F965EBCD8A72}"/>
                </a:ext>
              </a:extLst>
            </p:cNvPr>
            <p:cNvSpPr/>
            <p:nvPr/>
          </p:nvSpPr>
          <p:spPr>
            <a:xfrm>
              <a:off x="0" y="0"/>
              <a:ext cx="4278923" cy="1282478"/>
            </a:xfrm>
            <a:custGeom>
              <a:avLst/>
              <a:gdLst/>
              <a:ahLst/>
              <a:cxnLst/>
              <a:rect l="l" t="t" r="r" b="b"/>
              <a:pathLst>
                <a:path w="4278923" h="1282478">
                  <a:moveTo>
                    <a:pt x="0" y="0"/>
                  </a:moveTo>
                  <a:lnTo>
                    <a:pt x="4278923" y="0"/>
                  </a:lnTo>
                  <a:lnTo>
                    <a:pt x="4278923" y="1282478"/>
                  </a:lnTo>
                  <a:lnTo>
                    <a:pt x="0" y="1282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123174" b="-110470"/>
              </a:stretch>
            </a:blipFill>
          </p:spPr>
          <p:txBody>
            <a:bodyPr/>
            <a:lstStyle/>
            <a:p>
              <a:endParaRPr lang="fr-FR"/>
            </a:p>
          </p:txBody>
        </p:sp>
        <p:grpSp>
          <p:nvGrpSpPr>
            <p:cNvPr id="64" name="Group 22">
              <a:extLst>
                <a:ext uri="{FF2B5EF4-FFF2-40B4-BE49-F238E27FC236}">
                  <a16:creationId xmlns:a16="http://schemas.microsoft.com/office/drawing/2014/main" id="{3C560222-5B57-9886-C327-059EF7FD1214}"/>
                </a:ext>
              </a:extLst>
            </p:cNvPr>
            <p:cNvGrpSpPr/>
            <p:nvPr/>
          </p:nvGrpSpPr>
          <p:grpSpPr>
            <a:xfrm>
              <a:off x="1011957" y="785018"/>
              <a:ext cx="3122523" cy="424754"/>
              <a:chOff x="0" y="0"/>
              <a:chExt cx="812800" cy="110564"/>
            </a:xfrm>
          </p:grpSpPr>
          <p:sp>
            <p:nvSpPr>
              <p:cNvPr id="65" name="Freeform 23">
                <a:extLst>
                  <a:ext uri="{FF2B5EF4-FFF2-40B4-BE49-F238E27FC236}">
                    <a16:creationId xmlns:a16="http://schemas.microsoft.com/office/drawing/2014/main" id="{2595B09F-8628-E971-4547-2BE5159C05C9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110564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10564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110564"/>
                    </a:lnTo>
                    <a:lnTo>
                      <a:pt x="0" y="110564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noFill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sp>
        <p:nvSpPr>
          <p:cNvPr id="66" name="Freeform 25">
            <a:extLst>
              <a:ext uri="{FF2B5EF4-FFF2-40B4-BE49-F238E27FC236}">
                <a16:creationId xmlns:a16="http://schemas.microsoft.com/office/drawing/2014/main" id="{D2AD10E4-0CF4-89B4-97E3-472F86FD8A2C}"/>
              </a:ext>
            </a:extLst>
          </p:cNvPr>
          <p:cNvSpPr/>
          <p:nvPr/>
        </p:nvSpPr>
        <p:spPr>
          <a:xfrm rot="1496268">
            <a:off x="9107972" y="3299869"/>
            <a:ext cx="775310" cy="661187"/>
          </a:xfrm>
          <a:custGeom>
            <a:avLst/>
            <a:gdLst/>
            <a:ahLst/>
            <a:cxnLst/>
            <a:rect l="l" t="t" r="r" b="b"/>
            <a:pathLst>
              <a:path w="2650286" h="717805">
                <a:moveTo>
                  <a:pt x="0" y="0"/>
                </a:moveTo>
                <a:lnTo>
                  <a:pt x="2650285" y="0"/>
                </a:lnTo>
                <a:lnTo>
                  <a:pt x="2650285" y="717805"/>
                </a:lnTo>
                <a:lnTo>
                  <a:pt x="0" y="7178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211222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7" name="TextBox 19">
            <a:extLst>
              <a:ext uri="{FF2B5EF4-FFF2-40B4-BE49-F238E27FC236}">
                <a16:creationId xmlns:a16="http://schemas.microsoft.com/office/drawing/2014/main" id="{7D530819-9E16-3AEE-3242-F34B34682910}"/>
              </a:ext>
            </a:extLst>
          </p:cNvPr>
          <p:cNvSpPr txBox="1"/>
          <p:nvPr/>
        </p:nvSpPr>
        <p:spPr>
          <a:xfrm>
            <a:off x="9577144" y="3401653"/>
            <a:ext cx="2767256" cy="191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08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6AB8"/>
                </a:solidFill>
                <a:latin typeface="Poppins Bold"/>
                <a:ea typeface="Poppins Bold"/>
                <a:cs typeface="Poppins Bold"/>
                <a:sym typeface="Poppins Bold"/>
              </a:rPr>
              <a:t>La solution accessible, </a:t>
            </a:r>
            <a:r>
              <a:rPr lang="en-US" sz="2400" b="1" dirty="0" err="1">
                <a:solidFill>
                  <a:srgbClr val="006AB8"/>
                </a:solidFill>
                <a:latin typeface="Poppins Bold"/>
                <a:ea typeface="Poppins Bold"/>
                <a:cs typeface="Poppins Bold"/>
                <a:sym typeface="Poppins Bold"/>
              </a:rPr>
              <a:t>rapide</a:t>
            </a:r>
            <a:r>
              <a:rPr lang="en-US" sz="2400" b="1" dirty="0">
                <a:solidFill>
                  <a:srgbClr val="006AB8"/>
                </a:solidFill>
                <a:latin typeface="Poppins Bold"/>
                <a:ea typeface="Poppins Bold"/>
                <a:cs typeface="Poppins Bold"/>
                <a:sym typeface="Poppins Bold"/>
              </a:rPr>
              <a:t>, et modulable</a:t>
            </a:r>
          </a:p>
        </p:txBody>
      </p:sp>
      <p:sp>
        <p:nvSpPr>
          <p:cNvPr id="68" name="Freeform 24">
            <a:extLst>
              <a:ext uri="{FF2B5EF4-FFF2-40B4-BE49-F238E27FC236}">
                <a16:creationId xmlns:a16="http://schemas.microsoft.com/office/drawing/2014/main" id="{7282FC49-3649-D069-17B6-41DBAB1F18BD}"/>
              </a:ext>
            </a:extLst>
          </p:cNvPr>
          <p:cNvSpPr/>
          <p:nvPr/>
        </p:nvSpPr>
        <p:spPr>
          <a:xfrm>
            <a:off x="9045122" y="4186147"/>
            <a:ext cx="1115396" cy="1088905"/>
          </a:xfrm>
          <a:custGeom>
            <a:avLst/>
            <a:gdLst/>
            <a:ahLst/>
            <a:cxnLst/>
            <a:rect l="l" t="t" r="r" b="b"/>
            <a:pathLst>
              <a:path w="1115396" h="1088905">
                <a:moveTo>
                  <a:pt x="0" y="0"/>
                </a:moveTo>
                <a:lnTo>
                  <a:pt x="1115396" y="0"/>
                </a:lnTo>
                <a:lnTo>
                  <a:pt x="1115396" y="1088905"/>
                </a:lnTo>
                <a:lnTo>
                  <a:pt x="0" y="10889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3" name="object 34">
            <a:extLst>
              <a:ext uri="{FF2B5EF4-FFF2-40B4-BE49-F238E27FC236}">
                <a16:creationId xmlns:a16="http://schemas.microsoft.com/office/drawing/2014/main" id="{8A370D57-C301-D202-DCBD-BDA0C841AA95}"/>
              </a:ext>
            </a:extLst>
          </p:cNvPr>
          <p:cNvSpPr txBox="1"/>
          <p:nvPr/>
        </p:nvSpPr>
        <p:spPr>
          <a:xfrm>
            <a:off x="1705984" y="2225450"/>
            <a:ext cx="7178675" cy="6303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680"/>
              </a:lnSpc>
              <a:spcBef>
                <a:spcPts val="95"/>
              </a:spcBef>
            </a:pPr>
            <a:r>
              <a:rPr lang="fr-FR" sz="1400" b="1" dirty="0">
                <a:solidFill>
                  <a:srgbClr val="285F7D"/>
                </a:solidFill>
                <a:latin typeface="Arial"/>
                <a:cs typeface="Arial"/>
              </a:rPr>
              <a:t>Couverture inégale du réseau électrique en particulier dans les zones isolées</a:t>
            </a:r>
            <a:endParaRPr sz="1400" dirty="0">
              <a:latin typeface="Arial"/>
              <a:cs typeface="Arial"/>
            </a:endParaRPr>
          </a:p>
          <a:p>
            <a:pPr marL="297180" indent="-157480">
              <a:lnSpc>
                <a:spcPct val="10000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25" dirty="0">
                <a:latin typeface="Arial MT"/>
                <a:cs typeface="Arial MT"/>
              </a:rPr>
              <a:t>Les réseaux nationaux ne couvrent qu’une partie limitée du territoire</a:t>
            </a:r>
            <a:endParaRPr sz="1300" dirty="0">
              <a:latin typeface="Arial"/>
              <a:cs typeface="Arial"/>
            </a:endParaRPr>
          </a:p>
          <a:p>
            <a:pPr marL="297180" indent="-157480">
              <a:lnSpc>
                <a:spcPct val="10000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10" dirty="0">
                <a:latin typeface="Arial MT"/>
                <a:cs typeface="Arial MT"/>
              </a:rPr>
              <a:t>Les zones rurales sont souvent hors périmètre de viabilisation à court terme</a:t>
            </a:r>
            <a:endParaRPr sz="1300" dirty="0">
              <a:latin typeface="Arial MT"/>
              <a:cs typeface="Arial MT"/>
            </a:endParaRPr>
          </a:p>
        </p:txBody>
      </p:sp>
      <p:sp>
        <p:nvSpPr>
          <p:cNvPr id="94" name="object 35">
            <a:extLst>
              <a:ext uri="{FF2B5EF4-FFF2-40B4-BE49-F238E27FC236}">
                <a16:creationId xmlns:a16="http://schemas.microsoft.com/office/drawing/2014/main" id="{41073F8F-8239-F806-55CB-B205626E0993}"/>
              </a:ext>
            </a:extLst>
          </p:cNvPr>
          <p:cNvSpPr txBox="1"/>
          <p:nvPr/>
        </p:nvSpPr>
        <p:spPr>
          <a:xfrm>
            <a:off x="1705984" y="3132536"/>
            <a:ext cx="7428230" cy="635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680"/>
              </a:lnSpc>
              <a:spcBef>
                <a:spcPts val="95"/>
              </a:spcBef>
            </a:pPr>
            <a:r>
              <a:rPr lang="fr-FR" sz="1400" b="1" dirty="0">
                <a:solidFill>
                  <a:srgbClr val="285F7D"/>
                </a:solidFill>
                <a:latin typeface="Arial"/>
                <a:cs typeface="Arial"/>
              </a:rPr>
              <a:t> Projets publics souvent longs et centralisés</a:t>
            </a:r>
            <a:endParaRPr lang="fr-FR" sz="1400" dirty="0">
              <a:latin typeface="Arial MT"/>
              <a:cs typeface="Arial MT"/>
            </a:endParaRPr>
          </a:p>
          <a:p>
            <a:pPr marL="297180" indent="-157480">
              <a:lnSpc>
                <a:spcPts val="156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10" dirty="0">
                <a:latin typeface="Arial MT"/>
                <a:cs typeface="Arial MT"/>
              </a:rPr>
              <a:t>Les projets d’extension de réseau sont lourds, coûteux et très longs à mettre en œuvre</a:t>
            </a:r>
            <a:endParaRPr lang="fr-FR" sz="1300" dirty="0">
              <a:latin typeface="Arial MT"/>
              <a:cs typeface="Arial MT"/>
            </a:endParaRPr>
          </a:p>
          <a:p>
            <a:pPr marL="297180" indent="-157480">
              <a:lnSpc>
                <a:spcPct val="10000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40" dirty="0">
                <a:latin typeface="Arial MT"/>
                <a:cs typeface="Arial MT"/>
              </a:rPr>
              <a:t>Leur financement repose souvent sur des emprunts publics ou PPP peu adaptés aux villages dispersés</a:t>
            </a:r>
            <a:endParaRPr sz="1300" dirty="0">
              <a:latin typeface="Arial MT"/>
              <a:cs typeface="Arial MT"/>
            </a:endParaRPr>
          </a:p>
        </p:txBody>
      </p:sp>
      <p:sp>
        <p:nvSpPr>
          <p:cNvPr id="95" name="object 36">
            <a:extLst>
              <a:ext uri="{FF2B5EF4-FFF2-40B4-BE49-F238E27FC236}">
                <a16:creationId xmlns:a16="http://schemas.microsoft.com/office/drawing/2014/main" id="{D7BCB817-1105-CDA1-391E-E8E9EBE17DF2}"/>
              </a:ext>
            </a:extLst>
          </p:cNvPr>
          <p:cNvSpPr txBox="1"/>
          <p:nvPr/>
        </p:nvSpPr>
        <p:spPr>
          <a:xfrm>
            <a:off x="1705983" y="3964414"/>
            <a:ext cx="7738861" cy="62722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680"/>
              </a:lnSpc>
              <a:spcBef>
                <a:spcPts val="95"/>
              </a:spcBef>
            </a:pPr>
            <a:r>
              <a:rPr lang="fr-FR" sz="1400" b="1" dirty="0">
                <a:solidFill>
                  <a:srgbClr val="285F7D"/>
                </a:solidFill>
                <a:latin typeface="Arial"/>
                <a:cs typeface="Arial"/>
              </a:rPr>
              <a:t>Manque de solutions intermédiaires, flexibles et locales</a:t>
            </a:r>
            <a:endParaRPr lang="fr-FR" sz="1400" dirty="0">
              <a:latin typeface="Arial"/>
              <a:cs typeface="Arial"/>
            </a:endParaRPr>
          </a:p>
          <a:p>
            <a:pPr marL="297180" indent="-157480">
              <a:lnSpc>
                <a:spcPts val="156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dirty="0">
                <a:latin typeface="Arial MT"/>
                <a:cs typeface="Arial MT"/>
              </a:rPr>
              <a:t>L’alternative courante, les groupes électrogènes est coûteuse, polluante et peu fiable</a:t>
            </a:r>
          </a:p>
          <a:p>
            <a:pPr marL="297180" indent="-157480">
              <a:lnSpc>
                <a:spcPts val="156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10" dirty="0">
                <a:latin typeface="Arial MT"/>
                <a:cs typeface="Arial MT"/>
              </a:rPr>
              <a:t>Il manque une offre locale, modulaire, abordable et déployable en quelques heures ou jour</a:t>
            </a:r>
            <a:endParaRPr sz="1300" dirty="0">
              <a:latin typeface="Arial MT"/>
              <a:cs typeface="Arial MT"/>
            </a:endParaRPr>
          </a:p>
        </p:txBody>
      </p:sp>
      <p:sp>
        <p:nvSpPr>
          <p:cNvPr id="96" name="object 37">
            <a:extLst>
              <a:ext uri="{FF2B5EF4-FFF2-40B4-BE49-F238E27FC236}">
                <a16:creationId xmlns:a16="http://schemas.microsoft.com/office/drawing/2014/main" id="{5ACBF598-34EB-0D93-C7BF-A90B8FBD1DBA}"/>
              </a:ext>
            </a:extLst>
          </p:cNvPr>
          <p:cNvSpPr txBox="1"/>
          <p:nvPr/>
        </p:nvSpPr>
        <p:spPr>
          <a:xfrm>
            <a:off x="1705984" y="4796292"/>
            <a:ext cx="7178675" cy="6303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680"/>
              </a:lnSpc>
              <a:spcBef>
                <a:spcPts val="95"/>
              </a:spcBef>
            </a:pPr>
            <a:r>
              <a:rPr lang="fr-FR" sz="1400" b="1" dirty="0">
                <a:solidFill>
                  <a:srgbClr val="285F7D"/>
                </a:solidFill>
                <a:latin typeface="Arial"/>
                <a:cs typeface="Arial"/>
              </a:rPr>
              <a:t>Pouvoir d’achat limité des populations</a:t>
            </a:r>
            <a:endParaRPr sz="1400" dirty="0">
              <a:latin typeface="Arial"/>
              <a:cs typeface="Arial"/>
            </a:endParaRPr>
          </a:p>
          <a:p>
            <a:pPr marL="297180" indent="-157480">
              <a:lnSpc>
                <a:spcPct val="10000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10" dirty="0">
                <a:latin typeface="Arial MT"/>
                <a:cs typeface="Arial MT"/>
              </a:rPr>
              <a:t>Les ménages ruraux n’ont pas accès à des solutions alternatives fiables</a:t>
            </a:r>
          </a:p>
          <a:p>
            <a:pPr marL="297180" indent="-157480">
              <a:lnSpc>
                <a:spcPct val="10000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10" dirty="0">
                <a:latin typeface="Arial MT"/>
                <a:cs typeface="Arial MT"/>
              </a:rPr>
              <a:t>Manque d’offres adaptées à leur capacité de paiement</a:t>
            </a:r>
            <a:endParaRPr sz="1300" spc="-10" dirty="0">
              <a:latin typeface="Arial MT"/>
              <a:cs typeface="Arial MT"/>
            </a:endParaRPr>
          </a:p>
        </p:txBody>
      </p:sp>
      <p:sp>
        <p:nvSpPr>
          <p:cNvPr id="97" name="object 38">
            <a:extLst>
              <a:ext uri="{FF2B5EF4-FFF2-40B4-BE49-F238E27FC236}">
                <a16:creationId xmlns:a16="http://schemas.microsoft.com/office/drawing/2014/main" id="{5D3933E7-8DFE-32EE-2CC4-DE8142DBEBBA}"/>
              </a:ext>
            </a:extLst>
          </p:cNvPr>
          <p:cNvSpPr txBox="1"/>
          <p:nvPr/>
        </p:nvSpPr>
        <p:spPr>
          <a:xfrm>
            <a:off x="1705984" y="5709217"/>
            <a:ext cx="7607300" cy="6303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680"/>
              </a:lnSpc>
              <a:spcBef>
                <a:spcPts val="95"/>
              </a:spcBef>
            </a:pPr>
            <a:r>
              <a:rPr lang="fr-FR" sz="1400" b="1" dirty="0">
                <a:solidFill>
                  <a:srgbClr val="285F7D"/>
                </a:solidFill>
                <a:latin typeface="Arial"/>
                <a:cs typeface="Arial"/>
              </a:rPr>
              <a:t>Accompagnement limité</a:t>
            </a:r>
            <a:endParaRPr sz="1400" dirty="0">
              <a:latin typeface="Arial"/>
              <a:cs typeface="Arial"/>
            </a:endParaRPr>
          </a:p>
          <a:p>
            <a:pPr marL="297180" indent="-157480">
              <a:lnSpc>
                <a:spcPct val="10000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30" dirty="0">
                <a:latin typeface="Arial MT"/>
                <a:cs typeface="Arial MT"/>
              </a:rPr>
              <a:t>Peu d’acteurs assurent le suivi technique ou pédagogique des équipements solaires</a:t>
            </a:r>
            <a:endParaRPr sz="1300" dirty="0">
              <a:latin typeface="Arial"/>
              <a:cs typeface="Arial"/>
            </a:endParaRPr>
          </a:p>
          <a:p>
            <a:pPr marL="297180" indent="-157480">
              <a:lnSpc>
                <a:spcPct val="100000"/>
              </a:lnSpc>
              <a:buFont typeface="Trebuchet MS"/>
              <a:buChar char="•"/>
              <a:tabLst>
                <a:tab pos="297180" algn="l"/>
              </a:tabLst>
            </a:pPr>
            <a:r>
              <a:rPr lang="fr-FR" sz="1300" spc="-10" dirty="0">
                <a:latin typeface="Arial MT"/>
                <a:cs typeface="Arial MT"/>
              </a:rPr>
              <a:t>Les solutions importées sont souvent non maintenues et mal comprises</a:t>
            </a:r>
            <a:endParaRPr sz="1300" dirty="0">
              <a:latin typeface="Arial MT"/>
              <a:cs typeface="Arial MT"/>
            </a:endParaRPr>
          </a:p>
        </p:txBody>
      </p:sp>
      <p:sp>
        <p:nvSpPr>
          <p:cNvPr id="121" name="object 62">
            <a:extLst>
              <a:ext uri="{FF2B5EF4-FFF2-40B4-BE49-F238E27FC236}">
                <a16:creationId xmlns:a16="http://schemas.microsoft.com/office/drawing/2014/main" id="{C9E7658D-7697-ABC1-7366-9CA755B0FF56}"/>
              </a:ext>
            </a:extLst>
          </p:cNvPr>
          <p:cNvSpPr txBox="1"/>
          <p:nvPr/>
        </p:nvSpPr>
        <p:spPr>
          <a:xfrm>
            <a:off x="628037" y="1499189"/>
            <a:ext cx="8171815" cy="4482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>
              <a:lnSpc>
                <a:spcPts val="1570"/>
              </a:lnSpc>
              <a:spcBef>
                <a:spcPts val="295"/>
              </a:spcBef>
            </a:pPr>
            <a:r>
              <a:rPr lang="fr-FR" sz="1450" b="1" dirty="0">
                <a:solidFill>
                  <a:srgbClr val="565656"/>
                </a:solidFill>
                <a:latin typeface="Arial"/>
                <a:cs typeface="Arial"/>
              </a:rPr>
              <a:t>La création de Solar Box repose sur un constat simple : les moyens d’accès à l’électricité restent limités au Gabon, notamment en zone rurale</a:t>
            </a:r>
            <a:endParaRPr sz="1450" dirty="0">
              <a:latin typeface="Arial"/>
              <a:cs typeface="Arial"/>
            </a:endParaRPr>
          </a:p>
        </p:txBody>
      </p:sp>
      <p:pic>
        <p:nvPicPr>
          <p:cNvPr id="123" name="Picture 122">
            <a:extLst>
              <a:ext uri="{FF2B5EF4-FFF2-40B4-BE49-F238E27FC236}">
                <a16:creationId xmlns:a16="http://schemas.microsoft.com/office/drawing/2014/main" id="{64AB084F-B474-D873-D943-8E4A2F388E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455" y="4910702"/>
            <a:ext cx="527592" cy="527592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12C5B8FC-EDB8-E11B-4FFB-10DA705088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473" y="2215353"/>
            <a:ext cx="673900" cy="673900"/>
          </a:xfrm>
          <a:prstGeom prst="rect">
            <a:avLst/>
          </a:prstGeom>
        </p:spPr>
      </p:pic>
      <p:pic>
        <p:nvPicPr>
          <p:cNvPr id="1025" name="Picture 1024">
            <a:extLst>
              <a:ext uri="{FF2B5EF4-FFF2-40B4-BE49-F238E27FC236}">
                <a16:creationId xmlns:a16="http://schemas.microsoft.com/office/drawing/2014/main" id="{DB84BC74-4775-2972-230B-7C1A4DA83B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2777" y="4089007"/>
            <a:ext cx="431291" cy="431291"/>
          </a:xfrm>
          <a:prstGeom prst="rect">
            <a:avLst/>
          </a:prstGeom>
        </p:spPr>
      </p:pic>
      <p:pic>
        <p:nvPicPr>
          <p:cNvPr id="1036" name="Picture 1035">
            <a:extLst>
              <a:ext uri="{FF2B5EF4-FFF2-40B4-BE49-F238E27FC236}">
                <a16:creationId xmlns:a16="http://schemas.microsoft.com/office/drawing/2014/main" id="{49597142-0526-EFE5-C46B-D8E5958DF7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098" y="5722888"/>
            <a:ext cx="606567" cy="616045"/>
          </a:xfrm>
          <a:prstGeom prst="rect">
            <a:avLst/>
          </a:prstGeom>
        </p:spPr>
      </p:pic>
      <p:pic>
        <p:nvPicPr>
          <p:cNvPr id="1038" name="Picture 1037">
            <a:extLst>
              <a:ext uri="{FF2B5EF4-FFF2-40B4-BE49-F238E27FC236}">
                <a16:creationId xmlns:a16="http://schemas.microsoft.com/office/drawing/2014/main" id="{85CEEFFD-7287-3AAC-08D1-1AE1EA5B76A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777" y="3120800"/>
            <a:ext cx="607018" cy="60701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270790-0D50-3CD6-F39E-64F8548DF3A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r>
              <a:rPr lang="fr-FR" dirty="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4" grpId="0" animBg="1"/>
      <p:bldP spid="106" grpId="0" animBg="1"/>
      <p:bldP spid="108" grpId="0" animBg="1"/>
      <p:bldP spid="114" grpId="0" animBg="1"/>
      <p:bldP spid="66" grpId="0" animBg="1"/>
      <p:bldP spid="67" grpId="0"/>
      <p:bldP spid="68" grpId="0" animBg="1"/>
      <p:bldP spid="93" grpId="0"/>
      <p:bldP spid="94" grpId="0"/>
      <p:bldP spid="95" grpId="0"/>
      <p:bldP spid="96" grpId="0"/>
      <p:bldP spid="97" grpId="0"/>
      <p:bldP spid="1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39E0E-EDCD-1688-E984-76D8C5118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bject 25">
            <a:extLst>
              <a:ext uri="{FF2B5EF4-FFF2-40B4-BE49-F238E27FC236}">
                <a16:creationId xmlns:a16="http://schemas.microsoft.com/office/drawing/2014/main" id="{8DE84C57-DDD7-FBFA-212A-CE8BDA110F0D}"/>
              </a:ext>
            </a:extLst>
          </p:cNvPr>
          <p:cNvSpPr/>
          <p:nvPr/>
        </p:nvSpPr>
        <p:spPr>
          <a:xfrm>
            <a:off x="4107926" y="4127500"/>
            <a:ext cx="619754" cy="619759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342900" y="0"/>
                </a:moveTo>
                <a:lnTo>
                  <a:pt x="296375" y="3130"/>
                </a:lnTo>
                <a:lnTo>
                  <a:pt x="251751" y="12250"/>
                </a:lnTo>
                <a:lnTo>
                  <a:pt x="209436" y="26949"/>
                </a:lnTo>
                <a:lnTo>
                  <a:pt x="169841" y="46820"/>
                </a:lnTo>
                <a:lnTo>
                  <a:pt x="133373" y="71454"/>
                </a:lnTo>
                <a:lnTo>
                  <a:pt x="100441" y="100441"/>
                </a:lnTo>
                <a:lnTo>
                  <a:pt x="71454" y="133373"/>
                </a:lnTo>
                <a:lnTo>
                  <a:pt x="46820" y="169841"/>
                </a:lnTo>
                <a:lnTo>
                  <a:pt x="26949" y="209436"/>
                </a:lnTo>
                <a:lnTo>
                  <a:pt x="12250" y="251751"/>
                </a:lnTo>
                <a:lnTo>
                  <a:pt x="3130" y="296375"/>
                </a:lnTo>
                <a:lnTo>
                  <a:pt x="0" y="342900"/>
                </a:lnTo>
                <a:lnTo>
                  <a:pt x="3130" y="389424"/>
                </a:lnTo>
                <a:lnTo>
                  <a:pt x="12250" y="434048"/>
                </a:lnTo>
                <a:lnTo>
                  <a:pt x="26949" y="476363"/>
                </a:lnTo>
                <a:lnTo>
                  <a:pt x="46820" y="515958"/>
                </a:lnTo>
                <a:lnTo>
                  <a:pt x="71454" y="552426"/>
                </a:lnTo>
                <a:lnTo>
                  <a:pt x="100441" y="585358"/>
                </a:lnTo>
                <a:lnTo>
                  <a:pt x="133373" y="614345"/>
                </a:lnTo>
                <a:lnTo>
                  <a:pt x="169841" y="638979"/>
                </a:lnTo>
                <a:lnTo>
                  <a:pt x="209436" y="658850"/>
                </a:lnTo>
                <a:lnTo>
                  <a:pt x="251751" y="673549"/>
                </a:lnTo>
                <a:lnTo>
                  <a:pt x="296375" y="682669"/>
                </a:lnTo>
                <a:lnTo>
                  <a:pt x="342900" y="685800"/>
                </a:lnTo>
                <a:lnTo>
                  <a:pt x="389424" y="682669"/>
                </a:lnTo>
                <a:lnTo>
                  <a:pt x="434048" y="673549"/>
                </a:lnTo>
                <a:lnTo>
                  <a:pt x="476363" y="658850"/>
                </a:lnTo>
                <a:lnTo>
                  <a:pt x="515958" y="638979"/>
                </a:lnTo>
                <a:lnTo>
                  <a:pt x="552426" y="614345"/>
                </a:lnTo>
                <a:lnTo>
                  <a:pt x="585358" y="585358"/>
                </a:lnTo>
                <a:lnTo>
                  <a:pt x="614345" y="552426"/>
                </a:lnTo>
                <a:lnTo>
                  <a:pt x="638979" y="515958"/>
                </a:lnTo>
                <a:lnTo>
                  <a:pt x="658850" y="476363"/>
                </a:lnTo>
                <a:lnTo>
                  <a:pt x="673549" y="434048"/>
                </a:lnTo>
                <a:lnTo>
                  <a:pt x="682669" y="389424"/>
                </a:lnTo>
                <a:lnTo>
                  <a:pt x="685800" y="342900"/>
                </a:lnTo>
                <a:lnTo>
                  <a:pt x="682669" y="296375"/>
                </a:lnTo>
                <a:lnTo>
                  <a:pt x="673549" y="251751"/>
                </a:lnTo>
                <a:lnTo>
                  <a:pt x="658850" y="209436"/>
                </a:lnTo>
                <a:lnTo>
                  <a:pt x="638979" y="169841"/>
                </a:lnTo>
                <a:lnTo>
                  <a:pt x="614345" y="133373"/>
                </a:lnTo>
                <a:lnTo>
                  <a:pt x="585358" y="100441"/>
                </a:lnTo>
                <a:lnTo>
                  <a:pt x="552426" y="71454"/>
                </a:lnTo>
                <a:lnTo>
                  <a:pt x="515958" y="46820"/>
                </a:lnTo>
                <a:lnTo>
                  <a:pt x="476363" y="26949"/>
                </a:lnTo>
                <a:lnTo>
                  <a:pt x="434048" y="12250"/>
                </a:lnTo>
                <a:lnTo>
                  <a:pt x="389424" y="3130"/>
                </a:lnTo>
                <a:lnTo>
                  <a:pt x="342900" y="0"/>
                </a:lnTo>
                <a:close/>
              </a:path>
            </a:pathLst>
          </a:custGeom>
          <a:solidFill>
            <a:srgbClr val="818937"/>
          </a:solidFill>
        </p:spPr>
        <p:txBody>
          <a:bodyPr wrap="square" lIns="0" tIns="0" rIns="0" bIns="0" rtlCol="0"/>
          <a:lstStyle/>
          <a:p>
            <a:pPr defTabSz="761970"/>
            <a:endParaRPr sz="1500" kern="0">
              <a:solidFill>
                <a:sysClr val="windowText" lastClr="000000"/>
              </a:solidFill>
            </a:endParaRPr>
          </a:p>
        </p:txBody>
      </p:sp>
      <p:sp>
        <p:nvSpPr>
          <p:cNvPr id="82" name="object 25">
            <a:extLst>
              <a:ext uri="{FF2B5EF4-FFF2-40B4-BE49-F238E27FC236}">
                <a16:creationId xmlns:a16="http://schemas.microsoft.com/office/drawing/2014/main" id="{E8D0319B-72F8-D264-A689-0D37A36B554B}"/>
              </a:ext>
            </a:extLst>
          </p:cNvPr>
          <p:cNvSpPr/>
          <p:nvPr/>
        </p:nvSpPr>
        <p:spPr>
          <a:xfrm>
            <a:off x="4104008" y="3083560"/>
            <a:ext cx="619754" cy="619759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342900" y="0"/>
                </a:moveTo>
                <a:lnTo>
                  <a:pt x="296375" y="3130"/>
                </a:lnTo>
                <a:lnTo>
                  <a:pt x="251751" y="12250"/>
                </a:lnTo>
                <a:lnTo>
                  <a:pt x="209436" y="26949"/>
                </a:lnTo>
                <a:lnTo>
                  <a:pt x="169841" y="46820"/>
                </a:lnTo>
                <a:lnTo>
                  <a:pt x="133373" y="71454"/>
                </a:lnTo>
                <a:lnTo>
                  <a:pt x="100441" y="100441"/>
                </a:lnTo>
                <a:lnTo>
                  <a:pt x="71454" y="133373"/>
                </a:lnTo>
                <a:lnTo>
                  <a:pt x="46820" y="169841"/>
                </a:lnTo>
                <a:lnTo>
                  <a:pt x="26949" y="209436"/>
                </a:lnTo>
                <a:lnTo>
                  <a:pt x="12250" y="251751"/>
                </a:lnTo>
                <a:lnTo>
                  <a:pt x="3130" y="296375"/>
                </a:lnTo>
                <a:lnTo>
                  <a:pt x="0" y="342900"/>
                </a:lnTo>
                <a:lnTo>
                  <a:pt x="3130" y="389424"/>
                </a:lnTo>
                <a:lnTo>
                  <a:pt x="12250" y="434048"/>
                </a:lnTo>
                <a:lnTo>
                  <a:pt x="26949" y="476363"/>
                </a:lnTo>
                <a:lnTo>
                  <a:pt x="46820" y="515958"/>
                </a:lnTo>
                <a:lnTo>
                  <a:pt x="71454" y="552426"/>
                </a:lnTo>
                <a:lnTo>
                  <a:pt x="100441" y="585358"/>
                </a:lnTo>
                <a:lnTo>
                  <a:pt x="133373" y="614345"/>
                </a:lnTo>
                <a:lnTo>
                  <a:pt x="169841" y="638979"/>
                </a:lnTo>
                <a:lnTo>
                  <a:pt x="209436" y="658850"/>
                </a:lnTo>
                <a:lnTo>
                  <a:pt x="251751" y="673549"/>
                </a:lnTo>
                <a:lnTo>
                  <a:pt x="296375" y="682669"/>
                </a:lnTo>
                <a:lnTo>
                  <a:pt x="342900" y="685800"/>
                </a:lnTo>
                <a:lnTo>
                  <a:pt x="389424" y="682669"/>
                </a:lnTo>
                <a:lnTo>
                  <a:pt x="434048" y="673549"/>
                </a:lnTo>
                <a:lnTo>
                  <a:pt x="476363" y="658850"/>
                </a:lnTo>
                <a:lnTo>
                  <a:pt x="515958" y="638979"/>
                </a:lnTo>
                <a:lnTo>
                  <a:pt x="552426" y="614345"/>
                </a:lnTo>
                <a:lnTo>
                  <a:pt x="585358" y="585358"/>
                </a:lnTo>
                <a:lnTo>
                  <a:pt x="614345" y="552426"/>
                </a:lnTo>
                <a:lnTo>
                  <a:pt x="638979" y="515958"/>
                </a:lnTo>
                <a:lnTo>
                  <a:pt x="658850" y="476363"/>
                </a:lnTo>
                <a:lnTo>
                  <a:pt x="673549" y="434048"/>
                </a:lnTo>
                <a:lnTo>
                  <a:pt x="682669" y="389424"/>
                </a:lnTo>
                <a:lnTo>
                  <a:pt x="685800" y="342900"/>
                </a:lnTo>
                <a:lnTo>
                  <a:pt x="682669" y="296375"/>
                </a:lnTo>
                <a:lnTo>
                  <a:pt x="673549" y="251751"/>
                </a:lnTo>
                <a:lnTo>
                  <a:pt x="658850" y="209436"/>
                </a:lnTo>
                <a:lnTo>
                  <a:pt x="638979" y="169841"/>
                </a:lnTo>
                <a:lnTo>
                  <a:pt x="614345" y="133373"/>
                </a:lnTo>
                <a:lnTo>
                  <a:pt x="585358" y="100441"/>
                </a:lnTo>
                <a:lnTo>
                  <a:pt x="552426" y="71454"/>
                </a:lnTo>
                <a:lnTo>
                  <a:pt x="515958" y="46820"/>
                </a:lnTo>
                <a:lnTo>
                  <a:pt x="476363" y="26949"/>
                </a:lnTo>
                <a:lnTo>
                  <a:pt x="434048" y="12250"/>
                </a:lnTo>
                <a:lnTo>
                  <a:pt x="389424" y="3130"/>
                </a:lnTo>
                <a:lnTo>
                  <a:pt x="342900" y="0"/>
                </a:lnTo>
                <a:close/>
              </a:path>
            </a:pathLst>
          </a:custGeom>
          <a:solidFill>
            <a:srgbClr val="818937"/>
          </a:solidFill>
        </p:spPr>
        <p:txBody>
          <a:bodyPr wrap="square" lIns="0" tIns="0" rIns="0" bIns="0" rtlCol="0"/>
          <a:lstStyle/>
          <a:p>
            <a:pPr defTabSz="761970"/>
            <a:endParaRPr sz="1500" kern="0">
              <a:solidFill>
                <a:sysClr val="windowText" lastClr="000000"/>
              </a:solidFill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F5C3B35-FEE6-20C1-A567-5223AF34E038}"/>
              </a:ext>
            </a:extLst>
          </p:cNvPr>
          <p:cNvSpPr/>
          <p:nvPr/>
        </p:nvSpPr>
        <p:spPr>
          <a:xfrm>
            <a:off x="571500" y="4175761"/>
            <a:ext cx="571500" cy="571500"/>
          </a:xfrm>
          <a:prstGeom prst="flowChartConnector">
            <a:avLst/>
          </a:prstGeom>
          <a:solidFill>
            <a:srgbClr val="0069A2"/>
          </a:solidFill>
          <a:ln w="57912">
            <a:solidFill>
              <a:srgbClr val="0069A2"/>
            </a:solidFill>
          </a:ln>
        </p:spPr>
        <p:txBody>
          <a:bodyPr wrap="square" lIns="0" tIns="0" rIns="0" bIns="0" rtlCol="0"/>
          <a:lstStyle/>
          <a:p>
            <a:pPr defTabSz="761970"/>
            <a:endParaRPr sz="1500" kern="0" dirty="0">
              <a:solidFill>
                <a:sysClr val="windowText" lastClr="000000"/>
              </a:solidFill>
            </a:endParaRPr>
          </a:p>
        </p:txBody>
      </p:sp>
      <p:pic>
        <p:nvPicPr>
          <p:cNvPr id="16" name="object 16">
            <a:extLst>
              <a:ext uri="{FF2B5EF4-FFF2-40B4-BE49-F238E27FC236}">
                <a16:creationId xmlns:a16="http://schemas.microsoft.com/office/drawing/2014/main" id="{BBED6588-F2F2-3208-4959-755B6A0127F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370" y="5195570"/>
            <a:ext cx="619760" cy="619760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C3FDE17E-02E6-039B-775B-50BF76B0EC3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7370" y="3107691"/>
            <a:ext cx="619760" cy="619759"/>
          </a:xfrm>
          <a:prstGeom prst="rect">
            <a:avLst/>
          </a:prstGeom>
        </p:spPr>
      </p:pic>
      <p:sp>
        <p:nvSpPr>
          <p:cNvPr id="18" name="object 18">
            <a:extLst>
              <a:ext uri="{FF2B5EF4-FFF2-40B4-BE49-F238E27FC236}">
                <a16:creationId xmlns:a16="http://schemas.microsoft.com/office/drawing/2014/main" id="{60FABAB0-FA2A-64C7-5B62-8FAA90125283}"/>
              </a:ext>
            </a:extLst>
          </p:cNvPr>
          <p:cNvSpPr txBox="1"/>
          <p:nvPr/>
        </p:nvSpPr>
        <p:spPr>
          <a:xfrm>
            <a:off x="1260898" y="3095750"/>
            <a:ext cx="2502479" cy="673091"/>
          </a:xfrm>
          <a:prstGeom prst="rect">
            <a:avLst/>
          </a:prstGeom>
        </p:spPr>
        <p:txBody>
          <a:bodyPr vert="horz" wrap="square" lIns="0" tIns="10054" rIns="0" bIns="0" rtlCol="0">
            <a:spAutoFit/>
          </a:bodyPr>
          <a:lstStyle/>
          <a:p>
            <a:pPr marL="10583" marR="4233" defTabSz="761970">
              <a:lnSpc>
                <a:spcPct val="105400"/>
              </a:lnSpc>
              <a:spcBef>
                <a:spcPts val="79"/>
              </a:spcBef>
            </a:pPr>
            <a:r>
              <a:rPr lang="fr-FR" sz="1400" b="1" kern="0" dirty="0">
                <a:solidFill>
                  <a:srgbClr val="0069A2"/>
                </a:solidFill>
                <a:latin typeface="Arial MT"/>
                <a:cs typeface="Arial MT"/>
              </a:rPr>
              <a:t>Offrir une énergie fiable et accessible  </a:t>
            </a:r>
            <a:r>
              <a:rPr lang="fr-FR" sz="1400" kern="0" dirty="0">
                <a:solidFill>
                  <a:srgbClr val="6C6D6A"/>
                </a:solidFill>
                <a:latin typeface="Arial MT"/>
                <a:cs typeface="Arial MT"/>
              </a:rPr>
              <a:t>aux zones rurales et périurbaines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BDFA1B2D-3B73-BF00-216B-0E21D6062F78}"/>
              </a:ext>
            </a:extLst>
          </p:cNvPr>
          <p:cNvSpPr txBox="1"/>
          <p:nvPr/>
        </p:nvSpPr>
        <p:spPr>
          <a:xfrm>
            <a:off x="1260897" y="4182428"/>
            <a:ext cx="2115713" cy="680187"/>
          </a:xfrm>
          <a:prstGeom prst="rect">
            <a:avLst/>
          </a:prstGeom>
        </p:spPr>
        <p:txBody>
          <a:bodyPr vert="horz" wrap="square" lIns="0" tIns="11113" rIns="0" bIns="0" rtlCol="0">
            <a:spAutoFit/>
          </a:bodyPr>
          <a:lstStyle/>
          <a:p>
            <a:pPr marL="10583" marR="4233" defTabSz="761970">
              <a:lnSpc>
                <a:spcPct val="105600"/>
              </a:lnSpc>
              <a:spcBef>
                <a:spcPts val="87"/>
              </a:spcBef>
            </a:pPr>
            <a:r>
              <a:rPr lang="fr-FR" sz="1400" b="1" kern="0" spc="-8" dirty="0">
                <a:solidFill>
                  <a:srgbClr val="0069A2"/>
                </a:solidFill>
                <a:latin typeface="Arial"/>
                <a:cs typeface="Arial"/>
              </a:rPr>
              <a:t>Lutter contre les délestages et l’exode rural</a:t>
            </a: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A9A74039-2C65-4B72-0B44-0E233D7FFFB3}"/>
              </a:ext>
            </a:extLst>
          </p:cNvPr>
          <p:cNvSpPr txBox="1"/>
          <p:nvPr/>
        </p:nvSpPr>
        <p:spPr>
          <a:xfrm>
            <a:off x="1260897" y="5251555"/>
            <a:ext cx="2008717" cy="898965"/>
          </a:xfrm>
          <a:prstGeom prst="rect">
            <a:avLst/>
          </a:prstGeom>
        </p:spPr>
        <p:txBody>
          <a:bodyPr vert="horz" wrap="square" lIns="0" tIns="1588" rIns="0" bIns="0" rtlCol="0">
            <a:spAutoFit/>
          </a:bodyPr>
          <a:lstStyle/>
          <a:p>
            <a:pPr marL="10583" marR="4233" defTabSz="761970">
              <a:lnSpc>
                <a:spcPct val="105600"/>
              </a:lnSpc>
              <a:spcBef>
                <a:spcPts val="87"/>
              </a:spcBef>
            </a:pPr>
            <a:r>
              <a:rPr lang="fr-FR" sz="1400" b="1" kern="0" spc="-8" dirty="0">
                <a:solidFill>
                  <a:srgbClr val="0069A2"/>
                </a:solidFill>
                <a:latin typeface="Arial"/>
                <a:cs typeface="Arial"/>
              </a:rPr>
              <a:t>Favoriser l’autonomie énergétique et le développement communautaire</a:t>
            </a: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3D3DA5B8-9683-8AA9-9439-0313F3AA2D0B}"/>
              </a:ext>
            </a:extLst>
          </p:cNvPr>
          <p:cNvSpPr txBox="1"/>
          <p:nvPr/>
        </p:nvSpPr>
        <p:spPr>
          <a:xfrm>
            <a:off x="4135121" y="1713230"/>
            <a:ext cx="2895600" cy="1012222"/>
          </a:xfrm>
          <a:prstGeom prst="rect">
            <a:avLst/>
          </a:prstGeom>
          <a:solidFill>
            <a:srgbClr val="4A5E36"/>
          </a:solidFill>
          <a:ln w="64007">
            <a:solidFill>
              <a:srgbClr val="A8AC00"/>
            </a:solidFill>
          </a:ln>
        </p:spPr>
        <p:txBody>
          <a:bodyPr vert="horz" wrap="square" lIns="0" tIns="240242" rIns="0" bIns="0" rtlCol="0">
            <a:spAutoFit/>
          </a:bodyPr>
          <a:lstStyle/>
          <a:p>
            <a:pPr marL="1587" algn="ctr" defTabSz="761970">
              <a:spcBef>
                <a:spcPts val="1892"/>
              </a:spcBef>
            </a:pPr>
            <a:r>
              <a:rPr lang="fr-FR" sz="1667" b="1" kern="0" dirty="0">
                <a:solidFill>
                  <a:srgbClr val="FFFFFF"/>
                </a:solidFill>
                <a:latin typeface="Arial"/>
                <a:cs typeface="Arial"/>
              </a:rPr>
              <a:t>Notre </a:t>
            </a:r>
            <a:endParaRPr sz="1667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587" algn="ctr" defTabSz="761970"/>
            <a:r>
              <a:rPr lang="fr-FR" sz="1667" b="1" kern="0" spc="-8" dirty="0">
                <a:solidFill>
                  <a:srgbClr val="FFFFFF"/>
                </a:solidFill>
                <a:latin typeface="Arial"/>
                <a:cs typeface="Arial"/>
              </a:rPr>
              <a:t>Impact</a:t>
            </a:r>
          </a:p>
          <a:p>
            <a:pPr marL="1587" algn="ctr" defTabSz="761970"/>
            <a:endParaRPr sz="1667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07D6A3C9-1B0C-CD1A-4F54-F611076E9DBC}"/>
              </a:ext>
            </a:extLst>
          </p:cNvPr>
          <p:cNvSpPr txBox="1"/>
          <p:nvPr/>
        </p:nvSpPr>
        <p:spPr>
          <a:xfrm>
            <a:off x="579120" y="1915161"/>
            <a:ext cx="2895600" cy="651311"/>
          </a:xfrm>
          <a:prstGeom prst="rect">
            <a:avLst/>
          </a:prstGeom>
          <a:solidFill>
            <a:srgbClr val="115780"/>
          </a:solidFill>
          <a:ln w="64007">
            <a:solidFill>
              <a:srgbClr val="7CB9C4"/>
            </a:solidFill>
          </a:ln>
        </p:spPr>
        <p:txBody>
          <a:bodyPr vert="horz" wrap="square" lIns="0" tIns="147108" rIns="0" bIns="0" rtlCol="0">
            <a:spAutoFit/>
          </a:bodyPr>
          <a:lstStyle/>
          <a:p>
            <a:pPr marL="2117" algn="ctr" defTabSz="761970">
              <a:spcBef>
                <a:spcPts val="1158"/>
              </a:spcBef>
            </a:pPr>
            <a:r>
              <a:rPr lang="fr-FR" sz="1667" b="1" kern="0" dirty="0">
                <a:solidFill>
                  <a:srgbClr val="FFFFFF"/>
                </a:solidFill>
                <a:latin typeface="Arial"/>
                <a:cs typeface="Arial"/>
              </a:rPr>
              <a:t>Notre mission</a:t>
            </a:r>
          </a:p>
          <a:p>
            <a:pPr marL="2117" algn="ctr" defTabSz="761970">
              <a:spcBef>
                <a:spcPts val="1158"/>
              </a:spcBef>
            </a:pPr>
            <a:endParaRPr lang="fr-FR" sz="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64CF85FB-E094-4E99-3023-EAE7100379D8}"/>
              </a:ext>
            </a:extLst>
          </p:cNvPr>
          <p:cNvSpPr/>
          <p:nvPr/>
        </p:nvSpPr>
        <p:spPr>
          <a:xfrm>
            <a:off x="3742268" y="2919730"/>
            <a:ext cx="0" cy="3043767"/>
          </a:xfrm>
          <a:custGeom>
            <a:avLst/>
            <a:gdLst/>
            <a:ahLst/>
            <a:cxnLst/>
            <a:rect l="l" t="t" r="r" b="b"/>
            <a:pathLst>
              <a:path h="3652520">
                <a:moveTo>
                  <a:pt x="0" y="0"/>
                </a:moveTo>
                <a:lnTo>
                  <a:pt x="0" y="3652393"/>
                </a:lnTo>
              </a:path>
            </a:pathLst>
          </a:custGeom>
          <a:ln w="9144">
            <a:solidFill>
              <a:srgbClr val="6C6D6A"/>
            </a:solidFill>
            <a:prstDash val="sysDash"/>
          </a:ln>
        </p:spPr>
        <p:txBody>
          <a:bodyPr wrap="square" lIns="0" tIns="0" rIns="0" bIns="0" rtlCol="0"/>
          <a:lstStyle/>
          <a:p>
            <a:pPr defTabSz="761970"/>
            <a:endParaRPr sz="1500" kern="0">
              <a:solidFill>
                <a:sysClr val="windowText" lastClr="000000"/>
              </a:solidFill>
            </a:endParaRPr>
          </a:p>
        </p:txBody>
      </p:sp>
      <p:pic>
        <p:nvPicPr>
          <p:cNvPr id="54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A9589355-7C32-8618-D526-B22DCDFF6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object 4">
            <a:extLst>
              <a:ext uri="{FF2B5EF4-FFF2-40B4-BE49-F238E27FC236}">
                <a16:creationId xmlns:a16="http://schemas.microsoft.com/office/drawing/2014/main" id="{A668048B-6869-3E2E-71D5-E9891FFFB60A}"/>
              </a:ext>
            </a:extLst>
          </p:cNvPr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56" name="object 5">
              <a:extLst>
                <a:ext uri="{FF2B5EF4-FFF2-40B4-BE49-F238E27FC236}">
                  <a16:creationId xmlns:a16="http://schemas.microsoft.com/office/drawing/2014/main" id="{272E8939-DCCB-FD10-5F26-A46A283137A9}"/>
                </a:ext>
              </a:extLst>
            </p:cNvPr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bject 6">
              <a:extLst>
                <a:ext uri="{FF2B5EF4-FFF2-40B4-BE49-F238E27FC236}">
                  <a16:creationId xmlns:a16="http://schemas.microsoft.com/office/drawing/2014/main" id="{B4926AF0-8EA9-6209-A5F5-B23E07F5843F}"/>
                </a:ext>
              </a:extLst>
            </p:cNvPr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bject 7">
              <a:extLst>
                <a:ext uri="{FF2B5EF4-FFF2-40B4-BE49-F238E27FC236}">
                  <a16:creationId xmlns:a16="http://schemas.microsoft.com/office/drawing/2014/main" id="{3AC568B7-A811-8EC7-65A7-C007DC242EA0}"/>
                </a:ext>
              </a:extLst>
            </p:cNvPr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object 8">
            <a:extLst>
              <a:ext uri="{FF2B5EF4-FFF2-40B4-BE49-F238E27FC236}">
                <a16:creationId xmlns:a16="http://schemas.microsoft.com/office/drawing/2014/main" id="{88679B25-1AB9-0308-14F6-422C6CA4AA3D}"/>
              </a:ext>
            </a:extLst>
          </p:cNvPr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kumimoji="0" lang="fr-FR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0" name="object 9">
            <a:extLst>
              <a:ext uri="{FF2B5EF4-FFF2-40B4-BE49-F238E27FC236}">
                <a16:creationId xmlns:a16="http://schemas.microsoft.com/office/drawing/2014/main" id="{4D087E12-2C30-D456-9328-8351A3655FB2}"/>
              </a:ext>
            </a:extLst>
          </p:cNvPr>
          <p:cNvSpPr txBox="1">
            <a:spLocks/>
          </p:cNvSpPr>
          <p:nvPr/>
        </p:nvSpPr>
        <p:spPr>
          <a:xfrm>
            <a:off x="841057" y="269090"/>
            <a:ext cx="10902315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000" b="0" i="0">
                <a:solidFill>
                  <a:srgbClr val="6C6D6A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66675" marR="5080">
              <a:lnSpc>
                <a:spcPts val="2590"/>
              </a:lnSpc>
              <a:spcBef>
                <a:spcPts val="425"/>
              </a:spcBef>
            </a:pPr>
            <a:r>
              <a:rPr lang="fr-FR" sz="2400" b="1" spc="-35" dirty="0">
                <a:solidFill>
                  <a:srgbClr val="FFFFFF"/>
                </a:solidFill>
                <a:latin typeface="Arial"/>
                <a:cs typeface="Arial"/>
              </a:rPr>
              <a:t>Solar Box: Mission et Impact </a:t>
            </a:r>
          </a:p>
        </p:txBody>
      </p:sp>
      <p:sp>
        <p:nvSpPr>
          <p:cNvPr id="61" name="object 13">
            <a:extLst>
              <a:ext uri="{FF2B5EF4-FFF2-40B4-BE49-F238E27FC236}">
                <a16:creationId xmlns:a16="http://schemas.microsoft.com/office/drawing/2014/main" id="{6AD4932D-2D37-1E45-178B-42A951346B9D}"/>
              </a:ext>
            </a:extLst>
          </p:cNvPr>
          <p:cNvSpPr/>
          <p:nvPr/>
        </p:nvSpPr>
        <p:spPr>
          <a:xfrm>
            <a:off x="0" y="1171194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object 25">
            <a:extLst>
              <a:ext uri="{FF2B5EF4-FFF2-40B4-BE49-F238E27FC236}">
                <a16:creationId xmlns:a16="http://schemas.microsoft.com/office/drawing/2014/main" id="{4497A8A6-0259-30B8-9898-A50573ED1CBB}"/>
              </a:ext>
            </a:extLst>
          </p:cNvPr>
          <p:cNvSpPr/>
          <p:nvPr/>
        </p:nvSpPr>
        <p:spPr>
          <a:xfrm>
            <a:off x="4104008" y="5175673"/>
            <a:ext cx="619754" cy="619759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342900" y="0"/>
                </a:moveTo>
                <a:lnTo>
                  <a:pt x="296375" y="3130"/>
                </a:lnTo>
                <a:lnTo>
                  <a:pt x="251751" y="12250"/>
                </a:lnTo>
                <a:lnTo>
                  <a:pt x="209436" y="26949"/>
                </a:lnTo>
                <a:lnTo>
                  <a:pt x="169841" y="46820"/>
                </a:lnTo>
                <a:lnTo>
                  <a:pt x="133373" y="71454"/>
                </a:lnTo>
                <a:lnTo>
                  <a:pt x="100441" y="100441"/>
                </a:lnTo>
                <a:lnTo>
                  <a:pt x="71454" y="133373"/>
                </a:lnTo>
                <a:lnTo>
                  <a:pt x="46820" y="169841"/>
                </a:lnTo>
                <a:lnTo>
                  <a:pt x="26949" y="209436"/>
                </a:lnTo>
                <a:lnTo>
                  <a:pt x="12250" y="251751"/>
                </a:lnTo>
                <a:lnTo>
                  <a:pt x="3130" y="296375"/>
                </a:lnTo>
                <a:lnTo>
                  <a:pt x="0" y="342900"/>
                </a:lnTo>
                <a:lnTo>
                  <a:pt x="3130" y="389424"/>
                </a:lnTo>
                <a:lnTo>
                  <a:pt x="12250" y="434048"/>
                </a:lnTo>
                <a:lnTo>
                  <a:pt x="26949" y="476363"/>
                </a:lnTo>
                <a:lnTo>
                  <a:pt x="46820" y="515958"/>
                </a:lnTo>
                <a:lnTo>
                  <a:pt x="71454" y="552426"/>
                </a:lnTo>
                <a:lnTo>
                  <a:pt x="100441" y="585358"/>
                </a:lnTo>
                <a:lnTo>
                  <a:pt x="133373" y="614345"/>
                </a:lnTo>
                <a:lnTo>
                  <a:pt x="169841" y="638979"/>
                </a:lnTo>
                <a:lnTo>
                  <a:pt x="209436" y="658850"/>
                </a:lnTo>
                <a:lnTo>
                  <a:pt x="251751" y="673549"/>
                </a:lnTo>
                <a:lnTo>
                  <a:pt x="296375" y="682669"/>
                </a:lnTo>
                <a:lnTo>
                  <a:pt x="342900" y="685800"/>
                </a:lnTo>
                <a:lnTo>
                  <a:pt x="389424" y="682669"/>
                </a:lnTo>
                <a:lnTo>
                  <a:pt x="434048" y="673549"/>
                </a:lnTo>
                <a:lnTo>
                  <a:pt x="476363" y="658850"/>
                </a:lnTo>
                <a:lnTo>
                  <a:pt x="515958" y="638979"/>
                </a:lnTo>
                <a:lnTo>
                  <a:pt x="552426" y="614345"/>
                </a:lnTo>
                <a:lnTo>
                  <a:pt x="585358" y="585358"/>
                </a:lnTo>
                <a:lnTo>
                  <a:pt x="614345" y="552426"/>
                </a:lnTo>
                <a:lnTo>
                  <a:pt x="638979" y="515958"/>
                </a:lnTo>
                <a:lnTo>
                  <a:pt x="658850" y="476363"/>
                </a:lnTo>
                <a:lnTo>
                  <a:pt x="673549" y="434048"/>
                </a:lnTo>
                <a:lnTo>
                  <a:pt x="682669" y="389424"/>
                </a:lnTo>
                <a:lnTo>
                  <a:pt x="685800" y="342900"/>
                </a:lnTo>
                <a:lnTo>
                  <a:pt x="682669" y="296375"/>
                </a:lnTo>
                <a:lnTo>
                  <a:pt x="673549" y="251751"/>
                </a:lnTo>
                <a:lnTo>
                  <a:pt x="658850" y="209436"/>
                </a:lnTo>
                <a:lnTo>
                  <a:pt x="638979" y="169841"/>
                </a:lnTo>
                <a:lnTo>
                  <a:pt x="614345" y="133373"/>
                </a:lnTo>
                <a:lnTo>
                  <a:pt x="585358" y="100441"/>
                </a:lnTo>
                <a:lnTo>
                  <a:pt x="552426" y="71454"/>
                </a:lnTo>
                <a:lnTo>
                  <a:pt x="515958" y="46820"/>
                </a:lnTo>
                <a:lnTo>
                  <a:pt x="476363" y="26949"/>
                </a:lnTo>
                <a:lnTo>
                  <a:pt x="434048" y="12250"/>
                </a:lnTo>
                <a:lnTo>
                  <a:pt x="389424" y="3130"/>
                </a:lnTo>
                <a:lnTo>
                  <a:pt x="342900" y="0"/>
                </a:lnTo>
                <a:close/>
              </a:path>
            </a:pathLst>
          </a:custGeom>
          <a:solidFill>
            <a:srgbClr val="818937"/>
          </a:solidFill>
        </p:spPr>
        <p:txBody>
          <a:bodyPr wrap="square" lIns="0" tIns="0" rIns="0" bIns="0" rtlCol="0"/>
          <a:lstStyle/>
          <a:p>
            <a:pPr defTabSz="761970"/>
            <a:endParaRPr sz="1500" kern="0">
              <a:solidFill>
                <a:sysClr val="windowText" lastClr="000000"/>
              </a:solidFill>
            </a:endParaRPr>
          </a:p>
        </p:txBody>
      </p:sp>
      <p:sp>
        <p:nvSpPr>
          <p:cNvPr id="79" name="object 18">
            <a:extLst>
              <a:ext uri="{FF2B5EF4-FFF2-40B4-BE49-F238E27FC236}">
                <a16:creationId xmlns:a16="http://schemas.microsoft.com/office/drawing/2014/main" id="{867CE472-FA6F-60B7-8FA5-22CCED2F6BCD}"/>
              </a:ext>
            </a:extLst>
          </p:cNvPr>
          <p:cNvSpPr txBox="1"/>
          <p:nvPr/>
        </p:nvSpPr>
        <p:spPr>
          <a:xfrm>
            <a:off x="4817536" y="3164760"/>
            <a:ext cx="1923333" cy="446875"/>
          </a:xfrm>
          <a:prstGeom prst="rect">
            <a:avLst/>
          </a:prstGeom>
        </p:spPr>
        <p:txBody>
          <a:bodyPr vert="horz" wrap="square" lIns="0" tIns="10054" rIns="0" bIns="0" rtlCol="0">
            <a:spAutoFit/>
          </a:bodyPr>
          <a:lstStyle/>
          <a:p>
            <a:pPr marL="10583" marR="4233" algn="just" defTabSz="761970">
              <a:lnSpc>
                <a:spcPct val="105400"/>
              </a:lnSpc>
              <a:spcBef>
                <a:spcPts val="79"/>
              </a:spcBef>
            </a:pPr>
            <a:r>
              <a:rPr lang="fr-FR" sz="1400" kern="0" dirty="0">
                <a:latin typeface="Arial MT"/>
                <a:cs typeface="Arial" panose="020B0604020202020204" pitchFamily="34" charset="0"/>
              </a:rPr>
              <a:t>de</a:t>
            </a:r>
            <a:r>
              <a:rPr lang="fr-FR" sz="1400" kern="0" dirty="0">
                <a:solidFill>
                  <a:srgbClr val="6C6D6A"/>
                </a:solidFill>
                <a:latin typeface="Arial MT"/>
                <a:cs typeface="Arial" panose="020B0604020202020204" pitchFamily="34" charset="0"/>
              </a:rPr>
              <a:t> </a:t>
            </a:r>
            <a:r>
              <a:rPr lang="fr-FR" sz="1400" b="1" kern="0" dirty="0">
                <a:solidFill>
                  <a:srgbClr val="818937"/>
                </a:solidFill>
                <a:latin typeface="Arial MT"/>
                <a:cs typeface="Arial" panose="020B0604020202020204" pitchFamily="34" charset="0"/>
              </a:rPr>
              <a:t>140 foyers électrifiés</a:t>
            </a:r>
            <a:endParaRPr sz="1600" kern="0" dirty="0">
              <a:latin typeface="Arial"/>
              <a:cs typeface="Arial"/>
            </a:endParaRPr>
          </a:p>
        </p:txBody>
      </p:sp>
      <p:sp>
        <p:nvSpPr>
          <p:cNvPr id="80" name="object 19">
            <a:extLst>
              <a:ext uri="{FF2B5EF4-FFF2-40B4-BE49-F238E27FC236}">
                <a16:creationId xmlns:a16="http://schemas.microsoft.com/office/drawing/2014/main" id="{EDD91EAE-8448-AAA8-6336-118645B25677}"/>
              </a:ext>
            </a:extLst>
          </p:cNvPr>
          <p:cNvSpPr txBox="1"/>
          <p:nvPr/>
        </p:nvSpPr>
        <p:spPr>
          <a:xfrm>
            <a:off x="4817535" y="4200633"/>
            <a:ext cx="2208742" cy="468013"/>
          </a:xfrm>
          <a:prstGeom prst="rect">
            <a:avLst/>
          </a:prstGeom>
        </p:spPr>
        <p:txBody>
          <a:bodyPr vert="horz" wrap="square" lIns="0" tIns="11113" rIns="0" bIns="0" rtlCol="0">
            <a:spAutoFit/>
          </a:bodyPr>
          <a:lstStyle/>
          <a:p>
            <a:pPr marL="10583" marR="4233" defTabSz="761970">
              <a:lnSpc>
                <a:spcPct val="105600"/>
              </a:lnSpc>
              <a:spcBef>
                <a:spcPts val="87"/>
              </a:spcBef>
            </a:pPr>
            <a:r>
              <a:rPr lang="fr-FR" sz="1400" kern="0" dirty="0">
                <a:latin typeface="Arial MT"/>
                <a:cs typeface="Arial" panose="020B0604020202020204" pitchFamily="34" charset="0"/>
              </a:rPr>
              <a:t>de</a:t>
            </a:r>
            <a:r>
              <a:rPr lang="fr-FR" sz="1400" kern="0" dirty="0">
                <a:solidFill>
                  <a:srgbClr val="6C6D6A"/>
                </a:solidFill>
                <a:latin typeface="Arial MT"/>
                <a:cs typeface="Arial" panose="020B0604020202020204" pitchFamily="34" charset="0"/>
              </a:rPr>
              <a:t> </a:t>
            </a:r>
            <a:r>
              <a:rPr lang="fr-FR" sz="1400" b="1" kern="0" dirty="0">
                <a:solidFill>
                  <a:srgbClr val="818937"/>
                </a:solidFill>
                <a:latin typeface="Arial MT"/>
                <a:cs typeface="Arial" panose="020B0604020202020204" pitchFamily="34" charset="0"/>
              </a:rPr>
              <a:t>0.4 MWh d’énergie produite</a:t>
            </a:r>
            <a:endParaRPr sz="1167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86" name="Freeform 4">
            <a:extLst>
              <a:ext uri="{FF2B5EF4-FFF2-40B4-BE49-F238E27FC236}">
                <a16:creationId xmlns:a16="http://schemas.microsoft.com/office/drawing/2014/main" id="{79841047-BD74-F954-3154-05EAE9BC5783}"/>
              </a:ext>
            </a:extLst>
          </p:cNvPr>
          <p:cNvSpPr/>
          <p:nvPr/>
        </p:nvSpPr>
        <p:spPr>
          <a:xfrm>
            <a:off x="6847362" y="1323784"/>
            <a:ext cx="5344638" cy="5344638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blipFill>
            <a:blip r:embed="rId5"/>
            <a:stretch>
              <a:fillRect t="-13795" b="-13795"/>
            </a:stretch>
          </a:blipFill>
          <a:ln w="190500" cap="sq">
            <a:solidFill>
              <a:srgbClr val="FFFFFF"/>
            </a:solidFill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C5408C1D-391C-34CA-9FAA-7E92FC8C7C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8711" y="3469932"/>
            <a:ext cx="466773" cy="466773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2D5CF425-B975-3F94-C6D6-85F053A45F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207" y="3046222"/>
            <a:ext cx="466773" cy="466773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9CDD39D8-25A0-6933-66C2-FC66D50CD4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1820" y="3660727"/>
            <a:ext cx="466773" cy="466773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0CC53521-FBA6-B98E-2DF7-52572EE372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9703" y="4083296"/>
            <a:ext cx="466773" cy="466773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E9A7EDF8-36DC-922B-83E1-922191D38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639933">
            <a:off x="9370704" y="1162045"/>
            <a:ext cx="466773" cy="466773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AD818B21-20B5-7B82-DCF9-F023B770AC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708650">
            <a:off x="11509985" y="4316682"/>
            <a:ext cx="466773" cy="466773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1C4587E5-C31A-BD19-A956-C9D4551D7D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622778">
            <a:off x="9990416" y="4256962"/>
            <a:ext cx="466773" cy="466773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EBB29026-DA29-3EAF-82D1-700D3CE9E7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386641">
            <a:off x="8853543" y="5043674"/>
            <a:ext cx="466773" cy="466773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7D063DE3-3F4D-8FFA-83E0-97DE5B22CB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8936">
            <a:off x="10017697" y="2487726"/>
            <a:ext cx="466773" cy="466773"/>
          </a:xfrm>
          <a:prstGeom prst="rect">
            <a:avLst/>
          </a:prstGeom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EDD91EAE-8448-AAA8-6336-118645B25677}"/>
              </a:ext>
            </a:extLst>
          </p:cNvPr>
          <p:cNvSpPr txBox="1"/>
          <p:nvPr/>
        </p:nvSpPr>
        <p:spPr>
          <a:xfrm>
            <a:off x="4848360" y="5277060"/>
            <a:ext cx="2208742" cy="223395"/>
          </a:xfrm>
          <a:prstGeom prst="rect">
            <a:avLst/>
          </a:prstGeom>
        </p:spPr>
        <p:txBody>
          <a:bodyPr vert="horz" wrap="square" lIns="0" tIns="11113" rIns="0" bIns="0" rtlCol="0">
            <a:spAutoFit/>
          </a:bodyPr>
          <a:lstStyle/>
          <a:p>
            <a:pPr marL="10583" marR="4233" defTabSz="761970">
              <a:lnSpc>
                <a:spcPct val="105600"/>
              </a:lnSpc>
              <a:spcBef>
                <a:spcPts val="87"/>
              </a:spcBef>
            </a:pPr>
            <a:r>
              <a:rPr lang="fr-FR" sz="1400" kern="0" dirty="0">
                <a:latin typeface="Arial MT"/>
                <a:cs typeface="Arial" panose="020B0604020202020204" pitchFamily="34" charset="0"/>
              </a:rPr>
              <a:t>de</a:t>
            </a:r>
            <a:r>
              <a:rPr lang="fr-FR" sz="1400" kern="0" dirty="0">
                <a:solidFill>
                  <a:srgbClr val="6C6D6A"/>
                </a:solidFill>
                <a:latin typeface="Arial MT"/>
                <a:cs typeface="Arial" panose="020B0604020202020204" pitchFamily="34" charset="0"/>
              </a:rPr>
              <a:t> </a:t>
            </a:r>
            <a:r>
              <a:rPr lang="fr-FR" sz="1400" b="1" kern="0" dirty="0">
                <a:solidFill>
                  <a:srgbClr val="818937"/>
                </a:solidFill>
                <a:latin typeface="Arial MT"/>
                <a:cs typeface="Arial" panose="020B0604020202020204" pitchFamily="34" charset="0"/>
              </a:rPr>
              <a:t>100 emplois </a:t>
            </a:r>
            <a:r>
              <a:rPr lang="fr-FR" sz="1200" kern="0" dirty="0">
                <a:latin typeface="Arial MT"/>
                <a:cs typeface="Arial" panose="020B0604020202020204" pitchFamily="34" charset="0"/>
              </a:rPr>
              <a:t>créés</a:t>
            </a:r>
            <a:endParaRPr sz="1167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pic>
        <p:nvPicPr>
          <p:cNvPr id="3" name="Picture 2" descr="A white lightning bolt in a black background&#10;&#10;AI-generated content may be incorrect.">
            <a:extLst>
              <a:ext uri="{FF2B5EF4-FFF2-40B4-BE49-F238E27FC236}">
                <a16:creationId xmlns:a16="http://schemas.microsoft.com/office/drawing/2014/main" id="{F40EB031-5CEE-C675-CF21-CC41FA0A1F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99" y="4253397"/>
            <a:ext cx="473901" cy="473901"/>
          </a:xfrm>
          <a:prstGeom prst="rect">
            <a:avLst/>
          </a:prstGeom>
        </p:spPr>
      </p:pic>
      <p:sp>
        <p:nvSpPr>
          <p:cNvPr id="6" name="object 13">
            <a:extLst>
              <a:ext uri="{FF2B5EF4-FFF2-40B4-BE49-F238E27FC236}">
                <a16:creationId xmlns:a16="http://schemas.microsoft.com/office/drawing/2014/main" id="{82FD6F2C-075E-5DB3-1990-CC6D7328A8B8}"/>
              </a:ext>
            </a:extLst>
          </p:cNvPr>
          <p:cNvSpPr/>
          <p:nvPr/>
        </p:nvSpPr>
        <p:spPr>
          <a:xfrm>
            <a:off x="571500" y="5230927"/>
            <a:ext cx="571500" cy="571500"/>
          </a:xfrm>
          <a:prstGeom prst="flowChartConnector">
            <a:avLst/>
          </a:prstGeom>
          <a:solidFill>
            <a:srgbClr val="0069A2"/>
          </a:solidFill>
          <a:ln w="57912">
            <a:solidFill>
              <a:srgbClr val="0069A2"/>
            </a:solidFill>
          </a:ln>
        </p:spPr>
        <p:txBody>
          <a:bodyPr wrap="square" lIns="0" tIns="0" rIns="0" bIns="0" rtlCol="0"/>
          <a:lstStyle/>
          <a:p>
            <a:pPr defTabSz="761970"/>
            <a:endParaRPr sz="1500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4" descr="A white outline of hands holding a lightning bolt&#10;&#10;AI-generated content may be incorrect.">
            <a:extLst>
              <a:ext uri="{FF2B5EF4-FFF2-40B4-BE49-F238E27FC236}">
                <a16:creationId xmlns:a16="http://schemas.microsoft.com/office/drawing/2014/main" id="{36DACEE6-3887-6E34-EA3F-88FC60537F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3" y="5305750"/>
            <a:ext cx="421853" cy="421853"/>
          </a:xfrm>
          <a:prstGeom prst="rect">
            <a:avLst/>
          </a:prstGeom>
        </p:spPr>
      </p:pic>
      <p:pic>
        <p:nvPicPr>
          <p:cNvPr id="8" name="Picture 7" descr="A white cross on a black background&#10;&#10;AI-generated content may be incorrect.">
            <a:extLst>
              <a:ext uri="{FF2B5EF4-FFF2-40B4-BE49-F238E27FC236}">
                <a16:creationId xmlns:a16="http://schemas.microsoft.com/office/drawing/2014/main" id="{284219BB-BCE7-9B67-A9F4-FDDADF07A7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344" y="3192275"/>
            <a:ext cx="391843" cy="391843"/>
          </a:xfrm>
          <a:prstGeom prst="rect">
            <a:avLst/>
          </a:prstGeom>
        </p:spPr>
      </p:pic>
      <p:pic>
        <p:nvPicPr>
          <p:cNvPr id="9" name="Picture 8" descr="A white cross on a black background&#10;&#10;AI-generated content may be incorrect.">
            <a:extLst>
              <a:ext uri="{FF2B5EF4-FFF2-40B4-BE49-F238E27FC236}">
                <a16:creationId xmlns:a16="http://schemas.microsoft.com/office/drawing/2014/main" id="{A8A1EB6C-E19A-2F1D-3D7A-20B9E1D149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343" y="4267224"/>
            <a:ext cx="391843" cy="391843"/>
          </a:xfrm>
          <a:prstGeom prst="rect">
            <a:avLst/>
          </a:prstGeom>
        </p:spPr>
      </p:pic>
      <p:pic>
        <p:nvPicPr>
          <p:cNvPr id="10" name="Picture 9" descr="A white cross on a black background&#10;&#10;AI-generated content may be incorrect.">
            <a:extLst>
              <a:ext uri="{FF2B5EF4-FFF2-40B4-BE49-F238E27FC236}">
                <a16:creationId xmlns:a16="http://schemas.microsoft.com/office/drawing/2014/main" id="{8A3521B7-74C6-201C-AAD3-7393D919A7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963" y="5290690"/>
            <a:ext cx="391843" cy="391843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E9BB638-C7A3-084E-7EEE-648F4CD7C87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r>
              <a:rPr lang="fr-F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3391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2" grpId="0" animBg="1"/>
      <p:bldP spid="13" grpId="0" animBg="1"/>
      <p:bldP spid="18" grpId="0"/>
      <p:bldP spid="19" grpId="0"/>
      <p:bldP spid="20" grpId="0"/>
      <p:bldP spid="84" grpId="0" animBg="1"/>
      <p:bldP spid="79" grpId="0"/>
      <p:bldP spid="80" grpId="0"/>
      <p:bldP spid="86" grpId="0" animBg="1"/>
      <p:bldP spid="39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0E19D-97C0-B1C2-D7D1-7EA605B10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8E4E08B-14CB-4F51-4C12-E82334A6E0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9241"/>
          <a:stretch>
            <a:fillRect/>
          </a:stretch>
        </p:blipFill>
        <p:spPr>
          <a:xfrm>
            <a:off x="364476" y="2620873"/>
            <a:ext cx="2600976" cy="297510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E034842-8623-B79D-9448-1210DF1A00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8696"/>
          <a:stretch>
            <a:fillRect/>
          </a:stretch>
        </p:blipFill>
        <p:spPr>
          <a:xfrm>
            <a:off x="7618176" y="2668504"/>
            <a:ext cx="1802716" cy="297510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5A9264B-4A6F-6B91-749D-7574401BFE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8696"/>
          <a:stretch>
            <a:fillRect/>
          </a:stretch>
        </p:blipFill>
        <p:spPr>
          <a:xfrm>
            <a:off x="9868799" y="2740064"/>
            <a:ext cx="1802716" cy="29751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287904-5672-002A-8514-DA5861C7C4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1921"/>
          <a:stretch>
            <a:fillRect/>
          </a:stretch>
        </p:blipFill>
        <p:spPr>
          <a:xfrm>
            <a:off x="2973609" y="2664053"/>
            <a:ext cx="2374354" cy="29751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EC2E002-BEB9-961B-8F5D-AABFE08618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860"/>
          <a:stretch>
            <a:fillRect/>
          </a:stretch>
        </p:blipFill>
        <p:spPr>
          <a:xfrm>
            <a:off x="231973" y="3816866"/>
            <a:ext cx="2645411" cy="1926503"/>
          </a:xfrm>
          <a:prstGeom prst="rect">
            <a:avLst/>
          </a:prstGeom>
        </p:spPr>
      </p:pic>
      <p:sp>
        <p:nvSpPr>
          <p:cNvPr id="66" name="object 5">
            <a:extLst>
              <a:ext uri="{FF2B5EF4-FFF2-40B4-BE49-F238E27FC236}">
                <a16:creationId xmlns:a16="http://schemas.microsoft.com/office/drawing/2014/main" id="{5B6E4DDE-D202-5BCE-2B5B-D3AC2DCF7742}"/>
              </a:ext>
            </a:extLst>
          </p:cNvPr>
          <p:cNvSpPr txBox="1"/>
          <p:nvPr/>
        </p:nvSpPr>
        <p:spPr>
          <a:xfrm>
            <a:off x="5408013" y="1912138"/>
            <a:ext cx="2144713" cy="472351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marR="4233" defTabSz="761970">
              <a:spcBef>
                <a:spcPts val="83"/>
              </a:spcBef>
            </a:pPr>
            <a:r>
              <a:rPr lang="fr-FR" sz="1500" b="1" kern="0" dirty="0">
                <a:solidFill>
                  <a:srgbClr val="468FBE"/>
                </a:solidFill>
                <a:latin typeface="Arial"/>
                <a:cs typeface="Arial"/>
              </a:rPr>
              <a:t>Changement du modèle économique</a:t>
            </a:r>
            <a:endParaRPr lang="fr-FR"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BCF8F5C3-AC9B-5906-F35D-8FDD4AED99B4}"/>
              </a:ext>
            </a:extLst>
          </p:cNvPr>
          <p:cNvSpPr txBox="1"/>
          <p:nvPr/>
        </p:nvSpPr>
        <p:spPr>
          <a:xfrm>
            <a:off x="7976079" y="1958118"/>
            <a:ext cx="2019557" cy="485175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1500" b="1" kern="0" spc="-8" dirty="0">
                <a:solidFill>
                  <a:srgbClr val="468FBE"/>
                </a:solidFill>
                <a:latin typeface="Arial"/>
                <a:cs typeface="Arial"/>
              </a:rPr>
              <a:t>Pause</a:t>
            </a:r>
          </a:p>
          <a:p>
            <a:pPr marL="10583" defTabSz="761970">
              <a:spcBef>
                <a:spcPts val="83"/>
              </a:spcBef>
            </a:pPr>
            <a:endParaRPr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5C45358-BBF7-4C42-0D01-41E7A90D4068}"/>
              </a:ext>
            </a:extLst>
          </p:cNvPr>
          <p:cNvSpPr txBox="1"/>
          <p:nvPr/>
        </p:nvSpPr>
        <p:spPr>
          <a:xfrm>
            <a:off x="163915" y="1787515"/>
            <a:ext cx="3398101" cy="78012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  <a:tabLst>
                <a:tab pos="2847861" algn="l"/>
              </a:tabLst>
            </a:pPr>
            <a:r>
              <a:rPr lang="fr-FR" sz="5000" kern="0" spc="-42" dirty="0">
                <a:solidFill>
                  <a:srgbClr val="468FBE"/>
                </a:solidFill>
                <a:latin typeface="Arial MT"/>
                <a:cs typeface="Arial MT"/>
              </a:rPr>
              <a:t>1</a:t>
            </a:r>
            <a:endParaRPr sz="5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D516966-3099-563D-7F8E-E7CEE8F1560C}"/>
              </a:ext>
            </a:extLst>
          </p:cNvPr>
          <p:cNvSpPr txBox="1"/>
          <p:nvPr/>
        </p:nvSpPr>
        <p:spPr>
          <a:xfrm>
            <a:off x="3205183" y="1958119"/>
            <a:ext cx="2070100" cy="472351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marR="4233" defTabSz="761970">
              <a:spcBef>
                <a:spcPts val="83"/>
              </a:spcBef>
            </a:pPr>
            <a:r>
              <a:rPr lang="fr-FR" sz="1500" b="1" kern="0" dirty="0">
                <a:solidFill>
                  <a:srgbClr val="468FBE"/>
                </a:solidFill>
                <a:latin typeface="Arial"/>
                <a:cs typeface="Arial"/>
              </a:rPr>
              <a:t>Lancement &amp; financement initial</a:t>
            </a:r>
            <a:endParaRPr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CE41838-65F1-0C8E-74A8-6B7AC3827F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06408" y="1239982"/>
            <a:ext cx="1422928" cy="116484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31749">
              <a:spcBef>
                <a:spcPts val="83"/>
              </a:spcBef>
            </a:pPr>
            <a:r>
              <a:rPr lang="fr-FR" sz="7500" b="0" spc="-12" baseline="-22222" dirty="0">
                <a:solidFill>
                  <a:srgbClr val="468FBE"/>
                </a:solidFill>
              </a:rPr>
              <a:t>3</a:t>
            </a:r>
            <a:endParaRPr sz="1500" b="0" dirty="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44C08E2C-9CF6-C8E1-49DA-38BFF5589631}"/>
              </a:ext>
            </a:extLst>
          </p:cNvPr>
          <p:cNvSpPr txBox="1"/>
          <p:nvPr/>
        </p:nvSpPr>
        <p:spPr>
          <a:xfrm>
            <a:off x="7603863" y="1683278"/>
            <a:ext cx="374650" cy="78012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sz="5000" kern="0" spc="-42" dirty="0">
                <a:solidFill>
                  <a:srgbClr val="468FBE"/>
                </a:solidFill>
                <a:latin typeface="Arial MT"/>
                <a:cs typeface="Arial MT"/>
              </a:rPr>
              <a:t>4</a:t>
            </a:r>
            <a:endParaRPr sz="5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FF6386E2-B0A0-0AC8-0A35-2882EB825087}"/>
              </a:ext>
            </a:extLst>
          </p:cNvPr>
          <p:cNvSpPr txBox="1"/>
          <p:nvPr/>
        </p:nvSpPr>
        <p:spPr>
          <a:xfrm>
            <a:off x="509058" y="1958118"/>
            <a:ext cx="1798638" cy="749350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1600" b="1" kern="0" dirty="0">
                <a:solidFill>
                  <a:srgbClr val="468FBE"/>
                </a:solidFill>
                <a:latin typeface="Arial"/>
                <a:cs typeface="Arial"/>
              </a:rPr>
              <a:t>Phase Préliminaire du projet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D4AD6C5F-4F5E-864B-8BFD-15A6190BA715}"/>
              </a:ext>
            </a:extLst>
          </p:cNvPr>
          <p:cNvSpPr txBox="1"/>
          <p:nvPr/>
        </p:nvSpPr>
        <p:spPr>
          <a:xfrm>
            <a:off x="493395" y="2913877"/>
            <a:ext cx="2458508" cy="1170192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85201" indent="-174618" defTabSz="761970">
              <a:spcBef>
                <a:spcPts val="725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Création du projet à l’université d’Agadir (Maroc) dans le cadre d’un module sur l’entrepreneuriat en génie électrique.</a:t>
            </a:r>
            <a:endParaRPr sz="14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90B04B7C-AC46-366A-1E48-36725DD75342}"/>
              </a:ext>
            </a:extLst>
          </p:cNvPr>
          <p:cNvSpPr txBox="1"/>
          <p:nvPr/>
        </p:nvSpPr>
        <p:spPr>
          <a:xfrm>
            <a:off x="3088745" y="2976954"/>
            <a:ext cx="2144713" cy="2549843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8520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Lauréat du concours Startupper de Total Gabon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Levée de 12 M FCFA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Création de l’entreprise Solar Box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Lauréats du Prix Tony </a:t>
            </a:r>
            <a:r>
              <a:rPr lang="fr-FR" sz="1400" kern="0" dirty="0" err="1">
                <a:solidFill>
                  <a:sysClr val="windowText" lastClr="000000"/>
                </a:solidFill>
                <a:latin typeface="Arial MT"/>
                <a:cs typeface="Arial MT"/>
              </a:rPr>
              <a:t>Elumelu</a:t>
            </a: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 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Levée de 3 M de FCFA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endParaRPr lang="fr-FR" sz="14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AE6A535A-97ED-2A82-342E-9B7462B9836A}"/>
              </a:ext>
            </a:extLst>
          </p:cNvPr>
          <p:cNvSpPr txBox="1"/>
          <p:nvPr/>
        </p:nvSpPr>
        <p:spPr>
          <a:xfrm>
            <a:off x="7811402" y="2570554"/>
            <a:ext cx="1921933" cy="1947627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208483" marR="4233" indent="-198430" defTabSz="761970">
              <a:lnSpc>
                <a:spcPct val="110000"/>
              </a:lnSpc>
              <a:spcBef>
                <a:spcPts val="83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208483" algn="l"/>
              </a:tabLst>
            </a:pPr>
            <a:r>
              <a:rPr lang="fr-FR" sz="1600" kern="0" dirty="0">
                <a:latin typeface="Arial MT"/>
                <a:cs typeface="Arial MT"/>
              </a:rPr>
              <a:t>Difficultés économiques </a:t>
            </a:r>
          </a:p>
          <a:p>
            <a:pPr marL="360347" marR="0" lvl="1" indent="-174618" algn="l" defTabSz="761970" rtl="0" eaLnBrk="1" fontAlgn="auto" latinLnBrk="0" hangingPunct="1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MT"/>
                <a:cs typeface="Arial MT"/>
              </a:rPr>
              <a:t>Faible volume de ventes pour la cas de</a:t>
            </a:r>
            <a:r>
              <a:rPr kumimoji="0" lang="fr-FR" sz="14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Arial MT"/>
                <a:cs typeface="Arial MT"/>
              </a:rPr>
              <a:t> la Solar Box 50 </a:t>
            </a:r>
            <a:endParaRPr kumimoji="0" lang="fr-FR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MT"/>
              <a:cs typeface="Arial MT"/>
            </a:endParaRPr>
          </a:p>
          <a:p>
            <a:pPr marL="360347" marR="0" lvl="1" indent="-174618" algn="l" defTabSz="761970" rtl="0" eaLnBrk="1" fontAlgn="auto" latinLnBrk="0" hangingPunct="1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Absence d’économies d’échelle</a:t>
            </a: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B2C30CD8-8B47-B86C-13C2-F6A4679F5D05}"/>
              </a:ext>
            </a:extLst>
          </p:cNvPr>
          <p:cNvSpPr txBox="1"/>
          <p:nvPr/>
        </p:nvSpPr>
        <p:spPr>
          <a:xfrm>
            <a:off x="244687" y="5737956"/>
            <a:ext cx="10549467" cy="215273"/>
          </a:xfrm>
          <a:prstGeom prst="rect">
            <a:avLst/>
          </a:prstGeom>
        </p:spPr>
        <p:txBody>
          <a:bodyPr vert="horz" wrap="square" lIns="0" tIns="10054" rIns="0" bIns="0" rtlCol="0">
            <a:spAutoFit/>
          </a:bodyPr>
          <a:lstStyle/>
          <a:p>
            <a:pPr marL="10583" defTabSz="761970">
              <a:spcBef>
                <a:spcPts val="79"/>
              </a:spcBef>
              <a:tabLst>
                <a:tab pos="2804471" algn="l"/>
                <a:tab pos="5491472" algn="l"/>
                <a:tab pos="8317109" algn="l"/>
                <a:tab pos="9899783" algn="l"/>
              </a:tabLst>
            </a:pPr>
            <a:r>
              <a:rPr lang="fr-FR"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2014                                                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2</a:t>
            </a:r>
            <a:r>
              <a:rPr sz="1333" b="1" kern="0" spc="-17" dirty="0">
                <a:solidFill>
                  <a:srgbClr val="6C6D6A"/>
                </a:solidFill>
                <a:latin typeface="Arial"/>
                <a:cs typeface="Arial"/>
              </a:rPr>
              <a:t>01</a:t>
            </a:r>
            <a:r>
              <a:rPr lang="fr-FR" sz="1333" b="1" kern="0" spc="-17" dirty="0">
                <a:solidFill>
                  <a:srgbClr val="6C6D6A"/>
                </a:solidFill>
                <a:latin typeface="Arial"/>
                <a:cs typeface="Arial"/>
              </a:rPr>
              <a:t>6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                                         </a:t>
            </a:r>
            <a:r>
              <a:rPr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2018</a:t>
            </a:r>
            <a:r>
              <a:rPr sz="1333" b="1" kern="0" dirty="0">
                <a:solidFill>
                  <a:srgbClr val="6C6D6A"/>
                </a:solidFill>
                <a:latin typeface="Arial"/>
                <a:cs typeface="Arial"/>
              </a:rPr>
              <a:t>	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                                   </a:t>
            </a:r>
            <a:r>
              <a:rPr sz="1333" b="1" kern="0" spc="-25" dirty="0">
                <a:solidFill>
                  <a:srgbClr val="6C6D6A"/>
                </a:solidFill>
                <a:latin typeface="Arial"/>
                <a:cs typeface="Arial"/>
              </a:rPr>
              <a:t> </a:t>
            </a:r>
            <a:r>
              <a:rPr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2019</a:t>
            </a:r>
            <a:r>
              <a:rPr sz="1333" b="1" kern="0" dirty="0">
                <a:solidFill>
                  <a:srgbClr val="6C6D6A"/>
                </a:solidFill>
                <a:latin typeface="Arial"/>
                <a:cs typeface="Arial"/>
              </a:rPr>
              <a:t>	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                         </a:t>
            </a:r>
            <a:r>
              <a:rPr lang="fr-FR"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2021</a:t>
            </a:r>
            <a:endParaRPr sz="1333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58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B1C9C7FF-2C19-6FA9-0D8A-479EB4829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object 4">
            <a:extLst>
              <a:ext uri="{FF2B5EF4-FFF2-40B4-BE49-F238E27FC236}">
                <a16:creationId xmlns:a16="http://schemas.microsoft.com/office/drawing/2014/main" id="{D4B7CC92-C1E9-C0E8-00E2-F36B3DD2AFF6}"/>
              </a:ext>
            </a:extLst>
          </p:cNvPr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60" name="object 5">
              <a:extLst>
                <a:ext uri="{FF2B5EF4-FFF2-40B4-BE49-F238E27FC236}">
                  <a16:creationId xmlns:a16="http://schemas.microsoft.com/office/drawing/2014/main" id="{467E3FB0-58DC-1D5C-2C5C-526332217797}"/>
                </a:ext>
              </a:extLst>
            </p:cNvPr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bject 6">
              <a:extLst>
                <a:ext uri="{FF2B5EF4-FFF2-40B4-BE49-F238E27FC236}">
                  <a16:creationId xmlns:a16="http://schemas.microsoft.com/office/drawing/2014/main" id="{CAC72610-4B0F-C8CC-AFAB-92B408223105}"/>
                </a:ext>
              </a:extLst>
            </p:cNvPr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object 7">
              <a:extLst>
                <a:ext uri="{FF2B5EF4-FFF2-40B4-BE49-F238E27FC236}">
                  <a16:creationId xmlns:a16="http://schemas.microsoft.com/office/drawing/2014/main" id="{8AE9CAD0-3BEA-14CE-FC99-49438D36720E}"/>
                </a:ext>
              </a:extLst>
            </p:cNvPr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object 8">
            <a:extLst>
              <a:ext uri="{FF2B5EF4-FFF2-40B4-BE49-F238E27FC236}">
                <a16:creationId xmlns:a16="http://schemas.microsoft.com/office/drawing/2014/main" id="{3B870182-98B8-F4A8-FCFA-4F96E06CD7A5}"/>
              </a:ext>
            </a:extLst>
          </p:cNvPr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kumimoji="0" lang="fr-FR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4" name="object 9">
            <a:extLst>
              <a:ext uri="{FF2B5EF4-FFF2-40B4-BE49-F238E27FC236}">
                <a16:creationId xmlns:a16="http://schemas.microsoft.com/office/drawing/2014/main" id="{B69EBB09-F38C-1FF7-0CC8-4D109F6B107D}"/>
              </a:ext>
            </a:extLst>
          </p:cNvPr>
          <p:cNvSpPr txBox="1">
            <a:spLocks/>
          </p:cNvSpPr>
          <p:nvPr/>
        </p:nvSpPr>
        <p:spPr>
          <a:xfrm>
            <a:off x="841057" y="269090"/>
            <a:ext cx="10902315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000" b="0" i="0">
                <a:solidFill>
                  <a:srgbClr val="6C6D6A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66675" marR="5080">
              <a:lnSpc>
                <a:spcPts val="2590"/>
              </a:lnSpc>
              <a:spcBef>
                <a:spcPts val="425"/>
              </a:spcBef>
            </a:pPr>
            <a:r>
              <a:rPr lang="fr-FR" sz="2400" b="1" spc="-35" dirty="0">
                <a:solidFill>
                  <a:srgbClr val="FFFFFF"/>
                </a:solidFill>
                <a:latin typeface="Arial"/>
                <a:cs typeface="Arial"/>
              </a:rPr>
              <a:t>Solar Box, du concept à l’impact: les étapes du projet</a:t>
            </a:r>
          </a:p>
        </p:txBody>
      </p:sp>
      <p:sp>
        <p:nvSpPr>
          <p:cNvPr id="65" name="object 13">
            <a:extLst>
              <a:ext uri="{FF2B5EF4-FFF2-40B4-BE49-F238E27FC236}">
                <a16:creationId xmlns:a16="http://schemas.microsoft.com/office/drawing/2014/main" id="{A473367B-EB38-0751-FC4B-F10BB10598D5}"/>
              </a:ext>
            </a:extLst>
          </p:cNvPr>
          <p:cNvSpPr/>
          <p:nvPr/>
        </p:nvSpPr>
        <p:spPr>
          <a:xfrm>
            <a:off x="0" y="1171194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object 17">
            <a:extLst>
              <a:ext uri="{FF2B5EF4-FFF2-40B4-BE49-F238E27FC236}">
                <a16:creationId xmlns:a16="http://schemas.microsoft.com/office/drawing/2014/main" id="{7996E36A-B2DD-9645-37A9-61521AC8AF84}"/>
              </a:ext>
            </a:extLst>
          </p:cNvPr>
          <p:cNvSpPr txBox="1"/>
          <p:nvPr/>
        </p:nvSpPr>
        <p:spPr>
          <a:xfrm>
            <a:off x="5260647" y="2913877"/>
            <a:ext cx="2144713" cy="2334464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8520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Passage du cube au panneau plat pour une production mieux adaptée aux usages ruraux</a:t>
            </a:r>
          </a:p>
          <a:p>
            <a:pPr marL="18520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Campagne de crowdfunding pour soutenir le déploiement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Levée de 1.4 M FCFA</a:t>
            </a:r>
          </a:p>
          <a:p>
            <a:pPr marL="185729" lvl="1" defTabSz="761970">
              <a:spcBef>
                <a:spcPts val="387"/>
              </a:spcBef>
              <a:buSzPct val="89285"/>
              <a:tabLst>
                <a:tab pos="360347" algn="l"/>
              </a:tabLst>
            </a:pPr>
            <a:endParaRPr lang="fr-FR" sz="1167" kern="0" dirty="0">
              <a:solidFill>
                <a:srgbClr val="6C6D6A"/>
              </a:solidFill>
              <a:latin typeface="Arial MT"/>
              <a:cs typeface="Arial MT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82E41C2-47FA-5E57-2E78-36A394F4E9C5}"/>
              </a:ext>
            </a:extLst>
          </p:cNvPr>
          <p:cNvSpPr/>
          <p:nvPr/>
        </p:nvSpPr>
        <p:spPr>
          <a:xfrm>
            <a:off x="8145991" y="6021296"/>
            <a:ext cx="3013181" cy="379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30082B5-DBBC-956A-A0EC-C58C901C24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9032"/>
          <a:stretch>
            <a:fillRect/>
          </a:stretch>
        </p:blipFill>
        <p:spPr>
          <a:xfrm>
            <a:off x="2835054" y="3812470"/>
            <a:ext cx="2207637" cy="192650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78575BA-701D-8956-AC5A-679464BDF8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1244"/>
          <a:stretch>
            <a:fillRect/>
          </a:stretch>
        </p:blipFill>
        <p:spPr>
          <a:xfrm>
            <a:off x="5157196" y="2666007"/>
            <a:ext cx="740374" cy="297510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66E3A44-B75D-2969-AB23-EB6A54E1C2C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6529"/>
          <a:stretch>
            <a:fillRect/>
          </a:stretch>
        </p:blipFill>
        <p:spPr>
          <a:xfrm>
            <a:off x="5024067" y="3937641"/>
            <a:ext cx="2471140" cy="1795864"/>
          </a:xfrm>
          <a:prstGeom prst="rect">
            <a:avLst/>
          </a:prstGeom>
        </p:spPr>
      </p:pic>
      <p:sp>
        <p:nvSpPr>
          <p:cNvPr id="44" name="object 6">
            <a:extLst>
              <a:ext uri="{FF2B5EF4-FFF2-40B4-BE49-F238E27FC236}">
                <a16:creationId xmlns:a16="http://schemas.microsoft.com/office/drawing/2014/main" id="{D8712304-9ABC-B104-E399-E26B73CE83DF}"/>
              </a:ext>
            </a:extLst>
          </p:cNvPr>
          <p:cNvSpPr txBox="1">
            <a:spLocks/>
          </p:cNvSpPr>
          <p:nvPr/>
        </p:nvSpPr>
        <p:spPr>
          <a:xfrm>
            <a:off x="2775002" y="1400609"/>
            <a:ext cx="1422928" cy="1049432"/>
          </a:xfrm>
          <a:prstGeom prst="rect">
            <a:avLst/>
          </a:prstGeom>
        </p:spPr>
        <p:txBody>
          <a:bodyPr vert="horz" wrap="square" lIns="0" tIns="1058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1749">
              <a:spcBef>
                <a:spcPts val="83"/>
              </a:spcBef>
            </a:pPr>
            <a:r>
              <a:rPr lang="fr-FR" sz="7500" spc="-12" baseline="-22222" dirty="0">
                <a:solidFill>
                  <a:srgbClr val="468FBE"/>
                </a:solidFill>
                <a:latin typeface="Arial"/>
                <a:cs typeface="Arial"/>
              </a:rPr>
              <a:t>2</a:t>
            </a:r>
            <a:endParaRPr lang="fr-FR" sz="1500" dirty="0">
              <a:latin typeface="Arial"/>
              <a:cs typeface="Arial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50993272-D58A-CED7-5216-5BB3871B80D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7451"/>
          <a:stretch>
            <a:fillRect/>
          </a:stretch>
        </p:blipFill>
        <p:spPr>
          <a:xfrm>
            <a:off x="7494646" y="3813820"/>
            <a:ext cx="2374154" cy="192650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DC4F822-4B0E-0819-F7D2-BC07397C9B9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8408"/>
          <a:stretch>
            <a:fillRect/>
          </a:stretch>
        </p:blipFill>
        <p:spPr>
          <a:xfrm>
            <a:off x="9742136" y="3813674"/>
            <a:ext cx="2273348" cy="1926503"/>
          </a:xfrm>
          <a:prstGeom prst="rect">
            <a:avLst/>
          </a:prstGeom>
        </p:spPr>
      </p:pic>
      <p:sp>
        <p:nvSpPr>
          <p:cNvPr id="52" name="object 19">
            <a:extLst>
              <a:ext uri="{FF2B5EF4-FFF2-40B4-BE49-F238E27FC236}">
                <a16:creationId xmlns:a16="http://schemas.microsoft.com/office/drawing/2014/main" id="{4EF03DC9-0AC5-E92E-F944-75EFC1E574D9}"/>
              </a:ext>
            </a:extLst>
          </p:cNvPr>
          <p:cNvSpPr txBox="1"/>
          <p:nvPr/>
        </p:nvSpPr>
        <p:spPr>
          <a:xfrm>
            <a:off x="10033902" y="2570554"/>
            <a:ext cx="1921933" cy="3146994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295803" marR="4233" indent="-285750" defTabSz="761970">
              <a:lnSpc>
                <a:spcPct val="110000"/>
              </a:lnSpc>
              <a:spcBef>
                <a:spcPts val="83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208483" algn="l"/>
              </a:tabLst>
            </a:pPr>
            <a:r>
              <a:rPr lang="fr-FR" sz="1600" kern="0" dirty="0">
                <a:latin typeface="Arial MT"/>
                <a:cs typeface="Arial MT"/>
              </a:rPr>
              <a:t>Redéfinition d’une nouvelle vision</a:t>
            </a:r>
          </a:p>
          <a:p>
            <a:pPr marL="360347" marR="0" lvl="1" indent="-174618" defTabSz="761970" fontAlgn="auto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Recentrage sur les kits individuels </a:t>
            </a:r>
            <a:r>
              <a:rPr lang="fr-FR" sz="1400" kern="0" dirty="0" err="1">
                <a:latin typeface="Arial MT"/>
                <a:cs typeface="Arial MT"/>
              </a:rPr>
              <a:t>pay</a:t>
            </a:r>
            <a:r>
              <a:rPr lang="fr-FR" sz="1400" kern="0" dirty="0">
                <a:latin typeface="Arial MT"/>
                <a:cs typeface="Arial MT"/>
              </a:rPr>
              <a:t> as </a:t>
            </a:r>
            <a:r>
              <a:rPr lang="fr-FR" sz="1400" kern="0" dirty="0" err="1">
                <a:latin typeface="Arial MT"/>
                <a:cs typeface="Arial MT"/>
              </a:rPr>
              <a:t>you</a:t>
            </a:r>
            <a:r>
              <a:rPr lang="fr-FR" sz="1400" kern="0" dirty="0">
                <a:latin typeface="Arial MT"/>
                <a:cs typeface="Arial MT"/>
              </a:rPr>
              <a:t> go </a:t>
            </a:r>
          </a:p>
          <a:p>
            <a:pPr marL="360347" marR="0" lvl="1" indent="-174618" defTabSz="761970" fontAlgn="auto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Mise à jour de la fiscalité de l’entreprise</a:t>
            </a:r>
          </a:p>
          <a:p>
            <a:pPr marL="360347" marR="0" lvl="1" indent="-174618" defTabSz="761970" fontAlgn="auto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Participation aux appels d’offres  </a:t>
            </a:r>
          </a:p>
          <a:p>
            <a:pPr marL="360347" marR="0" lvl="1" indent="-174618" algn="l" defTabSz="761970" rtl="0" eaLnBrk="1" fontAlgn="auto" latinLnBrk="0" hangingPunct="1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6C6D6A"/>
              </a:solidFill>
              <a:effectLst/>
              <a:highlight>
                <a:srgbClr val="FFFF00"/>
              </a:highlight>
              <a:uLnTx/>
              <a:uFillTx/>
              <a:latin typeface="Arial MT"/>
              <a:ea typeface="+mn-ea"/>
              <a:cs typeface="Arial MT"/>
            </a:endParaRPr>
          </a:p>
          <a:p>
            <a:pPr marL="10053" marR="4233" defTabSz="761970">
              <a:lnSpc>
                <a:spcPct val="110000"/>
              </a:lnSpc>
              <a:spcBef>
                <a:spcPts val="83"/>
              </a:spcBef>
              <a:buClr>
                <a:srgbClr val="468FBE"/>
              </a:buClr>
              <a:buSzPct val="89285"/>
              <a:tabLst>
                <a:tab pos="208483" algn="l"/>
              </a:tabLst>
            </a:pPr>
            <a:endParaRPr lang="fr-FR" sz="1167" kern="0" dirty="0">
              <a:solidFill>
                <a:sysClr val="windowText" lastClr="000000"/>
              </a:solidFill>
              <a:highlight>
                <a:srgbClr val="FFFF00"/>
              </a:highlight>
              <a:latin typeface="Arial MT"/>
              <a:cs typeface="Arial MT"/>
            </a:endParaRPr>
          </a:p>
        </p:txBody>
      </p:sp>
      <p:sp>
        <p:nvSpPr>
          <p:cNvPr id="37" name="object 8">
            <a:extLst>
              <a:ext uri="{FF2B5EF4-FFF2-40B4-BE49-F238E27FC236}">
                <a16:creationId xmlns:a16="http://schemas.microsoft.com/office/drawing/2014/main" id="{6DA7F936-F2BE-66FE-1E46-07457325A534}"/>
              </a:ext>
            </a:extLst>
          </p:cNvPr>
          <p:cNvSpPr txBox="1"/>
          <p:nvPr/>
        </p:nvSpPr>
        <p:spPr>
          <a:xfrm>
            <a:off x="9705524" y="1691003"/>
            <a:ext cx="374650" cy="78012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5000" kern="0" spc="-42" dirty="0">
                <a:solidFill>
                  <a:srgbClr val="468FBE"/>
                </a:solidFill>
                <a:latin typeface="Arial MT"/>
                <a:cs typeface="Arial MT"/>
              </a:rPr>
              <a:t>5</a:t>
            </a:r>
            <a:endParaRPr sz="5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38" name="object 2">
            <a:extLst>
              <a:ext uri="{FF2B5EF4-FFF2-40B4-BE49-F238E27FC236}">
                <a16:creationId xmlns:a16="http://schemas.microsoft.com/office/drawing/2014/main" id="{D1C6452E-8EF2-C330-C17B-046E5B5E2E2D}"/>
              </a:ext>
            </a:extLst>
          </p:cNvPr>
          <p:cNvSpPr txBox="1"/>
          <p:nvPr/>
        </p:nvSpPr>
        <p:spPr>
          <a:xfrm>
            <a:off x="10149393" y="1920593"/>
            <a:ext cx="2019557" cy="485175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1500" b="1" kern="0" spc="-8" dirty="0">
                <a:solidFill>
                  <a:srgbClr val="468FBE"/>
                </a:solidFill>
                <a:latin typeface="Arial"/>
                <a:cs typeface="Arial"/>
              </a:rPr>
              <a:t>Restructuration</a:t>
            </a:r>
          </a:p>
          <a:p>
            <a:pPr marL="10583" defTabSz="761970">
              <a:spcBef>
                <a:spcPts val="83"/>
              </a:spcBef>
            </a:pPr>
            <a:endParaRPr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888F4BA-49F7-A9D9-17DE-B463708268DF}"/>
              </a:ext>
            </a:extLst>
          </p:cNvPr>
          <p:cNvSpPr/>
          <p:nvPr/>
        </p:nvSpPr>
        <p:spPr>
          <a:xfrm>
            <a:off x="7552727" y="1717428"/>
            <a:ext cx="4190645" cy="665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ABEDA5-21B4-4DAA-8D5E-E0647527B711}"/>
              </a:ext>
            </a:extLst>
          </p:cNvPr>
          <p:cNvSpPr/>
          <p:nvPr/>
        </p:nvSpPr>
        <p:spPr>
          <a:xfrm>
            <a:off x="7783778" y="2574158"/>
            <a:ext cx="1864271" cy="222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ABA41C-C5B5-A802-6BFC-60B0766F8FAE}"/>
              </a:ext>
            </a:extLst>
          </p:cNvPr>
          <p:cNvSpPr/>
          <p:nvPr/>
        </p:nvSpPr>
        <p:spPr>
          <a:xfrm>
            <a:off x="10051784" y="2534075"/>
            <a:ext cx="1864271" cy="292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BD8A615-964F-5DAF-3D68-4676572813F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r>
              <a:rPr lang="fr-FR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7437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4" grpId="0"/>
      <p:bldP spid="5" grpId="0"/>
      <p:bldP spid="6" grpId="0"/>
      <p:bldP spid="14" grpId="0"/>
      <p:bldP spid="16" grpId="0"/>
      <p:bldP spid="17" grpId="0"/>
      <p:bldP spid="67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bject 50"/>
          <p:cNvSpPr/>
          <p:nvPr/>
        </p:nvSpPr>
        <p:spPr>
          <a:xfrm>
            <a:off x="297179" y="1280159"/>
            <a:ext cx="4052570" cy="5251700"/>
          </a:xfrm>
          <a:custGeom>
            <a:avLst/>
            <a:gdLst/>
            <a:ahLst/>
            <a:cxnLst/>
            <a:rect l="l" t="t" r="r" b="b"/>
            <a:pathLst>
              <a:path w="4052570" h="365760">
                <a:moveTo>
                  <a:pt x="4052316" y="0"/>
                </a:moveTo>
                <a:lnTo>
                  <a:pt x="0" y="0"/>
                </a:lnTo>
                <a:lnTo>
                  <a:pt x="0" y="365760"/>
                </a:lnTo>
                <a:lnTo>
                  <a:pt x="4052316" y="365760"/>
                </a:lnTo>
                <a:lnTo>
                  <a:pt x="4052316" y="0"/>
                </a:lnTo>
                <a:close/>
              </a:path>
            </a:pathLst>
          </a:custGeom>
          <a:solidFill>
            <a:srgbClr val="EFF9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358854" y="205588"/>
            <a:ext cx="1045112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fr-FR" sz="4000" b="1" spc="-180" dirty="0"/>
              <a:t>L’Evolution de la Gamme de Produits Solar Box</a:t>
            </a:r>
            <a:endParaRPr sz="4000" b="1" dirty="0"/>
          </a:p>
        </p:txBody>
      </p:sp>
      <p:sp>
        <p:nvSpPr>
          <p:cNvPr id="19" name="object 19"/>
          <p:cNvSpPr txBox="1"/>
          <p:nvPr/>
        </p:nvSpPr>
        <p:spPr>
          <a:xfrm>
            <a:off x="4660137" y="1312290"/>
            <a:ext cx="2615407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fr-FR" b="1" spc="45" dirty="0">
                <a:solidFill>
                  <a:srgbClr val="12294A"/>
                </a:solidFill>
                <a:latin typeface="Lucida Sans Unicode"/>
                <a:cs typeface="Lucida Sans Unicode"/>
              </a:rPr>
              <a:t>Kit Cube Solaire </a:t>
            </a:r>
            <a:r>
              <a:rPr lang="fr-FR" spc="45" dirty="0">
                <a:solidFill>
                  <a:srgbClr val="12294A"/>
                </a:solidFill>
                <a:latin typeface="Lucida Sans Unicode"/>
                <a:cs typeface="Lucida Sans Unicode"/>
              </a:rPr>
              <a:t>(2016-2018)</a:t>
            </a:r>
            <a:endParaRPr dirty="0">
              <a:latin typeface="Lucida Sans Unicode"/>
              <a:cs typeface="Lucida Sans Unicode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668773" y="3899035"/>
            <a:ext cx="6858000" cy="0"/>
          </a:xfrm>
          <a:custGeom>
            <a:avLst/>
            <a:gdLst/>
            <a:ahLst/>
            <a:cxnLst/>
            <a:rect l="l" t="t" r="r" b="b"/>
            <a:pathLst>
              <a:path w="6858000">
                <a:moveTo>
                  <a:pt x="0" y="0"/>
                </a:moveTo>
                <a:lnTo>
                  <a:pt x="6858000" y="0"/>
                </a:lnTo>
              </a:path>
            </a:pathLst>
          </a:custGeom>
          <a:ln w="19812">
            <a:solidFill>
              <a:srgbClr val="58BDC8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highlight>
                <a:srgbClr val="FFFF00"/>
              </a:highlight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56582" y="3978282"/>
            <a:ext cx="3115818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b="1" spc="-10" dirty="0">
                <a:solidFill>
                  <a:srgbClr val="12294A"/>
                </a:solidFill>
                <a:latin typeface="Lucida Sans Unicode"/>
                <a:cs typeface="Lucida Sans Unicode"/>
              </a:rPr>
              <a:t>Passage vers le Kit Solaire Solar Box TV </a:t>
            </a:r>
            <a:r>
              <a:rPr lang="fr-FR" spc="-10" dirty="0">
                <a:solidFill>
                  <a:srgbClr val="12294A"/>
                </a:solidFill>
                <a:latin typeface="Lucida Sans Unicode"/>
                <a:cs typeface="Lucida Sans Unicode"/>
              </a:rPr>
              <a:t>(à partir de 2019)</a:t>
            </a:r>
            <a:endParaRPr dirty="0">
              <a:latin typeface="Lucida Sans Unicode"/>
              <a:cs typeface="Lucida Sans Unicode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10967" y="1769119"/>
            <a:ext cx="4235250" cy="2359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315595" indent="-287020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Cube solaire de 90 </a:t>
            </a:r>
            <a:r>
              <a:rPr lang="fr-FR" sz="1400" spc="-1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Wc</a:t>
            </a:r>
            <a:endParaRPr lang="fr-FR" sz="1400" spc="-10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9085" indent="-286385" algn="just">
              <a:lnSpc>
                <a:spcPct val="100000"/>
              </a:lnSpc>
              <a:spcBef>
                <a:spcPts val="3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Box (</a:t>
            </a:r>
            <a:r>
              <a:rPr lang="fr-FR" sz="140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controleur+onduleur+batterie</a:t>
            </a:r>
            <a:r>
              <a:rPr lang="fr-FR" sz="140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fr-FR" sz="140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50Ah</a:t>
            </a:r>
            <a:r>
              <a:rPr lang="fr-FR" sz="140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avec </a:t>
            </a:r>
            <a:r>
              <a:rPr lang="fr-FR" sz="140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radio,USB</a:t>
            </a:r>
            <a:r>
              <a:rPr lang="fr-FR" sz="140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prise AC </a:t>
            </a:r>
            <a:r>
              <a:rPr lang="fr-FR" sz="140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220V</a:t>
            </a:r>
            <a:endParaRPr lang="fr-FR" sz="1400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9085" indent="-286385" algn="just">
              <a:lnSpc>
                <a:spcPct val="100000"/>
              </a:lnSpc>
              <a:spcBef>
                <a:spcPts val="3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ampoules LED</a:t>
            </a:r>
          </a:p>
          <a:p>
            <a:pPr marL="299085" indent="-286385" algn="just">
              <a:lnSpc>
                <a:spcPct val="100000"/>
              </a:lnSpc>
              <a:spcBef>
                <a:spcPts val="3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Autonomie de 24h, installation simple</a:t>
            </a:r>
          </a:p>
          <a:p>
            <a:pPr marL="299085" indent="-286385" algn="just">
              <a:lnSpc>
                <a:spcPct val="100000"/>
              </a:lnSpc>
              <a:spcBef>
                <a:spcPts val="3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b="1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Différenciateur technologique</a:t>
            </a:r>
            <a:r>
              <a:rPr lang="fr-FR" sz="140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design innovant + haute production</a:t>
            </a:r>
          </a:p>
          <a:p>
            <a:pPr marL="299085" indent="-286385" algn="just">
              <a:lnSpc>
                <a:spcPct val="100000"/>
              </a:lnSpc>
              <a:spcBef>
                <a:spcPts val="300"/>
              </a:spcBef>
              <a:buFont typeface="Arial MT"/>
              <a:buChar char="•"/>
              <a:tabLst>
                <a:tab pos="299085" algn="l"/>
              </a:tabLst>
            </a:pPr>
            <a:endParaRPr lang="fr-FR" sz="1400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9085" algn="just">
              <a:lnSpc>
                <a:spcPct val="100000"/>
              </a:lnSpc>
            </a:pPr>
            <a:endParaRPr lang="fr-FR" sz="1400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9085" algn="just">
              <a:lnSpc>
                <a:spcPct val="100000"/>
              </a:lnSpc>
            </a:pPr>
            <a:endParaRPr lang="fr-FR" sz="1400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656581" y="4912653"/>
            <a:ext cx="3493506" cy="18312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 algn="just"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Panneau solaire de </a:t>
            </a:r>
            <a:r>
              <a:rPr lang="fr-FR" sz="1400" spc="-1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50Wc</a:t>
            </a:r>
            <a:endParaRPr lang="fr-FR" sz="1400" spc="-10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9085" marR="5080" indent="-287020" algn="just"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Box « </a:t>
            </a:r>
            <a:r>
              <a:rPr lang="fr-FR" sz="1400" spc="-1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</a:t>
            </a:r>
            <a:r>
              <a:rPr lang="fr-FR" sz="1400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fr-FR" sz="1400" spc="-10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1400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 » avec sorties USB</a:t>
            </a:r>
          </a:p>
          <a:p>
            <a:pPr marL="299085" marR="5080" indent="-287020" algn="just"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ampoules LED</a:t>
            </a:r>
          </a:p>
          <a:p>
            <a:pPr marL="299085" marR="5080" indent="-287020" algn="just"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TV 24’</a:t>
            </a:r>
          </a:p>
          <a:p>
            <a:pPr marL="299085" marR="5080" indent="-287020" algn="just"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400" b="1" spc="-10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plus standardisée, économique et mieux adaptée au marché</a:t>
            </a:r>
          </a:p>
          <a:p>
            <a:pPr marL="299085" marR="5080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endParaRPr sz="1600" dirty="0">
              <a:highlight>
                <a:srgbClr val="FFFF00"/>
              </a:highlight>
              <a:latin typeface="Lucida Sans Unicode"/>
              <a:cs typeface="Lucida Sans Unicode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67796" y="2070665"/>
            <a:ext cx="3857683" cy="37959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285115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lang="fr-FR" sz="1600" b="1" spc="55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Limites du modèle économique du kit cube</a:t>
            </a:r>
          </a:p>
          <a:p>
            <a:pPr marL="755015" marR="285115" lvl="1" indent="-285750"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299085" algn="l"/>
              </a:tabLst>
            </a:pPr>
            <a:r>
              <a:rPr lang="fr-FR" sz="1600" spc="55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Coûts d’importation élevés du kit cube</a:t>
            </a:r>
          </a:p>
          <a:p>
            <a:pPr marL="755015" marR="285115" lvl="1" indent="-285750"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299085" algn="l"/>
              </a:tabLst>
            </a:pPr>
            <a:endParaRPr lang="fr-FR" sz="1600" spc="55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5015" marR="285115" lvl="1" indent="-285750"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299085" algn="l"/>
              </a:tabLst>
            </a:pPr>
            <a:r>
              <a:rPr lang="fr-FR" sz="1600" spc="55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 de production locale possible à court terme, faute d’usine ou d’outillage adapté</a:t>
            </a:r>
          </a:p>
          <a:p>
            <a:pPr marL="469265" marR="285115" lvl="1">
              <a:spcBef>
                <a:spcPts val="100"/>
              </a:spcBef>
              <a:tabLst>
                <a:tab pos="299085" algn="l"/>
              </a:tabLst>
            </a:pPr>
            <a:endParaRPr lang="fr-FR" sz="1600" spc="55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5015" marR="285115" lvl="1" indent="-285750"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299085" algn="l"/>
              </a:tabLst>
            </a:pPr>
            <a:r>
              <a:rPr lang="fr-FR" sz="1600" spc="55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Prix final trop élevé pour la majorité des ménages visés</a:t>
            </a:r>
          </a:p>
          <a:p>
            <a:pPr marL="469265" marR="285115" lvl="1">
              <a:spcBef>
                <a:spcPts val="100"/>
              </a:spcBef>
              <a:tabLst>
                <a:tab pos="299085" algn="l"/>
              </a:tabLst>
            </a:pPr>
            <a:endParaRPr lang="fr-FR" sz="1600" spc="55" dirty="0">
              <a:solidFill>
                <a:srgbClr val="1229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5015" marR="285115" lvl="1" indent="-285750"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299085" algn="l"/>
              </a:tabLst>
            </a:pPr>
            <a:r>
              <a:rPr lang="fr-FR" sz="1600" spc="55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Difficulté à </a:t>
            </a:r>
            <a:r>
              <a:rPr lang="fr-FR" sz="1600" spc="55" dirty="0" err="1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scaler</a:t>
            </a:r>
            <a:r>
              <a:rPr lang="fr-FR" sz="1600" spc="55" dirty="0">
                <a:solidFill>
                  <a:srgbClr val="1229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faible marge, coûts logistiques importants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55803" y="873153"/>
            <a:ext cx="11836197" cy="2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fr-FR" sz="1700" i="1" spc="75" dirty="0">
                <a:solidFill>
                  <a:srgbClr val="007CB9"/>
                </a:solidFill>
                <a:latin typeface="Arial"/>
                <a:cs typeface="Arial"/>
              </a:rPr>
              <a:t>Après une période de difficultés, nous avons du diversifier nos produits afin de garantir une croissance durable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59" name="Freeform 13">
            <a:extLst>
              <a:ext uri="{FF2B5EF4-FFF2-40B4-BE49-F238E27FC236}">
                <a16:creationId xmlns:a16="http://schemas.microsoft.com/office/drawing/2014/main" id="{7C83146D-B931-4F04-EE9C-2D1B9DB8082B}"/>
              </a:ext>
            </a:extLst>
          </p:cNvPr>
          <p:cNvSpPr/>
          <p:nvPr/>
        </p:nvSpPr>
        <p:spPr>
          <a:xfrm>
            <a:off x="4752159" y="1995369"/>
            <a:ext cx="2372400" cy="1747457"/>
          </a:xfrm>
          <a:custGeom>
            <a:avLst/>
            <a:gdLst/>
            <a:ahLst/>
            <a:cxnLst/>
            <a:rect l="l" t="t" r="r" b="b"/>
            <a:pathLst>
              <a:path w="8786716" h="4942528">
                <a:moveTo>
                  <a:pt x="0" y="0"/>
                </a:moveTo>
                <a:lnTo>
                  <a:pt x="8786716" y="0"/>
                </a:lnTo>
                <a:lnTo>
                  <a:pt x="8786716" y="4942528"/>
                </a:lnTo>
                <a:lnTo>
                  <a:pt x="0" y="4942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277" b="-272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3" name="object 5">
            <a:extLst>
              <a:ext uri="{FF2B5EF4-FFF2-40B4-BE49-F238E27FC236}">
                <a16:creationId xmlns:a16="http://schemas.microsoft.com/office/drawing/2014/main" id="{17019DC5-653C-567E-F925-5835FBBF7234}"/>
              </a:ext>
            </a:extLst>
          </p:cNvPr>
          <p:cNvSpPr/>
          <p:nvPr/>
        </p:nvSpPr>
        <p:spPr>
          <a:xfrm>
            <a:off x="4630532" y="1259424"/>
            <a:ext cx="7185345" cy="2528415"/>
          </a:xfrm>
          <a:custGeom>
            <a:avLst/>
            <a:gdLst/>
            <a:ahLst/>
            <a:cxnLst/>
            <a:rect l="l" t="t" r="r" b="b"/>
            <a:pathLst>
              <a:path w="12189460" h="1237615">
                <a:moveTo>
                  <a:pt x="12188952" y="0"/>
                </a:moveTo>
                <a:lnTo>
                  <a:pt x="0" y="0"/>
                </a:lnTo>
                <a:lnTo>
                  <a:pt x="0" y="1237488"/>
                </a:lnTo>
                <a:lnTo>
                  <a:pt x="12188952" y="1237488"/>
                </a:lnTo>
                <a:lnTo>
                  <a:pt x="12188952" y="0"/>
                </a:lnTo>
                <a:close/>
              </a:path>
            </a:pathLst>
          </a:custGeom>
          <a:solidFill>
            <a:srgbClr val="000000">
              <a:alpha val="72157"/>
            </a:srgbClr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97179" y="1515529"/>
            <a:ext cx="333311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</a:pPr>
            <a:r>
              <a:rPr lang="fr-FR" b="1" dirty="0">
                <a:solidFill>
                  <a:srgbClr val="12294A"/>
                </a:solidFill>
                <a:latin typeface="Lucida Sans Unicode"/>
                <a:cs typeface="Lucida Sans Unicode"/>
              </a:rPr>
              <a:t>Pourquoi cette transition 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BB7A49-0A61-640A-4F19-00F19B87AE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773" y="4633126"/>
            <a:ext cx="4001360" cy="180182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E353FB-3536-63E7-52BC-D52CF4B6E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 dirty="0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9" grpId="0"/>
      <p:bldP spid="24" grpId="0"/>
      <p:bldP spid="26" grpId="0"/>
      <p:bldP spid="28" grpId="0"/>
      <p:bldP spid="59" grpId="0" animBg="1"/>
      <p:bldP spid="63" grpId="0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BC71B-D154-7152-95A8-81186A38D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E9DA1F9-C59E-568C-6911-4983A78A31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9241"/>
          <a:stretch>
            <a:fillRect/>
          </a:stretch>
        </p:blipFill>
        <p:spPr>
          <a:xfrm>
            <a:off x="364476" y="2620873"/>
            <a:ext cx="2600976" cy="297510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439ADFA-E35A-9B76-66A8-AD55352368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8696"/>
          <a:stretch>
            <a:fillRect/>
          </a:stretch>
        </p:blipFill>
        <p:spPr>
          <a:xfrm>
            <a:off x="7618176" y="2668504"/>
            <a:ext cx="1802716" cy="297510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73599F18-3698-A3E0-23D3-D61F3F89F5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8696"/>
          <a:stretch>
            <a:fillRect/>
          </a:stretch>
        </p:blipFill>
        <p:spPr>
          <a:xfrm>
            <a:off x="9868799" y="2740064"/>
            <a:ext cx="1802716" cy="29751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BFC3B9-4B3D-064B-A5EE-DC4261833C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1921"/>
          <a:stretch>
            <a:fillRect/>
          </a:stretch>
        </p:blipFill>
        <p:spPr>
          <a:xfrm>
            <a:off x="2973609" y="2664053"/>
            <a:ext cx="2374354" cy="29751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E06997B-A3FF-4A89-279A-D2444BB89B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860"/>
          <a:stretch>
            <a:fillRect/>
          </a:stretch>
        </p:blipFill>
        <p:spPr>
          <a:xfrm>
            <a:off x="231973" y="3816866"/>
            <a:ext cx="2645411" cy="1926503"/>
          </a:xfrm>
          <a:prstGeom prst="rect">
            <a:avLst/>
          </a:prstGeom>
        </p:spPr>
      </p:pic>
      <p:sp>
        <p:nvSpPr>
          <p:cNvPr id="66" name="object 5">
            <a:extLst>
              <a:ext uri="{FF2B5EF4-FFF2-40B4-BE49-F238E27FC236}">
                <a16:creationId xmlns:a16="http://schemas.microsoft.com/office/drawing/2014/main" id="{EFB2DD1A-DDAA-9A55-4531-9E5A2F5EA8F9}"/>
              </a:ext>
            </a:extLst>
          </p:cNvPr>
          <p:cNvSpPr txBox="1"/>
          <p:nvPr/>
        </p:nvSpPr>
        <p:spPr>
          <a:xfrm>
            <a:off x="5408013" y="1912138"/>
            <a:ext cx="2144713" cy="472351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marR="4233" defTabSz="761970">
              <a:spcBef>
                <a:spcPts val="83"/>
              </a:spcBef>
            </a:pPr>
            <a:r>
              <a:rPr lang="fr-FR" sz="1500" b="1" kern="0" dirty="0">
                <a:solidFill>
                  <a:srgbClr val="468FBE"/>
                </a:solidFill>
                <a:latin typeface="Arial"/>
                <a:cs typeface="Arial"/>
              </a:rPr>
              <a:t>Changement du modèle économique</a:t>
            </a:r>
            <a:endParaRPr lang="fr-FR"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E2613860-1475-9D39-C389-1DC77AC5BDD7}"/>
              </a:ext>
            </a:extLst>
          </p:cNvPr>
          <p:cNvSpPr txBox="1"/>
          <p:nvPr/>
        </p:nvSpPr>
        <p:spPr>
          <a:xfrm>
            <a:off x="7976079" y="1958118"/>
            <a:ext cx="2019557" cy="485175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1500" b="1" kern="0" spc="-8" dirty="0">
                <a:solidFill>
                  <a:srgbClr val="468FBE"/>
                </a:solidFill>
                <a:latin typeface="Arial"/>
                <a:cs typeface="Arial"/>
              </a:rPr>
              <a:t>Pause</a:t>
            </a:r>
          </a:p>
          <a:p>
            <a:pPr marL="10583" defTabSz="761970">
              <a:spcBef>
                <a:spcPts val="83"/>
              </a:spcBef>
            </a:pPr>
            <a:endParaRPr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C5A640B-32FA-7206-CC41-C9BEDAE53A77}"/>
              </a:ext>
            </a:extLst>
          </p:cNvPr>
          <p:cNvSpPr txBox="1"/>
          <p:nvPr/>
        </p:nvSpPr>
        <p:spPr>
          <a:xfrm>
            <a:off x="163915" y="1787515"/>
            <a:ext cx="3398101" cy="78012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  <a:tabLst>
                <a:tab pos="2847861" algn="l"/>
              </a:tabLst>
            </a:pPr>
            <a:r>
              <a:rPr lang="fr-FR" sz="5000" kern="0" spc="-42" dirty="0">
                <a:solidFill>
                  <a:srgbClr val="468FBE"/>
                </a:solidFill>
                <a:latin typeface="Arial MT"/>
                <a:cs typeface="Arial MT"/>
              </a:rPr>
              <a:t>1</a:t>
            </a:r>
            <a:endParaRPr sz="5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568290B-CF2F-465C-E268-345DFC9A57BA}"/>
              </a:ext>
            </a:extLst>
          </p:cNvPr>
          <p:cNvSpPr txBox="1"/>
          <p:nvPr/>
        </p:nvSpPr>
        <p:spPr>
          <a:xfrm>
            <a:off x="3205183" y="1958119"/>
            <a:ext cx="2070100" cy="472351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marR="4233" defTabSz="761970">
              <a:spcBef>
                <a:spcPts val="83"/>
              </a:spcBef>
            </a:pPr>
            <a:r>
              <a:rPr lang="fr-FR" sz="1500" b="1" kern="0" dirty="0">
                <a:solidFill>
                  <a:srgbClr val="468FBE"/>
                </a:solidFill>
                <a:latin typeface="Arial"/>
                <a:cs typeface="Arial"/>
              </a:rPr>
              <a:t>Lancement &amp; financement initial</a:t>
            </a:r>
            <a:endParaRPr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8D4B2F5-7507-8A29-7A83-2116C199AF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06408" y="1239982"/>
            <a:ext cx="1422928" cy="116484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31749">
              <a:spcBef>
                <a:spcPts val="83"/>
              </a:spcBef>
            </a:pPr>
            <a:r>
              <a:rPr lang="fr-FR" sz="7500" b="0" spc="-12" baseline="-22222" dirty="0">
                <a:solidFill>
                  <a:srgbClr val="468FBE"/>
                </a:solidFill>
              </a:rPr>
              <a:t>3</a:t>
            </a:r>
            <a:endParaRPr sz="1500" b="0" dirty="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0F1AE6B6-C734-0BEE-4F33-3F91480A26C2}"/>
              </a:ext>
            </a:extLst>
          </p:cNvPr>
          <p:cNvSpPr txBox="1"/>
          <p:nvPr/>
        </p:nvSpPr>
        <p:spPr>
          <a:xfrm>
            <a:off x="7603863" y="1683278"/>
            <a:ext cx="374650" cy="78012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sz="5000" kern="0" spc="-42" dirty="0">
                <a:solidFill>
                  <a:srgbClr val="468FBE"/>
                </a:solidFill>
                <a:latin typeface="Arial MT"/>
                <a:cs typeface="Arial MT"/>
              </a:rPr>
              <a:t>4</a:t>
            </a:r>
            <a:endParaRPr sz="5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C88847CC-59E4-C7EE-998E-5E0DA584FCB3}"/>
              </a:ext>
            </a:extLst>
          </p:cNvPr>
          <p:cNvSpPr txBox="1"/>
          <p:nvPr/>
        </p:nvSpPr>
        <p:spPr>
          <a:xfrm>
            <a:off x="509058" y="1958118"/>
            <a:ext cx="1798638" cy="749350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1600" b="1" kern="0" dirty="0">
                <a:solidFill>
                  <a:srgbClr val="468FBE"/>
                </a:solidFill>
                <a:latin typeface="Arial"/>
                <a:cs typeface="Arial"/>
              </a:rPr>
              <a:t>Phase Préliminaire du projet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B9E606E5-3CA5-06BA-260F-95B7A3A1F274}"/>
              </a:ext>
            </a:extLst>
          </p:cNvPr>
          <p:cNvSpPr txBox="1"/>
          <p:nvPr/>
        </p:nvSpPr>
        <p:spPr>
          <a:xfrm>
            <a:off x="493395" y="2913877"/>
            <a:ext cx="2458508" cy="1170192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85201" indent="-174618" defTabSz="761970">
              <a:spcBef>
                <a:spcPts val="725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Création du projet à l’université d’Agadir (Maroc) dans le cadre d’un module sur l’entrepreneuriat en génie électrique.</a:t>
            </a:r>
            <a:endParaRPr sz="14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679ED013-AE02-B446-AB9C-DD5FE48C68C7}"/>
              </a:ext>
            </a:extLst>
          </p:cNvPr>
          <p:cNvSpPr txBox="1"/>
          <p:nvPr/>
        </p:nvSpPr>
        <p:spPr>
          <a:xfrm>
            <a:off x="3088745" y="2976954"/>
            <a:ext cx="2144713" cy="2549843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8520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Lauréat du concours Startupper de Total Gabon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Levée de 12 M FCFA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Création de l’entreprise Solar Box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Lauréats du Prix Tony </a:t>
            </a:r>
            <a:r>
              <a:rPr lang="fr-FR" sz="1400" kern="0" dirty="0" err="1">
                <a:solidFill>
                  <a:sysClr val="windowText" lastClr="000000"/>
                </a:solidFill>
                <a:latin typeface="Arial MT"/>
                <a:cs typeface="Arial MT"/>
              </a:rPr>
              <a:t>Elumelu</a:t>
            </a: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 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Levée de 3 M de FCFA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endParaRPr lang="fr-FR" sz="14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C9BD25AE-87CB-B0C5-372D-FCADF7BA62B3}"/>
              </a:ext>
            </a:extLst>
          </p:cNvPr>
          <p:cNvSpPr txBox="1"/>
          <p:nvPr/>
        </p:nvSpPr>
        <p:spPr>
          <a:xfrm>
            <a:off x="7811402" y="2570554"/>
            <a:ext cx="1921933" cy="1947627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208483" marR="4233" indent="-198430" defTabSz="761970">
              <a:lnSpc>
                <a:spcPct val="110000"/>
              </a:lnSpc>
              <a:spcBef>
                <a:spcPts val="83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208483" algn="l"/>
              </a:tabLst>
            </a:pPr>
            <a:r>
              <a:rPr lang="fr-FR" sz="1600" kern="0" dirty="0">
                <a:latin typeface="Arial MT"/>
                <a:cs typeface="Arial MT"/>
              </a:rPr>
              <a:t>Difficultés économiques </a:t>
            </a:r>
          </a:p>
          <a:p>
            <a:pPr marL="360347" marR="0" lvl="1" indent="-174618" algn="l" defTabSz="761970" rtl="0" eaLnBrk="1" fontAlgn="auto" latinLnBrk="0" hangingPunct="1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MT"/>
                <a:cs typeface="Arial MT"/>
              </a:rPr>
              <a:t>Faible volume de ventes pour le cas de</a:t>
            </a:r>
            <a:r>
              <a:rPr kumimoji="0" lang="fr-FR" sz="14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Arial MT"/>
                <a:cs typeface="Arial MT"/>
              </a:rPr>
              <a:t> la Solar Box 50 </a:t>
            </a:r>
            <a:endParaRPr kumimoji="0" lang="fr-FR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MT"/>
              <a:cs typeface="Arial MT"/>
            </a:endParaRPr>
          </a:p>
          <a:p>
            <a:pPr marL="360347" marR="0" lvl="1" indent="-174618" algn="l" defTabSz="761970" rtl="0" eaLnBrk="1" fontAlgn="auto" latinLnBrk="0" hangingPunct="1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Absence d’économies d’échelle</a:t>
            </a: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FF4CFD19-4F40-B92C-F8BA-06176A419AA4}"/>
              </a:ext>
            </a:extLst>
          </p:cNvPr>
          <p:cNvSpPr txBox="1"/>
          <p:nvPr/>
        </p:nvSpPr>
        <p:spPr>
          <a:xfrm>
            <a:off x="244687" y="5737956"/>
            <a:ext cx="10549467" cy="215273"/>
          </a:xfrm>
          <a:prstGeom prst="rect">
            <a:avLst/>
          </a:prstGeom>
        </p:spPr>
        <p:txBody>
          <a:bodyPr vert="horz" wrap="square" lIns="0" tIns="10054" rIns="0" bIns="0" rtlCol="0">
            <a:spAutoFit/>
          </a:bodyPr>
          <a:lstStyle/>
          <a:p>
            <a:pPr marL="10583" defTabSz="761970">
              <a:spcBef>
                <a:spcPts val="79"/>
              </a:spcBef>
              <a:tabLst>
                <a:tab pos="2804471" algn="l"/>
                <a:tab pos="5491472" algn="l"/>
                <a:tab pos="8317109" algn="l"/>
                <a:tab pos="9899783" algn="l"/>
              </a:tabLst>
            </a:pPr>
            <a:r>
              <a:rPr lang="fr-FR"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2014                                                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2</a:t>
            </a:r>
            <a:r>
              <a:rPr sz="1333" b="1" kern="0" spc="-17" dirty="0">
                <a:solidFill>
                  <a:srgbClr val="6C6D6A"/>
                </a:solidFill>
                <a:latin typeface="Arial"/>
                <a:cs typeface="Arial"/>
              </a:rPr>
              <a:t>01</a:t>
            </a:r>
            <a:r>
              <a:rPr lang="fr-FR" sz="1333" b="1" kern="0" spc="-17" dirty="0">
                <a:solidFill>
                  <a:srgbClr val="6C6D6A"/>
                </a:solidFill>
                <a:latin typeface="Arial"/>
                <a:cs typeface="Arial"/>
              </a:rPr>
              <a:t>6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                                         </a:t>
            </a:r>
            <a:r>
              <a:rPr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2018</a:t>
            </a:r>
            <a:r>
              <a:rPr sz="1333" b="1" kern="0" dirty="0">
                <a:solidFill>
                  <a:srgbClr val="6C6D6A"/>
                </a:solidFill>
                <a:latin typeface="Arial"/>
                <a:cs typeface="Arial"/>
              </a:rPr>
              <a:t>	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                                   </a:t>
            </a:r>
            <a:r>
              <a:rPr sz="1333" b="1" kern="0" spc="-25" dirty="0">
                <a:solidFill>
                  <a:srgbClr val="6C6D6A"/>
                </a:solidFill>
                <a:latin typeface="Arial"/>
                <a:cs typeface="Arial"/>
              </a:rPr>
              <a:t> </a:t>
            </a:r>
            <a:r>
              <a:rPr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2019</a:t>
            </a:r>
            <a:r>
              <a:rPr sz="1333" b="1" kern="0" dirty="0">
                <a:solidFill>
                  <a:srgbClr val="6C6D6A"/>
                </a:solidFill>
                <a:latin typeface="Arial"/>
                <a:cs typeface="Arial"/>
              </a:rPr>
              <a:t>	</a:t>
            </a:r>
            <a:r>
              <a:rPr lang="fr-FR" sz="1333" b="1" kern="0" dirty="0">
                <a:solidFill>
                  <a:srgbClr val="6C6D6A"/>
                </a:solidFill>
                <a:latin typeface="Arial"/>
                <a:cs typeface="Arial"/>
              </a:rPr>
              <a:t>                         </a:t>
            </a:r>
            <a:r>
              <a:rPr lang="fr-FR" sz="1333" b="1" kern="0" spc="-17" dirty="0">
                <a:solidFill>
                  <a:srgbClr val="6C6D6A"/>
                </a:solidFill>
                <a:latin typeface="Arial"/>
                <a:cs typeface="Arial"/>
              </a:rPr>
              <a:t>2021</a:t>
            </a:r>
            <a:endParaRPr sz="1333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58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CCDE9F04-BDB3-BE1F-48B4-0DAD7CE57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object 4">
            <a:extLst>
              <a:ext uri="{FF2B5EF4-FFF2-40B4-BE49-F238E27FC236}">
                <a16:creationId xmlns:a16="http://schemas.microsoft.com/office/drawing/2014/main" id="{A70AB15E-E53B-36B3-3E51-82EB97DC2878}"/>
              </a:ext>
            </a:extLst>
          </p:cNvPr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60" name="object 5">
              <a:extLst>
                <a:ext uri="{FF2B5EF4-FFF2-40B4-BE49-F238E27FC236}">
                  <a16:creationId xmlns:a16="http://schemas.microsoft.com/office/drawing/2014/main" id="{EB33B3A5-2193-0DEC-46A8-3064A0249503}"/>
                </a:ext>
              </a:extLst>
            </p:cNvPr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bject 6">
              <a:extLst>
                <a:ext uri="{FF2B5EF4-FFF2-40B4-BE49-F238E27FC236}">
                  <a16:creationId xmlns:a16="http://schemas.microsoft.com/office/drawing/2014/main" id="{8A991508-CAD6-3788-E474-4228FD69CCA3}"/>
                </a:ext>
              </a:extLst>
            </p:cNvPr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object 7">
              <a:extLst>
                <a:ext uri="{FF2B5EF4-FFF2-40B4-BE49-F238E27FC236}">
                  <a16:creationId xmlns:a16="http://schemas.microsoft.com/office/drawing/2014/main" id="{797BDB06-2B11-5638-8491-8711D49E399A}"/>
                </a:ext>
              </a:extLst>
            </p:cNvPr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object 8">
            <a:extLst>
              <a:ext uri="{FF2B5EF4-FFF2-40B4-BE49-F238E27FC236}">
                <a16:creationId xmlns:a16="http://schemas.microsoft.com/office/drawing/2014/main" id="{575EC9CB-5137-1F9C-7EE2-9116E365A1CE}"/>
              </a:ext>
            </a:extLst>
          </p:cNvPr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kumimoji="0" lang="fr-FR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4" name="object 9">
            <a:extLst>
              <a:ext uri="{FF2B5EF4-FFF2-40B4-BE49-F238E27FC236}">
                <a16:creationId xmlns:a16="http://schemas.microsoft.com/office/drawing/2014/main" id="{848336A7-CDB4-ACB7-11CC-6CEE347AD9DF}"/>
              </a:ext>
            </a:extLst>
          </p:cNvPr>
          <p:cNvSpPr txBox="1">
            <a:spLocks/>
          </p:cNvSpPr>
          <p:nvPr/>
        </p:nvSpPr>
        <p:spPr>
          <a:xfrm>
            <a:off x="841057" y="269090"/>
            <a:ext cx="10902315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000" b="0" i="0">
                <a:solidFill>
                  <a:srgbClr val="6C6D6A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66675" marR="5080">
              <a:lnSpc>
                <a:spcPts val="2590"/>
              </a:lnSpc>
              <a:spcBef>
                <a:spcPts val="425"/>
              </a:spcBef>
            </a:pPr>
            <a:r>
              <a:rPr lang="fr-FR" sz="2400" b="1" spc="-35" dirty="0">
                <a:solidFill>
                  <a:srgbClr val="FFFFFF"/>
                </a:solidFill>
                <a:latin typeface="Arial"/>
                <a:cs typeface="Arial"/>
              </a:rPr>
              <a:t>Solar Box, du concept à l’impact: les étapes du projet</a:t>
            </a:r>
          </a:p>
        </p:txBody>
      </p:sp>
      <p:sp>
        <p:nvSpPr>
          <p:cNvPr id="65" name="object 13">
            <a:extLst>
              <a:ext uri="{FF2B5EF4-FFF2-40B4-BE49-F238E27FC236}">
                <a16:creationId xmlns:a16="http://schemas.microsoft.com/office/drawing/2014/main" id="{B3DCCC30-6B51-B22A-533B-3EB0B1B2585A}"/>
              </a:ext>
            </a:extLst>
          </p:cNvPr>
          <p:cNvSpPr/>
          <p:nvPr/>
        </p:nvSpPr>
        <p:spPr>
          <a:xfrm>
            <a:off x="0" y="1171194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object 17">
            <a:extLst>
              <a:ext uri="{FF2B5EF4-FFF2-40B4-BE49-F238E27FC236}">
                <a16:creationId xmlns:a16="http://schemas.microsoft.com/office/drawing/2014/main" id="{EC429A0B-8333-E158-13F6-C42CAF6CB759}"/>
              </a:ext>
            </a:extLst>
          </p:cNvPr>
          <p:cNvSpPr txBox="1"/>
          <p:nvPr/>
        </p:nvSpPr>
        <p:spPr>
          <a:xfrm>
            <a:off x="5260647" y="2913877"/>
            <a:ext cx="2144713" cy="2334464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8520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Passage du cube au panneau plat pour une production mieux adaptée aux usages ruraux</a:t>
            </a:r>
          </a:p>
          <a:p>
            <a:pPr marL="18520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Campagne de crowdfunding pour soutenir le déploiement</a:t>
            </a:r>
          </a:p>
          <a:p>
            <a:pPr marL="185201" lvl="1" indent="-174618" defTabSz="761970">
              <a:spcBef>
                <a:spcPts val="642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185201" algn="l"/>
              </a:tabLst>
            </a:pPr>
            <a:r>
              <a:rPr lang="fr-FR" sz="1400" kern="0" dirty="0">
                <a:solidFill>
                  <a:sysClr val="windowText" lastClr="000000"/>
                </a:solidFill>
                <a:latin typeface="Arial MT"/>
                <a:cs typeface="Arial MT"/>
              </a:rPr>
              <a:t>Levée de 1.4 M FCFA</a:t>
            </a:r>
          </a:p>
          <a:p>
            <a:pPr marL="185729" lvl="1" defTabSz="761970">
              <a:spcBef>
                <a:spcPts val="387"/>
              </a:spcBef>
              <a:buSzPct val="89285"/>
              <a:tabLst>
                <a:tab pos="360347" algn="l"/>
              </a:tabLst>
            </a:pPr>
            <a:endParaRPr lang="fr-FR" sz="1167" kern="0" dirty="0">
              <a:solidFill>
                <a:srgbClr val="6C6D6A"/>
              </a:solidFill>
              <a:latin typeface="Arial MT"/>
              <a:cs typeface="Arial MT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0A58C00-81D3-449C-4BE7-1E4B7BA32646}"/>
              </a:ext>
            </a:extLst>
          </p:cNvPr>
          <p:cNvSpPr/>
          <p:nvPr/>
        </p:nvSpPr>
        <p:spPr>
          <a:xfrm>
            <a:off x="8145991" y="6021296"/>
            <a:ext cx="3013181" cy="379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B087FEA-A883-C534-567E-4573B2428B0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9032"/>
          <a:stretch>
            <a:fillRect/>
          </a:stretch>
        </p:blipFill>
        <p:spPr>
          <a:xfrm>
            <a:off x="2835054" y="3812470"/>
            <a:ext cx="2207637" cy="192650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135A07F-D4BB-5D0D-F495-895343AF1E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1244"/>
          <a:stretch>
            <a:fillRect/>
          </a:stretch>
        </p:blipFill>
        <p:spPr>
          <a:xfrm>
            <a:off x="5157196" y="2666007"/>
            <a:ext cx="740374" cy="297510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33EAEF2-1A1F-8A6F-213C-DA76732D8B5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6529"/>
          <a:stretch>
            <a:fillRect/>
          </a:stretch>
        </p:blipFill>
        <p:spPr>
          <a:xfrm>
            <a:off x="5024067" y="3937641"/>
            <a:ext cx="2471140" cy="1795864"/>
          </a:xfrm>
          <a:prstGeom prst="rect">
            <a:avLst/>
          </a:prstGeom>
        </p:spPr>
      </p:pic>
      <p:sp>
        <p:nvSpPr>
          <p:cNvPr id="44" name="object 6">
            <a:extLst>
              <a:ext uri="{FF2B5EF4-FFF2-40B4-BE49-F238E27FC236}">
                <a16:creationId xmlns:a16="http://schemas.microsoft.com/office/drawing/2014/main" id="{062E09D1-56F7-DE85-69C1-EEF48C46EC02}"/>
              </a:ext>
            </a:extLst>
          </p:cNvPr>
          <p:cNvSpPr txBox="1">
            <a:spLocks/>
          </p:cNvSpPr>
          <p:nvPr/>
        </p:nvSpPr>
        <p:spPr>
          <a:xfrm>
            <a:off x="2775002" y="1400609"/>
            <a:ext cx="1422928" cy="1049432"/>
          </a:xfrm>
          <a:prstGeom prst="rect">
            <a:avLst/>
          </a:prstGeom>
        </p:spPr>
        <p:txBody>
          <a:bodyPr vert="horz" wrap="square" lIns="0" tIns="1058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1749">
              <a:spcBef>
                <a:spcPts val="83"/>
              </a:spcBef>
            </a:pPr>
            <a:r>
              <a:rPr lang="fr-FR" sz="7500" spc="-12" baseline="-22222" dirty="0">
                <a:solidFill>
                  <a:srgbClr val="468FBE"/>
                </a:solidFill>
                <a:latin typeface="Arial"/>
                <a:cs typeface="Arial"/>
              </a:rPr>
              <a:t>2</a:t>
            </a:r>
            <a:endParaRPr lang="fr-FR" sz="1500" dirty="0">
              <a:latin typeface="Arial"/>
              <a:cs typeface="Arial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F1EADB3B-1C8C-8B74-31BD-3C2573C626F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7451"/>
          <a:stretch>
            <a:fillRect/>
          </a:stretch>
        </p:blipFill>
        <p:spPr>
          <a:xfrm>
            <a:off x="7494646" y="3813820"/>
            <a:ext cx="2374154" cy="192650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B0C752A-4EEB-3D21-FB6A-149984C7A8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8408"/>
          <a:stretch>
            <a:fillRect/>
          </a:stretch>
        </p:blipFill>
        <p:spPr>
          <a:xfrm>
            <a:off x="9742136" y="3813674"/>
            <a:ext cx="2273348" cy="1926503"/>
          </a:xfrm>
          <a:prstGeom prst="rect">
            <a:avLst/>
          </a:prstGeom>
        </p:spPr>
      </p:pic>
      <p:sp>
        <p:nvSpPr>
          <p:cNvPr id="52" name="object 19">
            <a:extLst>
              <a:ext uri="{FF2B5EF4-FFF2-40B4-BE49-F238E27FC236}">
                <a16:creationId xmlns:a16="http://schemas.microsoft.com/office/drawing/2014/main" id="{B669D9B9-DAD2-31FF-3B42-30833BAADC53}"/>
              </a:ext>
            </a:extLst>
          </p:cNvPr>
          <p:cNvSpPr txBox="1"/>
          <p:nvPr/>
        </p:nvSpPr>
        <p:spPr>
          <a:xfrm>
            <a:off x="10033902" y="2570554"/>
            <a:ext cx="1921933" cy="3146994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295803" marR="4233" indent="-285750" defTabSz="761970">
              <a:lnSpc>
                <a:spcPct val="110000"/>
              </a:lnSpc>
              <a:spcBef>
                <a:spcPts val="83"/>
              </a:spcBef>
              <a:buClr>
                <a:srgbClr val="468FBE"/>
              </a:buClr>
              <a:buSzPct val="89285"/>
              <a:buFont typeface="Wingdings"/>
              <a:buChar char=""/>
              <a:tabLst>
                <a:tab pos="208483" algn="l"/>
              </a:tabLst>
            </a:pPr>
            <a:r>
              <a:rPr lang="fr-FR" sz="1600" kern="0" dirty="0">
                <a:latin typeface="Arial MT"/>
                <a:cs typeface="Arial MT"/>
              </a:rPr>
              <a:t>Redéfinition d’une nouvelle vision</a:t>
            </a:r>
          </a:p>
          <a:p>
            <a:pPr marL="360347" marR="0" lvl="1" indent="-174618" defTabSz="761970" fontAlgn="auto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Recentrage sur les kits individuels </a:t>
            </a:r>
            <a:r>
              <a:rPr lang="fr-FR" sz="1400" kern="0" dirty="0" err="1">
                <a:latin typeface="Arial MT"/>
                <a:cs typeface="Arial MT"/>
              </a:rPr>
              <a:t>pay</a:t>
            </a:r>
            <a:r>
              <a:rPr lang="fr-FR" sz="1400" kern="0" dirty="0">
                <a:latin typeface="Arial MT"/>
                <a:cs typeface="Arial MT"/>
              </a:rPr>
              <a:t> as </a:t>
            </a:r>
            <a:r>
              <a:rPr lang="fr-FR" sz="1400" kern="0" dirty="0" err="1">
                <a:latin typeface="Arial MT"/>
                <a:cs typeface="Arial MT"/>
              </a:rPr>
              <a:t>you</a:t>
            </a:r>
            <a:r>
              <a:rPr lang="fr-FR" sz="1400" kern="0" dirty="0">
                <a:latin typeface="Arial MT"/>
                <a:cs typeface="Arial MT"/>
              </a:rPr>
              <a:t> go </a:t>
            </a:r>
          </a:p>
          <a:p>
            <a:pPr marL="360347" marR="0" lvl="1" indent="-174618" defTabSz="761970" fontAlgn="auto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Mise à jour de la fiscalité de l’entreprise</a:t>
            </a:r>
          </a:p>
          <a:p>
            <a:pPr marL="360347" marR="0" lvl="1" indent="-174618" defTabSz="761970" fontAlgn="auto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r>
              <a:rPr lang="fr-FR" sz="1400" kern="0" dirty="0">
                <a:latin typeface="Arial MT"/>
                <a:cs typeface="Arial MT"/>
              </a:rPr>
              <a:t>Participation aux appels d’offres  </a:t>
            </a:r>
          </a:p>
          <a:p>
            <a:pPr marL="360347" marR="0" lvl="1" indent="-174618" algn="l" defTabSz="761970" rtl="0" eaLnBrk="1" fontAlgn="auto" latinLnBrk="0" hangingPunct="1">
              <a:lnSpc>
                <a:spcPct val="100000"/>
              </a:lnSpc>
              <a:spcBef>
                <a:spcPts val="387"/>
              </a:spcBef>
              <a:spcAft>
                <a:spcPts val="0"/>
              </a:spcAft>
              <a:buClrTx/>
              <a:buSzPct val="89285"/>
              <a:buFont typeface="Wingdings"/>
              <a:buChar char=""/>
              <a:tabLst>
                <a:tab pos="360347" algn="l"/>
              </a:tabLst>
              <a:defRPr/>
            </a:pP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6C6D6A"/>
              </a:solidFill>
              <a:effectLst/>
              <a:highlight>
                <a:srgbClr val="FFFF00"/>
              </a:highlight>
              <a:uLnTx/>
              <a:uFillTx/>
              <a:latin typeface="Arial MT"/>
              <a:ea typeface="+mn-ea"/>
              <a:cs typeface="Arial MT"/>
            </a:endParaRPr>
          </a:p>
          <a:p>
            <a:pPr marL="10053" marR="4233" defTabSz="761970">
              <a:lnSpc>
                <a:spcPct val="110000"/>
              </a:lnSpc>
              <a:spcBef>
                <a:spcPts val="83"/>
              </a:spcBef>
              <a:buClr>
                <a:srgbClr val="468FBE"/>
              </a:buClr>
              <a:buSzPct val="89285"/>
              <a:tabLst>
                <a:tab pos="208483" algn="l"/>
              </a:tabLst>
            </a:pPr>
            <a:endParaRPr lang="fr-FR" sz="1167" kern="0" dirty="0">
              <a:solidFill>
                <a:sysClr val="windowText" lastClr="000000"/>
              </a:solidFill>
              <a:highlight>
                <a:srgbClr val="FFFF00"/>
              </a:highlight>
              <a:latin typeface="Arial MT"/>
              <a:cs typeface="Arial MT"/>
            </a:endParaRPr>
          </a:p>
        </p:txBody>
      </p:sp>
      <p:sp>
        <p:nvSpPr>
          <p:cNvPr id="37" name="object 8">
            <a:extLst>
              <a:ext uri="{FF2B5EF4-FFF2-40B4-BE49-F238E27FC236}">
                <a16:creationId xmlns:a16="http://schemas.microsoft.com/office/drawing/2014/main" id="{64DAD0F5-AC68-60A6-A1F9-1A70E2A5B00F}"/>
              </a:ext>
            </a:extLst>
          </p:cNvPr>
          <p:cNvSpPr txBox="1"/>
          <p:nvPr/>
        </p:nvSpPr>
        <p:spPr>
          <a:xfrm>
            <a:off x="9705524" y="1691003"/>
            <a:ext cx="374650" cy="780128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5000" kern="0" spc="-42" dirty="0">
                <a:solidFill>
                  <a:srgbClr val="468FBE"/>
                </a:solidFill>
                <a:latin typeface="Arial MT"/>
                <a:cs typeface="Arial MT"/>
              </a:rPr>
              <a:t>5</a:t>
            </a:r>
            <a:endParaRPr sz="5000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38" name="object 2">
            <a:extLst>
              <a:ext uri="{FF2B5EF4-FFF2-40B4-BE49-F238E27FC236}">
                <a16:creationId xmlns:a16="http://schemas.microsoft.com/office/drawing/2014/main" id="{EA61A2B4-C35F-3960-A066-E855690B0B45}"/>
              </a:ext>
            </a:extLst>
          </p:cNvPr>
          <p:cNvSpPr txBox="1"/>
          <p:nvPr/>
        </p:nvSpPr>
        <p:spPr>
          <a:xfrm>
            <a:off x="10149393" y="1920593"/>
            <a:ext cx="2019557" cy="485175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defTabSz="761970">
              <a:spcBef>
                <a:spcPts val="83"/>
              </a:spcBef>
            </a:pPr>
            <a:r>
              <a:rPr lang="fr-FR" sz="1500" b="1" kern="0" spc="-8" dirty="0">
                <a:solidFill>
                  <a:srgbClr val="468FBE"/>
                </a:solidFill>
                <a:latin typeface="Arial"/>
                <a:cs typeface="Arial"/>
              </a:rPr>
              <a:t>Restructuration</a:t>
            </a:r>
          </a:p>
          <a:p>
            <a:pPr marL="10583" defTabSz="761970">
              <a:spcBef>
                <a:spcPts val="83"/>
              </a:spcBef>
            </a:pPr>
            <a:endParaRPr sz="15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8693B8-4ED6-AB43-892A-A8C12E959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89055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9" grpId="0"/>
      <p:bldP spid="52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3457" y="2687214"/>
            <a:ext cx="3083983" cy="567143"/>
          </a:xfrm>
          <a:prstGeom prst="rect">
            <a:avLst/>
          </a:prstGeom>
        </p:spPr>
        <p:txBody>
          <a:bodyPr vert="horz" wrap="square" lIns="0" tIns="11113" rIns="0" bIns="0" rtlCol="0">
            <a:spAutoFit/>
          </a:bodyPr>
          <a:lstStyle/>
          <a:p>
            <a:pPr marL="261927" marR="4233" indent="-251873" defTabSz="761970">
              <a:lnSpc>
                <a:spcPct val="143800"/>
              </a:lnSpc>
              <a:spcBef>
                <a:spcPts val="87"/>
              </a:spcBef>
              <a:buSzPct val="90625"/>
              <a:buFont typeface="Wingdings"/>
              <a:buChar char=""/>
              <a:tabLst>
                <a:tab pos="261927" algn="l"/>
              </a:tabLst>
            </a:pPr>
            <a:r>
              <a:rPr lang="fr-FR" sz="1333" b="1" kern="0" dirty="0">
                <a:solidFill>
                  <a:srgbClr val="0069A2"/>
                </a:solidFill>
                <a:latin typeface="Arial"/>
                <a:cs typeface="Arial"/>
              </a:rPr>
              <a:t>Modèle économique difficilement profitable  </a:t>
            </a:r>
            <a:endParaRPr sz="1333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3457" y="3327810"/>
            <a:ext cx="3716444" cy="951244"/>
          </a:xfrm>
          <a:prstGeom prst="rect">
            <a:avLst/>
          </a:prstGeom>
        </p:spPr>
        <p:txBody>
          <a:bodyPr vert="horz" wrap="square" lIns="0" tIns="98954" rIns="0" bIns="0" rtlCol="0">
            <a:spAutoFit/>
          </a:bodyPr>
          <a:lstStyle/>
          <a:p>
            <a:pPr marL="261927" marR="4233" indent="-251873" defTabSz="761970">
              <a:lnSpc>
                <a:spcPct val="143800"/>
              </a:lnSpc>
              <a:spcBef>
                <a:spcPts val="87"/>
              </a:spcBef>
              <a:buSzPct val="90625"/>
              <a:buFont typeface="Wingdings"/>
              <a:buChar char=""/>
              <a:tabLst>
                <a:tab pos="261927" algn="l"/>
              </a:tabLst>
            </a:pPr>
            <a:r>
              <a:rPr lang="fr-FR" sz="1333" b="1" kern="0" dirty="0">
                <a:solidFill>
                  <a:srgbClr val="0069A2"/>
                </a:solidFill>
                <a:latin typeface="Arial"/>
                <a:cs typeface="Arial"/>
              </a:rPr>
              <a:t>Peu de financements adaptés aux petits projets solaires décentralisés </a:t>
            </a:r>
            <a:r>
              <a:rPr lang="fr-FR" sz="1333" kern="0" dirty="0">
                <a:solidFill>
                  <a:srgbClr val="6C6D6A"/>
                </a:solidFill>
                <a:latin typeface="Arial"/>
                <a:cs typeface="Arial"/>
              </a:rPr>
              <a:t>(mécanismes de garantie, financement climat, </a:t>
            </a:r>
            <a:r>
              <a:rPr lang="fr-FR" sz="1333" kern="0" dirty="0" err="1">
                <a:solidFill>
                  <a:srgbClr val="6C6D6A"/>
                </a:solidFill>
                <a:latin typeface="Arial"/>
                <a:cs typeface="Arial"/>
              </a:rPr>
              <a:t>etc</a:t>
            </a:r>
            <a:r>
              <a:rPr lang="fr-FR" sz="1333" kern="0" dirty="0">
                <a:solidFill>
                  <a:srgbClr val="6C6D6A"/>
                </a:solidFill>
                <a:latin typeface="Arial"/>
                <a:cs typeface="Arial"/>
              </a:rPr>
              <a:t>)</a:t>
            </a:r>
            <a:endParaRPr lang="fr-FR" sz="1333" kern="0" dirty="0">
              <a:solidFill>
                <a:srgbClr val="6C6D6A"/>
              </a:solidFill>
              <a:highlight>
                <a:srgbClr val="FFFF00"/>
              </a:highlight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3457" y="4402900"/>
            <a:ext cx="3644476" cy="1157411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261927" marR="4233" indent="-251873" defTabSz="761970">
              <a:lnSpc>
                <a:spcPct val="143800"/>
              </a:lnSpc>
              <a:spcBef>
                <a:spcPts val="83"/>
              </a:spcBef>
              <a:buSzPct val="90625"/>
              <a:buFont typeface="Wingdings"/>
              <a:buChar char=""/>
              <a:tabLst>
                <a:tab pos="261927" algn="l"/>
              </a:tabLst>
            </a:pPr>
            <a:r>
              <a:rPr lang="fr-FR" sz="1333" b="1" kern="0" dirty="0">
                <a:solidFill>
                  <a:srgbClr val="0069A2"/>
                </a:solidFill>
                <a:latin typeface="Arial"/>
                <a:cs typeface="Arial"/>
              </a:rPr>
              <a:t>Absence d’aides publiques ciblées</a:t>
            </a:r>
            <a:r>
              <a:rPr lang="fr-FR" sz="1333" kern="0" dirty="0">
                <a:solidFill>
                  <a:srgbClr val="6C6D6A"/>
                </a:solidFill>
                <a:latin typeface="Arial MT"/>
                <a:cs typeface="Arial MT"/>
              </a:rPr>
              <a:t> (exonérations, subventions ou primes à l’installation) </a:t>
            </a:r>
            <a:r>
              <a:rPr lang="fr-FR" sz="1333" kern="0" dirty="0">
                <a:solidFill>
                  <a:srgbClr val="0069A2"/>
                </a:solidFill>
                <a:latin typeface="Arial MT"/>
                <a:cs typeface="Arial MT"/>
              </a:rPr>
              <a:t>pour les producteurs et les consommateurs</a:t>
            </a:r>
            <a:endParaRPr sz="1333" kern="0" dirty="0">
              <a:solidFill>
                <a:sysClr val="windowText" lastClr="000000"/>
              </a:solidFill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70058" y="2686389"/>
            <a:ext cx="3489325" cy="2069263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261927" marR="4233" indent="-251873" defTabSz="761970">
              <a:lnSpc>
                <a:spcPct val="143800"/>
              </a:lnSpc>
              <a:spcBef>
                <a:spcPts val="83"/>
              </a:spcBef>
              <a:buClr>
                <a:srgbClr val="4A99A6"/>
              </a:buClr>
              <a:buSzPct val="90625"/>
              <a:buFont typeface="Wingdings"/>
              <a:buChar char=""/>
              <a:tabLst>
                <a:tab pos="261927" algn="l"/>
              </a:tabLst>
            </a:pPr>
            <a:r>
              <a:rPr lang="fr-FR" sz="1333" b="1" kern="0" dirty="0">
                <a:solidFill>
                  <a:srgbClr val="4A99A6"/>
                </a:solidFill>
                <a:latin typeface="Arial MT"/>
                <a:cs typeface="Arial MT"/>
              </a:rPr>
              <a:t>Absence de réglementation spécifique pour les kits solaires autonomes </a:t>
            </a:r>
            <a:r>
              <a:rPr lang="fr-FR" sz="1333" kern="0" dirty="0">
                <a:solidFill>
                  <a:srgbClr val="6C6D6A"/>
                </a:solidFill>
                <a:latin typeface="Arial MT"/>
                <a:cs typeface="Arial MT"/>
              </a:rPr>
              <a:t>(tarification, revente de surplus, normes)</a:t>
            </a:r>
          </a:p>
          <a:p>
            <a:pPr marL="10054" marR="4233" defTabSz="761970">
              <a:lnSpc>
                <a:spcPct val="143800"/>
              </a:lnSpc>
              <a:spcBef>
                <a:spcPts val="83"/>
              </a:spcBef>
              <a:buClr>
                <a:srgbClr val="4A99A6"/>
              </a:buClr>
              <a:buSzPct val="90625"/>
              <a:tabLst>
                <a:tab pos="261927" algn="l"/>
              </a:tabLst>
            </a:pPr>
            <a:endParaRPr lang="fr-FR" sz="1333" kern="0" dirty="0">
              <a:solidFill>
                <a:srgbClr val="6C6D6A"/>
              </a:solidFill>
              <a:latin typeface="Arial MT"/>
              <a:cs typeface="Arial MT"/>
            </a:endParaRPr>
          </a:p>
          <a:p>
            <a:pPr marL="261927" marR="4233" indent="-251873" defTabSz="761970">
              <a:lnSpc>
                <a:spcPct val="143800"/>
              </a:lnSpc>
              <a:spcBef>
                <a:spcPts val="83"/>
              </a:spcBef>
              <a:buClr>
                <a:srgbClr val="4A99A6"/>
              </a:buClr>
              <a:buSzPct val="90625"/>
              <a:buFont typeface="Wingdings"/>
              <a:buChar char=""/>
              <a:tabLst>
                <a:tab pos="261927" algn="l"/>
              </a:tabLst>
            </a:pPr>
            <a:r>
              <a:rPr lang="fr-FR" sz="1333" b="1" kern="0" dirty="0">
                <a:solidFill>
                  <a:srgbClr val="4A99A6"/>
                </a:solidFill>
                <a:latin typeface="Arial MT"/>
                <a:cs typeface="Arial MT"/>
              </a:rPr>
              <a:t>Manque de normes officielles </a:t>
            </a:r>
            <a:r>
              <a:rPr lang="fr-FR" sz="1333" kern="0" dirty="0">
                <a:solidFill>
                  <a:srgbClr val="6C6D6A"/>
                </a:solidFill>
                <a:latin typeface="Arial MT"/>
                <a:cs typeface="Arial MT"/>
              </a:rPr>
              <a:t>pour garantir la qualité et certifier les solutions fiables.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488545" y="1823826"/>
            <a:ext cx="2076450" cy="574281"/>
          </a:xfrm>
          <a:prstGeom prst="rect">
            <a:avLst/>
          </a:prstGeom>
        </p:spPr>
        <p:txBody>
          <a:bodyPr vert="horz" wrap="square" lIns="0" tIns="10054" rIns="0" bIns="0" rtlCol="0">
            <a:spAutoFit/>
          </a:bodyPr>
          <a:lstStyle/>
          <a:p>
            <a:pPr marL="10583" defTabSz="761970">
              <a:spcBef>
                <a:spcPts val="79"/>
              </a:spcBef>
            </a:pPr>
            <a:r>
              <a:rPr lang="fr-FR" sz="1833" b="1" kern="0" spc="-17" dirty="0">
                <a:solidFill>
                  <a:srgbClr val="0069A2"/>
                </a:solidFill>
                <a:latin typeface="Arial"/>
                <a:cs typeface="Arial"/>
              </a:rPr>
              <a:t>Financement &amp; Investissement</a:t>
            </a:r>
            <a:endParaRPr sz="1833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88010" y="1590040"/>
            <a:ext cx="805391" cy="805391"/>
            <a:chOff x="705612" y="1908048"/>
            <a:chExt cx="966469" cy="966469"/>
          </a:xfrm>
        </p:grpSpPr>
        <p:sp>
          <p:nvSpPr>
            <p:cNvPr id="11" name="object 11"/>
            <p:cNvSpPr/>
            <p:nvPr/>
          </p:nvSpPr>
          <p:spPr>
            <a:xfrm>
              <a:off x="734568" y="1937004"/>
              <a:ext cx="908685" cy="908685"/>
            </a:xfrm>
            <a:custGeom>
              <a:avLst/>
              <a:gdLst/>
              <a:ahLst/>
              <a:cxnLst/>
              <a:rect l="l" t="t" r="r" b="b"/>
              <a:pathLst>
                <a:path w="908685" h="908685">
                  <a:moveTo>
                    <a:pt x="0" y="454151"/>
                  </a:moveTo>
                  <a:lnTo>
                    <a:pt x="2344" y="407716"/>
                  </a:lnTo>
                  <a:lnTo>
                    <a:pt x="9226" y="362623"/>
                  </a:lnTo>
                  <a:lnTo>
                    <a:pt x="20417" y="319099"/>
                  </a:lnTo>
                  <a:lnTo>
                    <a:pt x="35688" y="277373"/>
                  </a:lnTo>
                  <a:lnTo>
                    <a:pt x="54812" y="237674"/>
                  </a:lnTo>
                  <a:lnTo>
                    <a:pt x="77561" y="200229"/>
                  </a:lnTo>
                  <a:lnTo>
                    <a:pt x="103705" y="165267"/>
                  </a:lnTo>
                  <a:lnTo>
                    <a:pt x="133016" y="133016"/>
                  </a:lnTo>
                  <a:lnTo>
                    <a:pt x="165267" y="103705"/>
                  </a:lnTo>
                  <a:lnTo>
                    <a:pt x="200229" y="77561"/>
                  </a:lnTo>
                  <a:lnTo>
                    <a:pt x="237674" y="54812"/>
                  </a:lnTo>
                  <a:lnTo>
                    <a:pt x="277373" y="35688"/>
                  </a:lnTo>
                  <a:lnTo>
                    <a:pt x="319099" y="20417"/>
                  </a:lnTo>
                  <a:lnTo>
                    <a:pt x="362623" y="9226"/>
                  </a:lnTo>
                  <a:lnTo>
                    <a:pt x="407716" y="2344"/>
                  </a:lnTo>
                  <a:lnTo>
                    <a:pt x="454151" y="0"/>
                  </a:lnTo>
                  <a:lnTo>
                    <a:pt x="500587" y="2344"/>
                  </a:lnTo>
                  <a:lnTo>
                    <a:pt x="545680" y="9226"/>
                  </a:lnTo>
                  <a:lnTo>
                    <a:pt x="589204" y="20417"/>
                  </a:lnTo>
                  <a:lnTo>
                    <a:pt x="630930" y="35688"/>
                  </a:lnTo>
                  <a:lnTo>
                    <a:pt x="670629" y="54812"/>
                  </a:lnTo>
                  <a:lnTo>
                    <a:pt x="708074" y="77561"/>
                  </a:lnTo>
                  <a:lnTo>
                    <a:pt x="743036" y="103705"/>
                  </a:lnTo>
                  <a:lnTo>
                    <a:pt x="775287" y="133016"/>
                  </a:lnTo>
                  <a:lnTo>
                    <a:pt x="804598" y="165267"/>
                  </a:lnTo>
                  <a:lnTo>
                    <a:pt x="830742" y="200229"/>
                  </a:lnTo>
                  <a:lnTo>
                    <a:pt x="853491" y="237674"/>
                  </a:lnTo>
                  <a:lnTo>
                    <a:pt x="872615" y="277373"/>
                  </a:lnTo>
                  <a:lnTo>
                    <a:pt x="887886" y="319099"/>
                  </a:lnTo>
                  <a:lnTo>
                    <a:pt x="899077" y="362623"/>
                  </a:lnTo>
                  <a:lnTo>
                    <a:pt x="905959" y="407716"/>
                  </a:lnTo>
                  <a:lnTo>
                    <a:pt x="908304" y="454151"/>
                  </a:lnTo>
                  <a:lnTo>
                    <a:pt x="905959" y="500587"/>
                  </a:lnTo>
                  <a:lnTo>
                    <a:pt x="899077" y="545680"/>
                  </a:lnTo>
                  <a:lnTo>
                    <a:pt x="887886" y="589204"/>
                  </a:lnTo>
                  <a:lnTo>
                    <a:pt x="872615" y="630930"/>
                  </a:lnTo>
                  <a:lnTo>
                    <a:pt x="853491" y="670629"/>
                  </a:lnTo>
                  <a:lnTo>
                    <a:pt x="830742" y="708074"/>
                  </a:lnTo>
                  <a:lnTo>
                    <a:pt x="804598" y="743036"/>
                  </a:lnTo>
                  <a:lnTo>
                    <a:pt x="775287" y="775287"/>
                  </a:lnTo>
                  <a:lnTo>
                    <a:pt x="743036" y="804598"/>
                  </a:lnTo>
                  <a:lnTo>
                    <a:pt x="708074" y="830742"/>
                  </a:lnTo>
                  <a:lnTo>
                    <a:pt x="670629" y="853491"/>
                  </a:lnTo>
                  <a:lnTo>
                    <a:pt x="630930" y="872615"/>
                  </a:lnTo>
                  <a:lnTo>
                    <a:pt x="589204" y="887886"/>
                  </a:lnTo>
                  <a:lnTo>
                    <a:pt x="545680" y="899077"/>
                  </a:lnTo>
                  <a:lnTo>
                    <a:pt x="500587" y="905959"/>
                  </a:lnTo>
                  <a:lnTo>
                    <a:pt x="454151" y="908304"/>
                  </a:lnTo>
                  <a:lnTo>
                    <a:pt x="407716" y="905959"/>
                  </a:lnTo>
                  <a:lnTo>
                    <a:pt x="362623" y="899077"/>
                  </a:lnTo>
                  <a:lnTo>
                    <a:pt x="319099" y="887886"/>
                  </a:lnTo>
                  <a:lnTo>
                    <a:pt x="277373" y="872615"/>
                  </a:lnTo>
                  <a:lnTo>
                    <a:pt x="237674" y="853491"/>
                  </a:lnTo>
                  <a:lnTo>
                    <a:pt x="200229" y="830742"/>
                  </a:lnTo>
                  <a:lnTo>
                    <a:pt x="165267" y="804598"/>
                  </a:lnTo>
                  <a:lnTo>
                    <a:pt x="133016" y="775287"/>
                  </a:lnTo>
                  <a:lnTo>
                    <a:pt x="103705" y="743036"/>
                  </a:lnTo>
                  <a:lnTo>
                    <a:pt x="77561" y="708074"/>
                  </a:lnTo>
                  <a:lnTo>
                    <a:pt x="54812" y="670629"/>
                  </a:lnTo>
                  <a:lnTo>
                    <a:pt x="35688" y="630930"/>
                  </a:lnTo>
                  <a:lnTo>
                    <a:pt x="20417" y="589204"/>
                  </a:lnTo>
                  <a:lnTo>
                    <a:pt x="9226" y="545680"/>
                  </a:lnTo>
                  <a:lnTo>
                    <a:pt x="2344" y="500587"/>
                  </a:lnTo>
                  <a:lnTo>
                    <a:pt x="0" y="454151"/>
                  </a:lnTo>
                  <a:close/>
                </a:path>
              </a:pathLst>
            </a:custGeom>
            <a:ln w="57912">
              <a:solidFill>
                <a:srgbClr val="0069A2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5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871728" y="2039112"/>
              <a:ext cx="638810" cy="615950"/>
            </a:xfrm>
            <a:custGeom>
              <a:avLst/>
              <a:gdLst/>
              <a:ahLst/>
              <a:cxnLst/>
              <a:rect l="l" t="t" r="r" b="b"/>
              <a:pathLst>
                <a:path w="638810" h="615950">
                  <a:moveTo>
                    <a:pt x="321602" y="0"/>
                  </a:moveTo>
                  <a:lnTo>
                    <a:pt x="307619" y="0"/>
                  </a:lnTo>
                  <a:lnTo>
                    <a:pt x="205079" y="60578"/>
                  </a:lnTo>
                  <a:lnTo>
                    <a:pt x="195757" y="69976"/>
                  </a:lnTo>
                  <a:lnTo>
                    <a:pt x="200345" y="184741"/>
                  </a:lnTo>
                  <a:lnTo>
                    <a:pt x="200418" y="186562"/>
                  </a:lnTo>
                  <a:lnTo>
                    <a:pt x="111861" y="237871"/>
                  </a:lnTo>
                  <a:lnTo>
                    <a:pt x="102539" y="247268"/>
                  </a:lnTo>
                  <a:lnTo>
                    <a:pt x="102539" y="349885"/>
                  </a:lnTo>
                  <a:lnTo>
                    <a:pt x="4660" y="405764"/>
                  </a:lnTo>
                  <a:lnTo>
                    <a:pt x="0" y="405764"/>
                  </a:lnTo>
                  <a:lnTo>
                    <a:pt x="0" y="545718"/>
                  </a:lnTo>
                  <a:lnTo>
                    <a:pt x="4660" y="550417"/>
                  </a:lnTo>
                  <a:lnTo>
                    <a:pt x="111861" y="610997"/>
                  </a:lnTo>
                  <a:lnTo>
                    <a:pt x="111861" y="615696"/>
                  </a:lnTo>
                  <a:lnTo>
                    <a:pt x="116522" y="615696"/>
                  </a:lnTo>
                  <a:lnTo>
                    <a:pt x="121183" y="610997"/>
                  </a:lnTo>
                  <a:lnTo>
                    <a:pt x="174483" y="583057"/>
                  </a:lnTo>
                  <a:lnTo>
                    <a:pt x="116522" y="583057"/>
                  </a:lnTo>
                  <a:lnTo>
                    <a:pt x="41948" y="541020"/>
                  </a:lnTo>
                  <a:lnTo>
                    <a:pt x="80718" y="517778"/>
                  </a:lnTo>
                  <a:lnTo>
                    <a:pt x="23304" y="517778"/>
                  </a:lnTo>
                  <a:lnTo>
                    <a:pt x="27892" y="425892"/>
                  </a:lnTo>
                  <a:lnTo>
                    <a:pt x="27965" y="424434"/>
                  </a:lnTo>
                  <a:lnTo>
                    <a:pt x="102539" y="382524"/>
                  </a:lnTo>
                  <a:lnTo>
                    <a:pt x="130505" y="382524"/>
                  </a:lnTo>
                  <a:lnTo>
                    <a:pt x="130505" y="377825"/>
                  </a:lnTo>
                  <a:lnTo>
                    <a:pt x="178003" y="377825"/>
                  </a:lnTo>
                  <a:lnTo>
                    <a:pt x="130505" y="349885"/>
                  </a:lnTo>
                  <a:lnTo>
                    <a:pt x="125917" y="262624"/>
                  </a:lnTo>
                  <a:lnTo>
                    <a:pt x="125844" y="261238"/>
                  </a:lnTo>
                  <a:lnTo>
                    <a:pt x="214401" y="209930"/>
                  </a:lnTo>
                  <a:lnTo>
                    <a:pt x="264117" y="209930"/>
                  </a:lnTo>
                  <a:lnTo>
                    <a:pt x="237705" y="195961"/>
                  </a:lnTo>
                  <a:lnTo>
                    <a:pt x="277323" y="172592"/>
                  </a:lnTo>
                  <a:lnTo>
                    <a:pt x="223723" y="172592"/>
                  </a:lnTo>
                  <a:lnTo>
                    <a:pt x="223723" y="79248"/>
                  </a:lnTo>
                  <a:lnTo>
                    <a:pt x="302958" y="32638"/>
                  </a:lnTo>
                  <a:lnTo>
                    <a:pt x="379332" y="32638"/>
                  </a:lnTo>
                  <a:lnTo>
                    <a:pt x="321602" y="0"/>
                  </a:lnTo>
                  <a:close/>
                </a:path>
                <a:path w="638810" h="615950">
                  <a:moveTo>
                    <a:pt x="273158" y="559688"/>
                  </a:moveTo>
                  <a:lnTo>
                    <a:pt x="219062" y="559688"/>
                  </a:lnTo>
                  <a:lnTo>
                    <a:pt x="312280" y="610997"/>
                  </a:lnTo>
                  <a:lnTo>
                    <a:pt x="316941" y="615696"/>
                  </a:lnTo>
                  <a:lnTo>
                    <a:pt x="321602" y="615696"/>
                  </a:lnTo>
                  <a:lnTo>
                    <a:pt x="326275" y="610997"/>
                  </a:lnTo>
                  <a:lnTo>
                    <a:pt x="368494" y="587755"/>
                  </a:lnTo>
                  <a:lnTo>
                    <a:pt x="321602" y="587755"/>
                  </a:lnTo>
                  <a:lnTo>
                    <a:pt x="273158" y="559688"/>
                  </a:lnTo>
                  <a:close/>
                </a:path>
                <a:path w="638810" h="615950">
                  <a:moveTo>
                    <a:pt x="521969" y="610997"/>
                  </a:moveTo>
                  <a:lnTo>
                    <a:pt x="517397" y="610997"/>
                  </a:lnTo>
                  <a:lnTo>
                    <a:pt x="517397" y="615696"/>
                  </a:lnTo>
                  <a:lnTo>
                    <a:pt x="521969" y="615696"/>
                  </a:lnTo>
                  <a:lnTo>
                    <a:pt x="521969" y="610997"/>
                  </a:lnTo>
                  <a:close/>
                </a:path>
                <a:path w="638810" h="615950">
                  <a:moveTo>
                    <a:pt x="478498" y="559688"/>
                  </a:moveTo>
                  <a:lnTo>
                    <a:pt x="419481" y="559688"/>
                  </a:lnTo>
                  <a:lnTo>
                    <a:pt x="512699" y="610997"/>
                  </a:lnTo>
                  <a:lnTo>
                    <a:pt x="526669" y="610997"/>
                  </a:lnTo>
                  <a:lnTo>
                    <a:pt x="573997" y="583057"/>
                  </a:lnTo>
                  <a:lnTo>
                    <a:pt x="517397" y="583057"/>
                  </a:lnTo>
                  <a:lnTo>
                    <a:pt x="478498" y="559688"/>
                  </a:lnTo>
                  <a:close/>
                </a:path>
                <a:path w="638810" h="615950">
                  <a:moveTo>
                    <a:pt x="428752" y="447801"/>
                  </a:moveTo>
                  <a:lnTo>
                    <a:pt x="400812" y="447801"/>
                  </a:lnTo>
                  <a:lnTo>
                    <a:pt x="400812" y="536448"/>
                  </a:lnTo>
                  <a:lnTo>
                    <a:pt x="321602" y="587755"/>
                  </a:lnTo>
                  <a:lnTo>
                    <a:pt x="368494" y="587755"/>
                  </a:lnTo>
                  <a:lnTo>
                    <a:pt x="419481" y="559688"/>
                  </a:lnTo>
                  <a:lnTo>
                    <a:pt x="478498" y="559688"/>
                  </a:lnTo>
                  <a:lnTo>
                    <a:pt x="447421" y="541020"/>
                  </a:lnTo>
                  <a:lnTo>
                    <a:pt x="480629" y="522350"/>
                  </a:lnTo>
                  <a:lnTo>
                    <a:pt x="428752" y="522350"/>
                  </a:lnTo>
                  <a:lnTo>
                    <a:pt x="428752" y="447801"/>
                  </a:lnTo>
                  <a:close/>
                </a:path>
                <a:path w="638810" h="615950">
                  <a:moveTo>
                    <a:pt x="170230" y="499110"/>
                  </a:moveTo>
                  <a:lnTo>
                    <a:pt x="111861" y="499110"/>
                  </a:lnTo>
                  <a:lnTo>
                    <a:pt x="191096" y="541020"/>
                  </a:lnTo>
                  <a:lnTo>
                    <a:pt x="116522" y="583057"/>
                  </a:lnTo>
                  <a:lnTo>
                    <a:pt x="174483" y="583057"/>
                  </a:lnTo>
                  <a:lnTo>
                    <a:pt x="219062" y="559688"/>
                  </a:lnTo>
                  <a:lnTo>
                    <a:pt x="273158" y="559688"/>
                  </a:lnTo>
                  <a:lnTo>
                    <a:pt x="233044" y="536448"/>
                  </a:lnTo>
                  <a:lnTo>
                    <a:pt x="233044" y="522350"/>
                  </a:lnTo>
                  <a:lnTo>
                    <a:pt x="209740" y="522350"/>
                  </a:lnTo>
                  <a:lnTo>
                    <a:pt x="170230" y="499110"/>
                  </a:lnTo>
                  <a:close/>
                </a:path>
                <a:path w="638810" h="615950">
                  <a:moveTo>
                    <a:pt x="575421" y="499110"/>
                  </a:moveTo>
                  <a:lnTo>
                    <a:pt x="521969" y="499110"/>
                  </a:lnTo>
                  <a:lnTo>
                    <a:pt x="596646" y="541020"/>
                  </a:lnTo>
                  <a:lnTo>
                    <a:pt x="517397" y="583057"/>
                  </a:lnTo>
                  <a:lnTo>
                    <a:pt x="573997" y="583057"/>
                  </a:lnTo>
                  <a:lnTo>
                    <a:pt x="629285" y="550417"/>
                  </a:lnTo>
                  <a:lnTo>
                    <a:pt x="633857" y="545718"/>
                  </a:lnTo>
                  <a:lnTo>
                    <a:pt x="638556" y="545718"/>
                  </a:lnTo>
                  <a:lnTo>
                    <a:pt x="638556" y="536448"/>
                  </a:lnTo>
                  <a:lnTo>
                    <a:pt x="637804" y="517778"/>
                  </a:lnTo>
                  <a:lnTo>
                    <a:pt x="610616" y="517778"/>
                  </a:lnTo>
                  <a:lnTo>
                    <a:pt x="575421" y="499110"/>
                  </a:lnTo>
                  <a:close/>
                </a:path>
                <a:path w="638810" h="615950">
                  <a:moveTo>
                    <a:pt x="178003" y="377825"/>
                  </a:moveTo>
                  <a:lnTo>
                    <a:pt x="130505" y="377825"/>
                  </a:lnTo>
                  <a:lnTo>
                    <a:pt x="209740" y="424434"/>
                  </a:lnTo>
                  <a:lnTo>
                    <a:pt x="209740" y="522350"/>
                  </a:lnTo>
                  <a:lnTo>
                    <a:pt x="233044" y="522350"/>
                  </a:lnTo>
                  <a:lnTo>
                    <a:pt x="233044" y="447801"/>
                  </a:lnTo>
                  <a:lnTo>
                    <a:pt x="291795" y="447801"/>
                  </a:lnTo>
                  <a:lnTo>
                    <a:pt x="233044" y="415163"/>
                  </a:lnTo>
                  <a:lnTo>
                    <a:pt x="233044" y="396493"/>
                  </a:lnTo>
                  <a:lnTo>
                    <a:pt x="209740" y="396493"/>
                  </a:lnTo>
                  <a:lnTo>
                    <a:pt x="178003" y="377825"/>
                  </a:lnTo>
                  <a:close/>
                </a:path>
                <a:path w="638810" h="615950">
                  <a:moveTo>
                    <a:pt x="580326" y="377825"/>
                  </a:moveTo>
                  <a:lnTo>
                    <a:pt x="508000" y="377825"/>
                  </a:lnTo>
                  <a:lnTo>
                    <a:pt x="508000" y="475741"/>
                  </a:lnTo>
                  <a:lnTo>
                    <a:pt x="428752" y="522350"/>
                  </a:lnTo>
                  <a:lnTo>
                    <a:pt x="480629" y="522350"/>
                  </a:lnTo>
                  <a:lnTo>
                    <a:pt x="521969" y="499110"/>
                  </a:lnTo>
                  <a:lnTo>
                    <a:pt x="575421" y="499110"/>
                  </a:lnTo>
                  <a:lnTo>
                    <a:pt x="531368" y="475741"/>
                  </a:lnTo>
                  <a:lnTo>
                    <a:pt x="531368" y="382524"/>
                  </a:lnTo>
                  <a:lnTo>
                    <a:pt x="588560" y="382524"/>
                  </a:lnTo>
                  <a:lnTo>
                    <a:pt x="580326" y="377825"/>
                  </a:lnTo>
                  <a:close/>
                </a:path>
                <a:path w="638810" h="615950">
                  <a:moveTo>
                    <a:pt x="130505" y="382524"/>
                  </a:moveTo>
                  <a:lnTo>
                    <a:pt x="102539" y="382524"/>
                  </a:lnTo>
                  <a:lnTo>
                    <a:pt x="102539" y="471042"/>
                  </a:lnTo>
                  <a:lnTo>
                    <a:pt x="23304" y="517778"/>
                  </a:lnTo>
                  <a:lnTo>
                    <a:pt x="80718" y="517778"/>
                  </a:lnTo>
                  <a:lnTo>
                    <a:pt x="111861" y="499110"/>
                  </a:lnTo>
                  <a:lnTo>
                    <a:pt x="170230" y="499110"/>
                  </a:lnTo>
                  <a:lnTo>
                    <a:pt x="130505" y="475741"/>
                  </a:lnTo>
                  <a:lnTo>
                    <a:pt x="130505" y="382524"/>
                  </a:lnTo>
                  <a:close/>
                </a:path>
                <a:path w="638810" h="615950">
                  <a:moveTo>
                    <a:pt x="588560" y="382524"/>
                  </a:moveTo>
                  <a:lnTo>
                    <a:pt x="531368" y="382524"/>
                  </a:lnTo>
                  <a:lnTo>
                    <a:pt x="610616" y="424434"/>
                  </a:lnTo>
                  <a:lnTo>
                    <a:pt x="610616" y="517778"/>
                  </a:lnTo>
                  <a:lnTo>
                    <a:pt x="637804" y="517778"/>
                  </a:lnTo>
                  <a:lnTo>
                    <a:pt x="634104" y="425892"/>
                  </a:lnTo>
                  <a:lnTo>
                    <a:pt x="634046" y="424434"/>
                  </a:lnTo>
                  <a:lnTo>
                    <a:pt x="633930" y="421558"/>
                  </a:lnTo>
                  <a:lnTo>
                    <a:pt x="633857" y="405764"/>
                  </a:lnTo>
                  <a:lnTo>
                    <a:pt x="629285" y="405764"/>
                  </a:lnTo>
                  <a:lnTo>
                    <a:pt x="588560" y="382524"/>
                  </a:lnTo>
                  <a:close/>
                </a:path>
                <a:path w="638810" h="615950">
                  <a:moveTo>
                    <a:pt x="291795" y="447801"/>
                  </a:moveTo>
                  <a:lnTo>
                    <a:pt x="233044" y="447801"/>
                  </a:lnTo>
                  <a:lnTo>
                    <a:pt x="312280" y="489712"/>
                  </a:lnTo>
                  <a:lnTo>
                    <a:pt x="326275" y="489712"/>
                  </a:lnTo>
                  <a:lnTo>
                    <a:pt x="375966" y="461772"/>
                  </a:lnTo>
                  <a:lnTo>
                    <a:pt x="316941" y="461772"/>
                  </a:lnTo>
                  <a:lnTo>
                    <a:pt x="291795" y="447801"/>
                  </a:lnTo>
                  <a:close/>
                </a:path>
                <a:path w="638810" h="615950">
                  <a:moveTo>
                    <a:pt x="371904" y="270510"/>
                  </a:moveTo>
                  <a:lnTo>
                    <a:pt x="316941" y="270510"/>
                  </a:lnTo>
                  <a:lnTo>
                    <a:pt x="400812" y="317118"/>
                  </a:lnTo>
                  <a:lnTo>
                    <a:pt x="400812" y="415163"/>
                  </a:lnTo>
                  <a:lnTo>
                    <a:pt x="316941" y="461772"/>
                  </a:lnTo>
                  <a:lnTo>
                    <a:pt x="375966" y="461772"/>
                  </a:lnTo>
                  <a:lnTo>
                    <a:pt x="400812" y="447801"/>
                  </a:lnTo>
                  <a:lnTo>
                    <a:pt x="428752" y="447801"/>
                  </a:lnTo>
                  <a:lnTo>
                    <a:pt x="428752" y="424434"/>
                  </a:lnTo>
                  <a:lnTo>
                    <a:pt x="476257" y="396493"/>
                  </a:lnTo>
                  <a:lnTo>
                    <a:pt x="428752" y="396493"/>
                  </a:lnTo>
                  <a:lnTo>
                    <a:pt x="428752" y="307848"/>
                  </a:lnTo>
                  <a:lnTo>
                    <a:pt x="424180" y="303149"/>
                  </a:lnTo>
                  <a:lnTo>
                    <a:pt x="419481" y="298576"/>
                  </a:lnTo>
                  <a:lnTo>
                    <a:pt x="371904" y="270510"/>
                  </a:lnTo>
                  <a:close/>
                </a:path>
                <a:path w="638810" h="615950">
                  <a:moveTo>
                    <a:pt x="264117" y="209930"/>
                  </a:moveTo>
                  <a:lnTo>
                    <a:pt x="214401" y="209930"/>
                  </a:lnTo>
                  <a:lnTo>
                    <a:pt x="293636" y="251840"/>
                  </a:lnTo>
                  <a:lnTo>
                    <a:pt x="214401" y="298576"/>
                  </a:lnTo>
                  <a:lnTo>
                    <a:pt x="209740" y="303149"/>
                  </a:lnTo>
                  <a:lnTo>
                    <a:pt x="209740" y="396493"/>
                  </a:lnTo>
                  <a:lnTo>
                    <a:pt x="233044" y="396493"/>
                  </a:lnTo>
                  <a:lnTo>
                    <a:pt x="233044" y="321817"/>
                  </a:lnTo>
                  <a:lnTo>
                    <a:pt x="316941" y="270510"/>
                  </a:lnTo>
                  <a:lnTo>
                    <a:pt x="371904" y="270510"/>
                  </a:lnTo>
                  <a:lnTo>
                    <a:pt x="340258" y="251840"/>
                  </a:lnTo>
                  <a:lnTo>
                    <a:pt x="366665" y="237871"/>
                  </a:lnTo>
                  <a:lnTo>
                    <a:pt x="316941" y="237871"/>
                  </a:lnTo>
                  <a:lnTo>
                    <a:pt x="264117" y="209930"/>
                  </a:lnTo>
                  <a:close/>
                </a:path>
                <a:path w="638810" h="615950">
                  <a:moveTo>
                    <a:pt x="475906" y="209930"/>
                  </a:moveTo>
                  <a:lnTo>
                    <a:pt x="419481" y="209930"/>
                  </a:lnTo>
                  <a:lnTo>
                    <a:pt x="503428" y="256539"/>
                  </a:lnTo>
                  <a:lnTo>
                    <a:pt x="503428" y="349885"/>
                  </a:lnTo>
                  <a:lnTo>
                    <a:pt x="428752" y="396493"/>
                  </a:lnTo>
                  <a:lnTo>
                    <a:pt x="476257" y="396493"/>
                  </a:lnTo>
                  <a:lnTo>
                    <a:pt x="508000" y="377825"/>
                  </a:lnTo>
                  <a:lnTo>
                    <a:pt x="580326" y="377825"/>
                  </a:lnTo>
                  <a:lnTo>
                    <a:pt x="531368" y="349885"/>
                  </a:lnTo>
                  <a:lnTo>
                    <a:pt x="531368" y="237871"/>
                  </a:lnTo>
                  <a:lnTo>
                    <a:pt x="526669" y="237871"/>
                  </a:lnTo>
                  <a:lnTo>
                    <a:pt x="475906" y="209930"/>
                  </a:lnTo>
                  <a:close/>
                </a:path>
                <a:path w="638810" h="615950">
                  <a:moveTo>
                    <a:pt x="365785" y="149225"/>
                  </a:moveTo>
                  <a:lnTo>
                    <a:pt x="316941" y="149225"/>
                  </a:lnTo>
                  <a:lnTo>
                    <a:pt x="391528" y="195961"/>
                  </a:lnTo>
                  <a:lnTo>
                    <a:pt x="316941" y="237871"/>
                  </a:lnTo>
                  <a:lnTo>
                    <a:pt x="366665" y="237871"/>
                  </a:lnTo>
                  <a:lnTo>
                    <a:pt x="419481" y="209930"/>
                  </a:lnTo>
                  <a:lnTo>
                    <a:pt x="475906" y="209930"/>
                  </a:lnTo>
                  <a:lnTo>
                    <a:pt x="433450" y="186562"/>
                  </a:lnTo>
                  <a:lnTo>
                    <a:pt x="433450" y="172592"/>
                  </a:lnTo>
                  <a:lnTo>
                    <a:pt x="405510" y="172592"/>
                  </a:lnTo>
                  <a:lnTo>
                    <a:pt x="365785" y="149225"/>
                  </a:lnTo>
                  <a:close/>
                </a:path>
                <a:path w="638810" h="615950">
                  <a:moveTo>
                    <a:pt x="326275" y="32638"/>
                  </a:moveTo>
                  <a:lnTo>
                    <a:pt x="302958" y="32638"/>
                  </a:lnTo>
                  <a:lnTo>
                    <a:pt x="302958" y="125984"/>
                  </a:lnTo>
                  <a:lnTo>
                    <a:pt x="223723" y="172592"/>
                  </a:lnTo>
                  <a:lnTo>
                    <a:pt x="277323" y="172592"/>
                  </a:lnTo>
                  <a:lnTo>
                    <a:pt x="316941" y="149225"/>
                  </a:lnTo>
                  <a:lnTo>
                    <a:pt x="365785" y="149225"/>
                  </a:lnTo>
                  <a:lnTo>
                    <a:pt x="326275" y="125984"/>
                  </a:lnTo>
                  <a:lnTo>
                    <a:pt x="326275" y="32638"/>
                  </a:lnTo>
                  <a:close/>
                </a:path>
                <a:path w="638810" h="615950">
                  <a:moveTo>
                    <a:pt x="379332" y="32638"/>
                  </a:moveTo>
                  <a:lnTo>
                    <a:pt x="326275" y="32638"/>
                  </a:lnTo>
                  <a:lnTo>
                    <a:pt x="405510" y="79248"/>
                  </a:lnTo>
                  <a:lnTo>
                    <a:pt x="405510" y="172592"/>
                  </a:lnTo>
                  <a:lnTo>
                    <a:pt x="433450" y="172592"/>
                  </a:lnTo>
                  <a:lnTo>
                    <a:pt x="433450" y="60578"/>
                  </a:lnTo>
                  <a:lnTo>
                    <a:pt x="428752" y="60578"/>
                  </a:lnTo>
                  <a:lnTo>
                    <a:pt x="379332" y="32638"/>
                  </a:lnTo>
                  <a:close/>
                </a:path>
              </a:pathLst>
            </a:custGeom>
            <a:solidFill>
              <a:srgbClr val="0069A2"/>
            </a:solidFill>
          </p:spPr>
          <p:txBody>
            <a:bodyPr wrap="square" lIns="0" tIns="0" rIns="0" bIns="0" rtlCol="0"/>
            <a:lstStyle/>
            <a:p>
              <a:pPr defTabSz="761970"/>
              <a:endParaRPr sz="15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255770" y="1596390"/>
            <a:ext cx="805391" cy="805391"/>
            <a:chOff x="5106923" y="1915667"/>
            <a:chExt cx="966469" cy="966469"/>
          </a:xfrm>
        </p:grpSpPr>
        <p:sp>
          <p:nvSpPr>
            <p:cNvPr id="14" name="object 14"/>
            <p:cNvSpPr/>
            <p:nvPr/>
          </p:nvSpPr>
          <p:spPr>
            <a:xfrm>
              <a:off x="5135879" y="1944623"/>
              <a:ext cx="908685" cy="908685"/>
            </a:xfrm>
            <a:custGeom>
              <a:avLst/>
              <a:gdLst/>
              <a:ahLst/>
              <a:cxnLst/>
              <a:rect l="l" t="t" r="r" b="b"/>
              <a:pathLst>
                <a:path w="908685" h="908685">
                  <a:moveTo>
                    <a:pt x="0" y="454151"/>
                  </a:moveTo>
                  <a:lnTo>
                    <a:pt x="2344" y="407716"/>
                  </a:lnTo>
                  <a:lnTo>
                    <a:pt x="9226" y="362623"/>
                  </a:lnTo>
                  <a:lnTo>
                    <a:pt x="20417" y="319099"/>
                  </a:lnTo>
                  <a:lnTo>
                    <a:pt x="35688" y="277373"/>
                  </a:lnTo>
                  <a:lnTo>
                    <a:pt x="54812" y="237674"/>
                  </a:lnTo>
                  <a:lnTo>
                    <a:pt x="77561" y="200229"/>
                  </a:lnTo>
                  <a:lnTo>
                    <a:pt x="103705" y="165267"/>
                  </a:lnTo>
                  <a:lnTo>
                    <a:pt x="133016" y="133016"/>
                  </a:lnTo>
                  <a:lnTo>
                    <a:pt x="165267" y="103705"/>
                  </a:lnTo>
                  <a:lnTo>
                    <a:pt x="200229" y="77561"/>
                  </a:lnTo>
                  <a:lnTo>
                    <a:pt x="237674" y="54812"/>
                  </a:lnTo>
                  <a:lnTo>
                    <a:pt x="277373" y="35688"/>
                  </a:lnTo>
                  <a:lnTo>
                    <a:pt x="319099" y="20417"/>
                  </a:lnTo>
                  <a:lnTo>
                    <a:pt x="362623" y="9226"/>
                  </a:lnTo>
                  <a:lnTo>
                    <a:pt x="407716" y="2344"/>
                  </a:lnTo>
                  <a:lnTo>
                    <a:pt x="454152" y="0"/>
                  </a:lnTo>
                  <a:lnTo>
                    <a:pt x="500587" y="2344"/>
                  </a:lnTo>
                  <a:lnTo>
                    <a:pt x="545680" y="9226"/>
                  </a:lnTo>
                  <a:lnTo>
                    <a:pt x="589204" y="20417"/>
                  </a:lnTo>
                  <a:lnTo>
                    <a:pt x="630930" y="35688"/>
                  </a:lnTo>
                  <a:lnTo>
                    <a:pt x="670629" y="54812"/>
                  </a:lnTo>
                  <a:lnTo>
                    <a:pt x="708074" y="77561"/>
                  </a:lnTo>
                  <a:lnTo>
                    <a:pt x="743036" y="103705"/>
                  </a:lnTo>
                  <a:lnTo>
                    <a:pt x="775287" y="133016"/>
                  </a:lnTo>
                  <a:lnTo>
                    <a:pt x="804598" y="165267"/>
                  </a:lnTo>
                  <a:lnTo>
                    <a:pt x="830742" y="200229"/>
                  </a:lnTo>
                  <a:lnTo>
                    <a:pt x="853491" y="237674"/>
                  </a:lnTo>
                  <a:lnTo>
                    <a:pt x="872615" y="277373"/>
                  </a:lnTo>
                  <a:lnTo>
                    <a:pt x="887886" y="319099"/>
                  </a:lnTo>
                  <a:lnTo>
                    <a:pt x="899077" y="362623"/>
                  </a:lnTo>
                  <a:lnTo>
                    <a:pt x="905959" y="407716"/>
                  </a:lnTo>
                  <a:lnTo>
                    <a:pt x="908304" y="454151"/>
                  </a:lnTo>
                  <a:lnTo>
                    <a:pt x="905959" y="500587"/>
                  </a:lnTo>
                  <a:lnTo>
                    <a:pt x="899077" y="545680"/>
                  </a:lnTo>
                  <a:lnTo>
                    <a:pt x="887886" y="589204"/>
                  </a:lnTo>
                  <a:lnTo>
                    <a:pt x="872615" y="630930"/>
                  </a:lnTo>
                  <a:lnTo>
                    <a:pt x="853491" y="670629"/>
                  </a:lnTo>
                  <a:lnTo>
                    <a:pt x="830742" y="708074"/>
                  </a:lnTo>
                  <a:lnTo>
                    <a:pt x="804598" y="743036"/>
                  </a:lnTo>
                  <a:lnTo>
                    <a:pt x="775287" y="775287"/>
                  </a:lnTo>
                  <a:lnTo>
                    <a:pt x="743036" y="804598"/>
                  </a:lnTo>
                  <a:lnTo>
                    <a:pt x="708074" y="830742"/>
                  </a:lnTo>
                  <a:lnTo>
                    <a:pt x="670629" y="853491"/>
                  </a:lnTo>
                  <a:lnTo>
                    <a:pt x="630930" y="872615"/>
                  </a:lnTo>
                  <a:lnTo>
                    <a:pt x="589204" y="887886"/>
                  </a:lnTo>
                  <a:lnTo>
                    <a:pt x="545680" y="899077"/>
                  </a:lnTo>
                  <a:lnTo>
                    <a:pt x="500587" y="905959"/>
                  </a:lnTo>
                  <a:lnTo>
                    <a:pt x="454152" y="908303"/>
                  </a:lnTo>
                  <a:lnTo>
                    <a:pt x="407716" y="905959"/>
                  </a:lnTo>
                  <a:lnTo>
                    <a:pt x="362623" y="899077"/>
                  </a:lnTo>
                  <a:lnTo>
                    <a:pt x="319099" y="887886"/>
                  </a:lnTo>
                  <a:lnTo>
                    <a:pt x="277373" y="872615"/>
                  </a:lnTo>
                  <a:lnTo>
                    <a:pt x="237674" y="853491"/>
                  </a:lnTo>
                  <a:lnTo>
                    <a:pt x="200229" y="830742"/>
                  </a:lnTo>
                  <a:lnTo>
                    <a:pt x="165267" y="804598"/>
                  </a:lnTo>
                  <a:lnTo>
                    <a:pt x="133016" y="775287"/>
                  </a:lnTo>
                  <a:lnTo>
                    <a:pt x="103705" y="743036"/>
                  </a:lnTo>
                  <a:lnTo>
                    <a:pt x="77561" y="708074"/>
                  </a:lnTo>
                  <a:lnTo>
                    <a:pt x="54812" y="670629"/>
                  </a:lnTo>
                  <a:lnTo>
                    <a:pt x="35688" y="630930"/>
                  </a:lnTo>
                  <a:lnTo>
                    <a:pt x="20417" y="589204"/>
                  </a:lnTo>
                  <a:lnTo>
                    <a:pt x="9226" y="545680"/>
                  </a:lnTo>
                  <a:lnTo>
                    <a:pt x="2344" y="500587"/>
                  </a:lnTo>
                  <a:lnTo>
                    <a:pt x="0" y="454151"/>
                  </a:lnTo>
                  <a:close/>
                </a:path>
              </a:pathLst>
            </a:custGeom>
            <a:ln w="57912">
              <a:solidFill>
                <a:srgbClr val="4A99A6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5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56859" y="2109215"/>
              <a:ext cx="499871" cy="31851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5353049" y="2265425"/>
              <a:ext cx="445134" cy="356870"/>
            </a:xfrm>
            <a:custGeom>
              <a:avLst/>
              <a:gdLst/>
              <a:ahLst/>
              <a:cxnLst/>
              <a:rect l="l" t="t" r="r" b="b"/>
              <a:pathLst>
                <a:path w="445135" h="356869">
                  <a:moveTo>
                    <a:pt x="375665" y="295656"/>
                  </a:moveTo>
                  <a:lnTo>
                    <a:pt x="306197" y="295656"/>
                  </a:lnTo>
                  <a:lnTo>
                    <a:pt x="306197" y="321818"/>
                  </a:lnTo>
                  <a:lnTo>
                    <a:pt x="138684" y="321818"/>
                  </a:lnTo>
                  <a:lnTo>
                    <a:pt x="138684" y="295656"/>
                  </a:lnTo>
                  <a:lnTo>
                    <a:pt x="69341" y="295656"/>
                  </a:lnTo>
                  <a:lnTo>
                    <a:pt x="13715" y="356615"/>
                  </a:lnTo>
                  <a:lnTo>
                    <a:pt x="435863" y="356615"/>
                  </a:lnTo>
                  <a:lnTo>
                    <a:pt x="375665" y="295656"/>
                  </a:lnTo>
                  <a:close/>
                </a:path>
                <a:path w="445135" h="356869">
                  <a:moveTo>
                    <a:pt x="407924" y="0"/>
                  </a:moveTo>
                  <a:lnTo>
                    <a:pt x="193532" y="0"/>
                  </a:lnTo>
                  <a:lnTo>
                    <a:pt x="83438" y="0"/>
                  </a:lnTo>
                  <a:lnTo>
                    <a:pt x="42878" y="0"/>
                  </a:lnTo>
                  <a:lnTo>
                    <a:pt x="37084" y="0"/>
                  </a:lnTo>
                  <a:lnTo>
                    <a:pt x="23467" y="2988"/>
                  </a:lnTo>
                  <a:lnTo>
                    <a:pt x="11588" y="10858"/>
                  </a:lnTo>
                  <a:lnTo>
                    <a:pt x="3186" y="21967"/>
                  </a:lnTo>
                  <a:lnTo>
                    <a:pt x="0" y="34671"/>
                  </a:lnTo>
                  <a:lnTo>
                    <a:pt x="0" y="145097"/>
                  </a:lnTo>
                  <a:lnTo>
                    <a:pt x="0" y="201802"/>
                  </a:lnTo>
                  <a:lnTo>
                    <a:pt x="0" y="222694"/>
                  </a:lnTo>
                  <a:lnTo>
                    <a:pt x="0" y="225678"/>
                  </a:lnTo>
                  <a:lnTo>
                    <a:pt x="3186" y="238382"/>
                  </a:lnTo>
                  <a:lnTo>
                    <a:pt x="11588" y="249491"/>
                  </a:lnTo>
                  <a:lnTo>
                    <a:pt x="23467" y="257361"/>
                  </a:lnTo>
                  <a:lnTo>
                    <a:pt x="37084" y="260350"/>
                  </a:lnTo>
                  <a:lnTo>
                    <a:pt x="122840" y="260350"/>
                  </a:lnTo>
                  <a:lnTo>
                    <a:pt x="166878" y="260350"/>
                  </a:lnTo>
                  <a:lnTo>
                    <a:pt x="183102" y="260350"/>
                  </a:lnTo>
                  <a:lnTo>
                    <a:pt x="185420" y="260350"/>
                  </a:lnTo>
                  <a:lnTo>
                    <a:pt x="185420" y="280394"/>
                  </a:lnTo>
                  <a:lnTo>
                    <a:pt x="185420" y="290687"/>
                  </a:lnTo>
                  <a:lnTo>
                    <a:pt x="185420" y="294479"/>
                  </a:lnTo>
                  <a:lnTo>
                    <a:pt x="185420" y="295021"/>
                  </a:lnTo>
                  <a:lnTo>
                    <a:pt x="176149" y="295021"/>
                  </a:lnTo>
                  <a:lnTo>
                    <a:pt x="171450" y="295021"/>
                  </a:lnTo>
                  <a:lnTo>
                    <a:pt x="166877" y="295021"/>
                  </a:lnTo>
                  <a:lnTo>
                    <a:pt x="156158" y="297739"/>
                  </a:lnTo>
                  <a:lnTo>
                    <a:pt x="150653" y="303720"/>
                  </a:lnTo>
                  <a:lnTo>
                    <a:pt x="148625" y="309701"/>
                  </a:lnTo>
                  <a:lnTo>
                    <a:pt x="148336" y="312420"/>
                  </a:lnTo>
                  <a:lnTo>
                    <a:pt x="234092" y="312420"/>
                  </a:lnTo>
                  <a:lnTo>
                    <a:pt x="278130" y="312420"/>
                  </a:lnTo>
                  <a:lnTo>
                    <a:pt x="294354" y="312420"/>
                  </a:lnTo>
                  <a:lnTo>
                    <a:pt x="296672" y="312420"/>
                  </a:lnTo>
                  <a:lnTo>
                    <a:pt x="293774" y="302361"/>
                  </a:lnTo>
                  <a:lnTo>
                    <a:pt x="287400" y="297195"/>
                  </a:lnTo>
                  <a:lnTo>
                    <a:pt x="281027" y="295292"/>
                  </a:lnTo>
                  <a:lnTo>
                    <a:pt x="278129" y="295021"/>
                  </a:lnTo>
                  <a:lnTo>
                    <a:pt x="268859" y="295021"/>
                  </a:lnTo>
                  <a:lnTo>
                    <a:pt x="259587" y="295021"/>
                  </a:lnTo>
                  <a:lnTo>
                    <a:pt x="259587" y="274976"/>
                  </a:lnTo>
                  <a:lnTo>
                    <a:pt x="259587" y="264683"/>
                  </a:lnTo>
                  <a:lnTo>
                    <a:pt x="259587" y="260891"/>
                  </a:lnTo>
                  <a:lnTo>
                    <a:pt x="259587" y="260350"/>
                  </a:lnTo>
                  <a:lnTo>
                    <a:pt x="345344" y="260350"/>
                  </a:lnTo>
                  <a:lnTo>
                    <a:pt x="389382" y="260350"/>
                  </a:lnTo>
                  <a:lnTo>
                    <a:pt x="405606" y="260350"/>
                  </a:lnTo>
                  <a:lnTo>
                    <a:pt x="407924" y="260350"/>
                  </a:lnTo>
                  <a:lnTo>
                    <a:pt x="421540" y="257361"/>
                  </a:lnTo>
                  <a:lnTo>
                    <a:pt x="433419" y="249491"/>
                  </a:lnTo>
                  <a:lnTo>
                    <a:pt x="441821" y="238382"/>
                  </a:lnTo>
                  <a:lnTo>
                    <a:pt x="445008" y="225678"/>
                  </a:lnTo>
                  <a:lnTo>
                    <a:pt x="445008" y="115252"/>
                  </a:lnTo>
                  <a:lnTo>
                    <a:pt x="445008" y="58547"/>
                  </a:lnTo>
                  <a:lnTo>
                    <a:pt x="445008" y="37655"/>
                  </a:lnTo>
                  <a:lnTo>
                    <a:pt x="445008" y="34671"/>
                  </a:lnTo>
                  <a:lnTo>
                    <a:pt x="441821" y="21967"/>
                  </a:lnTo>
                  <a:lnTo>
                    <a:pt x="433419" y="10858"/>
                  </a:lnTo>
                  <a:lnTo>
                    <a:pt x="421540" y="2988"/>
                  </a:lnTo>
                  <a:lnTo>
                    <a:pt x="407924" y="0"/>
                  </a:lnTo>
                  <a:close/>
                </a:path>
                <a:path w="445135" h="356869">
                  <a:moveTo>
                    <a:pt x="407924" y="225678"/>
                  </a:moveTo>
                  <a:lnTo>
                    <a:pt x="193532" y="225678"/>
                  </a:lnTo>
                  <a:lnTo>
                    <a:pt x="83438" y="225678"/>
                  </a:lnTo>
                  <a:lnTo>
                    <a:pt x="42878" y="225678"/>
                  </a:lnTo>
                  <a:lnTo>
                    <a:pt x="37084" y="225678"/>
                  </a:lnTo>
                  <a:lnTo>
                    <a:pt x="37084" y="115252"/>
                  </a:lnTo>
                  <a:lnTo>
                    <a:pt x="37084" y="58547"/>
                  </a:lnTo>
                  <a:lnTo>
                    <a:pt x="37084" y="37655"/>
                  </a:lnTo>
                  <a:lnTo>
                    <a:pt x="37084" y="34671"/>
                  </a:lnTo>
                  <a:lnTo>
                    <a:pt x="251475" y="34671"/>
                  </a:lnTo>
                  <a:lnTo>
                    <a:pt x="361568" y="34671"/>
                  </a:lnTo>
                  <a:lnTo>
                    <a:pt x="402129" y="34671"/>
                  </a:lnTo>
                  <a:lnTo>
                    <a:pt x="407924" y="34671"/>
                  </a:lnTo>
                  <a:lnTo>
                    <a:pt x="407924" y="225678"/>
                  </a:lnTo>
                  <a:close/>
                </a:path>
              </a:pathLst>
            </a:custGeom>
            <a:ln w="19812">
              <a:solidFill>
                <a:srgbClr val="4A99A6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5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142336" y="1830176"/>
            <a:ext cx="2620433" cy="574281"/>
          </a:xfrm>
          <a:prstGeom prst="rect">
            <a:avLst/>
          </a:prstGeom>
        </p:spPr>
        <p:txBody>
          <a:bodyPr vert="horz" wrap="square" lIns="0" tIns="10054" rIns="0" bIns="0" rtlCol="0">
            <a:spAutoFit/>
          </a:bodyPr>
          <a:lstStyle/>
          <a:p>
            <a:pPr marL="10583" defTabSz="761970">
              <a:spcBef>
                <a:spcPts val="79"/>
              </a:spcBef>
            </a:pPr>
            <a:r>
              <a:rPr lang="fr-FR" sz="1833" b="1" kern="0" spc="-17" dirty="0">
                <a:solidFill>
                  <a:srgbClr val="4A99A6"/>
                </a:solidFill>
                <a:latin typeface="Arial"/>
                <a:cs typeface="Arial"/>
              </a:rPr>
              <a:t>Barrières Réglementaires</a:t>
            </a:r>
            <a:endParaRPr sz="1833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69547" y="316265"/>
            <a:ext cx="10723386" cy="626239"/>
          </a:xfrm>
          <a:prstGeom prst="rect">
            <a:avLst/>
          </a:prstGeom>
        </p:spPr>
        <p:txBody>
          <a:bodyPr vert="horz" wrap="square" lIns="0" tIns="315383" rIns="0" bIns="0" rtlCol="0">
            <a:spAutoFit/>
          </a:bodyPr>
          <a:lstStyle/>
          <a:p>
            <a:pPr marL="10583">
              <a:spcBef>
                <a:spcPts val="83"/>
              </a:spcBef>
            </a:pPr>
            <a:r>
              <a:rPr dirty="0"/>
              <a:t>Going</a:t>
            </a:r>
            <a:r>
              <a:rPr spc="-50" dirty="0"/>
              <a:t> </a:t>
            </a:r>
            <a:r>
              <a:rPr dirty="0"/>
              <a:t>forward,</a:t>
            </a:r>
            <a:r>
              <a:rPr spc="-54" dirty="0"/>
              <a:t> </a:t>
            </a:r>
            <a:r>
              <a:rPr dirty="0"/>
              <a:t>we</a:t>
            </a:r>
            <a:r>
              <a:rPr spc="-58" dirty="0"/>
              <a:t> </a:t>
            </a:r>
            <a:r>
              <a:rPr dirty="0"/>
              <a:t>are</a:t>
            </a:r>
            <a:r>
              <a:rPr spc="-50" dirty="0"/>
              <a:t> </a:t>
            </a:r>
            <a:r>
              <a:rPr dirty="0"/>
              <a:t>investing</a:t>
            </a:r>
            <a:r>
              <a:rPr spc="-37" dirty="0"/>
              <a:t> </a:t>
            </a:r>
            <a:r>
              <a:rPr dirty="0"/>
              <a:t>to</a:t>
            </a:r>
            <a:r>
              <a:rPr spc="-54" dirty="0"/>
              <a:t> </a:t>
            </a:r>
            <a:r>
              <a:rPr dirty="0"/>
              <a:t>address</a:t>
            </a:r>
            <a:r>
              <a:rPr spc="-42" dirty="0"/>
              <a:t> </a:t>
            </a:r>
            <a:r>
              <a:rPr spc="-8" dirty="0"/>
              <a:t>clients’</a:t>
            </a:r>
            <a:r>
              <a:rPr spc="-95" dirty="0"/>
              <a:t> </a:t>
            </a:r>
            <a:r>
              <a:rPr dirty="0"/>
              <a:t>evolving</a:t>
            </a:r>
            <a:r>
              <a:rPr spc="-37" dirty="0"/>
              <a:t> </a:t>
            </a:r>
            <a:r>
              <a:rPr dirty="0"/>
              <a:t>needs</a:t>
            </a:r>
            <a:r>
              <a:rPr spc="-46" dirty="0"/>
              <a:t> </a:t>
            </a:r>
            <a:r>
              <a:rPr dirty="0"/>
              <a:t>for</a:t>
            </a:r>
            <a:r>
              <a:rPr spc="-46" dirty="0"/>
              <a:t> </a:t>
            </a:r>
            <a:r>
              <a:rPr dirty="0"/>
              <a:t>capital</a:t>
            </a:r>
            <a:r>
              <a:rPr spc="-46" dirty="0"/>
              <a:t> </a:t>
            </a:r>
            <a:r>
              <a:rPr dirty="0"/>
              <a:t>and</a:t>
            </a:r>
            <a:r>
              <a:rPr spc="-50" dirty="0"/>
              <a:t> </a:t>
            </a:r>
            <a:r>
              <a:rPr dirty="0"/>
              <a:t>risk</a:t>
            </a:r>
            <a:r>
              <a:rPr spc="-50" dirty="0"/>
              <a:t> </a:t>
            </a:r>
            <a:r>
              <a:rPr spc="-8" dirty="0"/>
              <a:t>solutions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285267" y="2687659"/>
            <a:ext cx="3049587" cy="2390312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261927" marR="4233" indent="-251873" defTabSz="761970">
              <a:lnSpc>
                <a:spcPct val="143800"/>
              </a:lnSpc>
              <a:spcBef>
                <a:spcPts val="83"/>
              </a:spcBef>
              <a:buSzPct val="90625"/>
              <a:buFont typeface="Wingdings"/>
              <a:buChar char=""/>
              <a:tabLst>
                <a:tab pos="261927" algn="l"/>
              </a:tabLst>
            </a:pPr>
            <a:r>
              <a:rPr lang="fr-FR" sz="1333" b="1" kern="0" dirty="0">
                <a:solidFill>
                  <a:srgbClr val="818937"/>
                </a:solidFill>
                <a:latin typeface="Arial"/>
                <a:cs typeface="Arial"/>
              </a:rPr>
              <a:t>Coûts logistiques élevés </a:t>
            </a:r>
            <a:r>
              <a:rPr lang="fr-FR" sz="1333" kern="0" dirty="0">
                <a:solidFill>
                  <a:srgbClr val="6C6D6A"/>
                </a:solidFill>
                <a:latin typeface="Arial"/>
                <a:cs typeface="Arial"/>
              </a:rPr>
              <a:t>dans les zones rurales, souvent isolées</a:t>
            </a:r>
          </a:p>
          <a:p>
            <a:pPr marL="261927" marR="4233" indent="-251873" defTabSz="761970">
              <a:lnSpc>
                <a:spcPct val="143800"/>
              </a:lnSpc>
              <a:spcBef>
                <a:spcPts val="83"/>
              </a:spcBef>
              <a:buSzPct val="90625"/>
              <a:buFont typeface="Wingdings"/>
              <a:buChar char=""/>
              <a:tabLst>
                <a:tab pos="261927" algn="l"/>
              </a:tabLst>
            </a:pPr>
            <a:endParaRPr lang="fr-FR" sz="1333" b="1" kern="0" dirty="0">
              <a:solidFill>
                <a:srgbClr val="818937"/>
              </a:solidFill>
              <a:latin typeface="Arial"/>
              <a:cs typeface="Arial"/>
            </a:endParaRPr>
          </a:p>
          <a:p>
            <a:pPr marL="261927" marR="4233" indent="-251873" defTabSz="761970">
              <a:lnSpc>
                <a:spcPct val="143800"/>
              </a:lnSpc>
              <a:spcBef>
                <a:spcPts val="83"/>
              </a:spcBef>
              <a:buSzPct val="90625"/>
              <a:buFont typeface="Wingdings"/>
              <a:buChar char=""/>
              <a:tabLst>
                <a:tab pos="261927" algn="l"/>
              </a:tabLst>
            </a:pPr>
            <a:r>
              <a:rPr lang="fr-FR" sz="1333" b="1" kern="0" dirty="0">
                <a:solidFill>
                  <a:srgbClr val="818937"/>
                </a:solidFill>
                <a:latin typeface="Arial"/>
                <a:cs typeface="Arial"/>
              </a:rPr>
              <a:t>Pénurie de techniciens locaux qualifiés, </a:t>
            </a:r>
            <a:r>
              <a:rPr lang="fr-FR" sz="1333" kern="0" dirty="0">
                <a:solidFill>
                  <a:srgbClr val="6C6D6A"/>
                </a:solidFill>
                <a:latin typeface="Arial"/>
                <a:cs typeface="Arial"/>
              </a:rPr>
              <a:t>peu de formations existantes</a:t>
            </a:r>
          </a:p>
          <a:p>
            <a:pPr marL="261927" marR="4233" indent="-251873" defTabSz="761970">
              <a:lnSpc>
                <a:spcPct val="143800"/>
              </a:lnSpc>
              <a:spcBef>
                <a:spcPts val="83"/>
              </a:spcBef>
              <a:buSzPct val="90625"/>
              <a:buFont typeface="Wingdings"/>
              <a:buChar char=""/>
              <a:tabLst>
                <a:tab pos="261927" algn="l"/>
              </a:tabLst>
            </a:pPr>
            <a:endParaRPr lang="fr-FR" sz="1333" b="1" kern="0" dirty="0">
              <a:solidFill>
                <a:srgbClr val="818937"/>
              </a:solidFill>
              <a:latin typeface="Arial"/>
              <a:cs typeface="Arial"/>
            </a:endParaRPr>
          </a:p>
          <a:p>
            <a:pPr marL="10054" marR="4233" defTabSz="761970">
              <a:lnSpc>
                <a:spcPct val="143800"/>
              </a:lnSpc>
              <a:spcBef>
                <a:spcPts val="83"/>
              </a:spcBef>
              <a:buSzPct val="90625"/>
              <a:tabLst>
                <a:tab pos="261927" algn="l"/>
              </a:tabLst>
            </a:pPr>
            <a:endParaRPr sz="1333" kern="0" dirty="0">
              <a:solidFill>
                <a:srgbClr val="6C6D6A"/>
              </a:solidFill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240308" y="1667108"/>
            <a:ext cx="1806046" cy="587447"/>
          </a:xfrm>
          <a:prstGeom prst="rect">
            <a:avLst/>
          </a:prstGeom>
        </p:spPr>
        <p:txBody>
          <a:bodyPr vert="horz" wrap="square" lIns="0" tIns="10583" rIns="0" bIns="0" rtlCol="0">
            <a:spAutoFit/>
          </a:bodyPr>
          <a:lstStyle/>
          <a:p>
            <a:pPr marL="10583" marR="4233" defTabSz="761970">
              <a:lnSpc>
                <a:spcPct val="105500"/>
              </a:lnSpc>
              <a:spcBef>
                <a:spcPts val="83"/>
              </a:spcBef>
            </a:pPr>
            <a:r>
              <a:rPr lang="fr-FR" sz="1833" b="1" kern="0" dirty="0">
                <a:solidFill>
                  <a:srgbClr val="818937"/>
                </a:solidFill>
                <a:latin typeface="Arial"/>
                <a:cs typeface="Arial"/>
              </a:rPr>
              <a:t>Limitations structurelles</a:t>
            </a:r>
            <a:endParaRPr sz="1833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8333740" y="1596390"/>
            <a:ext cx="804333" cy="805391"/>
            <a:chOff x="10000488" y="1915667"/>
            <a:chExt cx="965200" cy="966469"/>
          </a:xfrm>
        </p:grpSpPr>
        <p:sp>
          <p:nvSpPr>
            <p:cNvPr id="24" name="object 24"/>
            <p:cNvSpPr/>
            <p:nvPr/>
          </p:nvSpPr>
          <p:spPr>
            <a:xfrm>
              <a:off x="10029444" y="1944623"/>
              <a:ext cx="906780" cy="908685"/>
            </a:xfrm>
            <a:custGeom>
              <a:avLst/>
              <a:gdLst/>
              <a:ahLst/>
              <a:cxnLst/>
              <a:rect l="l" t="t" r="r" b="b"/>
              <a:pathLst>
                <a:path w="906779" h="908685">
                  <a:moveTo>
                    <a:pt x="0" y="454151"/>
                  </a:moveTo>
                  <a:lnTo>
                    <a:pt x="2340" y="407716"/>
                  </a:lnTo>
                  <a:lnTo>
                    <a:pt x="9209" y="362623"/>
                  </a:lnTo>
                  <a:lnTo>
                    <a:pt x="20379" y="319099"/>
                  </a:lnTo>
                  <a:lnTo>
                    <a:pt x="35623" y="277373"/>
                  </a:lnTo>
                  <a:lnTo>
                    <a:pt x="54712" y="237674"/>
                  </a:lnTo>
                  <a:lnTo>
                    <a:pt x="77420" y="200229"/>
                  </a:lnTo>
                  <a:lnTo>
                    <a:pt x="103518" y="165267"/>
                  </a:lnTo>
                  <a:lnTo>
                    <a:pt x="132778" y="133016"/>
                  </a:lnTo>
                  <a:lnTo>
                    <a:pt x="164973" y="103705"/>
                  </a:lnTo>
                  <a:lnTo>
                    <a:pt x="199876" y="77561"/>
                  </a:lnTo>
                  <a:lnTo>
                    <a:pt x="237258" y="54812"/>
                  </a:lnTo>
                  <a:lnTo>
                    <a:pt x="276891" y="35688"/>
                  </a:lnTo>
                  <a:lnTo>
                    <a:pt x="318549" y="20417"/>
                  </a:lnTo>
                  <a:lnTo>
                    <a:pt x="362003" y="9226"/>
                  </a:lnTo>
                  <a:lnTo>
                    <a:pt x="407026" y="2344"/>
                  </a:lnTo>
                  <a:lnTo>
                    <a:pt x="453389" y="0"/>
                  </a:lnTo>
                  <a:lnTo>
                    <a:pt x="499753" y="2344"/>
                  </a:lnTo>
                  <a:lnTo>
                    <a:pt x="544776" y="9226"/>
                  </a:lnTo>
                  <a:lnTo>
                    <a:pt x="588230" y="20417"/>
                  </a:lnTo>
                  <a:lnTo>
                    <a:pt x="629888" y="35688"/>
                  </a:lnTo>
                  <a:lnTo>
                    <a:pt x="669521" y="54812"/>
                  </a:lnTo>
                  <a:lnTo>
                    <a:pt x="706903" y="77561"/>
                  </a:lnTo>
                  <a:lnTo>
                    <a:pt x="741806" y="103705"/>
                  </a:lnTo>
                  <a:lnTo>
                    <a:pt x="774001" y="133016"/>
                  </a:lnTo>
                  <a:lnTo>
                    <a:pt x="803261" y="165267"/>
                  </a:lnTo>
                  <a:lnTo>
                    <a:pt x="829359" y="200229"/>
                  </a:lnTo>
                  <a:lnTo>
                    <a:pt x="852067" y="237674"/>
                  </a:lnTo>
                  <a:lnTo>
                    <a:pt x="871156" y="277373"/>
                  </a:lnTo>
                  <a:lnTo>
                    <a:pt x="886400" y="319099"/>
                  </a:lnTo>
                  <a:lnTo>
                    <a:pt x="897570" y="362623"/>
                  </a:lnTo>
                  <a:lnTo>
                    <a:pt x="904439" y="407716"/>
                  </a:lnTo>
                  <a:lnTo>
                    <a:pt x="906779" y="454151"/>
                  </a:lnTo>
                  <a:lnTo>
                    <a:pt x="904439" y="500587"/>
                  </a:lnTo>
                  <a:lnTo>
                    <a:pt x="897570" y="545680"/>
                  </a:lnTo>
                  <a:lnTo>
                    <a:pt x="886400" y="589204"/>
                  </a:lnTo>
                  <a:lnTo>
                    <a:pt x="871156" y="630930"/>
                  </a:lnTo>
                  <a:lnTo>
                    <a:pt x="852067" y="670629"/>
                  </a:lnTo>
                  <a:lnTo>
                    <a:pt x="829359" y="708074"/>
                  </a:lnTo>
                  <a:lnTo>
                    <a:pt x="803261" y="743036"/>
                  </a:lnTo>
                  <a:lnTo>
                    <a:pt x="774001" y="775287"/>
                  </a:lnTo>
                  <a:lnTo>
                    <a:pt x="741806" y="804598"/>
                  </a:lnTo>
                  <a:lnTo>
                    <a:pt x="706903" y="830742"/>
                  </a:lnTo>
                  <a:lnTo>
                    <a:pt x="669521" y="853491"/>
                  </a:lnTo>
                  <a:lnTo>
                    <a:pt x="629888" y="872615"/>
                  </a:lnTo>
                  <a:lnTo>
                    <a:pt x="588230" y="887886"/>
                  </a:lnTo>
                  <a:lnTo>
                    <a:pt x="544776" y="899077"/>
                  </a:lnTo>
                  <a:lnTo>
                    <a:pt x="499753" y="905959"/>
                  </a:lnTo>
                  <a:lnTo>
                    <a:pt x="453389" y="908303"/>
                  </a:lnTo>
                  <a:lnTo>
                    <a:pt x="407026" y="905959"/>
                  </a:lnTo>
                  <a:lnTo>
                    <a:pt x="362003" y="899077"/>
                  </a:lnTo>
                  <a:lnTo>
                    <a:pt x="318549" y="887886"/>
                  </a:lnTo>
                  <a:lnTo>
                    <a:pt x="276891" y="872615"/>
                  </a:lnTo>
                  <a:lnTo>
                    <a:pt x="237258" y="853491"/>
                  </a:lnTo>
                  <a:lnTo>
                    <a:pt x="199876" y="830742"/>
                  </a:lnTo>
                  <a:lnTo>
                    <a:pt x="164973" y="804598"/>
                  </a:lnTo>
                  <a:lnTo>
                    <a:pt x="132778" y="775287"/>
                  </a:lnTo>
                  <a:lnTo>
                    <a:pt x="103518" y="743036"/>
                  </a:lnTo>
                  <a:lnTo>
                    <a:pt x="77420" y="708074"/>
                  </a:lnTo>
                  <a:lnTo>
                    <a:pt x="54712" y="670629"/>
                  </a:lnTo>
                  <a:lnTo>
                    <a:pt x="35623" y="630930"/>
                  </a:lnTo>
                  <a:lnTo>
                    <a:pt x="20379" y="589204"/>
                  </a:lnTo>
                  <a:lnTo>
                    <a:pt x="9209" y="545680"/>
                  </a:lnTo>
                  <a:lnTo>
                    <a:pt x="2340" y="500587"/>
                  </a:lnTo>
                  <a:lnTo>
                    <a:pt x="0" y="454151"/>
                  </a:lnTo>
                  <a:close/>
                </a:path>
              </a:pathLst>
            </a:custGeom>
            <a:ln w="57912">
              <a:solidFill>
                <a:srgbClr val="818937"/>
              </a:solidFill>
            </a:ln>
          </p:spPr>
          <p:txBody>
            <a:bodyPr wrap="square" lIns="0" tIns="0" rIns="0" bIns="0" rtlCol="0"/>
            <a:lstStyle/>
            <a:p>
              <a:pPr defTabSz="761970"/>
              <a:endParaRPr sz="15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178796" y="2143251"/>
              <a:ext cx="605155" cy="535940"/>
            </a:xfrm>
            <a:custGeom>
              <a:avLst/>
              <a:gdLst/>
              <a:ahLst/>
              <a:cxnLst/>
              <a:rect l="l" t="t" r="r" b="b"/>
              <a:pathLst>
                <a:path w="605154" h="535939">
                  <a:moveTo>
                    <a:pt x="37846" y="46989"/>
                  </a:moveTo>
                  <a:lnTo>
                    <a:pt x="29463" y="46989"/>
                  </a:lnTo>
                  <a:lnTo>
                    <a:pt x="20746" y="48260"/>
                  </a:lnTo>
                  <a:lnTo>
                    <a:pt x="13636" y="52069"/>
                  </a:lnTo>
                  <a:lnTo>
                    <a:pt x="8122" y="58419"/>
                  </a:lnTo>
                  <a:lnTo>
                    <a:pt x="4190" y="67310"/>
                  </a:lnTo>
                  <a:lnTo>
                    <a:pt x="0" y="72389"/>
                  </a:lnTo>
                  <a:lnTo>
                    <a:pt x="0" y="317500"/>
                  </a:lnTo>
                  <a:lnTo>
                    <a:pt x="785" y="325119"/>
                  </a:lnTo>
                  <a:lnTo>
                    <a:pt x="3143" y="334010"/>
                  </a:lnTo>
                  <a:lnTo>
                    <a:pt x="7072" y="341629"/>
                  </a:lnTo>
                  <a:lnTo>
                    <a:pt x="12573" y="350519"/>
                  </a:lnTo>
                  <a:lnTo>
                    <a:pt x="16763" y="350519"/>
                  </a:lnTo>
                  <a:lnTo>
                    <a:pt x="29475" y="364489"/>
                  </a:lnTo>
                  <a:lnTo>
                    <a:pt x="42544" y="378460"/>
                  </a:lnTo>
                  <a:lnTo>
                    <a:pt x="56376" y="392429"/>
                  </a:lnTo>
                  <a:lnTo>
                    <a:pt x="71374" y="405129"/>
                  </a:lnTo>
                  <a:lnTo>
                    <a:pt x="84085" y="419100"/>
                  </a:lnTo>
                  <a:lnTo>
                    <a:pt x="97154" y="433069"/>
                  </a:lnTo>
                  <a:lnTo>
                    <a:pt x="110986" y="447039"/>
                  </a:lnTo>
                  <a:lnTo>
                    <a:pt x="125983" y="461010"/>
                  </a:lnTo>
                  <a:lnTo>
                    <a:pt x="137582" y="471169"/>
                  </a:lnTo>
                  <a:lnTo>
                    <a:pt x="146002" y="483869"/>
                  </a:lnTo>
                  <a:lnTo>
                    <a:pt x="149683" y="497839"/>
                  </a:lnTo>
                  <a:lnTo>
                    <a:pt x="147065" y="515619"/>
                  </a:lnTo>
                  <a:lnTo>
                    <a:pt x="147065" y="519429"/>
                  </a:lnTo>
                  <a:lnTo>
                    <a:pt x="151256" y="528319"/>
                  </a:lnTo>
                  <a:lnTo>
                    <a:pt x="155448" y="532129"/>
                  </a:lnTo>
                  <a:lnTo>
                    <a:pt x="155448" y="535939"/>
                  </a:lnTo>
                  <a:lnTo>
                    <a:pt x="263116" y="535939"/>
                  </a:lnTo>
                  <a:lnTo>
                    <a:pt x="271017" y="532129"/>
                  </a:lnTo>
                  <a:lnTo>
                    <a:pt x="275776" y="525779"/>
                  </a:lnTo>
                  <a:lnTo>
                    <a:pt x="277368" y="515619"/>
                  </a:lnTo>
                  <a:lnTo>
                    <a:pt x="277368" y="510539"/>
                  </a:lnTo>
                  <a:lnTo>
                    <a:pt x="172211" y="510539"/>
                  </a:lnTo>
                  <a:lnTo>
                    <a:pt x="171807" y="490219"/>
                  </a:lnTo>
                  <a:lnTo>
                    <a:pt x="142875" y="443229"/>
                  </a:lnTo>
                  <a:lnTo>
                    <a:pt x="115522" y="417829"/>
                  </a:lnTo>
                  <a:lnTo>
                    <a:pt x="101494" y="403860"/>
                  </a:lnTo>
                  <a:lnTo>
                    <a:pt x="88264" y="388619"/>
                  </a:lnTo>
                  <a:lnTo>
                    <a:pt x="73195" y="375919"/>
                  </a:lnTo>
                  <a:lnTo>
                    <a:pt x="59340" y="360679"/>
                  </a:lnTo>
                  <a:lnTo>
                    <a:pt x="46295" y="346710"/>
                  </a:lnTo>
                  <a:lnTo>
                    <a:pt x="33654" y="334010"/>
                  </a:lnTo>
                  <a:lnTo>
                    <a:pt x="25146" y="325119"/>
                  </a:lnTo>
                  <a:lnTo>
                    <a:pt x="25146" y="72389"/>
                  </a:lnTo>
                  <a:lnTo>
                    <a:pt x="62271" y="72389"/>
                  </a:lnTo>
                  <a:lnTo>
                    <a:pt x="60831" y="64769"/>
                  </a:lnTo>
                  <a:lnTo>
                    <a:pt x="55133" y="54610"/>
                  </a:lnTo>
                  <a:lnTo>
                    <a:pt x="47079" y="48260"/>
                  </a:lnTo>
                  <a:lnTo>
                    <a:pt x="37846" y="46989"/>
                  </a:lnTo>
                  <a:close/>
                </a:path>
                <a:path w="605154" h="535939">
                  <a:moveTo>
                    <a:pt x="535729" y="187960"/>
                  </a:moveTo>
                  <a:lnTo>
                    <a:pt x="529399" y="189229"/>
                  </a:lnTo>
                  <a:lnTo>
                    <a:pt x="516762" y="194310"/>
                  </a:lnTo>
                  <a:lnTo>
                    <a:pt x="506676" y="207010"/>
                  </a:lnTo>
                  <a:lnTo>
                    <a:pt x="484884" y="227329"/>
                  </a:lnTo>
                  <a:lnTo>
                    <a:pt x="474725" y="236219"/>
                  </a:lnTo>
                  <a:lnTo>
                    <a:pt x="443271" y="270510"/>
                  </a:lnTo>
                  <a:lnTo>
                    <a:pt x="411781" y="303529"/>
                  </a:lnTo>
                  <a:lnTo>
                    <a:pt x="380267" y="335279"/>
                  </a:lnTo>
                  <a:lnTo>
                    <a:pt x="348742" y="368300"/>
                  </a:lnTo>
                  <a:lnTo>
                    <a:pt x="331977" y="414019"/>
                  </a:lnTo>
                  <a:lnTo>
                    <a:pt x="331977" y="515619"/>
                  </a:lnTo>
                  <a:lnTo>
                    <a:pt x="332894" y="525779"/>
                  </a:lnTo>
                  <a:lnTo>
                    <a:pt x="336169" y="532129"/>
                  </a:lnTo>
                  <a:lnTo>
                    <a:pt x="342586" y="535939"/>
                  </a:lnTo>
                  <a:lnTo>
                    <a:pt x="449579" y="535939"/>
                  </a:lnTo>
                  <a:lnTo>
                    <a:pt x="457961" y="528319"/>
                  </a:lnTo>
                  <a:lnTo>
                    <a:pt x="457887" y="510539"/>
                  </a:lnTo>
                  <a:lnTo>
                    <a:pt x="357124" y="510539"/>
                  </a:lnTo>
                  <a:lnTo>
                    <a:pt x="357124" y="414019"/>
                  </a:lnTo>
                  <a:lnTo>
                    <a:pt x="357320" y="405129"/>
                  </a:lnTo>
                  <a:lnTo>
                    <a:pt x="358695" y="397510"/>
                  </a:lnTo>
                  <a:lnTo>
                    <a:pt x="362428" y="391160"/>
                  </a:lnTo>
                  <a:lnTo>
                    <a:pt x="369697" y="384810"/>
                  </a:lnTo>
                  <a:lnTo>
                    <a:pt x="429085" y="320039"/>
                  </a:lnTo>
                  <a:lnTo>
                    <a:pt x="460154" y="288289"/>
                  </a:lnTo>
                  <a:lnTo>
                    <a:pt x="491617" y="254000"/>
                  </a:lnTo>
                  <a:lnTo>
                    <a:pt x="501703" y="243839"/>
                  </a:lnTo>
                  <a:lnTo>
                    <a:pt x="533653" y="215900"/>
                  </a:lnTo>
                  <a:lnTo>
                    <a:pt x="537845" y="215900"/>
                  </a:lnTo>
                  <a:lnTo>
                    <a:pt x="537845" y="210819"/>
                  </a:lnTo>
                  <a:lnTo>
                    <a:pt x="569277" y="210819"/>
                  </a:lnTo>
                  <a:lnTo>
                    <a:pt x="567181" y="203200"/>
                  </a:lnTo>
                  <a:lnTo>
                    <a:pt x="567181" y="190500"/>
                  </a:lnTo>
                  <a:lnTo>
                    <a:pt x="542035" y="190500"/>
                  </a:lnTo>
                  <a:lnTo>
                    <a:pt x="535729" y="187960"/>
                  </a:lnTo>
                  <a:close/>
                </a:path>
                <a:path w="605154" h="535939">
                  <a:moveTo>
                    <a:pt x="103173" y="210819"/>
                  </a:moveTo>
                  <a:lnTo>
                    <a:pt x="67182" y="210819"/>
                  </a:lnTo>
                  <a:lnTo>
                    <a:pt x="71374" y="215900"/>
                  </a:lnTo>
                  <a:lnTo>
                    <a:pt x="103324" y="243839"/>
                  </a:lnTo>
                  <a:lnTo>
                    <a:pt x="113410" y="254000"/>
                  </a:lnTo>
                  <a:lnTo>
                    <a:pt x="144938" y="288289"/>
                  </a:lnTo>
                  <a:lnTo>
                    <a:pt x="176466" y="320039"/>
                  </a:lnTo>
                  <a:lnTo>
                    <a:pt x="207994" y="353060"/>
                  </a:lnTo>
                  <a:lnTo>
                    <a:pt x="239522" y="384810"/>
                  </a:lnTo>
                  <a:lnTo>
                    <a:pt x="252095" y="414019"/>
                  </a:lnTo>
                  <a:lnTo>
                    <a:pt x="252095" y="510539"/>
                  </a:lnTo>
                  <a:lnTo>
                    <a:pt x="277368" y="510539"/>
                  </a:lnTo>
                  <a:lnTo>
                    <a:pt x="277368" y="414019"/>
                  </a:lnTo>
                  <a:lnTo>
                    <a:pt x="275842" y="400050"/>
                  </a:lnTo>
                  <a:lnTo>
                    <a:pt x="271541" y="387350"/>
                  </a:lnTo>
                  <a:lnTo>
                    <a:pt x="264884" y="377189"/>
                  </a:lnTo>
                  <a:lnTo>
                    <a:pt x="256285" y="368300"/>
                  </a:lnTo>
                  <a:lnTo>
                    <a:pt x="224760" y="335279"/>
                  </a:lnTo>
                  <a:lnTo>
                    <a:pt x="193246" y="303529"/>
                  </a:lnTo>
                  <a:lnTo>
                    <a:pt x="161756" y="270510"/>
                  </a:lnTo>
                  <a:lnTo>
                    <a:pt x="130301" y="236219"/>
                  </a:lnTo>
                  <a:lnTo>
                    <a:pt x="120733" y="227329"/>
                  </a:lnTo>
                  <a:lnTo>
                    <a:pt x="110807" y="217169"/>
                  </a:lnTo>
                  <a:lnTo>
                    <a:pt x="103173" y="210819"/>
                  </a:lnTo>
                  <a:close/>
                </a:path>
                <a:path w="605154" h="535939">
                  <a:moveTo>
                    <a:pt x="605027" y="72389"/>
                  </a:moveTo>
                  <a:lnTo>
                    <a:pt x="579754" y="72389"/>
                  </a:lnTo>
                  <a:lnTo>
                    <a:pt x="579822" y="227329"/>
                  </a:lnTo>
                  <a:lnTo>
                    <a:pt x="580235" y="254000"/>
                  </a:lnTo>
                  <a:lnTo>
                    <a:pt x="580294" y="257810"/>
                  </a:lnTo>
                  <a:lnTo>
                    <a:pt x="581523" y="287019"/>
                  </a:lnTo>
                  <a:lnTo>
                    <a:pt x="581576" y="288289"/>
                  </a:lnTo>
                  <a:lnTo>
                    <a:pt x="584073" y="317500"/>
                  </a:lnTo>
                  <a:lnTo>
                    <a:pt x="584073" y="325119"/>
                  </a:lnTo>
                  <a:lnTo>
                    <a:pt x="579754" y="325119"/>
                  </a:lnTo>
                  <a:lnTo>
                    <a:pt x="575563" y="334010"/>
                  </a:lnTo>
                  <a:lnTo>
                    <a:pt x="560500" y="346710"/>
                  </a:lnTo>
                  <a:lnTo>
                    <a:pt x="531897" y="375919"/>
                  </a:lnTo>
                  <a:lnTo>
                    <a:pt x="516762" y="388619"/>
                  </a:lnTo>
                  <a:lnTo>
                    <a:pt x="504122" y="403860"/>
                  </a:lnTo>
                  <a:lnTo>
                    <a:pt x="491077" y="417829"/>
                  </a:lnTo>
                  <a:lnTo>
                    <a:pt x="477222" y="430529"/>
                  </a:lnTo>
                  <a:lnTo>
                    <a:pt x="462152" y="443229"/>
                  </a:lnTo>
                  <a:lnTo>
                    <a:pt x="449889" y="457200"/>
                  </a:lnTo>
                  <a:lnTo>
                    <a:pt x="439578" y="472439"/>
                  </a:lnTo>
                  <a:lnTo>
                    <a:pt x="433220" y="490219"/>
                  </a:lnTo>
                  <a:lnTo>
                    <a:pt x="432815" y="510539"/>
                  </a:lnTo>
                  <a:lnTo>
                    <a:pt x="457887" y="510539"/>
                  </a:lnTo>
                  <a:lnTo>
                    <a:pt x="457702" y="497839"/>
                  </a:lnTo>
                  <a:lnTo>
                    <a:pt x="462168" y="483869"/>
                  </a:lnTo>
                  <a:lnTo>
                    <a:pt x="469802" y="471169"/>
                  </a:lnTo>
                  <a:lnTo>
                    <a:pt x="479044" y="461010"/>
                  </a:lnTo>
                  <a:lnTo>
                    <a:pt x="494041" y="447039"/>
                  </a:lnTo>
                  <a:lnTo>
                    <a:pt x="507873" y="433069"/>
                  </a:lnTo>
                  <a:lnTo>
                    <a:pt x="520942" y="419100"/>
                  </a:lnTo>
                  <a:lnTo>
                    <a:pt x="533653" y="405129"/>
                  </a:lnTo>
                  <a:lnTo>
                    <a:pt x="548717" y="392429"/>
                  </a:lnTo>
                  <a:lnTo>
                    <a:pt x="577320" y="364489"/>
                  </a:lnTo>
                  <a:lnTo>
                    <a:pt x="592454" y="350519"/>
                  </a:lnTo>
                  <a:lnTo>
                    <a:pt x="597955" y="341629"/>
                  </a:lnTo>
                  <a:lnTo>
                    <a:pt x="601884" y="334010"/>
                  </a:lnTo>
                  <a:lnTo>
                    <a:pt x="604242" y="325119"/>
                  </a:lnTo>
                  <a:lnTo>
                    <a:pt x="605027" y="317500"/>
                  </a:lnTo>
                  <a:lnTo>
                    <a:pt x="605027" y="72389"/>
                  </a:lnTo>
                  <a:close/>
                </a:path>
                <a:path w="605154" h="535939">
                  <a:moveTo>
                    <a:pt x="62271" y="72389"/>
                  </a:moveTo>
                  <a:lnTo>
                    <a:pt x="37846" y="72389"/>
                  </a:lnTo>
                  <a:lnTo>
                    <a:pt x="37846" y="203200"/>
                  </a:lnTo>
                  <a:lnTo>
                    <a:pt x="35750" y="210819"/>
                  </a:lnTo>
                  <a:lnTo>
                    <a:pt x="36798" y="223519"/>
                  </a:lnTo>
                  <a:lnTo>
                    <a:pt x="42560" y="237489"/>
                  </a:lnTo>
                  <a:lnTo>
                    <a:pt x="54609" y="254000"/>
                  </a:lnTo>
                  <a:lnTo>
                    <a:pt x="125983" y="334010"/>
                  </a:lnTo>
                  <a:lnTo>
                    <a:pt x="130301" y="342900"/>
                  </a:lnTo>
                  <a:lnTo>
                    <a:pt x="134493" y="342900"/>
                  </a:lnTo>
                  <a:lnTo>
                    <a:pt x="138683" y="337819"/>
                  </a:lnTo>
                  <a:lnTo>
                    <a:pt x="142875" y="337819"/>
                  </a:lnTo>
                  <a:lnTo>
                    <a:pt x="147065" y="334010"/>
                  </a:lnTo>
                  <a:lnTo>
                    <a:pt x="147065" y="321310"/>
                  </a:lnTo>
                  <a:lnTo>
                    <a:pt x="151256" y="317500"/>
                  </a:lnTo>
                  <a:lnTo>
                    <a:pt x="147065" y="308610"/>
                  </a:lnTo>
                  <a:lnTo>
                    <a:pt x="142875" y="308610"/>
                  </a:lnTo>
                  <a:lnTo>
                    <a:pt x="142875" y="304800"/>
                  </a:lnTo>
                  <a:lnTo>
                    <a:pt x="138683" y="299719"/>
                  </a:lnTo>
                  <a:lnTo>
                    <a:pt x="134493" y="295910"/>
                  </a:lnTo>
                  <a:lnTo>
                    <a:pt x="125983" y="287019"/>
                  </a:lnTo>
                  <a:lnTo>
                    <a:pt x="125983" y="283210"/>
                  </a:lnTo>
                  <a:lnTo>
                    <a:pt x="121793" y="283210"/>
                  </a:lnTo>
                  <a:lnTo>
                    <a:pt x="117601" y="279400"/>
                  </a:lnTo>
                  <a:lnTo>
                    <a:pt x="105027" y="266700"/>
                  </a:lnTo>
                  <a:lnTo>
                    <a:pt x="79829" y="238760"/>
                  </a:lnTo>
                  <a:lnTo>
                    <a:pt x="67182" y="223519"/>
                  </a:lnTo>
                  <a:lnTo>
                    <a:pt x="62992" y="219710"/>
                  </a:lnTo>
                  <a:lnTo>
                    <a:pt x="62992" y="215900"/>
                  </a:lnTo>
                  <a:lnTo>
                    <a:pt x="67182" y="210819"/>
                  </a:lnTo>
                  <a:lnTo>
                    <a:pt x="103173" y="210819"/>
                  </a:lnTo>
                  <a:lnTo>
                    <a:pt x="100119" y="208279"/>
                  </a:lnTo>
                  <a:lnTo>
                    <a:pt x="88264" y="198119"/>
                  </a:lnTo>
                  <a:lnTo>
                    <a:pt x="83726" y="193039"/>
                  </a:lnTo>
                  <a:lnTo>
                    <a:pt x="79375" y="190500"/>
                  </a:lnTo>
                  <a:lnTo>
                    <a:pt x="62992" y="190500"/>
                  </a:lnTo>
                  <a:lnTo>
                    <a:pt x="62992" y="76200"/>
                  </a:lnTo>
                  <a:lnTo>
                    <a:pt x="62271" y="72389"/>
                  </a:lnTo>
                  <a:close/>
                </a:path>
                <a:path w="605154" h="535939">
                  <a:moveTo>
                    <a:pt x="569277" y="210819"/>
                  </a:moveTo>
                  <a:lnTo>
                    <a:pt x="542035" y="210819"/>
                  </a:lnTo>
                  <a:lnTo>
                    <a:pt x="542035" y="219710"/>
                  </a:lnTo>
                  <a:lnTo>
                    <a:pt x="546226" y="219710"/>
                  </a:lnTo>
                  <a:lnTo>
                    <a:pt x="542035" y="223519"/>
                  </a:lnTo>
                  <a:lnTo>
                    <a:pt x="528734" y="238760"/>
                  </a:lnTo>
                  <a:lnTo>
                    <a:pt x="500655" y="266700"/>
                  </a:lnTo>
                  <a:lnTo>
                    <a:pt x="487425" y="279400"/>
                  </a:lnTo>
                  <a:lnTo>
                    <a:pt x="487425" y="283210"/>
                  </a:lnTo>
                  <a:lnTo>
                    <a:pt x="483234" y="283210"/>
                  </a:lnTo>
                  <a:lnTo>
                    <a:pt x="479044" y="287019"/>
                  </a:lnTo>
                  <a:lnTo>
                    <a:pt x="474725" y="295910"/>
                  </a:lnTo>
                  <a:lnTo>
                    <a:pt x="466344" y="299719"/>
                  </a:lnTo>
                  <a:lnTo>
                    <a:pt x="462152" y="304800"/>
                  </a:lnTo>
                  <a:lnTo>
                    <a:pt x="462152" y="308610"/>
                  </a:lnTo>
                  <a:lnTo>
                    <a:pt x="457961" y="308610"/>
                  </a:lnTo>
                  <a:lnTo>
                    <a:pt x="457961" y="334010"/>
                  </a:lnTo>
                  <a:lnTo>
                    <a:pt x="462152" y="337819"/>
                  </a:lnTo>
                  <a:lnTo>
                    <a:pt x="466344" y="337819"/>
                  </a:lnTo>
                  <a:lnTo>
                    <a:pt x="470534" y="342900"/>
                  </a:lnTo>
                  <a:lnTo>
                    <a:pt x="474725" y="342900"/>
                  </a:lnTo>
                  <a:lnTo>
                    <a:pt x="479044" y="334010"/>
                  </a:lnTo>
                  <a:lnTo>
                    <a:pt x="550418" y="254000"/>
                  </a:lnTo>
                  <a:lnTo>
                    <a:pt x="562467" y="237489"/>
                  </a:lnTo>
                  <a:lnTo>
                    <a:pt x="568229" y="223519"/>
                  </a:lnTo>
                  <a:lnTo>
                    <a:pt x="569277" y="210819"/>
                  </a:lnTo>
                  <a:close/>
                </a:path>
                <a:path w="605154" h="535939">
                  <a:moveTo>
                    <a:pt x="218439" y="135889"/>
                  </a:moveTo>
                  <a:lnTo>
                    <a:pt x="201675" y="135889"/>
                  </a:lnTo>
                  <a:lnTo>
                    <a:pt x="197484" y="139700"/>
                  </a:lnTo>
                  <a:lnTo>
                    <a:pt x="189102" y="139700"/>
                  </a:lnTo>
                  <a:lnTo>
                    <a:pt x="184911" y="143510"/>
                  </a:lnTo>
                  <a:lnTo>
                    <a:pt x="180721" y="143510"/>
                  </a:lnTo>
                  <a:lnTo>
                    <a:pt x="169515" y="147319"/>
                  </a:lnTo>
                  <a:lnTo>
                    <a:pt x="160702" y="153669"/>
                  </a:lnTo>
                  <a:lnTo>
                    <a:pt x="153485" y="162560"/>
                  </a:lnTo>
                  <a:lnTo>
                    <a:pt x="147065" y="173989"/>
                  </a:lnTo>
                  <a:lnTo>
                    <a:pt x="142875" y="181610"/>
                  </a:lnTo>
                  <a:lnTo>
                    <a:pt x="142875" y="210819"/>
                  </a:lnTo>
                  <a:lnTo>
                    <a:pt x="147065" y="215900"/>
                  </a:lnTo>
                  <a:lnTo>
                    <a:pt x="247903" y="215900"/>
                  </a:lnTo>
                  <a:lnTo>
                    <a:pt x="252095" y="207010"/>
                  </a:lnTo>
                  <a:lnTo>
                    <a:pt x="252095" y="194310"/>
                  </a:lnTo>
                  <a:lnTo>
                    <a:pt x="168021" y="194310"/>
                  </a:lnTo>
                  <a:lnTo>
                    <a:pt x="168021" y="185419"/>
                  </a:lnTo>
                  <a:lnTo>
                    <a:pt x="172211" y="181610"/>
                  </a:lnTo>
                  <a:lnTo>
                    <a:pt x="172211" y="173989"/>
                  </a:lnTo>
                  <a:lnTo>
                    <a:pt x="180721" y="168910"/>
                  </a:lnTo>
                  <a:lnTo>
                    <a:pt x="189102" y="165100"/>
                  </a:lnTo>
                  <a:lnTo>
                    <a:pt x="201675" y="165100"/>
                  </a:lnTo>
                  <a:lnTo>
                    <a:pt x="205867" y="161289"/>
                  </a:lnTo>
                  <a:lnTo>
                    <a:pt x="252095" y="161289"/>
                  </a:lnTo>
                  <a:lnTo>
                    <a:pt x="252095" y="156210"/>
                  </a:lnTo>
                  <a:lnTo>
                    <a:pt x="247903" y="156210"/>
                  </a:lnTo>
                  <a:lnTo>
                    <a:pt x="241615" y="154939"/>
                  </a:lnTo>
                  <a:lnTo>
                    <a:pt x="222630" y="143510"/>
                  </a:lnTo>
                  <a:lnTo>
                    <a:pt x="222630" y="139700"/>
                  </a:lnTo>
                  <a:lnTo>
                    <a:pt x="218439" y="135889"/>
                  </a:lnTo>
                  <a:close/>
                </a:path>
                <a:path w="605154" h="535939">
                  <a:moveTo>
                    <a:pt x="336169" y="139700"/>
                  </a:moveTo>
                  <a:lnTo>
                    <a:pt x="319277" y="139700"/>
                  </a:lnTo>
                  <a:lnTo>
                    <a:pt x="294112" y="142239"/>
                  </a:lnTo>
                  <a:lnTo>
                    <a:pt x="275208" y="152400"/>
                  </a:lnTo>
                  <a:lnTo>
                    <a:pt x="262592" y="170179"/>
                  </a:lnTo>
                  <a:lnTo>
                    <a:pt x="256285" y="194310"/>
                  </a:lnTo>
                  <a:lnTo>
                    <a:pt x="256285" y="210819"/>
                  </a:lnTo>
                  <a:lnTo>
                    <a:pt x="260476" y="215900"/>
                  </a:lnTo>
                  <a:lnTo>
                    <a:pt x="466344" y="215900"/>
                  </a:lnTo>
                  <a:lnTo>
                    <a:pt x="471406" y="214629"/>
                  </a:lnTo>
                  <a:lnTo>
                    <a:pt x="478456" y="213360"/>
                  </a:lnTo>
                  <a:lnTo>
                    <a:pt x="484721" y="208279"/>
                  </a:lnTo>
                  <a:lnTo>
                    <a:pt x="487425" y="198119"/>
                  </a:lnTo>
                  <a:lnTo>
                    <a:pt x="486494" y="194310"/>
                  </a:lnTo>
                  <a:lnTo>
                    <a:pt x="281558" y="194310"/>
                  </a:lnTo>
                  <a:lnTo>
                    <a:pt x="286273" y="179069"/>
                  </a:lnTo>
                  <a:lnTo>
                    <a:pt x="294131" y="170179"/>
                  </a:lnTo>
                  <a:lnTo>
                    <a:pt x="305133" y="166369"/>
                  </a:lnTo>
                  <a:lnTo>
                    <a:pt x="319277" y="165100"/>
                  </a:lnTo>
                  <a:lnTo>
                    <a:pt x="410848" y="165100"/>
                  </a:lnTo>
                  <a:lnTo>
                    <a:pt x="415925" y="161289"/>
                  </a:lnTo>
                  <a:lnTo>
                    <a:pt x="473419" y="161289"/>
                  </a:lnTo>
                  <a:lnTo>
                    <a:pt x="471122" y="157479"/>
                  </a:lnTo>
                  <a:lnTo>
                    <a:pt x="469320" y="156210"/>
                  </a:lnTo>
                  <a:lnTo>
                    <a:pt x="360987" y="156210"/>
                  </a:lnTo>
                  <a:lnTo>
                    <a:pt x="353456" y="153669"/>
                  </a:lnTo>
                  <a:lnTo>
                    <a:pt x="346711" y="149860"/>
                  </a:lnTo>
                  <a:lnTo>
                    <a:pt x="340359" y="143510"/>
                  </a:lnTo>
                  <a:lnTo>
                    <a:pt x="336169" y="139700"/>
                  </a:lnTo>
                  <a:close/>
                </a:path>
                <a:path w="605154" h="535939">
                  <a:moveTo>
                    <a:pt x="256285" y="161289"/>
                  </a:moveTo>
                  <a:lnTo>
                    <a:pt x="205867" y="161289"/>
                  </a:lnTo>
                  <a:lnTo>
                    <a:pt x="212155" y="166369"/>
                  </a:lnTo>
                  <a:lnTo>
                    <a:pt x="231139" y="177800"/>
                  </a:lnTo>
                  <a:lnTo>
                    <a:pt x="231139" y="194310"/>
                  </a:lnTo>
                  <a:lnTo>
                    <a:pt x="252095" y="194310"/>
                  </a:lnTo>
                  <a:lnTo>
                    <a:pt x="254583" y="187960"/>
                  </a:lnTo>
                  <a:lnTo>
                    <a:pt x="257988" y="175260"/>
                  </a:lnTo>
                  <a:lnTo>
                    <a:pt x="260476" y="168910"/>
                  </a:lnTo>
                  <a:lnTo>
                    <a:pt x="260476" y="165100"/>
                  </a:lnTo>
                  <a:lnTo>
                    <a:pt x="256285" y="161289"/>
                  </a:lnTo>
                  <a:close/>
                </a:path>
                <a:path w="605154" h="535939">
                  <a:moveTo>
                    <a:pt x="473419" y="161289"/>
                  </a:moveTo>
                  <a:lnTo>
                    <a:pt x="424306" y="161289"/>
                  </a:lnTo>
                  <a:lnTo>
                    <a:pt x="428498" y="165100"/>
                  </a:lnTo>
                  <a:lnTo>
                    <a:pt x="440227" y="167639"/>
                  </a:lnTo>
                  <a:lnTo>
                    <a:pt x="449564" y="172719"/>
                  </a:lnTo>
                  <a:lnTo>
                    <a:pt x="455733" y="182879"/>
                  </a:lnTo>
                  <a:lnTo>
                    <a:pt x="457961" y="194310"/>
                  </a:lnTo>
                  <a:lnTo>
                    <a:pt x="486494" y="194310"/>
                  </a:lnTo>
                  <a:lnTo>
                    <a:pt x="481839" y="175260"/>
                  </a:lnTo>
                  <a:lnTo>
                    <a:pt x="473419" y="161289"/>
                  </a:lnTo>
                  <a:close/>
                </a:path>
                <a:path w="605154" h="535939">
                  <a:moveTo>
                    <a:pt x="69887" y="187960"/>
                  </a:moveTo>
                  <a:lnTo>
                    <a:pt x="62992" y="190500"/>
                  </a:lnTo>
                  <a:lnTo>
                    <a:pt x="79375" y="190500"/>
                  </a:lnTo>
                  <a:lnTo>
                    <a:pt x="77200" y="189229"/>
                  </a:lnTo>
                  <a:lnTo>
                    <a:pt x="69887" y="187960"/>
                  </a:lnTo>
                  <a:close/>
                </a:path>
                <a:path w="605154" h="535939">
                  <a:moveTo>
                    <a:pt x="575563" y="46989"/>
                  </a:moveTo>
                  <a:lnTo>
                    <a:pt x="571373" y="46989"/>
                  </a:lnTo>
                  <a:lnTo>
                    <a:pt x="560306" y="48260"/>
                  </a:lnTo>
                  <a:lnTo>
                    <a:pt x="551989" y="54610"/>
                  </a:lnTo>
                  <a:lnTo>
                    <a:pt x="546030" y="64769"/>
                  </a:lnTo>
                  <a:lnTo>
                    <a:pt x="542035" y="76200"/>
                  </a:lnTo>
                  <a:lnTo>
                    <a:pt x="542035" y="190500"/>
                  </a:lnTo>
                  <a:lnTo>
                    <a:pt x="567181" y="190500"/>
                  </a:lnTo>
                  <a:lnTo>
                    <a:pt x="567181" y="76200"/>
                  </a:lnTo>
                  <a:lnTo>
                    <a:pt x="571373" y="72389"/>
                  </a:lnTo>
                  <a:lnTo>
                    <a:pt x="605027" y="72389"/>
                  </a:lnTo>
                  <a:lnTo>
                    <a:pt x="600836" y="67310"/>
                  </a:lnTo>
                  <a:lnTo>
                    <a:pt x="598674" y="58419"/>
                  </a:lnTo>
                  <a:lnTo>
                    <a:pt x="592962" y="52069"/>
                  </a:lnTo>
                  <a:lnTo>
                    <a:pt x="584870" y="48260"/>
                  </a:lnTo>
                  <a:lnTo>
                    <a:pt x="575563" y="46989"/>
                  </a:lnTo>
                  <a:close/>
                </a:path>
                <a:path w="605154" h="535939">
                  <a:moveTo>
                    <a:pt x="410848" y="165100"/>
                  </a:moveTo>
                  <a:lnTo>
                    <a:pt x="323469" y="165100"/>
                  </a:lnTo>
                  <a:lnTo>
                    <a:pt x="333692" y="172719"/>
                  </a:lnTo>
                  <a:lnTo>
                    <a:pt x="345058" y="177800"/>
                  </a:lnTo>
                  <a:lnTo>
                    <a:pt x="357187" y="180339"/>
                  </a:lnTo>
                  <a:lnTo>
                    <a:pt x="369697" y="181610"/>
                  </a:lnTo>
                  <a:lnTo>
                    <a:pt x="382277" y="180339"/>
                  </a:lnTo>
                  <a:lnTo>
                    <a:pt x="394430" y="176529"/>
                  </a:lnTo>
                  <a:lnTo>
                    <a:pt x="405772" y="168910"/>
                  </a:lnTo>
                  <a:lnTo>
                    <a:pt x="410848" y="165100"/>
                  </a:lnTo>
                  <a:close/>
                </a:path>
                <a:path w="605154" h="535939">
                  <a:moveTo>
                    <a:pt x="424306" y="135889"/>
                  </a:moveTo>
                  <a:lnTo>
                    <a:pt x="411733" y="135889"/>
                  </a:lnTo>
                  <a:lnTo>
                    <a:pt x="396343" y="149860"/>
                  </a:lnTo>
                  <a:lnTo>
                    <a:pt x="388143" y="153669"/>
                  </a:lnTo>
                  <a:lnTo>
                    <a:pt x="379134" y="156210"/>
                  </a:lnTo>
                  <a:lnTo>
                    <a:pt x="469320" y="156210"/>
                  </a:lnTo>
                  <a:lnTo>
                    <a:pt x="454904" y="146050"/>
                  </a:lnTo>
                  <a:lnTo>
                    <a:pt x="432815" y="139700"/>
                  </a:lnTo>
                  <a:lnTo>
                    <a:pt x="428498" y="139700"/>
                  </a:lnTo>
                  <a:lnTo>
                    <a:pt x="424306" y="135889"/>
                  </a:lnTo>
                  <a:close/>
                </a:path>
                <a:path w="605154" h="535939">
                  <a:moveTo>
                    <a:pt x="256285" y="0"/>
                  </a:moveTo>
                  <a:lnTo>
                    <a:pt x="213744" y="22860"/>
                  </a:lnTo>
                  <a:lnTo>
                    <a:pt x="202003" y="62229"/>
                  </a:lnTo>
                  <a:lnTo>
                    <a:pt x="203182" y="85089"/>
                  </a:lnTo>
                  <a:lnTo>
                    <a:pt x="222630" y="135889"/>
                  </a:lnTo>
                  <a:lnTo>
                    <a:pt x="256285" y="152400"/>
                  </a:lnTo>
                  <a:lnTo>
                    <a:pt x="265604" y="151129"/>
                  </a:lnTo>
                  <a:lnTo>
                    <a:pt x="274161" y="148589"/>
                  </a:lnTo>
                  <a:lnTo>
                    <a:pt x="281146" y="144779"/>
                  </a:lnTo>
                  <a:lnTo>
                    <a:pt x="285750" y="139700"/>
                  </a:lnTo>
                  <a:lnTo>
                    <a:pt x="294212" y="127000"/>
                  </a:lnTo>
                  <a:lnTo>
                    <a:pt x="247903" y="127000"/>
                  </a:lnTo>
                  <a:lnTo>
                    <a:pt x="243712" y="123189"/>
                  </a:lnTo>
                  <a:lnTo>
                    <a:pt x="233425" y="104139"/>
                  </a:lnTo>
                  <a:lnTo>
                    <a:pt x="227901" y="85089"/>
                  </a:lnTo>
                  <a:lnTo>
                    <a:pt x="227190" y="67310"/>
                  </a:lnTo>
                  <a:lnTo>
                    <a:pt x="227139" y="66039"/>
                  </a:lnTo>
                  <a:lnTo>
                    <a:pt x="231139" y="46989"/>
                  </a:lnTo>
                  <a:lnTo>
                    <a:pt x="232711" y="38100"/>
                  </a:lnTo>
                  <a:lnTo>
                    <a:pt x="237426" y="31750"/>
                  </a:lnTo>
                  <a:lnTo>
                    <a:pt x="245284" y="26669"/>
                  </a:lnTo>
                  <a:lnTo>
                    <a:pt x="256285" y="25400"/>
                  </a:lnTo>
                  <a:lnTo>
                    <a:pt x="301166" y="25400"/>
                  </a:lnTo>
                  <a:lnTo>
                    <a:pt x="300612" y="24129"/>
                  </a:lnTo>
                  <a:lnTo>
                    <a:pt x="289401" y="12700"/>
                  </a:lnTo>
                  <a:lnTo>
                    <a:pt x="274236" y="5079"/>
                  </a:lnTo>
                  <a:lnTo>
                    <a:pt x="256285" y="0"/>
                  </a:lnTo>
                  <a:close/>
                </a:path>
                <a:path w="605154" h="535939">
                  <a:moveTo>
                    <a:pt x="403351" y="135889"/>
                  </a:moveTo>
                  <a:lnTo>
                    <a:pt x="336169" y="135889"/>
                  </a:lnTo>
                  <a:lnTo>
                    <a:pt x="340359" y="143510"/>
                  </a:lnTo>
                  <a:lnTo>
                    <a:pt x="346711" y="147319"/>
                  </a:lnTo>
                  <a:lnTo>
                    <a:pt x="353456" y="149860"/>
                  </a:lnTo>
                  <a:lnTo>
                    <a:pt x="360987" y="151129"/>
                  </a:lnTo>
                  <a:lnTo>
                    <a:pt x="369697" y="152400"/>
                  </a:lnTo>
                  <a:lnTo>
                    <a:pt x="379069" y="151129"/>
                  </a:lnTo>
                  <a:lnTo>
                    <a:pt x="387619" y="148589"/>
                  </a:lnTo>
                  <a:lnTo>
                    <a:pt x="394575" y="144779"/>
                  </a:lnTo>
                  <a:lnTo>
                    <a:pt x="399160" y="139700"/>
                  </a:lnTo>
                  <a:lnTo>
                    <a:pt x="403351" y="135889"/>
                  </a:lnTo>
                  <a:close/>
                </a:path>
                <a:path w="605154" h="535939">
                  <a:moveTo>
                    <a:pt x="416041" y="27939"/>
                  </a:moveTo>
                  <a:lnTo>
                    <a:pt x="368276" y="27939"/>
                  </a:lnTo>
                  <a:lnTo>
                    <a:pt x="377094" y="29210"/>
                  </a:lnTo>
                  <a:lnTo>
                    <a:pt x="384341" y="33019"/>
                  </a:lnTo>
                  <a:lnTo>
                    <a:pt x="390778" y="38100"/>
                  </a:lnTo>
                  <a:lnTo>
                    <a:pt x="395624" y="39369"/>
                  </a:lnTo>
                  <a:lnTo>
                    <a:pt x="398113" y="44450"/>
                  </a:lnTo>
                  <a:lnTo>
                    <a:pt x="399030" y="52069"/>
                  </a:lnTo>
                  <a:lnTo>
                    <a:pt x="399059" y="54610"/>
                  </a:lnTo>
                  <a:lnTo>
                    <a:pt x="399160" y="110489"/>
                  </a:lnTo>
                  <a:lnTo>
                    <a:pt x="394970" y="114300"/>
                  </a:lnTo>
                  <a:lnTo>
                    <a:pt x="386587" y="118110"/>
                  </a:lnTo>
                  <a:lnTo>
                    <a:pt x="382397" y="127000"/>
                  </a:lnTo>
                  <a:lnTo>
                    <a:pt x="319277" y="127000"/>
                  </a:lnTo>
                  <a:lnTo>
                    <a:pt x="319277" y="135889"/>
                  </a:lnTo>
                  <a:lnTo>
                    <a:pt x="415925" y="135889"/>
                  </a:lnTo>
                  <a:lnTo>
                    <a:pt x="424306" y="127000"/>
                  </a:lnTo>
                  <a:lnTo>
                    <a:pt x="424200" y="58419"/>
                  </a:lnTo>
                  <a:lnTo>
                    <a:pt x="423455" y="49529"/>
                  </a:lnTo>
                  <a:lnTo>
                    <a:pt x="420639" y="38100"/>
                  </a:lnTo>
                  <a:lnTo>
                    <a:pt x="416041" y="27939"/>
                  </a:lnTo>
                  <a:close/>
                </a:path>
                <a:path w="605154" h="535939">
                  <a:moveTo>
                    <a:pt x="301166" y="25400"/>
                  </a:moveTo>
                  <a:lnTo>
                    <a:pt x="256285" y="25400"/>
                  </a:lnTo>
                  <a:lnTo>
                    <a:pt x="263771" y="26669"/>
                  </a:lnTo>
                  <a:lnTo>
                    <a:pt x="272065" y="29210"/>
                  </a:lnTo>
                  <a:lnTo>
                    <a:pt x="278788" y="34289"/>
                  </a:lnTo>
                  <a:lnTo>
                    <a:pt x="281558" y="41910"/>
                  </a:lnTo>
                  <a:lnTo>
                    <a:pt x="285750" y="46989"/>
                  </a:lnTo>
                  <a:lnTo>
                    <a:pt x="285750" y="67310"/>
                  </a:lnTo>
                  <a:lnTo>
                    <a:pt x="284896" y="82550"/>
                  </a:lnTo>
                  <a:lnTo>
                    <a:pt x="282067" y="97789"/>
                  </a:lnTo>
                  <a:lnTo>
                    <a:pt x="276856" y="111760"/>
                  </a:lnTo>
                  <a:lnTo>
                    <a:pt x="268858" y="127000"/>
                  </a:lnTo>
                  <a:lnTo>
                    <a:pt x="294212" y="127000"/>
                  </a:lnTo>
                  <a:lnTo>
                    <a:pt x="296751" y="123189"/>
                  </a:lnTo>
                  <a:lnTo>
                    <a:pt x="304609" y="105410"/>
                  </a:lnTo>
                  <a:lnTo>
                    <a:pt x="309324" y="86360"/>
                  </a:lnTo>
                  <a:lnTo>
                    <a:pt x="310896" y="67310"/>
                  </a:lnTo>
                  <a:lnTo>
                    <a:pt x="310896" y="46989"/>
                  </a:lnTo>
                  <a:lnTo>
                    <a:pt x="306704" y="38100"/>
                  </a:lnTo>
                  <a:lnTo>
                    <a:pt x="301166" y="25400"/>
                  </a:lnTo>
                  <a:close/>
                </a:path>
                <a:path w="605154" h="535939">
                  <a:moveTo>
                    <a:pt x="381809" y="5079"/>
                  </a:moveTo>
                  <a:lnTo>
                    <a:pt x="367948" y="5079"/>
                  </a:lnTo>
                  <a:lnTo>
                    <a:pt x="352932" y="8889"/>
                  </a:lnTo>
                  <a:lnTo>
                    <a:pt x="321589" y="34289"/>
                  </a:lnTo>
                  <a:lnTo>
                    <a:pt x="318786" y="58419"/>
                  </a:lnTo>
                  <a:lnTo>
                    <a:pt x="318732" y="59689"/>
                  </a:lnTo>
                  <a:lnTo>
                    <a:pt x="318623" y="62229"/>
                  </a:lnTo>
                  <a:lnTo>
                    <a:pt x="317182" y="76200"/>
                  </a:lnTo>
                  <a:lnTo>
                    <a:pt x="315741" y="88900"/>
                  </a:lnTo>
                  <a:lnTo>
                    <a:pt x="315086" y="101600"/>
                  </a:lnTo>
                  <a:lnTo>
                    <a:pt x="315086" y="127000"/>
                  </a:lnTo>
                  <a:lnTo>
                    <a:pt x="361314" y="127000"/>
                  </a:lnTo>
                  <a:lnTo>
                    <a:pt x="355683" y="120650"/>
                  </a:lnTo>
                  <a:lnTo>
                    <a:pt x="345991" y="113029"/>
                  </a:lnTo>
                  <a:lnTo>
                    <a:pt x="340359" y="110489"/>
                  </a:lnTo>
                  <a:lnTo>
                    <a:pt x="340359" y="46989"/>
                  </a:lnTo>
                  <a:lnTo>
                    <a:pt x="344550" y="38100"/>
                  </a:lnTo>
                  <a:lnTo>
                    <a:pt x="348742" y="34289"/>
                  </a:lnTo>
                  <a:lnTo>
                    <a:pt x="357124" y="29210"/>
                  </a:lnTo>
                  <a:lnTo>
                    <a:pt x="368276" y="27939"/>
                  </a:lnTo>
                  <a:lnTo>
                    <a:pt x="416041" y="27939"/>
                  </a:lnTo>
                  <a:lnTo>
                    <a:pt x="415466" y="26669"/>
                  </a:lnTo>
                  <a:lnTo>
                    <a:pt x="407543" y="16510"/>
                  </a:lnTo>
                  <a:lnTo>
                    <a:pt x="394884" y="8889"/>
                  </a:lnTo>
                  <a:lnTo>
                    <a:pt x="381809" y="5079"/>
                  </a:lnTo>
                  <a:close/>
                </a:path>
              </a:pathLst>
            </a:custGeom>
            <a:solidFill>
              <a:srgbClr val="818937"/>
            </a:solidFill>
          </p:spPr>
          <p:txBody>
            <a:bodyPr wrap="square" lIns="0" tIns="0" rIns="0" bIns="0" rtlCol="0"/>
            <a:lstStyle/>
            <a:p>
              <a:pPr defTabSz="761970"/>
              <a:endParaRPr sz="15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xfrm>
            <a:off x="473781" y="5165104"/>
            <a:ext cx="6466858" cy="252900"/>
          </a:xfrm>
          <a:prstGeom prst="rect">
            <a:avLst/>
          </a:prstGeom>
        </p:spPr>
        <p:txBody>
          <a:bodyPr vert="horz" wrap="square" lIns="0" tIns="136154" rIns="0" bIns="0" rtlCol="0">
            <a:spAutoFit/>
          </a:bodyPr>
          <a:lstStyle/>
          <a:p>
            <a:pPr marL="5474539" defTabSz="761970">
              <a:spcBef>
                <a:spcPts val="12"/>
              </a:spcBef>
            </a:pPr>
            <a:r>
              <a:rPr kern="0" spc="-21" dirty="0"/>
              <a:t>19</a:t>
            </a:r>
          </a:p>
        </p:txBody>
      </p:sp>
      <p:pic>
        <p:nvPicPr>
          <p:cNvPr id="27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756ED5B2-B46E-1797-F727-7DCC8A956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object 4">
            <a:extLst>
              <a:ext uri="{FF2B5EF4-FFF2-40B4-BE49-F238E27FC236}">
                <a16:creationId xmlns:a16="http://schemas.microsoft.com/office/drawing/2014/main" id="{60C0794B-57BB-AD33-7941-1AF3DD579D73}"/>
              </a:ext>
            </a:extLst>
          </p:cNvPr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29" name="object 5">
              <a:extLst>
                <a:ext uri="{FF2B5EF4-FFF2-40B4-BE49-F238E27FC236}">
                  <a16:creationId xmlns:a16="http://schemas.microsoft.com/office/drawing/2014/main" id="{7B3F24F7-5448-2DED-4537-D6EA3A894CDF}"/>
                </a:ext>
              </a:extLst>
            </p:cNvPr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object 6">
              <a:extLst>
                <a:ext uri="{FF2B5EF4-FFF2-40B4-BE49-F238E27FC236}">
                  <a16:creationId xmlns:a16="http://schemas.microsoft.com/office/drawing/2014/main" id="{F1638EC8-0260-0F92-8337-8751830F40CE}"/>
                </a:ext>
              </a:extLst>
            </p:cNvPr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object 7">
              <a:extLst>
                <a:ext uri="{FF2B5EF4-FFF2-40B4-BE49-F238E27FC236}">
                  <a16:creationId xmlns:a16="http://schemas.microsoft.com/office/drawing/2014/main" id="{47EC9952-8318-CF87-2CD7-A35684BA68EA}"/>
                </a:ext>
              </a:extLst>
            </p:cNvPr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object 8">
            <a:extLst>
              <a:ext uri="{FF2B5EF4-FFF2-40B4-BE49-F238E27FC236}">
                <a16:creationId xmlns:a16="http://schemas.microsoft.com/office/drawing/2014/main" id="{69BA5373-40B2-8CD6-AF66-DD31BA29184C}"/>
              </a:ext>
            </a:extLst>
          </p:cNvPr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kumimoji="0" lang="fr-FR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5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3" name="object 9">
            <a:extLst>
              <a:ext uri="{FF2B5EF4-FFF2-40B4-BE49-F238E27FC236}">
                <a16:creationId xmlns:a16="http://schemas.microsoft.com/office/drawing/2014/main" id="{46377E66-D3DF-C32C-683F-88253FAD35FD}"/>
              </a:ext>
            </a:extLst>
          </p:cNvPr>
          <p:cNvSpPr txBox="1">
            <a:spLocks/>
          </p:cNvSpPr>
          <p:nvPr/>
        </p:nvSpPr>
        <p:spPr>
          <a:xfrm>
            <a:off x="841057" y="269090"/>
            <a:ext cx="10902315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000" b="0" i="0">
                <a:solidFill>
                  <a:srgbClr val="6C6D6A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66675" marR="5080">
              <a:lnSpc>
                <a:spcPts val="2590"/>
              </a:lnSpc>
              <a:spcBef>
                <a:spcPts val="425"/>
              </a:spcBef>
            </a:pPr>
            <a:r>
              <a:rPr lang="fr-FR" sz="2400" b="1" spc="-35" dirty="0">
                <a:solidFill>
                  <a:srgbClr val="FFFFFF"/>
                </a:solidFill>
                <a:latin typeface="Arial"/>
                <a:cs typeface="Arial"/>
              </a:rPr>
              <a:t>Les Défis associés à la vente de kits solaires autonomes</a:t>
            </a:r>
          </a:p>
        </p:txBody>
      </p:sp>
      <p:sp>
        <p:nvSpPr>
          <p:cNvPr id="34" name="object 13">
            <a:extLst>
              <a:ext uri="{FF2B5EF4-FFF2-40B4-BE49-F238E27FC236}">
                <a16:creationId xmlns:a16="http://schemas.microsoft.com/office/drawing/2014/main" id="{CC845D9A-FF33-C568-5B98-D9CA3C4CDA6B}"/>
              </a:ext>
            </a:extLst>
          </p:cNvPr>
          <p:cNvSpPr/>
          <p:nvPr/>
        </p:nvSpPr>
        <p:spPr>
          <a:xfrm>
            <a:off x="0" y="1171194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7D9ED13-DE1F-9AB6-12EC-BB99B8E1F470}"/>
              </a:ext>
            </a:extLst>
          </p:cNvPr>
          <p:cNvSpPr/>
          <p:nvPr/>
        </p:nvSpPr>
        <p:spPr>
          <a:xfrm>
            <a:off x="8357870" y="5972783"/>
            <a:ext cx="3607151" cy="61612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1039BD6A-83AE-CB1C-7E58-3430E504985B}"/>
              </a:ext>
            </a:extLst>
          </p:cNvPr>
          <p:cNvSpPr/>
          <p:nvPr/>
        </p:nvSpPr>
        <p:spPr>
          <a:xfrm>
            <a:off x="-357769" y="6453505"/>
            <a:ext cx="13852187" cy="14532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Freeform 3"/>
          <p:cNvSpPr/>
          <p:nvPr/>
        </p:nvSpPr>
        <p:spPr>
          <a:xfrm rot="-3319009">
            <a:off x="-2123480" y="5770283"/>
            <a:ext cx="5443608" cy="4858420"/>
          </a:xfrm>
          <a:custGeom>
            <a:avLst/>
            <a:gdLst/>
            <a:ahLst/>
            <a:cxnLst/>
            <a:rect l="l" t="t" r="r" b="b"/>
            <a:pathLst>
              <a:path w="8165412" h="7287630">
                <a:moveTo>
                  <a:pt x="0" y="0"/>
                </a:moveTo>
                <a:lnTo>
                  <a:pt x="8165412" y="0"/>
                </a:lnTo>
                <a:lnTo>
                  <a:pt x="8165412" y="7287630"/>
                </a:lnTo>
                <a:lnTo>
                  <a:pt x="0" y="72876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sz="1200"/>
          </a:p>
        </p:txBody>
      </p:sp>
      <p:grpSp>
        <p:nvGrpSpPr>
          <p:cNvPr id="5" name="Google Shape;151;p5">
            <a:extLst>
              <a:ext uri="{FF2B5EF4-FFF2-40B4-BE49-F238E27FC236}">
                <a16:creationId xmlns:a16="http://schemas.microsoft.com/office/drawing/2014/main" id="{54615BBB-7FF8-B049-16FF-85B29CC3F815}"/>
              </a:ext>
            </a:extLst>
          </p:cNvPr>
          <p:cNvGrpSpPr>
            <a:grpSpLocks/>
          </p:cNvGrpSpPr>
          <p:nvPr/>
        </p:nvGrpSpPr>
        <p:grpSpPr bwMode="auto">
          <a:xfrm>
            <a:off x="2796638" y="1434904"/>
            <a:ext cx="2076297" cy="1152309"/>
            <a:chOff x="1439" y="484343"/>
            <a:chExt cx="2721382" cy="1025472"/>
          </a:xfrm>
        </p:grpSpPr>
        <p:sp>
          <p:nvSpPr>
            <p:cNvPr id="35" name="Google Shape;152;p5">
              <a:extLst>
                <a:ext uri="{FF2B5EF4-FFF2-40B4-BE49-F238E27FC236}">
                  <a16:creationId xmlns:a16="http://schemas.microsoft.com/office/drawing/2014/main" id="{F16A1FB9-44D0-22A9-ECC2-5C2D7E9A679D}"/>
                </a:ext>
              </a:extLst>
            </p:cNvPr>
            <p:cNvSpPr/>
            <p:nvPr/>
          </p:nvSpPr>
          <p:spPr>
            <a:xfrm>
              <a:off x="1439" y="484343"/>
              <a:ext cx="2721382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28575" cap="flat" cmpd="sng">
              <a:solidFill>
                <a:srgbClr val="BFB97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rgbClr val="58553A"/>
                </a:solidFill>
                <a:latin typeface="Corbel"/>
                <a:ea typeface="Corbel"/>
                <a:cs typeface="Corbel"/>
                <a:sym typeface="Corbel"/>
              </a:endParaRPr>
            </a:p>
          </p:txBody>
        </p:sp>
        <p:sp>
          <p:nvSpPr>
            <p:cNvPr id="36" name="Google Shape;153;p5">
              <a:extLst>
                <a:ext uri="{FF2B5EF4-FFF2-40B4-BE49-F238E27FC236}">
                  <a16:creationId xmlns:a16="http://schemas.microsoft.com/office/drawing/2014/main" id="{A21B9E0A-6F03-7D22-5A43-ECFADF1C42D8}"/>
                </a:ext>
              </a:extLst>
            </p:cNvPr>
            <p:cNvSpPr txBox="1"/>
            <p:nvPr/>
          </p:nvSpPr>
          <p:spPr>
            <a:xfrm>
              <a:off x="61729" y="519909"/>
              <a:ext cx="2189165" cy="966196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32375" tIns="32375" rIns="32375" bIns="32375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142882" indent="-142882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Politiques Publiques </a:t>
              </a:r>
              <a:endParaRPr sz="1067" dirty="0"/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Planification</a:t>
              </a:r>
              <a:endParaRPr sz="1067" b="1" dirty="0">
                <a:solidFill>
                  <a:srgbClr val="332E23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Maitrise d’Ouvrage</a:t>
              </a:r>
              <a:endParaRPr sz="1067" dirty="0"/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Contrôles Stratégiques</a:t>
              </a:r>
              <a:endParaRPr sz="1067" dirty="0"/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Suivi &amp; Evaluation</a:t>
              </a:r>
              <a:endParaRPr sz="1067" dirty="0"/>
            </a:p>
          </p:txBody>
        </p:sp>
      </p:grpSp>
      <p:grpSp>
        <p:nvGrpSpPr>
          <p:cNvPr id="6" name="Google Shape;154;p5">
            <a:extLst>
              <a:ext uri="{FF2B5EF4-FFF2-40B4-BE49-F238E27FC236}">
                <a16:creationId xmlns:a16="http://schemas.microsoft.com/office/drawing/2014/main" id="{0609DA6E-B922-1665-5AC7-D0741E9F0CCE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1546058"/>
            <a:ext cx="2566063" cy="883519"/>
            <a:chOff x="644399" y="1306693"/>
            <a:chExt cx="3678744" cy="1025472"/>
          </a:xfrm>
        </p:grpSpPr>
        <p:sp>
          <p:nvSpPr>
            <p:cNvPr id="31" name="Google Shape;155;p5">
              <a:extLst>
                <a:ext uri="{FF2B5EF4-FFF2-40B4-BE49-F238E27FC236}">
                  <a16:creationId xmlns:a16="http://schemas.microsoft.com/office/drawing/2014/main" id="{FC33B28A-C497-035A-28BE-C39BDFC4C58F}"/>
                </a:ext>
              </a:extLst>
            </p:cNvPr>
            <p:cNvSpPr/>
            <p:nvPr/>
          </p:nvSpPr>
          <p:spPr>
            <a:xfrm>
              <a:off x="644399" y="1306693"/>
              <a:ext cx="2458647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>
              <a:noFill/>
            </a:ln>
            <a:effectLst>
              <a:outerShdw blurRad="44450" dist="13970" dir="5400000" algn="ctr" rotWithShape="0">
                <a:srgbClr val="000000">
                  <a:alpha val="44705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chemeClr val="lt1"/>
                </a:solidFill>
                <a:latin typeface="Arial" panose="020B0604020202020204" pitchFamily="34" charset="0"/>
                <a:ea typeface="Corbel"/>
                <a:cs typeface="Arial" panose="020B0604020202020204" pitchFamily="34" charset="0"/>
                <a:sym typeface="Corbel"/>
              </a:endParaRPr>
            </a:p>
          </p:txBody>
        </p:sp>
        <p:grpSp>
          <p:nvGrpSpPr>
            <p:cNvPr id="32" name="Google Shape;156;p5">
              <a:extLst>
                <a:ext uri="{FF2B5EF4-FFF2-40B4-BE49-F238E27FC236}">
                  <a16:creationId xmlns:a16="http://schemas.microsoft.com/office/drawing/2014/main" id="{E163EA83-3C6B-0F98-5752-3C1AE1C96B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9753" y="1342711"/>
              <a:ext cx="3623390" cy="966147"/>
              <a:chOff x="699753" y="1342711"/>
              <a:chExt cx="3623390" cy="966147"/>
            </a:xfrm>
          </p:grpSpPr>
          <p:sp>
            <p:nvSpPr>
              <p:cNvPr id="33" name="Google Shape;157;p5">
                <a:extLst>
                  <a:ext uri="{FF2B5EF4-FFF2-40B4-BE49-F238E27FC236}">
                    <a16:creationId xmlns:a16="http://schemas.microsoft.com/office/drawing/2014/main" id="{7771EB78-5968-5EE3-8556-BFE8E98412A5}"/>
                  </a:ext>
                </a:extLst>
              </p:cNvPr>
              <p:cNvSpPr txBox="1"/>
              <p:nvPr/>
            </p:nvSpPr>
            <p:spPr>
              <a:xfrm>
                <a:off x="699753" y="1342711"/>
                <a:ext cx="2405598" cy="9661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lIns="32375" tIns="32375" rIns="32375" bIns="32375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300"/>
                  <a:defRPr/>
                </a:pPr>
                <a:r>
                  <a:rPr lang="fr-FR" sz="1067" b="1" dirty="0">
                    <a:solidFill>
                      <a:schemeClr val="dk2"/>
                    </a:solidFill>
                    <a:latin typeface="Arial" panose="020B0604020202020204" pitchFamily="34" charset="0"/>
                    <a:ea typeface="Century Gothic"/>
                    <a:cs typeface="Arial" panose="020B0604020202020204" pitchFamily="34" charset="0"/>
                    <a:sym typeface="Century Gothic"/>
                  </a:rPr>
                  <a:t>ADMINISTRATION</a:t>
                </a:r>
                <a:endParaRPr sz="106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Google Shape;158;p5">
                <a:extLst>
                  <a:ext uri="{FF2B5EF4-FFF2-40B4-BE49-F238E27FC236}">
                    <a16:creationId xmlns:a16="http://schemas.microsoft.com/office/drawing/2014/main" id="{4455E817-617E-F4DE-5383-9B348763E37F}"/>
                  </a:ext>
                </a:extLst>
              </p:cNvPr>
              <p:cNvSpPr/>
              <p:nvPr/>
            </p:nvSpPr>
            <p:spPr>
              <a:xfrm>
                <a:off x="3093820" y="1404155"/>
                <a:ext cx="1229323" cy="830547"/>
              </a:xfrm>
              <a:prstGeom prst="rightArrow">
                <a:avLst>
                  <a:gd name="adj1" fmla="val 50000"/>
                  <a:gd name="adj2" fmla="val 78176"/>
                </a:avLst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lIns="45713" tIns="22850" rIns="45713" bIns="22850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900">
                  <a:solidFill>
                    <a:schemeClr val="lt1"/>
                  </a:solidFill>
                  <a:latin typeface="Arial" panose="020B0604020202020204" pitchFamily="34" charset="0"/>
                  <a:ea typeface="Corbel"/>
                  <a:cs typeface="Arial" panose="020B0604020202020204" pitchFamily="34" charset="0"/>
                  <a:sym typeface="Corbel"/>
                </a:endParaRPr>
              </a:p>
            </p:txBody>
          </p:sp>
        </p:grpSp>
      </p:grpSp>
      <p:grpSp>
        <p:nvGrpSpPr>
          <p:cNvPr id="7" name="Google Shape;159;p5">
            <a:extLst>
              <a:ext uri="{FF2B5EF4-FFF2-40B4-BE49-F238E27FC236}">
                <a16:creationId xmlns:a16="http://schemas.microsoft.com/office/drawing/2014/main" id="{28B80925-6395-52B6-BD54-3808334730C8}"/>
              </a:ext>
            </a:extLst>
          </p:cNvPr>
          <p:cNvGrpSpPr>
            <a:grpSpLocks/>
          </p:cNvGrpSpPr>
          <p:nvPr/>
        </p:nvGrpSpPr>
        <p:grpSpPr bwMode="auto">
          <a:xfrm>
            <a:off x="203201" y="2856210"/>
            <a:ext cx="2591019" cy="879011"/>
            <a:chOff x="644399" y="1306693"/>
            <a:chExt cx="3678744" cy="1025472"/>
          </a:xfrm>
        </p:grpSpPr>
        <p:sp>
          <p:nvSpPr>
            <p:cNvPr id="27" name="Google Shape;160;p5">
              <a:extLst>
                <a:ext uri="{FF2B5EF4-FFF2-40B4-BE49-F238E27FC236}">
                  <a16:creationId xmlns:a16="http://schemas.microsoft.com/office/drawing/2014/main" id="{DDCDCCDA-4E03-360F-7A90-55838230A1DB}"/>
                </a:ext>
              </a:extLst>
            </p:cNvPr>
            <p:cNvSpPr/>
            <p:nvPr/>
          </p:nvSpPr>
          <p:spPr>
            <a:xfrm>
              <a:off x="644399" y="1306693"/>
              <a:ext cx="2459924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>
              <a:noFill/>
            </a:ln>
            <a:effectLst>
              <a:outerShdw blurRad="44450" dist="13970" dir="5400000" algn="ctr" rotWithShape="0">
                <a:srgbClr val="000000">
                  <a:alpha val="44705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chemeClr val="lt1"/>
                </a:solidFill>
                <a:latin typeface="Arial" panose="020B0604020202020204" pitchFamily="34" charset="0"/>
                <a:ea typeface="Corbel"/>
                <a:cs typeface="Arial" panose="020B0604020202020204" pitchFamily="34" charset="0"/>
                <a:sym typeface="Corbel"/>
              </a:endParaRPr>
            </a:p>
          </p:txBody>
        </p:sp>
        <p:grpSp>
          <p:nvGrpSpPr>
            <p:cNvPr id="28" name="Google Shape;161;p5">
              <a:extLst>
                <a:ext uri="{FF2B5EF4-FFF2-40B4-BE49-F238E27FC236}">
                  <a16:creationId xmlns:a16="http://schemas.microsoft.com/office/drawing/2014/main" id="{BF2CFE5A-E144-0243-C211-288FC16244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7875" y="1341986"/>
              <a:ext cx="3625268" cy="966649"/>
              <a:chOff x="697875" y="1341986"/>
              <a:chExt cx="3625268" cy="966649"/>
            </a:xfrm>
          </p:grpSpPr>
          <p:sp>
            <p:nvSpPr>
              <p:cNvPr id="29" name="Google Shape;162;p5">
                <a:extLst>
                  <a:ext uri="{FF2B5EF4-FFF2-40B4-BE49-F238E27FC236}">
                    <a16:creationId xmlns:a16="http://schemas.microsoft.com/office/drawing/2014/main" id="{3470ABBB-BB1E-DB73-5DD9-20633DFCEA97}"/>
                  </a:ext>
                </a:extLst>
              </p:cNvPr>
              <p:cNvSpPr txBox="1"/>
              <p:nvPr/>
            </p:nvSpPr>
            <p:spPr>
              <a:xfrm>
                <a:off x="697875" y="1341986"/>
                <a:ext cx="2395306" cy="966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lIns="32375" tIns="32375" rIns="32375" bIns="32375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300"/>
                  <a:defRPr/>
                </a:pPr>
                <a:r>
                  <a:rPr lang="fr-FR" sz="1067" b="1" dirty="0">
                    <a:solidFill>
                      <a:schemeClr val="dk2"/>
                    </a:solidFill>
                    <a:latin typeface="Arial" panose="020B0604020202020204" pitchFamily="34" charset="0"/>
                    <a:ea typeface="Century Gothic"/>
                    <a:cs typeface="Arial" panose="020B0604020202020204" pitchFamily="34" charset="0"/>
                    <a:sym typeface="Century Gothic"/>
                  </a:rPr>
                  <a:t>ORGANISMES SOUS TUTELLE </a:t>
                </a:r>
                <a:endParaRPr sz="106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90000"/>
                  </a:lnSpc>
                  <a:spcBef>
                    <a:spcPts val="227"/>
                  </a:spcBef>
                  <a:spcAft>
                    <a:spcPts val="0"/>
                  </a:spcAft>
                  <a:buClr>
                    <a:schemeClr val="dk2"/>
                  </a:buClr>
                  <a:buSzPts val="1100"/>
                  <a:defRPr/>
                </a:pPr>
                <a:r>
                  <a:rPr lang="fr-FR" sz="1067" dirty="0">
                    <a:solidFill>
                      <a:schemeClr val="dk2"/>
                    </a:solidFill>
                    <a:latin typeface="Arial" panose="020B0604020202020204" pitchFamily="34" charset="0"/>
                    <a:ea typeface="Century Gothic"/>
                    <a:cs typeface="Arial" panose="020B0604020202020204" pitchFamily="34" charset="0"/>
                    <a:sym typeface="Century Gothic"/>
                  </a:rPr>
                  <a:t>(SP, SEEG, CNEE, SETEG,)</a:t>
                </a:r>
                <a:endParaRPr sz="1067" dirty="0">
                  <a:solidFill>
                    <a:schemeClr val="dk2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endParaRPr>
              </a:p>
            </p:txBody>
          </p:sp>
          <p:sp>
            <p:nvSpPr>
              <p:cNvPr id="30" name="Google Shape;163;p5">
                <a:extLst>
                  <a:ext uri="{FF2B5EF4-FFF2-40B4-BE49-F238E27FC236}">
                    <a16:creationId xmlns:a16="http://schemas.microsoft.com/office/drawing/2014/main" id="{E584E99E-FCE9-5E85-706E-58A86C7E03D2}"/>
                  </a:ext>
                </a:extLst>
              </p:cNvPr>
              <p:cNvSpPr/>
              <p:nvPr/>
            </p:nvSpPr>
            <p:spPr>
              <a:xfrm>
                <a:off x="3093181" y="1404730"/>
                <a:ext cx="1229962" cy="831357"/>
              </a:xfrm>
              <a:prstGeom prst="rightArrow">
                <a:avLst>
                  <a:gd name="adj1" fmla="val 50000"/>
                  <a:gd name="adj2" fmla="val 78176"/>
                </a:avLst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lIns="45713" tIns="22850" rIns="45713" bIns="22850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900">
                  <a:solidFill>
                    <a:schemeClr val="lt1"/>
                  </a:solidFill>
                  <a:latin typeface="Arial" panose="020B0604020202020204" pitchFamily="34" charset="0"/>
                  <a:ea typeface="Corbel"/>
                  <a:cs typeface="Arial" panose="020B0604020202020204" pitchFamily="34" charset="0"/>
                  <a:sym typeface="Corbel"/>
                </a:endParaRPr>
              </a:p>
            </p:txBody>
          </p:sp>
        </p:grpSp>
      </p:grpSp>
      <p:grpSp>
        <p:nvGrpSpPr>
          <p:cNvPr id="8" name="Google Shape;164;p5">
            <a:extLst>
              <a:ext uri="{FF2B5EF4-FFF2-40B4-BE49-F238E27FC236}">
                <a16:creationId xmlns:a16="http://schemas.microsoft.com/office/drawing/2014/main" id="{BFAD1184-7A14-AE5F-A59B-97BB2BDFD153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4180888"/>
            <a:ext cx="2517970" cy="910433"/>
            <a:chOff x="644399" y="1289045"/>
            <a:chExt cx="3678744" cy="1107776"/>
          </a:xfrm>
        </p:grpSpPr>
        <p:sp>
          <p:nvSpPr>
            <p:cNvPr id="23" name="Google Shape;165;p5">
              <a:extLst>
                <a:ext uri="{FF2B5EF4-FFF2-40B4-BE49-F238E27FC236}">
                  <a16:creationId xmlns:a16="http://schemas.microsoft.com/office/drawing/2014/main" id="{AB56B8BD-176D-DD58-8C44-B9ACDF3CF5EA}"/>
                </a:ext>
              </a:extLst>
            </p:cNvPr>
            <p:cNvSpPr/>
            <p:nvPr/>
          </p:nvSpPr>
          <p:spPr>
            <a:xfrm>
              <a:off x="644399" y="1306693"/>
              <a:ext cx="2459937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>
              <a:noFill/>
            </a:ln>
            <a:effectLst>
              <a:outerShdw blurRad="44450" dist="13970" dir="5400000" algn="ctr" rotWithShape="0">
                <a:srgbClr val="000000">
                  <a:alpha val="44705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chemeClr val="lt1"/>
                </a:solidFill>
                <a:latin typeface="Arial" panose="020B0604020202020204" pitchFamily="34" charset="0"/>
                <a:ea typeface="Corbel"/>
                <a:cs typeface="Arial" panose="020B0604020202020204" pitchFamily="34" charset="0"/>
                <a:sym typeface="Corbel"/>
              </a:endParaRPr>
            </a:p>
          </p:txBody>
        </p:sp>
        <p:grpSp>
          <p:nvGrpSpPr>
            <p:cNvPr id="24" name="Google Shape;166;p5">
              <a:extLst>
                <a:ext uri="{FF2B5EF4-FFF2-40B4-BE49-F238E27FC236}">
                  <a16:creationId xmlns:a16="http://schemas.microsoft.com/office/drawing/2014/main" id="{1AA7CDA5-7C36-0070-EDE3-3051FC5D54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6467" y="1289045"/>
              <a:ext cx="3676676" cy="1107776"/>
              <a:chOff x="646467" y="1289045"/>
              <a:chExt cx="3676676" cy="1107776"/>
            </a:xfrm>
          </p:grpSpPr>
          <p:sp>
            <p:nvSpPr>
              <p:cNvPr id="25" name="Google Shape;167;p5">
                <a:extLst>
                  <a:ext uri="{FF2B5EF4-FFF2-40B4-BE49-F238E27FC236}">
                    <a16:creationId xmlns:a16="http://schemas.microsoft.com/office/drawing/2014/main" id="{6F475230-04D4-B51C-1758-876068ADED78}"/>
                  </a:ext>
                </a:extLst>
              </p:cNvPr>
              <p:cNvSpPr txBox="1"/>
              <p:nvPr/>
            </p:nvSpPr>
            <p:spPr>
              <a:xfrm>
                <a:off x="646467" y="1289045"/>
                <a:ext cx="2404131" cy="11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lIns="32375" tIns="32375" rIns="32375" bIns="32375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FR" sz="1067" b="1" dirty="0">
                    <a:solidFill>
                      <a:schemeClr val="dk2"/>
                    </a:solidFill>
                    <a:latin typeface="Arial" panose="020B0604020202020204" pitchFamily="34" charset="0"/>
                    <a:ea typeface="Century Gothic"/>
                    <a:cs typeface="Arial" panose="020B0604020202020204" pitchFamily="34" charset="0"/>
                    <a:sym typeface="Century Gothic"/>
                  </a:rPr>
                  <a:t>PRIVÉ</a:t>
                </a:r>
                <a:endParaRPr sz="106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90000"/>
                  </a:lnSpc>
                  <a:spcBef>
                    <a:spcPts val="280"/>
                  </a:spcBef>
                  <a:spcAft>
                    <a:spcPts val="0"/>
                  </a:spcAft>
                  <a:defRPr/>
                </a:pPr>
                <a:r>
                  <a:rPr lang="fr-FR" sz="1067" dirty="0">
                    <a:solidFill>
                      <a:schemeClr val="dk2"/>
                    </a:solidFill>
                    <a:latin typeface="Arial" panose="020B0604020202020204" pitchFamily="34" charset="0"/>
                    <a:ea typeface="Century Gothic"/>
                    <a:cs typeface="Arial" panose="020B0604020202020204" pitchFamily="34" charset="0"/>
                    <a:sym typeface="Century Gothic"/>
                  </a:rPr>
                  <a:t>(GPC ou Toute structure reconnue exerçant dans le secteur)</a:t>
                </a:r>
                <a:endParaRPr sz="106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Google Shape;168;p5">
                <a:extLst>
                  <a:ext uri="{FF2B5EF4-FFF2-40B4-BE49-F238E27FC236}">
                    <a16:creationId xmlns:a16="http://schemas.microsoft.com/office/drawing/2014/main" id="{CCB71FF9-203C-B243-AEB8-BD4331D82C8B}"/>
                  </a:ext>
                </a:extLst>
              </p:cNvPr>
              <p:cNvSpPr/>
              <p:nvPr/>
            </p:nvSpPr>
            <p:spPr>
              <a:xfrm>
                <a:off x="3093174" y="1405054"/>
                <a:ext cx="1229969" cy="828748"/>
              </a:xfrm>
              <a:prstGeom prst="rightArrow">
                <a:avLst>
                  <a:gd name="adj1" fmla="val 50000"/>
                  <a:gd name="adj2" fmla="val 78176"/>
                </a:avLst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lIns="45713" tIns="22850" rIns="45713" bIns="22850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900">
                  <a:solidFill>
                    <a:schemeClr val="lt1"/>
                  </a:solidFill>
                  <a:latin typeface="Arial" panose="020B0604020202020204" pitchFamily="34" charset="0"/>
                  <a:ea typeface="Corbel"/>
                  <a:cs typeface="Arial" panose="020B0604020202020204" pitchFamily="34" charset="0"/>
                  <a:sym typeface="Corbel"/>
                </a:endParaRPr>
              </a:p>
            </p:txBody>
          </p:sp>
        </p:grpSp>
      </p:grpSp>
      <p:grpSp>
        <p:nvGrpSpPr>
          <p:cNvPr id="9" name="Google Shape;169;p5">
            <a:extLst>
              <a:ext uri="{FF2B5EF4-FFF2-40B4-BE49-F238E27FC236}">
                <a16:creationId xmlns:a16="http://schemas.microsoft.com/office/drawing/2014/main" id="{9D041E3B-5068-5513-785C-79C00B1AA6E9}"/>
              </a:ext>
            </a:extLst>
          </p:cNvPr>
          <p:cNvGrpSpPr>
            <a:grpSpLocks/>
          </p:cNvGrpSpPr>
          <p:nvPr/>
        </p:nvGrpSpPr>
        <p:grpSpPr bwMode="auto">
          <a:xfrm>
            <a:off x="2806928" y="2717946"/>
            <a:ext cx="2021691" cy="1083837"/>
            <a:chOff x="1440" y="440883"/>
            <a:chExt cx="2721382" cy="1034643"/>
          </a:xfrm>
        </p:grpSpPr>
        <p:sp>
          <p:nvSpPr>
            <p:cNvPr id="21" name="Google Shape;170;p5">
              <a:extLst>
                <a:ext uri="{FF2B5EF4-FFF2-40B4-BE49-F238E27FC236}">
                  <a16:creationId xmlns:a16="http://schemas.microsoft.com/office/drawing/2014/main" id="{842751BB-CFAE-5EC9-84CB-192E596B6B82}"/>
                </a:ext>
              </a:extLst>
            </p:cNvPr>
            <p:cNvSpPr/>
            <p:nvPr/>
          </p:nvSpPr>
          <p:spPr>
            <a:xfrm>
              <a:off x="1440" y="440883"/>
              <a:ext cx="2721382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28575" cap="flat" cmpd="sng">
              <a:solidFill>
                <a:srgbClr val="BFB97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rgbClr val="58553A"/>
                </a:solidFill>
                <a:latin typeface="Arial" panose="020B0604020202020204" pitchFamily="34" charset="0"/>
                <a:ea typeface="Corbel"/>
                <a:cs typeface="Arial" panose="020B0604020202020204" pitchFamily="34" charset="0"/>
                <a:sym typeface="Corbel"/>
              </a:endParaRPr>
            </a:p>
          </p:txBody>
        </p:sp>
        <p:sp>
          <p:nvSpPr>
            <p:cNvPr id="22" name="Google Shape;171;p5">
              <a:extLst>
                <a:ext uri="{FF2B5EF4-FFF2-40B4-BE49-F238E27FC236}">
                  <a16:creationId xmlns:a16="http://schemas.microsoft.com/office/drawing/2014/main" id="{FC93BA08-C79A-D1D8-4B71-DFCA7BF41298}"/>
                </a:ext>
              </a:extLst>
            </p:cNvPr>
            <p:cNvSpPr txBox="1"/>
            <p:nvPr/>
          </p:nvSpPr>
          <p:spPr>
            <a:xfrm>
              <a:off x="79400" y="509330"/>
              <a:ext cx="2565459" cy="966196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32375" tIns="32375" rIns="32375" bIns="32375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142882" indent="-142882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Gestion du Patrimoine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Développement du secteur</a:t>
              </a:r>
              <a:endParaRPr sz="1067" b="1" dirty="0">
                <a:solidFill>
                  <a:srgbClr val="332E23"/>
                </a:solidFill>
                <a:latin typeface="Arial" panose="020B0604020202020204" pitchFamily="34" charset="0"/>
                <a:ea typeface="Century Gothic"/>
                <a:cs typeface="Arial" panose="020B0604020202020204" pitchFamily="34" charset="0"/>
                <a:sym typeface="Century Gothic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Maitrise d’œuvre 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Contrôles Opérationnels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Réalisation des travaux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oogle Shape;172;p5">
            <a:extLst>
              <a:ext uri="{FF2B5EF4-FFF2-40B4-BE49-F238E27FC236}">
                <a16:creationId xmlns:a16="http://schemas.microsoft.com/office/drawing/2014/main" id="{8C072C3B-FEF2-5B2C-3D6D-33AC8797DF8F}"/>
              </a:ext>
            </a:extLst>
          </p:cNvPr>
          <p:cNvGrpSpPr>
            <a:grpSpLocks/>
          </p:cNvGrpSpPr>
          <p:nvPr/>
        </p:nvGrpSpPr>
        <p:grpSpPr bwMode="auto">
          <a:xfrm>
            <a:off x="2794219" y="3921468"/>
            <a:ext cx="2078716" cy="1176910"/>
            <a:chOff x="1439" y="484343"/>
            <a:chExt cx="2721382" cy="1025472"/>
          </a:xfrm>
        </p:grpSpPr>
        <p:sp>
          <p:nvSpPr>
            <p:cNvPr id="19" name="Google Shape;173;p5">
              <a:extLst>
                <a:ext uri="{FF2B5EF4-FFF2-40B4-BE49-F238E27FC236}">
                  <a16:creationId xmlns:a16="http://schemas.microsoft.com/office/drawing/2014/main" id="{A8C2A2C7-C5A2-45DD-5EBF-586F3BA6FE80}"/>
                </a:ext>
              </a:extLst>
            </p:cNvPr>
            <p:cNvSpPr/>
            <p:nvPr/>
          </p:nvSpPr>
          <p:spPr>
            <a:xfrm>
              <a:off x="1439" y="484343"/>
              <a:ext cx="2721382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28575" cap="flat" cmpd="sng">
              <a:solidFill>
                <a:srgbClr val="BFB97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rgbClr val="58553A"/>
                </a:solidFill>
                <a:latin typeface="Arial" panose="020B0604020202020204" pitchFamily="34" charset="0"/>
                <a:ea typeface="Corbel"/>
                <a:cs typeface="Arial" panose="020B0604020202020204" pitchFamily="34" charset="0"/>
                <a:sym typeface="Corbel"/>
              </a:endParaRPr>
            </a:p>
          </p:txBody>
        </p:sp>
        <p:sp>
          <p:nvSpPr>
            <p:cNvPr id="20" name="Google Shape;174;p5">
              <a:extLst>
                <a:ext uri="{FF2B5EF4-FFF2-40B4-BE49-F238E27FC236}">
                  <a16:creationId xmlns:a16="http://schemas.microsoft.com/office/drawing/2014/main" id="{44A4973A-E078-E78F-E937-223DA8575F4A}"/>
                </a:ext>
              </a:extLst>
            </p:cNvPr>
            <p:cNvSpPr txBox="1"/>
            <p:nvPr/>
          </p:nvSpPr>
          <p:spPr>
            <a:xfrm>
              <a:off x="61729" y="520837"/>
              <a:ext cx="2565459" cy="879497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32375" tIns="32375" rIns="32375" bIns="32375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142882" indent="-142882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Développement du secteur</a:t>
              </a:r>
              <a:endParaRPr sz="1067" b="1" dirty="0">
                <a:solidFill>
                  <a:srgbClr val="332E23"/>
                </a:solidFill>
                <a:latin typeface="Arial" panose="020B0604020202020204" pitchFamily="34" charset="0"/>
                <a:ea typeface="Century Gothic"/>
                <a:cs typeface="Arial" panose="020B0604020202020204" pitchFamily="34" charset="0"/>
                <a:sym typeface="Century Gothic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Réalisation des Travaux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Exécution des Opérations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Contrôles Opérationnels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oogle Shape;164;p5">
            <a:extLst>
              <a:ext uri="{FF2B5EF4-FFF2-40B4-BE49-F238E27FC236}">
                <a16:creationId xmlns:a16="http://schemas.microsoft.com/office/drawing/2014/main" id="{66F34ED2-E33E-829A-4686-A2C671280D4E}"/>
              </a:ext>
            </a:extLst>
          </p:cNvPr>
          <p:cNvGrpSpPr>
            <a:grpSpLocks/>
          </p:cNvGrpSpPr>
          <p:nvPr/>
        </p:nvGrpSpPr>
        <p:grpSpPr bwMode="auto">
          <a:xfrm>
            <a:off x="240865" y="5393764"/>
            <a:ext cx="2553355" cy="833338"/>
            <a:chOff x="644399" y="1306693"/>
            <a:chExt cx="3678744" cy="1025472"/>
          </a:xfrm>
        </p:grpSpPr>
        <p:sp>
          <p:nvSpPr>
            <p:cNvPr id="15" name="Google Shape;165;p5">
              <a:extLst>
                <a:ext uri="{FF2B5EF4-FFF2-40B4-BE49-F238E27FC236}">
                  <a16:creationId xmlns:a16="http://schemas.microsoft.com/office/drawing/2014/main" id="{C1164B2D-AA7C-CBB3-7135-54BF2E4BC44A}"/>
                </a:ext>
              </a:extLst>
            </p:cNvPr>
            <p:cNvSpPr/>
            <p:nvPr/>
          </p:nvSpPr>
          <p:spPr>
            <a:xfrm>
              <a:off x="644399" y="1306693"/>
              <a:ext cx="2459197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>
              <a:noFill/>
            </a:ln>
            <a:effectLst>
              <a:outerShdw blurRad="44450" dist="13970" dir="5400000" algn="ctr" rotWithShape="0">
                <a:srgbClr val="000000">
                  <a:alpha val="44705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chemeClr val="lt1"/>
                </a:solidFill>
                <a:latin typeface="Arial" panose="020B0604020202020204" pitchFamily="34" charset="0"/>
                <a:ea typeface="Corbel"/>
                <a:cs typeface="Arial" panose="020B0604020202020204" pitchFamily="34" charset="0"/>
                <a:sym typeface="Corbel"/>
              </a:endParaRPr>
            </a:p>
          </p:txBody>
        </p:sp>
        <p:grpSp>
          <p:nvGrpSpPr>
            <p:cNvPr id="16" name="Google Shape;166;p5">
              <a:extLst>
                <a:ext uri="{FF2B5EF4-FFF2-40B4-BE49-F238E27FC236}">
                  <a16:creationId xmlns:a16="http://schemas.microsoft.com/office/drawing/2014/main" id="{5CFB4369-445D-3FB4-7B9D-44C6990128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3641" y="1306693"/>
              <a:ext cx="3609502" cy="964905"/>
              <a:chOff x="713641" y="1306693"/>
              <a:chExt cx="3609502" cy="964905"/>
            </a:xfrm>
          </p:grpSpPr>
          <p:sp>
            <p:nvSpPr>
              <p:cNvPr id="17" name="Google Shape;167;p5">
                <a:extLst>
                  <a:ext uri="{FF2B5EF4-FFF2-40B4-BE49-F238E27FC236}">
                    <a16:creationId xmlns:a16="http://schemas.microsoft.com/office/drawing/2014/main" id="{46AD5AB4-8EF9-A3C1-1003-E7516FBF2D42}"/>
                  </a:ext>
                </a:extLst>
              </p:cNvPr>
              <p:cNvSpPr txBox="1"/>
              <p:nvPr/>
            </p:nvSpPr>
            <p:spPr>
              <a:xfrm>
                <a:off x="713641" y="1306693"/>
                <a:ext cx="2405589" cy="9649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lIns="32375" tIns="32375" rIns="32375" bIns="32375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FR" sz="1067" b="1" dirty="0">
                    <a:solidFill>
                      <a:schemeClr val="dk2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entury Gothic"/>
                  </a:rPr>
                  <a:t>REGULATION</a:t>
                </a:r>
                <a:endParaRPr sz="106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90000"/>
                  </a:lnSpc>
                  <a:spcBef>
                    <a:spcPts val="280"/>
                  </a:spcBef>
                  <a:spcAft>
                    <a:spcPts val="0"/>
                  </a:spcAft>
                  <a:defRPr/>
                </a:pPr>
                <a:r>
                  <a:rPr lang="fr-FR" sz="1067" dirty="0">
                    <a:solidFill>
                      <a:schemeClr val="dk2"/>
                    </a:solidFill>
                    <a:latin typeface="Arial" panose="020B0604020202020204" pitchFamily="34" charset="0"/>
                    <a:ea typeface="Century Gothic"/>
                    <a:cs typeface="Arial" panose="020B0604020202020204" pitchFamily="34" charset="0"/>
                    <a:sym typeface="Century Gothic"/>
                  </a:rPr>
                  <a:t>(ARSEE)</a:t>
                </a:r>
                <a:endParaRPr sz="106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Google Shape;168;p5">
                <a:extLst>
                  <a:ext uri="{FF2B5EF4-FFF2-40B4-BE49-F238E27FC236}">
                    <a16:creationId xmlns:a16="http://schemas.microsoft.com/office/drawing/2014/main" id="{9C7BE9C1-4077-0CEA-8D07-A4524988F440}"/>
                  </a:ext>
                </a:extLst>
              </p:cNvPr>
              <p:cNvSpPr/>
              <p:nvPr/>
            </p:nvSpPr>
            <p:spPr>
              <a:xfrm>
                <a:off x="3092427" y="1404854"/>
                <a:ext cx="1230716" cy="829150"/>
              </a:xfrm>
              <a:prstGeom prst="rightArrow">
                <a:avLst>
                  <a:gd name="adj1" fmla="val 50000"/>
                  <a:gd name="adj2" fmla="val 78176"/>
                </a:avLst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lIns="45713" tIns="22850" rIns="45713" bIns="22850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900">
                  <a:solidFill>
                    <a:schemeClr val="lt1"/>
                  </a:solidFill>
                  <a:latin typeface="Arial" panose="020B0604020202020204" pitchFamily="34" charset="0"/>
                  <a:ea typeface="Corbel"/>
                  <a:cs typeface="Arial" panose="020B0604020202020204" pitchFamily="34" charset="0"/>
                  <a:sym typeface="Corbel"/>
                </a:endParaRPr>
              </a:p>
            </p:txBody>
          </p:sp>
        </p:grpSp>
      </p:grpSp>
      <p:grpSp>
        <p:nvGrpSpPr>
          <p:cNvPr id="12" name="Google Shape;172;p5">
            <a:extLst>
              <a:ext uri="{FF2B5EF4-FFF2-40B4-BE49-F238E27FC236}">
                <a16:creationId xmlns:a16="http://schemas.microsoft.com/office/drawing/2014/main" id="{D7BD7B11-149E-58BC-E15A-4E13C183889F}"/>
              </a:ext>
            </a:extLst>
          </p:cNvPr>
          <p:cNvGrpSpPr>
            <a:grpSpLocks/>
          </p:cNvGrpSpPr>
          <p:nvPr/>
        </p:nvGrpSpPr>
        <p:grpSpPr bwMode="auto">
          <a:xfrm>
            <a:off x="2781197" y="5182981"/>
            <a:ext cx="2073151" cy="1224683"/>
            <a:chOff x="1439" y="484343"/>
            <a:chExt cx="2721382" cy="1025472"/>
          </a:xfrm>
        </p:grpSpPr>
        <p:sp>
          <p:nvSpPr>
            <p:cNvPr id="13" name="Google Shape;173;p5">
              <a:extLst>
                <a:ext uri="{FF2B5EF4-FFF2-40B4-BE49-F238E27FC236}">
                  <a16:creationId xmlns:a16="http://schemas.microsoft.com/office/drawing/2014/main" id="{39550A81-EF14-E780-C7A5-7167877A3B8E}"/>
                </a:ext>
              </a:extLst>
            </p:cNvPr>
            <p:cNvSpPr/>
            <p:nvPr/>
          </p:nvSpPr>
          <p:spPr>
            <a:xfrm>
              <a:off x="1439" y="484343"/>
              <a:ext cx="2721382" cy="1025472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28575" cap="flat" cmpd="sng">
              <a:solidFill>
                <a:srgbClr val="BFB97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45713" tIns="22850" rIns="45713" bIns="2285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sz="900">
                <a:solidFill>
                  <a:srgbClr val="58553A"/>
                </a:solidFill>
                <a:latin typeface="Arial" panose="020B0604020202020204" pitchFamily="34" charset="0"/>
                <a:ea typeface="Corbel"/>
                <a:cs typeface="Arial" panose="020B0604020202020204" pitchFamily="34" charset="0"/>
                <a:sym typeface="Corbel"/>
              </a:endParaRPr>
            </a:p>
          </p:txBody>
        </p:sp>
        <p:sp>
          <p:nvSpPr>
            <p:cNvPr id="14" name="Google Shape;174;p5">
              <a:extLst>
                <a:ext uri="{FF2B5EF4-FFF2-40B4-BE49-F238E27FC236}">
                  <a16:creationId xmlns:a16="http://schemas.microsoft.com/office/drawing/2014/main" id="{A99AF4C5-E1EA-359E-F3D9-47474D8174E0}"/>
                </a:ext>
              </a:extLst>
            </p:cNvPr>
            <p:cNvSpPr txBox="1"/>
            <p:nvPr/>
          </p:nvSpPr>
          <p:spPr>
            <a:xfrm>
              <a:off x="61683" y="520772"/>
              <a:ext cx="2565578" cy="879757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lIns="32375" tIns="32375" rIns="32375" bIns="32375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142882" indent="-142882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Régulation des activités du secteur</a:t>
              </a:r>
              <a:endParaRPr sz="1067" b="1" dirty="0">
                <a:solidFill>
                  <a:srgbClr val="332E23"/>
                </a:solidFill>
                <a:latin typeface="Arial" panose="020B0604020202020204" pitchFamily="34" charset="0"/>
                <a:ea typeface="Century Gothic"/>
                <a:cs typeface="Arial" panose="020B0604020202020204" pitchFamily="34" charset="0"/>
                <a:sym typeface="Century Gothic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Protection des consommateurs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42882" indent="-142882">
                <a:lnSpc>
                  <a:spcPct val="90000"/>
                </a:lnSpc>
                <a:spcBef>
                  <a:spcPts val="227"/>
                </a:spcBef>
                <a:spcAft>
                  <a:spcPts val="0"/>
                </a:spcAft>
                <a:buClr>
                  <a:srgbClr val="332E23"/>
                </a:buClr>
                <a:buSzPts val="1300"/>
                <a:buFont typeface="Noto Sans Symbols"/>
                <a:buChar char="▪"/>
                <a:defRPr/>
              </a:pPr>
              <a:r>
                <a:rPr lang="fr-FR" sz="1067" b="1" dirty="0">
                  <a:solidFill>
                    <a:srgbClr val="332E23"/>
                  </a:solidFill>
                  <a:latin typeface="Arial" panose="020B0604020202020204" pitchFamily="34" charset="0"/>
                  <a:ea typeface="Century Gothic"/>
                  <a:cs typeface="Arial" panose="020B0604020202020204" pitchFamily="34" charset="0"/>
                  <a:sym typeface="Century Gothic"/>
                </a:rPr>
                <a:t>Régularisation du tarif d’électricité</a:t>
              </a:r>
              <a:endParaRPr sz="1067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" name="Espace réservé du contenu 2">
            <a:extLst>
              <a:ext uri="{FF2B5EF4-FFF2-40B4-BE49-F238E27FC236}">
                <a16:creationId xmlns:a16="http://schemas.microsoft.com/office/drawing/2014/main" id="{FC84DC94-A019-5137-E750-7E8FF83CF27A}"/>
              </a:ext>
            </a:extLst>
          </p:cNvPr>
          <p:cNvSpPr>
            <a:spLocks noGrp="1"/>
          </p:cNvSpPr>
          <p:nvPr/>
        </p:nvSpPr>
        <p:spPr bwMode="auto">
          <a:xfrm>
            <a:off x="5203905" y="1366164"/>
            <a:ext cx="6480095" cy="500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bg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bg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principaux acteurs institutionnels du secteur de l’énergie sont :</a:t>
            </a:r>
          </a:p>
          <a:p>
            <a:pPr marL="0" indent="0">
              <a:buNone/>
            </a:pP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 Ministères (Energie, Economie, Comptes Publics, Investissements, Environnement) ; </a:t>
            </a:r>
          </a:p>
          <a:p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L’Autorité de Régulation (ARSEE) ;</a:t>
            </a:r>
            <a:b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organismes sous tutelle (la Société de Patrimoine, la SEEG, le Conseil National de l’Eau et de l’Electricité (CNEE), la SETEG);</a:t>
            </a:r>
            <a:b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Gabon Power </a:t>
            </a:r>
            <a:r>
              <a:rPr lang="fr-FR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</a:t>
            </a:r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SNHG, CDC;</a:t>
            </a:r>
          </a:p>
          <a:p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producteurs indépendants d’énergie ( </a:t>
            </a:r>
            <a:r>
              <a:rPr lang="fr-FR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Asonha</a:t>
            </a:r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Energie, </a:t>
            </a:r>
            <a:r>
              <a:rPr lang="fr-FR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Asokh</a:t>
            </a:r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Energy, </a:t>
            </a:r>
            <a:r>
              <a:rPr lang="fr-FR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Orinko</a:t>
            </a:r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Solen, </a:t>
            </a:r>
            <a:r>
              <a:rPr lang="fr-FR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Nyangou</a:t>
            </a:r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Coder etc…) ;</a:t>
            </a:r>
          </a:p>
          <a:p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autres acteurs (Les collectivités locales dont les rôles seront accrus dans la gestion des petites localités dans le cadre de la décentralisation),</a:t>
            </a:r>
          </a:p>
          <a:p>
            <a:endParaRPr lang="fr-GA" sz="1867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object 4">
            <a:extLst>
              <a:ext uri="{FF2B5EF4-FFF2-40B4-BE49-F238E27FC236}">
                <a16:creationId xmlns:a16="http://schemas.microsoft.com/office/drawing/2014/main" id="{0E5A09EE-2DE9-7A06-DEEA-380100D49A74}"/>
              </a:ext>
            </a:extLst>
          </p:cNvPr>
          <p:cNvGrpSpPr/>
          <p:nvPr/>
        </p:nvGrpSpPr>
        <p:grpSpPr>
          <a:xfrm>
            <a:off x="0" y="0"/>
            <a:ext cx="12192507" cy="1237615"/>
            <a:chOff x="0" y="0"/>
            <a:chExt cx="12192507" cy="1237615"/>
          </a:xfrm>
        </p:grpSpPr>
        <p:sp>
          <p:nvSpPr>
            <p:cNvPr id="39" name="object 5">
              <a:extLst>
                <a:ext uri="{FF2B5EF4-FFF2-40B4-BE49-F238E27FC236}">
                  <a16:creationId xmlns:a16="http://schemas.microsoft.com/office/drawing/2014/main" id="{2B99D05B-6FBB-39D8-1E02-F7436F152C05}"/>
                </a:ext>
              </a:extLst>
            </p:cNvPr>
            <p:cNvSpPr/>
            <p:nvPr/>
          </p:nvSpPr>
          <p:spPr>
            <a:xfrm>
              <a:off x="3047" y="0"/>
              <a:ext cx="12189460" cy="1237615"/>
            </a:xfrm>
            <a:custGeom>
              <a:avLst/>
              <a:gdLst/>
              <a:ahLst/>
              <a:cxnLst/>
              <a:rect l="l" t="t" r="r" b="b"/>
              <a:pathLst>
                <a:path w="12189460" h="1237615">
                  <a:moveTo>
                    <a:pt x="12188952" y="0"/>
                  </a:moveTo>
                  <a:lnTo>
                    <a:pt x="0" y="0"/>
                  </a:lnTo>
                  <a:lnTo>
                    <a:pt x="0" y="1237488"/>
                  </a:lnTo>
                  <a:lnTo>
                    <a:pt x="12188952" y="1237488"/>
                  </a:lnTo>
                  <a:lnTo>
                    <a:pt x="12188952" y="0"/>
                  </a:lnTo>
                  <a:close/>
                </a:path>
              </a:pathLst>
            </a:custGeom>
            <a:solidFill>
              <a:srgbClr val="000000">
                <a:alpha val="72157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bject 6">
              <a:extLst>
                <a:ext uri="{FF2B5EF4-FFF2-40B4-BE49-F238E27FC236}">
                  <a16:creationId xmlns:a16="http://schemas.microsoft.com/office/drawing/2014/main" id="{16579E6F-BD20-7D24-3E54-9A6DA2089401}"/>
                </a:ext>
              </a:extLst>
            </p:cNvPr>
            <p:cNvSpPr/>
            <p:nvPr/>
          </p:nvSpPr>
          <p:spPr>
            <a:xfrm>
              <a:off x="0" y="4572"/>
              <a:ext cx="719455" cy="1167130"/>
            </a:xfrm>
            <a:custGeom>
              <a:avLst/>
              <a:gdLst/>
              <a:ahLst/>
              <a:cxnLst/>
              <a:rect l="l" t="t" r="r" b="b"/>
              <a:pathLst>
                <a:path w="719455" h="1167130">
                  <a:moveTo>
                    <a:pt x="0" y="1166621"/>
                  </a:moveTo>
                  <a:lnTo>
                    <a:pt x="719328" y="1166621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1166621"/>
                  </a:ln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bject 7">
              <a:extLst>
                <a:ext uri="{FF2B5EF4-FFF2-40B4-BE49-F238E27FC236}">
                  <a16:creationId xmlns:a16="http://schemas.microsoft.com/office/drawing/2014/main" id="{68F80CBA-37F0-62C4-F273-5E6B8F0BA8C6}"/>
                </a:ext>
              </a:extLst>
            </p:cNvPr>
            <p:cNvSpPr/>
            <p:nvPr/>
          </p:nvSpPr>
          <p:spPr>
            <a:xfrm>
              <a:off x="684276" y="4572"/>
              <a:ext cx="45720" cy="1221740"/>
            </a:xfrm>
            <a:custGeom>
              <a:avLst/>
              <a:gdLst/>
              <a:ahLst/>
              <a:cxnLst/>
              <a:rect l="l" t="t" r="r" b="b"/>
              <a:pathLst>
                <a:path w="45720" h="1221740">
                  <a:moveTo>
                    <a:pt x="45720" y="0"/>
                  </a:moveTo>
                  <a:lnTo>
                    <a:pt x="0" y="0"/>
                  </a:lnTo>
                  <a:lnTo>
                    <a:pt x="0" y="1221486"/>
                  </a:lnTo>
                  <a:lnTo>
                    <a:pt x="45720" y="1221486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3BAC9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2" name="Picture 2" descr="énergie Solaire Banque de photos, d'images et d'arrière-plans à télécharger  gratuitement">
            <a:extLst>
              <a:ext uri="{FF2B5EF4-FFF2-40B4-BE49-F238E27FC236}">
                <a16:creationId xmlns:a16="http://schemas.microsoft.com/office/drawing/2014/main" id="{DD3F26F8-1F27-0FBC-ACE3-D78F2C0E8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-3145276"/>
            <a:ext cx="12157737" cy="4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8">
            <a:extLst>
              <a:ext uri="{FF2B5EF4-FFF2-40B4-BE49-F238E27FC236}">
                <a16:creationId xmlns:a16="http://schemas.microsoft.com/office/drawing/2014/main" id="{B357712B-3DD1-83CD-D124-1DD9CD8359BF}"/>
              </a:ext>
            </a:extLst>
          </p:cNvPr>
          <p:cNvSpPr txBox="1"/>
          <p:nvPr/>
        </p:nvSpPr>
        <p:spPr>
          <a:xfrm>
            <a:off x="100430" y="277647"/>
            <a:ext cx="4876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lang="fr-FR" sz="2800" b="1" kern="0" spc="-8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4" name="object 9">
            <a:extLst>
              <a:ext uri="{FF2B5EF4-FFF2-40B4-BE49-F238E27FC236}">
                <a16:creationId xmlns:a16="http://schemas.microsoft.com/office/drawing/2014/main" id="{CBF6D927-2BF8-6C9C-F68B-C5E46F6133F9}"/>
              </a:ext>
            </a:extLst>
          </p:cNvPr>
          <p:cNvSpPr txBox="1">
            <a:spLocks/>
          </p:cNvSpPr>
          <p:nvPr/>
        </p:nvSpPr>
        <p:spPr>
          <a:xfrm>
            <a:off x="841057" y="269090"/>
            <a:ext cx="10902315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000" b="0" i="0">
                <a:solidFill>
                  <a:srgbClr val="6C6D6A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66675" marR="5080">
              <a:lnSpc>
                <a:spcPts val="2590"/>
              </a:lnSpc>
              <a:spcBef>
                <a:spcPts val="425"/>
              </a:spcBef>
            </a:pPr>
            <a:r>
              <a:rPr lang="fr-FR" sz="2400" b="1" spc="-35" dirty="0">
                <a:solidFill>
                  <a:srgbClr val="FFFFFF"/>
                </a:solidFill>
                <a:latin typeface="Arial"/>
                <a:cs typeface="Arial"/>
              </a:rPr>
              <a:t>Contexte Energétique Gabonais</a:t>
            </a:r>
          </a:p>
        </p:txBody>
      </p:sp>
      <p:sp>
        <p:nvSpPr>
          <p:cNvPr id="45" name="object 13">
            <a:extLst>
              <a:ext uri="{FF2B5EF4-FFF2-40B4-BE49-F238E27FC236}">
                <a16:creationId xmlns:a16="http://schemas.microsoft.com/office/drawing/2014/main" id="{B3890391-8318-D52C-0C69-1C454F3EB7E1}"/>
              </a:ext>
            </a:extLst>
          </p:cNvPr>
          <p:cNvSpPr/>
          <p:nvPr/>
        </p:nvSpPr>
        <p:spPr>
          <a:xfrm>
            <a:off x="0" y="1343470"/>
            <a:ext cx="730250" cy="64135"/>
          </a:xfrm>
          <a:custGeom>
            <a:avLst/>
            <a:gdLst/>
            <a:ahLst/>
            <a:cxnLst/>
            <a:rect l="l" t="t" r="r" b="b"/>
            <a:pathLst>
              <a:path w="730250" h="64134">
                <a:moveTo>
                  <a:pt x="729996" y="0"/>
                </a:moveTo>
                <a:lnTo>
                  <a:pt x="0" y="0"/>
                </a:lnTo>
                <a:lnTo>
                  <a:pt x="0" y="64008"/>
                </a:lnTo>
                <a:lnTo>
                  <a:pt x="729996" y="64008"/>
                </a:lnTo>
                <a:lnTo>
                  <a:pt x="729996" y="0"/>
                </a:lnTo>
                <a:close/>
              </a:path>
            </a:pathLst>
          </a:custGeom>
          <a:solidFill>
            <a:srgbClr val="3BAC9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40C5FE-353D-2F2B-D0CD-A2BA79A83BD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6251">
              <a:spcBef>
                <a:spcPts val="12"/>
              </a:spcBef>
            </a:pPr>
            <a:fld id="{81D60167-4931-47E6-BA6A-407CBD079E47}" type="slidenum">
              <a:rPr lang="fr-FR" spc="-42" smtClean="0"/>
              <a:pPr marL="86251">
                <a:spcBef>
                  <a:spcPts val="12"/>
                </a:spcBef>
              </a:pPr>
              <a:t>9</a:t>
            </a:fld>
            <a:endParaRPr lang="fr-FR" spc="-42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1487</Words>
  <Application>Microsoft Office PowerPoint</Application>
  <PresentationFormat>Widescreen</PresentationFormat>
  <Paragraphs>238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33" baseType="lpstr">
      <vt:lpstr>Aptos</vt:lpstr>
      <vt:lpstr>Aptos Display</vt:lpstr>
      <vt:lpstr>Arial</vt:lpstr>
      <vt:lpstr>Arial MT</vt:lpstr>
      <vt:lpstr>Calibri</vt:lpstr>
      <vt:lpstr>Canva Sans Bold</vt:lpstr>
      <vt:lpstr>Century Gothic</vt:lpstr>
      <vt:lpstr>Clear Sans Bold</vt:lpstr>
      <vt:lpstr>Corbel</vt:lpstr>
      <vt:lpstr>Lucida Sans Unicode</vt:lpstr>
      <vt:lpstr>Montserrat Bold</vt:lpstr>
      <vt:lpstr>Noto Sans Symbols</vt:lpstr>
      <vt:lpstr>Poppins Bold</vt:lpstr>
      <vt:lpstr>Trebuchet MS</vt:lpstr>
      <vt:lpstr>Wingdings</vt:lpstr>
      <vt:lpstr>Office Theme</vt:lpstr>
      <vt:lpstr>1_Office Theme</vt:lpstr>
      <vt:lpstr>2_Office Theme</vt:lpstr>
      <vt:lpstr>4_Office Theme</vt:lpstr>
      <vt:lpstr>5_Office Theme</vt:lpstr>
      <vt:lpstr>PowerPoint Presentation</vt:lpstr>
      <vt:lpstr>PowerPoint Presentation</vt:lpstr>
      <vt:lpstr>Le point de départ de Solar Box : répondre aux défis structurels de l’électrification autrement, plus vite et à moindre coût</vt:lpstr>
      <vt:lpstr>PowerPoint Presentation</vt:lpstr>
      <vt:lpstr>3</vt:lpstr>
      <vt:lpstr>L’Evolution de la Gamme de Produits Solar Box</vt:lpstr>
      <vt:lpstr>3</vt:lpstr>
      <vt:lpstr>Going forward, we are investing to address clients’ evolving needs for capital and risk solutions</vt:lpstr>
      <vt:lpstr>PowerPoint Presentation</vt:lpstr>
      <vt:lpstr>Going forward, we are investing to address clients’ evolving needs for capital and risk solutions</vt:lpstr>
      <vt:lpstr>PowerPoint Presentation</vt:lpstr>
      <vt:lpstr>ANNEXES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Chloe BENDJI</dc:creator>
  <cp:lastModifiedBy>Chloe BENDJI</cp:lastModifiedBy>
  <cp:revision>7</cp:revision>
  <dcterms:created xsi:type="dcterms:W3CDTF">2025-06-27T08:43:04Z</dcterms:created>
  <dcterms:modified xsi:type="dcterms:W3CDTF">2025-07-02T15:23:43Z</dcterms:modified>
</cp:coreProperties>
</file>