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4" r:id="rId3"/>
    <p:sldId id="291" r:id="rId4"/>
    <p:sldId id="259" r:id="rId5"/>
    <p:sldId id="280" r:id="rId6"/>
    <p:sldId id="281" r:id="rId7"/>
    <p:sldId id="285" r:id="rId8"/>
    <p:sldId id="286" r:id="rId9"/>
    <p:sldId id="289" r:id="rId10"/>
    <p:sldId id="290" r:id="rId11"/>
    <p:sldId id="288" r:id="rId12"/>
    <p:sldId id="264" r:id="rId13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14067"/>
    <a:srgbClr val="3F3F3F"/>
    <a:srgbClr val="014E7D"/>
    <a:srgbClr val="013657"/>
    <a:srgbClr val="01456F"/>
    <a:srgbClr val="014B79"/>
    <a:srgbClr val="0937C9"/>
    <a:srgbClr val="002774"/>
    <a:srgbClr val="929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7" autoAdjust="0"/>
    <p:restoredTop sz="89883" autoAdjust="0"/>
  </p:normalViewPr>
  <p:slideViewPr>
    <p:cSldViewPr snapToGrid="0" showGuides="1">
      <p:cViewPr varScale="1">
        <p:scale>
          <a:sx n="60" d="100"/>
          <a:sy n="60" d="100"/>
        </p:scale>
        <p:origin x="936" y="42"/>
      </p:cViewPr>
      <p:guideLst>
        <p:guide pos="3840"/>
        <p:guide pos="597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 2"/>
          <p:cNvSpPr>
            <a:spLocks noGrp="1" noEditPoints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A5DCE85-0A13-48F4-A9C0-551BADFB2145}" type="datetime1">
              <a:rPr lang="fr-FR" smtClean="0"/>
              <a:t>23/06/2025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 noEditPoints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5" name="Espace réservé du numéro de diapositive 4"/>
          <p:cNvSpPr>
            <a:spLocks noGrp="1" noEditPoints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1072A3-100F-40A9-915F-8D2D9E6962D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 dirty="0"/>
          </a:p>
        </p:txBody>
      </p:sp>
      <p:sp>
        <p:nvSpPr>
          <p:cNvPr id="3" name="Espace réservé de la date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EABE6-E8A2-4369-B5DD-8970D70F6DA0}" type="datetime1">
              <a:rPr lang="fr-FR" smtClean="0"/>
              <a:t>23/06/2025</a:t>
            </a:fld>
            <a:endParaRPr lang="fr-FR" dirty="0"/>
          </a:p>
        </p:txBody>
      </p:sp>
      <p:sp>
        <p:nvSpPr>
          <p:cNvPr id="4" name="Espace réservé de l’image des diapositives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 dirty="0"/>
          </a:p>
        </p:txBody>
      </p:sp>
      <p:sp>
        <p:nvSpPr>
          <p:cNvPr id="5" name="Espace réservé des commentaires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 dirty="0"/>
              <a:t>Modifiez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 dirty="0"/>
          </a:p>
        </p:txBody>
      </p:sp>
      <p:sp>
        <p:nvSpPr>
          <p:cNvPr id="7" name="Espace réservé du numéro de diapositive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9230CFA-805A-4FD3-B3A0-DAAA5993DA17}" type="slidenum">
              <a:rPr lang="fr-FR" noProof="0" smtClean="0"/>
              <a:t>‹N°›</a:t>
            </a:fld>
            <a:endParaRPr lang="fr-FR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Espace réservé des commentaires 2"/>
          <p:cNvSpPr>
            <a:spLocks noGrp="1" noEditPoints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4" name="Espace réservé du numéro de diapositive 3"/>
          <p:cNvSpPr>
            <a:spLocks noGrp="1" noEditPoints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fr-FR" smtClean="0"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79230CFA-805A-4FD3-B3A0-DAAA5993DA17}" type="slidenum">
              <a:rPr lang="fr-FR" noProof="0" smtClean="0"/>
              <a:t>3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222846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Espace réservé des commentaires 2"/>
          <p:cNvSpPr>
            <a:spLocks noGrp="1" noEditPoints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4" name="Espace réservé du numéro de diapositive 3"/>
          <p:cNvSpPr>
            <a:spLocks noGrp="1" noEditPoints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fr-FR" smtClean="0"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à l'image de la diapositive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Espace réservé au texte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Espace réservé au numéro de diapositive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DCCCF6B-02B1-404C-A39E-C3E0B2ABC93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à l'image de la diapositive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Espace réservé au texte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Espace réservé au numéro de diapositive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F04B735-378E-436D-BBC8-4630AA9613B6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Espace réservé des commentaires 2"/>
          <p:cNvSpPr>
            <a:spLocks noGrp="1" noEditPoints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4" name="Espace réservé du numéro de diapositive 3"/>
          <p:cNvSpPr>
            <a:spLocks noGrp="1" noEditPoints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fr-FR" smtClean="0"/>
              <a:t>12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 10"/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cxnSp>
        <p:nvCxnSpPr>
          <p:cNvPr id="16" name="Connecteur droit 15"/>
          <p:cNvCxnSpPr/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space réservé d’image 24"/>
          <p:cNvSpPr>
            <a:spLocks noGrp="1" noEditPoints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/>
            <a:ahLst/>
            <a:cxnLst/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lnTo>
                  <a:pt x="2214261" y="0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cxnSp>
        <p:nvCxnSpPr>
          <p:cNvPr id="18" name="Connecteur droit 17"/>
          <p:cNvCxnSpPr/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 noEditPoints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</a:t>
            </a:r>
          </a:p>
        </p:txBody>
      </p:sp>
      <p:sp>
        <p:nvSpPr>
          <p:cNvPr id="3" name="Sous-titre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 rtl="0"/>
            <a:r>
              <a:rPr lang="fr-FR" noProof="0" dirty="0"/>
              <a:t>CLIQUEZ POUR MODIFIER LE SOUS-TITRE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537" userDrawn="1">
          <p15:clr>
            <a:srgbClr val="FBAE40"/>
          </p15:clr>
        </p15:guide>
        <p15:guide id="3" pos="138" userDrawn="1">
          <p15:clr>
            <a:srgbClr val="FBAE40"/>
          </p15:clr>
        </p15:guide>
        <p15:guide id="4" orient="horz" pos="4178" userDrawn="1">
          <p15:clr>
            <a:srgbClr val="FBAE40"/>
          </p15:clr>
        </p15:guide>
        <p15:guide id="5" orient="horz" pos="142" userDrawn="1">
          <p15:clr>
            <a:srgbClr val="FBAE40"/>
          </p15:clr>
        </p15:guide>
        <p15:guide id="6" pos="2457" userDrawn="1">
          <p15:clr>
            <a:srgbClr val="FBAE40"/>
          </p15:clr>
        </p15:guide>
        <p15:guide id="7" pos="43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 10"/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cxnSp>
        <p:nvCxnSpPr>
          <p:cNvPr id="16" name="Connecteur droit 15"/>
          <p:cNvCxnSpPr/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 noEditPoints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</a:t>
            </a:r>
          </a:p>
        </p:txBody>
      </p:sp>
      <p:sp>
        <p:nvSpPr>
          <p:cNvPr id="3" name="Sous-titre 2"/>
          <p:cNvSpPr>
            <a:spLocks noGrp="1" noEditPoints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 rtl="0"/>
            <a:r>
              <a:rPr lang="fr-FR" noProof="0" dirty="0"/>
              <a:t>CLIQUEZ POUR MODIFIER POUR LE STYLE DE SOUS-TITRE DU MASQUE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riangle droit 18"/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17" name="Parallélogramme 16"/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cxnSp>
        <p:nvCxnSpPr>
          <p:cNvPr id="18" name="Connecteur droit 17"/>
          <p:cNvCxnSpPr/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fr-FR" noProof="0" dirty="0"/>
              <a:t>Cliquez pour modifier le style du titre du masque</a:t>
            </a:r>
          </a:p>
        </p:txBody>
      </p:sp>
      <p:sp>
        <p:nvSpPr>
          <p:cNvPr id="101" name="Espace réservé du texte 2"/>
          <p:cNvSpPr>
            <a:spLocks noGrp="1" noEditPoints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 noProof="0" dirty="0"/>
              <a:t>MODIFIEZ LES STYLES DU TEXTE DU MASQUE</a:t>
            </a:r>
          </a:p>
        </p:txBody>
      </p:sp>
      <p:cxnSp>
        <p:nvCxnSpPr>
          <p:cNvPr id="21" name="Connecteur droit 20"/>
          <p:cNvCxnSpPr/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rallélogramme 24"/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cxnSp>
        <p:nvCxnSpPr>
          <p:cNvPr id="26" name="Connecteur droit 25"/>
          <p:cNvCxnSpPr/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rallélogramme 23"/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  <p15:guide id="2" pos="3840">
          <p15:clr>
            <a:srgbClr val="FBAE40"/>
          </p15:clr>
        </p15:guide>
        <p15:guide id="3" pos="143">
          <p15:clr>
            <a:srgbClr val="FBAE40"/>
          </p15:clr>
        </p15:guide>
        <p15:guide id="4" orient="horz" pos="4170">
          <p15:clr>
            <a:srgbClr val="FBAE40"/>
          </p15:clr>
        </p15:guide>
        <p15:guide id="5" pos="7537">
          <p15:clr>
            <a:srgbClr val="FBAE40"/>
          </p15:clr>
        </p15:guide>
        <p15:guide id="6" orient="horz" pos="14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necteur droit 21"/>
          <p:cNvCxnSpPr/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e 22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Bande diagonale 25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necteur droit 27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élogramme 29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25" name="Zone de texte 24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6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Parallélogramme 35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7"/>
          </p:nvPr>
        </p:nvSpPr>
        <p:spPr/>
        <p:txBody>
          <a:bodyPr rtlCol="0"/>
          <a:lstStyle>
            <a:lvl1pPr algn="l"/>
          </a:lstStyle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  <p:sp>
        <p:nvSpPr>
          <p:cNvPr id="27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 </a:t>
            </a:r>
          </a:p>
        </p:txBody>
      </p:sp>
      <p:sp>
        <p:nvSpPr>
          <p:cNvPr id="29" name="Espace réservé du contenu 2"/>
          <p:cNvSpPr>
            <a:spLocks noGrp="1" noEditPoints="1"/>
          </p:cNvSpPr>
          <p:nvPr>
            <p:ph idx="1"/>
          </p:nvPr>
        </p:nvSpPr>
        <p:spPr>
          <a:xfrm>
            <a:off x="518678" y="1671924"/>
            <a:ext cx="10835122" cy="450503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necteur droit 21"/>
          <p:cNvCxnSpPr/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e 22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Bande diagonale 25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necteur droit 27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élogramme 29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25" name="Zone de texte 24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6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Parallélogramme 35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7"/>
          </p:nvPr>
        </p:nvSpPr>
        <p:spPr/>
        <p:txBody>
          <a:bodyPr rtlCol="0"/>
          <a:lstStyle>
            <a:lvl1pPr algn="l"/>
          </a:lstStyle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  <p:sp>
        <p:nvSpPr>
          <p:cNvPr id="27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 </a:t>
            </a:r>
          </a:p>
        </p:txBody>
      </p:sp>
      <p:sp>
        <p:nvSpPr>
          <p:cNvPr id="14" name="Espace réservé du contenu 2"/>
          <p:cNvSpPr>
            <a:spLocks noGrp="1" noEditPoints="1"/>
          </p:cNvSpPr>
          <p:nvPr>
            <p:ph sz="half" idx="1"/>
          </p:nvPr>
        </p:nvSpPr>
        <p:spPr>
          <a:xfrm>
            <a:off x="529687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15" name="Espace réservé du contenu 3"/>
          <p:cNvSpPr>
            <a:spLocks noGrp="1" noEditPoints="1"/>
          </p:cNvSpPr>
          <p:nvPr>
            <p:ph sz="half" idx="2"/>
          </p:nvPr>
        </p:nvSpPr>
        <p:spPr>
          <a:xfrm>
            <a:off x="6172200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necteur droit 21"/>
          <p:cNvCxnSpPr/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e 22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Bande diagonale 25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necteur droit 27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élogramme 29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25" name="Zone de texte 24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6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Parallélogramme 35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7"/>
          </p:nvPr>
        </p:nvSpPr>
        <p:spPr/>
        <p:txBody>
          <a:bodyPr rtlCol="0"/>
          <a:lstStyle>
            <a:lvl1pPr algn="l"/>
          </a:lstStyle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  <p:sp>
        <p:nvSpPr>
          <p:cNvPr id="27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 </a:t>
            </a:r>
          </a:p>
        </p:txBody>
      </p:sp>
      <p:sp>
        <p:nvSpPr>
          <p:cNvPr id="18" name="Espace réservé du texte 2"/>
          <p:cNvSpPr>
            <a:spLocks noGrp="1" noEditPoints="1"/>
          </p:cNvSpPr>
          <p:nvPr>
            <p:ph type="body" idx="1"/>
          </p:nvPr>
        </p:nvSpPr>
        <p:spPr>
          <a:xfrm>
            <a:off x="518678" y="1681163"/>
            <a:ext cx="5382501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lang="en-US" b="1" dirty="0">
                <a:solidFill>
                  <a:schemeClr val="accent6"/>
                </a:solidFill>
              </a:defRPr>
            </a:lvl1pPr>
          </a:lstStyle>
          <a:p>
            <a:pPr marL="228600" lvl="0" indent="-228600" rtl="0"/>
            <a:r>
              <a:rPr lang="fr-FR" noProof="0"/>
              <a:t>Modifiez les styles du texte du masque</a:t>
            </a:r>
          </a:p>
        </p:txBody>
      </p:sp>
      <p:sp>
        <p:nvSpPr>
          <p:cNvPr id="20" name="Espace réservé du texte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21" name="Espace réservé du contenu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24" name="Espace réservé du contenu 3"/>
          <p:cNvSpPr>
            <a:spLocks noGrp="1" noEditPoints="1"/>
          </p:cNvSpPr>
          <p:nvPr>
            <p:ph sz="half" idx="2"/>
          </p:nvPr>
        </p:nvSpPr>
        <p:spPr>
          <a:xfrm>
            <a:off x="518678" y="2505075"/>
            <a:ext cx="5391749" cy="3684588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 10"/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cxnSp>
        <p:nvCxnSpPr>
          <p:cNvPr id="16" name="Connecteur droit 15"/>
          <p:cNvCxnSpPr/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 noEditPoints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texte 3"/>
          <p:cNvSpPr>
            <a:spLocks noGrp="1" noEditPoints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14" name="Espace réservé du contenu 2"/>
          <p:cNvSpPr>
            <a:spLocks noGrp="1" noEditPoints="1"/>
          </p:cNvSpPr>
          <p:nvPr>
            <p:ph idx="1"/>
          </p:nvPr>
        </p:nvSpPr>
        <p:spPr>
          <a:xfrm>
            <a:off x="6161316" y="2290713"/>
            <a:ext cx="5803672" cy="4341862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 sz="2400"/>
            </a:lvl1pPr>
            <a:lvl2pPr>
              <a:buClr>
                <a:schemeClr val="accent2"/>
              </a:buClr>
              <a:defRPr sz="2000"/>
            </a:lvl2pPr>
            <a:lvl3pPr>
              <a:buClr>
                <a:schemeClr val="accent2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2"/>
              </a:buCl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 10"/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cxnSp>
        <p:nvCxnSpPr>
          <p:cNvPr id="16" name="Connecteur droit 15"/>
          <p:cNvCxnSpPr/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 noEditPoints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texte 3"/>
          <p:cNvSpPr>
            <a:spLocks noGrp="1" noEditPoints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12" name="Espace réservé d’image 2"/>
          <p:cNvSpPr>
            <a:spLocks noGrp="1" noEditPoints="1"/>
          </p:cNvSpPr>
          <p:nvPr>
            <p:ph type="pic" idx="1"/>
          </p:nvPr>
        </p:nvSpPr>
        <p:spPr>
          <a:xfrm>
            <a:off x="6249970" y="2271860"/>
            <a:ext cx="5715017" cy="4360714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 de texte 17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6" name="Groupe 25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7" name="Bande diagonale 26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necteur droit 27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Parallélogramme 28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30" name="Parallélogramme 29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 de texte 20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7" name="Groupe 26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8" name="Bande de diagonale 27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9" name="Connecteur droit 28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élogramme 29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31" name="Parallélogramme 30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33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518678" y="209028"/>
            <a:ext cx="83332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 </a:t>
            </a:r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 noEditPoints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riangle droit 18"/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17" name="Parallélogramme 16"/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cxnSp>
        <p:nvCxnSpPr>
          <p:cNvPr id="18" name="Connecteur droit 17"/>
          <p:cNvCxnSpPr/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fr-FR" noProof="0" dirty="0"/>
              <a:t>Cliquez pour modifier le style du titre du masque</a:t>
            </a:r>
          </a:p>
        </p:txBody>
      </p:sp>
      <p:sp>
        <p:nvSpPr>
          <p:cNvPr id="101" name="Espace réservé du texte 2"/>
          <p:cNvSpPr>
            <a:spLocks noGrp="1" noEditPoints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 noProof="0" dirty="0"/>
              <a:t>MODIFIEZ LES STYLES DU TEXTE DU MASQUE</a:t>
            </a:r>
          </a:p>
        </p:txBody>
      </p:sp>
      <p:cxnSp>
        <p:nvCxnSpPr>
          <p:cNvPr id="21" name="Connecteur droit 20"/>
          <p:cNvCxnSpPr/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rallélogramme 24"/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cxnSp>
        <p:nvCxnSpPr>
          <p:cNvPr id="26" name="Connecteur droit 25"/>
          <p:cNvCxnSpPr/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’image 26"/>
          <p:cNvSpPr>
            <a:spLocks noGrp="1" noEditPoints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/>
            <a:ahLst/>
            <a:cxnLst/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lnTo>
                  <a:pt x="2214261" y="0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cxnSp>
        <p:nvCxnSpPr>
          <p:cNvPr id="16" name="Connecteur droit 15"/>
          <p:cNvCxnSpPr/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rallélogramme 23"/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143" userDrawn="1">
          <p15:clr>
            <a:srgbClr val="FBAE40"/>
          </p15:clr>
        </p15:guide>
        <p15:guide id="4" orient="horz" pos="4170" userDrawn="1">
          <p15:clr>
            <a:srgbClr val="FBAE40"/>
          </p15:clr>
        </p15:guide>
        <p15:guide id="5" pos="7537" userDrawn="1">
          <p15:clr>
            <a:srgbClr val="FBAE40"/>
          </p15:clr>
        </p15:guide>
        <p15:guide id="6" orient="horz" pos="1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DU TEXTE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 noEditPoints="1"/>
          </p:cNvSpPr>
          <p:nvPr>
            <p:ph idx="1"/>
          </p:nvPr>
        </p:nvSpPr>
        <p:spPr>
          <a:xfrm>
            <a:off x="531378" y="3196915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24" name="Triangle rectangle 23"/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25" name="Parallélogramme 24"/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cxnSp>
        <p:nvCxnSpPr>
          <p:cNvPr id="34" name="Connecteur droit 33"/>
          <p:cNvCxnSpPr/>
          <p:nvPr userDrawn="1"/>
        </p:nvCxnSpPr>
        <p:spPr>
          <a:xfrm flipV="1">
            <a:off x="6375400" y="5047077"/>
            <a:ext cx="1524574" cy="1803400"/>
          </a:xfrm>
          <a:prstGeom prst="line">
            <a:avLst/>
          </a:prstGeom>
          <a:ln>
            <a:solidFill>
              <a:srgbClr val="EAB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texte 4"/>
          <p:cNvSpPr>
            <a:spLocks noGrp="1" noEditPoints="1"/>
          </p:cNvSpPr>
          <p:nvPr userDrawn="1">
            <p:ph type="body" sz="quarter" idx="13" hasCustomPrompt="1"/>
          </p:nvPr>
        </p:nvSpPr>
        <p:spPr>
          <a:xfrm>
            <a:off x="531379" y="2563477"/>
            <a:ext cx="734263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</a:lvl2pPr>
          </a:lstStyle>
          <a:p>
            <a:pPr lvl="0" rtl="0"/>
            <a:r>
              <a:rPr lang="fr-FR" noProof="0" dirty="0"/>
              <a:t>CLIQUEZ POUR LE STYLE DE SOUS-TITRE</a:t>
            </a:r>
          </a:p>
        </p:txBody>
      </p:sp>
      <p:sp>
        <p:nvSpPr>
          <p:cNvPr id="2" name="Titre 1"/>
          <p:cNvSpPr>
            <a:spLocks noGrp="1" noEditPoints="1"/>
          </p:cNvSpPr>
          <p:nvPr userDrawn="1">
            <p:ph type="title" hasCustomPrompt="1"/>
          </p:nvPr>
        </p:nvSpPr>
        <p:spPr>
          <a:xfrm>
            <a:off x="531378" y="1308484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</a:t>
            </a:r>
            <a:br>
              <a:rPr lang="fr-FR" noProof="0" dirty="0"/>
            </a:br>
            <a:r>
              <a:rPr lang="fr-FR" noProof="0" dirty="0"/>
              <a:t>Le style du titre du masque </a:t>
            </a:r>
          </a:p>
        </p:txBody>
      </p:sp>
      <p:sp>
        <p:nvSpPr>
          <p:cNvPr id="15" name="Espace réservé d’image 14"/>
          <p:cNvSpPr>
            <a:spLocks noGrp="1" noEditPoints="1"/>
          </p:cNvSpPr>
          <p:nvPr>
            <p:ph type="pic" sz="quarter" idx="10"/>
          </p:nvPr>
        </p:nvSpPr>
        <p:spPr>
          <a:xfrm>
            <a:off x="6604000" y="0"/>
            <a:ext cx="5588000" cy="6872249"/>
          </a:xfrm>
          <a:custGeom>
            <a:avLst/>
            <a:gdLst/>
            <a:ahLst/>
            <a:cxnLst/>
            <a:rect l="l" t="t" r="r" b="b"/>
            <a:pathLst>
              <a:path w="5588000" h="6872249">
                <a:moveTo>
                  <a:pt x="3876237" y="5431883"/>
                </a:moveTo>
                <a:lnTo>
                  <a:pt x="4953000" y="5431883"/>
                </a:lnTo>
                <a:lnTo>
                  <a:pt x="3769163" y="6872249"/>
                </a:lnTo>
                <a:lnTo>
                  <a:pt x="2692400" y="6872249"/>
                </a:lnTo>
                <a:lnTo>
                  <a:pt x="3876237" y="5431883"/>
                </a:lnTo>
                <a:close/>
                <a:moveTo>
                  <a:pt x="2479230" y="2870200"/>
                </a:moveTo>
                <a:lnTo>
                  <a:pt x="3175000" y="2870200"/>
                </a:lnTo>
                <a:lnTo>
                  <a:pt x="1965770" y="4310566"/>
                </a:lnTo>
                <a:lnTo>
                  <a:pt x="1270000" y="4310566"/>
                </a:lnTo>
                <a:lnTo>
                  <a:pt x="2479230" y="2870200"/>
                </a:lnTo>
                <a:close/>
                <a:moveTo>
                  <a:pt x="5575300" y="139700"/>
                </a:moveTo>
                <a:lnTo>
                  <a:pt x="5575300" y="3238583"/>
                </a:lnTo>
                <a:lnTo>
                  <a:pt x="2571663" y="6858000"/>
                </a:lnTo>
                <a:lnTo>
                  <a:pt x="0" y="6858000"/>
                </a:lnTo>
                <a:lnTo>
                  <a:pt x="5575300" y="139700"/>
                </a:lnTo>
                <a:close/>
                <a:moveTo>
                  <a:pt x="4256761" y="0"/>
                </a:moveTo>
                <a:lnTo>
                  <a:pt x="5588000" y="0"/>
                </a:lnTo>
                <a:lnTo>
                  <a:pt x="3274339" y="2755900"/>
                </a:lnTo>
                <a:lnTo>
                  <a:pt x="1943100" y="2755900"/>
                </a:lnTo>
                <a:lnTo>
                  <a:pt x="425676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sp>
        <p:nvSpPr>
          <p:cNvPr id="4" name="Espace réservé du pied de page 3"/>
          <p:cNvSpPr>
            <a:spLocks noGrp="1" noEditPoints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6" name="Espace réservé du numéro de diapositive 5"/>
          <p:cNvSpPr>
            <a:spLocks noGrp="1" noEditPoints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du text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riangle rectangle 34"/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18" name="Espace réservé d’image 17"/>
          <p:cNvSpPr>
            <a:spLocks noGrp="1" noEditPoints="1"/>
          </p:cNvSpPr>
          <p:nvPr>
            <p:ph type="pic" sz="quarter" idx="14"/>
          </p:nvPr>
        </p:nvSpPr>
        <p:spPr>
          <a:xfrm>
            <a:off x="6170177" y="1435100"/>
            <a:ext cx="6021821" cy="5422900"/>
          </a:xfrm>
          <a:custGeom>
            <a:avLst/>
            <a:gdLst/>
            <a:ahLst/>
            <a:cxnLst/>
            <a:rect l="l" t="t" r="r" b="b"/>
            <a:pathLst>
              <a:path w="6021821" h="5422900">
                <a:moveTo>
                  <a:pt x="6021821" y="0"/>
                </a:moveTo>
                <a:lnTo>
                  <a:pt x="6021821" y="5422900"/>
                </a:lnTo>
                <a:lnTo>
                  <a:pt x="0" y="5422900"/>
                </a:lnTo>
                <a:lnTo>
                  <a:pt x="602182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Ins="365760" rtlCol="0" anchor="ctr">
            <a:noAutofit/>
          </a:bodyPr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sp>
        <p:nvSpPr>
          <p:cNvPr id="3" name="Espace réservé du contenu 2"/>
          <p:cNvSpPr>
            <a:spLocks noGrp="1" noEditPoints="1"/>
          </p:cNvSpPr>
          <p:nvPr>
            <p:ph idx="1"/>
          </p:nvPr>
        </p:nvSpPr>
        <p:spPr>
          <a:xfrm>
            <a:off x="531378" y="3196915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25" name="Parallélogramme 24"/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cxnSp>
        <p:nvCxnSpPr>
          <p:cNvPr id="34" name="Connecteur droit 33"/>
          <p:cNvCxnSpPr/>
          <p:nvPr userDrawn="1"/>
        </p:nvCxnSpPr>
        <p:spPr>
          <a:xfrm flipV="1">
            <a:off x="10352314" y="1185452"/>
            <a:ext cx="1839685" cy="163394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texte 4"/>
          <p:cNvSpPr>
            <a:spLocks noGrp="1" noEditPoints="1"/>
          </p:cNvSpPr>
          <p:nvPr userDrawn="1">
            <p:ph type="body" sz="quarter" idx="13" hasCustomPrompt="1"/>
          </p:nvPr>
        </p:nvSpPr>
        <p:spPr>
          <a:xfrm>
            <a:off x="531379" y="2563477"/>
            <a:ext cx="734262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</a:lvl2pPr>
          </a:lstStyle>
          <a:p>
            <a:pPr lvl="0" rtl="0"/>
            <a:r>
              <a:rPr lang="fr-FR" noProof="0" dirty="0"/>
              <a:t>CLIQUEZ POUR LE STYLE DE SOUS-TITRE</a:t>
            </a:r>
          </a:p>
        </p:txBody>
      </p:sp>
      <p:sp>
        <p:nvSpPr>
          <p:cNvPr id="17" name="Zone de texte 16"/>
          <p:cNvSpPr txBox="1"/>
          <p:nvPr userDrawn="1"/>
        </p:nvSpPr>
        <p:spPr>
          <a:xfrm>
            <a:off x="11073384" y="237744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19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531378" y="1308484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</a:t>
            </a:r>
            <a:br>
              <a:rPr lang="fr-FR" noProof="0" dirty="0"/>
            </a:br>
            <a:r>
              <a:rPr lang="fr-FR" noProof="0" dirty="0"/>
              <a:t>Le style du titre du masque </a:t>
            </a:r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4" name="Espace réservé du numéro de diapositive 3"/>
          <p:cNvSpPr>
            <a:spLocks noGrp="1" noEditPoints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 avec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necteur droit 21"/>
          <p:cNvCxnSpPr/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e 22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Bande diagonale 25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necteur droit 27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lélogramme 29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17" name="Espace réservé du texte 2"/>
          <p:cNvSpPr>
            <a:spLocks noGrp="1" noEditPoints="1"/>
          </p:cNvSpPr>
          <p:nvPr userDrawn="1">
            <p:ph type="body" idx="1"/>
          </p:nvPr>
        </p:nvSpPr>
        <p:spPr>
          <a:xfrm>
            <a:off x="520698" y="2104888"/>
            <a:ext cx="547529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18" name="Espace réservé du contenu 3"/>
          <p:cNvSpPr>
            <a:spLocks noGrp="1" noEditPoints="1"/>
          </p:cNvSpPr>
          <p:nvPr userDrawn="1">
            <p:ph sz="half" idx="13"/>
          </p:nvPr>
        </p:nvSpPr>
        <p:spPr>
          <a:xfrm>
            <a:off x="520698" y="2886076"/>
            <a:ext cx="547529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defRPr lang="en-IN" dirty="0">
                <a:solidFill>
                  <a:schemeClr val="tx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fr-FR" noProof="0"/>
              <a:t>Modifiez les styles du texte du masque</a:t>
            </a:r>
          </a:p>
          <a:p>
            <a:pPr lvl="1" rtl="0">
              <a:buClr>
                <a:schemeClr val="accent2"/>
              </a:buClr>
            </a:pPr>
            <a:r>
              <a:rPr lang="fr-FR" noProof="0"/>
              <a:t>Deuxième niveau</a:t>
            </a:r>
          </a:p>
          <a:p>
            <a:pPr lvl="2" rtl="0">
              <a:buClr>
                <a:schemeClr val="accent2"/>
              </a:buClr>
            </a:pPr>
            <a:r>
              <a:rPr lang="fr-FR" noProof="0"/>
              <a:t>Troisième niveau</a:t>
            </a:r>
          </a:p>
          <a:p>
            <a:pPr lvl="3" rtl="0">
              <a:buClr>
                <a:schemeClr val="accent2"/>
              </a:buClr>
            </a:pPr>
            <a:r>
              <a:rPr lang="fr-FR" noProof="0"/>
              <a:t>Quatrième niveau</a:t>
            </a:r>
          </a:p>
          <a:p>
            <a:pPr lvl="4" rtl="0">
              <a:buClr>
                <a:schemeClr val="accent2"/>
              </a:buClr>
            </a:pPr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19" name="Espace réservé du texte 4"/>
          <p:cNvSpPr>
            <a:spLocks noGrp="1" noEditPoints="1"/>
          </p:cNvSpPr>
          <p:nvPr userDrawn="1">
            <p:ph type="body" sz="quarter" idx="14"/>
          </p:nvPr>
        </p:nvSpPr>
        <p:spPr>
          <a:xfrm>
            <a:off x="6186713" y="2104888"/>
            <a:ext cx="547560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20" name="Espace réservé du contenu 5"/>
          <p:cNvSpPr>
            <a:spLocks noGrp="1" noEditPoints="1"/>
          </p:cNvSpPr>
          <p:nvPr userDrawn="1">
            <p:ph sz="quarter" idx="15"/>
          </p:nvPr>
        </p:nvSpPr>
        <p:spPr>
          <a:xfrm>
            <a:off x="6186713" y="2886076"/>
            <a:ext cx="547560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defRPr lang="en-IN" dirty="0">
                <a:solidFill>
                  <a:schemeClr val="tx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fr-FR" noProof="0"/>
              <a:t>Modifiez les styles du texte du masque</a:t>
            </a:r>
          </a:p>
          <a:p>
            <a:pPr lvl="1" rtl="0">
              <a:buClr>
                <a:schemeClr val="accent2"/>
              </a:buClr>
            </a:pPr>
            <a:r>
              <a:rPr lang="fr-FR" noProof="0"/>
              <a:t>Deuxième niveau</a:t>
            </a:r>
          </a:p>
          <a:p>
            <a:pPr lvl="2" rtl="0">
              <a:buClr>
                <a:schemeClr val="accent2"/>
              </a:buClr>
            </a:pPr>
            <a:r>
              <a:rPr lang="fr-FR" noProof="0"/>
              <a:t>Troisième niveau</a:t>
            </a:r>
          </a:p>
          <a:p>
            <a:pPr lvl="3" rtl="0">
              <a:buClr>
                <a:schemeClr val="accent2"/>
              </a:buClr>
            </a:pPr>
            <a:r>
              <a:rPr lang="fr-FR" noProof="0"/>
              <a:t>Quatrième niveau</a:t>
            </a:r>
          </a:p>
          <a:p>
            <a:pPr lvl="4" rtl="0">
              <a:buClr>
                <a:schemeClr val="accent2"/>
              </a:buClr>
            </a:pPr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24" name="Espace réservé du texte 4"/>
          <p:cNvSpPr>
            <a:spLocks noGrp="1" noEditPoints="1"/>
          </p:cNvSpPr>
          <p:nvPr userDrawn="1"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</a:lvl2pPr>
          </a:lstStyle>
          <a:p>
            <a:pPr lvl="0" rtl="0"/>
            <a:r>
              <a:rPr lang="fr-FR" noProof="0" dirty="0"/>
              <a:t>CLIQUEZ POUR LE STYLE DE SOUS-TITRE</a:t>
            </a:r>
          </a:p>
        </p:txBody>
      </p:sp>
      <p:sp>
        <p:nvSpPr>
          <p:cNvPr id="25" name="Zone de texte 24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Parallélogramme 35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7"/>
          </p:nvPr>
        </p:nvSpPr>
        <p:spPr/>
        <p:txBody>
          <a:bodyPr rtlCol="0"/>
          <a:lstStyle>
            <a:lvl1pPr algn="l"/>
          </a:lstStyle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  <p:sp>
        <p:nvSpPr>
          <p:cNvPr id="27" name="Titre 1"/>
          <p:cNvSpPr>
            <a:spLocks noGrp="1" noEditPoints="1"/>
          </p:cNvSpPr>
          <p:nvPr userDrawn="1"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 </a:t>
            </a:r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 de texte 15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8" name="Groupe 27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9" name="Bande diagonale 28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Connecteur droit 29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Parallélogramme 30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33" name="Parallélogramme 32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34" name="Espace réservé du texte 4"/>
          <p:cNvSpPr>
            <a:spLocks noGrp="1" noEditPoints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</a:lvl2pPr>
          </a:lstStyle>
          <a:p>
            <a:pPr lvl="0" rtl="0"/>
            <a:r>
              <a:rPr lang="fr-FR" noProof="0" dirty="0"/>
              <a:t>CLIQUEZ POUR LE STYLE DE SOUS-TITRE</a:t>
            </a:r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  <p:sp>
        <p:nvSpPr>
          <p:cNvPr id="17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 </a:t>
            </a:r>
          </a:p>
        </p:txBody>
      </p:sp>
      <p:sp>
        <p:nvSpPr>
          <p:cNvPr id="5" name="Espace réservé du texte 4"/>
          <p:cNvSpPr>
            <a:spLocks noGrp="1" noEditPoints="1"/>
          </p:cNvSpPr>
          <p:nvPr>
            <p:ph type="body" sz="quarter" idx="19" hasCustomPrompt="1"/>
          </p:nvPr>
        </p:nvSpPr>
        <p:spPr>
          <a:xfrm>
            <a:off x="531814" y="2005762"/>
            <a:ext cx="5225764" cy="40838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fr-FR" noProof="0" dirty="0"/>
              <a:t>Ajoutez votre texte ici.</a:t>
            </a:r>
          </a:p>
        </p:txBody>
      </p:sp>
      <p:sp>
        <p:nvSpPr>
          <p:cNvPr id="20" name="Espace réservé au graphique 2"/>
          <p:cNvSpPr>
            <a:spLocks noGrp="1" noEditPoints="1"/>
          </p:cNvSpPr>
          <p:nvPr>
            <p:ph type="chart" sz="quarter" idx="10"/>
          </p:nvPr>
        </p:nvSpPr>
        <p:spPr>
          <a:xfrm>
            <a:off x="5796114" y="2005762"/>
            <a:ext cx="5719397" cy="4084470"/>
          </a:xfrm>
          <a:prstGeom prst="rect">
            <a:avLst/>
          </a:prstGeom>
        </p:spPr>
        <p:txBody>
          <a:bodyPr vert="horz" lIns="91420" tIns="45710" rIns="91420" bIns="45710" rtlCol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 rtl="0"/>
            <a:r>
              <a:rPr lang="fr-FR" noProof="0"/>
              <a:t>Cliquez sur l'icône pour ajouter un graphique</a:t>
            </a:r>
            <a:endParaRPr lang="fr-FR" noProof="0" dirty="0"/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au tableau 11"/>
          <p:cNvSpPr>
            <a:spLocks noGrp="1" noEditPoints="1"/>
          </p:cNvSpPr>
          <p:nvPr>
            <p:ph type="tbl" sz="quarter" idx="12"/>
          </p:nvPr>
        </p:nvSpPr>
        <p:spPr>
          <a:xfrm>
            <a:off x="531378" y="2664803"/>
            <a:ext cx="10993375" cy="3433180"/>
          </a:xfrm>
          <a:prstGeom prst="rect">
            <a:avLst/>
          </a:prstGeom>
        </p:spPr>
        <p:txBody>
          <a:bodyPr lIns="91420" tIns="45710" rIns="91420" bIns="45710" rtlCol="0"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rtl="0"/>
            <a:r>
              <a:rPr lang="fr-FR" noProof="0"/>
              <a:t>Cliquez sur l'icône pour ajouter un tableau</a:t>
            </a:r>
            <a:endParaRPr lang="fr-FR" noProof="0" dirty="0"/>
          </a:p>
        </p:txBody>
      </p:sp>
      <p:sp>
        <p:nvSpPr>
          <p:cNvPr id="16" name="Zone de texte 15"/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fr-FR" sz="3400" b="1" noProof="0" dirty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6" name="Groupe 25"/>
          <p:cNvGrpSpPr/>
          <p:nvPr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7" name="Bande diagonale 26"/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necteur droit 27"/>
            <p:cNvCxnSpPr/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Parallélogramme 32"/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noProof="0" dirty="0"/>
            </a:p>
          </p:txBody>
        </p:sp>
      </p:grpSp>
      <p:sp>
        <p:nvSpPr>
          <p:cNvPr id="36" name="Parallélogramme 35"/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/>
          <a:p>
            <a:pPr algn="ctr" rtl="0"/>
            <a:endParaRPr lang="fr-FR" noProof="0" dirty="0"/>
          </a:p>
        </p:txBody>
      </p:sp>
      <p:sp>
        <p:nvSpPr>
          <p:cNvPr id="37" name="Espace réservé du texte 4"/>
          <p:cNvSpPr>
            <a:spLocks noGrp="1" noEditPoints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</a:lvl2pPr>
          </a:lstStyle>
          <a:p>
            <a:pPr lvl="0" rtl="0"/>
            <a:r>
              <a:rPr lang="fr-FR" noProof="0" dirty="0"/>
              <a:t>CLIQUEZ POUR LE STYLE DE SOUS-TITRE</a:t>
            </a:r>
          </a:p>
        </p:txBody>
      </p:sp>
      <p:sp>
        <p:nvSpPr>
          <p:cNvPr id="2" name="Espace réservé du pied de page 1"/>
          <p:cNvSpPr>
            <a:spLocks noGrp="1" noEditPoints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3" name="Espace réservé du numéro de diapositive 2"/>
          <p:cNvSpPr>
            <a:spLocks noGrp="1" noEditPoints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  <p:sp>
        <p:nvSpPr>
          <p:cNvPr id="17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 </a:t>
            </a:r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 3"/>
          <p:cNvSpPr/>
          <p:nvPr userDrawn="1"/>
        </p:nvSpPr>
        <p:spPr>
          <a:xfrm flipV="1">
            <a:off x="0" y="-5"/>
            <a:ext cx="11747500" cy="629920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5" name="Espace réservé d’image 31"/>
          <p:cNvSpPr>
            <a:spLocks noGrp="1" noEditPoints="1"/>
          </p:cNvSpPr>
          <p:nvPr>
            <p:ph type="pic" sz="quarter" idx="13" hasCustomPrompt="1"/>
          </p:nvPr>
        </p:nvSpPr>
        <p:spPr>
          <a:xfrm>
            <a:off x="359229" y="326570"/>
            <a:ext cx="11473542" cy="620485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0" rtlCol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 rtl="0"/>
            <a:r>
              <a:rPr lang="fr-FR" noProof="0" dirty="0"/>
              <a:t>Insérez ou glissez et placez l’image ici</a:t>
            </a:r>
          </a:p>
        </p:txBody>
      </p:sp>
      <p:cxnSp>
        <p:nvCxnSpPr>
          <p:cNvPr id="6" name="Connecteur droit 5"/>
          <p:cNvCxnSpPr/>
          <p:nvPr userDrawn="1"/>
        </p:nvCxnSpPr>
        <p:spPr>
          <a:xfrm flipV="1">
            <a:off x="0" y="5344886"/>
            <a:ext cx="2362200" cy="1240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/>
          <p:cNvSpPr>
            <a:spLocks noGrp="1" noEditPoints="1"/>
          </p:cNvSpPr>
          <p:nvPr>
            <p:ph type="title" hasCustomPrompt="1"/>
          </p:nvPr>
        </p:nvSpPr>
        <p:spPr>
          <a:xfrm>
            <a:off x="359229" y="558802"/>
            <a:ext cx="8333222" cy="939798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288000" rtlCol="0" anchor="ctr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fr-FR" noProof="0" dirty="0"/>
              <a:t>Ajoutez la légende ici</a:t>
            </a:r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3"/>
          <p:cNvSpPr>
            <a:spLocks noGrp="1" noEditPoints="1"/>
          </p:cNvSpPr>
          <p:nvPr>
            <p:ph type="body" sz="quarter" idx="15" hasCustomPrompt="1"/>
          </p:nvPr>
        </p:nvSpPr>
        <p:spPr>
          <a:xfrm>
            <a:off x="6822929" y="3461163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lvl="0" rtl="0"/>
            <a:r>
              <a:rPr lang="fr-FR" noProof="0" dirty="0"/>
              <a:t>Nom</a:t>
            </a:r>
          </a:p>
        </p:txBody>
      </p:sp>
      <p:sp>
        <p:nvSpPr>
          <p:cNvPr id="10" name="Espace réservé du texte 4"/>
          <p:cNvSpPr>
            <a:spLocks noGrp="1" noEditPoints="1"/>
          </p:cNvSpPr>
          <p:nvPr>
            <p:ph type="body" sz="quarter" idx="16" hasCustomPrompt="1"/>
          </p:nvPr>
        </p:nvSpPr>
        <p:spPr>
          <a:xfrm>
            <a:off x="6822929" y="3839451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lvl="0" rtl="0"/>
            <a:r>
              <a:rPr lang="fr-FR" noProof="0" dirty="0"/>
              <a:t>Numéro de téléphone</a:t>
            </a:r>
          </a:p>
        </p:txBody>
      </p:sp>
      <p:sp>
        <p:nvSpPr>
          <p:cNvPr id="11" name="Espace réservé du texte 5"/>
          <p:cNvSpPr>
            <a:spLocks noGrp="1" noEditPoints="1"/>
          </p:cNvSpPr>
          <p:nvPr>
            <p:ph type="body" sz="quarter" idx="17" hasCustomPrompt="1"/>
          </p:nvPr>
        </p:nvSpPr>
        <p:spPr>
          <a:xfrm>
            <a:off x="6822928" y="4216669"/>
            <a:ext cx="3445783" cy="28907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lvl="0" rtl="0"/>
            <a:r>
              <a:rPr lang="fr-FR" noProof="0" dirty="0"/>
              <a:t>E-mail </a:t>
            </a:r>
          </a:p>
        </p:txBody>
      </p:sp>
      <p:sp>
        <p:nvSpPr>
          <p:cNvPr id="13" name="Espace réservé du texte 21"/>
          <p:cNvSpPr>
            <a:spLocks noGrp="1" noEditPoints="1"/>
          </p:cNvSpPr>
          <p:nvPr>
            <p:ph type="body" sz="quarter" idx="18" hasCustomPrompt="1"/>
          </p:nvPr>
        </p:nvSpPr>
        <p:spPr>
          <a:xfrm>
            <a:off x="6822929" y="4594957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lvl="0" rtl="0"/>
            <a:r>
              <a:rPr lang="fr-FR" noProof="0" dirty="0"/>
              <a:t>Site web de l’entreprise</a:t>
            </a:r>
          </a:p>
        </p:txBody>
      </p:sp>
      <p:sp>
        <p:nvSpPr>
          <p:cNvPr id="14" name="Forme 4157"/>
          <p:cNvSpPr/>
          <p:nvPr userDrawn="1"/>
        </p:nvSpPr>
        <p:spPr>
          <a:xfrm>
            <a:off x="6458938" y="3505247"/>
            <a:ext cx="258875" cy="25887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</a:pPr>
            <a:endParaRPr lang="fr-FR" noProof="0" dirty="0"/>
          </a:p>
        </p:txBody>
      </p:sp>
      <p:sp>
        <p:nvSpPr>
          <p:cNvPr id="15" name="Forme 4186"/>
          <p:cNvSpPr/>
          <p:nvPr userDrawn="1"/>
        </p:nvSpPr>
        <p:spPr>
          <a:xfrm>
            <a:off x="6507622" y="3897986"/>
            <a:ext cx="161507" cy="2960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</a:pPr>
            <a:endParaRPr lang="fr-FR" noProof="0" dirty="0"/>
          </a:p>
        </p:txBody>
      </p:sp>
      <p:sp>
        <p:nvSpPr>
          <p:cNvPr id="19" name="Forme 4379"/>
          <p:cNvSpPr/>
          <p:nvPr userDrawn="1"/>
        </p:nvSpPr>
        <p:spPr>
          <a:xfrm>
            <a:off x="6458938" y="4327945"/>
            <a:ext cx="258875" cy="188273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</a:pPr>
            <a:endParaRPr lang="fr-FR" noProof="0" dirty="0"/>
          </a:p>
        </p:txBody>
      </p:sp>
      <p:sp>
        <p:nvSpPr>
          <p:cNvPr id="20" name="Forme 4487"/>
          <p:cNvSpPr/>
          <p:nvPr userDrawn="1"/>
        </p:nvSpPr>
        <p:spPr>
          <a:xfrm>
            <a:off x="6471716" y="4650082"/>
            <a:ext cx="233318" cy="23331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</a:pPr>
            <a:endParaRPr lang="fr-FR" noProof="0" dirty="0"/>
          </a:p>
        </p:txBody>
      </p:sp>
      <p:sp>
        <p:nvSpPr>
          <p:cNvPr id="21" name="Triangle droit 20"/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cxnSp>
        <p:nvCxnSpPr>
          <p:cNvPr id="22" name="Connecteur droit 21"/>
          <p:cNvCxnSpPr/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’image 24"/>
          <p:cNvSpPr>
            <a:spLocks noGrp="1" noEditPoints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/>
            <a:ahLst/>
            <a:cxnLst/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lnTo>
                  <a:pt x="2214261" y="0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sp>
        <p:nvSpPr>
          <p:cNvPr id="2" name="Titre 1"/>
          <p:cNvSpPr>
            <a:spLocks noGrp="1" noEditPoints="1"/>
          </p:cNvSpPr>
          <p:nvPr>
            <p:ph type="ctrTitle" hasCustomPrompt="1"/>
          </p:nvPr>
        </p:nvSpPr>
        <p:spPr>
          <a:xfrm>
            <a:off x="6375721" y="1821022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 noProof="0" dirty="0"/>
              <a:t>Cliquez pour modifier le style du titre du masque</a:t>
            </a:r>
          </a:p>
        </p:txBody>
      </p:sp>
    </p:spTree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 4"/>
          <p:cNvSpPr>
            <a:spLocks noGrp="1" noEditPoints="1"/>
          </p:cNvSpPr>
          <p:nvPr>
            <p:ph type="ftr" sz="quarter" idx="3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6" name="Espace réservé du numéro de diapositive 5"/>
          <p:cNvSpPr>
            <a:spLocks noGrp="1" noEditPoints="1"/>
          </p:cNvSpPr>
          <p:nvPr>
            <p:ph type="sldNum" sz="quarter" idx="4"/>
          </p:nvPr>
        </p:nvSpPr>
        <p:spPr>
          <a:xfrm>
            <a:off x="11146971" y="6356350"/>
            <a:ext cx="7402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rtl="0"/>
            <a:fld id="{8699F50C-BE38-4BD0-BA84-9B090E1F2B9B}" type="slidenum">
              <a:rPr lang="fr-FR" noProof="0" smtClean="0"/>
              <a:t>‹N°›</a:t>
            </a:fld>
            <a:endParaRPr lang="fr-FR" noProof="0" dirty="0"/>
          </a:p>
        </p:txBody>
      </p:sp>
      <p:sp>
        <p:nvSpPr>
          <p:cNvPr id="9" name="Espace réservé du titre 8"/>
          <p:cNvSpPr>
            <a:spLocks noGrp="1" noEditPoints="1"/>
          </p:cNvSpPr>
          <p:nvPr>
            <p:ph type="title"/>
          </p:nvPr>
        </p:nvSpPr>
        <p:spPr>
          <a:xfrm>
            <a:off x="518678" y="209029"/>
            <a:ext cx="10835122" cy="1147968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/>
          <a:p>
            <a:pPr rtl="0"/>
            <a:r>
              <a:rPr lang="fr-FR" noProof="0" dirty="0"/>
              <a:t>Modifiez le style du titre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IN"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7A40"/>
        </a:buClr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IN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Hexagone 17" descr="Hexagone de couleur foncée unie au milieu d’accentuation d’image"/>
          <p:cNvSpPr/>
          <p:nvPr/>
        </p:nvSpPr>
        <p:spPr>
          <a:xfrm rot="16200000">
            <a:off x="2679702" y="2388914"/>
            <a:ext cx="2412998" cy="2080172"/>
          </a:xfrm>
          <a:prstGeom prst="hexagon">
            <a:avLst/>
          </a:prstGeom>
          <a:solidFill>
            <a:srgbClr val="001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469" y="93738"/>
            <a:ext cx="6153264" cy="1041909"/>
          </a:xfrm>
          <a:prstGeom prst="rect">
            <a:avLst/>
          </a:prstGeom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21369" r="21369"/>
          <a:stretch/>
        </p:blipFill>
        <p:spPr>
          <a:xfrm>
            <a:off x="1894505" y="1669362"/>
            <a:ext cx="3877938" cy="449841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63C08AD-9C42-572F-F0EC-951F89A1E106}"/>
              </a:ext>
            </a:extLst>
          </p:cNvPr>
          <p:cNvSpPr txBox="1">
            <a:spLocks/>
          </p:cNvSpPr>
          <p:nvPr/>
        </p:nvSpPr>
        <p:spPr>
          <a:xfrm>
            <a:off x="5877897" y="1461117"/>
            <a:ext cx="5783277" cy="2972338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ENTRE CADRE ET ACTION : LE RÔLE DU RÉGULATEUR DANS L’ÉVOLUTION DU SECTEUR EAU ET ÉLECTRICITÉ AU GABON</a:t>
            </a:r>
            <a:endParaRPr lang="fr-FR" sz="32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C0A51-3C0B-9FD6-75ED-BEA34F444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5FA917-0851-3D25-14D5-6A67026FE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973" y="0"/>
            <a:ext cx="10007463" cy="584716"/>
          </a:xfrm>
        </p:spPr>
        <p:txBody>
          <a:bodyPr>
            <a:normAutofit fontScale="90000"/>
          </a:bodyPr>
          <a:lstStyle/>
          <a:p>
            <a:r>
              <a:rPr lang="fr-FR" dirty="0"/>
              <a:t>Cartographie du secteur et recommandations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CC779D6-2981-C563-3753-D4C383295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6" y="584714"/>
            <a:ext cx="3723916" cy="2456815"/>
          </a:xfrm>
          <a:prstGeom prst="rect">
            <a:avLst/>
          </a:prstGeom>
          <a:noFill/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1DA353A-A4C7-3DC6-1313-BA42932D0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348" y="584714"/>
            <a:ext cx="3533304" cy="2456816"/>
          </a:xfrm>
          <a:prstGeom prst="rect">
            <a:avLst/>
          </a:prstGeom>
          <a:noFill/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508319C-16CC-E79A-6C8F-FB1C6F5DD5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174" y="584716"/>
            <a:ext cx="3634358" cy="2456815"/>
          </a:xfrm>
          <a:prstGeom prst="rect">
            <a:avLst/>
          </a:prstGeom>
          <a:noFill/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5703AD-6172-70FD-BA6E-9C3B477AD6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4" y="3167743"/>
            <a:ext cx="3634357" cy="3148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19E3B78-1EBC-384C-A4CA-58F31FF7A0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174" y="3167742"/>
            <a:ext cx="3634357" cy="3433445"/>
          </a:xfrm>
          <a:prstGeom prst="rect">
            <a:avLst/>
          </a:prstGeom>
          <a:noFill/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1E0DAC-F75E-5F9D-D005-3C36D8D54D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382" y="3167742"/>
            <a:ext cx="3634357" cy="3307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3929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11C79A5-3F8A-026B-5A08-394FF24DD95B}"/>
              </a:ext>
            </a:extLst>
          </p:cNvPr>
          <p:cNvSpPr txBox="1">
            <a:spLocks/>
          </p:cNvSpPr>
          <p:nvPr/>
        </p:nvSpPr>
        <p:spPr>
          <a:xfrm>
            <a:off x="4223904" y="188911"/>
            <a:ext cx="2943225" cy="468312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CONCLUSION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2550301-2D5F-609F-46D9-6E37F8CA4A84}"/>
              </a:ext>
            </a:extLst>
          </p:cNvPr>
          <p:cNvSpPr txBox="1">
            <a:spLocks/>
          </p:cNvSpPr>
          <p:nvPr/>
        </p:nvSpPr>
        <p:spPr>
          <a:xfrm>
            <a:off x="419966" y="896940"/>
            <a:ext cx="10982325" cy="577214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US" sz="2400" b="0" i="0" kern="1200" spc="300">
                <a:solidFill>
                  <a:schemeClr val="accent6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IN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>
                <a:latin typeface="Century Gothic" panose="020B0502020202020204" pitchFamily="34" charset="0"/>
              </a:rPr>
              <a:t>Le Régulateur, dans le cadre des lois de 2023, est bien plus qu’un simple arbitre :</a:t>
            </a:r>
          </a:p>
          <a:p>
            <a:pPr marL="857250" lvl="1" indent="-457200" algn="just">
              <a:buFont typeface="Courier New" panose="02070309020205020404" pitchFamily="49" charset="0"/>
              <a:buChar char="o"/>
            </a:pPr>
            <a:r>
              <a:rPr lang="fr-FR" sz="2400">
                <a:latin typeface="Century Gothic" panose="020B0502020202020204" pitchFamily="34" charset="0"/>
              </a:rPr>
              <a:t>Il garantit l’équité d’accès aux services essentiels pour tous les citoyens;</a:t>
            </a:r>
          </a:p>
          <a:p>
            <a:pPr marL="857250" lvl="1" indent="-457200" algn="just">
              <a:buFont typeface="Courier New" panose="02070309020205020404" pitchFamily="49" charset="0"/>
              <a:buChar char="o"/>
            </a:pPr>
            <a:r>
              <a:rPr lang="fr-FR" sz="2400">
                <a:latin typeface="Century Gothic" panose="020B0502020202020204" pitchFamily="34" charset="0"/>
              </a:rPr>
              <a:t>Il soutient la modernisation du secteur par un encadrement des investissements;</a:t>
            </a:r>
          </a:p>
          <a:p>
            <a:pPr marL="857250" lvl="1" indent="-457200" algn="just">
              <a:buFont typeface="Courier New" panose="02070309020205020404" pitchFamily="49" charset="0"/>
              <a:buChar char="o"/>
            </a:pPr>
            <a:r>
              <a:rPr lang="fr-FR" sz="2400">
                <a:latin typeface="Century Gothic" panose="020B0502020202020204" pitchFamily="34" charset="0"/>
              </a:rPr>
              <a:t>Il protège les usagers contre les abus, les coupures injustifiées et les surfacturations;</a:t>
            </a:r>
          </a:p>
          <a:p>
            <a:pPr marL="857250" lvl="1" indent="-457200" algn="just">
              <a:buFont typeface="Courier New" panose="02070309020205020404" pitchFamily="49" charset="0"/>
              <a:buChar char="o"/>
            </a:pPr>
            <a:r>
              <a:rPr lang="fr-FR" sz="2400">
                <a:latin typeface="Century Gothic" panose="020B0502020202020204" pitchFamily="34" charset="0"/>
              </a:rPr>
              <a:t>Il favorise un développement durable en intégrant les enjeux environnementaux, sociaux et économiques;</a:t>
            </a:r>
          </a:p>
          <a:p>
            <a:pPr algn="just"/>
            <a:r>
              <a:rPr lang="fr-FR">
                <a:latin typeface="Century Gothic" panose="020B0502020202020204" pitchFamily="34" charset="0"/>
              </a:rPr>
              <a:t>À travers ces missions, il devient un levier fondamental de transformation du service public au Gabon.</a:t>
            </a:r>
            <a:endParaRPr lang="fr-FR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522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 noEditPoints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fr-FR" dirty="0"/>
              <a:t>Me</a:t>
            </a:r>
            <a:r>
              <a:rPr lang="fr-FR" b="0" dirty="0"/>
              <a:t>rci.</a:t>
            </a:r>
          </a:p>
        </p:txBody>
      </p:sp>
      <p:sp>
        <p:nvSpPr>
          <p:cNvPr id="14" name="Espace réservé du texte 13"/>
          <p:cNvSpPr>
            <a:spLocks noGrp="1" noEditPoints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23" name="Espace réservé du texte 22"/>
          <p:cNvSpPr>
            <a:spLocks noGrp="1" noEditPoints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24" name="Espace réservé du texte 23"/>
          <p:cNvSpPr>
            <a:spLocks noGrp="1" noEditPoints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2" name="Espace réservé pour une image  1"/>
          <p:cNvSpPr>
            <a:spLocks noGrp="1" noEditPoints="1"/>
          </p:cNvSpPr>
          <p:nvPr>
            <p:ph type="pic" sz="quarter" idx="13"/>
          </p:nvPr>
        </p:nvSpPr>
        <p:spPr/>
      </p:sp>
      <p:sp>
        <p:nvSpPr>
          <p:cNvPr id="3" name="Espace réservé du texte 2"/>
          <p:cNvSpPr>
            <a:spLocks noGrp="1" noEditPoints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A19023-C9C0-EA77-13BD-345090ABE751}"/>
              </a:ext>
            </a:extLst>
          </p:cNvPr>
          <p:cNvSpPr txBox="1"/>
          <p:nvPr/>
        </p:nvSpPr>
        <p:spPr>
          <a:xfrm>
            <a:off x="1052946" y="792079"/>
            <a:ext cx="918556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600" dirty="0"/>
              <a:t>Sommaire: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fr-FR" sz="6600" dirty="0"/>
              <a:t>Cadre réglementaire et organisationnel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fr-FR" sz="6600" dirty="0"/>
              <a:t>Actions du Régulateur</a:t>
            </a:r>
          </a:p>
        </p:txBody>
      </p:sp>
    </p:spTree>
    <p:extLst>
      <p:ext uri="{BB962C8B-B14F-4D97-AF65-F5344CB8AC3E}">
        <p14:creationId xmlns:p14="http://schemas.microsoft.com/office/powerpoint/2010/main" val="3586942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8973D38-37CC-6E87-B708-049DB5334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989" y="1395663"/>
            <a:ext cx="9496927" cy="6430478"/>
          </a:xfrm>
          <a:prstGeom prst="rect">
            <a:avLst/>
          </a:prstGeom>
        </p:spPr>
      </p:pic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215E160C-DE0E-783D-A0FC-BF2F1C497878}"/>
              </a:ext>
            </a:extLst>
          </p:cNvPr>
          <p:cNvSpPr txBox="1">
            <a:spLocks/>
          </p:cNvSpPr>
          <p:nvPr/>
        </p:nvSpPr>
        <p:spPr>
          <a:xfrm>
            <a:off x="2757054" y="609600"/>
            <a:ext cx="4125009" cy="44334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800" b="1" dirty="0">
                <a:latin typeface="Century Gothic" panose="020B0502020202020204" pitchFamily="34" charset="0"/>
              </a:rPr>
              <a:t>CADRE INSTITUTIONNEL</a:t>
            </a:r>
          </a:p>
        </p:txBody>
      </p:sp>
    </p:spTree>
    <p:extLst>
      <p:ext uri="{BB962C8B-B14F-4D97-AF65-F5344CB8AC3E}">
        <p14:creationId xmlns:p14="http://schemas.microsoft.com/office/powerpoint/2010/main" val="2703452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pied de page 10"/>
          <p:cNvSpPr>
            <a:spLocks noGrp="1" noEditPoints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fr-FR" dirty="0"/>
              <a:t>Ajouter un pied de page</a:t>
            </a:r>
          </a:p>
        </p:txBody>
      </p:sp>
      <p:sp>
        <p:nvSpPr>
          <p:cNvPr id="12" name="Espace réservé du numéro de diapositive 11"/>
          <p:cNvSpPr>
            <a:spLocks noGrp="1" noEditPoints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fr-FR" smtClean="0"/>
              <a:t>4</a:t>
            </a:fld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B89666-9811-7D84-1976-398B03AA9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4654" y="304800"/>
            <a:ext cx="5472543" cy="748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dirty="0"/>
              <a:t>ORGANISATION DU SECTEUR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E5B9C0A-D696-7898-40D9-9E816D7A0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7"/>
          <a:stretch/>
        </p:blipFill>
        <p:spPr bwMode="auto">
          <a:xfrm>
            <a:off x="498764" y="1052946"/>
            <a:ext cx="11354706" cy="53034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au contenu 2"/>
          <p:cNvSpPr>
            <a:spLocks noGrp="1" noEditPoints="1"/>
          </p:cNvSpPr>
          <p:nvPr>
            <p:ph sz="half" idx="13"/>
          </p:nvPr>
        </p:nvSpPr>
        <p:spPr>
          <a:xfrm>
            <a:off x="427482" y="1049145"/>
            <a:ext cx="10283644" cy="5415309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0"/>
              <a:buChar char="v"/>
            </a:pPr>
            <a:r>
              <a:rPr lang="fr-FR" sz="2000" b="1" dirty="0"/>
              <a:t>Loi 24/2016</a:t>
            </a:r>
            <a:r>
              <a:rPr lang="fr-FR" sz="2000" dirty="0"/>
              <a:t>:Régime juridique de la production, du transport et de la distribution de l’énergie électrique</a:t>
            </a:r>
          </a:p>
          <a:p>
            <a:pPr>
              <a:buFont typeface="Wingdings" charset="0"/>
              <a:buChar char="v"/>
            </a:pPr>
            <a:r>
              <a:rPr lang="fr-FR" sz="2000" dirty="0"/>
              <a:t>Ordonnance n°9/2016 du 11 février 2016 relative aux partenariats public‐privé Ratifiée par la loi n°20/2016 du 5 septembre 2016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Décret 629</a:t>
            </a:r>
            <a:r>
              <a:rPr lang="fr-FR" sz="2000" dirty="0"/>
              <a:t> :  Désignation du concessionnaire du service public de la production, du transport et de la distribution de l’eau potable et de l’énergie électrique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Décret 769</a:t>
            </a:r>
            <a:r>
              <a:rPr lang="fr-FR" sz="2000" dirty="0"/>
              <a:t> :Règlementation de la production indépendante en République Gabonaise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Décret 770 </a:t>
            </a:r>
            <a:r>
              <a:rPr lang="fr-FR" sz="2000" dirty="0"/>
              <a:t>: Conditions d’octroi de la concession du service public de l’énergie électrique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Décret 772</a:t>
            </a:r>
            <a:r>
              <a:rPr lang="fr-FR" sz="2000" dirty="0"/>
              <a:t> :Règlementation de l’utilisation de l’énergie électrique et des appareillages fonctionnant à l’énergie électrique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Décret 136</a:t>
            </a:r>
            <a:r>
              <a:rPr lang="fr-FR" sz="2000" dirty="0"/>
              <a:t>:Attributions et organisation du Ministère de l’Energie et des Ressources Hydrauliques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loi 012/2023 :</a:t>
            </a:r>
            <a:r>
              <a:rPr lang="fr-FR" sz="2000" b="0" dirty="0"/>
              <a:t>R</a:t>
            </a:r>
            <a:r>
              <a:rPr lang="fr-FR" sz="2000" dirty="0"/>
              <a:t>églementation du secteur électricité ;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Ordonnance 019/PR/2010</a:t>
            </a:r>
            <a:r>
              <a:rPr lang="fr-FR" sz="2000" dirty="0"/>
              <a:t> : Création, attribution, organisation et fonctionnement de l’ARSEE;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Loi 026/PR/2010 : </a:t>
            </a:r>
            <a:r>
              <a:rPr lang="fr-FR" sz="2000" b="0" dirty="0"/>
              <a:t>R</a:t>
            </a:r>
            <a:r>
              <a:rPr lang="fr-FR" sz="2000" dirty="0"/>
              <a:t>atification de l’ordonnance 019/PR/2010  portant , création, attribution, organisation, et fonctionnement de l’ARSEE</a:t>
            </a:r>
          </a:p>
          <a:p>
            <a:pPr>
              <a:buFont typeface="Wingdings" charset="0"/>
              <a:buChar char="v"/>
            </a:pPr>
            <a:r>
              <a:rPr lang="fr-FR" sz="2000" b="1" dirty="0"/>
              <a:t>Décret 01501/PR/MERH</a:t>
            </a:r>
            <a:r>
              <a:rPr lang="fr-FR" sz="2000" dirty="0"/>
              <a:t> : Création et organisation de la Société de Patrimoine du service public de l'eau potable, de l'énergie électrique et de l'assainissement.</a:t>
            </a:r>
          </a:p>
          <a:p>
            <a:pPr>
              <a:buFont typeface="Wingdings" charset="0"/>
              <a:buChar char="v"/>
            </a:pPr>
            <a:r>
              <a:rPr lang="fr-FR" sz="2000" dirty="0"/>
              <a:t>Projet de texte portant modification de la </a:t>
            </a:r>
            <a:r>
              <a:rPr lang="fr-FR" sz="2000" b="1" dirty="0"/>
              <a:t>Loi 026/PR/2010 en cours d’adoption</a:t>
            </a:r>
            <a:endParaRPr lang="fr-FR" sz="2000" dirty="0"/>
          </a:p>
        </p:txBody>
      </p:sp>
      <p:sp>
        <p:nvSpPr>
          <p:cNvPr id="8" name="Espace réservé au numéro de diapositive 7"/>
          <p:cNvSpPr>
            <a:spLocks noGrp="1" noEditPoints="1"/>
          </p:cNvSpPr>
          <p:nvPr>
            <p:ph type="sldNum" sz="quarter" idx="18"/>
          </p:nvPr>
        </p:nvSpPr>
        <p:spPr/>
        <p:txBody>
          <a:bodyPr/>
          <a:lstStyle/>
          <a:p>
            <a:pPr rtl="0"/>
            <a:fld id="{8699F50C-BE38-4BD0-BA84-9B090E1F2B9B}" type="slidenum">
              <a:rPr lang="fr-FR" noProof="0" smtClean="0"/>
              <a:t>5</a:t>
            </a:fld>
            <a:endParaRPr lang="fr-FR" noProof="0" dirty="0"/>
          </a:p>
        </p:txBody>
      </p:sp>
      <p:sp>
        <p:nvSpPr>
          <p:cNvPr id="9" name="Titre 8"/>
          <p:cNvSpPr>
            <a:spLocks noGrp="1" noEditPoints="1"/>
          </p:cNvSpPr>
          <p:nvPr>
            <p:ph type="title"/>
          </p:nvPr>
        </p:nvSpPr>
        <p:spPr>
          <a:xfrm>
            <a:off x="518678" y="209028"/>
            <a:ext cx="8333222" cy="668575"/>
          </a:xfrm>
        </p:spPr>
        <p:txBody>
          <a:bodyPr/>
          <a:lstStyle/>
          <a:p>
            <a:r>
              <a:rPr lang="fr-FR"/>
              <a:t>CADRE REGULATOIRE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804341" y="66398"/>
            <a:ext cx="1289785" cy="11935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au numéro de diapositive 7"/>
          <p:cNvSpPr>
            <a:spLocks noGrp="1" noEditPoints="1"/>
          </p:cNvSpPr>
          <p:nvPr>
            <p:ph type="sldNum" sz="quarter" idx="18"/>
          </p:nvPr>
        </p:nvSpPr>
        <p:spPr/>
        <p:txBody>
          <a:bodyPr/>
          <a:lstStyle/>
          <a:p>
            <a:pPr rtl="0"/>
            <a:fld id="{8699F50C-BE38-4BD0-BA84-9B090E1F2B9B}" type="slidenum">
              <a:rPr lang="fr-FR" noProof="0" smtClean="0"/>
              <a:t>6</a:t>
            </a:fld>
            <a:endParaRPr lang="fr-FR" noProof="0" dirty="0"/>
          </a:p>
        </p:txBody>
      </p:sp>
      <p:sp>
        <p:nvSpPr>
          <p:cNvPr id="9" name="Titre 8"/>
          <p:cNvSpPr>
            <a:spLocks noGrp="1" noEditPoints="1"/>
          </p:cNvSpPr>
          <p:nvPr>
            <p:ph type="title"/>
          </p:nvPr>
        </p:nvSpPr>
        <p:spPr>
          <a:xfrm>
            <a:off x="713233" y="209028"/>
            <a:ext cx="8333222" cy="668575"/>
          </a:xfrm>
        </p:spPr>
        <p:txBody>
          <a:bodyPr>
            <a:normAutofit fontScale="90000"/>
          </a:bodyPr>
          <a:lstStyle/>
          <a:p>
            <a:r>
              <a:rPr lang="fr-FR" dirty="0"/>
              <a:t>Proposition d’organisation du secteur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804341" y="66398"/>
            <a:ext cx="1289785" cy="1193533"/>
          </a:xfrm>
          <a:prstGeom prst="rect">
            <a:avLst/>
          </a:prstGeom>
        </p:spPr>
      </p:pic>
      <p:pic>
        <p:nvPicPr>
          <p:cNvPr id="5" name="Graphique 1">
            <a:extLst>
              <a:ext uri="{FF2B5EF4-FFF2-40B4-BE49-F238E27FC236}">
                <a16:creationId xmlns:a16="http://schemas.microsoft.com/office/drawing/2014/main" id="{FEE21146-464A-B27D-7A8E-8E111FA32F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1939" r="10747" b="-823"/>
          <a:stretch/>
        </p:blipFill>
        <p:spPr bwMode="auto">
          <a:xfrm>
            <a:off x="678873" y="1259931"/>
            <a:ext cx="10125467" cy="50964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641EC0DB-DCB5-A905-9FE1-AF73979E8FCE}"/>
              </a:ext>
            </a:extLst>
          </p:cNvPr>
          <p:cNvSpPr txBox="1"/>
          <p:nvPr/>
        </p:nvSpPr>
        <p:spPr>
          <a:xfrm>
            <a:off x="543791" y="418007"/>
            <a:ext cx="61029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Chiffrage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effets de la Régulation Tarifaire par l'ARSEE 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D446910-E720-45A1-1957-176688E85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73" y="1094508"/>
            <a:ext cx="10474036" cy="39624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87762C5-C794-88B8-7057-996A96EE1B6E}"/>
              </a:ext>
            </a:extLst>
          </p:cNvPr>
          <p:cNvSpPr txBox="1"/>
          <p:nvPr/>
        </p:nvSpPr>
        <p:spPr>
          <a:xfrm>
            <a:off x="1222664" y="5290339"/>
            <a:ext cx="90989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kern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L’économie réalisée par l’Etat suite à l’intervention du Régulateur s’élève à plus de 1000 milliards de FCFA sur la durée des concessions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4214637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4EDF20E0-7C14-9C29-EBE4-D867592F07C1}"/>
              </a:ext>
            </a:extLst>
          </p:cNvPr>
          <p:cNvSpPr txBox="1"/>
          <p:nvPr/>
        </p:nvSpPr>
        <p:spPr>
          <a:xfrm>
            <a:off x="793172" y="321071"/>
            <a:ext cx="8558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Gains potentiels de la SEEG en matière de traitement des recours à la suite de l’intervention du régulateur</a:t>
            </a:r>
            <a:endParaRPr lang="fr-FR" dirty="0"/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0AD70347-7905-5D45-CB4E-BC1FCE976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409349"/>
              </p:ext>
            </p:extLst>
          </p:nvPr>
        </p:nvGraphicFramePr>
        <p:xfrm>
          <a:off x="1759528" y="1006435"/>
          <a:ext cx="9396153" cy="53481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2468">
                  <a:extLst>
                    <a:ext uri="{9D8B030D-6E8A-4147-A177-3AD203B41FA5}">
                      <a16:colId xmlns:a16="http://schemas.microsoft.com/office/drawing/2014/main" val="3857286760"/>
                    </a:ext>
                  </a:extLst>
                </a:gridCol>
                <a:gridCol w="5510549">
                  <a:extLst>
                    <a:ext uri="{9D8B030D-6E8A-4147-A177-3AD203B41FA5}">
                      <a16:colId xmlns:a16="http://schemas.microsoft.com/office/drawing/2014/main" val="4260888731"/>
                    </a:ext>
                  </a:extLst>
                </a:gridCol>
                <a:gridCol w="3073136">
                  <a:extLst>
                    <a:ext uri="{9D8B030D-6E8A-4147-A177-3AD203B41FA5}">
                      <a16:colId xmlns:a16="http://schemas.microsoft.com/office/drawing/2014/main" val="1319544177"/>
                    </a:ext>
                  </a:extLst>
                </a:gridCol>
              </a:tblGrid>
              <a:tr h="1932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N°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REFERENCE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MONTANTS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859926175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00025/2023/ARSEE/DG/RPCAJ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712 684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080787863"/>
                  </a:ext>
                </a:extLst>
              </a:tr>
              <a:tr h="1881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3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0055/2023/ARSEE/DG/RPCAJ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343 875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2553728678"/>
                  </a:ext>
                </a:extLst>
              </a:tr>
              <a:tr h="1169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2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025/2023/ARSEE/DG/RPCAJ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997 066FCFA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2998425137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4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048/2023/ARSEE/DG/RPCAJ 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1 658 277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802769214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5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 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4 027 285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7709422"/>
                  </a:ext>
                </a:extLst>
              </a:tr>
              <a:tr h="17288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6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00078/2024/ARSEE/DG/RPCAJ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3 437 642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2450206552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7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0099/2024/ARSEE/DG/RPCAJ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8 972 182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3292840468"/>
                  </a:ext>
                </a:extLst>
              </a:tr>
              <a:tr h="2091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8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00107/2024/ARSEE/DG/RPCAJ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2 355 456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839119401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9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00120/2024/ARSEE/DG/RPCAJ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1 940 986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283262032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10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00135/2024/ARSEE/DG/RPCAJ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 dirty="0">
                          <a:effectLst/>
                        </a:rPr>
                        <a:t>322 020 FCFA</a:t>
                      </a:r>
                      <a:endParaRPr lang="fr-FR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754199202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11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00136/2024/ARSEE/DG/RPCAJ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387 101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3661267061"/>
                  </a:ext>
                </a:extLst>
              </a:tr>
              <a:tr h="1830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12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00146/2024/ARSEE/DG/RPCAJ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3 690 714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435937362"/>
                  </a:ext>
                </a:extLst>
              </a:tr>
              <a:tr h="1827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13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00147/2024/ARSEE/DG/RPCAJ 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16 996 594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3208728755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14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 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1 534 102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645725895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15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00166/2024/ARSEE/DG/RPCAJ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1 123 015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3003104597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16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00211/2024/ARSEE/DG/CSPCAJ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134 011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142857489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17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00196/2024/ARSEE/DG/CSPCAJ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80 000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1659718594"/>
                  </a:ext>
                </a:extLst>
              </a:tr>
              <a:tr h="2577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18</a:t>
                      </a:r>
                      <a:endParaRPr lang="fr-FR" sz="1400" kern="1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 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00358/2024/ARSEE/DG/CSPCAJ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91 513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3871434294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19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00231/2024/ARSEE/DG/CSPCAJ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61 638 268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2586025734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20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00360/2024/ARSEE/DG/CSPCAJ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2 749 940 FCFA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2165241059"/>
                  </a:ext>
                </a:extLst>
              </a:tr>
              <a:tr h="193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 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 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>
                          <a:effectLst/>
                        </a:rPr>
                        <a:t> </a:t>
                      </a:r>
                      <a:endParaRPr lang="fr-FR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extLst>
                  <a:ext uri="{0D108BD9-81ED-4DB2-BD59-A6C34878D82A}">
                    <a16:rowId xmlns:a16="http://schemas.microsoft.com/office/drawing/2014/main" val="2461374168"/>
                  </a:ext>
                </a:extLst>
              </a:tr>
              <a:tr h="193220">
                <a:tc gridSpan="3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400" kern="0" dirty="0">
                          <a:effectLst/>
                        </a:rPr>
                        <a:t>TOTAL                     113 192 731 FCFA</a:t>
                      </a:r>
                      <a:endParaRPr lang="fr-FR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10" marR="3661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340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467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B29977-4DB6-F4DE-32C5-E238F37F1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717" y="0"/>
            <a:ext cx="10007463" cy="584716"/>
          </a:xfrm>
        </p:spPr>
        <p:txBody>
          <a:bodyPr>
            <a:normAutofit fontScale="90000"/>
          </a:bodyPr>
          <a:lstStyle/>
          <a:p>
            <a:r>
              <a:rPr lang="fr-FR" dirty="0"/>
              <a:t>Cartographie du secteur et recommandations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50071B-ECCC-5EF1-3C13-1901DA706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59985"/>
              </p:ext>
            </p:extLst>
          </p:nvPr>
        </p:nvGraphicFramePr>
        <p:xfrm>
          <a:off x="277091" y="773656"/>
          <a:ext cx="11693235" cy="63068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28764">
                  <a:extLst>
                    <a:ext uri="{9D8B030D-6E8A-4147-A177-3AD203B41FA5}">
                      <a16:colId xmlns:a16="http://schemas.microsoft.com/office/drawing/2014/main" val="2833577777"/>
                    </a:ext>
                  </a:extLst>
                </a:gridCol>
                <a:gridCol w="6464471">
                  <a:extLst>
                    <a:ext uri="{9D8B030D-6E8A-4147-A177-3AD203B41FA5}">
                      <a16:colId xmlns:a16="http://schemas.microsoft.com/office/drawing/2014/main" val="1529522577"/>
                    </a:ext>
                  </a:extLst>
                </a:gridCol>
              </a:tblGrid>
              <a:tr h="101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PROBLEMES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RECOMMANDATIONS ARSEE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2794606985"/>
                  </a:ext>
                </a:extLst>
              </a:tr>
              <a:tr h="20706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Centrale hydroélectriques SEEG  :Tchimbélé et Kinguélé : 120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Absence de maintenance de longue durée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Maintenance des aménagements hydroélectriques de Tchimbélé et Kinguélé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1110674885"/>
                  </a:ext>
                </a:extLst>
              </a:tr>
              <a:tr h="4187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Centrale thermique SP : Alenakiri : 70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Absence de maintenance/2 moteurs/4 en fonctionnement à 65% de capacité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Décharge Sanivit à proximité de la centrale (risque d’explosion)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Maintenance des quatre moteurs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Installation de 3 moteurs à Alenakiri (17.5 MW*3=51MW)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Démantèlement de la décharge et extension de la centrale (+20MW)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3081538743"/>
                  </a:ext>
                </a:extLst>
              </a:tr>
              <a:tr h="4187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Centrale thermique SEEG Owendo :85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Indisponibilités des groupes CFL2 et MDG4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Vétusté des groupes TAG1, TAG2, TAG4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Saturation de la ligne d’évacuation Owendo-Bisségué (70 MW)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Maintenance des groupes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Remplacement des groupes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Finalisation des travaux de renforcement du transit de la ligne Owendo-Bisségué (technologie ACCC de CTC Global)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265744943"/>
                  </a:ext>
                </a:extLst>
              </a:tr>
              <a:tr h="312919">
                <a:tc>
                  <a:txBody>
                    <a:bodyPr/>
                    <a:lstStyle/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Centrale thermique de location Aggreko :105 MW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Cout de location 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Saturation de la ligne évacuation Owendo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Achats de 3 groupes Dual MAN et cessation de la location Aggreko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Finalisation des travaux de renforcement du transit de la ligne Owendo-Bisségué (technologie ACCC de CTC Global)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3463449080"/>
                  </a:ext>
                </a:extLst>
              </a:tr>
              <a:tr h="407118">
                <a:tc>
                  <a:txBody>
                    <a:bodyPr/>
                    <a:lstStyle/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Centrale thermique de location de KPS : 70 MW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Coût de location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Cout du combustible (HFO)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Construction IPP Owendo (125 MW)</a:t>
                      </a:r>
                    </a:p>
                    <a:p>
                      <a:pPr marL="4572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Combustible gaz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2506796421"/>
                  </a:ext>
                </a:extLst>
              </a:tr>
              <a:tr h="512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Centrale thermique SP du Cap Lopez : 52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Non-respect du planning des maintenances (dépassement des heures de fonctionnement)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Absence de la phase 2 centrale Cap Lopez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buNone/>
                      </a:pPr>
                      <a:r>
                        <a:rPr lang="fr-FR" sz="700" kern="100" dirty="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Respect du planning des maintenances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Installation de 2 moteurs au Cap Lopez (POG) 17.5MW*2= 35 MW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 dirty="0">
                          <a:effectLst/>
                        </a:rPr>
                        <a:t> </a:t>
                      </a:r>
                      <a:endParaRPr lang="fr-FR" sz="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76816142"/>
                  </a:ext>
                </a:extLst>
              </a:tr>
              <a:tr h="301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Centrale thermique SEEG POG : 55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Vétusté des équipements (risque d’explosion)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Démantèlement de la centrale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SP assure la couverture du RIC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2276311597"/>
                  </a:ext>
                </a:extLst>
              </a:tr>
              <a:tr h="301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Centrales hydroélectriques SEEG de Poubara 1 et 2 : 38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Vétusté des équipements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Maintenance des équipements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3947700955"/>
                  </a:ext>
                </a:extLst>
              </a:tr>
              <a:tr h="512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Centrale hydroélectrique SP de Grand Poubara : 160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Absence de maintenance décennale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Absence de ligne de Transport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Absence d’élagage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Maintenance des équipements et acquisition du TR2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Construction d’une ligne de transport 63 KV pour desservir les provinces du Haut-Ogooué et Ogooué-Lolo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Elagage des lignes 225/63/30 KV (contractualiser)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2687615031"/>
                  </a:ext>
                </a:extLst>
              </a:tr>
              <a:tr h="4071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Centrale hydroélectrique SEEG de Bongolo : 5 MW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Non-respect du chronogramme de réhabilitation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Non-respect du chronogramme de la ligne Bongolo-Dibwangui 63 KV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Respect des chronogrammes (ligne et barrage)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4011806966"/>
                  </a:ext>
                </a:extLst>
              </a:tr>
              <a:tr h="301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IPP Mayumba : 8 MW (phase 1)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Retard de construction de la ligne 30 KV Tchibanga-Mayumba par SETEG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Respect du chronogramme des travaux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4062486638"/>
                  </a:ext>
                </a:extLst>
              </a:tr>
              <a:tr h="6188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 dirty="0">
                          <a:effectLst/>
                        </a:rPr>
                        <a:t>Centrales thermiques Diesel (Moyen Ogooué, </a:t>
                      </a:r>
                      <a:r>
                        <a:rPr lang="fr-FR" sz="700" kern="100" dirty="0" err="1">
                          <a:effectLst/>
                        </a:rPr>
                        <a:t>Ngounié</a:t>
                      </a:r>
                      <a:r>
                        <a:rPr lang="fr-FR" sz="700" kern="100" dirty="0">
                          <a:effectLst/>
                        </a:rPr>
                        <a:t> </a:t>
                      </a:r>
                      <a:r>
                        <a:rPr lang="fr-FR" sz="700" kern="100" dirty="0" err="1">
                          <a:effectLst/>
                        </a:rPr>
                        <a:t>Nyanga</a:t>
                      </a:r>
                      <a:r>
                        <a:rPr lang="fr-FR" sz="700" kern="100" dirty="0">
                          <a:effectLst/>
                        </a:rPr>
                        <a:t>, </a:t>
                      </a:r>
                      <a:r>
                        <a:rPr lang="fr-FR" sz="700" kern="100" dirty="0" err="1">
                          <a:effectLst/>
                        </a:rPr>
                        <a:t>Woleu</a:t>
                      </a:r>
                      <a:r>
                        <a:rPr lang="fr-FR" sz="700" kern="100" dirty="0">
                          <a:effectLst/>
                        </a:rPr>
                        <a:t> </a:t>
                      </a:r>
                      <a:r>
                        <a:rPr lang="fr-FR" sz="700" kern="100" dirty="0" err="1">
                          <a:effectLst/>
                        </a:rPr>
                        <a:t>Ntem</a:t>
                      </a:r>
                      <a:r>
                        <a:rPr lang="fr-FR" sz="700" kern="100" dirty="0">
                          <a:effectLst/>
                        </a:rPr>
                        <a:t>, Ogooué Ivindo)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Cout de production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Pollution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 dirty="0">
                          <a:effectLst/>
                        </a:rPr>
                        <a:t> </a:t>
                      </a:r>
                      <a:endParaRPr lang="fr-FR" sz="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 dirty="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Construction ligne </a:t>
                      </a:r>
                      <a:r>
                        <a:rPr lang="fr-FR" sz="700" kern="100" dirty="0" err="1">
                          <a:effectLst/>
                        </a:rPr>
                        <a:t>Bitam</a:t>
                      </a:r>
                      <a:r>
                        <a:rPr lang="fr-FR" sz="700" kern="100" dirty="0">
                          <a:effectLst/>
                        </a:rPr>
                        <a:t>-Oyem 20 KV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Réhabilitation de la ligne Mitzic Oyem 90 KV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 Finalisation ligne 30 KV Tchibanga-Mayumba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 dirty="0">
                          <a:effectLst/>
                        </a:rPr>
                        <a:t>Respect du plan SEEG de mise en conformité environnementale</a:t>
                      </a:r>
                      <a:endParaRPr lang="fr-FR" sz="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1705263445"/>
                  </a:ext>
                </a:extLst>
              </a:tr>
              <a:tr h="301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Transport National d’électricité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Absence d’interconnexion des RIC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Construction du Réseau National de Transport 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2421846326"/>
                  </a:ext>
                </a:extLst>
              </a:tr>
              <a:tr h="7246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700" kern="100">
                          <a:effectLst/>
                        </a:rPr>
                        <a:t>Efficacité Energétique 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Forte croissance de la demande (+5%)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Investissements insuffisants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Indisponibilité récurrente des ouvrages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Phénomène de sécheresse (faible disponibilité des ouvrages hydrauliques)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fr-FR" sz="700" kern="100">
                          <a:effectLst/>
                        </a:rPr>
                        <a:t>Système de production sous pression</a:t>
                      </a:r>
                      <a:endParaRPr lang="fr-FR" sz="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fr-FR" sz="700" kern="100" dirty="0">
                          <a:effectLst/>
                        </a:rPr>
                        <a:t> </a:t>
                      </a:r>
                      <a:r>
                        <a:rPr lang="fr-FR" sz="900" b="1" kern="1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Solution Energy Pool : régulation de la demande industrielle, gros consommateurs DSM (</a:t>
                      </a:r>
                      <a:r>
                        <a:rPr lang="fr-FR" sz="900" b="1" kern="1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Demand</a:t>
                      </a:r>
                      <a:r>
                        <a:rPr lang="fr-FR" sz="900" b="1" kern="1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Salve Management) : gain de 20 MW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fr-FR" sz="900" b="1" kern="1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Equilibrage du réseau grâce aux outils technologiques : réduction des pertes de transport/distribution (objectif P=C c.-à-d. production= consommation)</a:t>
                      </a:r>
                      <a:endParaRPr lang="fr-FR" sz="900" b="1" kern="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36" marR="25436" marT="0" marB="0"/>
                </a:tc>
                <a:extLst>
                  <a:ext uri="{0D108BD9-81ED-4DB2-BD59-A6C34878D82A}">
                    <a16:rowId xmlns:a16="http://schemas.microsoft.com/office/drawing/2014/main" val="1122273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9142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ustom 14">
      <a:dk1>
        <a:srgbClr val="3F3F3F"/>
      </a:dk1>
      <a:lt1>
        <a:srgbClr val="FFFFFF"/>
      </a:lt1>
      <a:dk2>
        <a:srgbClr val="F2F2F2"/>
      </a:dk2>
      <a:lt2>
        <a:srgbClr val="A5A5A5"/>
      </a:lt2>
      <a:accent1>
        <a:srgbClr val="00194C"/>
      </a:accent1>
      <a:accent2>
        <a:srgbClr val="EAB200"/>
      </a:accent2>
      <a:accent3>
        <a:srgbClr val="F2F2F2"/>
      </a:accent3>
      <a:accent4>
        <a:srgbClr val="954F72"/>
      </a:accent4>
      <a:accent5>
        <a:srgbClr val="00843B"/>
      </a:accent5>
      <a:accent6>
        <a:srgbClr val="014067"/>
      </a:accent6>
      <a:hlink>
        <a:srgbClr val="00194C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740350_TF00951641" id="{398CF668-C18C-42AD-928F-A65C6FB2C149}" vid="{B9E109C0-98BE-47DE-865D-28572859C76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 hexagone claire</Template>
  <TotalTime>246</TotalTime>
  <Words>1229</Words>
  <Application>Microsoft Office PowerPoint</Application>
  <PresentationFormat>Grand écran</PresentationFormat>
  <Paragraphs>196</Paragraphs>
  <Slides>12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Arial</vt:lpstr>
      <vt:lpstr>Arial Black</vt:lpstr>
      <vt:lpstr>Calibri</vt:lpstr>
      <vt:lpstr>Century Gothic</vt:lpstr>
      <vt:lpstr>Courier New</vt:lpstr>
      <vt:lpstr>Times New Roman</vt:lpstr>
      <vt:lpstr>Verdana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CADRE REGULATOIRE</vt:lpstr>
      <vt:lpstr>Proposition d’organisation du secteur</vt:lpstr>
      <vt:lpstr>Présentation PowerPoint</vt:lpstr>
      <vt:lpstr>Présentation PowerPoint</vt:lpstr>
      <vt:lpstr>Cartographie du secteur et recommandations</vt:lpstr>
      <vt:lpstr>Cartographie du secteur et recommandations</vt:lpstr>
      <vt:lpstr>Présentation PowerPoint</vt:lpstr>
      <vt:lpstr>Merci.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Narcisse MINTSA</dc:creator>
  <cp:lastModifiedBy>narcissemintsa6@gmail.com</cp:lastModifiedBy>
  <cp:revision>12</cp:revision>
  <dcterms:created xsi:type="dcterms:W3CDTF">2025-03-04T08:49:10Z</dcterms:created>
  <dcterms:modified xsi:type="dcterms:W3CDTF">2025-06-23T11:29:25Z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