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png" ContentType="image/png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rgbClr val="0C0C0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50" b="0" i="0">
                <a:solidFill>
                  <a:srgbClr val="0C3448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0C0C0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50" b="0" i="0">
                <a:solidFill>
                  <a:srgbClr val="0C3448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0C0C0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9412" y="1740407"/>
            <a:ext cx="0" cy="754380"/>
          </a:xfrm>
          <a:custGeom>
            <a:avLst/>
            <a:gdLst/>
            <a:ahLst/>
            <a:cxnLst/>
            <a:rect l="l" t="t" r="r" b="b"/>
            <a:pathLst>
              <a:path w="0" h="754380">
                <a:moveTo>
                  <a:pt x="0" y="754380"/>
                </a:moveTo>
                <a:lnTo>
                  <a:pt x="0" y="0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212" y="4940808"/>
            <a:ext cx="4480559" cy="839724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4616196"/>
            <a:ext cx="10058400" cy="144780"/>
          </a:xfrm>
          <a:custGeom>
            <a:avLst/>
            <a:gdLst/>
            <a:ahLst/>
            <a:cxnLst/>
            <a:rect l="l" t="t" r="r" b="b"/>
            <a:pathLst>
              <a:path w="10058400" h="144779">
                <a:moveTo>
                  <a:pt x="10058400" y="144779"/>
                </a:moveTo>
                <a:lnTo>
                  <a:pt x="0" y="144779"/>
                </a:lnTo>
                <a:lnTo>
                  <a:pt x="0" y="0"/>
                </a:lnTo>
                <a:lnTo>
                  <a:pt x="10058400" y="0"/>
                </a:lnTo>
                <a:lnTo>
                  <a:pt x="10058400" y="144779"/>
                </a:lnTo>
                <a:close/>
              </a:path>
            </a:pathLst>
          </a:custGeom>
          <a:solidFill>
            <a:srgbClr val="DFE2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rgbClr val="0C0C0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9412" y="1740407"/>
            <a:ext cx="0" cy="754380"/>
          </a:xfrm>
          <a:custGeom>
            <a:avLst/>
            <a:gdLst/>
            <a:ahLst/>
            <a:cxnLst/>
            <a:rect l="l" t="t" r="r" b="b"/>
            <a:pathLst>
              <a:path w="0" h="754380">
                <a:moveTo>
                  <a:pt x="0" y="754380"/>
                </a:moveTo>
                <a:lnTo>
                  <a:pt x="0" y="0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1545336"/>
            <a:ext cx="10058400" cy="0"/>
          </a:xfrm>
          <a:custGeom>
            <a:avLst/>
            <a:gdLst/>
            <a:ahLst/>
            <a:cxnLst/>
            <a:rect l="l" t="t" r="r" b="b"/>
            <a:pathLst>
              <a:path w="10058400" h="0">
                <a:moveTo>
                  <a:pt x="0" y="0"/>
                </a:moveTo>
                <a:lnTo>
                  <a:pt x="10058400" y="0"/>
                </a:lnTo>
              </a:path>
            </a:pathLst>
          </a:custGeom>
          <a:ln w="624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1259" y="1002253"/>
            <a:ext cx="6456610" cy="5455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rgbClr val="0C0C0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4615" y="1971508"/>
            <a:ext cx="9153525" cy="40455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50" b="0" i="0">
                <a:solidFill>
                  <a:srgbClr val="0C3448"/>
                </a:solidFill>
                <a:latin typeface="Franklin Gothic Medium"/>
                <a:cs typeface="Franklin Gothic Medium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45405" y="6514910"/>
            <a:ext cx="184150" cy="120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0" i="0">
                <a:solidFill>
                  <a:srgbClr val="0C0C0C"/>
                </a:solidFill>
                <a:latin typeface="Arial MT"/>
                <a:cs typeface="Arial MT"/>
              </a:defRPr>
            </a:lvl1pPr>
          </a:lstStyle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6.jpg"/><Relationship Id="rId4" Type="http://schemas.openxmlformats.org/officeDocument/2006/relationships/image" Target="../media/image27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8.png"/><Relationship Id="rId4" Type="http://schemas.openxmlformats.org/officeDocument/2006/relationships/image" Target="../media/image29.jpg"/><Relationship Id="rId5" Type="http://schemas.openxmlformats.org/officeDocument/2006/relationships/image" Target="../media/image16.jpg"/><Relationship Id="rId6" Type="http://schemas.openxmlformats.org/officeDocument/2006/relationships/image" Target="../media/image30.jpg"/><Relationship Id="rId7" Type="http://schemas.openxmlformats.org/officeDocument/2006/relationships/image" Target="../media/image31.jpg"/><Relationship Id="rId8" Type="http://schemas.openxmlformats.org/officeDocument/2006/relationships/image" Target="../media/image32.jpg"/><Relationship Id="rId9" Type="http://schemas.openxmlformats.org/officeDocument/2006/relationships/image" Target="../media/image33.jpg"/><Relationship Id="rId10" Type="http://schemas.openxmlformats.org/officeDocument/2006/relationships/image" Target="../media/image34.jpg"/><Relationship Id="rId11" Type="http://schemas.openxmlformats.org/officeDocument/2006/relationships/image" Target="../media/image35.jpg"/><Relationship Id="rId12" Type="http://schemas.openxmlformats.org/officeDocument/2006/relationships/image" Target="../media/image36.jpg"/><Relationship Id="rId13" Type="http://schemas.openxmlformats.org/officeDocument/2006/relationships/image" Target="../media/image37.jpg"/><Relationship Id="rId14" Type="http://schemas.openxmlformats.org/officeDocument/2006/relationships/image" Target="../media/image38.jpg"/><Relationship Id="rId15" Type="http://schemas.openxmlformats.org/officeDocument/2006/relationships/image" Target="../media/image39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5" Type="http://schemas.openxmlformats.org/officeDocument/2006/relationships/image" Target="../media/image42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43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16.jpg"/><Relationship Id="rId4" Type="http://schemas.openxmlformats.org/officeDocument/2006/relationships/image" Target="../media/image44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7" Type="http://schemas.openxmlformats.org/officeDocument/2006/relationships/image" Target="../media/image15.jpg"/><Relationship Id="rId8" Type="http://schemas.openxmlformats.org/officeDocument/2006/relationships/image" Target="../media/image16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g"/><Relationship Id="rId3" Type="http://schemas.openxmlformats.org/officeDocument/2006/relationships/image" Target="../media/image18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Relationship Id="rId6" Type="http://schemas.openxmlformats.org/officeDocument/2006/relationships/image" Target="../media/image22.jpg"/><Relationship Id="rId7" Type="http://schemas.openxmlformats.org/officeDocument/2006/relationships/image" Target="../media/image23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24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25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29412" y="1740407"/>
            <a:ext cx="0" cy="754380"/>
          </a:xfrm>
          <a:custGeom>
            <a:avLst/>
            <a:gdLst/>
            <a:ahLst/>
            <a:cxnLst/>
            <a:rect l="l" t="t" r="r" b="b"/>
            <a:pathLst>
              <a:path w="0" h="754380">
                <a:moveTo>
                  <a:pt x="0" y="754380"/>
                </a:moveTo>
                <a:lnTo>
                  <a:pt x="0" y="0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4616196"/>
            <a:ext cx="10058400" cy="144780"/>
          </a:xfrm>
          <a:custGeom>
            <a:avLst/>
            <a:gdLst/>
            <a:ahLst/>
            <a:cxnLst/>
            <a:rect l="l" t="t" r="r" b="b"/>
            <a:pathLst>
              <a:path w="10058400" h="144779">
                <a:moveTo>
                  <a:pt x="10058400" y="144779"/>
                </a:moveTo>
                <a:lnTo>
                  <a:pt x="0" y="144779"/>
                </a:lnTo>
                <a:lnTo>
                  <a:pt x="0" y="0"/>
                </a:lnTo>
                <a:lnTo>
                  <a:pt x="10058400" y="0"/>
                </a:lnTo>
                <a:lnTo>
                  <a:pt x="10058400" y="1447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6991" y="5975603"/>
            <a:ext cx="2532888" cy="49530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78786" y="2280853"/>
            <a:ext cx="6967855" cy="9321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062355" marR="5080" indent="-1050290">
              <a:lnSpc>
                <a:spcPct val="100699"/>
              </a:lnSpc>
              <a:spcBef>
                <a:spcPts val="100"/>
              </a:spcBef>
              <a:tabLst>
                <a:tab pos="1882139" algn="l"/>
              </a:tabLst>
            </a:pPr>
            <a:r>
              <a:rPr dirty="0" sz="2950" spc="80">
                <a:solidFill>
                  <a:srgbClr val="011F42"/>
                </a:solidFill>
                <a:latin typeface="Calibri"/>
                <a:cs typeface="Calibri"/>
              </a:rPr>
              <a:t>FINANCEMENT</a:t>
            </a:r>
            <a:r>
              <a:rPr dirty="0" sz="2950" spc="185">
                <a:solidFill>
                  <a:srgbClr val="011F42"/>
                </a:solidFill>
                <a:latin typeface="Calibri"/>
                <a:cs typeface="Calibri"/>
              </a:rPr>
              <a:t> </a:t>
            </a:r>
            <a:r>
              <a:rPr dirty="0" sz="2950">
                <a:solidFill>
                  <a:srgbClr val="011F42"/>
                </a:solidFill>
                <a:latin typeface="Calibri"/>
                <a:cs typeface="Calibri"/>
              </a:rPr>
              <a:t>DE</a:t>
            </a:r>
            <a:r>
              <a:rPr dirty="0" sz="2950" spc="185">
                <a:solidFill>
                  <a:srgbClr val="011F42"/>
                </a:solidFill>
                <a:latin typeface="Calibri"/>
                <a:cs typeface="Calibri"/>
              </a:rPr>
              <a:t> </a:t>
            </a:r>
            <a:r>
              <a:rPr dirty="0" sz="2950">
                <a:solidFill>
                  <a:srgbClr val="011F42"/>
                </a:solidFill>
                <a:latin typeface="Calibri"/>
                <a:cs typeface="Calibri"/>
              </a:rPr>
              <a:t>LA</a:t>
            </a:r>
            <a:r>
              <a:rPr dirty="0" sz="2950" spc="225">
                <a:solidFill>
                  <a:srgbClr val="011F42"/>
                </a:solidFill>
                <a:latin typeface="Calibri"/>
                <a:cs typeface="Calibri"/>
              </a:rPr>
              <a:t> </a:t>
            </a:r>
            <a:r>
              <a:rPr dirty="0" sz="2950" spc="70">
                <a:solidFill>
                  <a:srgbClr val="011F42"/>
                </a:solidFill>
                <a:latin typeface="Calibri"/>
                <a:cs typeface="Calibri"/>
              </a:rPr>
              <a:t>BANQUE</a:t>
            </a:r>
            <a:r>
              <a:rPr dirty="0" sz="2950" spc="155">
                <a:solidFill>
                  <a:srgbClr val="011F42"/>
                </a:solidFill>
                <a:latin typeface="Calibri"/>
                <a:cs typeface="Calibri"/>
              </a:rPr>
              <a:t> </a:t>
            </a:r>
            <a:r>
              <a:rPr dirty="0" sz="2950" spc="70">
                <a:solidFill>
                  <a:srgbClr val="011F42"/>
                </a:solidFill>
                <a:latin typeface="Calibri"/>
                <a:cs typeface="Calibri"/>
              </a:rPr>
              <a:t>MONDIALE </a:t>
            </a:r>
            <a:r>
              <a:rPr dirty="0" sz="2950" spc="25">
                <a:solidFill>
                  <a:srgbClr val="011F42"/>
                </a:solidFill>
                <a:latin typeface="Calibri"/>
                <a:cs typeface="Calibri"/>
              </a:rPr>
              <a:t>DES</a:t>
            </a:r>
            <a:r>
              <a:rPr dirty="0" sz="2950">
                <a:solidFill>
                  <a:srgbClr val="011F42"/>
                </a:solidFill>
                <a:latin typeface="Calibri"/>
                <a:cs typeface="Calibri"/>
              </a:rPr>
              <a:t>	</a:t>
            </a:r>
            <a:r>
              <a:rPr dirty="0" sz="2950" spc="60">
                <a:solidFill>
                  <a:srgbClr val="011F42"/>
                </a:solidFill>
                <a:latin typeface="Calibri"/>
                <a:cs typeface="Calibri"/>
              </a:rPr>
              <a:t>PROJETS</a:t>
            </a:r>
            <a:r>
              <a:rPr dirty="0" sz="2950" spc="125">
                <a:solidFill>
                  <a:srgbClr val="011F42"/>
                </a:solidFill>
                <a:latin typeface="Calibri"/>
                <a:cs typeface="Calibri"/>
              </a:rPr>
              <a:t> </a:t>
            </a:r>
            <a:r>
              <a:rPr dirty="0" sz="2950" spc="60">
                <a:solidFill>
                  <a:srgbClr val="011F42"/>
                </a:solidFill>
                <a:latin typeface="Calibri"/>
                <a:cs typeface="Calibri"/>
              </a:rPr>
              <a:t>ÉNERGÉTIQUES</a:t>
            </a:r>
            <a:endParaRPr sz="29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510854" y="3511587"/>
            <a:ext cx="2747645" cy="71628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60"/>
              </a:spcBef>
            </a:pPr>
            <a:r>
              <a:rPr dirty="0" sz="2650" spc="-90" b="1">
                <a:latin typeface="Trebuchet MS"/>
                <a:cs typeface="Trebuchet MS"/>
              </a:rPr>
              <a:t>Atelier</a:t>
            </a:r>
            <a:r>
              <a:rPr dirty="0" sz="2650" spc="-210" b="1">
                <a:latin typeface="Trebuchet MS"/>
                <a:cs typeface="Trebuchet MS"/>
              </a:rPr>
              <a:t> </a:t>
            </a:r>
            <a:r>
              <a:rPr dirty="0" sz="2650" spc="-35" b="1">
                <a:latin typeface="Trebuchet MS"/>
                <a:cs typeface="Trebuchet MS"/>
              </a:rPr>
              <a:t>RegulaE.Fr</a:t>
            </a:r>
            <a:endParaRPr sz="265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dirty="0" sz="1650" spc="-70">
                <a:solidFill>
                  <a:srgbClr val="EBEDEF"/>
                </a:solidFill>
                <a:latin typeface="Arial MT"/>
                <a:cs typeface="Arial MT"/>
              </a:rPr>
              <a:t>Libreville,</a:t>
            </a:r>
            <a:r>
              <a:rPr dirty="0" sz="1650" spc="-15">
                <a:solidFill>
                  <a:srgbClr val="EBEDEF"/>
                </a:solidFill>
                <a:latin typeface="Arial MT"/>
                <a:cs typeface="Arial MT"/>
              </a:rPr>
              <a:t> </a:t>
            </a:r>
            <a:r>
              <a:rPr dirty="0" sz="1650">
                <a:solidFill>
                  <a:srgbClr val="EBEDEF"/>
                </a:solidFill>
                <a:latin typeface="Arial MT"/>
                <a:cs typeface="Arial MT"/>
              </a:rPr>
              <a:t>8</a:t>
            </a:r>
            <a:r>
              <a:rPr dirty="0" sz="1650" spc="-15">
                <a:solidFill>
                  <a:srgbClr val="EBEDEF"/>
                </a:solidFill>
                <a:latin typeface="Arial MT"/>
                <a:cs typeface="Arial MT"/>
              </a:rPr>
              <a:t> </a:t>
            </a:r>
            <a:r>
              <a:rPr dirty="0" sz="1650" spc="-75">
                <a:solidFill>
                  <a:srgbClr val="EBEDEF"/>
                </a:solidFill>
                <a:latin typeface="Arial MT"/>
                <a:cs typeface="Arial MT"/>
              </a:rPr>
              <a:t>Juillet</a:t>
            </a:r>
            <a:r>
              <a:rPr dirty="0" sz="1650" spc="-20">
                <a:solidFill>
                  <a:srgbClr val="EBEDEF"/>
                </a:solidFill>
                <a:latin typeface="Arial MT"/>
                <a:cs typeface="Arial MT"/>
              </a:rPr>
              <a:t> 2025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632754" y="5385288"/>
            <a:ext cx="2656205" cy="730885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algn="ctr" marL="12700" marR="5080" indent="-635">
              <a:lnSpc>
                <a:spcPct val="102099"/>
              </a:lnSpc>
              <a:spcBef>
                <a:spcPts val="65"/>
              </a:spcBef>
            </a:pPr>
            <a:r>
              <a:rPr dirty="0" sz="1650" spc="-135">
                <a:solidFill>
                  <a:srgbClr val="1CACE4"/>
                </a:solidFill>
                <a:latin typeface="Arial MT"/>
                <a:cs typeface="Arial MT"/>
              </a:rPr>
              <a:t>Par</a:t>
            </a:r>
            <a:r>
              <a:rPr dirty="0" sz="1650" spc="-25">
                <a:solidFill>
                  <a:srgbClr val="1CACE4"/>
                </a:solidFill>
                <a:latin typeface="Arial MT"/>
                <a:cs typeface="Arial MT"/>
              </a:rPr>
              <a:t> </a:t>
            </a:r>
            <a:r>
              <a:rPr dirty="0" sz="1650" spc="-160" b="1">
                <a:solidFill>
                  <a:srgbClr val="1CACE4"/>
                </a:solidFill>
                <a:latin typeface="Arial"/>
                <a:cs typeface="Arial"/>
              </a:rPr>
              <a:t>Yussuf</a:t>
            </a:r>
            <a:r>
              <a:rPr dirty="0" sz="1650" spc="90" b="1">
                <a:solidFill>
                  <a:srgbClr val="1CACE4"/>
                </a:solidFill>
                <a:latin typeface="Arial"/>
                <a:cs typeface="Arial"/>
              </a:rPr>
              <a:t> </a:t>
            </a:r>
            <a:r>
              <a:rPr dirty="0" sz="1650" spc="-10" b="1">
                <a:solidFill>
                  <a:srgbClr val="1CACE4"/>
                </a:solidFill>
                <a:latin typeface="Arial"/>
                <a:cs typeface="Arial"/>
              </a:rPr>
              <a:t>Uwamahoro, </a:t>
            </a:r>
            <a:r>
              <a:rPr dirty="0" sz="1450" spc="-75">
                <a:solidFill>
                  <a:srgbClr val="1CACE4"/>
                </a:solidFill>
                <a:latin typeface="Arial MT"/>
                <a:cs typeface="Arial MT"/>
              </a:rPr>
              <a:t>Coordonnateur</a:t>
            </a:r>
            <a:r>
              <a:rPr dirty="0" sz="1450" spc="-10">
                <a:solidFill>
                  <a:srgbClr val="1CACE4"/>
                </a:solidFill>
                <a:latin typeface="Arial MT"/>
                <a:cs typeface="Arial MT"/>
              </a:rPr>
              <a:t> </a:t>
            </a:r>
            <a:r>
              <a:rPr dirty="0" sz="1450" spc="-60">
                <a:solidFill>
                  <a:srgbClr val="1CACE4"/>
                </a:solidFill>
                <a:latin typeface="Arial MT"/>
                <a:cs typeface="Arial MT"/>
              </a:rPr>
              <a:t>du</a:t>
            </a:r>
            <a:r>
              <a:rPr dirty="0" sz="1450" spc="-10">
                <a:solidFill>
                  <a:srgbClr val="1CACE4"/>
                </a:solidFill>
                <a:latin typeface="Arial MT"/>
                <a:cs typeface="Arial MT"/>
              </a:rPr>
              <a:t> Programme </a:t>
            </a:r>
            <a:r>
              <a:rPr dirty="0" sz="1450" spc="-65">
                <a:solidFill>
                  <a:srgbClr val="1CACE4"/>
                </a:solidFill>
                <a:latin typeface="Arial MT"/>
                <a:cs typeface="Arial MT"/>
              </a:rPr>
              <a:t>Infrastructure</a:t>
            </a:r>
            <a:r>
              <a:rPr dirty="0" sz="1450" spc="-35">
                <a:solidFill>
                  <a:srgbClr val="1CACE4"/>
                </a:solidFill>
                <a:latin typeface="Arial MT"/>
                <a:cs typeface="Arial MT"/>
              </a:rPr>
              <a:t> </a:t>
            </a:r>
            <a:r>
              <a:rPr dirty="0" sz="1450" spc="-50">
                <a:solidFill>
                  <a:srgbClr val="1CACE4"/>
                </a:solidFill>
                <a:latin typeface="Arial MT"/>
                <a:cs typeface="Arial MT"/>
              </a:rPr>
              <a:t>pour </a:t>
            </a:r>
            <a:r>
              <a:rPr dirty="0" sz="1450" spc="-20">
                <a:solidFill>
                  <a:srgbClr val="1CACE4"/>
                </a:solidFill>
                <a:latin typeface="Arial MT"/>
                <a:cs typeface="Arial MT"/>
              </a:rPr>
              <a:t>l’Afrique</a:t>
            </a:r>
            <a:r>
              <a:rPr dirty="0" sz="1450" spc="-15">
                <a:solidFill>
                  <a:srgbClr val="1CACE4"/>
                </a:solidFill>
                <a:latin typeface="Arial MT"/>
                <a:cs typeface="Arial MT"/>
              </a:rPr>
              <a:t> </a:t>
            </a:r>
            <a:r>
              <a:rPr dirty="0" sz="1450" spc="-45">
                <a:solidFill>
                  <a:srgbClr val="1CACE4"/>
                </a:solidFill>
                <a:latin typeface="Arial MT"/>
                <a:cs typeface="Arial MT"/>
              </a:rPr>
              <a:t>central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79718" y="1120052"/>
            <a:ext cx="3025704" cy="4076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2943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-240"/>
              <a:t>La</a:t>
            </a:r>
            <a:r>
              <a:rPr dirty="0" spc="20"/>
              <a:t> </a:t>
            </a:r>
            <a:r>
              <a:rPr dirty="0" spc="-210"/>
              <a:t>Banque</a:t>
            </a:r>
            <a:r>
              <a:rPr dirty="0" spc="50"/>
              <a:t> </a:t>
            </a:r>
            <a:r>
              <a:rPr dirty="0" spc="-190"/>
              <a:t>mondiale</a:t>
            </a:r>
            <a:r>
              <a:rPr dirty="0" spc="30"/>
              <a:t> </a:t>
            </a:r>
            <a:r>
              <a:rPr dirty="0" spc="-180"/>
              <a:t>dans</a:t>
            </a:r>
            <a:r>
              <a:rPr dirty="0" spc="50"/>
              <a:t> </a:t>
            </a:r>
            <a:r>
              <a:rPr dirty="0" spc="-195"/>
              <a:t>le</a:t>
            </a:r>
            <a:r>
              <a:rPr dirty="0" spc="45"/>
              <a:t> </a:t>
            </a:r>
            <a:r>
              <a:rPr dirty="0" spc="-210"/>
              <a:t>secteur</a:t>
            </a:r>
            <a:r>
              <a:rPr dirty="0" spc="35"/>
              <a:t> </a:t>
            </a:r>
            <a:r>
              <a:rPr dirty="0" spc="-270"/>
              <a:t>de</a:t>
            </a:r>
            <a:r>
              <a:rPr dirty="0" spc="45"/>
              <a:t> </a:t>
            </a:r>
            <a:r>
              <a:rPr dirty="0" spc="-140"/>
              <a:t>l’Energie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231647" y="1709927"/>
            <a:ext cx="9316720" cy="1202690"/>
            <a:chOff x="231647" y="1709927"/>
            <a:chExt cx="9316720" cy="1202690"/>
          </a:xfrm>
        </p:grpSpPr>
        <p:sp>
          <p:nvSpPr>
            <p:cNvPr id="5" name="object 5" descr=""/>
            <p:cNvSpPr/>
            <p:nvPr/>
          </p:nvSpPr>
          <p:spPr>
            <a:xfrm>
              <a:off x="231647" y="1709927"/>
              <a:ext cx="9316720" cy="585470"/>
            </a:xfrm>
            <a:custGeom>
              <a:avLst/>
              <a:gdLst/>
              <a:ahLst/>
              <a:cxnLst/>
              <a:rect l="l" t="t" r="r" b="b"/>
              <a:pathLst>
                <a:path w="9316720" h="585469">
                  <a:moveTo>
                    <a:pt x="9316212" y="585216"/>
                  </a:moveTo>
                  <a:lnTo>
                    <a:pt x="0" y="585216"/>
                  </a:lnTo>
                  <a:lnTo>
                    <a:pt x="0" y="0"/>
                  </a:lnTo>
                  <a:lnTo>
                    <a:pt x="9316212" y="0"/>
                  </a:lnTo>
                  <a:lnTo>
                    <a:pt x="9316212" y="585216"/>
                  </a:lnTo>
                  <a:close/>
                </a:path>
              </a:pathLst>
            </a:custGeom>
            <a:solidFill>
              <a:srgbClr val="1CAC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31647" y="2328671"/>
              <a:ext cx="9316720" cy="584200"/>
            </a:xfrm>
            <a:custGeom>
              <a:avLst/>
              <a:gdLst/>
              <a:ahLst/>
              <a:cxnLst/>
              <a:rect l="l" t="t" r="r" b="b"/>
              <a:pathLst>
                <a:path w="9316720" h="584200">
                  <a:moveTo>
                    <a:pt x="9316212" y="583692"/>
                  </a:moveTo>
                  <a:lnTo>
                    <a:pt x="0" y="583692"/>
                  </a:lnTo>
                  <a:lnTo>
                    <a:pt x="0" y="0"/>
                  </a:lnTo>
                  <a:lnTo>
                    <a:pt x="9316212" y="0"/>
                  </a:lnTo>
                  <a:lnTo>
                    <a:pt x="9316212" y="583692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231647" y="1724637"/>
            <a:ext cx="9309100" cy="1146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211454" marR="196850">
              <a:lnSpc>
                <a:spcPct val="100000"/>
              </a:lnSpc>
              <a:spcBef>
                <a:spcPts val="105"/>
              </a:spcBef>
            </a:pPr>
            <a:r>
              <a:rPr dirty="0" sz="1650" spc="-155">
                <a:latin typeface="Arial MT"/>
                <a:cs typeface="Arial MT"/>
              </a:rPr>
              <a:t>La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135">
                <a:latin typeface="Arial MT"/>
                <a:cs typeface="Arial MT"/>
              </a:rPr>
              <a:t>Banque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75">
                <a:latin typeface="Arial MT"/>
                <a:cs typeface="Arial MT"/>
              </a:rPr>
              <a:t>intervient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165">
                <a:latin typeface="Arial MT"/>
                <a:cs typeface="Arial MT"/>
              </a:rPr>
              <a:t>sur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toute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110">
                <a:latin typeface="Arial MT"/>
                <a:cs typeface="Arial MT"/>
              </a:rPr>
              <a:t>chaine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110">
                <a:latin typeface="Arial MT"/>
                <a:cs typeface="Arial MT"/>
              </a:rPr>
              <a:t>valeurs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du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secteur: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155">
                <a:latin typeface="Arial MT"/>
                <a:cs typeface="Arial MT"/>
              </a:rPr>
              <a:t>La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production,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145">
                <a:latin typeface="Arial MT"/>
                <a:cs typeface="Arial MT"/>
              </a:rPr>
              <a:t>transmission,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50">
                <a:latin typeface="Arial MT"/>
                <a:cs typeface="Arial MT"/>
              </a:rPr>
              <a:t>distribution, </a:t>
            </a:r>
            <a:r>
              <a:rPr dirty="0" sz="1650" spc="-120">
                <a:latin typeface="Arial MT"/>
                <a:cs typeface="Arial MT"/>
              </a:rPr>
              <a:t>l’accès,</a:t>
            </a:r>
            <a:r>
              <a:rPr dirty="0" sz="1650" spc="35">
                <a:latin typeface="Arial MT"/>
                <a:cs typeface="Arial MT"/>
              </a:rPr>
              <a:t> </a:t>
            </a:r>
            <a:r>
              <a:rPr dirty="0" sz="1650" spc="-140">
                <a:latin typeface="Arial MT"/>
                <a:cs typeface="Arial MT"/>
              </a:rPr>
              <a:t>solutions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105">
                <a:latin typeface="Arial MT"/>
                <a:cs typeface="Arial MT"/>
              </a:rPr>
              <a:t>décentralisées,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l'efficacité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énergétique</a:t>
            </a:r>
            <a:r>
              <a:rPr dirty="0" sz="1650">
                <a:latin typeface="Arial MT"/>
                <a:cs typeface="Arial MT"/>
              </a:rPr>
              <a:t> et</a:t>
            </a:r>
            <a:r>
              <a:rPr dirty="0" sz="1650" spc="30">
                <a:latin typeface="Arial MT"/>
                <a:cs typeface="Arial MT"/>
              </a:rPr>
              <a:t> </a:t>
            </a:r>
            <a:r>
              <a:rPr dirty="0" sz="1650" spc="-140">
                <a:latin typeface="Arial MT"/>
                <a:cs typeface="Arial MT"/>
              </a:rPr>
              <a:t>les</a:t>
            </a:r>
            <a:r>
              <a:rPr dirty="0" sz="1650" spc="35">
                <a:latin typeface="Arial MT"/>
                <a:cs typeface="Arial MT"/>
              </a:rPr>
              <a:t> </a:t>
            </a:r>
            <a:r>
              <a:rPr dirty="0" sz="1650" spc="-105">
                <a:latin typeface="Arial MT"/>
                <a:cs typeface="Arial MT"/>
              </a:rPr>
              <a:t>reformes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sectorielles</a:t>
            </a:r>
            <a:endParaRPr sz="1650">
              <a:latin typeface="Arial MT"/>
              <a:cs typeface="Arial MT"/>
            </a:endParaRPr>
          </a:p>
          <a:p>
            <a:pPr algn="ctr" marL="80645" marR="66040">
              <a:lnSpc>
                <a:spcPct val="100000"/>
              </a:lnSpc>
              <a:spcBef>
                <a:spcPts val="900"/>
              </a:spcBef>
            </a:pPr>
            <a:r>
              <a:rPr dirty="0" sz="1650" spc="-140" b="1">
                <a:latin typeface="Arial"/>
                <a:cs typeface="Arial"/>
              </a:rPr>
              <a:t>Financement</a:t>
            </a:r>
            <a:r>
              <a:rPr dirty="0" sz="1650" spc="15" b="1">
                <a:latin typeface="Arial"/>
                <a:cs typeface="Arial"/>
              </a:rPr>
              <a:t> </a:t>
            </a:r>
            <a:r>
              <a:rPr dirty="0" sz="1650" spc="-105" b="1">
                <a:latin typeface="Arial"/>
                <a:cs typeface="Arial"/>
              </a:rPr>
              <a:t>mixte:</a:t>
            </a:r>
            <a:r>
              <a:rPr dirty="0" sz="1650" spc="25" b="1">
                <a:latin typeface="Arial"/>
                <a:cs typeface="Arial"/>
              </a:rPr>
              <a:t> </a:t>
            </a:r>
            <a:r>
              <a:rPr dirty="0" sz="1650" spc="-200">
                <a:latin typeface="Arial MT"/>
                <a:cs typeface="Arial MT"/>
              </a:rPr>
              <a:t>Le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114">
                <a:latin typeface="Arial MT"/>
                <a:cs typeface="Arial MT"/>
              </a:rPr>
              <a:t>financement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du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135">
                <a:latin typeface="Arial MT"/>
                <a:cs typeface="Arial MT"/>
              </a:rPr>
              <a:t>secteur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énergétique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implique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170">
                <a:latin typeface="Arial MT"/>
                <a:cs typeface="Arial MT"/>
              </a:rPr>
              <a:t>une</a:t>
            </a:r>
            <a:r>
              <a:rPr dirty="0" sz="1650" spc="4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combinaison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financements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40">
                <a:latin typeface="Arial MT"/>
                <a:cs typeface="Arial MT"/>
              </a:rPr>
              <a:t>publics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10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privés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81356" y="3078480"/>
            <a:ext cx="9366885" cy="1176655"/>
          </a:xfrm>
          <a:prstGeom prst="rect">
            <a:avLst/>
          </a:prstGeom>
          <a:solidFill>
            <a:srgbClr val="D1E6F6"/>
          </a:solidFill>
          <a:ln w="13715">
            <a:solidFill>
              <a:srgbClr val="000000"/>
            </a:solidFill>
          </a:ln>
        </p:spPr>
        <p:txBody>
          <a:bodyPr wrap="square" lIns="0" tIns="200025" rIns="0" bIns="0" rtlCol="0" vert="horz">
            <a:spAutoFit/>
          </a:bodyPr>
          <a:lstStyle/>
          <a:p>
            <a:pPr algn="ctr" marL="182880" marR="173990" indent="1270">
              <a:lnSpc>
                <a:spcPct val="100000"/>
              </a:lnSpc>
              <a:spcBef>
                <a:spcPts val="1575"/>
              </a:spcBef>
            </a:pPr>
            <a:r>
              <a:rPr dirty="0" sz="1650" spc="-114" b="1">
                <a:latin typeface="Arial"/>
                <a:cs typeface="Arial"/>
              </a:rPr>
              <a:t>Partenariats:</a:t>
            </a:r>
            <a:r>
              <a:rPr dirty="0" sz="1650" spc="-35" b="1">
                <a:latin typeface="Arial"/>
                <a:cs typeface="Arial"/>
              </a:rPr>
              <a:t> </a:t>
            </a:r>
            <a:r>
              <a:rPr dirty="0" sz="1650" spc="-155">
                <a:latin typeface="Arial MT"/>
                <a:cs typeface="Arial MT"/>
              </a:rPr>
              <a:t>La</a:t>
            </a:r>
            <a:r>
              <a:rPr dirty="0" sz="1650" spc="40">
                <a:latin typeface="Arial MT"/>
                <a:cs typeface="Arial MT"/>
              </a:rPr>
              <a:t> </a:t>
            </a:r>
            <a:r>
              <a:rPr dirty="0" sz="1650" spc="-135">
                <a:latin typeface="Arial MT"/>
                <a:cs typeface="Arial MT"/>
              </a:rPr>
              <a:t>Banque</a:t>
            </a:r>
            <a:r>
              <a:rPr dirty="0" sz="1650" spc="25">
                <a:latin typeface="Arial MT"/>
                <a:cs typeface="Arial MT"/>
              </a:rPr>
              <a:t> </a:t>
            </a:r>
            <a:r>
              <a:rPr dirty="0" sz="1650" spc="-90">
                <a:latin typeface="Arial MT"/>
                <a:cs typeface="Arial MT"/>
              </a:rPr>
              <a:t>mondiale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50">
                <a:latin typeface="Arial MT"/>
                <a:cs typeface="Arial MT"/>
              </a:rPr>
              <a:t>collabore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120">
                <a:latin typeface="Arial MT"/>
                <a:cs typeface="Arial MT"/>
              </a:rPr>
              <a:t>avec</a:t>
            </a:r>
            <a:r>
              <a:rPr dirty="0" sz="1650" spc="3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les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gouvernements,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les</a:t>
            </a:r>
            <a:r>
              <a:rPr dirty="0" sz="1650" spc="40">
                <a:latin typeface="Arial MT"/>
                <a:cs typeface="Arial MT"/>
              </a:rPr>
              <a:t> </a:t>
            </a:r>
            <a:r>
              <a:rPr dirty="0" sz="1650" spc="-120">
                <a:latin typeface="Arial MT"/>
                <a:cs typeface="Arial MT"/>
              </a:rPr>
              <a:t>institutions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105">
                <a:latin typeface="Arial MT"/>
                <a:cs typeface="Arial MT"/>
              </a:rPr>
              <a:t>sectorielles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100">
                <a:latin typeface="Arial MT"/>
                <a:cs typeface="Arial MT"/>
              </a:rPr>
              <a:t>publiques,</a:t>
            </a:r>
            <a:r>
              <a:rPr dirty="0" sz="1650" spc="30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le </a:t>
            </a:r>
            <a:r>
              <a:rPr dirty="0" sz="1650" spc="-135">
                <a:latin typeface="Arial MT"/>
                <a:cs typeface="Arial MT"/>
              </a:rPr>
              <a:t>secteur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30">
                <a:latin typeface="Arial MT"/>
                <a:cs typeface="Arial MT"/>
              </a:rPr>
              <a:t>privé</a:t>
            </a:r>
            <a:r>
              <a:rPr dirty="0" sz="1650" spc="-65">
                <a:latin typeface="Arial MT"/>
                <a:cs typeface="Arial MT"/>
              </a:rPr>
              <a:t> </a:t>
            </a:r>
            <a:r>
              <a:rPr dirty="0" sz="1650" spc="-20">
                <a:latin typeface="Arial MT"/>
                <a:cs typeface="Arial MT"/>
              </a:rPr>
              <a:t>et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d'autres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60">
                <a:latin typeface="Arial MT"/>
                <a:cs typeface="Arial MT"/>
              </a:rPr>
              <a:t>partenaires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développement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pour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mobiliser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 spc="-135">
                <a:latin typeface="Arial MT"/>
                <a:cs typeface="Arial MT"/>
              </a:rPr>
              <a:t>des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25">
                <a:latin typeface="Arial MT"/>
                <a:cs typeface="Arial MT"/>
              </a:rPr>
              <a:t>financements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et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mettre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50">
                <a:latin typeface="Arial MT"/>
                <a:cs typeface="Arial MT"/>
              </a:rPr>
              <a:t>en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55">
                <a:latin typeface="Arial MT"/>
                <a:cs typeface="Arial MT"/>
              </a:rPr>
              <a:t>œuvre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projets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20">
                <a:latin typeface="Arial MT"/>
                <a:cs typeface="Arial MT"/>
              </a:rPr>
              <a:t>énergétiques.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99643" y="4347972"/>
            <a:ext cx="9366885" cy="581025"/>
          </a:xfrm>
          <a:prstGeom prst="rect">
            <a:avLst/>
          </a:prstGeom>
          <a:solidFill>
            <a:srgbClr val="91CF50"/>
          </a:solidFill>
          <a:ln w="13715">
            <a:solidFill>
              <a:srgbClr val="000000"/>
            </a:solidFill>
          </a:ln>
        </p:spPr>
        <p:txBody>
          <a:bodyPr wrap="square" lIns="0" tIns="17208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355"/>
              </a:spcBef>
            </a:pPr>
            <a:r>
              <a:rPr dirty="0" sz="1450" spc="-135">
                <a:latin typeface="Arial MT"/>
                <a:cs typeface="Arial MT"/>
              </a:rPr>
              <a:t>Cas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40">
                <a:latin typeface="Arial MT"/>
                <a:cs typeface="Arial MT"/>
              </a:rPr>
              <a:t> Gabon</a:t>
            </a:r>
            <a:r>
              <a:rPr dirty="0" sz="1450" spc="-6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–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montage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du</a:t>
            </a:r>
            <a:r>
              <a:rPr dirty="0" sz="1450" spc="-20">
                <a:latin typeface="Arial MT"/>
                <a:cs typeface="Arial MT"/>
              </a:rPr>
              <a:t> projet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energie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99643" y="5324855"/>
            <a:ext cx="2792095" cy="3048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32384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4"/>
              </a:spcBef>
            </a:pPr>
            <a:r>
              <a:rPr dirty="0" sz="1450" spc="-40">
                <a:latin typeface="Arial MT"/>
                <a:cs typeface="Arial MT"/>
              </a:rPr>
              <a:t>Appui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au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redressement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la </a:t>
            </a:r>
            <a:r>
              <a:rPr dirty="0" sz="1450" spc="-30">
                <a:latin typeface="Arial MT"/>
                <a:cs typeface="Arial MT"/>
              </a:rPr>
              <a:t>SEEG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82880" y="5724144"/>
            <a:ext cx="2781300" cy="5334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7939" rIns="0" bIns="0" rtlCol="0" vert="horz">
            <a:spAutoFit/>
          </a:bodyPr>
          <a:lstStyle/>
          <a:p>
            <a:pPr marL="76200" marR="576580">
              <a:lnSpc>
                <a:spcPct val="102000"/>
              </a:lnSpc>
              <a:spcBef>
                <a:spcPts val="219"/>
              </a:spcBef>
            </a:pPr>
            <a:r>
              <a:rPr dirty="0" sz="1450" spc="-40">
                <a:latin typeface="Arial MT"/>
                <a:cs typeface="Arial MT"/>
              </a:rPr>
              <a:t>Appui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à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l’amelioration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la </a:t>
            </a:r>
            <a:r>
              <a:rPr dirty="0" sz="1450" spc="-10">
                <a:latin typeface="Arial MT"/>
                <a:cs typeface="Arial MT"/>
              </a:rPr>
              <a:t>production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3101339" y="5439155"/>
            <a:ext cx="3068320" cy="760730"/>
          </a:xfrm>
          <a:custGeom>
            <a:avLst/>
            <a:gdLst/>
            <a:ahLst/>
            <a:cxnLst/>
            <a:rect l="l" t="t" r="r" b="b"/>
            <a:pathLst>
              <a:path w="3068320" h="760729">
                <a:moveTo>
                  <a:pt x="3067811" y="760476"/>
                </a:moveTo>
                <a:lnTo>
                  <a:pt x="0" y="760476"/>
                </a:lnTo>
                <a:lnTo>
                  <a:pt x="0" y="0"/>
                </a:lnTo>
                <a:lnTo>
                  <a:pt x="3067811" y="0"/>
                </a:lnTo>
                <a:lnTo>
                  <a:pt x="3067811" y="760476"/>
                </a:lnTo>
                <a:close/>
              </a:path>
            </a:pathLst>
          </a:custGeom>
          <a:solidFill>
            <a:srgbClr val="2683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3164834" y="5453866"/>
            <a:ext cx="2593340" cy="704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400"/>
              </a:lnSpc>
              <a:spcBef>
                <a:spcPts val="95"/>
              </a:spcBef>
            </a:pPr>
            <a:r>
              <a:rPr dirty="0" sz="1450" spc="-60">
                <a:latin typeface="Arial MT"/>
                <a:cs typeface="Arial MT"/>
              </a:rPr>
              <a:t>Amelioration</a:t>
            </a:r>
            <a:r>
              <a:rPr dirty="0" sz="1450">
                <a:latin typeface="Arial MT"/>
                <a:cs typeface="Arial MT"/>
              </a:rPr>
              <a:t> de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14">
                <a:latin typeface="Arial MT"/>
                <a:cs typeface="Arial MT"/>
              </a:rPr>
              <a:t>l’access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milieu </a:t>
            </a:r>
            <a:r>
              <a:rPr dirty="0" sz="1450" spc="-35">
                <a:latin typeface="Arial MT"/>
                <a:cs typeface="Arial MT"/>
              </a:rPr>
              <a:t>periurbain</a:t>
            </a:r>
            <a:r>
              <a:rPr dirty="0" sz="1450" spc="-6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32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rural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–</a:t>
            </a:r>
            <a:r>
              <a:rPr dirty="0" sz="1450" spc="-50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extension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du </a:t>
            </a:r>
            <a:r>
              <a:rPr dirty="0" sz="1450" spc="-90">
                <a:latin typeface="Arial MT"/>
                <a:cs typeface="Arial MT"/>
              </a:rPr>
              <a:t>reseau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solutions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20">
                <a:latin typeface="Arial MT"/>
                <a:cs typeface="Arial MT"/>
              </a:rPr>
              <a:t>hors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réseau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6196584" y="5321807"/>
            <a:ext cx="3369945" cy="990600"/>
          </a:xfrm>
          <a:custGeom>
            <a:avLst/>
            <a:gdLst/>
            <a:ahLst/>
            <a:cxnLst/>
            <a:rect l="l" t="t" r="r" b="b"/>
            <a:pathLst>
              <a:path w="3369945" h="990600">
                <a:moveTo>
                  <a:pt x="3369564" y="990600"/>
                </a:moveTo>
                <a:lnTo>
                  <a:pt x="0" y="990600"/>
                </a:lnTo>
                <a:lnTo>
                  <a:pt x="0" y="0"/>
                </a:lnTo>
                <a:lnTo>
                  <a:pt x="3369564" y="0"/>
                </a:lnTo>
                <a:lnTo>
                  <a:pt x="3369564" y="990600"/>
                </a:lnTo>
                <a:close/>
              </a:path>
            </a:pathLst>
          </a:custGeom>
          <a:solidFill>
            <a:srgbClr val="42BA9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6260061" y="5336587"/>
            <a:ext cx="3218815" cy="9302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dirty="0" sz="1450" spc="-165">
                <a:latin typeface="Arial MT"/>
                <a:cs typeface="Arial MT"/>
              </a:rPr>
              <a:t>Le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35">
                <a:latin typeface="Arial MT"/>
                <a:cs typeface="Arial MT"/>
              </a:rPr>
              <a:t>Gabon</a:t>
            </a:r>
            <a:r>
              <a:rPr dirty="0" sz="1450" spc="-6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est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eligible</a:t>
            </a:r>
            <a:r>
              <a:rPr dirty="0" sz="1450" spc="-3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au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projet </a:t>
            </a:r>
            <a:r>
              <a:rPr dirty="0" sz="1450" spc="-50">
                <a:latin typeface="Arial MT"/>
                <a:cs typeface="Arial MT"/>
              </a:rPr>
              <a:t>d’integrations </a:t>
            </a:r>
            <a:r>
              <a:rPr dirty="0" sz="1450" spc="-35">
                <a:latin typeface="Arial MT"/>
                <a:cs typeface="Arial MT"/>
              </a:rPr>
              <a:t>regional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dans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le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cadre</a:t>
            </a:r>
            <a:r>
              <a:rPr dirty="0" sz="1450" spc="-3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de </a:t>
            </a:r>
            <a:r>
              <a:rPr dirty="0" sz="1450" spc="-65">
                <a:latin typeface="Arial MT"/>
                <a:cs typeface="Arial MT"/>
              </a:rPr>
              <a:t>developpement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marché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energetique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du </a:t>
            </a:r>
            <a:r>
              <a:rPr dirty="0" sz="1450" spc="-20">
                <a:latin typeface="Arial MT"/>
                <a:cs typeface="Arial MT"/>
              </a:rPr>
              <a:t>pool</a:t>
            </a:r>
            <a:r>
              <a:rPr dirty="0" sz="1450" spc="-5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energetique</a:t>
            </a:r>
            <a:r>
              <a:rPr dirty="0" sz="1450" spc="-4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50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l’Afrique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centrale</a:t>
            </a:r>
            <a:endParaRPr sz="1450">
              <a:latin typeface="Arial MT"/>
              <a:cs typeface="Arial MT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3798570" y="4959858"/>
            <a:ext cx="1676400" cy="358140"/>
            <a:chOff x="3798570" y="4959858"/>
            <a:chExt cx="1676400" cy="358140"/>
          </a:xfrm>
        </p:grpSpPr>
        <p:sp>
          <p:nvSpPr>
            <p:cNvPr id="17" name="object 17" descr=""/>
            <p:cNvSpPr/>
            <p:nvPr/>
          </p:nvSpPr>
          <p:spPr>
            <a:xfrm>
              <a:off x="3805428" y="4966716"/>
              <a:ext cx="1663064" cy="344805"/>
            </a:xfrm>
            <a:custGeom>
              <a:avLst/>
              <a:gdLst/>
              <a:ahLst/>
              <a:cxnLst/>
              <a:rect l="l" t="t" r="r" b="b"/>
              <a:pathLst>
                <a:path w="1663064" h="344804">
                  <a:moveTo>
                    <a:pt x="830579" y="344424"/>
                  </a:moveTo>
                  <a:lnTo>
                    <a:pt x="0" y="172212"/>
                  </a:lnTo>
                  <a:lnTo>
                    <a:pt x="830579" y="0"/>
                  </a:lnTo>
                  <a:lnTo>
                    <a:pt x="1662684" y="172212"/>
                  </a:lnTo>
                  <a:lnTo>
                    <a:pt x="830579" y="344424"/>
                  </a:lnTo>
                  <a:close/>
                </a:path>
              </a:pathLst>
            </a:custGeom>
            <a:solidFill>
              <a:srgbClr val="1CAC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805428" y="4966716"/>
              <a:ext cx="1663064" cy="344805"/>
            </a:xfrm>
            <a:custGeom>
              <a:avLst/>
              <a:gdLst/>
              <a:ahLst/>
              <a:cxnLst/>
              <a:rect l="l" t="t" r="r" b="b"/>
              <a:pathLst>
                <a:path w="1663064" h="344804">
                  <a:moveTo>
                    <a:pt x="0" y="172212"/>
                  </a:moveTo>
                  <a:lnTo>
                    <a:pt x="830579" y="0"/>
                  </a:lnTo>
                  <a:lnTo>
                    <a:pt x="1662683" y="172212"/>
                  </a:lnTo>
                  <a:lnTo>
                    <a:pt x="1246632" y="172212"/>
                  </a:lnTo>
                  <a:lnTo>
                    <a:pt x="1662683" y="172212"/>
                  </a:lnTo>
                  <a:lnTo>
                    <a:pt x="830579" y="344424"/>
                  </a:lnTo>
                  <a:lnTo>
                    <a:pt x="0" y="172212"/>
                  </a:lnTo>
                  <a:lnTo>
                    <a:pt x="416052" y="172212"/>
                  </a:lnTo>
                  <a:lnTo>
                    <a:pt x="0" y="172212"/>
                  </a:lnTo>
                  <a:close/>
                </a:path>
              </a:pathLst>
            </a:custGeom>
            <a:ln w="13715">
              <a:solidFill>
                <a:srgbClr val="0546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545336"/>
            <a:ext cx="10058400" cy="0"/>
          </a:xfrm>
          <a:custGeom>
            <a:avLst/>
            <a:gdLst/>
            <a:ahLst/>
            <a:cxnLst/>
            <a:rect l="l" t="t" r="r" b="b"/>
            <a:pathLst>
              <a:path w="10058400" h="0">
                <a:moveTo>
                  <a:pt x="0" y="0"/>
                </a:moveTo>
                <a:lnTo>
                  <a:pt x="10058400" y="0"/>
                </a:lnTo>
              </a:path>
            </a:pathLst>
          </a:custGeom>
          <a:ln w="624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2353043" y="3909059"/>
            <a:ext cx="7534909" cy="914400"/>
          </a:xfrm>
          <a:custGeom>
            <a:avLst/>
            <a:gdLst/>
            <a:ahLst/>
            <a:cxnLst/>
            <a:rect l="l" t="t" r="r" b="b"/>
            <a:pathLst>
              <a:path w="7534909" h="914400">
                <a:moveTo>
                  <a:pt x="7534656" y="0"/>
                </a:moveTo>
                <a:lnTo>
                  <a:pt x="19812" y="0"/>
                </a:lnTo>
                <a:lnTo>
                  <a:pt x="0" y="0"/>
                </a:lnTo>
                <a:lnTo>
                  <a:pt x="0" y="914400"/>
                </a:lnTo>
                <a:lnTo>
                  <a:pt x="19812" y="914400"/>
                </a:lnTo>
                <a:lnTo>
                  <a:pt x="7534656" y="914400"/>
                </a:lnTo>
                <a:lnTo>
                  <a:pt x="7534656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581912" y="2318004"/>
            <a:ext cx="8305800" cy="731520"/>
          </a:xfrm>
          <a:custGeom>
            <a:avLst/>
            <a:gdLst/>
            <a:ahLst/>
            <a:cxnLst/>
            <a:rect l="l" t="t" r="r" b="b"/>
            <a:pathLst>
              <a:path w="8305800" h="731519">
                <a:moveTo>
                  <a:pt x="8305799" y="731520"/>
                </a:moveTo>
                <a:lnTo>
                  <a:pt x="0" y="731520"/>
                </a:lnTo>
                <a:lnTo>
                  <a:pt x="0" y="0"/>
                </a:lnTo>
                <a:lnTo>
                  <a:pt x="8305799" y="0"/>
                </a:lnTo>
                <a:lnTo>
                  <a:pt x="8305799" y="73152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1645448" y="2315975"/>
            <a:ext cx="8101330" cy="659765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Nachtigal</a:t>
            </a:r>
            <a:r>
              <a:rPr dirty="0" sz="1300" spc="-25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Hydropower</a:t>
            </a:r>
            <a:r>
              <a:rPr dirty="0" sz="1300" spc="2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Company Limited</a:t>
            </a:r>
            <a:r>
              <a:rPr dirty="0" sz="1300" spc="-5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 spc="-10">
                <a:solidFill>
                  <a:srgbClr val="002344"/>
                </a:solidFill>
                <a:latin typeface="Calibri"/>
                <a:cs typeface="Calibri"/>
              </a:rPr>
              <a:t>(‘NHPC’)</a:t>
            </a:r>
            <a:endParaRPr sz="1300">
              <a:latin typeface="Calibri"/>
              <a:cs typeface="Calibri"/>
            </a:endParaRPr>
          </a:p>
          <a:p>
            <a:pPr marL="200025" marR="5080" indent="-187960">
              <a:lnSpc>
                <a:spcPct val="70800"/>
              </a:lnSpc>
              <a:spcBef>
                <a:spcPts val="840"/>
              </a:spcBef>
              <a:buFont typeface="Wingdings"/>
              <a:buChar char=""/>
              <a:tabLst>
                <a:tab pos="201295" algn="l"/>
              </a:tabLst>
            </a:pP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Coûts</a:t>
            </a:r>
            <a:r>
              <a:rPr dirty="0" sz="1300" spc="-1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totaux</a:t>
            </a:r>
            <a:r>
              <a:rPr dirty="0" sz="1300" spc="-2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1.18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milliards</a:t>
            </a:r>
            <a:r>
              <a:rPr dirty="0" sz="1300" spc="-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Eur</a:t>
            </a:r>
            <a:r>
              <a:rPr dirty="0" sz="1300" spc="305" b="1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(approx.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1.4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milliards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$</a:t>
            </a:r>
            <a:r>
              <a:rPr dirty="0" sz="1300">
                <a:latin typeface="Calibri"/>
                <a:cs typeface="Calibri"/>
              </a:rPr>
              <a:t>)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finances</a:t>
            </a:r>
            <a:r>
              <a:rPr dirty="0" sz="1300" spc="-35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avec</a:t>
            </a:r>
            <a:r>
              <a:rPr dirty="0" sz="1300" spc="5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76%</a:t>
            </a:r>
            <a:r>
              <a:rPr dirty="0" sz="1300" spc="1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dettes</a:t>
            </a:r>
            <a:r>
              <a:rPr dirty="0" sz="1300" spc="5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de</a:t>
            </a:r>
            <a:r>
              <a:rPr dirty="0" sz="1300" spc="-1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14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preteurs,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y compris</a:t>
            </a:r>
            <a:r>
              <a:rPr dirty="0" sz="1300" spc="3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10</a:t>
            </a:r>
            <a:r>
              <a:rPr dirty="0" sz="1300" spc="-20">
                <a:latin typeface="Calibri"/>
                <a:cs typeface="Calibri"/>
              </a:rPr>
              <a:t> DFIs </a:t>
            </a:r>
            <a:r>
              <a:rPr dirty="0" sz="1300" spc="-20">
                <a:latin typeface="Calibri"/>
                <a:cs typeface="Calibri"/>
              </a:rPr>
              <a:t>	</a:t>
            </a:r>
            <a:r>
              <a:rPr dirty="0" sz="1300">
                <a:latin typeface="Calibri"/>
                <a:cs typeface="Calibri"/>
              </a:rPr>
              <a:t>(IFC,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EIB,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AfDB,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AFC,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Proparco,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AFD,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DEG,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20">
                <a:latin typeface="Calibri"/>
                <a:cs typeface="Calibri"/>
              </a:rPr>
              <a:t>EAIF,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FMO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and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CDC)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et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quatres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banques</a:t>
            </a:r>
            <a:r>
              <a:rPr dirty="0" sz="1300" spc="-2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commerciales </a:t>
            </a:r>
            <a:r>
              <a:rPr dirty="0" sz="1300" spc="-10">
                <a:latin typeface="Calibri"/>
                <a:cs typeface="Calibri"/>
              </a:rPr>
              <a:t>locales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03275" y="2325624"/>
            <a:ext cx="1225550" cy="731520"/>
          </a:xfrm>
          <a:prstGeom prst="rect">
            <a:avLst/>
          </a:prstGeom>
          <a:solidFill>
            <a:srgbClr val="4472C3"/>
          </a:solidFill>
          <a:ln w="10668">
            <a:solidFill>
              <a:srgbClr val="000000"/>
            </a:solidFill>
          </a:ln>
        </p:spPr>
        <p:txBody>
          <a:bodyPr wrap="square" lIns="0" tIns="52705" rIns="0" bIns="0" rtlCol="0" vert="horz">
            <a:spAutoFit/>
          </a:bodyPr>
          <a:lstStyle/>
          <a:p>
            <a:pPr algn="ctr" marL="165735" marR="157480">
              <a:lnSpc>
                <a:spcPct val="101499"/>
              </a:lnSpc>
              <a:spcBef>
                <a:spcPts val="415"/>
              </a:spcBef>
            </a:pP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societe</a:t>
            </a:r>
            <a:r>
              <a:rPr dirty="0" sz="13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2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projet</a:t>
            </a:r>
            <a:r>
              <a:rPr dirty="0" sz="1300" spc="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25" b="1">
                <a:solidFill>
                  <a:srgbClr val="FFFFFF"/>
                </a:solidFill>
                <a:latin typeface="Calibri"/>
                <a:cs typeface="Calibri"/>
              </a:rPr>
              <a:t>les 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couts.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94131" y="3136392"/>
            <a:ext cx="1225550" cy="635635"/>
          </a:xfrm>
          <a:prstGeom prst="rect">
            <a:avLst/>
          </a:prstGeom>
          <a:solidFill>
            <a:srgbClr val="4472C3"/>
          </a:solidFill>
          <a:ln w="10668">
            <a:solidFill>
              <a:srgbClr val="000000"/>
            </a:solidFill>
          </a:ln>
        </p:spPr>
        <p:txBody>
          <a:bodyPr wrap="square" lIns="0" tIns="106045" rIns="0" bIns="0" rtlCol="0" vert="horz">
            <a:spAutoFit/>
          </a:bodyPr>
          <a:lstStyle/>
          <a:p>
            <a:pPr marL="185420" marR="178435" indent="314960">
              <a:lnSpc>
                <a:spcPct val="101600"/>
              </a:lnSpc>
              <a:spcBef>
                <a:spcPts val="835"/>
              </a:spcBef>
            </a:pPr>
            <a:r>
              <a:rPr dirty="0" sz="1300" spc="-25" b="1">
                <a:solidFill>
                  <a:srgbClr val="FFFFFF"/>
                </a:solidFill>
                <a:latin typeface="Calibri"/>
                <a:cs typeface="Calibri"/>
              </a:rPr>
              <a:t>Les 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actionnaires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1601724" y="3015996"/>
            <a:ext cx="8304530" cy="802005"/>
            <a:chOff x="1601724" y="3015996"/>
            <a:chExt cx="8304530" cy="802005"/>
          </a:xfrm>
        </p:grpSpPr>
        <p:sp>
          <p:nvSpPr>
            <p:cNvPr id="10" name="object 10" descr=""/>
            <p:cNvSpPr/>
            <p:nvPr/>
          </p:nvSpPr>
          <p:spPr>
            <a:xfrm>
              <a:off x="1601724" y="3182111"/>
              <a:ext cx="8304530" cy="635635"/>
            </a:xfrm>
            <a:custGeom>
              <a:avLst/>
              <a:gdLst/>
              <a:ahLst/>
              <a:cxnLst/>
              <a:rect l="l" t="t" r="r" b="b"/>
              <a:pathLst>
                <a:path w="8304530" h="635635">
                  <a:moveTo>
                    <a:pt x="8304275" y="635508"/>
                  </a:moveTo>
                  <a:lnTo>
                    <a:pt x="0" y="635508"/>
                  </a:lnTo>
                  <a:lnTo>
                    <a:pt x="0" y="0"/>
                  </a:lnTo>
                  <a:lnTo>
                    <a:pt x="8304275" y="0"/>
                  </a:lnTo>
                  <a:lnTo>
                    <a:pt x="8304275" y="635508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13559" y="3015996"/>
              <a:ext cx="6408419" cy="801623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294131" y="3887723"/>
            <a:ext cx="1225550" cy="2242185"/>
          </a:xfrm>
          <a:prstGeom prst="rect">
            <a:avLst/>
          </a:prstGeom>
          <a:solidFill>
            <a:srgbClr val="4472C3"/>
          </a:solidFill>
          <a:ln w="10668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90"/>
              </a:spcBef>
            </a:pPr>
            <a:endParaRPr sz="1300">
              <a:latin typeface="Times New Roman"/>
              <a:cs typeface="Times New Roman"/>
            </a:endParaRPr>
          </a:p>
          <a:p>
            <a:pPr algn="ctr" marL="137160" marR="128905">
              <a:lnSpc>
                <a:spcPct val="101499"/>
              </a:lnSpc>
            </a:pP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Intervention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1300" spc="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Groupe</a:t>
            </a:r>
            <a:r>
              <a:rPr dirty="0" sz="13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3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Banque mondiale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366771" y="3888781"/>
            <a:ext cx="7441565" cy="935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8595" marR="5080" indent="-189230">
              <a:lnSpc>
                <a:spcPct val="101499"/>
              </a:lnSpc>
              <a:spcBef>
                <a:spcPts val="95"/>
              </a:spcBef>
              <a:buFont typeface="Wingdings"/>
              <a:buChar char=""/>
              <a:tabLst>
                <a:tab pos="188595" algn="l"/>
                <a:tab pos="226695" algn="l"/>
              </a:tabLst>
            </a:pPr>
            <a:r>
              <a:rPr dirty="0" sz="1300">
                <a:latin typeface="Times New Roman"/>
                <a:cs typeface="Times New Roman"/>
              </a:rPr>
              <a:t>	</a:t>
            </a:r>
            <a:r>
              <a:rPr dirty="0" sz="1300" b="1">
                <a:latin typeface="Calibri"/>
                <a:cs typeface="Calibri"/>
              </a:rPr>
              <a:t>une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garantie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:</a:t>
            </a:r>
            <a:r>
              <a:rPr dirty="0" sz="1300" spc="30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300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million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$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(100m$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guarantie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de</a:t>
            </a:r>
            <a:r>
              <a:rPr dirty="0" sz="1300" spc="-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paiements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et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200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m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$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guarantee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de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prets des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banques locales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endParaRPr sz="1300">
              <a:latin typeface="Calibri"/>
              <a:cs typeface="Calibri"/>
            </a:endParaRPr>
          </a:p>
          <a:p>
            <a:pPr marL="122555" indent="-122555">
              <a:lnSpc>
                <a:spcPct val="100000"/>
              </a:lnSpc>
              <a:buChar char="•"/>
              <a:tabLst>
                <a:tab pos="122555" algn="l"/>
                <a:tab pos="2071370" algn="l"/>
                <a:tab pos="3883660" algn="l"/>
              </a:tabLst>
            </a:pPr>
            <a:r>
              <a:rPr dirty="0" sz="1300" b="1">
                <a:latin typeface="Calibri"/>
                <a:cs typeface="Calibri"/>
              </a:rPr>
              <a:t>approve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en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Juillet</a:t>
            </a:r>
            <a:r>
              <a:rPr dirty="0" sz="1300" spc="320" b="1">
                <a:latin typeface="Calibri"/>
                <a:cs typeface="Calibri"/>
              </a:rPr>
              <a:t> </a:t>
            </a:r>
            <a:r>
              <a:rPr dirty="0" sz="1300" spc="-20" b="1">
                <a:latin typeface="Calibri"/>
                <a:cs typeface="Calibri"/>
              </a:rPr>
              <a:t>2018</a:t>
            </a:r>
            <a:r>
              <a:rPr dirty="0" sz="1300" b="1">
                <a:latin typeface="Calibri"/>
                <a:cs typeface="Calibri"/>
              </a:rPr>
              <a:t>	•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cloture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en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juin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20" b="1">
                <a:latin typeface="Calibri"/>
                <a:cs typeface="Calibri"/>
              </a:rPr>
              <a:t>2025</a:t>
            </a:r>
            <a:r>
              <a:rPr dirty="0" sz="1300" b="1">
                <a:latin typeface="Calibri"/>
                <a:cs typeface="Calibri"/>
              </a:rPr>
              <a:t>	•</a:t>
            </a:r>
            <a:r>
              <a:rPr dirty="0" sz="1300" spc="-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la</a:t>
            </a:r>
            <a:r>
              <a:rPr dirty="0" sz="1300" spc="-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guarantie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expire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en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b="1">
                <a:latin typeface="Calibri"/>
                <a:cs typeface="Calibri"/>
              </a:rPr>
              <a:t>juillet </a:t>
            </a:r>
            <a:r>
              <a:rPr dirty="0" sz="1300" spc="-20" b="1">
                <a:latin typeface="Calibri"/>
                <a:cs typeface="Calibri"/>
              </a:rPr>
              <a:t>2041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1581912" y="3909059"/>
            <a:ext cx="771525" cy="2216150"/>
          </a:xfrm>
          <a:custGeom>
            <a:avLst/>
            <a:gdLst/>
            <a:ahLst/>
            <a:cxnLst/>
            <a:rect l="l" t="t" r="r" b="b"/>
            <a:pathLst>
              <a:path w="771525" h="2216150">
                <a:moveTo>
                  <a:pt x="771143" y="2215895"/>
                </a:moveTo>
                <a:lnTo>
                  <a:pt x="0" y="2215895"/>
                </a:lnTo>
                <a:lnTo>
                  <a:pt x="0" y="0"/>
                </a:lnTo>
                <a:lnTo>
                  <a:pt x="771143" y="0"/>
                </a:lnTo>
                <a:lnTo>
                  <a:pt x="771143" y="2215895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1645448" y="4169136"/>
            <a:ext cx="553085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 spc="-20" b="1">
                <a:solidFill>
                  <a:srgbClr val="002344"/>
                </a:solidFill>
                <a:latin typeface="Calibri"/>
                <a:cs typeface="Calibri"/>
              </a:rPr>
              <a:t>BIRD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645448" y="5025673"/>
            <a:ext cx="422909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 spc="-25">
                <a:solidFill>
                  <a:srgbClr val="002344"/>
                </a:solidFill>
                <a:latin typeface="Calibri"/>
                <a:cs typeface="Calibri"/>
              </a:rPr>
              <a:t>IFC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645448" y="5598662"/>
            <a:ext cx="603250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 spc="-20">
                <a:solidFill>
                  <a:srgbClr val="002344"/>
                </a:solidFill>
                <a:latin typeface="Calibri"/>
                <a:cs typeface="Calibri"/>
              </a:rPr>
              <a:t>MIGA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294131" y="1591055"/>
            <a:ext cx="1308100" cy="635635"/>
          </a:xfrm>
          <a:custGeom>
            <a:avLst/>
            <a:gdLst/>
            <a:ahLst/>
            <a:cxnLst/>
            <a:rect l="l" t="t" r="r" b="b"/>
            <a:pathLst>
              <a:path w="1308100" h="635635">
                <a:moveTo>
                  <a:pt x="0" y="0"/>
                </a:moveTo>
                <a:lnTo>
                  <a:pt x="1307592" y="0"/>
                </a:lnTo>
                <a:lnTo>
                  <a:pt x="1307592" y="635508"/>
                </a:lnTo>
                <a:lnTo>
                  <a:pt x="0" y="635508"/>
                </a:lnTo>
                <a:lnTo>
                  <a:pt x="0" y="0"/>
                </a:lnTo>
                <a:close/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294131" y="1591055"/>
            <a:ext cx="1308100" cy="635635"/>
          </a:xfrm>
          <a:prstGeom prst="rect">
            <a:avLst/>
          </a:prstGeom>
          <a:solidFill>
            <a:srgbClr val="4472C3"/>
          </a:solidFill>
        </p:spPr>
        <p:txBody>
          <a:bodyPr wrap="square" lIns="0" tIns="5715" rIns="0" bIns="0" rtlCol="0" vert="horz">
            <a:spAutoFit/>
          </a:bodyPr>
          <a:lstStyle/>
          <a:p>
            <a:pPr algn="ctr" marL="106680" marR="99060">
              <a:lnSpc>
                <a:spcPct val="101499"/>
              </a:lnSpc>
              <a:spcBef>
                <a:spcPts val="45"/>
              </a:spcBef>
            </a:pPr>
            <a:r>
              <a:rPr dirty="0" sz="1300" spc="-20" b="1">
                <a:solidFill>
                  <a:srgbClr val="FFFFFF"/>
                </a:solidFill>
                <a:latin typeface="Calibri"/>
                <a:cs typeface="Calibri"/>
              </a:rPr>
              <a:t>L’objectif</a:t>
            </a:r>
            <a:r>
              <a:rPr dirty="0" sz="13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2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developpement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1300" spc="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projet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601724" y="1591055"/>
            <a:ext cx="8286115" cy="635635"/>
          </a:xfrm>
          <a:prstGeom prst="rect">
            <a:avLst/>
          </a:prstGeom>
          <a:solidFill>
            <a:srgbClr val="F2F2F2"/>
          </a:solidFill>
        </p:spPr>
        <p:txBody>
          <a:bodyPr wrap="square" lIns="0" tIns="145415" rIns="0" bIns="0" rtlCol="0" vert="horz">
            <a:spAutoFit/>
          </a:bodyPr>
          <a:lstStyle/>
          <a:p>
            <a:pPr marL="292100" marR="175895" indent="-236220">
              <a:lnSpc>
                <a:spcPts val="1430"/>
              </a:lnSpc>
              <a:spcBef>
                <a:spcPts val="1145"/>
              </a:spcBef>
              <a:buFont typeface="Wingdings"/>
              <a:buChar char=""/>
              <a:tabLst>
                <a:tab pos="292100" algn="l"/>
              </a:tabLst>
            </a:pPr>
            <a:r>
              <a:rPr dirty="0" sz="1300">
                <a:latin typeface="Calibri"/>
                <a:cs typeface="Calibri"/>
              </a:rPr>
              <a:t>Ameliorer la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disponibilités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des energies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renouvelables et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la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mobilization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 financement</a:t>
            </a:r>
            <a:r>
              <a:rPr dirty="0" sz="1300" spc="-3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privé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pour </a:t>
            </a:r>
            <a:r>
              <a:rPr dirty="0" sz="1300" spc="-10">
                <a:latin typeface="Calibri"/>
                <a:cs typeface="Calibri"/>
              </a:rPr>
              <a:t>l’amenagement </a:t>
            </a:r>
            <a:r>
              <a:rPr dirty="0" sz="1300">
                <a:latin typeface="Calibri"/>
                <a:cs typeface="Calibri"/>
              </a:rPr>
              <a:t>de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la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centrale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hydroelectrique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Nachtigal</a:t>
            </a:r>
            <a:r>
              <a:rPr dirty="0" sz="1300" spc="-3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(420MW)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1579372" y="4837684"/>
            <a:ext cx="8329295" cy="1287780"/>
            <a:chOff x="1579372" y="4837684"/>
            <a:chExt cx="8329295" cy="1287780"/>
          </a:xfrm>
        </p:grpSpPr>
        <p:sp>
          <p:nvSpPr>
            <p:cNvPr id="22" name="object 22" descr=""/>
            <p:cNvSpPr/>
            <p:nvPr/>
          </p:nvSpPr>
          <p:spPr>
            <a:xfrm>
              <a:off x="1581912" y="4840224"/>
              <a:ext cx="8324215" cy="36830"/>
            </a:xfrm>
            <a:custGeom>
              <a:avLst/>
              <a:gdLst/>
              <a:ahLst/>
              <a:cxnLst/>
              <a:rect l="l" t="t" r="r" b="b"/>
              <a:pathLst>
                <a:path w="8324215" h="36829">
                  <a:moveTo>
                    <a:pt x="0" y="0"/>
                  </a:moveTo>
                  <a:lnTo>
                    <a:pt x="8324087" y="36575"/>
                  </a:lnTo>
                </a:path>
              </a:pathLst>
            </a:custGeom>
            <a:ln w="4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276843" y="4892039"/>
              <a:ext cx="7615555" cy="1233170"/>
            </a:xfrm>
            <a:custGeom>
              <a:avLst/>
              <a:gdLst/>
              <a:ahLst/>
              <a:cxnLst/>
              <a:rect l="l" t="t" r="r" b="b"/>
              <a:pathLst>
                <a:path w="7615555" h="1233170">
                  <a:moveTo>
                    <a:pt x="7615441" y="0"/>
                  </a:moveTo>
                  <a:lnTo>
                    <a:pt x="0" y="0"/>
                  </a:lnTo>
                  <a:lnTo>
                    <a:pt x="0" y="731532"/>
                  </a:lnTo>
                  <a:lnTo>
                    <a:pt x="19812" y="731532"/>
                  </a:lnTo>
                  <a:lnTo>
                    <a:pt x="19812" y="1232916"/>
                  </a:lnTo>
                  <a:lnTo>
                    <a:pt x="7610856" y="1232916"/>
                  </a:lnTo>
                  <a:lnTo>
                    <a:pt x="7610856" y="731532"/>
                  </a:lnTo>
                  <a:lnTo>
                    <a:pt x="7615441" y="731532"/>
                  </a:lnTo>
                  <a:lnTo>
                    <a:pt x="7615441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2340319" y="4934241"/>
            <a:ext cx="7435215" cy="7753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00660" indent="-187960">
              <a:lnSpc>
                <a:spcPct val="100000"/>
              </a:lnSpc>
              <a:spcBef>
                <a:spcPts val="12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>
                <a:latin typeface="Calibri"/>
                <a:cs typeface="Calibri"/>
              </a:rPr>
              <a:t>Fonds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propres:</a:t>
            </a:r>
            <a:r>
              <a:rPr dirty="0" sz="1300" spc="30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co-developpeur:</a:t>
            </a:r>
            <a:r>
              <a:rPr dirty="0" sz="1300" spc="30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60 million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$ d’investissement correspondant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à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20% d’ actions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dans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 spc="-20">
                <a:latin typeface="Calibri"/>
                <a:cs typeface="Calibri"/>
              </a:rPr>
              <a:t>NHPC</a:t>
            </a:r>
            <a:endParaRPr sz="1300">
              <a:latin typeface="Calibri"/>
              <a:cs typeface="Calibri"/>
            </a:endParaRPr>
          </a:p>
          <a:p>
            <a:pPr marL="200660" indent="-187960">
              <a:lnSpc>
                <a:spcPct val="100000"/>
              </a:lnSpc>
              <a:spcBef>
                <a:spcPts val="20"/>
              </a:spcBef>
              <a:buFont typeface="Wingdings"/>
              <a:buChar char=""/>
              <a:tabLst>
                <a:tab pos="200660" algn="l"/>
              </a:tabLst>
            </a:pPr>
            <a:r>
              <a:rPr dirty="0" sz="1300">
                <a:latin typeface="Calibri"/>
                <a:cs typeface="Calibri"/>
              </a:rPr>
              <a:t>Prêt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: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IFC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joué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le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role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coordonateur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global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des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preteurs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du projet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et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a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fourni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un pret 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solidFill>
                  <a:srgbClr val="002344"/>
                </a:solidFill>
                <a:latin typeface="Calibri"/>
                <a:cs typeface="Calibri"/>
              </a:rPr>
              <a:t>130 million</a:t>
            </a:r>
            <a:r>
              <a:rPr dirty="0" sz="1300" spc="10">
                <a:solidFill>
                  <a:srgbClr val="002344"/>
                </a:solidFill>
                <a:latin typeface="Calibri"/>
                <a:cs typeface="Calibri"/>
              </a:rPr>
              <a:t> </a:t>
            </a:r>
            <a:r>
              <a:rPr dirty="0" sz="1300" spc="-50">
                <a:solidFill>
                  <a:srgbClr val="002344"/>
                </a:solidFill>
                <a:latin typeface="Calibri"/>
                <a:cs typeface="Calibri"/>
              </a:rPr>
              <a:t>$</a:t>
            </a:r>
            <a:endParaRPr sz="1300">
              <a:latin typeface="Calibri"/>
              <a:cs typeface="Calibri"/>
            </a:endParaRPr>
          </a:p>
          <a:p>
            <a:pPr marL="218440" indent="-187960">
              <a:lnSpc>
                <a:spcPct val="100000"/>
              </a:lnSpc>
              <a:spcBef>
                <a:spcPts val="1180"/>
              </a:spcBef>
              <a:buFont typeface="Wingdings"/>
              <a:buChar char=""/>
              <a:tabLst>
                <a:tab pos="218440" algn="l"/>
              </a:tabLst>
            </a:pPr>
            <a:r>
              <a:rPr dirty="0" sz="1300">
                <a:latin typeface="Calibri"/>
                <a:cs typeface="Calibri"/>
              </a:rPr>
              <a:t>Assurance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risque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politique:</a:t>
            </a:r>
            <a:r>
              <a:rPr dirty="0" sz="1300" spc="-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Guarantie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couvrant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164.5 million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Eur</a:t>
            </a:r>
            <a:r>
              <a:rPr dirty="0" sz="1300" spc="30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fonds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propres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et </a:t>
            </a:r>
            <a:r>
              <a:rPr dirty="0" sz="1300" spc="-10">
                <a:latin typeface="Calibri"/>
                <a:cs typeface="Calibri"/>
              </a:rPr>
              <a:t>prets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547660" y="5684048"/>
            <a:ext cx="6769100" cy="427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95"/>
              </a:spcBef>
            </a:pPr>
            <a:r>
              <a:rPr dirty="0" sz="1300" spc="-10">
                <a:latin typeface="Calibri"/>
                <a:cs typeface="Calibri"/>
              </a:rPr>
              <a:t>d’actionnariat,</a:t>
            </a:r>
            <a:r>
              <a:rPr dirty="0" sz="1300" spc="-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y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compris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les</a:t>
            </a:r>
            <a:r>
              <a:rPr dirty="0" sz="1300" spc="-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benefices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futures,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contre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le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risque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d’expropriations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ou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de resiliation </a:t>
            </a:r>
            <a:r>
              <a:rPr dirty="0" sz="1300" spc="-25">
                <a:latin typeface="Calibri"/>
                <a:cs typeface="Calibri"/>
              </a:rPr>
              <a:t>du </a:t>
            </a:r>
            <a:r>
              <a:rPr dirty="0" sz="1300">
                <a:latin typeface="Calibri"/>
                <a:cs typeface="Calibri"/>
              </a:rPr>
              <a:t>contrat</a:t>
            </a:r>
            <a:r>
              <a:rPr dirty="0" sz="1300" spc="-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pour une periode 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>
                <a:latin typeface="Calibri"/>
                <a:cs typeface="Calibri"/>
              </a:rPr>
              <a:t>15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20">
                <a:latin typeface="Calibri"/>
                <a:cs typeface="Calibri"/>
              </a:rPr>
              <a:t>ans.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1751076" y="5539739"/>
            <a:ext cx="8307705" cy="17145"/>
          </a:xfrm>
          <a:custGeom>
            <a:avLst/>
            <a:gdLst/>
            <a:ahLst/>
            <a:cxnLst/>
            <a:rect l="l" t="t" r="r" b="b"/>
            <a:pathLst>
              <a:path w="8307705" h="17145">
                <a:moveTo>
                  <a:pt x="0" y="0"/>
                </a:moveTo>
                <a:lnTo>
                  <a:pt x="8307324" y="16693"/>
                </a:lnTo>
              </a:path>
            </a:pathLst>
          </a:custGeom>
          <a:ln w="45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346930" y="1171415"/>
            <a:ext cx="5774055" cy="327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165">
                <a:solidFill>
                  <a:srgbClr val="000000"/>
                </a:solidFill>
                <a:latin typeface="Arial"/>
                <a:cs typeface="Arial"/>
              </a:rPr>
              <a:t>Exemples</a:t>
            </a:r>
            <a:r>
              <a:rPr dirty="0" spc="-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pc="-14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dirty="0" spc="1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pc="-150">
                <a:solidFill>
                  <a:srgbClr val="000000"/>
                </a:solidFill>
                <a:latin typeface="Arial"/>
                <a:cs typeface="Arial"/>
              </a:rPr>
              <a:t>projets</a:t>
            </a:r>
            <a:r>
              <a:rPr dirty="0" spc="2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pc="-150">
                <a:solidFill>
                  <a:srgbClr val="000000"/>
                </a:solidFill>
                <a:latin typeface="Arial"/>
                <a:cs typeface="Arial"/>
              </a:rPr>
              <a:t>structurants–Centrale</a:t>
            </a:r>
            <a:r>
              <a:rPr dirty="0" spc="-3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pc="-14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dirty="0" spc="2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pc="-65">
                <a:solidFill>
                  <a:srgbClr val="000000"/>
                </a:solidFill>
                <a:latin typeface="Arial"/>
                <a:cs typeface="Arial"/>
              </a:rPr>
              <a:t>Nachtigal</a:t>
            </a:r>
          </a:p>
        </p:txBody>
      </p:sp>
      <p:pic>
        <p:nvPicPr>
          <p:cNvPr id="28" name="object 2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37959" y="1107948"/>
            <a:ext cx="3272027" cy="512063"/>
          </a:xfrm>
          <a:prstGeom prst="rect">
            <a:avLst/>
          </a:prstGeom>
        </p:spPr>
      </p:pic>
      <p:sp>
        <p:nvSpPr>
          <p:cNvPr id="29" name="object 29" descr=""/>
          <p:cNvSpPr txBox="1"/>
          <p:nvPr/>
        </p:nvSpPr>
        <p:spPr>
          <a:xfrm>
            <a:off x="4973800" y="6522577"/>
            <a:ext cx="114300" cy="112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745"/>
              </a:lnSpc>
            </a:pPr>
            <a:r>
              <a:rPr dirty="0" sz="650" spc="-25">
                <a:solidFill>
                  <a:srgbClr val="898989"/>
                </a:solidFill>
                <a:latin typeface="Calibri"/>
                <a:cs typeface="Calibri"/>
              </a:rPr>
              <a:t>11</a:t>
            </a:r>
            <a:endParaRPr sz="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545336"/>
            <a:ext cx="10058400" cy="0"/>
          </a:xfrm>
          <a:custGeom>
            <a:avLst/>
            <a:gdLst/>
            <a:ahLst/>
            <a:cxnLst/>
            <a:rect l="l" t="t" r="r" b="b"/>
            <a:pathLst>
              <a:path w="10058400" h="0">
                <a:moveTo>
                  <a:pt x="0" y="0"/>
                </a:moveTo>
                <a:lnTo>
                  <a:pt x="10058400" y="0"/>
                </a:lnTo>
              </a:path>
            </a:pathLst>
          </a:custGeom>
          <a:ln w="624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6930" y="1218686"/>
            <a:ext cx="4672330" cy="3276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-235"/>
              <a:t>Exemple</a:t>
            </a:r>
            <a:r>
              <a:rPr dirty="0" spc="50"/>
              <a:t> </a:t>
            </a:r>
            <a:r>
              <a:rPr dirty="0" spc="-204"/>
              <a:t>des</a:t>
            </a:r>
            <a:r>
              <a:rPr dirty="0" spc="55"/>
              <a:t> </a:t>
            </a:r>
            <a:r>
              <a:rPr dirty="0" spc="-185"/>
              <a:t>projets</a:t>
            </a:r>
            <a:r>
              <a:rPr dirty="0" spc="15"/>
              <a:t> </a:t>
            </a:r>
            <a:r>
              <a:rPr dirty="0" spc="-160"/>
              <a:t>structurants</a:t>
            </a:r>
            <a:r>
              <a:rPr dirty="0" spc="15"/>
              <a:t> </a:t>
            </a:r>
            <a:r>
              <a:rPr dirty="0" spc="270"/>
              <a:t>–</a:t>
            </a:r>
            <a:r>
              <a:rPr dirty="0" spc="45"/>
              <a:t> </a:t>
            </a:r>
            <a:r>
              <a:rPr dirty="0" spc="-120"/>
              <a:t>Mission</a:t>
            </a:r>
            <a:r>
              <a:rPr dirty="0" spc="30"/>
              <a:t> </a:t>
            </a:r>
            <a:r>
              <a:rPr dirty="0" spc="-120"/>
              <a:t>300</a:t>
            </a:r>
          </a:p>
        </p:txBody>
      </p:sp>
      <p:grpSp>
        <p:nvGrpSpPr>
          <p:cNvPr id="5" name="object 5" descr=""/>
          <p:cNvGrpSpPr/>
          <p:nvPr/>
        </p:nvGrpSpPr>
        <p:grpSpPr>
          <a:xfrm>
            <a:off x="278892" y="1668779"/>
            <a:ext cx="3624579" cy="946785"/>
            <a:chOff x="278892" y="1668779"/>
            <a:chExt cx="3624579" cy="94678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892" y="1668779"/>
              <a:ext cx="781811" cy="826008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53084" y="2034540"/>
              <a:ext cx="2849880" cy="580643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1116544" y="1659113"/>
            <a:ext cx="7386320" cy="25272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95" b="1">
                <a:latin typeface="Arial"/>
                <a:cs typeface="Arial"/>
              </a:rPr>
              <a:t>Mission</a:t>
            </a:r>
            <a:r>
              <a:rPr dirty="0" sz="1450" spc="-35" b="1">
                <a:latin typeface="Arial"/>
                <a:cs typeface="Arial"/>
              </a:rPr>
              <a:t> </a:t>
            </a:r>
            <a:r>
              <a:rPr dirty="0" sz="1450" spc="-20" b="1">
                <a:latin typeface="Arial"/>
                <a:cs typeface="Arial"/>
              </a:rPr>
              <a:t>300</a:t>
            </a:r>
            <a:r>
              <a:rPr dirty="0" sz="1450" spc="-60" b="1">
                <a:latin typeface="Arial"/>
                <a:cs typeface="Arial"/>
              </a:rPr>
              <a:t> </a:t>
            </a:r>
            <a:r>
              <a:rPr dirty="0" sz="1450">
                <a:latin typeface="Arial MT"/>
                <a:cs typeface="Arial MT"/>
              </a:rPr>
              <a:t>: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40">
                <a:latin typeface="Arial MT"/>
                <a:cs typeface="Arial MT"/>
              </a:rPr>
              <a:t>Une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30">
                <a:latin typeface="Arial MT"/>
                <a:cs typeface="Arial MT"/>
              </a:rPr>
              <a:t>initiative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ambitieuse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soutenir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efforts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d'électrification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pays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Africains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53860" y="2131067"/>
            <a:ext cx="1355370" cy="506296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3963463" y="2245881"/>
            <a:ext cx="1204595" cy="25272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064895" algn="l"/>
              </a:tabLst>
            </a:pPr>
            <a:r>
              <a:rPr dirty="0" sz="1450">
                <a:latin typeface="Arial MT"/>
                <a:cs typeface="Arial MT"/>
              </a:rPr>
              <a:t>250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millions</a:t>
            </a:r>
            <a:r>
              <a:rPr dirty="0" sz="1450">
                <a:latin typeface="Arial MT"/>
                <a:cs typeface="Arial MT"/>
              </a:rPr>
              <a:t>	</a:t>
            </a:r>
            <a:r>
              <a:rPr dirty="0" sz="1450" spc="85">
                <a:latin typeface="Arial MT"/>
                <a:cs typeface="Arial MT"/>
              </a:rPr>
              <a:t>+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926103" y="2101104"/>
            <a:ext cx="2458085" cy="4781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3510" marR="5080" indent="-131445">
              <a:lnSpc>
                <a:spcPct val="102099"/>
              </a:lnSpc>
              <a:spcBef>
                <a:spcPts val="100"/>
              </a:spcBef>
            </a:pPr>
            <a:r>
              <a:rPr dirty="0" sz="1450">
                <a:latin typeface="Arial MT"/>
                <a:cs typeface="Arial MT"/>
              </a:rPr>
              <a:t>50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90">
                <a:latin typeface="Arial MT"/>
                <a:cs typeface="Arial MT"/>
              </a:rPr>
              <a:t>millions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65">
                <a:latin typeface="Arial MT"/>
                <a:cs typeface="Arial MT"/>
              </a:rPr>
              <a:t>populations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35">
                <a:latin typeface="Arial MT"/>
                <a:cs typeface="Arial MT"/>
              </a:rPr>
              <a:t>ayant </a:t>
            </a:r>
            <a:r>
              <a:rPr dirty="0" sz="1450" spc="-150">
                <a:latin typeface="Arial MT"/>
                <a:cs typeface="Arial MT"/>
              </a:rPr>
              <a:t>access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à </a:t>
            </a:r>
            <a:r>
              <a:rPr dirty="0" sz="1450" spc="-40">
                <a:latin typeface="Arial MT"/>
                <a:cs typeface="Arial MT"/>
              </a:rPr>
              <a:t>l’electricité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2030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61187" y="2947416"/>
            <a:ext cx="2470785" cy="1219200"/>
          </a:xfrm>
          <a:prstGeom prst="rect">
            <a:avLst/>
          </a:prstGeom>
          <a:solidFill>
            <a:srgbClr val="DFE2E4"/>
          </a:solidFill>
        </p:spPr>
        <p:txBody>
          <a:bodyPr wrap="square" lIns="0" tIns="26670" rIns="0" bIns="0" rtlCol="0" vert="horz">
            <a:spAutoFit/>
          </a:bodyPr>
          <a:lstStyle/>
          <a:p>
            <a:pPr marL="75565" marR="161925">
              <a:lnSpc>
                <a:spcPct val="102400"/>
              </a:lnSpc>
              <a:spcBef>
                <a:spcPts val="210"/>
              </a:spcBef>
            </a:pPr>
            <a:r>
              <a:rPr dirty="0" sz="1450" spc="-190">
                <a:latin typeface="Arial MT"/>
                <a:cs typeface="Arial MT"/>
              </a:rPr>
              <a:t>Les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pays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sont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appuyés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pour </a:t>
            </a:r>
            <a:r>
              <a:rPr dirty="0" sz="1450" spc="-10">
                <a:latin typeface="Arial MT"/>
                <a:cs typeface="Arial MT"/>
              </a:rPr>
              <a:t>préparer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compactes </a:t>
            </a:r>
            <a:r>
              <a:rPr dirty="0" sz="1450" spc="-60">
                <a:latin typeface="Arial MT"/>
                <a:cs typeface="Arial MT"/>
              </a:rPr>
              <a:t>nationaux</a:t>
            </a:r>
            <a:r>
              <a:rPr dirty="0" sz="1450" spc="-4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le </a:t>
            </a:r>
            <a:r>
              <a:rPr dirty="0" sz="1450" spc="-65">
                <a:latin typeface="Arial MT"/>
                <a:cs typeface="Arial MT"/>
              </a:rPr>
              <a:t>développement</a:t>
            </a:r>
            <a:r>
              <a:rPr dirty="0" sz="1450" spc="-3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secteur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de </a:t>
            </a:r>
            <a:r>
              <a:rPr dirty="0" sz="1450" spc="-10">
                <a:latin typeface="Arial MT"/>
                <a:cs typeface="Arial MT"/>
              </a:rPr>
              <a:t>l’énergie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028669" y="3059734"/>
            <a:ext cx="2442845" cy="25272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>
                <a:latin typeface="Arial MT"/>
                <a:cs typeface="Arial MT"/>
              </a:rPr>
              <a:t>5 </a:t>
            </a:r>
            <a:r>
              <a:rPr dirty="0" sz="1450" spc="-30">
                <a:latin typeface="Arial MT"/>
                <a:cs typeface="Arial MT"/>
              </a:rPr>
              <a:t>pilliers</a:t>
            </a:r>
            <a:r>
              <a:rPr dirty="0" sz="1450" spc="4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compactes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35">
                <a:latin typeface="Arial MT"/>
                <a:cs typeface="Arial MT"/>
              </a:rPr>
              <a:t>energie</a:t>
            </a:r>
            <a:endParaRPr sz="1450">
              <a:latin typeface="Arial MT"/>
              <a:cs typeface="Arial MT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4834127" y="3435096"/>
            <a:ext cx="437515" cy="815340"/>
            <a:chOff x="4834127" y="3435096"/>
            <a:chExt cx="437515" cy="815340"/>
          </a:xfrm>
        </p:grpSpPr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34127" y="3435096"/>
              <a:ext cx="391667" cy="391667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38699" y="3817619"/>
              <a:ext cx="432815" cy="432815"/>
            </a:xfrm>
            <a:prstGeom prst="rect">
              <a:avLst/>
            </a:prstGeom>
          </p:spPr>
        </p:pic>
      </p:grpSp>
      <p:sp>
        <p:nvSpPr>
          <p:cNvPr id="18" name="object 18" descr=""/>
          <p:cNvSpPr txBox="1"/>
          <p:nvPr/>
        </p:nvSpPr>
        <p:spPr>
          <a:xfrm>
            <a:off x="5280660" y="3494532"/>
            <a:ext cx="2909570" cy="304800"/>
          </a:xfrm>
          <a:prstGeom prst="rect">
            <a:avLst/>
          </a:prstGeom>
          <a:solidFill>
            <a:srgbClr val="42BA97"/>
          </a:solidFill>
        </p:spPr>
        <p:txBody>
          <a:bodyPr wrap="square" lIns="0" tIns="32384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4"/>
              </a:spcBef>
            </a:pPr>
            <a:r>
              <a:rPr dirty="0" sz="1450" spc="-95">
                <a:latin typeface="Arial MT"/>
                <a:cs typeface="Arial MT"/>
              </a:rPr>
              <a:t>Production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à</a:t>
            </a:r>
            <a:r>
              <a:rPr dirty="0" sz="1450" spc="2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moindre</a:t>
            </a:r>
            <a:r>
              <a:rPr dirty="0" sz="1450" spc="5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coûts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393435" y="3887723"/>
            <a:ext cx="1885314" cy="3048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2384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4"/>
              </a:spcBef>
            </a:pPr>
            <a:r>
              <a:rPr dirty="0" sz="1450" spc="-50">
                <a:latin typeface="Arial MT"/>
                <a:cs typeface="Arial MT"/>
              </a:rPr>
              <a:t>Integration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régionale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20" name="object 20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850891" y="4425696"/>
            <a:ext cx="403683" cy="402655"/>
          </a:xfrm>
          <a:prstGeom prst="rect">
            <a:avLst/>
          </a:prstGeom>
        </p:spPr>
      </p:pic>
      <p:sp>
        <p:nvSpPr>
          <p:cNvPr id="21" name="object 21" descr=""/>
          <p:cNvSpPr txBox="1"/>
          <p:nvPr/>
        </p:nvSpPr>
        <p:spPr>
          <a:xfrm>
            <a:off x="5393435" y="4553711"/>
            <a:ext cx="4589145" cy="532130"/>
          </a:xfrm>
          <a:prstGeom prst="rect">
            <a:avLst/>
          </a:prstGeom>
          <a:solidFill>
            <a:srgbClr val="B3E4D6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111125">
              <a:lnSpc>
                <a:spcPct val="102099"/>
              </a:lnSpc>
              <a:spcBef>
                <a:spcPts val="215"/>
              </a:spcBef>
            </a:pPr>
            <a:r>
              <a:rPr dirty="0" sz="1450" spc="-60">
                <a:latin typeface="Arial MT"/>
                <a:cs typeface="Arial MT"/>
              </a:rPr>
              <a:t>Amelioration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performances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sociétes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distribution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5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secteur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generale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71644" y="5234939"/>
            <a:ext cx="499872" cy="348995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>
            <a:off x="5440679" y="5241035"/>
            <a:ext cx="3735704" cy="30480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31750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0"/>
              </a:spcBef>
            </a:pPr>
            <a:r>
              <a:rPr dirty="0" sz="1450" spc="-95">
                <a:latin typeface="Arial MT"/>
                <a:cs typeface="Arial MT"/>
              </a:rPr>
              <a:t>Promotion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35">
                <a:latin typeface="Arial MT"/>
                <a:cs typeface="Arial MT"/>
              </a:rPr>
              <a:t> </a:t>
            </a:r>
            <a:r>
              <a:rPr dirty="0" sz="1450" spc="-114">
                <a:latin typeface="Arial MT"/>
                <a:cs typeface="Arial MT"/>
              </a:rPr>
              <a:t>solutions</a:t>
            </a:r>
            <a:r>
              <a:rPr dirty="0" sz="1450" spc="3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décentralisées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24" name="object 24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696967" y="5730239"/>
            <a:ext cx="935735" cy="601980"/>
          </a:xfrm>
          <a:prstGeom prst="rect">
            <a:avLst/>
          </a:prstGeom>
        </p:spPr>
      </p:pic>
      <p:sp>
        <p:nvSpPr>
          <p:cNvPr id="25" name="object 25" descr=""/>
          <p:cNvSpPr txBox="1"/>
          <p:nvPr/>
        </p:nvSpPr>
        <p:spPr>
          <a:xfrm>
            <a:off x="5777484" y="5829300"/>
            <a:ext cx="4204970" cy="53340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102235">
              <a:lnSpc>
                <a:spcPct val="102099"/>
              </a:lnSpc>
              <a:spcBef>
                <a:spcPts val="215"/>
              </a:spcBef>
            </a:pPr>
            <a:r>
              <a:rPr dirty="0" sz="1450" spc="-70">
                <a:latin typeface="Arial MT"/>
                <a:cs typeface="Arial MT"/>
              </a:rPr>
              <a:t>Inciter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la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30">
                <a:latin typeface="Arial MT"/>
                <a:cs typeface="Arial MT"/>
              </a:rPr>
              <a:t>participation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secteur</a:t>
            </a:r>
            <a:r>
              <a:rPr dirty="0" sz="1450" spc="-10">
                <a:latin typeface="Arial MT"/>
                <a:cs typeface="Arial MT"/>
              </a:rPr>
              <a:t> privé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mobiliser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130">
                <a:latin typeface="Arial MT"/>
                <a:cs typeface="Arial MT"/>
              </a:rPr>
              <a:t>ressources</a:t>
            </a:r>
            <a:r>
              <a:rPr dirty="0" sz="1450" spc="50">
                <a:latin typeface="Arial MT"/>
                <a:cs typeface="Arial MT"/>
              </a:rPr>
              <a:t> </a:t>
            </a:r>
            <a:r>
              <a:rPr dirty="0" sz="1450" spc="-30">
                <a:latin typeface="Arial MT"/>
                <a:cs typeface="Arial MT"/>
              </a:rPr>
              <a:t>complementaires.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26" name="object 26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63674" y="2746109"/>
            <a:ext cx="702304" cy="336665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120744" y="2720340"/>
            <a:ext cx="650974" cy="458119"/>
          </a:xfrm>
          <a:prstGeom prst="rect">
            <a:avLst/>
          </a:prstGeom>
        </p:spPr>
      </p:pic>
      <p:pic>
        <p:nvPicPr>
          <p:cNvPr id="28" name="object 28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537961" y="3249167"/>
            <a:ext cx="473554" cy="402755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78892" y="4226052"/>
            <a:ext cx="2464322" cy="1720595"/>
          </a:xfrm>
          <a:prstGeom prst="rect">
            <a:avLst/>
          </a:prstGeom>
        </p:spPr>
      </p:pic>
      <p:sp>
        <p:nvSpPr>
          <p:cNvPr id="30" name="object 30" descr=""/>
          <p:cNvSpPr txBox="1"/>
          <p:nvPr/>
        </p:nvSpPr>
        <p:spPr>
          <a:xfrm>
            <a:off x="2831592" y="4431791"/>
            <a:ext cx="1605280" cy="13462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26670" rIns="0" bIns="0" rtlCol="0" vert="horz">
            <a:spAutoFit/>
          </a:bodyPr>
          <a:lstStyle/>
          <a:p>
            <a:pPr marL="76200" marR="190500">
              <a:lnSpc>
                <a:spcPct val="100000"/>
              </a:lnSpc>
              <a:spcBef>
                <a:spcPts val="210"/>
              </a:spcBef>
            </a:pPr>
            <a:r>
              <a:rPr dirty="0" sz="1650" spc="-229">
                <a:latin typeface="Arial MT"/>
                <a:cs typeface="Arial MT"/>
              </a:rPr>
              <a:t>Les</a:t>
            </a:r>
            <a:r>
              <a:rPr dirty="0" sz="1650" spc="3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chefs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d’Etas </a:t>
            </a:r>
            <a:r>
              <a:rPr dirty="0" sz="1650" spc="-105">
                <a:latin typeface="Arial MT"/>
                <a:cs typeface="Arial MT"/>
              </a:rPr>
              <a:t>ont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endossé </a:t>
            </a:r>
            <a:r>
              <a:rPr dirty="0" sz="1650" spc="-45">
                <a:latin typeface="Arial MT"/>
                <a:cs typeface="Arial MT"/>
              </a:rPr>
              <a:t>l’initiative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à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Dar </a:t>
            </a:r>
            <a:r>
              <a:rPr dirty="0" sz="1650" spc="-345">
                <a:latin typeface="Arial MT"/>
                <a:cs typeface="Arial MT"/>
              </a:rPr>
              <a:t>Es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20">
                <a:latin typeface="Arial MT"/>
                <a:cs typeface="Arial MT"/>
              </a:rPr>
              <a:t>Salam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–</a:t>
            </a:r>
            <a:r>
              <a:rPr dirty="0" sz="1650" spc="-60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fin </a:t>
            </a:r>
            <a:r>
              <a:rPr dirty="0" sz="1650" spc="-90">
                <a:latin typeface="Arial MT"/>
                <a:cs typeface="Arial MT"/>
              </a:rPr>
              <a:t>Janvier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20">
                <a:latin typeface="Arial MT"/>
                <a:cs typeface="Arial MT"/>
              </a:rPr>
              <a:t>2025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31" name="object 3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12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29412" y="1740407"/>
            <a:ext cx="0" cy="588645"/>
          </a:xfrm>
          <a:custGeom>
            <a:avLst/>
            <a:gdLst/>
            <a:ahLst/>
            <a:cxnLst/>
            <a:rect l="l" t="t" r="r" b="b"/>
            <a:pathLst>
              <a:path w="0" h="588644">
                <a:moveTo>
                  <a:pt x="0" y="0"/>
                </a:moveTo>
                <a:lnTo>
                  <a:pt x="0" y="588263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545336"/>
            <a:ext cx="10058400" cy="0"/>
          </a:xfrm>
          <a:custGeom>
            <a:avLst/>
            <a:gdLst/>
            <a:ahLst/>
            <a:cxnLst/>
            <a:rect l="l" t="t" r="r" b="b"/>
            <a:pathLst>
              <a:path w="10058400" h="0">
                <a:moveTo>
                  <a:pt x="0" y="0"/>
                </a:moveTo>
                <a:lnTo>
                  <a:pt x="10058400" y="0"/>
                </a:lnTo>
              </a:path>
            </a:pathLst>
          </a:custGeom>
          <a:ln w="624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46926" y="1250715"/>
            <a:ext cx="672401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265" b="1">
                <a:solidFill>
                  <a:srgbClr val="0C0C0C"/>
                </a:solidFill>
                <a:latin typeface="Trebuchet MS"/>
                <a:cs typeface="Trebuchet MS"/>
              </a:rPr>
              <a:t>Le</a:t>
            </a:r>
            <a:r>
              <a:rPr dirty="0" sz="1650" spc="4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95" b="1">
                <a:solidFill>
                  <a:srgbClr val="0C0C0C"/>
                </a:solidFill>
                <a:latin typeface="Trebuchet MS"/>
                <a:cs typeface="Trebuchet MS"/>
              </a:rPr>
              <a:t>cadre</a:t>
            </a:r>
            <a:r>
              <a:rPr dirty="0" sz="1650" spc="30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45" b="1">
                <a:solidFill>
                  <a:srgbClr val="0C0C0C"/>
                </a:solidFill>
                <a:latin typeface="Trebuchet MS"/>
                <a:cs typeface="Trebuchet MS"/>
              </a:rPr>
              <a:t>reglementaire</a:t>
            </a:r>
            <a:r>
              <a:rPr dirty="0" sz="1650" spc="10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85" b="1">
                <a:solidFill>
                  <a:srgbClr val="0C0C0C"/>
                </a:solidFill>
                <a:latin typeface="Trebuchet MS"/>
                <a:cs typeface="Trebuchet MS"/>
              </a:rPr>
              <a:t>et</a:t>
            </a:r>
            <a:r>
              <a:rPr dirty="0" sz="1650" spc="5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50" b="1">
                <a:solidFill>
                  <a:srgbClr val="0C0C0C"/>
                </a:solidFill>
                <a:latin typeface="Trebuchet MS"/>
                <a:cs typeface="Trebuchet MS"/>
              </a:rPr>
              <a:t>le</a:t>
            </a:r>
            <a:r>
              <a:rPr dirty="0" sz="1650" spc="2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55" b="1">
                <a:solidFill>
                  <a:srgbClr val="0C0C0C"/>
                </a:solidFill>
                <a:latin typeface="Trebuchet MS"/>
                <a:cs typeface="Trebuchet MS"/>
              </a:rPr>
              <a:t>role</a:t>
            </a:r>
            <a:r>
              <a:rPr dirty="0" sz="1650" spc="50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235" b="1">
                <a:solidFill>
                  <a:srgbClr val="0C0C0C"/>
                </a:solidFill>
                <a:latin typeface="Trebuchet MS"/>
                <a:cs typeface="Trebuchet MS"/>
              </a:rPr>
              <a:t>de</a:t>
            </a:r>
            <a:r>
              <a:rPr dirty="0" sz="1650" spc="4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35" b="1">
                <a:solidFill>
                  <a:srgbClr val="0C0C0C"/>
                </a:solidFill>
                <a:latin typeface="Trebuchet MS"/>
                <a:cs typeface="Trebuchet MS"/>
              </a:rPr>
              <a:t>regulateur</a:t>
            </a:r>
            <a:r>
              <a:rPr dirty="0" sz="1650" spc="10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80" b="1">
                <a:solidFill>
                  <a:srgbClr val="0C0C0C"/>
                </a:solidFill>
                <a:latin typeface="Trebuchet MS"/>
                <a:cs typeface="Trebuchet MS"/>
              </a:rPr>
              <a:t>pour</a:t>
            </a:r>
            <a:r>
              <a:rPr dirty="0" sz="1650" spc="1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00" b="1">
                <a:solidFill>
                  <a:srgbClr val="0C0C0C"/>
                </a:solidFill>
                <a:latin typeface="Trebuchet MS"/>
                <a:cs typeface="Trebuchet MS"/>
              </a:rPr>
              <a:t>attirer</a:t>
            </a:r>
            <a:r>
              <a:rPr dirty="0" sz="1650" spc="35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25" b="1">
                <a:solidFill>
                  <a:srgbClr val="0C0C0C"/>
                </a:solidFill>
                <a:latin typeface="Trebuchet MS"/>
                <a:cs typeface="Trebuchet MS"/>
              </a:rPr>
              <a:t>les</a:t>
            </a:r>
            <a:r>
              <a:rPr dirty="0" sz="1650" spc="30" b="1">
                <a:solidFill>
                  <a:srgbClr val="0C0C0C"/>
                </a:solidFill>
                <a:latin typeface="Trebuchet MS"/>
                <a:cs typeface="Trebuchet MS"/>
              </a:rPr>
              <a:t> </a:t>
            </a:r>
            <a:r>
              <a:rPr dirty="0" sz="1650" spc="-105" b="1">
                <a:solidFill>
                  <a:srgbClr val="0C0C0C"/>
                </a:solidFill>
                <a:latin typeface="Trebuchet MS"/>
                <a:cs typeface="Trebuchet MS"/>
              </a:rPr>
              <a:t>investissements.</a:t>
            </a:r>
            <a:endParaRPr sz="1650">
              <a:latin typeface="Trebuchet MS"/>
              <a:cs typeface="Trebuchet MS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99959" y="1057656"/>
            <a:ext cx="2688335" cy="507491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93776" y="2328672"/>
            <a:ext cx="3906520" cy="53340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221615">
              <a:lnSpc>
                <a:spcPct val="102099"/>
              </a:lnSpc>
              <a:spcBef>
                <a:spcPts val="215"/>
              </a:spcBef>
            </a:pPr>
            <a:r>
              <a:rPr dirty="0" sz="1450" spc="-190">
                <a:latin typeface="Arial MT"/>
                <a:cs typeface="Arial MT"/>
              </a:rPr>
              <a:t>Les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politiques</a:t>
            </a:r>
            <a:r>
              <a:rPr dirty="0" sz="1450" spc="-4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nationales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35">
                <a:latin typeface="Arial MT"/>
                <a:cs typeface="Arial MT"/>
              </a:rPr>
              <a:t>l’energie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incitant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les </a:t>
            </a:r>
            <a:r>
              <a:rPr dirty="0" sz="1450" spc="-100">
                <a:latin typeface="Arial MT"/>
                <a:cs typeface="Arial MT"/>
              </a:rPr>
              <a:t>financements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privés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93776" y="3166872"/>
            <a:ext cx="3906520" cy="53213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321310">
              <a:lnSpc>
                <a:spcPct val="102099"/>
              </a:lnSpc>
              <a:spcBef>
                <a:spcPts val="215"/>
              </a:spcBef>
            </a:pPr>
            <a:r>
              <a:rPr dirty="0" sz="1450" spc="-190">
                <a:latin typeface="Arial MT"/>
                <a:cs typeface="Arial MT"/>
              </a:rPr>
              <a:t>Les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lois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90">
                <a:latin typeface="Arial MT"/>
                <a:cs typeface="Arial MT"/>
              </a:rPr>
              <a:t>sectoriels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doivent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liberalizer</a:t>
            </a:r>
            <a:r>
              <a:rPr dirty="0" sz="1450">
                <a:latin typeface="Arial MT"/>
                <a:cs typeface="Arial MT"/>
              </a:rPr>
              <a:t> le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secteurs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inciter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financements</a:t>
            </a:r>
            <a:r>
              <a:rPr dirty="0" sz="1450" spc="-10">
                <a:latin typeface="Arial MT"/>
                <a:cs typeface="Arial MT"/>
              </a:rPr>
              <a:t> privés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93776" y="3909059"/>
            <a:ext cx="3906520" cy="76200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8575" rIns="0" bIns="0" rtlCol="0" vert="horz">
            <a:spAutoFit/>
          </a:bodyPr>
          <a:lstStyle/>
          <a:p>
            <a:pPr marL="75565" marR="138430">
              <a:lnSpc>
                <a:spcPct val="102400"/>
              </a:lnSpc>
              <a:spcBef>
                <a:spcPts val="225"/>
              </a:spcBef>
            </a:pPr>
            <a:r>
              <a:rPr dirty="0" sz="1450" spc="-190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textes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d’applications,</a:t>
            </a:r>
            <a:r>
              <a:rPr dirty="0" sz="1450" spc="2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incitations </a:t>
            </a:r>
            <a:r>
              <a:rPr dirty="0" sz="1450" spc="-75">
                <a:latin typeface="Arial MT"/>
                <a:cs typeface="Arial MT"/>
              </a:rPr>
              <a:t>financieres,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etc.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doivent</a:t>
            </a:r>
            <a:r>
              <a:rPr dirty="0" sz="1450" spc="-20">
                <a:latin typeface="Arial MT"/>
                <a:cs typeface="Arial MT"/>
              </a:rPr>
              <a:t> etre</a:t>
            </a:r>
            <a:r>
              <a:rPr dirty="0" sz="1450" spc="-3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clairs,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pour</a:t>
            </a:r>
            <a:r>
              <a:rPr dirty="0" sz="1450" spc="-4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attire</a:t>
            </a:r>
            <a:r>
              <a:rPr dirty="0" sz="1450" spc="-35">
                <a:latin typeface="Arial MT"/>
                <a:cs typeface="Arial MT"/>
              </a:rPr>
              <a:t> les </a:t>
            </a:r>
            <a:r>
              <a:rPr dirty="0" sz="1450" spc="-100">
                <a:latin typeface="Arial MT"/>
                <a:cs typeface="Arial MT"/>
              </a:rPr>
              <a:t>financements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privés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6435852" y="1805939"/>
            <a:ext cx="1663064" cy="467995"/>
          </a:xfrm>
          <a:custGeom>
            <a:avLst/>
            <a:gdLst/>
            <a:ahLst/>
            <a:cxnLst/>
            <a:rect l="l" t="t" r="r" b="b"/>
            <a:pathLst>
              <a:path w="1663065" h="467994">
                <a:moveTo>
                  <a:pt x="0" y="0"/>
                </a:moveTo>
                <a:lnTo>
                  <a:pt x="1662683" y="0"/>
                </a:lnTo>
                <a:lnTo>
                  <a:pt x="1662683" y="467867"/>
                </a:lnTo>
                <a:lnTo>
                  <a:pt x="0" y="467867"/>
                </a:lnTo>
                <a:lnTo>
                  <a:pt x="0" y="0"/>
                </a:lnTo>
                <a:close/>
              </a:path>
            </a:pathLst>
          </a:custGeom>
          <a:ln w="1371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428994" y="1799082"/>
            <a:ext cx="1676400" cy="481965"/>
          </a:xfrm>
          <a:prstGeom prst="rect">
            <a:avLst/>
          </a:prstGeom>
          <a:solidFill>
            <a:srgbClr val="000000"/>
          </a:solidFill>
        </p:spPr>
        <p:txBody>
          <a:bodyPr wrap="square" lIns="0" tIns="3810" rIns="0" bIns="0" rtlCol="0" vert="horz">
            <a:spAutoFit/>
          </a:bodyPr>
          <a:lstStyle/>
          <a:p>
            <a:pPr marL="208915" marR="142875" indent="-58419">
              <a:lnSpc>
                <a:spcPct val="102099"/>
              </a:lnSpc>
              <a:spcBef>
                <a:spcPts val="30"/>
              </a:spcBef>
            </a:pPr>
            <a:r>
              <a:rPr dirty="0" sz="1450" spc="-190" b="1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dirty="0" sz="145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90" b="1">
                <a:solidFill>
                  <a:srgbClr val="FFFFFF"/>
                </a:solidFill>
                <a:latin typeface="Arial"/>
                <a:cs typeface="Arial"/>
              </a:rPr>
              <a:t>regulateur</a:t>
            </a:r>
            <a:r>
              <a:rPr dirty="0" sz="1450" spc="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70" b="1">
                <a:solidFill>
                  <a:srgbClr val="FFFFFF"/>
                </a:solidFill>
                <a:latin typeface="Arial"/>
                <a:cs typeface="Arial"/>
              </a:rPr>
              <a:t>doit </a:t>
            </a:r>
            <a:r>
              <a:rPr dirty="0" sz="1450" spc="-95" b="1">
                <a:solidFill>
                  <a:srgbClr val="FFFFFF"/>
                </a:solidFill>
                <a:latin typeface="Arial"/>
                <a:cs typeface="Arial"/>
              </a:rPr>
              <a:t>jouer</a:t>
            </a:r>
            <a:r>
              <a:rPr dirty="0" sz="145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110" b="1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dirty="0" sz="145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85" b="1">
                <a:solidFill>
                  <a:srgbClr val="FFFFFF"/>
                </a:solidFill>
                <a:latin typeface="Arial"/>
                <a:cs typeface="Arial"/>
              </a:rPr>
              <a:t>role</a:t>
            </a:r>
            <a:r>
              <a:rPr dirty="0" sz="14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25" b="1">
                <a:solidFill>
                  <a:srgbClr val="FFFFFF"/>
                </a:solidFill>
                <a:latin typeface="Arial"/>
                <a:cs typeface="Arial"/>
              </a:rPr>
              <a:t>clé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371844" y="3224783"/>
            <a:ext cx="2546985" cy="7620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26670" rIns="0" bIns="0" rtlCol="0" vert="horz">
            <a:spAutoFit/>
          </a:bodyPr>
          <a:lstStyle/>
          <a:p>
            <a:pPr algn="ctr" marL="336550" marR="328295">
              <a:lnSpc>
                <a:spcPct val="102400"/>
              </a:lnSpc>
              <a:spcBef>
                <a:spcPts val="210"/>
              </a:spcBef>
            </a:pPr>
            <a:r>
              <a:rPr dirty="0" sz="1450" spc="-35">
                <a:latin typeface="Arial MT"/>
                <a:cs typeface="Arial MT"/>
              </a:rPr>
              <a:t>Octroi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14">
                <a:latin typeface="Arial MT"/>
                <a:cs typeface="Arial MT"/>
              </a:rPr>
              <a:t>licences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135">
                <a:latin typeface="Arial MT"/>
                <a:cs typeface="Arial MT"/>
              </a:rPr>
              <a:t>+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le </a:t>
            </a:r>
            <a:r>
              <a:rPr dirty="0" sz="1450" spc="-65">
                <a:latin typeface="Arial MT"/>
                <a:cs typeface="Arial MT"/>
              </a:rPr>
              <a:t>contrôle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activités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75">
                <a:latin typeface="Arial MT"/>
                <a:cs typeface="Arial MT"/>
              </a:rPr>
              <a:t>des </a:t>
            </a:r>
            <a:r>
              <a:rPr dirty="0" sz="1450" spc="-10">
                <a:latin typeface="Arial MT"/>
                <a:cs typeface="Arial MT"/>
              </a:rPr>
              <a:t>opérateurs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71844" y="4026408"/>
            <a:ext cx="2546985" cy="30353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2384" rIns="0" bIns="0" rtlCol="0" vert="horz">
            <a:spAutoFit/>
          </a:bodyPr>
          <a:lstStyle/>
          <a:p>
            <a:pPr marL="321310">
              <a:lnSpc>
                <a:spcPct val="100000"/>
              </a:lnSpc>
              <a:spcBef>
                <a:spcPts val="254"/>
              </a:spcBef>
            </a:pPr>
            <a:r>
              <a:rPr dirty="0" sz="1450" spc="-55">
                <a:latin typeface="Arial MT"/>
                <a:cs typeface="Arial MT"/>
              </a:rPr>
              <a:t>Fixation</a:t>
            </a:r>
            <a:r>
              <a:rPr dirty="0" sz="1450" spc="-4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suivi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tarifs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371844" y="4457700"/>
            <a:ext cx="2607945" cy="3048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0480" rIns="0" bIns="0" rtlCol="0" vert="horz">
            <a:spAutoFit/>
          </a:bodyPr>
          <a:lstStyle/>
          <a:p>
            <a:pPr marL="382270">
              <a:lnSpc>
                <a:spcPct val="100000"/>
              </a:lnSpc>
              <a:spcBef>
                <a:spcPts val="240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Arbitrage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différends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371844" y="2310383"/>
            <a:ext cx="2546985" cy="5334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27305" rIns="0" bIns="0" rtlCol="0" vert="horz">
            <a:spAutoFit/>
          </a:bodyPr>
          <a:lstStyle/>
          <a:p>
            <a:pPr marL="112395" marR="105410" indent="5715">
              <a:lnSpc>
                <a:spcPct val="102099"/>
              </a:lnSpc>
              <a:spcBef>
                <a:spcPts val="215"/>
              </a:spcBef>
            </a:pPr>
            <a:r>
              <a:rPr dirty="0" sz="1450" spc="-95">
                <a:latin typeface="Arial MT"/>
                <a:cs typeface="Arial MT"/>
              </a:rPr>
              <a:t>Promotion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4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la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concurrence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et </a:t>
            </a:r>
            <a:r>
              <a:rPr dirty="0" sz="1450">
                <a:latin typeface="Arial MT"/>
                <a:cs typeface="Arial MT"/>
              </a:rPr>
              <a:t>la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non-</a:t>
            </a:r>
            <a:r>
              <a:rPr dirty="0" sz="1450" spc="-75">
                <a:latin typeface="Arial MT"/>
                <a:cs typeface="Arial MT"/>
              </a:rPr>
              <a:t>discrimination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au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réseau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024889" y="1689354"/>
            <a:ext cx="1678305" cy="480059"/>
          </a:xfrm>
          <a:prstGeom prst="rect">
            <a:avLst/>
          </a:pr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wrap="square" lIns="0" tIns="121285" rIns="0" bIns="0" rtlCol="0" vert="horz">
            <a:spAutoFit/>
          </a:bodyPr>
          <a:lstStyle/>
          <a:p>
            <a:pPr marL="175895">
              <a:lnSpc>
                <a:spcPct val="100000"/>
              </a:lnSpc>
              <a:spcBef>
                <a:spcPts val="955"/>
              </a:spcBef>
            </a:pPr>
            <a:r>
              <a:rPr dirty="0" sz="1450" spc="-114" b="1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dirty="0" sz="14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120" b="1">
                <a:solidFill>
                  <a:srgbClr val="FFFFFF"/>
                </a:solidFill>
                <a:latin typeface="Arial"/>
                <a:cs typeface="Arial"/>
              </a:rPr>
              <a:t>cadre</a:t>
            </a:r>
            <a:r>
              <a:rPr dirty="0" sz="145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FFFFFF"/>
                </a:solidFill>
                <a:latin typeface="Arial"/>
                <a:cs typeface="Arial"/>
              </a:rPr>
              <a:t>incitatif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72047" y="2899905"/>
            <a:ext cx="1492532" cy="1151698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71515" y="4399788"/>
            <a:ext cx="390143" cy="420623"/>
          </a:xfrm>
          <a:prstGeom prst="rect">
            <a:avLst/>
          </a:prstGeom>
        </p:spPr>
      </p:pic>
      <p:sp>
        <p:nvSpPr>
          <p:cNvPr id="19" name="object 1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12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3175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30"/>
              </a:spcBef>
            </a:pPr>
            <a:r>
              <a:rPr dirty="0" spc="-245"/>
              <a:t>Comment</a:t>
            </a:r>
            <a:r>
              <a:rPr dirty="0" spc="20"/>
              <a:t> </a:t>
            </a:r>
            <a:r>
              <a:rPr dirty="0" spc="-90"/>
              <a:t>la</a:t>
            </a:r>
            <a:r>
              <a:rPr dirty="0" spc="10"/>
              <a:t> </a:t>
            </a:r>
            <a:r>
              <a:rPr dirty="0" spc="-210"/>
              <a:t>Banque</a:t>
            </a:r>
            <a:r>
              <a:rPr dirty="0" spc="30"/>
              <a:t> </a:t>
            </a:r>
            <a:r>
              <a:rPr dirty="0" spc="-180"/>
              <a:t>appui</a:t>
            </a:r>
            <a:r>
              <a:rPr dirty="0" spc="50"/>
              <a:t> </a:t>
            </a:r>
            <a:r>
              <a:rPr dirty="0" spc="-155"/>
              <a:t>les</a:t>
            </a:r>
            <a:r>
              <a:rPr dirty="0" spc="15"/>
              <a:t> </a:t>
            </a:r>
            <a:r>
              <a:rPr dirty="0" spc="-200"/>
              <a:t>agences</a:t>
            </a:r>
            <a:r>
              <a:rPr dirty="0" spc="15"/>
              <a:t> </a:t>
            </a:r>
            <a:r>
              <a:rPr dirty="0" spc="-270"/>
              <a:t>de</a:t>
            </a:r>
            <a:r>
              <a:rPr dirty="0" spc="30"/>
              <a:t> </a:t>
            </a:r>
            <a:r>
              <a:rPr dirty="0" spc="-145"/>
              <a:t>regulation</a:t>
            </a:r>
            <a:r>
              <a:rPr dirty="0" spc="35"/>
              <a:t> </a:t>
            </a:r>
            <a:r>
              <a:rPr dirty="0" spc="-50"/>
              <a:t>?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60248" y="2670048"/>
            <a:ext cx="2955290" cy="58547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7940" rIns="0" bIns="0" rtlCol="0" vert="horz">
            <a:spAutoFit/>
          </a:bodyPr>
          <a:lstStyle/>
          <a:p>
            <a:pPr marL="284480" marR="277495" indent="161290">
              <a:lnSpc>
                <a:spcPct val="100000"/>
              </a:lnSpc>
              <a:spcBef>
                <a:spcPts val="220"/>
              </a:spcBef>
            </a:pPr>
            <a:r>
              <a:rPr dirty="0" sz="1650" spc="-145">
                <a:latin typeface="Arial MT"/>
                <a:cs typeface="Arial MT"/>
              </a:rPr>
              <a:t>Programmes</a:t>
            </a:r>
            <a:r>
              <a:rPr dirty="0" sz="1650" spc="60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d'assistance </a:t>
            </a:r>
            <a:r>
              <a:rPr dirty="0" sz="1650" spc="-110">
                <a:latin typeface="Arial MT"/>
                <a:cs typeface="Arial MT"/>
              </a:rPr>
              <a:t>technique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10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60">
                <a:latin typeface="Arial MT"/>
                <a:cs typeface="Arial MT"/>
              </a:rPr>
              <a:t> </a:t>
            </a:r>
            <a:r>
              <a:rPr dirty="0" sz="1650" spc="-110">
                <a:latin typeface="Arial MT"/>
                <a:cs typeface="Arial MT"/>
              </a:rPr>
              <a:t>financement.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637788" y="2593848"/>
            <a:ext cx="6047740" cy="6858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9845" rIns="0" bIns="0" rtlCol="0" vert="horz">
            <a:spAutoFit/>
          </a:bodyPr>
          <a:lstStyle/>
          <a:p>
            <a:pPr algn="just" marL="76200" marR="607060">
              <a:lnSpc>
                <a:spcPct val="101499"/>
              </a:lnSpc>
              <a:spcBef>
                <a:spcPts val="235"/>
              </a:spcBef>
            </a:pPr>
            <a:r>
              <a:rPr dirty="0" sz="1300" spc="-100">
                <a:latin typeface="Arial MT"/>
                <a:cs typeface="Arial MT"/>
              </a:rPr>
              <a:t>Programme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85">
                <a:latin typeface="Arial MT"/>
                <a:cs typeface="Arial MT"/>
              </a:rPr>
              <a:t>d'assistance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à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la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80">
                <a:latin typeface="Arial MT"/>
                <a:cs typeface="Arial MT"/>
              </a:rPr>
              <a:t>gestion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80">
                <a:latin typeface="Arial MT"/>
                <a:cs typeface="Arial MT"/>
              </a:rPr>
              <a:t>du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100">
                <a:latin typeface="Arial MT"/>
                <a:cs typeface="Arial MT"/>
              </a:rPr>
              <a:t>secteur</a:t>
            </a:r>
            <a:r>
              <a:rPr dirty="0" sz="1300" spc="20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énergétique</a:t>
            </a:r>
            <a:r>
              <a:rPr dirty="0" sz="1300" spc="25">
                <a:latin typeface="Arial MT"/>
                <a:cs typeface="Arial MT"/>
              </a:rPr>
              <a:t> </a:t>
            </a:r>
            <a:r>
              <a:rPr dirty="0" sz="1300" spc="-160">
                <a:latin typeface="Arial MT"/>
                <a:cs typeface="Arial MT"/>
              </a:rPr>
              <a:t>(ESMAP)</a:t>
            </a:r>
            <a:r>
              <a:rPr dirty="0" sz="1300" spc="70">
                <a:latin typeface="Arial MT"/>
                <a:cs typeface="Arial MT"/>
              </a:rPr>
              <a:t> </a:t>
            </a:r>
            <a:r>
              <a:rPr dirty="0" sz="1300" spc="-40">
                <a:latin typeface="Arial MT"/>
                <a:cs typeface="Arial MT"/>
              </a:rPr>
              <a:t>fournit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35">
                <a:latin typeface="Arial MT"/>
                <a:cs typeface="Arial MT"/>
              </a:rPr>
              <a:t>une </a:t>
            </a:r>
            <a:r>
              <a:rPr dirty="0" sz="1300" spc="-45">
                <a:latin typeface="Arial MT"/>
                <a:cs typeface="Arial MT"/>
              </a:rPr>
              <a:t>expertise</a:t>
            </a:r>
            <a:r>
              <a:rPr dirty="0" sz="1300" spc="-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et</a:t>
            </a:r>
            <a:r>
              <a:rPr dirty="0" sz="1300" spc="-90">
                <a:latin typeface="Arial MT"/>
                <a:cs typeface="Arial MT"/>
              </a:rPr>
              <a:t> </a:t>
            </a:r>
            <a:r>
              <a:rPr dirty="0" sz="1300" spc="-220">
                <a:latin typeface="Arial MT"/>
                <a:cs typeface="Arial MT"/>
              </a:rPr>
              <a:t>un</a:t>
            </a:r>
            <a:r>
              <a:rPr dirty="0" sz="1300" spc="130">
                <a:latin typeface="Arial MT"/>
                <a:cs typeface="Arial MT"/>
              </a:rPr>
              <a:t> </a:t>
            </a:r>
            <a:r>
              <a:rPr dirty="0" sz="1300" spc="-105">
                <a:latin typeface="Arial MT"/>
                <a:cs typeface="Arial MT"/>
              </a:rPr>
              <a:t>soutien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85">
                <a:latin typeface="Arial MT"/>
                <a:cs typeface="Arial MT"/>
              </a:rPr>
              <a:t>technique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40">
                <a:latin typeface="Arial MT"/>
                <a:cs typeface="Arial MT"/>
              </a:rPr>
              <a:t>aux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pays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pour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40">
                <a:latin typeface="Arial MT"/>
                <a:cs typeface="Arial MT"/>
              </a:rPr>
              <a:t>améliorer</a:t>
            </a:r>
            <a:r>
              <a:rPr dirty="0" sz="1300" spc="20">
                <a:latin typeface="Arial MT"/>
                <a:cs typeface="Arial MT"/>
              </a:rPr>
              <a:t> </a:t>
            </a:r>
            <a:r>
              <a:rPr dirty="0" sz="1300" spc="-90">
                <a:latin typeface="Arial MT"/>
                <a:cs typeface="Arial MT"/>
              </a:rPr>
              <a:t>leurs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45">
                <a:latin typeface="Arial MT"/>
                <a:cs typeface="Arial MT"/>
              </a:rPr>
              <a:t>réglementations </a:t>
            </a:r>
            <a:r>
              <a:rPr dirty="0" sz="1300" spc="-10">
                <a:latin typeface="Arial MT"/>
                <a:cs typeface="Arial MT"/>
              </a:rPr>
              <a:t>énergétiques.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60248" y="3665220"/>
            <a:ext cx="2955290" cy="585470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7940" rIns="0" bIns="0" rtlCol="0" vert="horz">
            <a:spAutoFit/>
          </a:bodyPr>
          <a:lstStyle/>
          <a:p>
            <a:pPr marL="873125" marR="403860" indent="-460375">
              <a:lnSpc>
                <a:spcPct val="100000"/>
              </a:lnSpc>
              <a:spcBef>
                <a:spcPts val="220"/>
              </a:spcBef>
            </a:pPr>
            <a:r>
              <a:rPr dirty="0" sz="1650" spc="-150">
                <a:latin typeface="Arial MT"/>
                <a:cs typeface="Arial MT"/>
              </a:rPr>
              <a:t>Financement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projets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d’ </a:t>
            </a:r>
            <a:r>
              <a:rPr dirty="0" sz="1650" spc="-90">
                <a:latin typeface="Arial MT"/>
                <a:cs typeface="Arial MT"/>
              </a:rPr>
              <a:t>investissements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637788" y="3614927"/>
            <a:ext cx="6137275" cy="6858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8575" rIns="0" bIns="0" rtlCol="0" vert="horz">
            <a:spAutoFit/>
          </a:bodyPr>
          <a:lstStyle/>
          <a:p>
            <a:pPr marL="76200" marR="495300">
              <a:lnSpc>
                <a:spcPct val="101499"/>
              </a:lnSpc>
              <a:spcBef>
                <a:spcPts val="225"/>
              </a:spcBef>
            </a:pPr>
            <a:r>
              <a:rPr dirty="0" sz="1300" spc="-120">
                <a:latin typeface="Arial MT"/>
                <a:cs typeface="Arial MT"/>
              </a:rPr>
              <a:t>La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105">
                <a:latin typeface="Arial MT"/>
                <a:cs typeface="Arial MT"/>
              </a:rPr>
              <a:t>Banque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40">
                <a:latin typeface="Arial MT"/>
                <a:cs typeface="Arial MT"/>
              </a:rPr>
              <a:t>Mondiale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-70">
                <a:latin typeface="Arial MT"/>
                <a:cs typeface="Arial MT"/>
              </a:rPr>
              <a:t>finance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95">
                <a:latin typeface="Arial MT"/>
                <a:cs typeface="Arial MT"/>
              </a:rPr>
              <a:t>des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60">
                <a:latin typeface="Arial MT"/>
                <a:cs typeface="Arial MT"/>
              </a:rPr>
              <a:t>projets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 spc="-65">
                <a:latin typeface="Arial MT"/>
                <a:cs typeface="Arial MT"/>
              </a:rPr>
              <a:t>énergétiques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90">
                <a:latin typeface="Arial MT"/>
                <a:cs typeface="Arial MT"/>
              </a:rPr>
              <a:t>d'accès</a:t>
            </a:r>
            <a:r>
              <a:rPr dirty="0" sz="1300">
                <a:latin typeface="Arial MT"/>
                <a:cs typeface="Arial MT"/>
              </a:rPr>
              <a:t> à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35">
                <a:latin typeface="Arial MT"/>
                <a:cs typeface="Arial MT"/>
              </a:rPr>
              <a:t>l'énergie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et</a:t>
            </a:r>
            <a:r>
              <a:rPr dirty="0" sz="1300" spc="-15">
                <a:latin typeface="Arial MT"/>
                <a:cs typeface="Arial MT"/>
              </a:rPr>
              <a:t> </a:t>
            </a:r>
            <a:r>
              <a:rPr dirty="0" sz="1300" spc="-25">
                <a:latin typeface="Arial MT"/>
                <a:cs typeface="Arial MT"/>
              </a:rPr>
              <a:t>de </a:t>
            </a:r>
            <a:r>
              <a:rPr dirty="0" sz="1300" spc="-65">
                <a:latin typeface="Arial MT"/>
                <a:cs typeface="Arial MT"/>
              </a:rPr>
              <a:t>développement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100">
                <a:latin typeface="Arial MT"/>
                <a:cs typeface="Arial MT"/>
              </a:rPr>
              <a:t>des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75">
                <a:latin typeface="Arial MT"/>
                <a:cs typeface="Arial MT"/>
              </a:rPr>
              <a:t>énergies</a:t>
            </a:r>
            <a:r>
              <a:rPr dirty="0" sz="1300" spc="25">
                <a:latin typeface="Arial MT"/>
                <a:cs typeface="Arial MT"/>
              </a:rPr>
              <a:t> </a:t>
            </a:r>
            <a:r>
              <a:rPr dirty="0" sz="1300" spc="-75">
                <a:latin typeface="Arial MT"/>
                <a:cs typeface="Arial MT"/>
              </a:rPr>
              <a:t>renouvelables,..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130">
                <a:latin typeface="Arial MT"/>
                <a:cs typeface="Arial MT"/>
              </a:rPr>
              <a:t>Une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95">
                <a:latin typeface="Arial MT"/>
                <a:cs typeface="Arial MT"/>
              </a:rPr>
              <a:t>composante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75">
                <a:latin typeface="Arial MT"/>
                <a:cs typeface="Arial MT"/>
              </a:rPr>
              <a:t>renforcement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25">
                <a:latin typeface="Arial MT"/>
                <a:cs typeface="Arial MT"/>
              </a:rPr>
              <a:t>des </a:t>
            </a:r>
            <a:r>
              <a:rPr dirty="0" sz="1300" spc="-70">
                <a:latin typeface="Arial MT"/>
                <a:cs typeface="Arial MT"/>
              </a:rPr>
              <a:t>capacités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-100">
                <a:latin typeface="Arial MT"/>
                <a:cs typeface="Arial MT"/>
              </a:rPr>
              <a:t>des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100">
                <a:latin typeface="Arial MT"/>
                <a:cs typeface="Arial MT"/>
              </a:rPr>
              <a:t>agences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 </a:t>
            </a:r>
            <a:r>
              <a:rPr dirty="0" sz="1300" spc="-45">
                <a:latin typeface="Arial MT"/>
                <a:cs typeface="Arial MT"/>
              </a:rPr>
              <a:t>régulation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fait partie</a:t>
            </a:r>
            <a:r>
              <a:rPr dirty="0" sz="1300" spc="2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-145">
                <a:latin typeface="Arial MT"/>
                <a:cs typeface="Arial MT"/>
              </a:rPr>
              <a:t>ces</a:t>
            </a:r>
            <a:r>
              <a:rPr dirty="0" sz="1300" spc="-10">
                <a:latin typeface="Arial MT"/>
                <a:cs typeface="Arial MT"/>
              </a:rPr>
              <a:t> opérations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60248" y="4730496"/>
            <a:ext cx="2955290" cy="330835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6669" rIns="0" bIns="0" rtlCol="0" vert="horz">
            <a:spAutoFit/>
          </a:bodyPr>
          <a:lstStyle/>
          <a:p>
            <a:pPr marL="142875">
              <a:lnSpc>
                <a:spcPct val="100000"/>
              </a:lnSpc>
              <a:spcBef>
                <a:spcPts val="209"/>
              </a:spcBef>
            </a:pPr>
            <a:r>
              <a:rPr dirty="0" sz="1650" spc="-130">
                <a:latin typeface="Arial MT"/>
                <a:cs typeface="Arial MT"/>
              </a:rPr>
              <a:t>Soutien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à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50">
                <a:latin typeface="Arial MT"/>
                <a:cs typeface="Arial MT"/>
              </a:rPr>
              <a:t>l'intégration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régionale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637788" y="4550664"/>
            <a:ext cx="6137275" cy="6858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8575" rIns="0" bIns="0" rtlCol="0" vert="horz">
            <a:spAutoFit/>
          </a:bodyPr>
          <a:lstStyle/>
          <a:p>
            <a:pPr marL="76200" marR="782320">
              <a:lnSpc>
                <a:spcPct val="101499"/>
              </a:lnSpc>
              <a:spcBef>
                <a:spcPts val="225"/>
              </a:spcBef>
            </a:pPr>
            <a:r>
              <a:rPr dirty="0" sz="1300" spc="-120">
                <a:latin typeface="Arial MT"/>
                <a:cs typeface="Arial MT"/>
              </a:rPr>
              <a:t>La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105">
                <a:latin typeface="Arial MT"/>
                <a:cs typeface="Arial MT"/>
              </a:rPr>
              <a:t>Banque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40">
                <a:latin typeface="Arial MT"/>
                <a:cs typeface="Arial MT"/>
              </a:rPr>
              <a:t>Mondiale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90">
                <a:latin typeface="Arial MT"/>
                <a:cs typeface="Arial MT"/>
              </a:rPr>
              <a:t>soutient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35">
                <a:latin typeface="Arial MT"/>
                <a:cs typeface="Arial MT"/>
              </a:rPr>
              <a:t>l'intégration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100">
                <a:latin typeface="Arial MT"/>
                <a:cs typeface="Arial MT"/>
              </a:rPr>
              <a:t>des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 spc="-75">
                <a:latin typeface="Arial MT"/>
                <a:cs typeface="Arial MT"/>
              </a:rPr>
              <a:t>réseaux</a:t>
            </a:r>
            <a:r>
              <a:rPr dirty="0" sz="1300" spc="15">
                <a:latin typeface="Arial MT"/>
                <a:cs typeface="Arial MT"/>
              </a:rPr>
              <a:t> </a:t>
            </a:r>
            <a:r>
              <a:rPr dirty="0" sz="1300" spc="-65">
                <a:latin typeface="Arial MT"/>
                <a:cs typeface="Arial MT"/>
              </a:rPr>
              <a:t>électriques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-45">
                <a:latin typeface="Arial MT"/>
                <a:cs typeface="Arial MT"/>
              </a:rPr>
              <a:t>régionaux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-25">
                <a:latin typeface="Arial MT"/>
                <a:cs typeface="Arial MT"/>
              </a:rPr>
              <a:t>et </a:t>
            </a:r>
            <a:r>
              <a:rPr dirty="0" sz="1300" spc="-70">
                <a:latin typeface="Arial MT"/>
                <a:cs typeface="Arial MT"/>
              </a:rPr>
              <a:t>l'harmonisation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 spc="-95">
                <a:latin typeface="Arial MT"/>
                <a:cs typeface="Arial MT"/>
              </a:rPr>
              <a:t>des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politiques</a:t>
            </a:r>
            <a:r>
              <a:rPr dirty="0" sz="1300" spc="-4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et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 spc="-70">
                <a:latin typeface="Arial MT"/>
                <a:cs typeface="Arial MT"/>
              </a:rPr>
              <a:t>réglementations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-50">
                <a:latin typeface="Arial MT"/>
                <a:cs typeface="Arial MT"/>
              </a:rPr>
              <a:t>pour</a:t>
            </a:r>
            <a:r>
              <a:rPr dirty="0" sz="1300" spc="-25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faciliter</a:t>
            </a:r>
            <a:r>
              <a:rPr dirty="0" sz="1300" spc="-3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le</a:t>
            </a:r>
            <a:r>
              <a:rPr dirty="0" sz="1300" spc="-20">
                <a:latin typeface="Arial MT"/>
                <a:cs typeface="Arial MT"/>
              </a:rPr>
              <a:t> </a:t>
            </a:r>
            <a:r>
              <a:rPr dirty="0" sz="1300" spc="-10">
                <a:latin typeface="Arial MT"/>
                <a:cs typeface="Arial MT"/>
              </a:rPr>
              <a:t>commerce </a:t>
            </a:r>
            <a:r>
              <a:rPr dirty="0" sz="1300" spc="-45">
                <a:latin typeface="Arial MT"/>
                <a:cs typeface="Arial MT"/>
              </a:rPr>
              <a:t>transfrontalier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de</a:t>
            </a:r>
            <a:r>
              <a:rPr dirty="0" sz="1300" spc="-10">
                <a:latin typeface="Arial MT"/>
                <a:cs typeface="Arial MT"/>
              </a:rPr>
              <a:t> l'électricité.</a:t>
            </a:r>
            <a:endParaRPr sz="130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02080" y="1684020"/>
            <a:ext cx="8282940" cy="76200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6670" rIns="0" bIns="0" rtlCol="0" vert="horz">
            <a:spAutoFit/>
          </a:bodyPr>
          <a:lstStyle/>
          <a:p>
            <a:pPr marL="76200" marR="90170">
              <a:lnSpc>
                <a:spcPct val="102400"/>
              </a:lnSpc>
              <a:spcBef>
                <a:spcPts val="210"/>
              </a:spcBef>
            </a:pPr>
            <a:r>
              <a:rPr dirty="0" sz="1450" spc="-125">
                <a:latin typeface="Arial MT"/>
                <a:cs typeface="Arial MT"/>
              </a:rPr>
              <a:t>La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Banque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Mondiale</a:t>
            </a:r>
            <a:r>
              <a:rPr dirty="0" sz="1450" spc="-55">
                <a:latin typeface="Arial MT"/>
                <a:cs typeface="Arial MT"/>
              </a:rPr>
              <a:t> </a:t>
            </a:r>
            <a:r>
              <a:rPr dirty="0" sz="1450" spc="-75">
                <a:latin typeface="Arial MT"/>
                <a:cs typeface="Arial MT"/>
              </a:rPr>
              <a:t>joue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165">
                <a:latin typeface="Arial MT"/>
                <a:cs typeface="Arial MT"/>
              </a:rPr>
              <a:t>un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rôle</a:t>
            </a:r>
            <a:r>
              <a:rPr dirty="0" sz="1450" spc="-7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actif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dans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le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soutien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aux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agences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régulation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secteur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énergétique,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en </a:t>
            </a:r>
            <a:r>
              <a:rPr dirty="0" sz="1450" spc="-85">
                <a:latin typeface="Arial MT"/>
                <a:cs typeface="Arial MT"/>
              </a:rPr>
              <a:t>fournissant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30">
                <a:latin typeface="Arial MT"/>
                <a:cs typeface="Arial MT"/>
              </a:rPr>
              <a:t>ressources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40">
                <a:latin typeface="Arial MT"/>
                <a:cs typeface="Arial MT"/>
              </a:rPr>
              <a:t>une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expertise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améliorer</a:t>
            </a:r>
            <a:r>
              <a:rPr dirty="0" sz="1450">
                <a:latin typeface="Arial MT"/>
                <a:cs typeface="Arial MT"/>
              </a:rPr>
              <a:t> la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gouvernance</a:t>
            </a:r>
            <a:r>
              <a:rPr dirty="0" sz="1450">
                <a:latin typeface="Arial MT"/>
                <a:cs typeface="Arial MT"/>
              </a:rPr>
              <a:t> et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performances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du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secteur </a:t>
            </a:r>
            <a:r>
              <a:rPr dirty="0" sz="1450" spc="-55">
                <a:latin typeface="Arial MT"/>
                <a:cs typeface="Arial MT"/>
              </a:rPr>
              <a:t>énergétique</a:t>
            </a:r>
            <a:r>
              <a:rPr dirty="0" sz="1450" spc="-40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dans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pays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développement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4151" y="1690116"/>
            <a:ext cx="922019" cy="760475"/>
          </a:xfrm>
          <a:prstGeom prst="rect">
            <a:avLst/>
          </a:prstGeom>
        </p:spPr>
      </p:pic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12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29412" y="2369820"/>
            <a:ext cx="0" cy="125095"/>
          </a:xfrm>
          <a:custGeom>
            <a:avLst/>
            <a:gdLst/>
            <a:ahLst/>
            <a:cxnLst/>
            <a:rect l="l" t="t" r="r" b="b"/>
            <a:pathLst>
              <a:path w="0" h="125094">
                <a:moveTo>
                  <a:pt x="0" y="0"/>
                </a:moveTo>
                <a:lnTo>
                  <a:pt x="0" y="124968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629412" y="1740407"/>
            <a:ext cx="0" cy="96520"/>
          </a:xfrm>
          <a:custGeom>
            <a:avLst/>
            <a:gdLst/>
            <a:ahLst/>
            <a:cxnLst/>
            <a:rect l="l" t="t" r="r" b="b"/>
            <a:pathLst>
              <a:path w="0" h="96519">
                <a:moveTo>
                  <a:pt x="0" y="0"/>
                </a:moveTo>
                <a:lnTo>
                  <a:pt x="0" y="96012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0" y="1545336"/>
            <a:ext cx="10058400" cy="0"/>
          </a:xfrm>
          <a:custGeom>
            <a:avLst/>
            <a:gdLst/>
            <a:ahLst/>
            <a:cxnLst/>
            <a:rect l="l" t="t" r="r" b="b"/>
            <a:pathLst>
              <a:path w="10058400" h="0">
                <a:moveTo>
                  <a:pt x="0" y="0"/>
                </a:moveTo>
                <a:lnTo>
                  <a:pt x="10058400" y="0"/>
                </a:lnTo>
              </a:path>
            </a:pathLst>
          </a:custGeom>
          <a:ln w="624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371856" y="4681727"/>
            <a:ext cx="9316720" cy="603885"/>
          </a:xfrm>
          <a:prstGeom prst="rect">
            <a:avLst/>
          </a:prstGeom>
          <a:solidFill>
            <a:srgbClr val="1CACE4"/>
          </a:solidFill>
        </p:spPr>
        <p:txBody>
          <a:bodyPr wrap="square" lIns="0" tIns="17780" rIns="0" bIns="0" rtlCol="0" vert="horz">
            <a:spAutoFit/>
          </a:bodyPr>
          <a:lstStyle/>
          <a:p>
            <a:pPr marL="76200" marR="182880">
              <a:lnSpc>
                <a:spcPts val="1430"/>
              </a:lnSpc>
              <a:spcBef>
                <a:spcPts val="140"/>
              </a:spcBef>
            </a:pPr>
            <a:r>
              <a:rPr dirty="0" sz="1450" spc="-55" b="1">
                <a:solidFill>
                  <a:srgbClr val="0C0C0C"/>
                </a:solidFill>
                <a:latin typeface="Arial"/>
                <a:cs typeface="Arial"/>
              </a:rPr>
              <a:t>Le</a:t>
            </a:r>
            <a:r>
              <a:rPr dirty="0" sz="1450" spc="4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régulateur</a:t>
            </a:r>
            <a:r>
              <a:rPr dirty="0" sz="1450" spc="2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devrait</a:t>
            </a:r>
            <a:r>
              <a:rPr dirty="0" sz="1450" spc="1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participer</a:t>
            </a:r>
            <a:r>
              <a:rPr dirty="0" sz="1450" spc="2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à</a:t>
            </a:r>
            <a:r>
              <a:rPr dirty="0" sz="1450" spc="4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la</a:t>
            </a:r>
            <a:r>
              <a:rPr dirty="0" sz="1450" spc="6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0C0C0C"/>
                </a:solidFill>
                <a:latin typeface="Arial"/>
                <a:cs typeface="Arial"/>
              </a:rPr>
              <a:t>phase</a:t>
            </a:r>
            <a:r>
              <a:rPr dirty="0" sz="1450" spc="2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des</a:t>
            </a:r>
            <a:r>
              <a:rPr dirty="0" sz="1450" spc="4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45" b="1">
                <a:solidFill>
                  <a:srgbClr val="0C0C0C"/>
                </a:solidFill>
                <a:latin typeface="Arial"/>
                <a:cs typeface="Arial"/>
              </a:rPr>
              <a:t>conceptions</a:t>
            </a:r>
            <a:r>
              <a:rPr dirty="0" sz="1450" spc="1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des</a:t>
            </a:r>
            <a:r>
              <a:rPr dirty="0" sz="1450" spc="3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0C0C0C"/>
                </a:solidFill>
                <a:latin typeface="Arial"/>
                <a:cs typeface="Arial"/>
              </a:rPr>
              <a:t>projets</a:t>
            </a:r>
            <a:r>
              <a:rPr dirty="0" sz="1450" spc="-10">
                <a:solidFill>
                  <a:srgbClr val="0C0C0C"/>
                </a:solidFill>
                <a:latin typeface="Arial MT"/>
                <a:cs typeface="Arial MT"/>
              </a:rPr>
              <a:t>,</a:t>
            </a:r>
            <a:r>
              <a:rPr dirty="0" sz="1450" spc="4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surtout</a:t>
            </a:r>
            <a:r>
              <a:rPr dirty="0" sz="1450" spc="5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des</a:t>
            </a:r>
            <a:r>
              <a:rPr dirty="0" sz="1450" spc="6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projets</a:t>
            </a:r>
            <a:r>
              <a:rPr dirty="0" sz="1450" spc="5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120">
                <a:solidFill>
                  <a:srgbClr val="0C0C0C"/>
                </a:solidFill>
                <a:latin typeface="Arial MT"/>
                <a:cs typeface="Arial MT"/>
              </a:rPr>
              <a:t>PPP</a:t>
            </a:r>
            <a:r>
              <a:rPr dirty="0" sz="1450" spc="6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au</a:t>
            </a:r>
            <a:r>
              <a:rPr dirty="0" sz="1450" spc="6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20">
                <a:solidFill>
                  <a:srgbClr val="0C0C0C"/>
                </a:solidFill>
                <a:latin typeface="Arial MT"/>
                <a:cs typeface="Arial MT"/>
              </a:rPr>
              <a:t>même </a:t>
            </a:r>
            <a:r>
              <a:rPr dirty="0" sz="1450" spc="-35">
                <a:solidFill>
                  <a:srgbClr val="0C0C0C"/>
                </a:solidFill>
                <a:latin typeface="Arial MT"/>
                <a:cs typeface="Arial MT"/>
              </a:rPr>
              <a:t>moment</a:t>
            </a:r>
            <a:r>
              <a:rPr dirty="0" sz="1450" spc="4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que</a:t>
            </a:r>
            <a:r>
              <a:rPr dirty="0" sz="1450" spc="7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les</a:t>
            </a:r>
            <a:r>
              <a:rPr dirty="0" sz="1450" spc="5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Ministères</a:t>
            </a:r>
            <a:r>
              <a:rPr dirty="0" sz="1450" spc="6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et</a:t>
            </a:r>
            <a:r>
              <a:rPr dirty="0" sz="1450" spc="5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les</a:t>
            </a:r>
            <a:r>
              <a:rPr dirty="0" sz="1450" spc="7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20">
                <a:solidFill>
                  <a:srgbClr val="0C0C0C"/>
                </a:solidFill>
                <a:latin typeface="Arial MT"/>
                <a:cs typeface="Arial MT"/>
              </a:rPr>
              <a:t>sociétés</a:t>
            </a:r>
            <a:r>
              <a:rPr dirty="0" sz="1450" spc="4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10">
                <a:solidFill>
                  <a:srgbClr val="0C0C0C"/>
                </a:solidFill>
                <a:latin typeface="Arial MT"/>
                <a:cs typeface="Arial MT"/>
              </a:rPr>
              <a:t>d’électricité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70729" y="1069362"/>
            <a:ext cx="245364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229" b="1">
                <a:latin typeface="Trebuchet MS"/>
                <a:cs typeface="Trebuchet MS"/>
              </a:rPr>
              <a:t>Conclusions</a:t>
            </a:r>
            <a:r>
              <a:rPr dirty="0" sz="1650" spc="-125" b="1">
                <a:latin typeface="Trebuchet MS"/>
                <a:cs typeface="Trebuchet MS"/>
              </a:rPr>
              <a:t> </a:t>
            </a:r>
            <a:r>
              <a:rPr dirty="0" sz="1650" spc="-215" b="1">
                <a:latin typeface="Trebuchet MS"/>
                <a:cs typeface="Trebuchet MS"/>
              </a:rPr>
              <a:t>et</a:t>
            </a:r>
            <a:r>
              <a:rPr dirty="0" sz="1650" spc="-95" b="1">
                <a:latin typeface="Trebuchet MS"/>
                <a:cs typeface="Trebuchet MS"/>
              </a:rPr>
              <a:t> </a:t>
            </a:r>
            <a:r>
              <a:rPr dirty="0" sz="1650" spc="-229" b="1">
                <a:latin typeface="Trebuchet MS"/>
                <a:cs typeface="Trebuchet MS"/>
              </a:rPr>
              <a:t>Recommandations</a:t>
            </a:r>
            <a:endParaRPr sz="165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71856" y="5439155"/>
            <a:ext cx="9316720" cy="50165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7305" rIns="0" bIns="0" rtlCol="0" vert="horz">
            <a:spAutoFit/>
          </a:bodyPr>
          <a:lstStyle/>
          <a:p>
            <a:pPr marL="76200" marR="769620">
              <a:lnSpc>
                <a:spcPct val="102099"/>
              </a:lnSpc>
              <a:spcBef>
                <a:spcPts val="215"/>
              </a:spcBef>
            </a:pP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La</a:t>
            </a:r>
            <a:r>
              <a:rPr dirty="0" sz="1450" spc="4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plus</a:t>
            </a:r>
            <a:r>
              <a:rPr dirty="0" sz="1450" spc="2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part</a:t>
            </a:r>
            <a:r>
              <a:rPr dirty="0" sz="1450" spc="3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des</a:t>
            </a:r>
            <a:r>
              <a:rPr dirty="0" sz="1450" spc="3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0C0C0C"/>
                </a:solidFill>
                <a:latin typeface="Arial"/>
                <a:cs typeface="Arial"/>
              </a:rPr>
              <a:t>régulateurs</a:t>
            </a:r>
            <a:r>
              <a:rPr dirty="0" sz="1450" spc="2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5" b="1">
                <a:solidFill>
                  <a:srgbClr val="0C0C0C"/>
                </a:solidFill>
                <a:latin typeface="Arial"/>
                <a:cs typeface="Arial"/>
              </a:rPr>
              <a:t>sont</a:t>
            </a:r>
            <a:r>
              <a:rPr dirty="0" sz="1450" spc="1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toujours</a:t>
            </a:r>
            <a:r>
              <a:rPr dirty="0" sz="1450" spc="1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45" b="1">
                <a:solidFill>
                  <a:srgbClr val="0C0C0C"/>
                </a:solidFill>
                <a:latin typeface="Arial"/>
                <a:cs typeface="Arial"/>
              </a:rPr>
              <a:t>sous</a:t>
            </a:r>
            <a:r>
              <a:rPr dirty="0" sz="1450" spc="2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b="1">
                <a:solidFill>
                  <a:srgbClr val="0C0C0C"/>
                </a:solidFill>
                <a:latin typeface="Arial"/>
                <a:cs typeface="Arial"/>
              </a:rPr>
              <a:t>la</a:t>
            </a:r>
            <a:r>
              <a:rPr dirty="0" sz="1450" spc="4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0C0C0C"/>
                </a:solidFill>
                <a:latin typeface="Arial"/>
                <a:cs typeface="Arial"/>
              </a:rPr>
              <a:t>tutelles</a:t>
            </a:r>
            <a:r>
              <a:rPr dirty="0" sz="1450" spc="2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20" b="1">
                <a:solidFill>
                  <a:srgbClr val="0C0C0C"/>
                </a:solidFill>
                <a:latin typeface="Arial"/>
                <a:cs typeface="Arial"/>
              </a:rPr>
              <a:t>des</a:t>
            </a:r>
            <a:r>
              <a:rPr dirty="0" sz="1450" spc="40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 spc="-10" b="1">
                <a:solidFill>
                  <a:srgbClr val="0C0C0C"/>
                </a:solidFill>
                <a:latin typeface="Arial"/>
                <a:cs typeface="Arial"/>
              </a:rPr>
              <a:t>Ministeres</a:t>
            </a:r>
            <a:r>
              <a:rPr dirty="0" sz="1450" spc="25" b="1">
                <a:solidFill>
                  <a:srgbClr val="0C0C0C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-</a:t>
            </a:r>
            <a:r>
              <a:rPr dirty="0" sz="1450" spc="7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10">
                <a:solidFill>
                  <a:srgbClr val="0C0C0C"/>
                </a:solidFill>
                <a:latin typeface="Arial MT"/>
                <a:cs typeface="Arial MT"/>
              </a:rPr>
              <a:t>Banque</a:t>
            </a:r>
            <a:r>
              <a:rPr dirty="0" sz="1450" spc="4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mondiale</a:t>
            </a:r>
            <a:r>
              <a:rPr dirty="0" sz="1450" spc="5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20">
                <a:solidFill>
                  <a:srgbClr val="0C0C0C"/>
                </a:solidFill>
                <a:latin typeface="Arial MT"/>
                <a:cs typeface="Arial MT"/>
              </a:rPr>
              <a:t>peut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appuyer</a:t>
            </a:r>
            <a:r>
              <a:rPr dirty="0" sz="1450" spc="18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des</a:t>
            </a:r>
            <a:r>
              <a:rPr dirty="0" sz="1450" spc="19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réformes</a:t>
            </a:r>
            <a:r>
              <a:rPr dirty="0" sz="1450" spc="18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visant</a:t>
            </a:r>
            <a:r>
              <a:rPr dirty="0" sz="1450" spc="20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à</a:t>
            </a:r>
            <a:r>
              <a:rPr dirty="0" sz="1450" spc="185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améliorer</a:t>
            </a:r>
            <a:r>
              <a:rPr dirty="0" sz="1450" spc="20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l’indépendence</a:t>
            </a:r>
            <a:r>
              <a:rPr dirty="0" sz="1450" spc="17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>
                <a:solidFill>
                  <a:srgbClr val="0C0C0C"/>
                </a:solidFill>
                <a:latin typeface="Arial MT"/>
                <a:cs typeface="Arial MT"/>
              </a:rPr>
              <a:t>des</a:t>
            </a:r>
            <a:r>
              <a:rPr dirty="0" sz="1450" spc="180">
                <a:solidFill>
                  <a:srgbClr val="0C0C0C"/>
                </a:solidFill>
                <a:latin typeface="Arial MT"/>
                <a:cs typeface="Arial MT"/>
              </a:rPr>
              <a:t> </a:t>
            </a:r>
            <a:r>
              <a:rPr dirty="0" sz="1450" spc="-10">
                <a:solidFill>
                  <a:srgbClr val="0C0C0C"/>
                </a:solidFill>
                <a:latin typeface="Arial MT"/>
                <a:cs typeface="Arial MT"/>
              </a:rPr>
              <a:t>régulateurs.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10895" y="3959352"/>
            <a:ext cx="9377680" cy="53340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1029969">
              <a:lnSpc>
                <a:spcPct val="102099"/>
              </a:lnSpc>
              <a:spcBef>
                <a:spcPts val="215"/>
              </a:spcBef>
            </a:pPr>
            <a:r>
              <a:rPr dirty="0" sz="1450" spc="-105" b="1">
                <a:latin typeface="Arial"/>
                <a:cs typeface="Arial"/>
              </a:rPr>
              <a:t>L’autorité</a:t>
            </a:r>
            <a:r>
              <a:rPr dirty="0" sz="1450" spc="-3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85" b="1">
                <a:latin typeface="Arial"/>
                <a:cs typeface="Arial"/>
              </a:rPr>
              <a:t>regulation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35" b="1">
                <a:latin typeface="Arial"/>
                <a:cs typeface="Arial"/>
              </a:rPr>
              <a:t>est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85" b="1">
                <a:latin typeface="Arial"/>
                <a:cs typeface="Arial"/>
              </a:rPr>
              <a:t>appelé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b="1">
                <a:latin typeface="Arial"/>
                <a:cs typeface="Arial"/>
              </a:rPr>
              <a:t>à </a:t>
            </a:r>
            <a:r>
              <a:rPr dirty="0" sz="1450" spc="-95" b="1">
                <a:latin typeface="Arial"/>
                <a:cs typeface="Arial"/>
              </a:rPr>
              <a:t>jouer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un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90" b="1">
                <a:latin typeface="Arial"/>
                <a:cs typeface="Arial"/>
              </a:rPr>
              <a:t>role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85" b="1">
                <a:latin typeface="Arial"/>
                <a:cs typeface="Arial"/>
              </a:rPr>
              <a:t>important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20" b="1">
                <a:latin typeface="Arial"/>
                <a:cs typeface="Arial"/>
              </a:rPr>
              <a:t>dans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b="1">
                <a:latin typeface="Arial"/>
                <a:cs typeface="Arial"/>
              </a:rPr>
              <a:t>la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90" b="1">
                <a:latin typeface="Arial"/>
                <a:cs typeface="Arial"/>
              </a:rPr>
              <a:t>transition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énergetique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>
                <a:latin typeface="Arial MT"/>
                <a:cs typeface="Arial MT"/>
              </a:rPr>
              <a:t>–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75">
                <a:latin typeface="Arial MT"/>
                <a:cs typeface="Arial MT"/>
              </a:rPr>
              <a:t>encourager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le </a:t>
            </a:r>
            <a:r>
              <a:rPr dirty="0" sz="1450" spc="-65">
                <a:latin typeface="Arial MT"/>
                <a:cs typeface="Arial MT"/>
              </a:rPr>
              <a:t>developpement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0">
                <a:latin typeface="Arial MT"/>
                <a:cs typeface="Arial MT"/>
              </a:rPr>
              <a:t>ERs,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30">
                <a:latin typeface="Arial MT"/>
                <a:cs typeface="Arial MT"/>
              </a:rPr>
              <a:t>efficacité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energetique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l’integration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nouvelles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technologie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300989" y="1836420"/>
            <a:ext cx="9405620" cy="533400"/>
          </a:xfrm>
          <a:prstGeom prst="rect">
            <a:avLst/>
          </a:prstGeom>
          <a:solidFill>
            <a:srgbClr val="FFBF00"/>
          </a:solidFill>
        </p:spPr>
        <p:txBody>
          <a:bodyPr wrap="square" lIns="0" tIns="27305" rIns="0" bIns="0" rtlCol="0" vert="horz">
            <a:spAutoFit/>
          </a:bodyPr>
          <a:lstStyle/>
          <a:p>
            <a:pPr marL="85725" marR="161925">
              <a:lnSpc>
                <a:spcPct val="102099"/>
              </a:lnSpc>
              <a:spcBef>
                <a:spcPts val="215"/>
              </a:spcBef>
            </a:pPr>
            <a:r>
              <a:rPr dirty="0" sz="1450" spc="-190" b="1">
                <a:latin typeface="Arial"/>
                <a:cs typeface="Arial"/>
              </a:rPr>
              <a:t>Le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45" b="1">
                <a:latin typeface="Arial"/>
                <a:cs typeface="Arial"/>
              </a:rPr>
              <a:t>secteur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75" b="1">
                <a:latin typeface="Arial"/>
                <a:cs typeface="Arial"/>
              </a:rPr>
              <a:t>l’energie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>
                <a:latin typeface="Arial MT"/>
                <a:cs typeface="Arial MT"/>
              </a:rPr>
              <a:t>– </a:t>
            </a:r>
            <a:r>
              <a:rPr dirty="0" sz="1450" spc="-45">
                <a:latin typeface="Arial MT"/>
                <a:cs typeface="Arial MT"/>
              </a:rPr>
              <a:t>l’amelioration</a:t>
            </a:r>
            <a:r>
              <a:rPr dirty="0" sz="1450">
                <a:latin typeface="Arial MT"/>
                <a:cs typeface="Arial MT"/>
              </a:rPr>
              <a:t> de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95">
                <a:latin typeface="Arial MT"/>
                <a:cs typeface="Arial MT"/>
              </a:rPr>
              <a:t>l’accès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à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l’energie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fiable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abordable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25" b="1">
                <a:latin typeface="Arial"/>
                <a:cs typeface="Arial"/>
              </a:rPr>
              <a:t>reste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une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85" b="1">
                <a:latin typeface="Arial"/>
                <a:cs typeface="Arial"/>
              </a:rPr>
              <a:t>priorité</a:t>
            </a:r>
            <a:r>
              <a:rPr dirty="0" sz="1450" spc="-40" b="1">
                <a:latin typeface="Arial"/>
                <a:cs typeface="Arial"/>
              </a:rPr>
              <a:t> </a:t>
            </a:r>
            <a:r>
              <a:rPr dirty="0" sz="1450" spc="-110">
                <a:latin typeface="Arial MT"/>
                <a:cs typeface="Arial MT"/>
              </a:rPr>
              <a:t>d’investissement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pour </a:t>
            </a:r>
            <a:r>
              <a:rPr dirty="0" sz="1450">
                <a:latin typeface="Arial MT"/>
                <a:cs typeface="Arial MT"/>
              </a:rPr>
              <a:t>la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Banque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mondiale,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90">
                <a:latin typeface="Arial MT"/>
                <a:cs typeface="Arial MT"/>
              </a:rPr>
              <a:t>surtout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Afrique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où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environ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570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million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 </a:t>
            </a:r>
            <a:r>
              <a:rPr dirty="0" sz="1450" spc="-120">
                <a:latin typeface="Arial MT"/>
                <a:cs typeface="Arial MT"/>
              </a:rPr>
              <a:t>personnes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85">
                <a:latin typeface="Arial MT"/>
                <a:cs typeface="Arial MT"/>
              </a:rPr>
              <a:t>n’ont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pas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35">
                <a:latin typeface="Arial MT"/>
                <a:cs typeface="Arial MT"/>
              </a:rPr>
              <a:t>accès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à </a:t>
            </a:r>
            <a:r>
              <a:rPr dirty="0" sz="1450" spc="-10">
                <a:latin typeface="Arial MT"/>
                <a:cs typeface="Arial MT"/>
              </a:rPr>
              <a:t>l’energie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91084" y="3151632"/>
            <a:ext cx="9415780" cy="533400"/>
          </a:xfrm>
          <a:prstGeom prst="rect">
            <a:avLst/>
          </a:prstGeom>
          <a:solidFill>
            <a:srgbClr val="FFBF00"/>
          </a:solidFill>
        </p:spPr>
        <p:txBody>
          <a:bodyPr wrap="square" lIns="0" tIns="27305" rIns="0" bIns="0" rtlCol="0" vert="horz">
            <a:spAutoFit/>
          </a:bodyPr>
          <a:lstStyle/>
          <a:p>
            <a:pPr marL="75565" marR="78105">
              <a:lnSpc>
                <a:spcPct val="102099"/>
              </a:lnSpc>
              <a:spcBef>
                <a:spcPts val="215"/>
              </a:spcBef>
            </a:pPr>
            <a:r>
              <a:rPr dirty="0" sz="1450" spc="-155" b="1">
                <a:latin typeface="Arial"/>
                <a:cs typeface="Arial"/>
              </a:rPr>
              <a:t>BIRD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et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IDA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fournissent</a:t>
            </a:r>
            <a:r>
              <a:rPr dirty="0" sz="1450" spc="-65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les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financement</a:t>
            </a:r>
            <a:r>
              <a:rPr dirty="0" sz="1450" spc="-35" b="1">
                <a:latin typeface="Arial"/>
                <a:cs typeface="Arial"/>
              </a:rPr>
              <a:t> </a:t>
            </a:r>
            <a:r>
              <a:rPr dirty="0" sz="1450" spc="-95" b="1">
                <a:latin typeface="Arial"/>
                <a:cs typeface="Arial"/>
              </a:rPr>
              <a:t>publiques</a:t>
            </a:r>
            <a:r>
              <a:rPr dirty="0" sz="1450" spc="-95">
                <a:latin typeface="Arial MT"/>
                <a:cs typeface="Arial MT"/>
              </a:rPr>
              <a:t>,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priorisant</a:t>
            </a:r>
            <a:r>
              <a:rPr dirty="0" sz="1450" spc="-5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financements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permettant</a:t>
            </a:r>
            <a:r>
              <a:rPr dirty="0" sz="1450" spc="-4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 </a:t>
            </a:r>
            <a:r>
              <a:rPr dirty="0" sz="1450" spc="-65">
                <a:latin typeface="Arial MT"/>
                <a:cs typeface="Arial MT"/>
              </a:rPr>
              <a:t>mobiliser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le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capital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privée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–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75">
                <a:latin typeface="Arial MT"/>
                <a:cs typeface="Arial MT"/>
              </a:rPr>
              <a:t>reformes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sectorielles,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90">
                <a:latin typeface="Arial MT"/>
                <a:cs typeface="Arial MT"/>
              </a:rPr>
              <a:t>renforcement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reseaux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transport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distribution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00989" y="2523743"/>
            <a:ext cx="9405620" cy="533400"/>
          </a:xfrm>
          <a:prstGeom prst="rect">
            <a:avLst/>
          </a:prstGeom>
          <a:solidFill>
            <a:srgbClr val="FFBF00"/>
          </a:solidFill>
        </p:spPr>
        <p:txBody>
          <a:bodyPr wrap="square" lIns="0" tIns="27305" rIns="0" bIns="0" rtlCol="0" vert="horz">
            <a:spAutoFit/>
          </a:bodyPr>
          <a:lstStyle/>
          <a:p>
            <a:pPr marL="66040" marR="160655">
              <a:lnSpc>
                <a:spcPct val="102099"/>
              </a:lnSpc>
              <a:spcBef>
                <a:spcPts val="215"/>
              </a:spcBef>
            </a:pPr>
            <a:r>
              <a:rPr dirty="0" sz="1450" spc="-190" b="1">
                <a:latin typeface="Arial"/>
                <a:cs typeface="Arial"/>
              </a:rPr>
              <a:t>Le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45" b="1">
                <a:latin typeface="Arial"/>
                <a:cs typeface="Arial"/>
              </a:rPr>
              <a:t>secteur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production</a:t>
            </a:r>
            <a:r>
              <a:rPr dirty="0" sz="1450" spc="-45" b="1">
                <a:latin typeface="Arial"/>
                <a:cs typeface="Arial"/>
              </a:rPr>
              <a:t> </a:t>
            </a:r>
            <a:r>
              <a:rPr dirty="0" sz="1450" spc="-75" b="1">
                <a:latin typeface="Arial"/>
                <a:cs typeface="Arial"/>
              </a:rPr>
              <a:t>attire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45" b="1">
                <a:latin typeface="Arial"/>
                <a:cs typeface="Arial"/>
              </a:rPr>
              <a:t>le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40" b="1">
                <a:latin typeface="Arial"/>
                <a:cs typeface="Arial"/>
              </a:rPr>
              <a:t>secteur</a:t>
            </a:r>
            <a:r>
              <a:rPr dirty="0" sz="1450" spc="-35" b="1">
                <a:latin typeface="Arial"/>
                <a:cs typeface="Arial"/>
              </a:rPr>
              <a:t> </a:t>
            </a:r>
            <a:r>
              <a:rPr dirty="0" sz="1450" spc="-75" b="1">
                <a:latin typeface="Arial"/>
                <a:cs typeface="Arial"/>
              </a:rPr>
              <a:t>privé</a:t>
            </a:r>
            <a:r>
              <a:rPr dirty="0" sz="1450" spc="-75">
                <a:latin typeface="Arial MT"/>
                <a:cs typeface="Arial MT"/>
              </a:rPr>
              <a:t>.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La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Banque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20">
                <a:latin typeface="Arial MT"/>
                <a:cs typeface="Arial MT"/>
              </a:rPr>
              <a:t>appui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reformes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trouver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modeles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financements </a:t>
            </a:r>
            <a:r>
              <a:rPr dirty="0" sz="1450" spc="-110">
                <a:latin typeface="Arial MT"/>
                <a:cs typeface="Arial MT"/>
              </a:rPr>
              <a:t>des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14">
                <a:latin typeface="Arial MT"/>
                <a:cs typeface="Arial MT"/>
              </a:rPr>
              <a:t>investissement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45">
                <a:latin typeface="Arial MT"/>
                <a:cs typeface="Arial MT"/>
              </a:rPr>
              <a:t>transport</a:t>
            </a:r>
            <a:r>
              <a:rPr dirty="0" sz="1450" spc="-5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7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distribution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le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secteur</a:t>
            </a:r>
            <a:r>
              <a:rPr dirty="0" sz="1450" spc="-10">
                <a:latin typeface="Arial MT"/>
                <a:cs typeface="Arial MT"/>
              </a:rPr>
              <a:t> privé.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8036" y="6028944"/>
            <a:ext cx="431291" cy="362711"/>
          </a:xfrm>
          <a:prstGeom prst="rect">
            <a:avLst/>
          </a:prstGeom>
        </p:spPr>
      </p:pic>
      <p:sp>
        <p:nvSpPr>
          <p:cNvPr id="15" name="object 1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12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28834" y="2832589"/>
            <a:ext cx="9899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365">
                <a:solidFill>
                  <a:srgbClr val="000000"/>
                </a:solidFill>
              </a:rPr>
              <a:t>MERCI</a:t>
            </a:r>
            <a:endParaRPr sz="33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79718" y="1120052"/>
            <a:ext cx="3025704" cy="4076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29412" y="1740407"/>
            <a:ext cx="0" cy="754380"/>
          </a:xfrm>
          <a:custGeom>
            <a:avLst/>
            <a:gdLst/>
            <a:ahLst/>
            <a:cxnLst/>
            <a:rect l="l" t="t" r="r" b="b"/>
            <a:pathLst>
              <a:path w="0" h="754380">
                <a:moveTo>
                  <a:pt x="0" y="754380"/>
                </a:moveTo>
                <a:lnTo>
                  <a:pt x="0" y="0"/>
                </a:lnTo>
              </a:path>
            </a:pathLst>
          </a:custGeom>
          <a:ln w="15240">
            <a:solidFill>
              <a:srgbClr val="1CACE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1514094"/>
            <a:ext cx="10058400" cy="62865"/>
          </a:xfrm>
          <a:custGeom>
            <a:avLst/>
            <a:gdLst/>
            <a:ahLst/>
            <a:cxnLst/>
            <a:rect l="l" t="t" r="r" b="b"/>
            <a:pathLst>
              <a:path w="10058400" h="62865">
                <a:moveTo>
                  <a:pt x="0" y="0"/>
                </a:moveTo>
                <a:lnTo>
                  <a:pt x="10058400" y="0"/>
                </a:lnTo>
                <a:lnTo>
                  <a:pt x="10058400" y="62484"/>
                </a:lnTo>
                <a:lnTo>
                  <a:pt x="0" y="624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5735" y="6384035"/>
            <a:ext cx="1347216" cy="263651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0" y="1057655"/>
            <a:ext cx="10058400" cy="475615"/>
          </a:xfrm>
          <a:custGeom>
            <a:avLst/>
            <a:gdLst/>
            <a:ahLst/>
            <a:cxnLst/>
            <a:rect l="l" t="t" r="r" b="b"/>
            <a:pathLst>
              <a:path w="10058400" h="475615">
                <a:moveTo>
                  <a:pt x="10058400" y="475488"/>
                </a:moveTo>
                <a:lnTo>
                  <a:pt x="0" y="475488"/>
                </a:lnTo>
                <a:lnTo>
                  <a:pt x="0" y="0"/>
                </a:lnTo>
                <a:lnTo>
                  <a:pt x="10058400" y="0"/>
                </a:lnTo>
                <a:lnTo>
                  <a:pt x="10058400" y="4754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300" spc="60">
                <a:solidFill>
                  <a:srgbClr val="FFFFFF"/>
                </a:solidFill>
                <a:latin typeface="Calibri"/>
                <a:cs typeface="Calibri"/>
              </a:rPr>
              <a:t>Ordre</a:t>
            </a:r>
            <a:r>
              <a:rPr dirty="0" sz="2300" spc="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2300" spc="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45">
                <a:solidFill>
                  <a:srgbClr val="FFFFFF"/>
                </a:solidFill>
                <a:latin typeface="Calibri"/>
                <a:cs typeface="Calibri"/>
              </a:rPr>
              <a:t>Jour</a:t>
            </a:r>
            <a:endParaRPr sz="2300">
              <a:latin typeface="Calibri"/>
              <a:cs typeface="Calibri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1504" y="2231136"/>
            <a:ext cx="698141" cy="763523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2586227" y="2449067"/>
            <a:ext cx="6819900" cy="30480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3238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4"/>
              </a:spcBef>
            </a:pPr>
            <a:r>
              <a:rPr dirty="0" sz="1450" spc="-114" b="1">
                <a:latin typeface="Arial"/>
                <a:cs typeface="Arial"/>
              </a:rPr>
              <a:t>Rappel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du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05" b="1">
                <a:latin typeface="Arial"/>
                <a:cs typeface="Arial"/>
              </a:rPr>
              <a:t>groupe</a:t>
            </a:r>
            <a:r>
              <a:rPr dirty="0" sz="1450" spc="-50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de</a:t>
            </a:r>
            <a:r>
              <a:rPr dirty="0" sz="1450" b="1">
                <a:latin typeface="Arial"/>
                <a:cs typeface="Arial"/>
              </a:rPr>
              <a:t> la</a:t>
            </a:r>
            <a:r>
              <a:rPr dirty="0" sz="1450" spc="395" b="1">
                <a:latin typeface="Arial"/>
                <a:cs typeface="Arial"/>
              </a:rPr>
              <a:t> </a:t>
            </a:r>
            <a:r>
              <a:rPr dirty="0" sz="1450" spc="-130" b="1">
                <a:latin typeface="Arial"/>
                <a:cs typeface="Arial"/>
              </a:rPr>
              <a:t>Banque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10" b="1">
                <a:latin typeface="Arial"/>
                <a:cs typeface="Arial"/>
              </a:rPr>
              <a:t>mondiale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6924" y="3278322"/>
            <a:ext cx="765047" cy="49795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84785" y="4055562"/>
            <a:ext cx="631996" cy="531147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2586227" y="2817875"/>
            <a:ext cx="6819900" cy="30353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3238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4"/>
              </a:spcBef>
            </a:pPr>
            <a:r>
              <a:rPr dirty="0" sz="1450" spc="-195" b="1">
                <a:latin typeface="Arial"/>
                <a:cs typeface="Arial"/>
              </a:rPr>
              <a:t>Les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instruments</a:t>
            </a:r>
            <a:r>
              <a:rPr dirty="0" sz="1450" spc="-40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b="1">
                <a:latin typeface="Arial"/>
                <a:cs typeface="Arial"/>
              </a:rPr>
              <a:t>la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130" b="1">
                <a:latin typeface="Arial"/>
                <a:cs typeface="Arial"/>
              </a:rPr>
              <a:t>Banque</a:t>
            </a:r>
            <a:r>
              <a:rPr dirty="0" sz="1450" spc="-40" b="1">
                <a:latin typeface="Arial"/>
                <a:cs typeface="Arial"/>
              </a:rPr>
              <a:t> </a:t>
            </a:r>
            <a:r>
              <a:rPr dirty="0" sz="1450" spc="-10" b="1">
                <a:latin typeface="Arial"/>
                <a:cs typeface="Arial"/>
              </a:rPr>
              <a:t>mondiale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636519" y="3229356"/>
            <a:ext cx="6769734" cy="30480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3238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4"/>
              </a:spcBef>
            </a:pPr>
            <a:r>
              <a:rPr dirty="0" sz="1450" spc="-114" b="1">
                <a:latin typeface="Arial"/>
                <a:cs typeface="Arial"/>
              </a:rPr>
              <a:t>Engagement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pays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et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120" b="1">
                <a:latin typeface="Arial"/>
                <a:cs typeface="Arial"/>
              </a:rPr>
              <a:t>cadre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105" b="1">
                <a:latin typeface="Arial"/>
                <a:cs typeface="Arial"/>
              </a:rPr>
              <a:t>de</a:t>
            </a:r>
            <a:r>
              <a:rPr dirty="0" sz="1450" spc="-10" b="1">
                <a:latin typeface="Arial"/>
                <a:cs typeface="Arial"/>
              </a:rPr>
              <a:t> dialogue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09169" y="4860764"/>
            <a:ext cx="598733" cy="598733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2586227" y="4910328"/>
            <a:ext cx="6819900" cy="91313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175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0"/>
              </a:spcBef>
            </a:pPr>
            <a:r>
              <a:rPr dirty="0" sz="1450" spc="-125" b="1">
                <a:latin typeface="Arial"/>
                <a:cs typeface="Arial"/>
              </a:rPr>
              <a:t>Exemples</a:t>
            </a:r>
            <a:r>
              <a:rPr dirty="0" sz="1450" b="1">
                <a:latin typeface="Arial"/>
                <a:cs typeface="Arial"/>
              </a:rPr>
              <a:t> </a:t>
            </a:r>
            <a:r>
              <a:rPr dirty="0" sz="1450" spc="-140" b="1">
                <a:latin typeface="Arial"/>
                <a:cs typeface="Arial"/>
              </a:rPr>
              <a:t>des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105" b="1">
                <a:latin typeface="Arial"/>
                <a:cs typeface="Arial"/>
              </a:rPr>
              <a:t>projets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25" b="1">
                <a:latin typeface="Arial"/>
                <a:cs typeface="Arial"/>
              </a:rPr>
              <a:t>structurants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80" b="1">
                <a:latin typeface="Arial"/>
                <a:cs typeface="Arial"/>
              </a:rPr>
              <a:t>–</a:t>
            </a:r>
            <a:r>
              <a:rPr dirty="0" sz="1450" b="1">
                <a:latin typeface="Arial"/>
                <a:cs typeface="Arial"/>
              </a:rPr>
              <a:t> </a:t>
            </a:r>
            <a:r>
              <a:rPr dirty="0" sz="1450" spc="-80" b="1">
                <a:latin typeface="Arial"/>
                <a:cs typeface="Arial"/>
              </a:rPr>
              <a:t>Nachtigal,</a:t>
            </a:r>
            <a:r>
              <a:rPr dirty="0" sz="1450" b="1">
                <a:latin typeface="Arial"/>
                <a:cs typeface="Arial"/>
              </a:rPr>
              <a:t> </a:t>
            </a:r>
            <a:r>
              <a:rPr dirty="0" sz="1450" spc="-95" b="1">
                <a:latin typeface="Arial"/>
                <a:cs typeface="Arial"/>
              </a:rPr>
              <a:t>Mission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25" b="1">
                <a:latin typeface="Arial"/>
                <a:cs typeface="Arial"/>
              </a:rPr>
              <a:t>300</a:t>
            </a:r>
            <a:endParaRPr sz="1450">
              <a:latin typeface="Arial"/>
              <a:cs typeface="Arial"/>
            </a:endParaRPr>
          </a:p>
          <a:p>
            <a:pPr marL="76200" marR="2961640" indent="50165">
              <a:lnSpc>
                <a:spcPts val="2400"/>
              </a:lnSpc>
              <a:spcBef>
                <a:spcPts val="190"/>
              </a:spcBef>
            </a:pPr>
            <a:r>
              <a:rPr dirty="0" sz="1450" spc="-110" b="1">
                <a:latin typeface="Arial"/>
                <a:cs typeface="Arial"/>
              </a:rPr>
              <a:t>Cadre</a:t>
            </a:r>
            <a:r>
              <a:rPr dirty="0" sz="1450" b="1">
                <a:latin typeface="Arial"/>
                <a:cs typeface="Arial"/>
              </a:rPr>
              <a:t> </a:t>
            </a:r>
            <a:r>
              <a:rPr dirty="0" sz="1450" spc="-90" b="1">
                <a:latin typeface="Arial"/>
                <a:cs typeface="Arial"/>
              </a:rPr>
              <a:t>réglementaire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et</a:t>
            </a:r>
            <a:r>
              <a:rPr dirty="0" sz="1450" b="1">
                <a:latin typeface="Arial"/>
                <a:cs typeface="Arial"/>
              </a:rPr>
              <a:t> </a:t>
            </a:r>
            <a:r>
              <a:rPr dirty="0" sz="1450" spc="-55" b="1">
                <a:latin typeface="Arial"/>
                <a:cs typeface="Arial"/>
              </a:rPr>
              <a:t>le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85" b="1">
                <a:latin typeface="Arial"/>
                <a:cs typeface="Arial"/>
              </a:rPr>
              <a:t>role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du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10" b="1">
                <a:latin typeface="Arial"/>
                <a:cs typeface="Arial"/>
              </a:rPr>
              <a:t>régulateur </a:t>
            </a:r>
            <a:r>
              <a:rPr dirty="0" sz="1450" spc="-90" b="1">
                <a:latin typeface="Arial"/>
                <a:cs typeface="Arial"/>
              </a:rPr>
              <a:t>Appuie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b="1">
                <a:latin typeface="Arial"/>
                <a:cs typeface="Arial"/>
              </a:rPr>
              <a:t>la </a:t>
            </a:r>
            <a:r>
              <a:rPr dirty="0" sz="1450" spc="-130" b="1">
                <a:latin typeface="Arial"/>
                <a:cs typeface="Arial"/>
              </a:rPr>
              <a:t>Banque</a:t>
            </a:r>
            <a:r>
              <a:rPr dirty="0" sz="1450" spc="-35" b="1">
                <a:latin typeface="Arial"/>
                <a:cs typeface="Arial"/>
              </a:rPr>
              <a:t> </a:t>
            </a:r>
            <a:r>
              <a:rPr dirty="0" sz="1450" spc="-45" b="1">
                <a:latin typeface="Arial"/>
                <a:cs typeface="Arial"/>
              </a:rPr>
              <a:t>aux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130" b="1">
                <a:latin typeface="Arial"/>
                <a:cs typeface="Arial"/>
              </a:rPr>
              <a:t>agences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105" b="1">
                <a:latin typeface="Arial"/>
                <a:cs typeface="Arial"/>
              </a:rPr>
              <a:t>de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55" b="1">
                <a:latin typeface="Arial"/>
                <a:cs typeface="Arial"/>
              </a:rPr>
              <a:t>regulation</a:t>
            </a:r>
            <a:endParaRPr sz="145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30187" y="5754359"/>
            <a:ext cx="698522" cy="698522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2586227" y="5871971"/>
            <a:ext cx="6819900" cy="3048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238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4"/>
              </a:spcBef>
            </a:pPr>
            <a:r>
              <a:rPr dirty="0" sz="1450" spc="-130" b="1">
                <a:latin typeface="Arial"/>
                <a:cs typeface="Arial"/>
              </a:rPr>
              <a:t>Conclusions</a:t>
            </a:r>
            <a:r>
              <a:rPr dirty="0" sz="1450" spc="-30" b="1">
                <a:latin typeface="Arial"/>
                <a:cs typeface="Arial"/>
              </a:rPr>
              <a:t> </a:t>
            </a:r>
            <a:r>
              <a:rPr dirty="0" sz="1450" spc="-110" b="1">
                <a:latin typeface="Arial"/>
                <a:cs typeface="Arial"/>
              </a:rPr>
              <a:t>et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40" b="1">
                <a:latin typeface="Arial"/>
                <a:cs typeface="Arial"/>
              </a:rPr>
              <a:t>recommendations</a:t>
            </a:r>
            <a:endParaRPr sz="14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2</a:t>
            </a:fld>
          </a:p>
        </p:txBody>
      </p:sp>
      <p:sp>
        <p:nvSpPr>
          <p:cNvPr id="17" name="object 17" descr=""/>
          <p:cNvSpPr txBox="1"/>
          <p:nvPr/>
        </p:nvSpPr>
        <p:spPr>
          <a:xfrm>
            <a:off x="2636519" y="3657600"/>
            <a:ext cx="6769734" cy="30480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3238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54"/>
              </a:spcBef>
            </a:pPr>
            <a:r>
              <a:rPr dirty="0" sz="1450" spc="-130" b="1">
                <a:latin typeface="Arial"/>
                <a:cs typeface="Arial"/>
              </a:rPr>
              <a:t>Banque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80" b="1">
                <a:latin typeface="Arial"/>
                <a:cs typeface="Arial"/>
              </a:rPr>
              <a:t>mondiale</a:t>
            </a:r>
            <a:r>
              <a:rPr dirty="0" sz="1450" spc="-50" b="1">
                <a:latin typeface="Arial"/>
                <a:cs typeface="Arial"/>
              </a:rPr>
              <a:t> au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20" b="1">
                <a:latin typeface="Arial"/>
                <a:cs typeface="Arial"/>
              </a:rPr>
              <a:t>Gabon</a:t>
            </a:r>
            <a:endParaRPr sz="14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606039" y="4069079"/>
            <a:ext cx="6769734" cy="304800"/>
          </a:xfrm>
          <a:prstGeom prst="rect">
            <a:avLst/>
          </a:prstGeom>
          <a:solidFill>
            <a:srgbClr val="CFDFE9"/>
          </a:solidFill>
        </p:spPr>
        <p:txBody>
          <a:bodyPr wrap="square" lIns="0" tIns="31750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0"/>
              </a:spcBef>
            </a:pPr>
            <a:r>
              <a:rPr dirty="0" sz="1450" spc="-120" b="1">
                <a:latin typeface="Arial"/>
                <a:cs typeface="Arial"/>
              </a:rPr>
              <a:t>Cycle</a:t>
            </a:r>
            <a:r>
              <a:rPr dirty="0" sz="1450" spc="-1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projet</a:t>
            </a:r>
            <a:r>
              <a:rPr dirty="0" sz="1450" spc="-20" b="1">
                <a:latin typeface="Arial"/>
                <a:cs typeface="Arial"/>
              </a:rPr>
              <a:t> </a:t>
            </a:r>
            <a:r>
              <a:rPr dirty="0" sz="1450" spc="-100" b="1">
                <a:latin typeface="Arial"/>
                <a:cs typeface="Arial"/>
              </a:rPr>
              <a:t>financé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95" b="1">
                <a:latin typeface="Arial"/>
                <a:cs typeface="Arial"/>
              </a:rPr>
              <a:t>par</a:t>
            </a:r>
            <a:r>
              <a:rPr dirty="0" sz="1450" spc="10" b="1">
                <a:latin typeface="Arial"/>
                <a:cs typeface="Arial"/>
              </a:rPr>
              <a:t> </a:t>
            </a:r>
            <a:r>
              <a:rPr dirty="0" sz="1450" b="1">
                <a:latin typeface="Arial"/>
                <a:cs typeface="Arial"/>
              </a:rPr>
              <a:t>la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10" b="1">
                <a:latin typeface="Arial"/>
                <a:cs typeface="Arial"/>
              </a:rPr>
              <a:t>Banque</a:t>
            </a:r>
            <a:endParaRPr sz="14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606039" y="4437888"/>
            <a:ext cx="6769734" cy="30480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1750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50"/>
              </a:spcBef>
            </a:pPr>
            <a:r>
              <a:rPr dirty="0" sz="1450" spc="-150" b="1">
                <a:latin typeface="Arial"/>
                <a:cs typeface="Arial"/>
              </a:rPr>
              <a:t>La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30" b="1">
                <a:latin typeface="Arial"/>
                <a:cs typeface="Arial"/>
              </a:rPr>
              <a:t>Banque</a:t>
            </a:r>
            <a:r>
              <a:rPr dirty="0" sz="1450" spc="5" b="1">
                <a:latin typeface="Arial"/>
                <a:cs typeface="Arial"/>
              </a:rPr>
              <a:t> </a:t>
            </a:r>
            <a:r>
              <a:rPr dirty="0" sz="1450" spc="-80" b="1">
                <a:latin typeface="Arial"/>
                <a:cs typeface="Arial"/>
              </a:rPr>
              <a:t>mondiale</a:t>
            </a:r>
            <a:r>
              <a:rPr dirty="0" sz="1450" spc="-2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dans</a:t>
            </a:r>
            <a:r>
              <a:rPr dirty="0" sz="1450" spc="-5" b="1">
                <a:latin typeface="Arial"/>
                <a:cs typeface="Arial"/>
              </a:rPr>
              <a:t> </a:t>
            </a:r>
            <a:r>
              <a:rPr dirty="0" sz="1450" spc="-55" b="1">
                <a:latin typeface="Arial"/>
                <a:cs typeface="Arial"/>
              </a:rPr>
              <a:t>le</a:t>
            </a:r>
            <a:r>
              <a:rPr dirty="0" sz="1450" spc="-10" b="1">
                <a:latin typeface="Arial"/>
                <a:cs typeface="Arial"/>
              </a:rPr>
              <a:t> </a:t>
            </a:r>
            <a:r>
              <a:rPr dirty="0" sz="1450" spc="-145" b="1">
                <a:latin typeface="Arial"/>
                <a:cs typeface="Arial"/>
              </a:rPr>
              <a:t>secteur</a:t>
            </a:r>
            <a:r>
              <a:rPr dirty="0" sz="1450" spc="15" b="1">
                <a:latin typeface="Arial"/>
                <a:cs typeface="Arial"/>
              </a:rPr>
              <a:t> </a:t>
            </a:r>
            <a:r>
              <a:rPr dirty="0" sz="1450" spc="-114" b="1">
                <a:latin typeface="Arial"/>
                <a:cs typeface="Arial"/>
              </a:rPr>
              <a:t>de</a:t>
            </a:r>
            <a:r>
              <a:rPr dirty="0" sz="1450" spc="-10" b="1">
                <a:latin typeface="Arial"/>
                <a:cs typeface="Arial"/>
              </a:rPr>
              <a:t> l’Energie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4416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75">
                <a:latin typeface="Calibri"/>
                <a:cs typeface="Calibri"/>
              </a:rPr>
              <a:t>Rappel</a:t>
            </a:r>
            <a:r>
              <a:rPr dirty="0" spc="145">
                <a:latin typeface="Calibri"/>
                <a:cs typeface="Calibri"/>
              </a:rPr>
              <a:t> </a:t>
            </a:r>
            <a:r>
              <a:rPr dirty="0" spc="60">
                <a:latin typeface="Calibri"/>
                <a:cs typeface="Calibri"/>
              </a:rPr>
              <a:t>du</a:t>
            </a:r>
            <a:r>
              <a:rPr dirty="0" spc="160">
                <a:latin typeface="Calibri"/>
                <a:cs typeface="Calibri"/>
              </a:rPr>
              <a:t> </a:t>
            </a:r>
            <a:r>
              <a:rPr dirty="0" spc="75">
                <a:latin typeface="Calibri"/>
                <a:cs typeface="Calibri"/>
              </a:rPr>
              <a:t>Groupe</a:t>
            </a:r>
            <a:r>
              <a:rPr dirty="0" spc="135">
                <a:latin typeface="Calibri"/>
                <a:cs typeface="Calibri"/>
              </a:rPr>
              <a:t> </a:t>
            </a:r>
            <a:r>
              <a:rPr dirty="0" spc="55">
                <a:latin typeface="Calibri"/>
                <a:cs typeface="Calibri"/>
              </a:rPr>
              <a:t>de</a:t>
            </a:r>
            <a:r>
              <a:rPr dirty="0" spc="170">
                <a:latin typeface="Calibri"/>
                <a:cs typeface="Calibri"/>
              </a:rPr>
              <a:t> </a:t>
            </a:r>
            <a:r>
              <a:rPr dirty="0" spc="50">
                <a:latin typeface="Calibri"/>
                <a:cs typeface="Calibri"/>
              </a:rPr>
              <a:t>la</a:t>
            </a:r>
            <a:r>
              <a:rPr dirty="0" spc="155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Banque</a:t>
            </a:r>
            <a:r>
              <a:rPr dirty="0" spc="170">
                <a:latin typeface="Calibri"/>
                <a:cs typeface="Calibri"/>
              </a:rPr>
              <a:t> </a:t>
            </a:r>
            <a:r>
              <a:rPr dirty="0" spc="70">
                <a:latin typeface="Calibri"/>
                <a:cs typeface="Calibri"/>
              </a:rPr>
              <a:t>mondiale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1981200"/>
            <a:ext cx="2136648" cy="147523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56020" y="1956816"/>
            <a:ext cx="2252471" cy="145389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4400" y="4715255"/>
            <a:ext cx="2278379" cy="1359408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58896" y="4700016"/>
            <a:ext cx="2153411" cy="139141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44184" y="4866132"/>
            <a:ext cx="2343912" cy="1316735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3566159" y="1984248"/>
            <a:ext cx="2482850" cy="1318260"/>
          </a:xfrm>
          <a:custGeom>
            <a:avLst/>
            <a:gdLst/>
            <a:ahLst/>
            <a:cxnLst/>
            <a:rect l="l" t="t" r="r" b="b"/>
            <a:pathLst>
              <a:path w="2482850" h="1318260">
                <a:moveTo>
                  <a:pt x="2482595" y="1318259"/>
                </a:moveTo>
                <a:lnTo>
                  <a:pt x="0" y="1318259"/>
                </a:lnTo>
                <a:lnTo>
                  <a:pt x="0" y="0"/>
                </a:lnTo>
                <a:lnTo>
                  <a:pt x="2482595" y="0"/>
                </a:lnTo>
                <a:lnTo>
                  <a:pt x="2482595" y="1318259"/>
                </a:lnTo>
                <a:close/>
              </a:path>
            </a:pathLst>
          </a:custGeom>
          <a:solidFill>
            <a:srgbClr val="D1EF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629626" y="2023375"/>
            <a:ext cx="2357120" cy="12280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1099"/>
              </a:lnSpc>
              <a:spcBef>
                <a:spcPts val="100"/>
              </a:spcBef>
            </a:pP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Un</a:t>
            </a:r>
            <a:r>
              <a:rPr dirty="0" sz="1300" spc="315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groupe</a:t>
            </a:r>
            <a:r>
              <a:rPr dirty="0" sz="1300" spc="325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de</a:t>
            </a:r>
            <a:r>
              <a:rPr dirty="0" sz="1300" spc="320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5</a:t>
            </a:r>
            <a:r>
              <a:rPr dirty="0" sz="1300" spc="315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011F42"/>
                </a:solidFill>
                <a:latin typeface="Arial"/>
                <a:cs typeface="Arial"/>
              </a:rPr>
              <a:t>institutions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avec</a:t>
            </a:r>
            <a:r>
              <a:rPr dirty="0" sz="1300" spc="280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une</a:t>
            </a:r>
            <a:r>
              <a:rPr dirty="0" sz="1300" spc="270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mission</a:t>
            </a:r>
            <a:r>
              <a:rPr dirty="0" sz="1300" spc="280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de</a:t>
            </a:r>
            <a:r>
              <a:rPr dirty="0" sz="1300" spc="265" b="1">
                <a:solidFill>
                  <a:srgbClr val="011F42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011F42"/>
                </a:solidFill>
                <a:latin typeface="Arial"/>
                <a:cs typeface="Arial"/>
              </a:rPr>
              <a:t>mettre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fin</a:t>
            </a:r>
            <a:r>
              <a:rPr dirty="0" sz="1300" spc="90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à</a:t>
            </a:r>
            <a:r>
              <a:rPr dirty="0" sz="1300" spc="95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l'extrême</a:t>
            </a:r>
            <a:r>
              <a:rPr dirty="0" sz="1300" spc="90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pauvreté</a:t>
            </a:r>
            <a:r>
              <a:rPr dirty="0" sz="1300" spc="100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spc="-25" b="1">
                <a:solidFill>
                  <a:srgbClr val="011F42"/>
                </a:solidFill>
                <a:latin typeface="Arial"/>
                <a:cs typeface="Arial"/>
              </a:rPr>
              <a:t>et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promouvoir</a:t>
            </a:r>
            <a:r>
              <a:rPr dirty="0" sz="1300" spc="195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une</a:t>
            </a:r>
            <a:r>
              <a:rPr dirty="0" sz="1300" spc="204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spc="-10" b="1">
                <a:solidFill>
                  <a:srgbClr val="011F42"/>
                </a:solidFill>
                <a:latin typeface="Arial"/>
                <a:cs typeface="Arial"/>
              </a:rPr>
              <a:t>prospérité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partagée</a:t>
            </a:r>
            <a:r>
              <a:rPr dirty="0" sz="1300" spc="285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sur</a:t>
            </a:r>
            <a:r>
              <a:rPr dirty="0" sz="1300" spc="280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b="1">
                <a:solidFill>
                  <a:srgbClr val="011F42"/>
                </a:solidFill>
                <a:latin typeface="Arial"/>
                <a:cs typeface="Arial"/>
              </a:rPr>
              <a:t>une</a:t>
            </a:r>
            <a:r>
              <a:rPr dirty="0" sz="1300" spc="285" b="1">
                <a:solidFill>
                  <a:srgbClr val="011F42"/>
                </a:solidFill>
                <a:latin typeface="Arial"/>
                <a:cs typeface="Arial"/>
              </a:rPr>
              <a:t>  </a:t>
            </a:r>
            <a:r>
              <a:rPr dirty="0" sz="1300" spc="-10" b="1">
                <a:solidFill>
                  <a:srgbClr val="011F42"/>
                </a:solidFill>
                <a:latin typeface="Arial"/>
                <a:cs typeface="Arial"/>
              </a:rPr>
              <a:t>planète vivable</a:t>
            </a:r>
            <a:endParaRPr sz="1300">
              <a:latin typeface="Arial"/>
              <a:cs typeface="Arial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00272" y="3261360"/>
            <a:ext cx="2103120" cy="137922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sp>
        <p:nvSpPr>
          <p:cNvPr id="12" name="object 1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00897" rIns="0" bIns="0" rtlCol="0" vert="horz">
            <a:spAutoFit/>
          </a:bodyPr>
          <a:lstStyle/>
          <a:p>
            <a:pPr marL="234950">
              <a:lnSpc>
                <a:spcPct val="100000"/>
              </a:lnSpc>
              <a:spcBef>
                <a:spcPts val="130"/>
              </a:spcBef>
            </a:pPr>
            <a:r>
              <a:rPr dirty="0" spc="55">
                <a:latin typeface="Calibri"/>
                <a:cs typeface="Calibri"/>
              </a:rPr>
              <a:t>Les</a:t>
            </a:r>
            <a:r>
              <a:rPr dirty="0" spc="200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instruments</a:t>
            </a:r>
            <a:r>
              <a:rPr dirty="0" spc="185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et</a:t>
            </a:r>
            <a:r>
              <a:rPr dirty="0" spc="180">
                <a:latin typeface="Calibri"/>
                <a:cs typeface="Calibri"/>
              </a:rPr>
              <a:t> </a:t>
            </a:r>
            <a:r>
              <a:rPr dirty="0" spc="60">
                <a:latin typeface="Calibri"/>
                <a:cs typeface="Calibri"/>
              </a:rPr>
              <a:t>les</a:t>
            </a:r>
            <a:r>
              <a:rPr dirty="0" spc="204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guichets</a:t>
            </a:r>
            <a:r>
              <a:rPr dirty="0" spc="16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de</a:t>
            </a:r>
            <a:r>
              <a:rPr dirty="0" spc="190">
                <a:latin typeface="Calibri"/>
                <a:cs typeface="Calibri"/>
              </a:rPr>
              <a:t> </a:t>
            </a:r>
            <a:r>
              <a:rPr dirty="0" spc="50">
                <a:latin typeface="Calibri"/>
                <a:cs typeface="Calibri"/>
              </a:rPr>
              <a:t>la</a:t>
            </a:r>
            <a:r>
              <a:rPr dirty="0" spc="195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Banque</a:t>
            </a:r>
            <a:r>
              <a:rPr dirty="0" spc="190">
                <a:latin typeface="Calibri"/>
                <a:cs typeface="Calibri"/>
              </a:rPr>
              <a:t> </a:t>
            </a:r>
            <a:r>
              <a:rPr dirty="0" spc="70">
                <a:latin typeface="Calibri"/>
                <a:cs typeface="Calibri"/>
              </a:rPr>
              <a:t>mondiale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293243" y="1739519"/>
            <a:ext cx="1873250" cy="1143635"/>
            <a:chOff x="293243" y="1739519"/>
            <a:chExt cx="1873250" cy="1143635"/>
          </a:xfrm>
        </p:grpSpPr>
        <p:sp>
          <p:nvSpPr>
            <p:cNvPr id="4" name="object 4" descr=""/>
            <p:cNvSpPr/>
            <p:nvPr/>
          </p:nvSpPr>
          <p:spPr>
            <a:xfrm>
              <a:off x="300228" y="1746504"/>
              <a:ext cx="1859280" cy="1129665"/>
            </a:xfrm>
            <a:custGeom>
              <a:avLst/>
              <a:gdLst/>
              <a:ahLst/>
              <a:cxnLst/>
              <a:rect l="l" t="t" r="r" b="b"/>
              <a:pathLst>
                <a:path w="1859280" h="1129664">
                  <a:moveTo>
                    <a:pt x="1859280" y="1129284"/>
                  </a:moveTo>
                  <a:lnTo>
                    <a:pt x="0" y="1129284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129284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00228" y="1746504"/>
              <a:ext cx="1859280" cy="1129665"/>
            </a:xfrm>
            <a:custGeom>
              <a:avLst/>
              <a:gdLst/>
              <a:ahLst/>
              <a:cxnLst/>
              <a:rect l="l" t="t" r="r" b="b"/>
              <a:pathLst>
                <a:path w="1859280" h="1129664">
                  <a:moveTo>
                    <a:pt x="0" y="0"/>
                  </a:moveTo>
                  <a:lnTo>
                    <a:pt x="1859280" y="0"/>
                  </a:lnTo>
                  <a:lnTo>
                    <a:pt x="1859280" y="1129284"/>
                  </a:lnTo>
                  <a:lnTo>
                    <a:pt x="0" y="1129284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363746" y="1839861"/>
            <a:ext cx="1734185" cy="737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5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Prêts:</a:t>
            </a:r>
            <a:r>
              <a:rPr dirty="0" sz="1000" spc="-3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Banque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mondiale accorde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prêts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à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taux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d'intérêt préférentiels</a:t>
            </a:r>
            <a:r>
              <a:rPr dirty="0" sz="1000" spc="-5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aux</a:t>
            </a:r>
            <a:r>
              <a:rPr dirty="0" sz="1000" spc="-4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pays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membres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pour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financer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projets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de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63746" y="2578078"/>
            <a:ext cx="15093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développement</a:t>
            </a:r>
            <a:r>
              <a:rPr dirty="0" sz="1000" spc="-5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à long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terme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313054" y="3249803"/>
            <a:ext cx="1873250" cy="1517015"/>
            <a:chOff x="313054" y="3249803"/>
            <a:chExt cx="1873250" cy="1517015"/>
          </a:xfrm>
        </p:grpSpPr>
        <p:sp>
          <p:nvSpPr>
            <p:cNvPr id="9" name="object 9" descr=""/>
            <p:cNvSpPr/>
            <p:nvPr/>
          </p:nvSpPr>
          <p:spPr>
            <a:xfrm>
              <a:off x="320039" y="3256788"/>
              <a:ext cx="1859280" cy="1503045"/>
            </a:xfrm>
            <a:custGeom>
              <a:avLst/>
              <a:gdLst/>
              <a:ahLst/>
              <a:cxnLst/>
              <a:rect l="l" t="t" r="r" b="b"/>
              <a:pathLst>
                <a:path w="1859280" h="1503045">
                  <a:moveTo>
                    <a:pt x="1859280" y="1502663"/>
                  </a:moveTo>
                  <a:lnTo>
                    <a:pt x="0" y="1502663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502663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20039" y="3256788"/>
              <a:ext cx="1859280" cy="1503045"/>
            </a:xfrm>
            <a:custGeom>
              <a:avLst/>
              <a:gdLst/>
              <a:ahLst/>
              <a:cxnLst/>
              <a:rect l="l" t="t" r="r" b="b"/>
              <a:pathLst>
                <a:path w="1859280" h="1503045">
                  <a:moveTo>
                    <a:pt x="0" y="0"/>
                  </a:moveTo>
                  <a:lnTo>
                    <a:pt x="1859280" y="0"/>
                  </a:lnTo>
                  <a:lnTo>
                    <a:pt x="1859280" y="1502663"/>
                  </a:lnTo>
                  <a:lnTo>
                    <a:pt x="0" y="1502663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383510" y="3270850"/>
            <a:ext cx="1689100" cy="1450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900"/>
              </a:lnSpc>
              <a:spcBef>
                <a:spcPts val="100"/>
              </a:spcBef>
            </a:pPr>
            <a:r>
              <a:rPr dirty="0" sz="1000" spc="-10" b="1">
                <a:latin typeface="Calibri"/>
                <a:cs typeface="Calibri"/>
              </a:rPr>
              <a:t>Assistance</a:t>
            </a:r>
            <a:r>
              <a:rPr dirty="0" sz="1000" spc="-5" b="1">
                <a:latin typeface="Calibri"/>
                <a:cs typeface="Calibri"/>
              </a:rPr>
              <a:t> </a:t>
            </a:r>
            <a:r>
              <a:rPr dirty="0" sz="1000" spc="-10" b="1">
                <a:latin typeface="Calibri"/>
                <a:cs typeface="Calibri"/>
              </a:rPr>
              <a:t>technique:</a:t>
            </a:r>
            <a:r>
              <a:rPr dirty="0" sz="1000" spc="-10">
                <a:latin typeface="Calibri"/>
                <a:cs typeface="Calibri"/>
              </a:rPr>
              <a:t>La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Banque mondiale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offre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une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assistance technique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et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des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conseils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aux</a:t>
            </a:r>
            <a:r>
              <a:rPr dirty="0" sz="1000">
                <a:latin typeface="Calibri"/>
                <a:cs typeface="Calibri"/>
              </a:rPr>
              <a:t> pays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membres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pour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aider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0">
                <a:latin typeface="Calibri"/>
                <a:cs typeface="Calibri"/>
              </a:rPr>
              <a:t>à</a:t>
            </a:r>
            <a:r>
              <a:rPr dirty="0" sz="1000" spc="-10">
                <a:latin typeface="Calibri"/>
                <a:cs typeface="Calibri"/>
              </a:rPr>
              <a:t> concevoir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et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mettre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œuvre </a:t>
            </a:r>
            <a:r>
              <a:rPr dirty="0" sz="1000">
                <a:latin typeface="Calibri"/>
                <a:cs typeface="Calibri"/>
              </a:rPr>
              <a:t>des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politiques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et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des</a:t>
            </a:r>
            <a:r>
              <a:rPr dirty="0" sz="1000" spc="-10">
                <a:latin typeface="Calibri"/>
                <a:cs typeface="Calibri"/>
              </a:rPr>
              <a:t> programmes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développement efficaces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2114423" y="1818766"/>
            <a:ext cx="1873250" cy="1224280"/>
            <a:chOff x="2114423" y="1818766"/>
            <a:chExt cx="1873250" cy="1224280"/>
          </a:xfrm>
        </p:grpSpPr>
        <p:sp>
          <p:nvSpPr>
            <p:cNvPr id="13" name="object 13" descr=""/>
            <p:cNvSpPr/>
            <p:nvPr/>
          </p:nvSpPr>
          <p:spPr>
            <a:xfrm>
              <a:off x="2121408" y="1825751"/>
              <a:ext cx="1859280" cy="1210310"/>
            </a:xfrm>
            <a:custGeom>
              <a:avLst/>
              <a:gdLst/>
              <a:ahLst/>
              <a:cxnLst/>
              <a:rect l="l" t="t" r="r" b="b"/>
              <a:pathLst>
                <a:path w="1859279" h="1210310">
                  <a:moveTo>
                    <a:pt x="1859280" y="1210056"/>
                  </a:moveTo>
                  <a:lnTo>
                    <a:pt x="0" y="1210056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210056"/>
                  </a:lnTo>
                  <a:close/>
                </a:path>
              </a:pathLst>
            </a:custGeom>
            <a:solidFill>
              <a:srgbClr val="A3CDE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121408" y="1825751"/>
              <a:ext cx="1859280" cy="1210310"/>
            </a:xfrm>
            <a:custGeom>
              <a:avLst/>
              <a:gdLst/>
              <a:ahLst/>
              <a:cxnLst/>
              <a:rect l="l" t="t" r="r" b="b"/>
              <a:pathLst>
                <a:path w="1859279" h="1210310">
                  <a:moveTo>
                    <a:pt x="0" y="0"/>
                  </a:moveTo>
                  <a:lnTo>
                    <a:pt x="1859280" y="0"/>
                  </a:lnTo>
                  <a:lnTo>
                    <a:pt x="1859280" y="1210056"/>
                  </a:lnTo>
                  <a:lnTo>
                    <a:pt x="0" y="1210056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184894" y="1870310"/>
            <a:ext cx="1711960" cy="1094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Crédits: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Banque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mondiale offre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crédits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à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conditions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plus</a:t>
            </a:r>
            <a:r>
              <a:rPr dirty="0" sz="1000" spc="-4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souples,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souvent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à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pays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 à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faible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revenu,</a:t>
            </a:r>
            <a:r>
              <a:rPr dirty="0" sz="1000" spc="-4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pour</a:t>
            </a:r>
            <a:r>
              <a:rPr dirty="0" sz="1000" spc="-5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projets d'investissement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ou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programmes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développement.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5782691" y="2093086"/>
            <a:ext cx="1873250" cy="1312545"/>
            <a:chOff x="5782691" y="2093086"/>
            <a:chExt cx="1873250" cy="1312545"/>
          </a:xfrm>
        </p:grpSpPr>
        <p:sp>
          <p:nvSpPr>
            <p:cNvPr id="17" name="object 17" descr=""/>
            <p:cNvSpPr/>
            <p:nvPr/>
          </p:nvSpPr>
          <p:spPr>
            <a:xfrm>
              <a:off x="5789676" y="2100071"/>
              <a:ext cx="1859280" cy="1298575"/>
            </a:xfrm>
            <a:custGeom>
              <a:avLst/>
              <a:gdLst/>
              <a:ahLst/>
              <a:cxnLst/>
              <a:rect l="l" t="t" r="r" b="b"/>
              <a:pathLst>
                <a:path w="1859279" h="1298575">
                  <a:moveTo>
                    <a:pt x="1859279" y="1298447"/>
                  </a:moveTo>
                  <a:lnTo>
                    <a:pt x="0" y="1298447"/>
                  </a:lnTo>
                  <a:lnTo>
                    <a:pt x="0" y="0"/>
                  </a:lnTo>
                  <a:lnTo>
                    <a:pt x="1859279" y="0"/>
                  </a:lnTo>
                  <a:lnTo>
                    <a:pt x="1859279" y="1298447"/>
                  </a:lnTo>
                  <a:close/>
                </a:path>
              </a:pathLst>
            </a:custGeom>
            <a:solidFill>
              <a:srgbClr val="D4F4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789676" y="2100071"/>
              <a:ext cx="1859280" cy="1298575"/>
            </a:xfrm>
            <a:custGeom>
              <a:avLst/>
              <a:gdLst/>
              <a:ahLst/>
              <a:cxnLst/>
              <a:rect l="l" t="t" r="r" b="b"/>
              <a:pathLst>
                <a:path w="1859279" h="1298575">
                  <a:moveTo>
                    <a:pt x="0" y="0"/>
                  </a:moveTo>
                  <a:lnTo>
                    <a:pt x="1859279" y="0"/>
                  </a:lnTo>
                  <a:lnTo>
                    <a:pt x="1859279" y="1298447"/>
                  </a:lnTo>
                  <a:lnTo>
                    <a:pt x="0" y="1298447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5853139" y="2141574"/>
            <a:ext cx="1628775" cy="1272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Garanties:</a:t>
            </a:r>
            <a:r>
              <a:rPr dirty="0" sz="1000" spc="-3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Banque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mondiale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peut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fournir</a:t>
            </a:r>
            <a:r>
              <a:rPr dirty="0" sz="1000" spc="-5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garanties financières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pour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aider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les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pays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membres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à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mobiliser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fonds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auprès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d'autres sources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de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financement,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notamment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le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secteur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privé.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3961511" y="1936114"/>
            <a:ext cx="1873250" cy="1314450"/>
            <a:chOff x="3961511" y="1936114"/>
            <a:chExt cx="1873250" cy="1314450"/>
          </a:xfrm>
        </p:grpSpPr>
        <p:sp>
          <p:nvSpPr>
            <p:cNvPr id="21" name="object 21" descr=""/>
            <p:cNvSpPr/>
            <p:nvPr/>
          </p:nvSpPr>
          <p:spPr>
            <a:xfrm>
              <a:off x="3968496" y="1943099"/>
              <a:ext cx="1859280" cy="1300480"/>
            </a:xfrm>
            <a:custGeom>
              <a:avLst/>
              <a:gdLst/>
              <a:ahLst/>
              <a:cxnLst/>
              <a:rect l="l" t="t" r="r" b="b"/>
              <a:pathLst>
                <a:path w="1859279" h="1300480">
                  <a:moveTo>
                    <a:pt x="1859280" y="1299972"/>
                  </a:moveTo>
                  <a:lnTo>
                    <a:pt x="0" y="1299972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299972"/>
                  </a:lnTo>
                  <a:close/>
                </a:path>
              </a:pathLst>
            </a:custGeom>
            <a:solidFill>
              <a:srgbClr val="26CD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968496" y="1943099"/>
              <a:ext cx="1859280" cy="1300480"/>
            </a:xfrm>
            <a:custGeom>
              <a:avLst/>
              <a:gdLst/>
              <a:ahLst/>
              <a:cxnLst/>
              <a:rect l="l" t="t" r="r" b="b"/>
              <a:pathLst>
                <a:path w="1859279" h="1300480">
                  <a:moveTo>
                    <a:pt x="0" y="0"/>
                  </a:moveTo>
                  <a:lnTo>
                    <a:pt x="1859280" y="0"/>
                  </a:lnTo>
                  <a:lnTo>
                    <a:pt x="1859280" y="1299972"/>
                  </a:lnTo>
                  <a:lnTo>
                    <a:pt x="0" y="1299972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4031975" y="1944981"/>
            <a:ext cx="1661160" cy="1272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Dons:</a:t>
            </a:r>
            <a:r>
              <a:rPr dirty="0" sz="1000" spc="-4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Les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dons</a:t>
            </a:r>
            <a:r>
              <a:rPr dirty="0" sz="1000" spc="-5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sont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des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subventions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non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remboursables accordées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par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Banque mondiale</a:t>
            </a:r>
            <a:r>
              <a:rPr dirty="0" sz="1000" spc="-4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pour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financer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projets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spécifiques</a:t>
            </a:r>
            <a:r>
              <a:rPr dirty="0" sz="1000" spc="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ou</a:t>
            </a:r>
            <a:r>
              <a:rPr dirty="0" sz="1000" spc="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programmes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d'assistance technique.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2123566" y="3399154"/>
            <a:ext cx="1873250" cy="1518285"/>
            <a:chOff x="2123566" y="3399154"/>
            <a:chExt cx="1873250" cy="1518285"/>
          </a:xfrm>
        </p:grpSpPr>
        <p:sp>
          <p:nvSpPr>
            <p:cNvPr id="25" name="object 25" descr=""/>
            <p:cNvSpPr/>
            <p:nvPr/>
          </p:nvSpPr>
          <p:spPr>
            <a:xfrm>
              <a:off x="2130551" y="3406139"/>
              <a:ext cx="1859280" cy="1504315"/>
            </a:xfrm>
            <a:custGeom>
              <a:avLst/>
              <a:gdLst/>
              <a:ahLst/>
              <a:cxnLst/>
              <a:rect l="l" t="t" r="r" b="b"/>
              <a:pathLst>
                <a:path w="1859279" h="1504314">
                  <a:moveTo>
                    <a:pt x="1859280" y="1504188"/>
                  </a:moveTo>
                  <a:lnTo>
                    <a:pt x="0" y="1504188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504188"/>
                  </a:lnTo>
                  <a:close/>
                </a:path>
              </a:pathLst>
            </a:custGeom>
            <a:solidFill>
              <a:srgbClr val="DFE2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130551" y="3406139"/>
              <a:ext cx="1859280" cy="1504315"/>
            </a:xfrm>
            <a:custGeom>
              <a:avLst/>
              <a:gdLst/>
              <a:ahLst/>
              <a:cxnLst/>
              <a:rect l="l" t="t" r="r" b="b"/>
              <a:pathLst>
                <a:path w="1859279" h="1504314">
                  <a:moveTo>
                    <a:pt x="0" y="0"/>
                  </a:moveTo>
                  <a:lnTo>
                    <a:pt x="1859280" y="0"/>
                  </a:lnTo>
                  <a:lnTo>
                    <a:pt x="1859280" y="1504188"/>
                  </a:lnTo>
                  <a:lnTo>
                    <a:pt x="0" y="1504188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2194035" y="3686949"/>
            <a:ext cx="1722120" cy="91566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Financement</a:t>
            </a:r>
            <a:r>
              <a:rPr dirty="0" sz="1000" spc="-2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000" spc="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politiques</a:t>
            </a:r>
            <a:r>
              <a:rPr dirty="0" sz="1000" spc="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5" b="1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 développement</a:t>
            </a:r>
            <a:r>
              <a:rPr dirty="0" sz="1000" spc="-2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(DPF):</a:t>
            </a:r>
            <a:r>
              <a:rPr dirty="0" sz="1000" spc="1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Ce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mécanisme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soutient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les</a:t>
            </a:r>
            <a:r>
              <a:rPr dirty="0" sz="1000" spc="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réformes politiques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et</a:t>
            </a:r>
            <a:r>
              <a:rPr dirty="0" sz="1000" spc="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institutionnelles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dans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les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pays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membres.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3961511" y="3496690"/>
            <a:ext cx="1873250" cy="1517015"/>
            <a:chOff x="3961511" y="3496690"/>
            <a:chExt cx="1873250" cy="1517015"/>
          </a:xfrm>
        </p:grpSpPr>
        <p:sp>
          <p:nvSpPr>
            <p:cNvPr id="29" name="object 29" descr=""/>
            <p:cNvSpPr/>
            <p:nvPr/>
          </p:nvSpPr>
          <p:spPr>
            <a:xfrm>
              <a:off x="3968496" y="3503675"/>
              <a:ext cx="1859280" cy="1503045"/>
            </a:xfrm>
            <a:custGeom>
              <a:avLst/>
              <a:gdLst/>
              <a:ahLst/>
              <a:cxnLst/>
              <a:rect l="l" t="t" r="r" b="b"/>
              <a:pathLst>
                <a:path w="1859279" h="1503045">
                  <a:moveTo>
                    <a:pt x="1859280" y="1502663"/>
                  </a:moveTo>
                  <a:lnTo>
                    <a:pt x="0" y="1502663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502663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968496" y="3503675"/>
              <a:ext cx="1859280" cy="1503045"/>
            </a:xfrm>
            <a:custGeom>
              <a:avLst/>
              <a:gdLst/>
              <a:ahLst/>
              <a:cxnLst/>
              <a:rect l="l" t="t" r="r" b="b"/>
              <a:pathLst>
                <a:path w="1859279" h="1503045">
                  <a:moveTo>
                    <a:pt x="0" y="0"/>
                  </a:moveTo>
                  <a:lnTo>
                    <a:pt x="1859280" y="0"/>
                  </a:lnTo>
                  <a:lnTo>
                    <a:pt x="1859280" y="1502663"/>
                  </a:lnTo>
                  <a:lnTo>
                    <a:pt x="0" y="1502663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4031975" y="3606171"/>
            <a:ext cx="1722120" cy="1272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Financement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000" spc="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projets d'investissement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(IPF):</a:t>
            </a:r>
            <a:r>
              <a:rPr dirty="0" sz="1000" spc="-2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Il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s'agit</a:t>
            </a:r>
            <a:r>
              <a:rPr dirty="0" sz="1000" spc="50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du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financement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projets d'investissement</a:t>
            </a:r>
            <a:r>
              <a:rPr dirty="0" sz="1000" spc="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spécifiques,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tels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que</a:t>
            </a:r>
            <a:r>
              <a:rPr dirty="0" sz="1000" spc="-3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-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construction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d'infrastructures,</a:t>
            </a:r>
            <a:r>
              <a:rPr dirty="0" sz="1000" spc="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4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mise</a:t>
            </a:r>
            <a:r>
              <a:rPr dirty="0" sz="1000" spc="5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en</a:t>
            </a:r>
            <a:r>
              <a:rPr dirty="0" sz="1000" spc="50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place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systèmes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de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santé,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etc.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5772022" y="3655186"/>
            <a:ext cx="1873250" cy="1518285"/>
            <a:chOff x="5772022" y="3655186"/>
            <a:chExt cx="1873250" cy="1518285"/>
          </a:xfrm>
        </p:grpSpPr>
        <p:sp>
          <p:nvSpPr>
            <p:cNvPr id="33" name="object 33" descr=""/>
            <p:cNvSpPr/>
            <p:nvPr/>
          </p:nvSpPr>
          <p:spPr>
            <a:xfrm>
              <a:off x="5779007" y="3662171"/>
              <a:ext cx="1859280" cy="1504315"/>
            </a:xfrm>
            <a:custGeom>
              <a:avLst/>
              <a:gdLst/>
              <a:ahLst/>
              <a:cxnLst/>
              <a:rect l="l" t="t" r="r" b="b"/>
              <a:pathLst>
                <a:path w="1859279" h="1504314">
                  <a:moveTo>
                    <a:pt x="1859280" y="1504188"/>
                  </a:moveTo>
                  <a:lnTo>
                    <a:pt x="0" y="1504188"/>
                  </a:lnTo>
                  <a:lnTo>
                    <a:pt x="0" y="0"/>
                  </a:lnTo>
                  <a:lnTo>
                    <a:pt x="1859280" y="0"/>
                  </a:lnTo>
                  <a:lnTo>
                    <a:pt x="1859280" y="1504188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779007" y="3662171"/>
              <a:ext cx="1859280" cy="1504315"/>
            </a:xfrm>
            <a:custGeom>
              <a:avLst/>
              <a:gdLst/>
              <a:ahLst/>
              <a:cxnLst/>
              <a:rect l="l" t="t" r="r" b="b"/>
              <a:pathLst>
                <a:path w="1859279" h="1504314">
                  <a:moveTo>
                    <a:pt x="0" y="0"/>
                  </a:moveTo>
                  <a:lnTo>
                    <a:pt x="1859280" y="0"/>
                  </a:lnTo>
                  <a:lnTo>
                    <a:pt x="1859280" y="1504188"/>
                  </a:lnTo>
                  <a:lnTo>
                    <a:pt x="0" y="1504188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5842446" y="3764670"/>
            <a:ext cx="1690370" cy="1272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99"/>
              </a:lnSpc>
              <a:spcBef>
                <a:spcPts val="100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Programme</a:t>
            </a:r>
            <a:r>
              <a:rPr dirty="0" sz="1000" spc="-5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axé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sur</a:t>
            </a:r>
            <a:r>
              <a:rPr dirty="0" sz="1000" spc="-2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000" spc="-2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résultats (PforR):</a:t>
            </a:r>
            <a:r>
              <a:rPr dirty="0" sz="1000" spc="-4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Ce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mécanisme</a:t>
            </a:r>
            <a:r>
              <a:rPr dirty="0" sz="1000" spc="1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lie</a:t>
            </a:r>
            <a:r>
              <a:rPr dirty="0" sz="1000" spc="1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le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décaissement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 des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fonds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aux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résultats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obtenus</a:t>
            </a:r>
            <a:r>
              <a:rPr dirty="0" sz="1000" spc="-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par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le</a:t>
            </a:r>
            <a:r>
              <a:rPr dirty="0" sz="1000" spc="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pays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bénéficiaire,</a:t>
            </a:r>
            <a:r>
              <a:rPr dirty="0" sz="1000" spc="5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encourageant</a:t>
            </a:r>
            <a:r>
              <a:rPr dirty="0" sz="1000" spc="30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545D7E"/>
                </a:solidFill>
                <a:latin typeface="Calibri"/>
                <a:cs typeface="Calibri"/>
              </a:rPr>
              <a:t>ainsi 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l'efficacité</a:t>
            </a:r>
            <a:r>
              <a:rPr dirty="0" sz="1000" spc="-5">
                <a:solidFill>
                  <a:srgbClr val="545D7E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545D7E"/>
                </a:solidFill>
                <a:latin typeface="Calibri"/>
                <a:cs typeface="Calibri"/>
              </a:rPr>
              <a:t>et </a:t>
            </a:r>
            <a:r>
              <a:rPr dirty="0" sz="1000" spc="-25">
                <a:solidFill>
                  <a:srgbClr val="545D7E"/>
                </a:solidFill>
                <a:latin typeface="Calibri"/>
                <a:cs typeface="Calibri"/>
              </a:rPr>
              <a:t>la</a:t>
            </a:r>
            <a:r>
              <a:rPr dirty="0" sz="1000" spc="-10">
                <a:solidFill>
                  <a:srgbClr val="545D7E"/>
                </a:solidFill>
                <a:latin typeface="Calibri"/>
                <a:cs typeface="Calibri"/>
              </a:rPr>
              <a:t> responsabilisation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1441704" y="5164835"/>
            <a:ext cx="8387080" cy="548640"/>
          </a:xfrm>
          <a:custGeom>
            <a:avLst/>
            <a:gdLst/>
            <a:ahLst/>
            <a:cxnLst/>
            <a:rect l="l" t="t" r="r" b="b"/>
            <a:pathLst>
              <a:path w="8387080" h="548639">
                <a:moveTo>
                  <a:pt x="0" y="0"/>
                </a:moveTo>
                <a:lnTo>
                  <a:pt x="8386571" y="0"/>
                </a:lnTo>
                <a:lnTo>
                  <a:pt x="8386571" y="548640"/>
                </a:lnTo>
                <a:lnTo>
                  <a:pt x="0" y="548640"/>
                </a:lnTo>
                <a:lnTo>
                  <a:pt x="0" y="0"/>
                </a:lnTo>
                <a:close/>
              </a:path>
            </a:pathLst>
          </a:custGeom>
          <a:ln w="13716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1512859" y="5188764"/>
            <a:ext cx="8202930" cy="479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81915">
              <a:lnSpc>
                <a:spcPct val="102699"/>
              </a:lnSpc>
              <a:spcBef>
                <a:spcPts val="90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Banque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mondiale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adapte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instruments</a:t>
            </a:r>
            <a:r>
              <a:rPr dirty="0" sz="1450" spc="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aux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besoins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spécifiques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chaque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pays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chaque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projet,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travaillant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étroite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collaboration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avec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gouvernements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autres</a:t>
            </a:r>
            <a:r>
              <a:rPr dirty="0" sz="1450" spc="2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partenaires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développement.</a:t>
            </a:r>
            <a:endParaRPr sz="1450">
              <a:latin typeface="Calibri"/>
              <a:cs typeface="Calibri"/>
            </a:endParaRPr>
          </a:p>
        </p:txBody>
      </p:sp>
      <p:pic>
        <p:nvPicPr>
          <p:cNvPr id="38" name="object 3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grpSp>
        <p:nvGrpSpPr>
          <p:cNvPr id="39" name="object 39" descr=""/>
          <p:cNvGrpSpPr/>
          <p:nvPr/>
        </p:nvGrpSpPr>
        <p:grpSpPr>
          <a:xfrm>
            <a:off x="7593203" y="2458847"/>
            <a:ext cx="1553210" cy="1210310"/>
            <a:chOff x="7593203" y="2458847"/>
            <a:chExt cx="1553210" cy="1210310"/>
          </a:xfrm>
        </p:grpSpPr>
        <p:sp>
          <p:nvSpPr>
            <p:cNvPr id="40" name="object 40" descr=""/>
            <p:cNvSpPr/>
            <p:nvPr/>
          </p:nvSpPr>
          <p:spPr>
            <a:xfrm>
              <a:off x="7600188" y="2465832"/>
              <a:ext cx="1539240" cy="1196340"/>
            </a:xfrm>
            <a:custGeom>
              <a:avLst/>
              <a:gdLst/>
              <a:ahLst/>
              <a:cxnLst/>
              <a:rect l="l" t="t" r="r" b="b"/>
              <a:pathLst>
                <a:path w="1539240" h="1196339">
                  <a:moveTo>
                    <a:pt x="1539240" y="1196340"/>
                  </a:moveTo>
                  <a:lnTo>
                    <a:pt x="0" y="1196340"/>
                  </a:lnTo>
                  <a:lnTo>
                    <a:pt x="0" y="0"/>
                  </a:lnTo>
                  <a:lnTo>
                    <a:pt x="1539240" y="0"/>
                  </a:lnTo>
                  <a:lnTo>
                    <a:pt x="1539240" y="1196340"/>
                  </a:lnTo>
                  <a:close/>
                </a:path>
              </a:pathLst>
            </a:custGeom>
            <a:solidFill>
              <a:srgbClr val="7EC39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600188" y="2465832"/>
              <a:ext cx="1539240" cy="1196340"/>
            </a:xfrm>
            <a:custGeom>
              <a:avLst/>
              <a:gdLst/>
              <a:ahLst/>
              <a:cxnLst/>
              <a:rect l="l" t="t" r="r" b="b"/>
              <a:pathLst>
                <a:path w="1539240" h="1196339">
                  <a:moveTo>
                    <a:pt x="0" y="0"/>
                  </a:moveTo>
                  <a:lnTo>
                    <a:pt x="1539240" y="0"/>
                  </a:lnTo>
                  <a:lnTo>
                    <a:pt x="1539240" y="1196340"/>
                  </a:lnTo>
                  <a:lnTo>
                    <a:pt x="0" y="1196340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7663610" y="2592691"/>
            <a:ext cx="1362710" cy="9156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5"/>
              </a:spcBef>
            </a:pP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Fonds</a:t>
            </a:r>
            <a:r>
              <a:rPr dirty="0" sz="1000" spc="-2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propres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000" spc="5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 b="1">
                <a:solidFill>
                  <a:srgbClr val="001C34"/>
                </a:solidFill>
                <a:latin typeface="Calibri"/>
                <a:cs typeface="Calibri"/>
              </a:rPr>
              <a:t>Prêts</a:t>
            </a:r>
            <a:r>
              <a:rPr dirty="0" sz="1000" spc="-2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5" b="1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 la</a:t>
            </a:r>
            <a:r>
              <a:rPr dirty="0" sz="1000" spc="-2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b="1">
                <a:solidFill>
                  <a:srgbClr val="001C34"/>
                </a:solidFill>
                <a:latin typeface="Calibri"/>
                <a:cs typeface="Calibri"/>
              </a:rPr>
              <a:t>SFI:</a:t>
            </a:r>
            <a:r>
              <a:rPr dirty="0" sz="1000" spc="-30" b="1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000" spc="-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SFI</a:t>
            </a:r>
            <a:r>
              <a:rPr dirty="0" sz="1000" spc="1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intervient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dans</a:t>
            </a:r>
            <a:r>
              <a:rPr dirty="0" sz="1000" spc="-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000" spc="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financement</a:t>
            </a:r>
            <a:r>
              <a:rPr dirty="0" sz="1000" spc="-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 entreprises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à</a:t>
            </a:r>
            <a:r>
              <a:rPr dirty="0" sz="1000" spc="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001C34"/>
                </a:solidFill>
                <a:latin typeface="Calibri"/>
                <a:cs typeface="Calibri"/>
              </a:rPr>
              <a:t>travers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 fonds</a:t>
            </a:r>
            <a:r>
              <a:rPr dirty="0" sz="1000" spc="-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001C34"/>
                </a:solidFill>
                <a:latin typeface="Calibri"/>
                <a:cs typeface="Calibri"/>
              </a:rPr>
              <a:t>propres</a:t>
            </a:r>
            <a:r>
              <a:rPr dirty="0" sz="1000" spc="-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001C34"/>
                </a:solidFill>
                <a:latin typeface="Calibri"/>
                <a:cs typeface="Calibri"/>
              </a:rPr>
              <a:t>et des</a:t>
            </a:r>
            <a:r>
              <a:rPr dirty="0" sz="1000" spc="-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001C34"/>
                </a:solidFill>
                <a:latin typeface="Calibri"/>
                <a:cs typeface="Calibri"/>
              </a:rPr>
              <a:t>prêts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43" name="object 4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23276" y="3963924"/>
            <a:ext cx="1612391" cy="1046987"/>
          </a:xfrm>
          <a:prstGeom prst="rect">
            <a:avLst/>
          </a:prstGeom>
        </p:spPr>
      </p:pic>
      <p:sp>
        <p:nvSpPr>
          <p:cNvPr id="44" name="object 4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4416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70">
                <a:latin typeface="Calibri"/>
                <a:cs typeface="Calibri"/>
              </a:rPr>
              <a:t>Engagement</a:t>
            </a:r>
            <a:r>
              <a:rPr dirty="0" spc="215">
                <a:latin typeface="Calibri"/>
                <a:cs typeface="Calibri"/>
              </a:rPr>
              <a:t> </a:t>
            </a:r>
            <a:r>
              <a:rPr dirty="0" spc="60">
                <a:latin typeface="Calibri"/>
                <a:cs typeface="Calibri"/>
              </a:rPr>
              <a:t>pays</a:t>
            </a:r>
            <a:r>
              <a:rPr dirty="0" spc="195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et</a:t>
            </a:r>
            <a:r>
              <a:rPr dirty="0" spc="220">
                <a:latin typeface="Calibri"/>
                <a:cs typeface="Calibri"/>
              </a:rPr>
              <a:t> </a:t>
            </a:r>
            <a:r>
              <a:rPr dirty="0" spc="65">
                <a:latin typeface="Calibri"/>
                <a:cs typeface="Calibri"/>
              </a:rPr>
              <a:t>cadre</a:t>
            </a:r>
            <a:r>
              <a:rPr dirty="0" spc="21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de</a:t>
            </a:r>
            <a:r>
              <a:rPr dirty="0" spc="185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dialogue</a:t>
            </a:r>
            <a:r>
              <a:rPr dirty="0" spc="185">
                <a:latin typeface="Calibri"/>
                <a:cs typeface="Calibri"/>
              </a:rPr>
              <a:t> </a:t>
            </a:r>
            <a:r>
              <a:rPr dirty="0" spc="40">
                <a:latin typeface="Calibri"/>
                <a:cs typeface="Calibri"/>
              </a:rPr>
              <a:t>pays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1201547" y="1922398"/>
            <a:ext cx="2764790" cy="343535"/>
            <a:chOff x="1201547" y="1922398"/>
            <a:chExt cx="2764790" cy="343535"/>
          </a:xfrm>
        </p:grpSpPr>
        <p:sp>
          <p:nvSpPr>
            <p:cNvPr id="5" name="object 5" descr=""/>
            <p:cNvSpPr/>
            <p:nvPr/>
          </p:nvSpPr>
          <p:spPr>
            <a:xfrm>
              <a:off x="1208532" y="1929383"/>
              <a:ext cx="2750820" cy="329565"/>
            </a:xfrm>
            <a:custGeom>
              <a:avLst/>
              <a:gdLst/>
              <a:ahLst/>
              <a:cxnLst/>
              <a:rect l="l" t="t" r="r" b="b"/>
              <a:pathLst>
                <a:path w="2750820" h="329564">
                  <a:moveTo>
                    <a:pt x="2750819" y="329183"/>
                  </a:moveTo>
                  <a:lnTo>
                    <a:pt x="0" y="329183"/>
                  </a:lnTo>
                  <a:lnTo>
                    <a:pt x="0" y="0"/>
                  </a:lnTo>
                  <a:lnTo>
                    <a:pt x="2750819" y="0"/>
                  </a:lnTo>
                  <a:lnTo>
                    <a:pt x="2750819" y="329183"/>
                  </a:lnTo>
                  <a:close/>
                </a:path>
              </a:pathLst>
            </a:custGeom>
            <a:solidFill>
              <a:srgbClr val="CFDFE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208532" y="1929383"/>
              <a:ext cx="2750820" cy="329565"/>
            </a:xfrm>
            <a:custGeom>
              <a:avLst/>
              <a:gdLst/>
              <a:ahLst/>
              <a:cxnLst/>
              <a:rect l="l" t="t" r="r" b="b"/>
              <a:pathLst>
                <a:path w="2750820" h="329564">
                  <a:moveTo>
                    <a:pt x="0" y="0"/>
                  </a:moveTo>
                  <a:lnTo>
                    <a:pt x="2750819" y="0"/>
                  </a:lnTo>
                  <a:lnTo>
                    <a:pt x="2750819" y="329183"/>
                  </a:lnTo>
                  <a:lnTo>
                    <a:pt x="0" y="329183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13361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1272075" y="1942549"/>
            <a:ext cx="2312670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60">
                <a:latin typeface="Arial MT"/>
                <a:cs typeface="Arial MT"/>
              </a:rPr>
              <a:t>Cadre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 spc="-30">
                <a:latin typeface="Arial MT"/>
                <a:cs typeface="Arial MT"/>
              </a:rPr>
              <a:t>partenariat</a:t>
            </a:r>
            <a:r>
              <a:rPr dirty="0" sz="1650" spc="-55">
                <a:latin typeface="Arial MT"/>
                <a:cs typeface="Arial MT"/>
              </a:rPr>
              <a:t> pays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91895" y="2921507"/>
            <a:ext cx="3784600" cy="329565"/>
          </a:xfrm>
          <a:prstGeom prst="rect">
            <a:avLst/>
          </a:prstGeom>
          <a:solidFill>
            <a:srgbClr val="CFDFE9"/>
          </a:solidFill>
        </p:spPr>
        <p:txBody>
          <a:bodyPr wrap="square" lIns="0" tIns="2667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210"/>
              </a:spcBef>
            </a:pPr>
            <a:r>
              <a:rPr dirty="0" sz="1650" spc="-160">
                <a:latin typeface="Arial MT"/>
                <a:cs typeface="Arial MT"/>
              </a:rPr>
              <a:t>Assemblées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25">
                <a:latin typeface="Arial MT"/>
                <a:cs typeface="Arial MT"/>
              </a:rPr>
              <a:t>annuelles</a:t>
            </a:r>
            <a:r>
              <a:rPr dirty="0" sz="1650" spc="-20">
                <a:latin typeface="Arial MT"/>
                <a:cs typeface="Arial MT"/>
              </a:rPr>
              <a:t> et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 spc="-190">
                <a:latin typeface="Arial MT"/>
                <a:cs typeface="Arial MT"/>
              </a:rPr>
              <a:t>Reunions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printer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42187" y="3704844"/>
            <a:ext cx="3575685" cy="584200"/>
          </a:xfrm>
          <a:prstGeom prst="rect">
            <a:avLst/>
          </a:prstGeom>
          <a:solidFill>
            <a:srgbClr val="CFDFE9"/>
          </a:solidFill>
        </p:spPr>
        <p:txBody>
          <a:bodyPr wrap="square" lIns="0" tIns="26670" rIns="0" bIns="0" rtlCol="0" vert="horz">
            <a:spAutoFit/>
          </a:bodyPr>
          <a:lstStyle/>
          <a:p>
            <a:pPr marL="75565" marR="415925">
              <a:lnSpc>
                <a:spcPct val="100000"/>
              </a:lnSpc>
              <a:spcBef>
                <a:spcPts val="210"/>
              </a:spcBef>
            </a:pPr>
            <a:r>
              <a:rPr dirty="0" sz="1650" spc="-145">
                <a:latin typeface="Arial MT"/>
                <a:cs typeface="Arial MT"/>
              </a:rPr>
              <a:t>Mission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travails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05">
                <a:latin typeface="Arial MT"/>
                <a:cs typeface="Arial MT"/>
              </a:rPr>
              <a:t>equipes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la </a:t>
            </a:r>
            <a:r>
              <a:rPr dirty="0" sz="1650" spc="-135">
                <a:latin typeface="Arial MT"/>
                <a:cs typeface="Arial MT"/>
              </a:rPr>
              <a:t>Banque</a:t>
            </a:r>
            <a:r>
              <a:rPr dirty="0" sz="1650" spc="2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mondiale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03504" y="5234939"/>
            <a:ext cx="4338955" cy="584200"/>
          </a:xfrm>
          <a:prstGeom prst="rect">
            <a:avLst/>
          </a:prstGeom>
          <a:solidFill>
            <a:srgbClr val="CFDFE9"/>
          </a:solidFill>
        </p:spPr>
        <p:txBody>
          <a:bodyPr wrap="square" lIns="0" tIns="26670" rIns="0" bIns="0" rtlCol="0" vert="horz">
            <a:spAutoFit/>
          </a:bodyPr>
          <a:lstStyle/>
          <a:p>
            <a:pPr marL="76200" marR="469265">
              <a:lnSpc>
                <a:spcPct val="100000"/>
              </a:lnSpc>
              <a:spcBef>
                <a:spcPts val="210"/>
              </a:spcBef>
            </a:pPr>
            <a:r>
              <a:rPr dirty="0" sz="1650" spc="-110">
                <a:latin typeface="Arial MT"/>
                <a:cs typeface="Arial MT"/>
              </a:rPr>
              <a:t>Representation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 spc="-80">
                <a:latin typeface="Arial MT"/>
                <a:cs typeface="Arial MT"/>
              </a:rPr>
              <a:t>pays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 spc="-100">
                <a:latin typeface="Arial MT"/>
                <a:cs typeface="Arial MT"/>
              </a:rPr>
              <a:t>du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 spc="-70">
                <a:latin typeface="Arial MT"/>
                <a:cs typeface="Arial MT"/>
              </a:rPr>
              <a:t>groupe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14">
                <a:latin typeface="Arial MT"/>
                <a:cs typeface="Arial MT"/>
              </a:rPr>
              <a:t>Banque </a:t>
            </a:r>
            <a:r>
              <a:rPr dirty="0" sz="1650" spc="-10">
                <a:latin typeface="Arial MT"/>
                <a:cs typeface="Arial MT"/>
              </a:rPr>
              <a:t>mondiale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10455" y="1845563"/>
            <a:ext cx="4958080" cy="762000"/>
          </a:xfrm>
          <a:prstGeom prst="rect">
            <a:avLst/>
          </a:prstGeom>
          <a:solidFill>
            <a:srgbClr val="00AFEF"/>
          </a:solidFill>
        </p:spPr>
        <p:txBody>
          <a:bodyPr wrap="square" lIns="0" tIns="26670" rIns="0" bIns="0" rtlCol="0" vert="horz">
            <a:spAutoFit/>
          </a:bodyPr>
          <a:lstStyle/>
          <a:p>
            <a:pPr marL="75565" marR="149225">
              <a:lnSpc>
                <a:spcPct val="102400"/>
              </a:lnSpc>
              <a:spcBef>
                <a:spcPts val="210"/>
              </a:spcBef>
            </a:pP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Principal</a:t>
            </a:r>
            <a:r>
              <a:rPr dirty="0" sz="1450" spc="6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outil</a:t>
            </a:r>
            <a:r>
              <a:rPr dirty="0" sz="1450" spc="4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guidant</a:t>
            </a:r>
            <a:r>
              <a:rPr dirty="0" sz="1450" spc="7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son</a:t>
            </a:r>
            <a:r>
              <a:rPr dirty="0" sz="1450" spc="4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engagement</a:t>
            </a:r>
            <a:r>
              <a:rPr dirty="0" sz="1450" spc="3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stratégique</a:t>
            </a:r>
            <a:r>
              <a:rPr dirty="0" sz="1450" spc="3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avec</a:t>
            </a:r>
            <a:r>
              <a:rPr dirty="0" sz="1450" spc="6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30C28"/>
                </a:solidFill>
                <a:latin typeface="Calibri"/>
                <a:cs typeface="Calibri"/>
              </a:rPr>
              <a:t>les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pays</a:t>
            </a:r>
            <a:r>
              <a:rPr dirty="0" sz="1450" spc="5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emprunteurs,</a:t>
            </a:r>
            <a:r>
              <a:rPr dirty="0" sz="1450" spc="2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généralement</a:t>
            </a:r>
            <a:r>
              <a:rPr dirty="0" sz="1450" spc="6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sur</a:t>
            </a:r>
            <a:r>
              <a:rPr dirty="0" sz="1450" spc="5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une</a:t>
            </a:r>
            <a:r>
              <a:rPr dirty="0" sz="1450" spc="7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période</a:t>
            </a:r>
            <a:r>
              <a:rPr dirty="0" sz="1450" spc="7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de</a:t>
            </a:r>
            <a:r>
              <a:rPr dirty="0" sz="1450" spc="6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quatre</a:t>
            </a:r>
            <a:r>
              <a:rPr dirty="0" sz="1450" spc="5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 spc="-50">
                <a:solidFill>
                  <a:srgbClr val="030C28"/>
                </a:solidFill>
                <a:latin typeface="Calibri"/>
                <a:cs typeface="Calibri"/>
              </a:rPr>
              <a:t>à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six</a:t>
            </a:r>
            <a:r>
              <a:rPr dirty="0" sz="1450" spc="1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ans</a:t>
            </a:r>
            <a:r>
              <a:rPr dirty="0" sz="1450" spc="5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(</a:t>
            </a:r>
            <a:r>
              <a:rPr dirty="0" sz="1450" spc="25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à</a:t>
            </a:r>
            <a:r>
              <a:rPr dirty="0" sz="1450" spc="4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30C28"/>
                </a:solidFill>
                <a:latin typeface="Calibri"/>
                <a:cs typeface="Calibri"/>
              </a:rPr>
              <a:t>10</a:t>
            </a:r>
            <a:r>
              <a:rPr dirty="0" sz="1450" spc="20">
                <a:solidFill>
                  <a:srgbClr val="030C28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30C28"/>
                </a:solidFill>
                <a:latin typeface="Calibri"/>
                <a:cs typeface="Calibri"/>
              </a:rPr>
              <a:t>maintenant).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942332" y="2679192"/>
            <a:ext cx="4337685" cy="99060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7305" rIns="0" bIns="0" rtlCol="0" vert="horz">
            <a:spAutoFit/>
          </a:bodyPr>
          <a:lstStyle/>
          <a:p>
            <a:pPr marL="76200" marR="87630">
              <a:lnSpc>
                <a:spcPct val="102299"/>
              </a:lnSpc>
              <a:spcBef>
                <a:spcPts val="215"/>
              </a:spcBef>
            </a:pPr>
            <a:r>
              <a:rPr dirty="0" sz="1450" spc="-160">
                <a:latin typeface="Arial MT"/>
                <a:cs typeface="Arial MT"/>
              </a:rPr>
              <a:t>Réunions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75">
                <a:latin typeface="Arial MT"/>
                <a:cs typeface="Arial MT"/>
              </a:rPr>
              <a:t>printemps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30">
                <a:latin typeface="Arial MT"/>
                <a:cs typeface="Arial MT"/>
              </a:rPr>
              <a:t>Assemblées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annuelles </a:t>
            </a:r>
            <a:r>
              <a:rPr dirty="0" sz="1450" spc="-105">
                <a:latin typeface="Arial MT"/>
                <a:cs typeface="Arial MT"/>
              </a:rPr>
              <a:t>constituent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40">
                <a:latin typeface="Arial MT"/>
                <a:cs typeface="Arial MT"/>
              </a:rPr>
              <a:t>une</a:t>
            </a:r>
            <a:r>
              <a:rPr dirty="0" sz="1450" spc="25">
                <a:latin typeface="Arial MT"/>
                <a:cs typeface="Arial MT"/>
              </a:rPr>
              <a:t> </a:t>
            </a:r>
            <a:r>
              <a:rPr dirty="0" sz="1450" spc="-114">
                <a:latin typeface="Arial MT"/>
                <a:cs typeface="Arial MT"/>
              </a:rPr>
              <a:t>occasion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privilégiée</a:t>
            </a:r>
            <a:r>
              <a:rPr dirty="0" sz="1450" spc="4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pour</a:t>
            </a:r>
            <a:r>
              <a:rPr dirty="0" sz="1450" spc="3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échanges </a:t>
            </a:r>
            <a:r>
              <a:rPr dirty="0" sz="1450" spc="-85">
                <a:latin typeface="Arial MT"/>
                <a:cs typeface="Arial MT"/>
              </a:rPr>
              <a:t>avec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gouverneurs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les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delegations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100">
                <a:latin typeface="Arial MT"/>
                <a:cs typeface="Arial MT"/>
              </a:rPr>
              <a:t>des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pays</a:t>
            </a:r>
            <a:r>
              <a:rPr dirty="0" sz="1450" spc="-25">
                <a:latin typeface="Arial MT"/>
                <a:cs typeface="Arial MT"/>
              </a:rPr>
              <a:t> </a:t>
            </a:r>
            <a:r>
              <a:rPr dirty="0" sz="1450" spc="-135">
                <a:latin typeface="Arial MT"/>
                <a:cs typeface="Arial MT"/>
              </a:rPr>
              <a:t>sur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les </a:t>
            </a:r>
            <a:r>
              <a:rPr dirty="0" sz="1450" spc="-95">
                <a:latin typeface="Arial MT"/>
                <a:cs typeface="Arial MT"/>
              </a:rPr>
              <a:t>programmes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de </a:t>
            </a:r>
            <a:r>
              <a:rPr dirty="0" sz="1450" spc="-10">
                <a:latin typeface="Arial MT"/>
                <a:cs typeface="Arial MT"/>
              </a:rPr>
              <a:t>developpement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983479" y="3803903"/>
            <a:ext cx="3702050" cy="76200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6670" rIns="0" bIns="0" rtlCol="0" vert="horz">
            <a:spAutoFit/>
          </a:bodyPr>
          <a:lstStyle/>
          <a:p>
            <a:pPr marL="76200" marR="203835">
              <a:lnSpc>
                <a:spcPct val="102400"/>
              </a:lnSpc>
              <a:spcBef>
                <a:spcPts val="210"/>
              </a:spcBef>
            </a:pPr>
            <a:r>
              <a:rPr dirty="0" sz="1450" spc="-114">
                <a:latin typeface="Arial MT"/>
                <a:cs typeface="Arial MT"/>
              </a:rPr>
              <a:t>Mission</a:t>
            </a:r>
            <a:r>
              <a:rPr dirty="0" sz="1450" spc="2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specifique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40">
                <a:latin typeface="Arial MT"/>
                <a:cs typeface="Arial MT"/>
              </a:rPr>
              <a:t>d’identification,</a:t>
            </a:r>
            <a:r>
              <a:rPr dirty="0" sz="1450" spc="3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de </a:t>
            </a:r>
            <a:r>
              <a:rPr dirty="0" sz="1450" spc="-30">
                <a:latin typeface="Arial MT"/>
                <a:cs typeface="Arial MT"/>
              </a:rPr>
              <a:t>preparation,</a:t>
            </a:r>
            <a:r>
              <a:rPr dirty="0" sz="1450" spc="-2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d’appui</a:t>
            </a:r>
            <a:r>
              <a:rPr dirty="0" sz="1450">
                <a:latin typeface="Arial MT"/>
                <a:cs typeface="Arial MT"/>
              </a:rPr>
              <a:t> à</a:t>
            </a:r>
            <a:r>
              <a:rPr dirty="0" sz="1450" spc="-1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la </a:t>
            </a:r>
            <a:r>
              <a:rPr dirty="0" sz="1450" spc="-145">
                <a:latin typeface="Arial MT"/>
                <a:cs typeface="Arial MT"/>
              </a:rPr>
              <a:t>mise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25">
                <a:latin typeface="Arial MT"/>
                <a:cs typeface="Arial MT"/>
              </a:rPr>
              <a:t>en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oeuvre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60">
                <a:latin typeface="Arial MT"/>
                <a:cs typeface="Arial MT"/>
              </a:rPr>
              <a:t>des </a:t>
            </a:r>
            <a:r>
              <a:rPr dirty="0" sz="1450" spc="-10">
                <a:latin typeface="Arial MT"/>
                <a:cs typeface="Arial MT"/>
              </a:rPr>
              <a:t>projets</a:t>
            </a:r>
            <a:endParaRPr sz="1450">
              <a:latin typeface="Arial MT"/>
              <a:cs typeface="Arial M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244084" y="4937760"/>
            <a:ext cx="3702050" cy="99060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27305" rIns="0" bIns="0" rtlCol="0" vert="horz">
            <a:spAutoFit/>
          </a:bodyPr>
          <a:lstStyle/>
          <a:p>
            <a:pPr marL="76200" marR="247650">
              <a:lnSpc>
                <a:spcPct val="102299"/>
              </a:lnSpc>
              <a:spcBef>
                <a:spcPts val="215"/>
              </a:spcBef>
            </a:pPr>
            <a:r>
              <a:rPr dirty="0" sz="1450" spc="-125">
                <a:latin typeface="Arial MT"/>
                <a:cs typeface="Arial MT"/>
              </a:rPr>
              <a:t>La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110">
                <a:latin typeface="Arial MT"/>
                <a:cs typeface="Arial MT"/>
              </a:rPr>
              <a:t>Banque</a:t>
            </a:r>
            <a:r>
              <a:rPr dirty="0" sz="1450">
                <a:latin typeface="Arial MT"/>
                <a:cs typeface="Arial MT"/>
              </a:rPr>
              <a:t> </a:t>
            </a:r>
            <a:r>
              <a:rPr dirty="0" sz="1450" spc="-65">
                <a:latin typeface="Arial MT"/>
                <a:cs typeface="Arial MT"/>
              </a:rPr>
              <a:t>mondiale</a:t>
            </a:r>
            <a:r>
              <a:rPr dirty="0" sz="1450" spc="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est</a:t>
            </a:r>
            <a:r>
              <a:rPr dirty="0" sz="1450" spc="15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decentralisée: </a:t>
            </a:r>
            <a:r>
              <a:rPr dirty="0" sz="1450" spc="-105">
                <a:latin typeface="Arial MT"/>
                <a:cs typeface="Arial MT"/>
              </a:rPr>
              <a:t>Representant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55">
                <a:latin typeface="Arial MT"/>
                <a:cs typeface="Arial MT"/>
              </a:rPr>
              <a:t>pays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>
                <a:latin typeface="Arial MT"/>
                <a:cs typeface="Arial MT"/>
              </a:rPr>
              <a:t>et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les</a:t>
            </a:r>
            <a:r>
              <a:rPr dirty="0" sz="1450" spc="25">
                <a:latin typeface="Arial MT"/>
                <a:cs typeface="Arial MT"/>
              </a:rPr>
              <a:t> </a:t>
            </a:r>
            <a:r>
              <a:rPr dirty="0" sz="1450" spc="-80">
                <a:latin typeface="Arial MT"/>
                <a:cs typeface="Arial MT"/>
              </a:rPr>
              <a:t>equipes</a:t>
            </a:r>
            <a:r>
              <a:rPr dirty="0" sz="1450" spc="1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sectoriels </a:t>
            </a:r>
            <a:r>
              <a:rPr dirty="0" sz="1450" spc="-110">
                <a:latin typeface="Arial MT"/>
                <a:cs typeface="Arial MT"/>
              </a:rPr>
              <a:t>basées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au</a:t>
            </a:r>
            <a:r>
              <a:rPr dirty="0" sz="1450" spc="-40">
                <a:latin typeface="Arial MT"/>
                <a:cs typeface="Arial MT"/>
              </a:rPr>
              <a:t> </a:t>
            </a:r>
            <a:r>
              <a:rPr dirty="0" sz="1450" spc="-65">
                <a:latin typeface="Arial MT"/>
                <a:cs typeface="Arial MT"/>
              </a:rPr>
              <a:t>pays,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70">
                <a:latin typeface="Arial MT"/>
                <a:cs typeface="Arial MT"/>
              </a:rPr>
              <a:t>Directeur</a:t>
            </a:r>
            <a:r>
              <a:rPr dirty="0" sz="1450" spc="-30">
                <a:latin typeface="Arial MT"/>
                <a:cs typeface="Arial MT"/>
              </a:rPr>
              <a:t> </a:t>
            </a:r>
            <a:r>
              <a:rPr dirty="0" sz="1450" spc="-50">
                <a:latin typeface="Arial MT"/>
                <a:cs typeface="Arial MT"/>
              </a:rPr>
              <a:t>pays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65">
                <a:latin typeface="Arial MT"/>
                <a:cs typeface="Arial MT"/>
              </a:rPr>
              <a:t>base</a:t>
            </a:r>
            <a:r>
              <a:rPr dirty="0" sz="1450" spc="-5">
                <a:latin typeface="Arial MT"/>
                <a:cs typeface="Arial MT"/>
              </a:rPr>
              <a:t> </a:t>
            </a:r>
            <a:r>
              <a:rPr dirty="0" sz="1450" spc="-105">
                <a:latin typeface="Arial MT"/>
                <a:cs typeface="Arial MT"/>
              </a:rPr>
              <a:t>dans</a:t>
            </a:r>
            <a:r>
              <a:rPr dirty="0" sz="1450" spc="-10">
                <a:latin typeface="Arial MT"/>
                <a:cs typeface="Arial MT"/>
              </a:rPr>
              <a:t> </a:t>
            </a:r>
            <a:r>
              <a:rPr dirty="0" sz="1450" spc="-25">
                <a:latin typeface="Arial MT"/>
                <a:cs typeface="Arial MT"/>
              </a:rPr>
              <a:t>la </a:t>
            </a:r>
            <a:r>
              <a:rPr dirty="0" sz="1450" spc="-185">
                <a:latin typeface="Arial MT"/>
                <a:cs typeface="Arial MT"/>
              </a:rPr>
              <a:t>sous</a:t>
            </a:r>
            <a:r>
              <a:rPr dirty="0" sz="1450" spc="40">
                <a:latin typeface="Arial MT"/>
                <a:cs typeface="Arial MT"/>
              </a:rPr>
              <a:t> </a:t>
            </a:r>
            <a:r>
              <a:rPr dirty="0" sz="1450" spc="-10">
                <a:latin typeface="Arial MT"/>
                <a:cs typeface="Arial MT"/>
              </a:rPr>
              <a:t>region.</a:t>
            </a:r>
            <a:endParaRPr sz="1450">
              <a:latin typeface="Arial MT"/>
              <a:cs typeface="Arial MT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789176"/>
            <a:ext cx="1264920" cy="769620"/>
          </a:xfrm>
          <a:prstGeom prst="rect">
            <a:avLst/>
          </a:prstGeom>
        </p:spPr>
      </p:pic>
      <p:sp>
        <p:nvSpPr>
          <p:cNvPr id="16" name="object 1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6032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736214" y="1933066"/>
            <a:ext cx="7167245" cy="4714875"/>
            <a:chOff x="2736214" y="1933066"/>
            <a:chExt cx="7167245" cy="4714875"/>
          </a:xfrm>
        </p:grpSpPr>
        <p:sp>
          <p:nvSpPr>
            <p:cNvPr id="3" name="object 3" descr=""/>
            <p:cNvSpPr/>
            <p:nvPr/>
          </p:nvSpPr>
          <p:spPr>
            <a:xfrm>
              <a:off x="2743199" y="1940051"/>
              <a:ext cx="5741035" cy="1403985"/>
            </a:xfrm>
            <a:custGeom>
              <a:avLst/>
              <a:gdLst/>
              <a:ahLst/>
              <a:cxnLst/>
              <a:rect l="l" t="t" r="r" b="b"/>
              <a:pathLst>
                <a:path w="5741034" h="1403985">
                  <a:moveTo>
                    <a:pt x="5740907" y="1403604"/>
                  </a:moveTo>
                  <a:lnTo>
                    <a:pt x="0" y="1403604"/>
                  </a:lnTo>
                  <a:lnTo>
                    <a:pt x="0" y="0"/>
                  </a:lnTo>
                  <a:lnTo>
                    <a:pt x="5740907" y="0"/>
                  </a:lnTo>
                  <a:lnTo>
                    <a:pt x="5740907" y="1403604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743199" y="1940051"/>
              <a:ext cx="5741035" cy="1403985"/>
            </a:xfrm>
            <a:custGeom>
              <a:avLst/>
              <a:gdLst/>
              <a:ahLst/>
              <a:cxnLst/>
              <a:rect l="l" t="t" r="r" b="b"/>
              <a:pathLst>
                <a:path w="5741034" h="1403985">
                  <a:moveTo>
                    <a:pt x="0" y="0"/>
                  </a:moveTo>
                  <a:lnTo>
                    <a:pt x="5740907" y="0"/>
                  </a:lnTo>
                  <a:lnTo>
                    <a:pt x="5740907" y="1403604"/>
                  </a:lnTo>
                  <a:lnTo>
                    <a:pt x="0" y="1403604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4416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80">
                <a:latin typeface="Calibri"/>
                <a:cs typeface="Calibri"/>
              </a:rPr>
              <a:t>Banque</a:t>
            </a:r>
            <a:r>
              <a:rPr dirty="0" spc="200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mondiale</a:t>
            </a:r>
            <a:r>
              <a:rPr dirty="0" spc="18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au</a:t>
            </a:r>
            <a:r>
              <a:rPr dirty="0" spc="210">
                <a:latin typeface="Calibri"/>
                <a:cs typeface="Calibri"/>
              </a:rPr>
              <a:t> </a:t>
            </a:r>
            <a:r>
              <a:rPr dirty="0" spc="50">
                <a:latin typeface="Calibri"/>
                <a:cs typeface="Calibri"/>
              </a:rPr>
              <a:t>Gabon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1639824" y="1618487"/>
            <a:ext cx="8199120" cy="304800"/>
          </a:xfrm>
          <a:prstGeom prst="rect">
            <a:avLst/>
          </a:prstGeom>
          <a:solidFill>
            <a:srgbClr val="CFDFE9"/>
          </a:solidFill>
        </p:spPr>
        <p:txBody>
          <a:bodyPr wrap="square" lIns="0" tIns="30480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240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Gabon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est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un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189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membres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Banque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mondiale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depuis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10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septembre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1963.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841784" y="1938056"/>
            <a:ext cx="5544185" cy="1384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635">
              <a:lnSpc>
                <a:spcPct val="102499"/>
              </a:lnSpc>
              <a:spcBef>
                <a:spcPts val="9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Cadre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Partenariat-Pays</a:t>
            </a:r>
            <a:r>
              <a:rPr dirty="0" sz="1450" spc="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(CPP)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Banque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mondiale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pour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Gabon,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couvrant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période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2023-2027:</a:t>
            </a:r>
            <a:r>
              <a:rPr dirty="0" sz="1450" spc="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(1)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renforcement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la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gouvernance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des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services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publiques;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(ii)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amélioration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l’accès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aux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services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base;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(iii)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augmentation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investissement</a:t>
            </a:r>
            <a:r>
              <a:rPr dirty="0" sz="1450" spc="2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privés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dans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secteur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autres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que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le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secteur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pétrolier;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(iv)améliorer</a:t>
            </a:r>
            <a:r>
              <a:rPr dirty="0" sz="1450" spc="9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services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infrastructures urbaines</a:t>
            </a:r>
            <a:endParaRPr sz="1450">
              <a:latin typeface="Calibri"/>
              <a:cs typeface="Calibri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5840602" y="3336671"/>
            <a:ext cx="4057650" cy="1594485"/>
            <a:chOff x="5840602" y="3336671"/>
            <a:chExt cx="4057650" cy="1594485"/>
          </a:xfrm>
        </p:grpSpPr>
        <p:sp>
          <p:nvSpPr>
            <p:cNvPr id="9" name="object 9" descr=""/>
            <p:cNvSpPr/>
            <p:nvPr/>
          </p:nvSpPr>
          <p:spPr>
            <a:xfrm>
              <a:off x="5847587" y="3343656"/>
              <a:ext cx="4043679" cy="1580515"/>
            </a:xfrm>
            <a:custGeom>
              <a:avLst/>
              <a:gdLst/>
              <a:ahLst/>
              <a:cxnLst/>
              <a:rect l="l" t="t" r="r" b="b"/>
              <a:pathLst>
                <a:path w="4043679" h="1580514">
                  <a:moveTo>
                    <a:pt x="4043172" y="1580388"/>
                  </a:moveTo>
                  <a:lnTo>
                    <a:pt x="0" y="1580388"/>
                  </a:lnTo>
                  <a:lnTo>
                    <a:pt x="0" y="0"/>
                  </a:lnTo>
                  <a:lnTo>
                    <a:pt x="4043172" y="0"/>
                  </a:lnTo>
                  <a:lnTo>
                    <a:pt x="4043172" y="1580388"/>
                  </a:lnTo>
                  <a:close/>
                </a:path>
              </a:pathLst>
            </a:custGeom>
            <a:solidFill>
              <a:srgbClr val="3D87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847587" y="3343656"/>
              <a:ext cx="4043679" cy="1580515"/>
            </a:xfrm>
            <a:custGeom>
              <a:avLst/>
              <a:gdLst/>
              <a:ahLst/>
              <a:cxnLst/>
              <a:rect l="l" t="t" r="r" b="b"/>
              <a:pathLst>
                <a:path w="4043679" h="1580514">
                  <a:moveTo>
                    <a:pt x="0" y="0"/>
                  </a:moveTo>
                  <a:lnTo>
                    <a:pt x="4043172" y="0"/>
                  </a:lnTo>
                  <a:lnTo>
                    <a:pt x="4043172" y="1580388"/>
                  </a:lnTo>
                  <a:lnTo>
                    <a:pt x="0" y="1580388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911093" y="3317270"/>
            <a:ext cx="3917950" cy="1383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2299"/>
              </a:lnSpc>
              <a:spcBef>
                <a:spcPts val="9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Un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portefeuille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quatre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projets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actifs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364,5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millions$:</a:t>
            </a:r>
            <a:r>
              <a:rPr dirty="0" sz="1450" spc="9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eGabon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(56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millions$);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Gabon</a:t>
            </a:r>
            <a:r>
              <a:rPr dirty="0" sz="1450" spc="10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digital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(68.5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millions$);</a:t>
            </a:r>
            <a:r>
              <a:rPr dirty="0" sz="1450" spc="10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harmonisation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améliorations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statistiques</a:t>
            </a:r>
            <a:r>
              <a:rPr dirty="0" sz="1450" spc="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Afrique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l’Ouest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du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centre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(90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millions$);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(iv)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Aménagement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de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Développement</a:t>
            </a:r>
            <a:r>
              <a:rPr dirty="0" sz="1450" spc="9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Infrastructures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du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Gabon</a:t>
            </a:r>
            <a:r>
              <a:rPr dirty="0" sz="1450" spc="9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0">
                <a:solidFill>
                  <a:srgbClr val="001C34"/>
                </a:solidFill>
                <a:latin typeface="Calibri"/>
                <a:cs typeface="Calibri"/>
              </a:rPr>
              <a:t>(150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7064802" y="4675169"/>
            <a:ext cx="1607820" cy="252729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$)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dollars</a:t>
            </a:r>
            <a:endParaRPr sz="1450">
              <a:latin typeface="Calibri"/>
              <a:cs typeface="Calibri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2720975" y="3336671"/>
            <a:ext cx="3133725" cy="1490980"/>
            <a:chOff x="2720975" y="3336671"/>
            <a:chExt cx="3133725" cy="1490980"/>
          </a:xfrm>
        </p:grpSpPr>
        <p:sp>
          <p:nvSpPr>
            <p:cNvPr id="14" name="object 14" descr=""/>
            <p:cNvSpPr/>
            <p:nvPr/>
          </p:nvSpPr>
          <p:spPr>
            <a:xfrm>
              <a:off x="2727960" y="3343656"/>
              <a:ext cx="3119755" cy="1477010"/>
            </a:xfrm>
            <a:custGeom>
              <a:avLst/>
              <a:gdLst/>
              <a:ahLst/>
              <a:cxnLst/>
              <a:rect l="l" t="t" r="r" b="b"/>
              <a:pathLst>
                <a:path w="3119754" h="1477010">
                  <a:moveTo>
                    <a:pt x="3119627" y="1476755"/>
                  </a:moveTo>
                  <a:lnTo>
                    <a:pt x="0" y="1476755"/>
                  </a:lnTo>
                  <a:lnTo>
                    <a:pt x="0" y="0"/>
                  </a:lnTo>
                  <a:lnTo>
                    <a:pt x="3119627" y="0"/>
                  </a:lnTo>
                  <a:lnTo>
                    <a:pt x="3119627" y="1476755"/>
                  </a:lnTo>
                  <a:close/>
                </a:path>
              </a:pathLst>
            </a:custGeom>
            <a:solidFill>
              <a:srgbClr val="2683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727960" y="3343656"/>
              <a:ext cx="3119755" cy="1477010"/>
            </a:xfrm>
            <a:custGeom>
              <a:avLst/>
              <a:gdLst/>
              <a:ahLst/>
              <a:cxnLst/>
              <a:rect l="l" t="t" r="r" b="b"/>
              <a:pathLst>
                <a:path w="3119754" h="1477010">
                  <a:moveTo>
                    <a:pt x="0" y="0"/>
                  </a:moveTo>
                  <a:lnTo>
                    <a:pt x="3119627" y="0"/>
                  </a:lnTo>
                  <a:lnTo>
                    <a:pt x="3119627" y="1476755"/>
                  </a:lnTo>
                  <a:lnTo>
                    <a:pt x="0" y="1476755"/>
                  </a:lnTo>
                  <a:lnTo>
                    <a:pt x="0" y="0"/>
                  </a:lnTo>
                  <a:close/>
                </a:path>
              </a:pathLst>
            </a:custGeom>
            <a:ln w="137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2835694" y="3492498"/>
            <a:ext cx="2905125" cy="11576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905">
              <a:lnSpc>
                <a:spcPct val="102400"/>
              </a:lnSpc>
              <a:spcBef>
                <a:spcPts val="9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Un</a:t>
            </a:r>
            <a:r>
              <a:rPr dirty="0" sz="1450" spc="1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projet</a:t>
            </a:r>
            <a:r>
              <a:rPr dirty="0" sz="1450" spc="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d’</a:t>
            </a:r>
            <a:r>
              <a:rPr dirty="0" sz="1450" spc="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amélioration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l’accès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50">
                <a:solidFill>
                  <a:srgbClr val="001C34"/>
                </a:solidFill>
                <a:latin typeface="Calibri"/>
                <a:cs typeface="Calibri"/>
              </a:rPr>
              <a:t>à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l’eau et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à l’énergie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(PASBAP)</a:t>
            </a:r>
            <a:r>
              <a:rPr dirty="0" sz="1450" spc="-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150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millions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$</a:t>
            </a:r>
            <a:r>
              <a:rPr dirty="0" sz="1450" spc="2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est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cours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préparation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pour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passage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conseil d’Administration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en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0">
                <a:solidFill>
                  <a:srgbClr val="001C34"/>
                </a:solidFill>
                <a:latin typeface="Calibri"/>
                <a:cs typeface="Calibri"/>
              </a:rPr>
              <a:t>2025.</a:t>
            </a:r>
            <a:endParaRPr sz="145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825402" y="5346241"/>
            <a:ext cx="1626235" cy="1276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">
              <a:lnSpc>
                <a:spcPts val="1405"/>
              </a:lnSpc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rique)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,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endParaRPr sz="1450">
              <a:latin typeface="Calibri"/>
              <a:cs typeface="Calibri"/>
            </a:endParaRPr>
          </a:p>
          <a:p>
            <a:pPr marL="26034" indent="-26670">
              <a:lnSpc>
                <a:spcPts val="1789"/>
              </a:lnSpc>
              <a:spcBef>
                <a:spcPts val="50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nsport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à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travers</a:t>
            </a:r>
            <a:r>
              <a:rPr dirty="0" sz="1450" spc="50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isoles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et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l’intégration</a:t>
            </a:r>
            <a:endParaRPr sz="14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60"/>
              </a:spcBef>
            </a:pPr>
            <a:endParaRPr sz="1450">
              <a:latin typeface="Calibri"/>
              <a:cs typeface="Calibri"/>
            </a:endParaRPr>
          </a:p>
          <a:p>
            <a:pPr algn="r" marR="389255">
              <a:lnSpc>
                <a:spcPct val="100000"/>
              </a:lnSpc>
            </a:pPr>
            <a:r>
              <a:rPr dirty="0" sz="650" spc="-50">
                <a:solidFill>
                  <a:srgbClr val="0C0C0C"/>
                </a:solidFill>
                <a:latin typeface="Arial MT"/>
                <a:cs typeface="Arial MT"/>
              </a:rPr>
              <a:t>6</a:t>
            </a:r>
            <a:endParaRPr sz="650">
              <a:latin typeface="Arial MT"/>
              <a:cs typeface="Arial MT"/>
            </a:endParaRPr>
          </a:p>
        </p:txBody>
      </p:sp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0623" y="1673351"/>
            <a:ext cx="922020" cy="423671"/>
          </a:xfrm>
          <a:prstGeom prst="rect">
            <a:avLst/>
          </a:prstGeom>
        </p:spPr>
      </p:pic>
      <p:sp>
        <p:nvSpPr>
          <p:cNvPr id="20" name="object 20" descr=""/>
          <p:cNvSpPr/>
          <p:nvPr/>
        </p:nvSpPr>
        <p:spPr>
          <a:xfrm>
            <a:off x="1402080" y="4820411"/>
            <a:ext cx="4563110" cy="1447800"/>
          </a:xfrm>
          <a:custGeom>
            <a:avLst/>
            <a:gdLst/>
            <a:ahLst/>
            <a:cxnLst/>
            <a:rect l="l" t="t" r="r" b="b"/>
            <a:pathLst>
              <a:path w="4563110" h="1447800">
                <a:moveTo>
                  <a:pt x="4562855" y="1447800"/>
                </a:moveTo>
                <a:lnTo>
                  <a:pt x="0" y="1447800"/>
                </a:lnTo>
                <a:lnTo>
                  <a:pt x="0" y="0"/>
                </a:lnTo>
                <a:lnTo>
                  <a:pt x="4562855" y="0"/>
                </a:lnTo>
                <a:lnTo>
                  <a:pt x="4562855" y="14478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1465615" y="4833603"/>
            <a:ext cx="4175760" cy="13830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400"/>
              </a:lnSpc>
              <a:spcBef>
                <a:spcPts val="9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priorités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du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secteur</a:t>
            </a:r>
            <a:r>
              <a:rPr dirty="0" sz="1450" spc="3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incluent</a:t>
            </a:r>
            <a:r>
              <a:rPr dirty="0" sz="1450" spc="9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redressement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6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la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SEEG afin</a:t>
            </a:r>
            <a:r>
              <a:rPr dirty="0" sz="1450" spc="8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d’attirer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les</a:t>
            </a:r>
            <a:r>
              <a:rPr dirty="0" sz="1450" spc="3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investisseurs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privés dans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la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production</a:t>
            </a:r>
            <a:r>
              <a:rPr dirty="0" sz="1450" spc="7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(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surtout</a:t>
            </a:r>
            <a:r>
              <a:rPr dirty="0" sz="1450" spc="6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hydroélect</a:t>
            </a:r>
            <a:endParaRPr sz="14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renforcement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du</a:t>
            </a:r>
            <a:r>
              <a:rPr dirty="0" sz="1450" spc="5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réseau</a:t>
            </a:r>
            <a:r>
              <a:rPr dirty="0" sz="1450" spc="4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25">
                <a:solidFill>
                  <a:srgbClr val="001C34"/>
                </a:solidFill>
                <a:latin typeface="Calibri"/>
                <a:cs typeface="Calibri"/>
              </a:rPr>
              <a:t>tra</a:t>
            </a:r>
            <a:endParaRPr sz="1450">
              <a:latin typeface="Calibri"/>
              <a:cs typeface="Calibri"/>
            </a:endParaRPr>
          </a:p>
          <a:p>
            <a:pPr marL="12700" marR="1823720">
              <a:lnSpc>
                <a:spcPct val="102000"/>
              </a:lnSpc>
              <a:spcBef>
                <a:spcPts val="15"/>
              </a:spcBef>
            </a:pP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l’interconnexion</a:t>
            </a:r>
            <a:r>
              <a:rPr dirty="0" sz="1450" spc="7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des</a:t>
            </a:r>
            <a:r>
              <a:rPr dirty="0" sz="1450" spc="45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>
                <a:solidFill>
                  <a:srgbClr val="001C34"/>
                </a:solidFill>
                <a:latin typeface="Calibri"/>
                <a:cs typeface="Calibri"/>
              </a:rPr>
              <a:t>4</a:t>
            </a:r>
            <a:r>
              <a:rPr dirty="0" sz="1450" spc="50">
                <a:solidFill>
                  <a:srgbClr val="001C34"/>
                </a:solidFill>
                <a:latin typeface="Calibri"/>
                <a:cs typeface="Calibri"/>
              </a:rPr>
              <a:t> </a:t>
            </a:r>
            <a:r>
              <a:rPr dirty="0" sz="1450" spc="-10">
                <a:solidFill>
                  <a:srgbClr val="001C34"/>
                </a:solidFill>
                <a:latin typeface="Calibri"/>
                <a:cs typeface="Calibri"/>
              </a:rPr>
              <a:t>réseaux régionale</a:t>
            </a:r>
            <a:endParaRPr sz="1450">
              <a:latin typeface="Calibri"/>
              <a:cs typeface="Calibri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665987" y="4695444"/>
            <a:ext cx="9392920" cy="1978660"/>
            <a:chOff x="665987" y="4695444"/>
            <a:chExt cx="9392920" cy="1978660"/>
          </a:xfrm>
        </p:grpSpPr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66388" y="5248656"/>
              <a:ext cx="6192011" cy="1424940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8283" y="5605272"/>
              <a:ext cx="707135" cy="690371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5987" y="4695444"/>
              <a:ext cx="652271" cy="748283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57044" y="6211823"/>
              <a:ext cx="1597151" cy="454151"/>
            </a:xfrm>
            <a:prstGeom prst="rect">
              <a:avLst/>
            </a:prstGeom>
          </p:spPr>
        </p:pic>
      </p:grpSp>
      <p:sp>
        <p:nvSpPr>
          <p:cNvPr id="27" name="object 27" descr=""/>
          <p:cNvSpPr txBox="1"/>
          <p:nvPr/>
        </p:nvSpPr>
        <p:spPr>
          <a:xfrm>
            <a:off x="7261290" y="5066750"/>
            <a:ext cx="1043940" cy="164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00" spc="-65">
                <a:latin typeface="Arial MT"/>
                <a:cs typeface="Arial MT"/>
              </a:rPr>
              <a:t>Institutions</a:t>
            </a:r>
            <a:r>
              <a:rPr dirty="0" sz="900" spc="5">
                <a:latin typeface="Arial MT"/>
                <a:cs typeface="Arial MT"/>
              </a:rPr>
              <a:t> </a:t>
            </a:r>
            <a:r>
              <a:rPr dirty="0" sz="900" spc="-25">
                <a:latin typeface="Arial MT"/>
                <a:cs typeface="Arial MT"/>
              </a:rPr>
              <a:t>partenaires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416813" y="3803141"/>
            <a:ext cx="2433955" cy="753110"/>
            <a:chOff x="416813" y="3803141"/>
            <a:chExt cx="2433955" cy="753110"/>
          </a:xfrm>
        </p:grpSpPr>
        <p:sp>
          <p:nvSpPr>
            <p:cNvPr id="29" name="object 29" descr=""/>
            <p:cNvSpPr/>
            <p:nvPr/>
          </p:nvSpPr>
          <p:spPr>
            <a:xfrm>
              <a:off x="423671" y="3809999"/>
              <a:ext cx="2420620" cy="739140"/>
            </a:xfrm>
            <a:custGeom>
              <a:avLst/>
              <a:gdLst/>
              <a:ahLst/>
              <a:cxnLst/>
              <a:rect l="l" t="t" r="r" b="b"/>
              <a:pathLst>
                <a:path w="2420620" h="739139">
                  <a:moveTo>
                    <a:pt x="1210056" y="739140"/>
                  </a:moveTo>
                  <a:lnTo>
                    <a:pt x="0" y="370332"/>
                  </a:lnTo>
                  <a:lnTo>
                    <a:pt x="605028" y="370332"/>
                  </a:lnTo>
                  <a:lnTo>
                    <a:pt x="605028" y="0"/>
                  </a:lnTo>
                  <a:lnTo>
                    <a:pt x="1815083" y="0"/>
                  </a:lnTo>
                  <a:lnTo>
                    <a:pt x="1815083" y="370332"/>
                  </a:lnTo>
                  <a:lnTo>
                    <a:pt x="2420111" y="370332"/>
                  </a:lnTo>
                  <a:lnTo>
                    <a:pt x="1210056" y="73914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423671" y="3809999"/>
              <a:ext cx="2420620" cy="739140"/>
            </a:xfrm>
            <a:custGeom>
              <a:avLst/>
              <a:gdLst/>
              <a:ahLst/>
              <a:cxnLst/>
              <a:rect l="l" t="t" r="r" b="b"/>
              <a:pathLst>
                <a:path w="2420620" h="739139">
                  <a:moveTo>
                    <a:pt x="0" y="370332"/>
                  </a:moveTo>
                  <a:lnTo>
                    <a:pt x="605028" y="370332"/>
                  </a:lnTo>
                  <a:lnTo>
                    <a:pt x="605028" y="0"/>
                  </a:lnTo>
                  <a:lnTo>
                    <a:pt x="1815083" y="0"/>
                  </a:lnTo>
                  <a:lnTo>
                    <a:pt x="1815083" y="370332"/>
                  </a:lnTo>
                  <a:lnTo>
                    <a:pt x="2420111" y="370332"/>
                  </a:lnTo>
                  <a:lnTo>
                    <a:pt x="1210056" y="739140"/>
                  </a:lnTo>
                  <a:lnTo>
                    <a:pt x="0" y="370332"/>
                  </a:lnTo>
                  <a:close/>
                </a:path>
              </a:pathLst>
            </a:custGeom>
            <a:ln w="13716">
              <a:solidFill>
                <a:srgbClr val="05466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1313152" y="3811024"/>
            <a:ext cx="64071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120">
                <a:solidFill>
                  <a:srgbClr val="FFFFFF"/>
                </a:solidFill>
                <a:latin typeface="Arial MT"/>
                <a:cs typeface="Arial MT"/>
              </a:rPr>
              <a:t>Secteur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301034" y="4062517"/>
            <a:ext cx="66484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50" spc="-65">
                <a:solidFill>
                  <a:srgbClr val="FFFFFF"/>
                </a:solidFill>
                <a:latin typeface="Arial MT"/>
                <a:cs typeface="Arial MT"/>
              </a:rPr>
              <a:t>energie</a:t>
            </a:r>
            <a:endParaRPr sz="165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4416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80">
                <a:latin typeface="Calibri"/>
                <a:cs typeface="Calibri"/>
              </a:rPr>
              <a:t>Banque</a:t>
            </a:r>
            <a:r>
              <a:rPr dirty="0" spc="200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mondiale</a:t>
            </a:r>
            <a:r>
              <a:rPr dirty="0" spc="18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au</a:t>
            </a:r>
            <a:r>
              <a:rPr dirty="0" spc="210">
                <a:latin typeface="Calibri"/>
                <a:cs typeface="Calibri"/>
              </a:rPr>
              <a:t> </a:t>
            </a:r>
            <a:r>
              <a:rPr dirty="0" spc="50">
                <a:latin typeface="Calibri"/>
                <a:cs typeface="Calibri"/>
              </a:rPr>
              <a:t>Gabon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95910" marR="266700" indent="-283845">
              <a:lnSpc>
                <a:spcPct val="100000"/>
              </a:lnSpc>
              <a:spcBef>
                <a:spcPts val="105"/>
              </a:spcBef>
              <a:buFont typeface="Arial MT"/>
              <a:buChar char="•"/>
              <a:tabLst>
                <a:tab pos="295910" algn="l"/>
              </a:tabLst>
            </a:pPr>
            <a:r>
              <a:rPr dirty="0"/>
              <a:t>En</a:t>
            </a:r>
            <a:r>
              <a:rPr dirty="0" spc="-50"/>
              <a:t> </a:t>
            </a:r>
            <a:r>
              <a:rPr dirty="0"/>
              <a:t>2024,</a:t>
            </a:r>
            <a:r>
              <a:rPr dirty="0" spc="-40"/>
              <a:t> </a:t>
            </a:r>
            <a:r>
              <a:rPr dirty="0"/>
              <a:t>sur</a:t>
            </a:r>
            <a:r>
              <a:rPr dirty="0" spc="-35"/>
              <a:t> </a:t>
            </a:r>
            <a:r>
              <a:rPr dirty="0"/>
              <a:t>une</a:t>
            </a:r>
            <a:r>
              <a:rPr dirty="0" spc="-20"/>
              <a:t> </a:t>
            </a:r>
            <a:r>
              <a:rPr dirty="0" spc="-10"/>
              <a:t>capacité</a:t>
            </a:r>
            <a:r>
              <a:rPr dirty="0" spc="-20"/>
              <a:t> </a:t>
            </a:r>
            <a:r>
              <a:rPr dirty="0" spc="-10"/>
              <a:t>installée</a:t>
            </a:r>
            <a:r>
              <a:rPr dirty="0" spc="-55"/>
              <a:t> </a:t>
            </a:r>
            <a:r>
              <a:rPr dirty="0" spc="-25"/>
              <a:t>totale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/>
              <a:t>704</a:t>
            </a:r>
            <a:r>
              <a:rPr dirty="0" spc="-15"/>
              <a:t> </a:t>
            </a:r>
            <a:r>
              <a:rPr dirty="0" spc="-35"/>
              <a:t>MW,</a:t>
            </a:r>
            <a:r>
              <a:rPr dirty="0" spc="-20"/>
              <a:t> </a:t>
            </a:r>
            <a:r>
              <a:rPr dirty="0"/>
              <a:t>54</a:t>
            </a:r>
            <a:r>
              <a:rPr dirty="0" spc="-20"/>
              <a:t> </a:t>
            </a:r>
            <a:r>
              <a:rPr dirty="0" spc="-90"/>
              <a:t>%</a:t>
            </a:r>
            <a:r>
              <a:rPr dirty="0" spc="-20"/>
              <a:t> </a:t>
            </a:r>
            <a:r>
              <a:rPr dirty="0" spc="-10"/>
              <a:t>proviennent</a:t>
            </a:r>
            <a:r>
              <a:rPr dirty="0" spc="-60"/>
              <a:t> </a:t>
            </a:r>
            <a:r>
              <a:rPr dirty="0"/>
              <a:t>du</a:t>
            </a:r>
            <a:r>
              <a:rPr dirty="0" spc="-30"/>
              <a:t> </a:t>
            </a:r>
            <a:r>
              <a:rPr dirty="0"/>
              <a:t>gaz</a:t>
            </a:r>
            <a:r>
              <a:rPr dirty="0" spc="-25"/>
              <a:t> </a:t>
            </a:r>
            <a:r>
              <a:rPr dirty="0"/>
              <a:t>et</a:t>
            </a:r>
            <a:r>
              <a:rPr dirty="0" spc="-35"/>
              <a:t> </a:t>
            </a:r>
            <a:r>
              <a:rPr dirty="0"/>
              <a:t>du</a:t>
            </a:r>
            <a:r>
              <a:rPr dirty="0" spc="-25"/>
              <a:t> </a:t>
            </a:r>
            <a:r>
              <a:rPr dirty="0"/>
              <a:t>diesel</a:t>
            </a:r>
            <a:r>
              <a:rPr dirty="0" spc="-55"/>
              <a:t> </a:t>
            </a:r>
            <a:r>
              <a:rPr dirty="0" spc="-10"/>
              <a:t>(soit </a:t>
            </a:r>
            <a:r>
              <a:rPr dirty="0"/>
              <a:t>380</a:t>
            </a:r>
            <a:r>
              <a:rPr dirty="0" spc="-40"/>
              <a:t> </a:t>
            </a:r>
            <a:r>
              <a:rPr dirty="0" spc="-10"/>
              <a:t>MW),</a:t>
            </a:r>
            <a:r>
              <a:rPr dirty="0" spc="-40"/>
              <a:t> </a:t>
            </a:r>
            <a:r>
              <a:rPr dirty="0"/>
              <a:t>contre</a:t>
            </a:r>
            <a:r>
              <a:rPr dirty="0" spc="-20"/>
              <a:t> </a:t>
            </a:r>
            <a:r>
              <a:rPr dirty="0"/>
              <a:t>46</a:t>
            </a:r>
            <a:r>
              <a:rPr dirty="0" spc="-30"/>
              <a:t> </a:t>
            </a:r>
            <a:r>
              <a:rPr dirty="0" spc="-90"/>
              <a:t>%</a:t>
            </a:r>
            <a:r>
              <a:rPr dirty="0" spc="-20"/>
              <a:t> </a:t>
            </a:r>
            <a:r>
              <a:rPr dirty="0"/>
              <a:t>issus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20"/>
              <a:t> l’hydroélectricité</a:t>
            </a:r>
            <a:r>
              <a:rPr dirty="0" spc="-55"/>
              <a:t> </a:t>
            </a:r>
            <a:r>
              <a:rPr dirty="0"/>
              <a:t>(324</a:t>
            </a:r>
            <a:r>
              <a:rPr dirty="0" spc="-15"/>
              <a:t> </a:t>
            </a:r>
            <a:r>
              <a:rPr dirty="0" spc="-20"/>
              <a:t>MW).</a:t>
            </a:r>
          </a:p>
          <a:p>
            <a:pPr>
              <a:lnSpc>
                <a:spcPct val="100000"/>
              </a:lnSpc>
              <a:spcBef>
                <a:spcPts val="110"/>
              </a:spcBef>
              <a:buFont typeface="Arial MT"/>
              <a:buChar char="•"/>
            </a:pPr>
          </a:p>
          <a:p>
            <a:pPr marL="12700">
              <a:lnSpc>
                <a:spcPct val="100000"/>
              </a:lnSpc>
            </a:pPr>
            <a:r>
              <a:rPr dirty="0">
                <a:solidFill>
                  <a:srgbClr val="0F0F33"/>
                </a:solidFill>
              </a:rPr>
              <a:t>Le</a:t>
            </a:r>
            <a:r>
              <a:rPr dirty="0" spc="-55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secteur</a:t>
            </a:r>
            <a:r>
              <a:rPr dirty="0" spc="-65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de</a:t>
            </a:r>
            <a:r>
              <a:rPr dirty="0" spc="-35">
                <a:solidFill>
                  <a:srgbClr val="0F0F33"/>
                </a:solidFill>
              </a:rPr>
              <a:t> </a:t>
            </a:r>
            <a:r>
              <a:rPr dirty="0" spc="-20">
                <a:solidFill>
                  <a:srgbClr val="0F0F33"/>
                </a:solidFill>
              </a:rPr>
              <a:t>l'électricité</a:t>
            </a:r>
            <a:r>
              <a:rPr dirty="0" spc="-50">
                <a:solidFill>
                  <a:srgbClr val="0F0F33"/>
                </a:solidFill>
              </a:rPr>
              <a:t> </a:t>
            </a:r>
            <a:r>
              <a:rPr dirty="0" spc="-20">
                <a:solidFill>
                  <a:srgbClr val="0F0F33"/>
                </a:solidFill>
              </a:rPr>
              <a:t>fait</a:t>
            </a:r>
            <a:r>
              <a:rPr dirty="0" spc="-45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face</a:t>
            </a:r>
            <a:r>
              <a:rPr dirty="0" spc="-55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à</a:t>
            </a:r>
            <a:r>
              <a:rPr dirty="0" spc="-15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plusieurs</a:t>
            </a:r>
            <a:r>
              <a:rPr dirty="0" spc="-70">
                <a:solidFill>
                  <a:srgbClr val="0F0F33"/>
                </a:solidFill>
              </a:rPr>
              <a:t> </a:t>
            </a:r>
            <a:r>
              <a:rPr dirty="0">
                <a:solidFill>
                  <a:srgbClr val="0F0F33"/>
                </a:solidFill>
              </a:rPr>
              <a:t>défis</a:t>
            </a:r>
            <a:r>
              <a:rPr dirty="0" spc="-55">
                <a:solidFill>
                  <a:srgbClr val="0F0F33"/>
                </a:solidFill>
              </a:rPr>
              <a:t> </a:t>
            </a:r>
            <a:r>
              <a:rPr dirty="0" spc="-10">
                <a:solidFill>
                  <a:srgbClr val="0F0F33"/>
                </a:solidFill>
              </a:rPr>
              <a:t>majeurs</a:t>
            </a:r>
            <a:r>
              <a:rPr dirty="0" spc="-55">
                <a:solidFill>
                  <a:srgbClr val="0F0F33"/>
                </a:solidFill>
              </a:rPr>
              <a:t> </a:t>
            </a:r>
            <a:r>
              <a:rPr dirty="0" spc="-50">
                <a:solidFill>
                  <a:srgbClr val="0F0F33"/>
                </a:solidFill>
              </a:rPr>
              <a:t>:</a:t>
            </a:r>
          </a:p>
          <a:p>
            <a:pPr marL="247015" marR="45720" indent="-234950">
              <a:lnSpc>
                <a:spcPts val="1939"/>
              </a:lnSpc>
              <a:spcBef>
                <a:spcPts val="95"/>
              </a:spcBef>
              <a:buFont typeface="Arial MT"/>
              <a:buChar char="•"/>
              <a:tabLst>
                <a:tab pos="247015" algn="l"/>
              </a:tabLst>
            </a:pPr>
            <a:r>
              <a:rPr dirty="0" spc="-160" b="1">
                <a:latin typeface="Arial"/>
                <a:cs typeface="Arial"/>
              </a:rPr>
              <a:t>Un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-105" b="1">
                <a:latin typeface="Arial"/>
                <a:cs typeface="Arial"/>
              </a:rPr>
              <a:t>accès</a:t>
            </a:r>
            <a:r>
              <a:rPr dirty="0" spc="-85" b="1">
                <a:latin typeface="Arial"/>
                <a:cs typeface="Arial"/>
              </a:rPr>
              <a:t> </a:t>
            </a:r>
            <a:r>
              <a:rPr dirty="0" spc="-80" b="1">
                <a:latin typeface="Arial"/>
                <a:cs typeface="Arial"/>
              </a:rPr>
              <a:t>limité</a:t>
            </a:r>
            <a:r>
              <a:rPr dirty="0" spc="-95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à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85" b="1">
                <a:latin typeface="Arial"/>
                <a:cs typeface="Arial"/>
              </a:rPr>
              <a:t>l'électricité</a:t>
            </a:r>
            <a:r>
              <a:rPr dirty="0" spc="-80" b="1">
                <a:latin typeface="Arial"/>
                <a:cs typeface="Arial"/>
              </a:rPr>
              <a:t> </a:t>
            </a:r>
            <a:r>
              <a:rPr dirty="0" spc="-114" b="1">
                <a:latin typeface="Arial"/>
                <a:cs typeface="Arial"/>
              </a:rPr>
              <a:t>dans</a:t>
            </a:r>
            <a:r>
              <a:rPr dirty="0" spc="-85" b="1">
                <a:latin typeface="Arial"/>
                <a:cs typeface="Arial"/>
              </a:rPr>
              <a:t> </a:t>
            </a:r>
            <a:r>
              <a:rPr dirty="0" spc="-90" b="1">
                <a:latin typeface="Arial"/>
                <a:cs typeface="Arial"/>
              </a:rPr>
              <a:t>les</a:t>
            </a:r>
            <a:r>
              <a:rPr dirty="0" spc="-85" b="1">
                <a:latin typeface="Arial"/>
                <a:cs typeface="Arial"/>
              </a:rPr>
              <a:t> </a:t>
            </a:r>
            <a:r>
              <a:rPr dirty="0" spc="-130" b="1">
                <a:latin typeface="Arial"/>
                <a:cs typeface="Arial"/>
              </a:rPr>
              <a:t>zones</a:t>
            </a:r>
            <a:r>
              <a:rPr dirty="0" spc="-85" b="1">
                <a:latin typeface="Arial"/>
                <a:cs typeface="Arial"/>
              </a:rPr>
              <a:t> </a:t>
            </a:r>
            <a:r>
              <a:rPr dirty="0" spc="-95" b="1">
                <a:latin typeface="Arial"/>
                <a:cs typeface="Arial"/>
              </a:rPr>
              <a:t>rurales</a:t>
            </a:r>
            <a:r>
              <a:rPr dirty="0" spc="-90" b="1">
                <a:latin typeface="Arial"/>
                <a:cs typeface="Arial"/>
              </a:rPr>
              <a:t> </a:t>
            </a:r>
            <a:r>
              <a:rPr dirty="0" spc="-10">
                <a:solidFill>
                  <a:srgbClr val="000000"/>
                </a:solidFill>
              </a:rPr>
              <a:t>(environ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28</a:t>
            </a:r>
            <a:r>
              <a:rPr dirty="0" spc="-1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%), dû</a:t>
            </a:r>
            <a:r>
              <a:rPr dirty="0" spc="-1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 un</a:t>
            </a:r>
            <a:r>
              <a:rPr dirty="0" spc="-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manque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de</a:t>
            </a:r>
            <a:r>
              <a:rPr dirty="0" spc="-2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planification </a:t>
            </a:r>
            <a:r>
              <a:rPr dirty="0">
                <a:solidFill>
                  <a:srgbClr val="000000"/>
                </a:solidFill>
              </a:rPr>
              <a:t>et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</a:t>
            </a:r>
            <a:r>
              <a:rPr dirty="0" spc="1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un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sous-</a:t>
            </a:r>
            <a:r>
              <a:rPr dirty="0" spc="-10">
                <a:solidFill>
                  <a:srgbClr val="000000"/>
                </a:solidFill>
              </a:rPr>
              <a:t>investissement.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 MT"/>
              <a:buChar char="•"/>
            </a:pPr>
          </a:p>
          <a:p>
            <a:pPr marL="247015" indent="-23431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7015" algn="l"/>
              </a:tabLst>
            </a:pPr>
            <a:r>
              <a:rPr dirty="0" spc="-130" b="1">
                <a:latin typeface="Arial"/>
                <a:cs typeface="Arial"/>
              </a:rPr>
              <a:t>Le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85" b="1">
                <a:latin typeface="Arial"/>
                <a:cs typeface="Arial"/>
              </a:rPr>
              <a:t>réseau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95" b="1">
                <a:latin typeface="Arial"/>
                <a:cs typeface="Arial"/>
              </a:rPr>
              <a:t>électrique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-105" b="1">
                <a:latin typeface="Arial"/>
                <a:cs typeface="Arial"/>
              </a:rPr>
              <a:t>subit</a:t>
            </a:r>
            <a:r>
              <a:rPr dirty="0" spc="-85" b="1">
                <a:latin typeface="Arial"/>
                <a:cs typeface="Arial"/>
              </a:rPr>
              <a:t> </a:t>
            </a:r>
            <a:r>
              <a:rPr dirty="0" spc="-90" b="1">
                <a:latin typeface="Arial"/>
                <a:cs typeface="Arial"/>
              </a:rPr>
              <a:t>de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-114" b="1">
                <a:latin typeface="Arial"/>
                <a:cs typeface="Arial"/>
              </a:rPr>
              <a:t>grandes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85" b="1">
                <a:latin typeface="Arial"/>
                <a:cs typeface="Arial"/>
              </a:rPr>
              <a:t>pertes</a:t>
            </a:r>
            <a:r>
              <a:rPr dirty="0" spc="-80" b="1">
                <a:latin typeface="Arial"/>
                <a:cs typeface="Arial"/>
              </a:rPr>
              <a:t> </a:t>
            </a:r>
            <a:r>
              <a:rPr dirty="0">
                <a:solidFill>
                  <a:srgbClr val="000000"/>
                </a:solidFill>
              </a:rPr>
              <a:t>(au</a:t>
            </a:r>
            <a:r>
              <a:rPr dirty="0" spc="25">
                <a:solidFill>
                  <a:srgbClr val="000000"/>
                </a:solidFill>
              </a:rPr>
              <a:t> </a:t>
            </a:r>
            <a:r>
              <a:rPr dirty="0" spc="-20">
                <a:solidFill>
                  <a:srgbClr val="000000"/>
                </a:solidFill>
              </a:rPr>
              <a:t>moins</a:t>
            </a:r>
            <a:r>
              <a:rPr dirty="0" spc="-1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30</a:t>
            </a:r>
            <a:r>
              <a:rPr dirty="0" spc="5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%).</a:t>
            </a:r>
          </a:p>
          <a:p>
            <a:pPr>
              <a:lnSpc>
                <a:spcPct val="100000"/>
              </a:lnSpc>
              <a:spcBef>
                <a:spcPts val="160"/>
              </a:spcBef>
              <a:buFont typeface="Arial MT"/>
              <a:buChar char="•"/>
            </a:pPr>
          </a:p>
          <a:p>
            <a:pPr marL="247015" marR="205740" indent="-234950">
              <a:lnSpc>
                <a:spcPct val="99100"/>
              </a:lnSpc>
              <a:buFont typeface="Arial MT"/>
              <a:buChar char="•"/>
              <a:tabLst>
                <a:tab pos="247015" algn="l"/>
              </a:tabLst>
            </a:pPr>
            <a:r>
              <a:rPr dirty="0">
                <a:solidFill>
                  <a:srgbClr val="000000"/>
                </a:solidFill>
              </a:rPr>
              <a:t>Il</a:t>
            </a:r>
            <a:r>
              <a:rPr dirty="0" spc="25">
                <a:solidFill>
                  <a:srgbClr val="000000"/>
                </a:solidFill>
              </a:rPr>
              <a:t> </a:t>
            </a:r>
            <a:r>
              <a:rPr dirty="0" spc="-20">
                <a:solidFill>
                  <a:srgbClr val="000000"/>
                </a:solidFill>
              </a:rPr>
              <a:t>existe</a:t>
            </a:r>
            <a:r>
              <a:rPr dirty="0" spc="5">
                <a:solidFill>
                  <a:srgbClr val="000000"/>
                </a:solidFill>
              </a:rPr>
              <a:t> </a:t>
            </a:r>
            <a:r>
              <a:rPr dirty="0" spc="-85" b="1">
                <a:latin typeface="Arial"/>
                <a:cs typeface="Arial"/>
              </a:rPr>
              <a:t>quatre</a:t>
            </a:r>
            <a:r>
              <a:rPr dirty="0" spc="-50" b="1">
                <a:latin typeface="Arial"/>
                <a:cs typeface="Arial"/>
              </a:rPr>
              <a:t> </a:t>
            </a:r>
            <a:r>
              <a:rPr dirty="0" spc="-110" b="1">
                <a:latin typeface="Arial"/>
                <a:cs typeface="Arial"/>
              </a:rPr>
              <a:t>réseaux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100" b="1">
                <a:latin typeface="Arial"/>
                <a:cs typeface="Arial"/>
              </a:rPr>
              <a:t>électriques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105" b="1">
                <a:latin typeface="Arial"/>
                <a:cs typeface="Arial"/>
              </a:rPr>
              <a:t>indépendants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110" b="1">
                <a:latin typeface="Arial"/>
                <a:cs typeface="Arial"/>
              </a:rPr>
              <a:t>qui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90" b="1">
                <a:latin typeface="Arial"/>
                <a:cs typeface="Arial"/>
              </a:rPr>
              <a:t>rendent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80" b="1">
                <a:latin typeface="Arial"/>
                <a:cs typeface="Arial"/>
              </a:rPr>
              <a:t>difficile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100" b="1">
                <a:latin typeface="Arial"/>
                <a:cs typeface="Arial"/>
              </a:rPr>
              <a:t>l'équilibre</a:t>
            </a:r>
            <a:r>
              <a:rPr dirty="0" spc="-55" b="1">
                <a:latin typeface="Arial"/>
                <a:cs typeface="Arial"/>
              </a:rPr>
              <a:t> </a:t>
            </a:r>
            <a:r>
              <a:rPr dirty="0" spc="-100" b="1">
                <a:latin typeface="Arial"/>
                <a:cs typeface="Arial"/>
              </a:rPr>
              <a:t>optimal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>
                <a:solidFill>
                  <a:srgbClr val="000000"/>
                </a:solidFill>
              </a:rPr>
              <a:t>de</a:t>
            </a:r>
            <a:r>
              <a:rPr dirty="0" spc="5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la </a:t>
            </a:r>
            <a:r>
              <a:rPr dirty="0" spc="-10">
                <a:solidFill>
                  <a:srgbClr val="000000"/>
                </a:solidFill>
              </a:rPr>
              <a:t>production</a:t>
            </a:r>
            <a:r>
              <a:rPr dirty="0" spc="-5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et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de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la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 spc="-20">
                <a:solidFill>
                  <a:srgbClr val="000000"/>
                </a:solidFill>
              </a:rPr>
              <a:t>demande</a:t>
            </a:r>
            <a:r>
              <a:rPr dirty="0" spc="-60">
                <a:solidFill>
                  <a:srgbClr val="000000"/>
                </a:solidFill>
              </a:rPr>
              <a:t> </a:t>
            </a:r>
            <a:r>
              <a:rPr dirty="0" spc="-20">
                <a:solidFill>
                  <a:srgbClr val="000000"/>
                </a:solidFill>
              </a:rPr>
              <a:t>d'électricité</a:t>
            </a:r>
            <a:r>
              <a:rPr dirty="0" spc="-3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travers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le</a:t>
            </a:r>
            <a:r>
              <a:rPr dirty="0" spc="-5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pays,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avec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trop</a:t>
            </a:r>
            <a:r>
              <a:rPr dirty="0" spc="-4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peu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de</a:t>
            </a:r>
            <a:r>
              <a:rPr dirty="0" spc="-5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production</a:t>
            </a:r>
            <a:r>
              <a:rPr dirty="0" spc="-6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</a:t>
            </a:r>
            <a:r>
              <a:rPr dirty="0" spc="-1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l'ouest</a:t>
            </a:r>
            <a:r>
              <a:rPr dirty="0" spc="-55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et </a:t>
            </a:r>
            <a:r>
              <a:rPr dirty="0" spc="-10">
                <a:solidFill>
                  <a:srgbClr val="000000"/>
                </a:solidFill>
              </a:rPr>
              <a:t>trop</a:t>
            </a:r>
            <a:r>
              <a:rPr dirty="0" spc="-6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</a:t>
            </a:r>
            <a:r>
              <a:rPr dirty="0" spc="-4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l'est.</a:t>
            </a:r>
          </a:p>
          <a:p>
            <a:pPr>
              <a:lnSpc>
                <a:spcPct val="100000"/>
              </a:lnSpc>
              <a:spcBef>
                <a:spcPts val="160"/>
              </a:spcBef>
              <a:buFont typeface="Arial MT"/>
              <a:buChar char="•"/>
            </a:pPr>
          </a:p>
          <a:p>
            <a:pPr marL="247015" marR="5080" indent="-234950">
              <a:lnSpc>
                <a:spcPct val="99100"/>
              </a:lnSpc>
              <a:spcBef>
                <a:spcPts val="5"/>
              </a:spcBef>
              <a:buFont typeface="Arial MT"/>
              <a:buChar char="•"/>
              <a:tabLst>
                <a:tab pos="247015" algn="l"/>
              </a:tabLst>
            </a:pPr>
            <a:r>
              <a:rPr dirty="0" spc="-140" b="1">
                <a:latin typeface="Arial"/>
                <a:cs typeface="Arial"/>
              </a:rPr>
              <a:t>Les</a:t>
            </a:r>
            <a:r>
              <a:rPr dirty="0" spc="-80" b="1">
                <a:latin typeface="Arial"/>
                <a:cs typeface="Arial"/>
              </a:rPr>
              <a:t> </a:t>
            </a:r>
            <a:r>
              <a:rPr dirty="0" spc="-130" b="1">
                <a:latin typeface="Arial"/>
                <a:cs typeface="Arial"/>
              </a:rPr>
              <a:t>coûts</a:t>
            </a:r>
            <a:r>
              <a:rPr dirty="0" spc="-80" b="1">
                <a:latin typeface="Arial"/>
                <a:cs typeface="Arial"/>
              </a:rPr>
              <a:t> </a:t>
            </a:r>
            <a:r>
              <a:rPr dirty="0" spc="-120" b="1">
                <a:latin typeface="Arial"/>
                <a:cs typeface="Arial"/>
              </a:rPr>
              <a:t>pour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100" b="1">
                <a:latin typeface="Arial"/>
                <a:cs typeface="Arial"/>
              </a:rPr>
              <a:t>générer</a:t>
            </a:r>
            <a:r>
              <a:rPr dirty="0" spc="-70" b="1">
                <a:latin typeface="Arial"/>
                <a:cs typeface="Arial"/>
              </a:rPr>
              <a:t> </a:t>
            </a:r>
            <a:r>
              <a:rPr dirty="0" spc="-95" b="1">
                <a:latin typeface="Arial"/>
                <a:cs typeface="Arial"/>
              </a:rPr>
              <a:t>de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85" b="1">
                <a:latin typeface="Arial"/>
                <a:cs typeface="Arial"/>
              </a:rPr>
              <a:t>l'électricité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114" b="1">
                <a:latin typeface="Arial"/>
                <a:cs typeface="Arial"/>
              </a:rPr>
              <a:t>dans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70" b="1">
                <a:latin typeface="Arial"/>
                <a:cs typeface="Arial"/>
              </a:rPr>
              <a:t>le</a:t>
            </a:r>
            <a:r>
              <a:rPr dirty="0" spc="-60" b="1">
                <a:latin typeface="Arial"/>
                <a:cs typeface="Arial"/>
              </a:rPr>
              <a:t> </a:t>
            </a:r>
            <a:r>
              <a:rPr dirty="0" spc="-135" b="1">
                <a:latin typeface="Arial"/>
                <a:cs typeface="Arial"/>
              </a:rPr>
              <a:t>nord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50" b="1">
                <a:latin typeface="Arial"/>
                <a:cs typeface="Arial"/>
              </a:rPr>
              <a:t>et </a:t>
            </a:r>
            <a:r>
              <a:rPr dirty="0" b="1">
                <a:latin typeface="Arial"/>
                <a:cs typeface="Arial"/>
              </a:rPr>
              <a:t>à</a:t>
            </a:r>
            <a:r>
              <a:rPr dirty="0" spc="-55" b="1">
                <a:latin typeface="Arial"/>
                <a:cs typeface="Arial"/>
              </a:rPr>
              <a:t> </a:t>
            </a:r>
            <a:r>
              <a:rPr dirty="0" spc="-120" b="1">
                <a:latin typeface="Arial"/>
                <a:cs typeface="Arial"/>
              </a:rPr>
              <a:t>Louetsi</a:t>
            </a:r>
            <a:r>
              <a:rPr dirty="0" spc="-75" b="1">
                <a:latin typeface="Arial"/>
                <a:cs typeface="Arial"/>
              </a:rPr>
              <a:t> </a:t>
            </a:r>
            <a:r>
              <a:rPr dirty="0" spc="-114" b="1">
                <a:latin typeface="Arial"/>
                <a:cs typeface="Arial"/>
              </a:rPr>
              <a:t>sont</a:t>
            </a:r>
            <a:r>
              <a:rPr dirty="0" spc="-90" b="1">
                <a:latin typeface="Arial"/>
                <a:cs typeface="Arial"/>
              </a:rPr>
              <a:t> </a:t>
            </a:r>
            <a:r>
              <a:rPr dirty="0" spc="-105" b="1">
                <a:latin typeface="Arial"/>
                <a:cs typeface="Arial"/>
              </a:rPr>
              <a:t>élevés</a:t>
            </a:r>
            <a:r>
              <a:rPr dirty="0" spc="-80" b="1">
                <a:latin typeface="Arial"/>
                <a:cs typeface="Arial"/>
              </a:rPr>
              <a:t> </a:t>
            </a:r>
            <a:r>
              <a:rPr dirty="0">
                <a:solidFill>
                  <a:srgbClr val="000000"/>
                </a:solidFill>
              </a:rPr>
              <a:t>parce</a:t>
            </a:r>
            <a:r>
              <a:rPr dirty="0" spc="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que</a:t>
            </a:r>
            <a:r>
              <a:rPr dirty="0" spc="-1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le</a:t>
            </a:r>
            <a:r>
              <a:rPr dirty="0" spc="1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potentiel </a:t>
            </a:r>
            <a:r>
              <a:rPr dirty="0" spc="-20">
                <a:solidFill>
                  <a:srgbClr val="000000"/>
                </a:solidFill>
              </a:rPr>
              <a:t>hydroélectrique</a:t>
            </a:r>
            <a:r>
              <a:rPr dirty="0" spc="-7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n'est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pas</a:t>
            </a:r>
            <a:r>
              <a:rPr dirty="0" spc="-30">
                <a:solidFill>
                  <a:srgbClr val="000000"/>
                </a:solidFill>
              </a:rPr>
              <a:t> </a:t>
            </a:r>
            <a:r>
              <a:rPr dirty="0" spc="-25">
                <a:solidFill>
                  <a:srgbClr val="000000"/>
                </a:solidFill>
              </a:rPr>
              <a:t>pleinement</a:t>
            </a:r>
            <a:r>
              <a:rPr dirty="0" spc="-6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utilisé</a:t>
            </a:r>
            <a:r>
              <a:rPr dirty="0" spc="-4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et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des</a:t>
            </a:r>
            <a:r>
              <a:rPr dirty="0" spc="-3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générateurs</a:t>
            </a:r>
            <a:r>
              <a:rPr dirty="0" spc="-6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coûteux</a:t>
            </a:r>
            <a:r>
              <a:rPr dirty="0" spc="-5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à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base</a:t>
            </a:r>
            <a:r>
              <a:rPr dirty="0" spc="-4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du</a:t>
            </a:r>
            <a:r>
              <a:rPr dirty="0" spc="-30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gasoil</a:t>
            </a:r>
            <a:r>
              <a:rPr dirty="0" spc="-35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sont</a:t>
            </a:r>
            <a:r>
              <a:rPr dirty="0" spc="-5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parfois nécessaires.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4416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65">
                <a:latin typeface="Calibri"/>
                <a:cs typeface="Calibri"/>
              </a:rPr>
              <a:t>Cycle</a:t>
            </a:r>
            <a:r>
              <a:rPr dirty="0" spc="185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de</a:t>
            </a:r>
            <a:r>
              <a:rPr dirty="0" spc="190">
                <a:latin typeface="Calibri"/>
                <a:cs typeface="Calibri"/>
              </a:rPr>
              <a:t> </a:t>
            </a:r>
            <a:r>
              <a:rPr dirty="0" spc="70">
                <a:latin typeface="Calibri"/>
                <a:cs typeface="Calibri"/>
              </a:rPr>
              <a:t>projet</a:t>
            </a:r>
            <a:r>
              <a:rPr dirty="0" spc="155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financé</a:t>
            </a:r>
            <a:r>
              <a:rPr dirty="0" spc="190">
                <a:latin typeface="Calibri"/>
                <a:cs typeface="Calibri"/>
              </a:rPr>
              <a:t> </a:t>
            </a:r>
            <a:r>
              <a:rPr dirty="0" spc="60">
                <a:latin typeface="Calibri"/>
                <a:cs typeface="Calibri"/>
              </a:rPr>
              <a:t>par</a:t>
            </a:r>
            <a:r>
              <a:rPr dirty="0" spc="180">
                <a:latin typeface="Calibri"/>
                <a:cs typeface="Calibri"/>
              </a:rPr>
              <a:t> </a:t>
            </a:r>
            <a:r>
              <a:rPr dirty="0" spc="50">
                <a:latin typeface="Calibri"/>
                <a:cs typeface="Calibri"/>
              </a:rPr>
              <a:t>la</a:t>
            </a:r>
            <a:r>
              <a:rPr dirty="0" spc="190">
                <a:latin typeface="Calibri"/>
                <a:cs typeface="Calibri"/>
              </a:rPr>
              <a:t> </a:t>
            </a:r>
            <a:r>
              <a:rPr dirty="0" spc="70">
                <a:latin typeface="Calibri"/>
                <a:cs typeface="Calibri"/>
              </a:rPr>
              <a:t>Banque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36091" y="1958339"/>
            <a:ext cx="6737984" cy="558165"/>
          </a:xfrm>
          <a:prstGeom prst="rect">
            <a:avLst/>
          </a:prstGeom>
          <a:solidFill>
            <a:srgbClr val="00AF50"/>
          </a:solidFill>
        </p:spPr>
        <p:txBody>
          <a:bodyPr wrap="square" lIns="0" tIns="26669" rIns="0" bIns="0" rtlCol="0" vert="horz">
            <a:spAutoFit/>
          </a:bodyPr>
          <a:lstStyle/>
          <a:p>
            <a:pPr marL="75565" marR="403860">
              <a:lnSpc>
                <a:spcPct val="100000"/>
              </a:lnSpc>
              <a:spcBef>
                <a:spcPts val="209"/>
              </a:spcBef>
            </a:pPr>
            <a:r>
              <a:rPr dirty="0" sz="1650" spc="-100" b="1">
                <a:latin typeface="Arial"/>
                <a:cs typeface="Arial"/>
              </a:rPr>
              <a:t>Identification:</a:t>
            </a:r>
            <a:r>
              <a:rPr dirty="0" sz="1650" spc="-20" b="1">
                <a:latin typeface="Arial"/>
                <a:cs typeface="Arial"/>
              </a:rPr>
              <a:t> </a:t>
            </a:r>
            <a:r>
              <a:rPr dirty="0" sz="1650" spc="-80">
                <a:latin typeface="Arial MT"/>
                <a:cs typeface="Arial MT"/>
              </a:rPr>
              <a:t>Définition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 spc="-135">
                <a:latin typeface="Arial MT"/>
                <a:cs typeface="Arial MT"/>
              </a:rPr>
              <a:t>des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45">
                <a:latin typeface="Arial MT"/>
                <a:cs typeface="Arial MT"/>
              </a:rPr>
              <a:t>besoins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développement</a:t>
            </a:r>
            <a:r>
              <a:rPr dirty="0" sz="1650" spc="-5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objectifs</a:t>
            </a:r>
            <a:r>
              <a:rPr dirty="0" sz="1650" spc="-25">
                <a:latin typeface="Arial MT"/>
                <a:cs typeface="Arial MT"/>
              </a:rPr>
              <a:t> du </a:t>
            </a:r>
            <a:r>
              <a:rPr dirty="0" sz="1650" spc="-10">
                <a:latin typeface="Arial MT"/>
                <a:cs typeface="Arial MT"/>
              </a:rPr>
              <a:t>projet.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36091" y="2516124"/>
            <a:ext cx="6737984" cy="58420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6669" rIns="0" bIns="0" rtlCol="0" vert="horz">
            <a:spAutoFit/>
          </a:bodyPr>
          <a:lstStyle/>
          <a:p>
            <a:pPr marL="75565" marR="81280">
              <a:lnSpc>
                <a:spcPct val="100000"/>
              </a:lnSpc>
              <a:spcBef>
                <a:spcPts val="209"/>
              </a:spcBef>
            </a:pPr>
            <a:r>
              <a:rPr dirty="0" sz="1650" spc="-114" b="1">
                <a:latin typeface="Arial"/>
                <a:cs typeface="Arial"/>
              </a:rPr>
              <a:t>Préparation:</a:t>
            </a:r>
            <a:r>
              <a:rPr dirty="0" sz="1650" spc="-35" b="1">
                <a:latin typeface="Arial"/>
                <a:cs typeface="Arial"/>
              </a:rPr>
              <a:t> </a:t>
            </a:r>
            <a:r>
              <a:rPr dirty="0" sz="1650" spc="-75">
                <a:latin typeface="Arial MT"/>
                <a:cs typeface="Arial MT"/>
              </a:rPr>
              <a:t>Élaboration</a:t>
            </a:r>
            <a:r>
              <a:rPr dirty="0" sz="1650" spc="-40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détaillée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 spc="-85">
                <a:latin typeface="Arial MT"/>
                <a:cs typeface="Arial MT"/>
              </a:rPr>
              <a:t>du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45">
                <a:latin typeface="Arial MT"/>
                <a:cs typeface="Arial MT"/>
              </a:rPr>
              <a:t>projet,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y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compris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65">
                <a:latin typeface="Arial MT"/>
                <a:cs typeface="Arial MT"/>
              </a:rPr>
              <a:t>l'analyse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60">
                <a:latin typeface="Arial MT"/>
                <a:cs typeface="Arial MT"/>
              </a:rPr>
              <a:t>coûts,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des </a:t>
            </a:r>
            <a:r>
              <a:rPr dirty="0" sz="1650" spc="-105">
                <a:latin typeface="Arial MT"/>
                <a:cs typeface="Arial MT"/>
              </a:rPr>
              <a:t>bénéfices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et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risques.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45236" y="3322320"/>
            <a:ext cx="6667500" cy="447040"/>
          </a:xfrm>
          <a:prstGeom prst="rect">
            <a:avLst/>
          </a:prstGeom>
          <a:solidFill>
            <a:srgbClr val="1CACE4"/>
          </a:solidFill>
        </p:spPr>
        <p:txBody>
          <a:bodyPr wrap="square" lIns="0" tIns="35560" rIns="0" bIns="0" rtlCol="0" vert="horz">
            <a:spAutoFit/>
          </a:bodyPr>
          <a:lstStyle/>
          <a:p>
            <a:pPr marL="75565" marR="168275">
              <a:lnSpc>
                <a:spcPct val="70900"/>
              </a:lnSpc>
              <a:spcBef>
                <a:spcPts val="280"/>
              </a:spcBef>
            </a:pPr>
            <a:r>
              <a:rPr dirty="0" sz="1650" spc="-114" b="1">
                <a:latin typeface="Arial"/>
                <a:cs typeface="Arial"/>
              </a:rPr>
              <a:t>Évaluation:</a:t>
            </a:r>
            <a:r>
              <a:rPr dirty="0" sz="1650" spc="-40" b="1">
                <a:latin typeface="Arial"/>
                <a:cs typeface="Arial"/>
              </a:rPr>
              <a:t> </a:t>
            </a:r>
            <a:r>
              <a:rPr dirty="0" sz="1650" spc="-114">
                <a:latin typeface="Arial MT"/>
                <a:cs typeface="Arial MT"/>
              </a:rPr>
              <a:t>Évaluation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7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pertinence,</a:t>
            </a:r>
            <a:r>
              <a:rPr dirty="0" sz="1650" spc="-20">
                <a:latin typeface="Arial MT"/>
                <a:cs typeface="Arial MT"/>
              </a:rPr>
              <a:t> de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l'efficacité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</a:t>
            </a:r>
            <a:r>
              <a:rPr dirty="0" sz="1650" spc="-30">
                <a:latin typeface="Arial MT"/>
                <a:cs typeface="Arial MT"/>
              </a:rPr>
              <a:t> faisabilité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du </a:t>
            </a:r>
            <a:r>
              <a:rPr dirty="0" sz="1650" spc="-10">
                <a:latin typeface="Arial MT"/>
                <a:cs typeface="Arial MT"/>
              </a:rPr>
              <a:t>projet.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5236" y="4014215"/>
            <a:ext cx="6737984" cy="440690"/>
          </a:xfrm>
          <a:prstGeom prst="rect">
            <a:avLst/>
          </a:prstGeom>
          <a:solidFill>
            <a:srgbClr val="D1EFF9"/>
          </a:solidFill>
        </p:spPr>
        <p:txBody>
          <a:bodyPr wrap="square" lIns="0" tIns="35560" rIns="0" bIns="0" rtlCol="0" vert="horz">
            <a:spAutoFit/>
          </a:bodyPr>
          <a:lstStyle/>
          <a:p>
            <a:pPr marL="75565" marR="569595">
              <a:lnSpc>
                <a:spcPct val="70900"/>
              </a:lnSpc>
              <a:spcBef>
                <a:spcPts val="280"/>
              </a:spcBef>
            </a:pPr>
            <a:r>
              <a:rPr dirty="0" sz="1650" spc="-120" b="1">
                <a:latin typeface="Arial"/>
                <a:cs typeface="Arial"/>
              </a:rPr>
              <a:t>Négociation</a:t>
            </a:r>
            <a:r>
              <a:rPr dirty="0" sz="1650" spc="-5" b="1">
                <a:latin typeface="Arial"/>
                <a:cs typeface="Arial"/>
              </a:rPr>
              <a:t> </a:t>
            </a:r>
            <a:r>
              <a:rPr dirty="0" sz="1650" spc="-130" b="1">
                <a:latin typeface="Arial"/>
                <a:cs typeface="Arial"/>
              </a:rPr>
              <a:t>et</a:t>
            </a:r>
            <a:r>
              <a:rPr dirty="0" sz="1650" spc="10" b="1">
                <a:latin typeface="Arial"/>
                <a:cs typeface="Arial"/>
              </a:rPr>
              <a:t> </a:t>
            </a:r>
            <a:r>
              <a:rPr dirty="0" sz="1650" spc="-114" b="1">
                <a:latin typeface="Arial"/>
                <a:cs typeface="Arial"/>
              </a:rPr>
              <a:t>Approbation:</a:t>
            </a:r>
            <a:r>
              <a:rPr dirty="0" sz="1650" spc="-10" b="1">
                <a:latin typeface="Arial"/>
                <a:cs typeface="Arial"/>
              </a:rPr>
              <a:t> </a:t>
            </a:r>
            <a:r>
              <a:rPr dirty="0" sz="1650" spc="-100">
                <a:latin typeface="Arial MT"/>
                <a:cs typeface="Arial MT"/>
              </a:rPr>
              <a:t>Accord</a:t>
            </a:r>
            <a:r>
              <a:rPr dirty="0" sz="1650" spc="30">
                <a:latin typeface="Arial MT"/>
                <a:cs typeface="Arial MT"/>
              </a:rPr>
              <a:t> </a:t>
            </a:r>
            <a:r>
              <a:rPr dirty="0" sz="1650" spc="-165">
                <a:latin typeface="Arial MT"/>
                <a:cs typeface="Arial MT"/>
              </a:rPr>
              <a:t>sur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les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modalités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15">
                <a:latin typeface="Arial MT"/>
                <a:cs typeface="Arial MT"/>
              </a:rPr>
              <a:t> </a:t>
            </a:r>
            <a:r>
              <a:rPr dirty="0" sz="1650" spc="-114">
                <a:latin typeface="Arial MT"/>
                <a:cs typeface="Arial MT"/>
              </a:rPr>
              <a:t>financement</a:t>
            </a:r>
            <a:r>
              <a:rPr dirty="0" sz="1650" spc="10">
                <a:latin typeface="Arial MT"/>
                <a:cs typeface="Arial MT"/>
              </a:rPr>
              <a:t> </a:t>
            </a:r>
            <a:r>
              <a:rPr dirty="0" sz="1650" spc="-25">
                <a:latin typeface="Arial MT"/>
                <a:cs typeface="Arial MT"/>
              </a:rPr>
              <a:t>et </a:t>
            </a:r>
            <a:r>
              <a:rPr dirty="0" sz="1650" spc="-45">
                <a:latin typeface="Arial MT"/>
                <a:cs typeface="Arial MT"/>
              </a:rPr>
              <a:t>approbation</a:t>
            </a:r>
            <a:r>
              <a:rPr dirty="0" sz="1650" spc="-6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par</a:t>
            </a:r>
            <a:r>
              <a:rPr dirty="0" sz="1650" spc="-2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le </a:t>
            </a:r>
            <a:r>
              <a:rPr dirty="0" sz="1650" spc="-130">
                <a:latin typeface="Arial MT"/>
                <a:cs typeface="Arial MT"/>
              </a:rPr>
              <a:t>Conseil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75">
                <a:latin typeface="Arial MT"/>
                <a:cs typeface="Arial MT"/>
              </a:rPr>
              <a:t>d'administration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la </a:t>
            </a:r>
            <a:r>
              <a:rPr dirty="0" sz="1650" spc="-135">
                <a:latin typeface="Arial MT"/>
                <a:cs typeface="Arial MT"/>
              </a:rPr>
              <a:t>Banque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mondiale.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15339" y="4709159"/>
            <a:ext cx="6737984" cy="445134"/>
          </a:xfrm>
          <a:prstGeom prst="rect">
            <a:avLst/>
          </a:prstGeom>
          <a:solidFill>
            <a:srgbClr val="FFBF00"/>
          </a:solidFill>
        </p:spPr>
        <p:txBody>
          <a:bodyPr wrap="square" lIns="0" tIns="35560" rIns="0" bIns="0" rtlCol="0" vert="horz">
            <a:spAutoFit/>
          </a:bodyPr>
          <a:lstStyle/>
          <a:p>
            <a:pPr marL="76200" marR="457200">
              <a:lnSpc>
                <a:spcPct val="70900"/>
              </a:lnSpc>
              <a:spcBef>
                <a:spcPts val="280"/>
              </a:spcBef>
            </a:pPr>
            <a:r>
              <a:rPr dirty="0" sz="1650" spc="-114" b="1">
                <a:latin typeface="Arial"/>
                <a:cs typeface="Arial"/>
              </a:rPr>
              <a:t>Mise</a:t>
            </a:r>
            <a:r>
              <a:rPr dirty="0" sz="1650" spc="-30" b="1">
                <a:latin typeface="Arial"/>
                <a:cs typeface="Arial"/>
              </a:rPr>
              <a:t> </a:t>
            </a:r>
            <a:r>
              <a:rPr dirty="0" sz="1650" spc="-140" b="1">
                <a:latin typeface="Arial"/>
                <a:cs typeface="Arial"/>
              </a:rPr>
              <a:t>en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spc="-145" b="1">
                <a:latin typeface="Arial"/>
                <a:cs typeface="Arial"/>
              </a:rPr>
              <a:t>œuvre</a:t>
            </a:r>
            <a:r>
              <a:rPr dirty="0" sz="1650" spc="-10" b="1">
                <a:latin typeface="Arial"/>
                <a:cs typeface="Arial"/>
              </a:rPr>
              <a:t> </a:t>
            </a:r>
            <a:r>
              <a:rPr dirty="0" sz="1650" spc="-130" b="1">
                <a:latin typeface="Arial"/>
                <a:cs typeface="Arial"/>
              </a:rPr>
              <a:t>et</a:t>
            </a:r>
            <a:r>
              <a:rPr dirty="0" sz="1650" spc="-30" b="1">
                <a:latin typeface="Arial"/>
                <a:cs typeface="Arial"/>
              </a:rPr>
              <a:t> </a:t>
            </a:r>
            <a:r>
              <a:rPr dirty="0" sz="1650" spc="-130" b="1">
                <a:latin typeface="Arial"/>
                <a:cs typeface="Arial"/>
              </a:rPr>
              <a:t>Supervision: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spc="-140">
                <a:latin typeface="Arial MT"/>
                <a:cs typeface="Arial MT"/>
              </a:rPr>
              <a:t>Exécution</a:t>
            </a:r>
            <a:r>
              <a:rPr dirty="0" sz="1650" spc="-10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du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projet</a:t>
            </a:r>
            <a:r>
              <a:rPr dirty="0" sz="1650" spc="-3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20">
                <a:latin typeface="Arial MT"/>
                <a:cs typeface="Arial MT"/>
              </a:rPr>
              <a:t>suivi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55">
                <a:latin typeface="Arial MT"/>
                <a:cs typeface="Arial MT"/>
              </a:rPr>
              <a:t>régulier</a:t>
            </a:r>
            <a:r>
              <a:rPr dirty="0" sz="1650" spc="-35">
                <a:latin typeface="Arial MT"/>
                <a:cs typeface="Arial MT"/>
              </a:rPr>
              <a:t> </a:t>
            </a:r>
            <a:r>
              <a:rPr dirty="0" sz="1650">
                <a:latin typeface="Arial MT"/>
                <a:cs typeface="Arial MT"/>
              </a:rPr>
              <a:t>de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120">
                <a:latin typeface="Arial MT"/>
                <a:cs typeface="Arial MT"/>
              </a:rPr>
              <a:t>ses </a:t>
            </a:r>
            <a:r>
              <a:rPr dirty="0" sz="1650" spc="-10">
                <a:latin typeface="Arial MT"/>
                <a:cs typeface="Arial MT"/>
              </a:rPr>
              <a:t>progrès</a:t>
            </a:r>
            <a:endParaRPr sz="1650">
              <a:latin typeface="Arial MT"/>
              <a:cs typeface="Arial MT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58012" y="5298947"/>
            <a:ext cx="6789420" cy="445134"/>
          </a:xfrm>
          <a:prstGeom prst="rect">
            <a:avLst/>
          </a:prstGeom>
          <a:solidFill>
            <a:srgbClr val="D8F0E9"/>
          </a:solidFill>
        </p:spPr>
        <p:txBody>
          <a:bodyPr wrap="square" lIns="0" tIns="35560" rIns="0" bIns="0" rtlCol="0" vert="horz">
            <a:spAutoFit/>
          </a:bodyPr>
          <a:lstStyle/>
          <a:p>
            <a:pPr marL="75565" marR="175260">
              <a:lnSpc>
                <a:spcPct val="70900"/>
              </a:lnSpc>
              <a:spcBef>
                <a:spcPts val="280"/>
              </a:spcBef>
            </a:pPr>
            <a:r>
              <a:rPr dirty="0" sz="1650" spc="-105" b="1">
                <a:latin typeface="Arial"/>
                <a:cs typeface="Arial"/>
              </a:rPr>
              <a:t>Évaluation</a:t>
            </a:r>
            <a:r>
              <a:rPr dirty="0" sz="1650" spc="-40" b="1">
                <a:latin typeface="Arial"/>
                <a:cs typeface="Arial"/>
              </a:rPr>
              <a:t> </a:t>
            </a:r>
            <a:r>
              <a:rPr dirty="0" sz="1650" spc="-110" b="1">
                <a:latin typeface="Arial"/>
                <a:cs typeface="Arial"/>
              </a:rPr>
              <a:t>Finale:</a:t>
            </a:r>
            <a:r>
              <a:rPr dirty="0" sz="1650" b="1">
                <a:latin typeface="Arial"/>
                <a:cs typeface="Arial"/>
              </a:rPr>
              <a:t> </a:t>
            </a:r>
            <a:r>
              <a:rPr dirty="0" sz="1650" spc="-105">
                <a:latin typeface="Arial MT"/>
                <a:cs typeface="Arial MT"/>
              </a:rPr>
              <a:t>Analyse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30">
                <a:latin typeface="Arial MT"/>
                <a:cs typeface="Arial MT"/>
              </a:rPr>
              <a:t>des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110">
                <a:latin typeface="Arial MT"/>
                <a:cs typeface="Arial MT"/>
              </a:rPr>
              <a:t>résultats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95">
                <a:latin typeface="Arial MT"/>
                <a:cs typeface="Arial MT"/>
              </a:rPr>
              <a:t>du</a:t>
            </a:r>
            <a:r>
              <a:rPr dirty="0" sz="1650" spc="5">
                <a:latin typeface="Arial MT"/>
                <a:cs typeface="Arial MT"/>
              </a:rPr>
              <a:t> </a:t>
            </a:r>
            <a:r>
              <a:rPr dirty="0" sz="1650" spc="-35">
                <a:latin typeface="Arial MT"/>
                <a:cs typeface="Arial MT"/>
              </a:rPr>
              <a:t>projet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70">
                <a:latin typeface="Arial MT"/>
                <a:cs typeface="Arial MT"/>
              </a:rPr>
              <a:t>pour</a:t>
            </a:r>
            <a:r>
              <a:rPr dirty="0" sz="1650" spc="-5">
                <a:latin typeface="Arial MT"/>
                <a:cs typeface="Arial MT"/>
              </a:rPr>
              <a:t> </a:t>
            </a:r>
            <a:r>
              <a:rPr dirty="0" sz="1650" spc="-75">
                <a:latin typeface="Arial MT"/>
                <a:cs typeface="Arial MT"/>
              </a:rPr>
              <a:t>déterminer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90">
                <a:latin typeface="Arial MT"/>
                <a:cs typeface="Arial MT"/>
              </a:rPr>
              <a:t>son</a:t>
            </a:r>
            <a:r>
              <a:rPr dirty="0" sz="1650" spc="-15">
                <a:latin typeface="Arial MT"/>
                <a:cs typeface="Arial MT"/>
              </a:rPr>
              <a:t> </a:t>
            </a:r>
            <a:r>
              <a:rPr dirty="0" sz="1650" spc="-40">
                <a:latin typeface="Arial MT"/>
                <a:cs typeface="Arial MT"/>
              </a:rPr>
              <a:t>impact </a:t>
            </a:r>
            <a:r>
              <a:rPr dirty="0" sz="1650" spc="-10">
                <a:latin typeface="Arial MT"/>
                <a:cs typeface="Arial MT"/>
              </a:rPr>
              <a:t>et</a:t>
            </a:r>
            <a:r>
              <a:rPr dirty="0" sz="1650" spc="-45">
                <a:latin typeface="Arial MT"/>
                <a:cs typeface="Arial MT"/>
              </a:rPr>
              <a:t> </a:t>
            </a:r>
            <a:r>
              <a:rPr dirty="0" sz="1650" spc="-30">
                <a:latin typeface="Arial MT"/>
                <a:cs typeface="Arial MT"/>
              </a:rPr>
              <a:t>identifier </a:t>
            </a:r>
            <a:r>
              <a:rPr dirty="0" sz="1650" spc="-140">
                <a:latin typeface="Arial MT"/>
                <a:cs typeface="Arial MT"/>
              </a:rPr>
              <a:t>les</a:t>
            </a:r>
            <a:r>
              <a:rPr dirty="0" sz="1650">
                <a:latin typeface="Arial MT"/>
                <a:cs typeface="Arial MT"/>
              </a:rPr>
              <a:t> </a:t>
            </a:r>
            <a:r>
              <a:rPr dirty="0" sz="1650" spc="-155">
                <a:latin typeface="Arial MT"/>
                <a:cs typeface="Arial MT"/>
              </a:rPr>
              <a:t>leçons</a:t>
            </a:r>
            <a:r>
              <a:rPr dirty="0" sz="1650" spc="-20">
                <a:latin typeface="Arial MT"/>
                <a:cs typeface="Arial MT"/>
              </a:rPr>
              <a:t> </a:t>
            </a:r>
            <a:r>
              <a:rPr dirty="0" sz="1650" spc="-10">
                <a:latin typeface="Arial MT"/>
                <a:cs typeface="Arial MT"/>
              </a:rPr>
              <a:t>apprises</a:t>
            </a:r>
            <a:endParaRPr sz="1650">
              <a:latin typeface="Arial MT"/>
              <a:cs typeface="Arial MT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40396" y="2703576"/>
            <a:ext cx="1819655" cy="1679448"/>
          </a:xfrm>
          <a:prstGeom prst="rect">
            <a:avLst/>
          </a:prstGeom>
        </p:spPr>
      </p:pic>
      <p:sp>
        <p:nvSpPr>
          <p:cNvPr id="11" name="object 1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2943" rIns="0" bIns="0" rtlCol="0" vert="horz">
            <a:spAutoFit/>
          </a:bodyPr>
          <a:lstStyle/>
          <a:p>
            <a:pPr marL="217804">
              <a:lnSpc>
                <a:spcPct val="100000"/>
              </a:lnSpc>
              <a:spcBef>
                <a:spcPts val="130"/>
              </a:spcBef>
            </a:pPr>
            <a:r>
              <a:rPr dirty="0" spc="-170"/>
              <a:t>Criteres</a:t>
            </a:r>
            <a:r>
              <a:rPr dirty="0" spc="30"/>
              <a:t> </a:t>
            </a:r>
            <a:r>
              <a:rPr dirty="0" spc="-170"/>
              <a:t>d’évaluation</a:t>
            </a:r>
            <a:r>
              <a:rPr dirty="0" spc="70"/>
              <a:t> </a:t>
            </a:r>
            <a:r>
              <a:rPr dirty="0" spc="-229"/>
              <a:t>d’un</a:t>
            </a:r>
            <a:r>
              <a:rPr dirty="0" spc="65"/>
              <a:t> </a:t>
            </a:r>
            <a:r>
              <a:rPr dirty="0" spc="-200"/>
              <a:t>projet</a:t>
            </a:r>
            <a:r>
              <a:rPr dirty="0" spc="60"/>
              <a:t> </a:t>
            </a:r>
            <a:r>
              <a:rPr dirty="0" spc="-200"/>
              <a:t>financement</a:t>
            </a:r>
            <a:r>
              <a:rPr dirty="0" spc="60"/>
              <a:t> </a:t>
            </a:r>
            <a:r>
              <a:rPr dirty="0" spc="-210"/>
              <a:t>Banque</a:t>
            </a:r>
            <a:r>
              <a:rPr dirty="0" spc="90"/>
              <a:t> </a:t>
            </a:r>
            <a:r>
              <a:rPr dirty="0" spc="-140"/>
              <a:t>mondiale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544068" y="1676400"/>
            <a:ext cx="7251700" cy="330835"/>
          </a:xfrm>
          <a:custGeom>
            <a:avLst/>
            <a:gdLst/>
            <a:ahLst/>
            <a:cxnLst/>
            <a:rect l="l" t="t" r="r" b="b"/>
            <a:pathLst>
              <a:path w="7251700" h="330835">
                <a:moveTo>
                  <a:pt x="7251192" y="330708"/>
                </a:moveTo>
                <a:lnTo>
                  <a:pt x="0" y="330708"/>
                </a:lnTo>
                <a:lnTo>
                  <a:pt x="0" y="0"/>
                </a:lnTo>
                <a:lnTo>
                  <a:pt x="7251192" y="0"/>
                </a:lnTo>
                <a:lnTo>
                  <a:pt x="7251192" y="330708"/>
                </a:lnTo>
                <a:close/>
              </a:path>
            </a:pathLst>
          </a:custGeom>
          <a:solidFill>
            <a:srgbClr val="DFE2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637031" y="1676400"/>
            <a:ext cx="7158355" cy="330835"/>
          </a:xfrm>
          <a:prstGeom prst="rect">
            <a:avLst/>
          </a:prstGeom>
          <a:solidFill>
            <a:srgbClr val="DFE2E4"/>
          </a:solidFill>
        </p:spPr>
        <p:txBody>
          <a:bodyPr wrap="square" lIns="0" tIns="24765" rIns="0" bIns="0" rtlCol="0" vert="horz">
            <a:spAutoFit/>
          </a:bodyPr>
          <a:lstStyle/>
          <a:p>
            <a:pPr marL="603250">
              <a:lnSpc>
                <a:spcPct val="100000"/>
              </a:lnSpc>
              <a:spcBef>
                <a:spcPts val="195"/>
              </a:spcBef>
            </a:pPr>
            <a:r>
              <a:rPr dirty="0" sz="1650">
                <a:latin typeface="Calibri"/>
                <a:cs typeface="Calibri"/>
              </a:rPr>
              <a:t>En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ligne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avec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les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priorités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du</a:t>
            </a:r>
            <a:r>
              <a:rPr dirty="0" sz="1650" spc="-2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pays</a:t>
            </a:r>
            <a:r>
              <a:rPr dirty="0" sz="1650" spc="-4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–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Plan</a:t>
            </a:r>
            <a:r>
              <a:rPr dirty="0" sz="1650" spc="-2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National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Developpement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67483" y="5114544"/>
            <a:ext cx="5276215" cy="585470"/>
          </a:xfrm>
          <a:prstGeom prst="rect">
            <a:avLst/>
          </a:prstGeom>
          <a:solidFill>
            <a:srgbClr val="A1C8C4"/>
          </a:solidFill>
        </p:spPr>
        <p:txBody>
          <a:bodyPr wrap="square" lIns="0" tIns="24765" rIns="0" bIns="0" rtlCol="0" vert="horz">
            <a:spAutoFit/>
          </a:bodyPr>
          <a:lstStyle/>
          <a:p>
            <a:pPr marL="996315" marR="164465" indent="-820419">
              <a:lnSpc>
                <a:spcPct val="100000"/>
              </a:lnSpc>
              <a:spcBef>
                <a:spcPts val="195"/>
              </a:spcBef>
            </a:pP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Valeur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ajouté</a:t>
            </a:r>
            <a:r>
              <a:rPr dirty="0" sz="1650" spc="-2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1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Banque/pertinence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 </a:t>
            </a:r>
            <a:r>
              <a:rPr dirty="0" sz="1650" spc="-10">
                <a:latin typeface="Calibri"/>
                <a:cs typeface="Calibri"/>
              </a:rPr>
              <a:t>financement </a:t>
            </a:r>
            <a:r>
              <a:rPr dirty="0" sz="1650">
                <a:latin typeface="Calibri"/>
                <a:cs typeface="Calibri"/>
              </a:rPr>
              <a:t>publique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sinon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developpement</a:t>
            </a:r>
            <a:r>
              <a:rPr dirty="0" sz="1650" spc="-4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en</a:t>
            </a:r>
            <a:r>
              <a:rPr dirty="0" sz="1650" spc="-5">
                <a:latin typeface="Calibri"/>
                <a:cs typeface="Calibri"/>
              </a:rPr>
              <a:t> </a:t>
            </a:r>
            <a:r>
              <a:rPr dirty="0" sz="1650" spc="-25">
                <a:latin typeface="Calibri"/>
                <a:cs typeface="Calibri"/>
              </a:rPr>
              <a:t>PPP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089404" y="2366772"/>
            <a:ext cx="5032375" cy="318770"/>
          </a:xfrm>
          <a:prstGeom prst="rect">
            <a:avLst/>
          </a:prstGeom>
          <a:solidFill>
            <a:srgbClr val="FFFF00"/>
          </a:solidFill>
        </p:spPr>
        <p:txBody>
          <a:bodyPr wrap="square" lIns="0" tIns="266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10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rentabilité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economique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89404" y="2029967"/>
            <a:ext cx="5032375" cy="330835"/>
          </a:xfrm>
          <a:prstGeom prst="rect">
            <a:avLst/>
          </a:prstGeom>
          <a:solidFill>
            <a:srgbClr val="FFBF00"/>
          </a:solidFill>
        </p:spPr>
        <p:txBody>
          <a:bodyPr wrap="square" lIns="0" tIns="247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-2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-1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faisabilité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technique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2031492" y="2685288"/>
            <a:ext cx="5090160" cy="329565"/>
          </a:xfrm>
          <a:custGeom>
            <a:avLst/>
            <a:gdLst/>
            <a:ahLst/>
            <a:cxnLst/>
            <a:rect l="l" t="t" r="r" b="b"/>
            <a:pathLst>
              <a:path w="5090159" h="329564">
                <a:moveTo>
                  <a:pt x="5090159" y="329183"/>
                </a:moveTo>
                <a:lnTo>
                  <a:pt x="0" y="329183"/>
                </a:lnTo>
                <a:lnTo>
                  <a:pt x="0" y="0"/>
                </a:lnTo>
                <a:lnTo>
                  <a:pt x="5090159" y="0"/>
                </a:lnTo>
                <a:lnTo>
                  <a:pt x="5090159" y="329183"/>
                </a:lnTo>
                <a:close/>
              </a:path>
            </a:pathLst>
          </a:custGeom>
          <a:solidFill>
            <a:srgbClr val="91C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2089404" y="2685288"/>
            <a:ext cx="5032375" cy="329565"/>
          </a:xfrm>
          <a:prstGeom prst="rect">
            <a:avLst/>
          </a:prstGeom>
          <a:solidFill>
            <a:srgbClr val="91CF50"/>
          </a:solidFill>
        </p:spPr>
        <p:txBody>
          <a:bodyPr wrap="square" lIns="0" tIns="24765" rIns="0" bIns="0" rtlCol="0" vert="horz">
            <a:spAutoFit/>
          </a:bodyPr>
          <a:lstStyle/>
          <a:p>
            <a:pPr algn="ctr" marR="46990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rentabilité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financiere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089404" y="3063239"/>
            <a:ext cx="5032375" cy="330835"/>
          </a:xfrm>
          <a:prstGeom prst="rect">
            <a:avLst/>
          </a:prstGeom>
          <a:solidFill>
            <a:srgbClr val="00AF50"/>
          </a:solidFill>
        </p:spPr>
        <p:txBody>
          <a:bodyPr wrap="square" lIns="0" tIns="24765" rIns="0" bIns="0" rtlCol="0" vert="horz">
            <a:spAutoFit/>
          </a:bodyPr>
          <a:lstStyle/>
          <a:p>
            <a:pPr marL="353060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des</a:t>
            </a:r>
            <a:r>
              <a:rPr dirty="0" sz="1650" spc="-2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risques</a:t>
            </a:r>
            <a:r>
              <a:rPr dirty="0" sz="1650" spc="-2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environmentaux</a:t>
            </a:r>
            <a:r>
              <a:rPr dirty="0" sz="1650" spc="-5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et</a:t>
            </a:r>
            <a:r>
              <a:rPr dirty="0" sz="1650" spc="-2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sociaux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031492" y="4515611"/>
            <a:ext cx="5212080" cy="584200"/>
          </a:xfrm>
          <a:prstGeom prst="rect">
            <a:avLst/>
          </a:prstGeom>
          <a:solidFill>
            <a:srgbClr val="D1E6F6"/>
          </a:solidFill>
        </p:spPr>
        <p:txBody>
          <a:bodyPr wrap="square" lIns="0" tIns="24765" rIns="0" bIns="0" rtlCol="0" vert="horz">
            <a:spAutoFit/>
          </a:bodyPr>
          <a:lstStyle/>
          <a:p>
            <a:pPr marL="1894205" marR="345440" indent="-1539240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du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montage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institutionnel</a:t>
            </a:r>
            <a:r>
              <a:rPr dirty="0" sz="1650" spc="-5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pour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la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mise</a:t>
            </a:r>
            <a:r>
              <a:rPr dirty="0" sz="1650" spc="-15">
                <a:latin typeface="Calibri"/>
                <a:cs typeface="Calibri"/>
              </a:rPr>
              <a:t> </a:t>
            </a:r>
            <a:r>
              <a:rPr dirty="0" sz="1650" spc="-25">
                <a:latin typeface="Calibri"/>
                <a:cs typeface="Calibri"/>
              </a:rPr>
              <a:t>en </a:t>
            </a:r>
            <a:r>
              <a:rPr dirty="0" sz="1650">
                <a:latin typeface="Calibri"/>
                <a:cs typeface="Calibri"/>
              </a:rPr>
              <a:t>oeuvre</a:t>
            </a:r>
            <a:r>
              <a:rPr dirty="0" sz="1650" spc="-6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du</a:t>
            </a:r>
            <a:r>
              <a:rPr dirty="0" sz="1650" spc="-50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projet</a:t>
            </a:r>
            <a:endParaRPr sz="1650">
              <a:latin typeface="Calibri"/>
              <a:cs typeface="Calibri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13219" y="1057656"/>
            <a:ext cx="3275075" cy="507491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2042160" y="3499103"/>
            <a:ext cx="5080000" cy="330835"/>
          </a:xfrm>
          <a:prstGeom prst="rect">
            <a:avLst/>
          </a:prstGeom>
          <a:solidFill>
            <a:srgbClr val="00AFEF"/>
          </a:solidFill>
        </p:spPr>
        <p:txBody>
          <a:bodyPr wrap="square" lIns="0" tIns="247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des</a:t>
            </a:r>
            <a:r>
              <a:rPr dirty="0" sz="1650" spc="-4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risques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-4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gestion</a:t>
            </a:r>
            <a:r>
              <a:rPr dirty="0" sz="1650" spc="-2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financiere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042160" y="4002023"/>
            <a:ext cx="5020310" cy="330835"/>
          </a:xfrm>
          <a:prstGeom prst="rect">
            <a:avLst/>
          </a:prstGeom>
          <a:solidFill>
            <a:srgbClr val="8CD6C1"/>
          </a:solidFill>
        </p:spPr>
        <p:txBody>
          <a:bodyPr wrap="square" lIns="0" tIns="24765" rIns="0" bIns="0" rtlCol="0" vert="horz">
            <a:spAutoFit/>
          </a:bodyPr>
          <a:lstStyle/>
          <a:p>
            <a:pPr marL="446405">
              <a:lnSpc>
                <a:spcPct val="100000"/>
              </a:lnSpc>
              <a:spcBef>
                <a:spcPts val="195"/>
              </a:spcBef>
            </a:pPr>
            <a:r>
              <a:rPr dirty="0" sz="1650" spc="-10">
                <a:latin typeface="Calibri"/>
                <a:cs typeface="Calibri"/>
              </a:rPr>
              <a:t>Evaluation</a:t>
            </a:r>
            <a:r>
              <a:rPr dirty="0" sz="1650" spc="-5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des</a:t>
            </a:r>
            <a:r>
              <a:rPr dirty="0" sz="1650" spc="-2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risques</a:t>
            </a:r>
            <a:r>
              <a:rPr dirty="0" sz="1650" spc="-30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passation</a:t>
            </a:r>
            <a:r>
              <a:rPr dirty="0" sz="1650" spc="-35">
                <a:latin typeface="Calibri"/>
                <a:cs typeface="Calibri"/>
              </a:rPr>
              <a:t> </a:t>
            </a:r>
            <a:r>
              <a:rPr dirty="0" sz="1650">
                <a:latin typeface="Calibri"/>
                <a:cs typeface="Calibri"/>
              </a:rPr>
              <a:t>des</a:t>
            </a:r>
            <a:r>
              <a:rPr dirty="0" sz="1650" spc="-25">
                <a:latin typeface="Calibri"/>
                <a:cs typeface="Calibri"/>
              </a:rPr>
              <a:t> </a:t>
            </a:r>
            <a:r>
              <a:rPr dirty="0" sz="1650" spc="-10">
                <a:latin typeface="Calibri"/>
                <a:cs typeface="Calibri"/>
              </a:rPr>
              <a:t>marchés</a:t>
            </a:r>
            <a:endParaRPr sz="1650">
              <a:latin typeface="Calibri"/>
              <a:cs typeface="Calibri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48728" y="2505456"/>
            <a:ext cx="1717548" cy="2484119"/>
          </a:xfrm>
          <a:prstGeom prst="rect">
            <a:avLst/>
          </a:prstGeom>
        </p:spPr>
      </p:pic>
      <p:sp>
        <p:nvSpPr>
          <p:cNvPr id="16" name="object 1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4445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35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Yussuf Uwamahoro</dc:creator>
  <dc:title>Microsoft PowerPoint - WB_RegulaeFR - Draft.pptx</dc:title>
  <dcterms:created xsi:type="dcterms:W3CDTF">2025-07-08T12:13:50Z</dcterms:created>
  <dcterms:modified xsi:type="dcterms:W3CDTF">2025-07-08T12:13:50Z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2025-07-08T00:00:00Z</vt:filetime>
  </property>
  <property fmtid="{D5CDD505-2E9C-101B-9397-08002B2CF9AE}" pid="3" name="LastSaved">
    <vt:filetime>2025-07-08T00:00:00Z</vt:filetime>
  </property>
  <property fmtid="{D5CDD505-2E9C-101B-9397-08002B2CF9AE}" pid="4" name="Producer">
    <vt:lpwstr>Microsoft: Print To PDF</vt:lpwstr>
  </property>
</Properties>
</file>