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76" r:id="rId4"/>
    <p:sldId id="269" r:id="rId5"/>
    <p:sldId id="270" r:id="rId6"/>
    <p:sldId id="271" r:id="rId7"/>
    <p:sldId id="272" r:id="rId8"/>
    <p:sldId id="273" r:id="rId9"/>
    <p:sldId id="278" r:id="rId10"/>
    <p:sldId id="274" r:id="rId11"/>
    <p:sldId id="275" r:id="rId12"/>
    <p:sldId id="277" r:id="rId13"/>
    <p:sldId id="264" r:id="rId14"/>
    <p:sldId id="26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46" autoAdjust="0"/>
    <p:restoredTop sz="94618" autoAdjust="0"/>
  </p:normalViewPr>
  <p:slideViewPr>
    <p:cSldViewPr>
      <p:cViewPr varScale="1">
        <p:scale>
          <a:sx n="66" d="100"/>
          <a:sy n="66" d="100"/>
        </p:scale>
        <p:origin x="1212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68631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553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553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53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6A64569-6A45-48D9-871B-AA94DF05890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2228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DB2FDF7-BEFD-4BDC-87BB-86F21DA001D6}" type="slidenum">
              <a:rPr lang="en-US"/>
              <a:pPr/>
              <a:t>1</a:t>
            </a:fld>
            <a:endParaRPr lang="en-US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355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4858C02-6059-4AA9-9579-C9639D1BB2C4}" type="slidenum">
              <a:rPr lang="en-US"/>
              <a:pPr/>
              <a:t>2</a:t>
            </a:fld>
            <a:endParaRPr lang="en-US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780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63938" y="3573463"/>
            <a:ext cx="5327650" cy="750887"/>
          </a:xfrm>
        </p:spPr>
        <p:txBody>
          <a:bodyPr/>
          <a:lstStyle>
            <a:lvl1pPr>
              <a:defRPr sz="2800" b="1"/>
            </a:lvl1pPr>
          </a:lstStyle>
          <a:p>
            <a:pPr lvl="0"/>
            <a:r>
              <a:rPr lang="en-US" noProof="0"/>
              <a:t>Click to edit Master title style</a:t>
            </a:r>
            <a:endParaRPr lang="ru-RU" noProof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3938" y="4294188"/>
            <a:ext cx="5327650" cy="503237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ru-RU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765175"/>
            <a:ext cx="1636713" cy="57610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71550" y="765175"/>
            <a:ext cx="4762500" cy="57610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71550" y="1628775"/>
            <a:ext cx="3198813" cy="4897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22763" y="1628775"/>
            <a:ext cx="3200400" cy="4897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765175"/>
            <a:ext cx="604837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1628775"/>
            <a:ext cx="6551613" cy="48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bg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67944" y="3140968"/>
            <a:ext cx="4896544" cy="1944985"/>
          </a:xfrm>
          <a:noFill/>
        </p:spPr>
        <p:txBody>
          <a:bodyPr/>
          <a:lstStyle/>
          <a:p>
            <a:pPr algn="ctr" eaLnBrk="1" hangingPunct="1"/>
            <a:r>
              <a:rPr lang="en-US" dirty="0"/>
              <a:t>VISION ÉNERGÉTIQUE DU GABON : ÉTAT DES LIEUX ET PRIORITÉS STRATÉGIQUES</a:t>
            </a:r>
            <a:endParaRPr lang="uk-UA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19672" y="5661248"/>
            <a:ext cx="7128792" cy="936104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000" dirty="0">
                <a:solidFill>
                  <a:schemeClr val="bg2"/>
                </a:solidFill>
                <a:latin typeface="+mj-lt"/>
              </a:rPr>
              <a:t>Par : </a:t>
            </a:r>
            <a:r>
              <a:rPr lang="en-US" sz="2000" dirty="0">
                <a:solidFill>
                  <a:srgbClr val="0070C0"/>
                </a:solidFill>
                <a:latin typeface="+mj-lt"/>
              </a:rPr>
              <a:t>Monsieur Rodrigue Catross MANKASSA NGOUBILI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en-US" sz="2000" dirty="0" err="1">
                <a:solidFill>
                  <a:schemeClr val="bg2"/>
                </a:solidFill>
                <a:latin typeface="+mj-lt"/>
              </a:rPr>
              <a:t>Directeur</a:t>
            </a:r>
            <a:r>
              <a:rPr lang="en-US" sz="20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2000" dirty="0" err="1">
                <a:solidFill>
                  <a:schemeClr val="bg2"/>
                </a:solidFill>
                <a:latin typeface="+mj-lt"/>
              </a:rPr>
              <a:t>Général</a:t>
            </a:r>
            <a:r>
              <a:rPr lang="en-US" sz="2000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2000" dirty="0" err="1">
                <a:solidFill>
                  <a:schemeClr val="bg2"/>
                </a:solidFill>
                <a:latin typeface="+mj-lt"/>
              </a:rPr>
              <a:t>Adjoint</a:t>
            </a:r>
            <a:r>
              <a:rPr lang="en-US" sz="2000" dirty="0">
                <a:solidFill>
                  <a:schemeClr val="bg2"/>
                </a:solidFill>
                <a:latin typeface="+mj-lt"/>
              </a:rPr>
              <a:t> de </a:t>
            </a:r>
            <a:r>
              <a:rPr lang="en-US" sz="2000" dirty="0" err="1">
                <a:solidFill>
                  <a:schemeClr val="bg2"/>
                </a:solidFill>
                <a:latin typeface="+mj-lt"/>
              </a:rPr>
              <a:t>l’Energie</a:t>
            </a:r>
            <a:endParaRPr lang="en-US" sz="20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7" t="16401" r="10201" b="9278"/>
          <a:stretch/>
        </p:blipFill>
        <p:spPr>
          <a:xfrm>
            <a:off x="3707904" y="0"/>
            <a:ext cx="1115616" cy="103448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6535" y="980728"/>
            <a:ext cx="7704856" cy="390854"/>
          </a:xfrm>
        </p:spPr>
        <p:txBody>
          <a:bodyPr/>
          <a:lstStyle/>
          <a:p>
            <a:pPr algn="ctr"/>
            <a:br>
              <a:rPr lang="en-US" sz="2400" dirty="0"/>
            </a:br>
            <a:r>
              <a:rPr lang="en-US" sz="1800" dirty="0"/>
              <a:t>B- </a:t>
            </a:r>
            <a:r>
              <a:rPr lang="fr-FR" sz="1800" dirty="0"/>
              <a:t>Développement d’une offre énergétique abondante compétitive et durable </a:t>
            </a:r>
          </a:p>
        </p:txBody>
      </p:sp>
      <p:sp>
        <p:nvSpPr>
          <p:cNvPr id="36" name="Title 1"/>
          <p:cNvSpPr txBox="1">
            <a:spLocks/>
          </p:cNvSpPr>
          <p:nvPr/>
        </p:nvSpPr>
        <p:spPr bwMode="auto">
          <a:xfrm>
            <a:off x="1715379" y="0"/>
            <a:ext cx="7428621" cy="104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br>
              <a:rPr lang="en-US" sz="2400" kern="0" dirty="0"/>
            </a:br>
            <a:r>
              <a:rPr lang="en-US" sz="2000" kern="0" dirty="0"/>
              <a:t>II- </a:t>
            </a:r>
            <a:r>
              <a:rPr lang="fr-FR" sz="2000" kern="0" dirty="0"/>
              <a:t>ORIENTATION STRATÉGIQUES DU MINISTÈRE EN MATIÈRE D’ACCÈS UNIVERSEL ET DE TRANSITION ÉNERGÉTIQUE </a:t>
            </a:r>
            <a:br>
              <a:rPr lang="en-US" kern="0" dirty="0"/>
            </a:br>
            <a:endParaRPr lang="fr-FR" kern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960562"/>
            <a:ext cx="8064946" cy="4897438"/>
          </a:xfrm>
        </p:spPr>
        <p:txBody>
          <a:bodyPr/>
          <a:lstStyle/>
          <a:p>
            <a:pPr marL="0" indent="0">
              <a:buNone/>
            </a:pPr>
            <a:r>
              <a:rPr lang="fr-FR" sz="1800" dirty="0"/>
              <a:t>Le développement d’une offre énergétique abondante, compétitive et durable passe par :</a:t>
            </a:r>
          </a:p>
          <a:p>
            <a:pPr>
              <a:buFont typeface="Wingdings" panose="05000000000000000000" pitchFamily="2" charset="2"/>
              <a:buChar char="Ø"/>
            </a:pPr>
            <a:endParaRPr lang="fr-FR" sz="1800" dirty="0"/>
          </a:p>
          <a:p>
            <a:pPr>
              <a:buFont typeface="Wingdings" panose="05000000000000000000" pitchFamily="2" charset="2"/>
              <a:buChar char="Ø"/>
            </a:pPr>
            <a:r>
              <a:rPr lang="fr-FR" sz="1800" dirty="0"/>
              <a:t>La valorisation du potentiel hydroélectrique, gazier et solaire photovoltaïque ;</a:t>
            </a:r>
          </a:p>
          <a:p>
            <a:pPr marL="0" indent="0">
              <a:buNone/>
            </a:pPr>
            <a:endParaRPr lang="fr-FR" sz="1800" dirty="0"/>
          </a:p>
          <a:p>
            <a:pPr>
              <a:buFont typeface="Wingdings" panose="05000000000000000000" pitchFamily="2" charset="2"/>
              <a:buChar char="Ø"/>
            </a:pPr>
            <a:r>
              <a:rPr lang="fr-FR" sz="1800" dirty="0"/>
              <a:t>La finalisation des projets PPP en cours ; </a:t>
            </a:r>
          </a:p>
          <a:p>
            <a:pPr marL="0" indent="0">
              <a:buNone/>
            </a:pPr>
            <a:endParaRPr lang="fr-FR" sz="1800" dirty="0"/>
          </a:p>
          <a:p>
            <a:pPr>
              <a:buFont typeface="Wingdings" panose="05000000000000000000" pitchFamily="2" charset="2"/>
              <a:buChar char="Ø"/>
            </a:pPr>
            <a:r>
              <a:rPr lang="fr-FR" sz="1800" dirty="0"/>
              <a:t>La mobilisation des nouveaux financements avec les bailleurs.</a:t>
            </a:r>
          </a:p>
        </p:txBody>
      </p:sp>
    </p:spTree>
    <p:extLst>
      <p:ext uri="{BB962C8B-B14F-4D97-AF65-F5344CB8AC3E}">
        <p14:creationId xmlns:p14="http://schemas.microsoft.com/office/powerpoint/2010/main" val="21149232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938680"/>
            <a:ext cx="7704856" cy="390854"/>
          </a:xfrm>
        </p:spPr>
        <p:txBody>
          <a:bodyPr/>
          <a:lstStyle/>
          <a:p>
            <a:pPr algn="ctr"/>
            <a:br>
              <a:rPr lang="en-US" sz="2400" dirty="0"/>
            </a:br>
            <a:r>
              <a:rPr lang="en-US" sz="1800" dirty="0"/>
              <a:t>C- Mise </a:t>
            </a:r>
            <a:r>
              <a:rPr lang="en-US" sz="1800" dirty="0" err="1"/>
              <a:t>en</a:t>
            </a:r>
            <a:r>
              <a:rPr lang="en-US" sz="1800" dirty="0"/>
              <a:t> place d’un Réseau National de transport</a:t>
            </a:r>
            <a:endParaRPr lang="fr-FR" sz="1800" dirty="0"/>
          </a:p>
        </p:txBody>
      </p:sp>
      <p:sp>
        <p:nvSpPr>
          <p:cNvPr id="36" name="Title 1"/>
          <p:cNvSpPr txBox="1">
            <a:spLocks/>
          </p:cNvSpPr>
          <p:nvPr/>
        </p:nvSpPr>
        <p:spPr bwMode="auto">
          <a:xfrm>
            <a:off x="1469757" y="97787"/>
            <a:ext cx="7428621" cy="1026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br>
              <a:rPr lang="en-US" sz="2400" kern="0" dirty="0"/>
            </a:br>
            <a:r>
              <a:rPr lang="en-US" sz="2000" kern="0" dirty="0"/>
              <a:t>II- </a:t>
            </a:r>
            <a:r>
              <a:rPr lang="fr-FR" sz="2000" kern="0" dirty="0"/>
              <a:t>ORIENTATION STRATÉGIQUES DU MINISTÈRE EN MATIÈRE D’ACCÈS UNIVERSEL ET DE TRANSITION ÉNERGÉTIQUE </a:t>
            </a:r>
            <a:endParaRPr lang="en-US" sz="2000" kern="0" dirty="0"/>
          </a:p>
          <a:p>
            <a:pPr algn="ctr"/>
            <a:endParaRPr lang="fr-FR" kern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844824"/>
            <a:ext cx="7668344" cy="524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5295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70" y="476672"/>
            <a:ext cx="7848872" cy="360040"/>
          </a:xfrm>
        </p:spPr>
        <p:txBody>
          <a:bodyPr/>
          <a:lstStyle/>
          <a:p>
            <a:pPr algn="ctr"/>
            <a:r>
              <a:rPr lang="en-US" sz="3000" dirty="0"/>
              <a:t>III- PROJETS STRUCTURANTS EN COURS </a:t>
            </a:r>
            <a:br>
              <a:rPr lang="en-US" dirty="0"/>
            </a:br>
            <a:r>
              <a:rPr lang="en-US" sz="2400" dirty="0"/>
              <a:t>A- PRODUCTION</a:t>
            </a:r>
            <a:endParaRPr lang="fr-FR" sz="2400" dirty="0"/>
          </a:p>
        </p:txBody>
      </p:sp>
      <p:graphicFrame>
        <p:nvGraphicFramePr>
          <p:cNvPr id="4" name="Google Shape;251;p11">
            <a:extLst>
              <a:ext uri="{FF2B5EF4-FFF2-40B4-BE49-F238E27FC236}">
                <a16:creationId xmlns:a16="http://schemas.microsoft.com/office/drawing/2014/main" id="{E2811C6F-7921-9ABE-133A-A63002FD41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1310314"/>
              </p:ext>
            </p:extLst>
          </p:nvPr>
        </p:nvGraphicFramePr>
        <p:xfrm>
          <a:off x="0" y="1052736"/>
          <a:ext cx="9161041" cy="5820052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4117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60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0435">
                  <a:extLst>
                    <a:ext uri="{9D8B030D-6E8A-4147-A177-3AD203B41FA5}">
                      <a16:colId xmlns:a16="http://schemas.microsoft.com/office/drawing/2014/main" val="626290015"/>
                    </a:ext>
                  </a:extLst>
                </a:gridCol>
                <a:gridCol w="10391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7517">
                  <a:extLst>
                    <a:ext uri="{9D8B030D-6E8A-4147-A177-3AD203B41FA5}">
                      <a16:colId xmlns:a16="http://schemas.microsoft.com/office/drawing/2014/main" val="2570054775"/>
                    </a:ext>
                  </a:extLst>
                </a:gridCol>
                <a:gridCol w="21161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0429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u="none" strike="noStrike" cap="none" dirty="0"/>
                        <a:t>Localisation</a:t>
                      </a:r>
                      <a:endParaRPr sz="1200" b="1" u="none" strike="noStrike" cap="none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u="none" strike="noStrike" cap="none" dirty="0"/>
                        <a:t>Libellé du projet</a:t>
                      </a:r>
                      <a:endParaRPr sz="1200" b="1" u="none" strike="noStrike" cap="none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u="none" strike="noStrike" cap="none" dirty="0">
                          <a:solidFill>
                            <a:schemeClr val="bg1"/>
                          </a:solidFill>
                        </a:rPr>
                        <a:t>Puissance</a:t>
                      </a: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u="none" strike="noStrike" cap="none" dirty="0">
                          <a:solidFill>
                            <a:schemeClr val="bg1"/>
                          </a:solidFill>
                        </a:rPr>
                        <a:t>en</a:t>
                      </a:r>
                      <a:r>
                        <a:rPr lang="fr-FR" sz="1200" b="1" u="none" strike="noStrike" cap="none" baseline="0" dirty="0">
                          <a:solidFill>
                            <a:schemeClr val="bg1"/>
                          </a:solidFill>
                        </a:rPr>
                        <a:t> MW</a:t>
                      </a:r>
                      <a:endParaRPr sz="1200" b="1" u="none" strike="noStrike" cap="none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u="none" strike="noStrike" cap="none" dirty="0">
                          <a:solidFill>
                            <a:schemeClr val="bg1"/>
                          </a:solidFill>
                        </a:rPr>
                        <a:t>Type de financement</a:t>
                      </a:r>
                      <a:endParaRPr sz="1200" b="1" u="none" strike="noStrike" cap="none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u="none" strike="noStrike" cap="none" dirty="0">
                          <a:solidFill>
                            <a:schemeClr val="bg1"/>
                          </a:solidFill>
                        </a:rPr>
                        <a:t>Etude</a:t>
                      </a:r>
                      <a:endParaRPr sz="1200" b="1" u="none" strike="noStrike" cap="none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u="none" strike="noStrike" cap="none" dirty="0"/>
                        <a:t>Observations</a:t>
                      </a:r>
                      <a:endParaRPr sz="1200" b="1" u="none" strike="noStrike" cap="none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619"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 u="none" strike="noStrike" cap="none" dirty="0">
                        <a:solidFill>
                          <a:srgbClr val="080808"/>
                        </a:solidFill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b="1" u="none" strike="noStrike" cap="none" dirty="0">
                          <a:solidFill>
                            <a:srgbClr val="080808"/>
                          </a:solidFill>
                        </a:rPr>
                        <a:t>Réseau de l’Estuaire</a:t>
                      </a:r>
                      <a:endParaRPr sz="1100" b="1" dirty="0">
                        <a:solidFill>
                          <a:srgbClr val="080808"/>
                        </a:solidFill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 u="none" strike="noStrike" cap="none" dirty="0">
                        <a:solidFill>
                          <a:srgbClr val="08080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cap="none" dirty="0">
                          <a:solidFill>
                            <a:srgbClr val="080808"/>
                          </a:solidFill>
                        </a:rPr>
                        <a:t>Barrage hydroélectrique  de Kinguélé Aval  avec</a:t>
                      </a:r>
                      <a:r>
                        <a:rPr lang="fr-FR" sz="1100" u="none" strike="noStrike" cap="none" baseline="0" dirty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fr-FR" sz="1100" u="none" strike="noStrike" cap="none" baseline="0" dirty="0" err="1">
                          <a:solidFill>
                            <a:srgbClr val="080808"/>
                          </a:solidFill>
                        </a:rPr>
                        <a:t>Asonha</a:t>
                      </a:r>
                      <a:r>
                        <a:rPr lang="fr-FR" sz="1100" u="none" strike="noStrike" cap="none" baseline="0" dirty="0">
                          <a:solidFill>
                            <a:srgbClr val="080808"/>
                          </a:solidFill>
                        </a:rPr>
                        <a:t> Energie</a:t>
                      </a:r>
                      <a:endParaRPr sz="1100" u="none" strike="noStrike" cap="none" dirty="0">
                        <a:solidFill>
                          <a:srgbClr val="08080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PPP</a:t>
                      </a:r>
                      <a:endParaRPr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OUI</a:t>
                      </a:r>
                      <a:endParaRPr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cap="none" dirty="0">
                          <a:solidFill>
                            <a:srgbClr val="080808"/>
                          </a:solidFill>
                        </a:rPr>
                        <a:t>Fin des travaux décembre 2026</a:t>
                      </a:r>
                      <a:endParaRPr sz="1100" dirty="0">
                        <a:solidFill>
                          <a:srgbClr val="080808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1054"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cap="none" dirty="0">
                          <a:solidFill>
                            <a:srgbClr val="080808"/>
                          </a:solidFill>
                        </a:rPr>
                        <a:t>Centrale Thermique gaz d’Owendo avec Orinko</a:t>
                      </a: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cap="none" dirty="0">
                          <a:solidFill>
                            <a:srgbClr val="080808"/>
                          </a:solidFill>
                        </a:rPr>
                        <a:t>Centrale thermique Gaz de Libreville avec SOLAR ENERGY</a:t>
                      </a:r>
                      <a:endParaRPr sz="1100" u="none" strike="noStrike" cap="none" dirty="0">
                        <a:solidFill>
                          <a:srgbClr val="08080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125</a:t>
                      </a:r>
                    </a:p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fr-FR"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fr-FR"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  <a:endParaRPr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PPP</a:t>
                      </a:r>
                    </a:p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fr-FR"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fr-FR"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PPP</a:t>
                      </a:r>
                      <a:endParaRPr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OUI</a:t>
                      </a:r>
                    </a:p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fr-FR"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fr-FR"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NON</a:t>
                      </a:r>
                      <a:endParaRPr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cap="none" dirty="0">
                          <a:solidFill>
                            <a:srgbClr val="080808"/>
                          </a:solidFill>
                        </a:rPr>
                        <a:t>Début des travaux en</a:t>
                      </a:r>
                      <a:r>
                        <a:rPr lang="fr-FR" sz="1100" u="none" strike="noStrike" cap="none" baseline="0" dirty="0">
                          <a:solidFill>
                            <a:srgbClr val="080808"/>
                          </a:solidFill>
                        </a:rPr>
                        <a:t> </a:t>
                      </a:r>
                      <a:r>
                        <a:rPr lang="fr-FR" sz="1100" u="none" strike="noStrike" cap="none" dirty="0">
                          <a:solidFill>
                            <a:srgbClr val="080808"/>
                          </a:solidFill>
                        </a:rPr>
                        <a:t>2025</a:t>
                      </a: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fr-FR" sz="1100" u="none" strike="noStrike" cap="none" dirty="0">
                        <a:solidFill>
                          <a:srgbClr val="080808"/>
                        </a:solidFill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fr-FR" sz="1100" u="none" strike="noStrike" cap="none" dirty="0">
                        <a:solidFill>
                          <a:srgbClr val="080808"/>
                        </a:solidFill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cap="none" dirty="0">
                          <a:solidFill>
                            <a:srgbClr val="080808"/>
                          </a:solidFill>
                        </a:rPr>
                        <a:t>Financement disponible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1828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100" b="1" u="none" strike="noStrike" cap="none" dirty="0">
                          <a:solidFill>
                            <a:srgbClr val="080808"/>
                          </a:solidFill>
                        </a:rPr>
                        <a:t>Port-Gentil</a:t>
                      </a:r>
                      <a:endParaRPr sz="1100" b="1" dirty="0">
                        <a:solidFill>
                          <a:srgbClr val="08080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100" u="none" strike="noStrike" cap="none" dirty="0">
                          <a:solidFill>
                            <a:srgbClr val="080808"/>
                          </a:solidFill>
                        </a:rPr>
                        <a:t>Augmentation des capacités de la centrale thermique gaz du Cap Lopez avec INFRAGROUP/SIEMENS</a:t>
                      </a:r>
                      <a:endParaRPr sz="1100" u="none" strike="noStrike" cap="none" dirty="0">
                        <a:solidFill>
                          <a:srgbClr val="08080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52,5</a:t>
                      </a:r>
                      <a:endParaRPr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PPP  </a:t>
                      </a:r>
                      <a:endParaRPr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OUI</a:t>
                      </a:r>
                      <a:endParaRPr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cap="none" dirty="0">
                          <a:solidFill>
                            <a:srgbClr val="080808"/>
                          </a:solidFill>
                        </a:rPr>
                        <a:t>Début des travaux : </a:t>
                      </a: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cap="none" baseline="0" dirty="0">
                          <a:solidFill>
                            <a:srgbClr val="080808"/>
                          </a:solidFill>
                        </a:rPr>
                        <a:t> en 2025</a:t>
                      </a:r>
                      <a:endParaRPr sz="1100" dirty="0">
                        <a:solidFill>
                          <a:srgbClr val="080808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536">
                <a:tc v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endParaRPr sz="11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Centrale thermique gaz Port-Gentil avec SOLAR ENERGY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PPP 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OUI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cap="none" dirty="0">
                          <a:solidFill>
                            <a:srgbClr val="080808"/>
                          </a:solidFill>
                        </a:rPr>
                        <a:t>Financement disponible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03019">
                <a:tc rowSpan="2">
                  <a:txBody>
                    <a:bodyPr/>
                    <a:lstStyle/>
                    <a:p>
                      <a:pPr marL="0" marR="0" lvl="0" indent="0" algn="ctr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kumimoji="0" lang="fr-FR" sz="1100" b="1" u="none" strike="noStrike" kern="1200" cap="none" dirty="0">
                          <a:solidFill>
                            <a:srgbClr val="080808"/>
                          </a:solidFill>
                        </a:rPr>
                        <a:t>Réseau de la </a:t>
                      </a:r>
                      <a:r>
                        <a:rPr kumimoji="0" lang="fr-FR" sz="1100" b="1" u="none" strike="noStrike" kern="1200" cap="none" dirty="0" err="1">
                          <a:solidFill>
                            <a:srgbClr val="080808"/>
                          </a:solidFill>
                        </a:rPr>
                        <a:t>Louétsi</a:t>
                      </a:r>
                      <a:r>
                        <a:rPr kumimoji="0" lang="fr-FR" sz="1100" b="1" u="none" strike="noStrike" kern="1200" cap="none" dirty="0">
                          <a:solidFill>
                            <a:srgbClr val="080808"/>
                          </a:solidFill>
                        </a:rPr>
                        <a:t> (Moyen Ogooué/</a:t>
                      </a:r>
                      <a:r>
                        <a:rPr kumimoji="0" lang="fr-FR" sz="1100" b="1" u="none" strike="noStrike" kern="1200" cap="none" dirty="0" err="1">
                          <a:solidFill>
                            <a:srgbClr val="080808"/>
                          </a:solidFill>
                        </a:rPr>
                        <a:t>Ngounié</a:t>
                      </a:r>
                      <a:r>
                        <a:rPr kumimoji="0" lang="fr-FR" sz="1100" b="1" u="none" strike="noStrike" kern="1200" cap="none" dirty="0">
                          <a:solidFill>
                            <a:srgbClr val="080808"/>
                          </a:solidFill>
                        </a:rPr>
                        <a:t>/ </a:t>
                      </a:r>
                      <a:r>
                        <a:rPr kumimoji="0" lang="fr-FR" sz="1100" b="1" u="none" strike="noStrike" kern="1200" cap="none" dirty="0" err="1">
                          <a:solidFill>
                            <a:srgbClr val="080808"/>
                          </a:solidFill>
                        </a:rPr>
                        <a:t>Nyanga</a:t>
                      </a:r>
                      <a:r>
                        <a:rPr kumimoji="0" lang="fr-FR" sz="1100" b="1" u="none" strike="noStrike" kern="1200" cap="none" dirty="0">
                          <a:solidFill>
                            <a:srgbClr val="080808"/>
                          </a:solidFill>
                        </a:rPr>
                        <a:t>)</a:t>
                      </a:r>
                      <a:endParaRPr kumimoji="0" lang="fr-FR" sz="1100" b="1" u="none" strike="noStrike" kern="1200" cap="none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kumimoji="0" lang="fr-FR" sz="1100" u="none" strike="noStrike" kern="1200" cap="none" dirty="0">
                          <a:solidFill>
                            <a:srgbClr val="080808"/>
                          </a:solidFill>
                        </a:rPr>
                        <a:t>Construction de la centrale thermique gaz de Mayumba d’une capacité de 8,5 MW (Phase1) et jusqu’ à 50 MW (Phase 2) et ligne d’évacuation d’énergie associée</a:t>
                      </a:r>
                      <a:endParaRPr kumimoji="0" lang="fr-FR" sz="1100" u="none" strike="noStrike" kern="1200" cap="none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PPP</a:t>
                      </a:r>
                      <a:endParaRPr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1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OUI</a:t>
                      </a:r>
                      <a:endParaRPr sz="1100" u="none" strike="noStrike" kern="1200" cap="none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fr-FR" sz="11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31 Juillet 2025, livraison de la phase 1 de la centrale par PERENCO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fr-FR" sz="11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Planning de mise en œuvre de la phase 2 attendu de GPC</a:t>
                      </a:r>
                      <a:endParaRPr sz="1100" u="none" strike="noStrike" kern="1200" cap="none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7356777"/>
                  </a:ext>
                </a:extLst>
              </a:tr>
              <a:tr h="641076">
                <a:tc vMerge="1">
                  <a:txBody>
                    <a:bodyPr/>
                    <a:lstStyle/>
                    <a:p>
                      <a:pPr marL="0" marR="0" lvl="0" indent="0" algn="ctr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endParaRPr kumimoji="0" lang="fr-FR" sz="1200" b="1" u="none" strike="noStrike" kern="1200" cap="none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kumimoji="0" lang="fr-FR" sz="11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Projet de construction de deux centrales hydroélectrique d’</a:t>
                      </a:r>
                      <a:r>
                        <a:rPr kumimoji="0" lang="fr-FR" sz="1100" u="none" strike="noStrike" kern="1200" cap="none" dirty="0" err="1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Irouba</a:t>
                      </a:r>
                      <a:r>
                        <a:rPr kumimoji="0" lang="fr-FR" sz="11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 et d’</a:t>
                      </a:r>
                      <a:r>
                        <a:rPr kumimoji="0" lang="fr-FR" sz="1100" u="none" strike="noStrike" kern="1200" cap="none" dirty="0" err="1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Egoumbi</a:t>
                      </a:r>
                      <a:r>
                        <a:rPr kumimoji="0" lang="fr-FR" sz="11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 et de deux lignes 120 kV sur un linéaire de 67 km entre les sites et Mouila par </a:t>
                      </a:r>
                      <a:r>
                        <a:rPr kumimoji="0" lang="fr-FR" sz="1100" u="none" strike="noStrike" kern="1200" cap="none" dirty="0" err="1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Hydroneo</a:t>
                      </a:r>
                      <a:endParaRPr kumimoji="0" lang="fr-FR" sz="1100" u="none" strike="noStrike" kern="1200" cap="none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kumimoji="0" lang="fr-FR" sz="11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Centrale thermique gaz de Lambaréné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54,5</a:t>
                      </a:r>
                    </a:p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endParaRPr lang="fr-FR"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endParaRPr lang="fr-FR"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endParaRPr lang="fr-FR"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endParaRPr lang="fr-FR"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endParaRPr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PPP</a:t>
                      </a:r>
                    </a:p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endParaRPr lang="fr-FR"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endParaRPr lang="fr-FR"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endParaRPr lang="fr-FR"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endParaRPr lang="fr-FR"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PPP</a:t>
                      </a:r>
                      <a:endParaRPr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OUI</a:t>
                      </a:r>
                    </a:p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endParaRPr lang="fr-FR"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endParaRPr lang="fr-FR"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endParaRPr lang="fr-FR"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endParaRPr lang="fr-FR"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NON</a:t>
                      </a:r>
                      <a:endParaRPr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En négociation avec le MAUEE</a:t>
                      </a:r>
                    </a:p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Durée des travaux : 36 mois</a:t>
                      </a:r>
                    </a:p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fr-FR" sz="1100" u="none" strike="noStrike" kern="1200" cap="none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u="none" strike="noStrike" cap="none" dirty="0">
                          <a:solidFill>
                            <a:srgbClr val="080808"/>
                          </a:solidFill>
                        </a:rPr>
                        <a:t>Financement disponible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2492137"/>
                  </a:ext>
                </a:extLst>
              </a:tr>
              <a:tr h="5806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  <a:tabLst/>
                        <a:defRPr/>
                      </a:pPr>
                      <a:r>
                        <a:rPr lang="fr-FR" sz="1200" b="1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Booué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  <a:tabLst/>
                        <a:defRPr/>
                      </a:pPr>
                      <a:r>
                        <a:rPr lang="fr-FR" sz="12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Aménagement hydroélectrique de Booué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2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  <a:endParaRPr sz="12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2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PPP</a:t>
                      </a:r>
                      <a:endParaRPr sz="12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2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NON</a:t>
                      </a:r>
                      <a:endParaRPr sz="12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En discussion avec la société Italienne TODINI et le Groupement EDF/GPC</a:t>
                      </a:r>
                      <a:endParaRPr sz="1200" u="none" strike="noStrike" kern="1200" cap="none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49058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486215"/>
      </p:ext>
    </p:extLst>
  </p:cSld>
  <p:clrMapOvr>
    <a:masterClrMapping/>
  </p:clrMapOvr>
  <p:transition spd="slow">
    <p:randomBa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oogle Shape;251;p11">
            <a:extLst>
              <a:ext uri="{FF2B5EF4-FFF2-40B4-BE49-F238E27FC236}">
                <a16:creationId xmlns:a16="http://schemas.microsoft.com/office/drawing/2014/main" id="{E2811C6F-7921-9ABE-133A-A63002FD41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57808031"/>
              </p:ext>
            </p:extLst>
          </p:nvPr>
        </p:nvGraphicFramePr>
        <p:xfrm>
          <a:off x="0" y="1584944"/>
          <a:ext cx="9125279" cy="5273056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5014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8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0697">
                  <a:extLst>
                    <a:ext uri="{9D8B030D-6E8A-4147-A177-3AD203B41FA5}">
                      <a16:colId xmlns:a16="http://schemas.microsoft.com/office/drawing/2014/main" val="626290015"/>
                    </a:ext>
                  </a:extLst>
                </a:gridCol>
                <a:gridCol w="1036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7692">
                  <a:extLst>
                    <a:ext uri="{9D8B030D-6E8A-4147-A177-3AD203B41FA5}">
                      <a16:colId xmlns:a16="http://schemas.microsoft.com/office/drawing/2014/main" val="2570054775"/>
                    </a:ext>
                  </a:extLst>
                </a:gridCol>
                <a:gridCol w="23105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231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u="none" strike="noStrike" cap="none" dirty="0"/>
                        <a:t>Localisation</a:t>
                      </a:r>
                      <a:endParaRPr sz="1200" b="1" u="none" strike="noStrike" cap="none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u="none" strike="noStrike" cap="none" dirty="0"/>
                        <a:t>Libellé du projet</a:t>
                      </a:r>
                      <a:endParaRPr sz="1200" b="1" u="none" strike="noStrike" cap="none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u="none" strike="noStrike" cap="none" dirty="0">
                          <a:solidFill>
                            <a:schemeClr val="bg1"/>
                          </a:solidFill>
                        </a:rPr>
                        <a:t>Puissance</a:t>
                      </a: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u="none" strike="noStrike" cap="none" dirty="0">
                          <a:solidFill>
                            <a:schemeClr val="bg1"/>
                          </a:solidFill>
                        </a:rPr>
                        <a:t>en</a:t>
                      </a:r>
                      <a:r>
                        <a:rPr lang="fr-FR" sz="1200" b="1" u="none" strike="noStrike" cap="none" baseline="0" dirty="0">
                          <a:solidFill>
                            <a:schemeClr val="bg1"/>
                          </a:solidFill>
                        </a:rPr>
                        <a:t> MW</a:t>
                      </a:r>
                      <a:endParaRPr sz="1200" b="1" u="none" strike="noStrike" cap="none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u="none" strike="noStrike" cap="none" dirty="0">
                          <a:solidFill>
                            <a:schemeClr val="bg1"/>
                          </a:solidFill>
                        </a:rPr>
                        <a:t>Type de financement</a:t>
                      </a:r>
                      <a:endParaRPr sz="1200" b="1" u="none" strike="noStrike" cap="none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u="none" strike="noStrike" cap="none" dirty="0">
                          <a:solidFill>
                            <a:schemeClr val="bg1"/>
                          </a:solidFill>
                        </a:rPr>
                        <a:t>Etude</a:t>
                      </a:r>
                      <a:endParaRPr sz="1200" b="1" u="none" strike="noStrike" cap="none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u="none" strike="noStrike" cap="none" dirty="0"/>
                        <a:t>Observations</a:t>
                      </a:r>
                      <a:endParaRPr sz="1200" b="1" u="none" strike="noStrike" cap="none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718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 u="none" strike="noStrike" cap="none" dirty="0">
                        <a:solidFill>
                          <a:srgbClr val="080808"/>
                        </a:solidFill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b="1" u="none" strike="noStrike" cap="none" dirty="0">
                          <a:solidFill>
                            <a:srgbClr val="080808"/>
                          </a:solidFill>
                        </a:rPr>
                        <a:t>Réseau de l’Estuaire</a:t>
                      </a:r>
                      <a:endParaRPr sz="1100" b="1" dirty="0">
                        <a:solidFill>
                          <a:srgbClr val="08080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cap="none" dirty="0">
                          <a:solidFill>
                            <a:srgbClr val="080808"/>
                          </a:solidFill>
                        </a:rPr>
                        <a:t>Construction</a:t>
                      </a:r>
                      <a:r>
                        <a:rPr lang="fr-FR" sz="1100" u="none" strike="noStrike" cap="none" baseline="0" dirty="0">
                          <a:solidFill>
                            <a:srgbClr val="080808"/>
                          </a:solidFill>
                        </a:rPr>
                        <a:t> d’une centrale solaire photovoltaïque à la Plaine Ayémé par Solen (Phase 1: 30 MW)</a:t>
                      </a:r>
                      <a:endParaRPr sz="1100" u="none" strike="noStrike" cap="none" dirty="0">
                        <a:solidFill>
                          <a:srgbClr val="080808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  <a:endParaRPr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PPP</a:t>
                      </a:r>
                      <a:endParaRPr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OUI</a:t>
                      </a:r>
                      <a:endParaRPr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cap="none" dirty="0">
                          <a:solidFill>
                            <a:srgbClr val="080808"/>
                          </a:solidFill>
                        </a:rPr>
                        <a:t>Fin des travaux de la phase 1:  décembre 2026</a:t>
                      </a:r>
                      <a:endParaRPr sz="1100" dirty="0">
                        <a:solidFill>
                          <a:srgbClr val="080808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231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  <a:tabLst/>
                        <a:defRPr/>
                      </a:pPr>
                      <a:r>
                        <a:rPr kumimoji="0" lang="fr-FR" sz="1200" b="1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Makokou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  <a:tabLst/>
                        <a:defRPr/>
                      </a:pPr>
                      <a:r>
                        <a:rPr lang="fr-FR" sz="12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Construction d’une centrale solaire photovoltaïque de 8MWc avec AFREENERGY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2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sz="12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2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PPP</a:t>
                      </a:r>
                      <a:endParaRPr sz="12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2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OUI</a:t>
                      </a:r>
                      <a:endParaRPr sz="12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En discussion avec le partenaire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486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  <a:tabLst/>
                        <a:defRPr/>
                      </a:pPr>
                      <a:r>
                        <a:rPr lang="fr-FR" sz="1200" b="1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Woleu-Ntem, Ogooué-Ivindo et Moyen-Ogooué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  <a:tabLst/>
                        <a:defRPr/>
                      </a:pPr>
                      <a:r>
                        <a:rPr lang="fr-FR" sz="12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Projet de construction de huit (08) centrales hybrides solaire photovoltaïque / par AUSAR Energy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2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2,8</a:t>
                      </a:r>
                      <a:endParaRPr sz="12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2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Etat (CDC)</a:t>
                      </a:r>
                      <a:endParaRPr sz="12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2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OUI</a:t>
                      </a:r>
                      <a:endParaRPr sz="12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En négociation pour une reprise des travaux (MAUEE – CDC – SEEG – AUSAR ENERGY)</a:t>
                      </a:r>
                      <a:endParaRPr sz="1200" u="none" strike="noStrike" kern="1200" cap="none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4905815"/>
                  </a:ext>
                </a:extLst>
              </a:tr>
              <a:tr h="7486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  <a:tabLst/>
                        <a:defRPr/>
                      </a:pPr>
                      <a:r>
                        <a:rPr kumimoji="0" lang="fr-FR" sz="1200" b="1" u="none" strike="noStrike" kern="1200" cap="none" dirty="0">
                          <a:solidFill>
                            <a:srgbClr val="080808"/>
                          </a:solidFill>
                        </a:rPr>
                        <a:t>Réseau Nord (Woleu-Ntem/Ogooué-Ivindo)</a:t>
                      </a:r>
                      <a:endParaRPr kumimoji="0" lang="fr-FR" sz="1200" b="1" u="none" strike="noStrike" kern="1200" cap="none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  <a:tabLst/>
                        <a:defRPr/>
                      </a:pPr>
                      <a:r>
                        <a:rPr kumimoji="0" lang="fr-FR" sz="1200" u="none" strike="noStrike" kern="1200" cap="none" dirty="0">
                          <a:solidFill>
                            <a:srgbClr val="080808"/>
                          </a:solidFill>
                        </a:rPr>
                        <a:t>Construction du barrage hydroélectrique de FE2 et de la ligne 90 kV sur un linéaire de 30 km par CODER</a:t>
                      </a:r>
                      <a:endParaRPr kumimoji="0" lang="fr-FR" sz="1200" u="none" strike="noStrike" kern="1200" cap="none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2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54</a:t>
                      </a:r>
                      <a:endParaRPr sz="12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2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PPP</a:t>
                      </a:r>
                      <a:endParaRPr sz="12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2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OUI</a:t>
                      </a:r>
                      <a:endParaRPr sz="12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Début des travaux</a:t>
                      </a:r>
                      <a:r>
                        <a:rPr lang="fr-FR" sz="12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 : </a:t>
                      </a:r>
                    </a:p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2026</a:t>
                      </a:r>
                      <a:endParaRPr sz="1200" u="none" strike="noStrike" kern="1200" cap="none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7872"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b="1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  <a:sym typeface="Century Gothic"/>
                        </a:rPr>
                        <a:t>Ensemble du territoire National</a:t>
                      </a: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  <a:tabLst/>
                        <a:defRPr/>
                      </a:pPr>
                      <a:r>
                        <a:rPr lang="fr-FR" sz="11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Fourniture et installation de 31 groupes thermiques diésel par INFRAGROUP</a:t>
                      </a: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r>
                        <a:rPr lang="fr-FR" sz="1100" dirty="0">
                          <a:solidFill>
                            <a:srgbClr val="080808"/>
                          </a:solidFill>
                        </a:rPr>
                        <a:t>46,875</a:t>
                      </a:r>
                      <a:endParaRPr sz="1100" dirty="0">
                        <a:solidFill>
                          <a:srgbClr val="080808"/>
                        </a:solidFill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  <a:sym typeface="Century Gothic"/>
                        </a:rPr>
                        <a:t>Budget de l’Etat</a:t>
                      </a: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orbel"/>
                        <a:buNone/>
                      </a:pPr>
                      <a:r>
                        <a:rPr lang="fr-FR" sz="11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OUI</a:t>
                      </a:r>
                      <a:endParaRPr sz="1100" u="none" strike="noStrike" kern="1200" cap="none" baseline="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fr-FR" sz="11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Durée des travaux: 6 mois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fr-FR" sz="11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En attente de finalisation de la convention</a:t>
                      </a:r>
                    </a:p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fr-FR" sz="11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Arrivée prévisionnelle au port d’Owendo le 15 juin 2025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48701"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  <a:sym typeface="Century Gothic"/>
                        </a:rPr>
                        <a:t>Ensemble du territoire National</a:t>
                      </a: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  <a:tabLst/>
                        <a:defRPr/>
                      </a:pPr>
                      <a:r>
                        <a:rPr lang="fr-FR" sz="12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Projet d’Accès aux Services de Base et Amélioration de Performance (PASBAP), financement Banque Mondiale</a:t>
                      </a: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r>
                        <a:rPr lang="fr-FR" sz="1200" dirty="0">
                          <a:solidFill>
                            <a:srgbClr val="080808"/>
                          </a:solidFill>
                        </a:rPr>
                        <a:t>- </a:t>
                      </a:r>
                      <a:endParaRPr sz="1200" dirty="0">
                        <a:solidFill>
                          <a:srgbClr val="080808"/>
                        </a:solidFill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r>
                        <a:rPr lang="fr-FR" sz="1200" dirty="0">
                          <a:solidFill>
                            <a:srgbClr val="080808"/>
                          </a:solidFill>
                        </a:rPr>
                        <a:t>FINEX</a:t>
                      </a:r>
                      <a:endParaRPr sz="1200" dirty="0">
                        <a:solidFill>
                          <a:srgbClr val="080808"/>
                        </a:solidFill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r>
                        <a:rPr lang="fr-FR" sz="1200" dirty="0">
                          <a:solidFill>
                            <a:srgbClr val="080808"/>
                          </a:solidFill>
                        </a:rPr>
                        <a:t>En cours</a:t>
                      </a:r>
                      <a:endParaRPr sz="1200" dirty="0">
                        <a:solidFill>
                          <a:srgbClr val="080808"/>
                        </a:solidFill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  <a:sym typeface="Century Gothic"/>
                        </a:rPr>
                        <a:t>Phase de préparation en cours.</a:t>
                      </a:r>
                    </a:p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  <a:sym typeface="Century Gothic"/>
                        </a:rPr>
                        <a:t> Début des travaux 2ème</a:t>
                      </a:r>
                      <a:r>
                        <a:rPr lang="fr-FR" sz="1200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  <a:sym typeface="Century Gothic"/>
                        </a:rPr>
                        <a:t> trimestre 2026</a:t>
                      </a:r>
                      <a:endParaRPr lang="fr-FR" sz="1200" u="none" strike="noStrike" kern="1200" cap="none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  <a:sym typeface="Century Gothic"/>
                      </a:endParaRPr>
                    </a:p>
                  </a:txBody>
                  <a:tcPr marL="91456" marR="91456" marT="45728" marB="45728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1312170" y="476672"/>
            <a:ext cx="7848872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r>
              <a:rPr lang="en-US" sz="3000" kern="0" dirty="0"/>
              <a:t>III- PROJETS STRUCTURANTS EN COURS </a:t>
            </a:r>
            <a:br>
              <a:rPr lang="en-US" kern="0" dirty="0"/>
            </a:br>
            <a:br>
              <a:rPr lang="en-US" kern="0" dirty="0"/>
            </a:br>
            <a:r>
              <a:rPr lang="en-US" sz="2400" kern="0" dirty="0"/>
              <a:t>A- PRODUCTION</a:t>
            </a:r>
            <a:endParaRPr lang="fr-FR" sz="2400" kern="0" dirty="0"/>
          </a:p>
        </p:txBody>
      </p:sp>
    </p:spTree>
    <p:extLst>
      <p:ext uri="{BB962C8B-B14F-4D97-AF65-F5344CB8AC3E}">
        <p14:creationId xmlns:p14="http://schemas.microsoft.com/office/powerpoint/2010/main" val="760455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oogle Shape;269;p13">
            <a:extLst>
              <a:ext uri="{FF2B5EF4-FFF2-40B4-BE49-F238E27FC236}">
                <a16:creationId xmlns:a16="http://schemas.microsoft.com/office/drawing/2014/main" id="{86835BF1-1485-6618-9EC5-0BB446666B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3003192"/>
              </p:ext>
            </p:extLst>
          </p:nvPr>
        </p:nvGraphicFramePr>
        <p:xfrm>
          <a:off x="0" y="1988840"/>
          <a:ext cx="9144001" cy="4869159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4036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6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43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4388">
                  <a:extLst>
                    <a:ext uri="{9D8B030D-6E8A-4147-A177-3AD203B41FA5}">
                      <a16:colId xmlns:a16="http://schemas.microsoft.com/office/drawing/2014/main" val="96679699"/>
                    </a:ext>
                  </a:extLst>
                </a:gridCol>
                <a:gridCol w="1027319">
                  <a:extLst>
                    <a:ext uri="{9D8B030D-6E8A-4147-A177-3AD203B41FA5}">
                      <a16:colId xmlns:a16="http://schemas.microsoft.com/office/drawing/2014/main" val="3590301501"/>
                    </a:ext>
                  </a:extLst>
                </a:gridCol>
                <a:gridCol w="21873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80346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u="none" strike="noStrike" cap="none" dirty="0"/>
                        <a:t>Localisation</a:t>
                      </a:r>
                      <a:endParaRPr sz="1200" b="1" u="none" strike="noStrike" cap="none" dirty="0">
                        <a:solidFill>
                          <a:schemeClr val="bg1"/>
                        </a:solidFill>
                      </a:endParaRPr>
                    </a:p>
                  </a:txBody>
                  <a:tcPr marL="91456" marR="91456" marT="45728" marB="45728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u="none" strike="noStrike" cap="none" dirty="0"/>
                        <a:t>Libellé du projet</a:t>
                      </a:r>
                      <a:endParaRPr sz="1200" b="1" u="none" strike="noStrike" cap="none" dirty="0">
                        <a:solidFill>
                          <a:schemeClr val="bg1"/>
                        </a:solidFill>
                      </a:endParaRPr>
                    </a:p>
                  </a:txBody>
                  <a:tcPr marL="91456" marR="91456" marT="45728" marB="45728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u="none" strike="noStrike" cap="none" dirty="0"/>
                        <a:t>Linéaire</a:t>
                      </a:r>
                      <a:endParaRPr sz="1200" dirty="0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u="none" strike="noStrike" cap="none" dirty="0"/>
                        <a:t>(en km)</a:t>
                      </a:r>
                      <a:endParaRPr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91456" marR="91456" marT="45728" marB="45728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u="none" strike="noStrike" kern="1200" cap="none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Type de financement</a:t>
                      </a:r>
                      <a:endParaRPr sz="1200" b="1" u="none" strike="noStrike" kern="1200" cap="none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6" marR="91456" marT="45728" marB="45728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u="none" strike="noStrike" kern="1200" cap="none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Etude</a:t>
                      </a:r>
                      <a:endParaRPr sz="1200" b="1" u="none" strike="noStrike" kern="1200" cap="none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6" marR="91456" marT="45728" marB="45728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u="none" strike="noStrike" cap="none" dirty="0"/>
                        <a:t>Observations</a:t>
                      </a:r>
                      <a:endParaRPr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91456" marR="91456" marT="45728" marB="4572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0346">
                <a:tc rowSpan="2"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Interconnexion </a:t>
                      </a:r>
                      <a:r>
                        <a:rPr lang="fr-FR" sz="1200" b="1" u="none" strike="noStrike" kern="1200" cap="none" dirty="0" err="1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RéseauX</a:t>
                      </a:r>
                      <a:r>
                        <a:rPr lang="fr-FR" sz="1200" b="1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 Estuaire-</a:t>
                      </a:r>
                      <a:r>
                        <a:rPr lang="fr-FR" sz="1200" b="1" u="none" strike="noStrike" kern="1200" cap="none" baseline="0" dirty="0" err="1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Louétsi</a:t>
                      </a:r>
                      <a:r>
                        <a:rPr lang="fr-FR" sz="1200" b="1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-Nord</a:t>
                      </a:r>
                      <a:endParaRPr lang="fr-FR" sz="1200" b="1" u="none" strike="noStrike" kern="1200" cap="none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r>
                        <a:rPr lang="fr-FR" sz="1200" dirty="0">
                          <a:solidFill>
                            <a:srgbClr val="080808"/>
                          </a:solidFill>
                        </a:rPr>
                        <a:t>Construction d’une ligne électrique de 225 kV Libreville-Mouila et Mitzic-</a:t>
                      </a:r>
                      <a:r>
                        <a:rPr lang="fr-FR" sz="1200" dirty="0" err="1">
                          <a:solidFill>
                            <a:srgbClr val="080808"/>
                          </a:solidFill>
                        </a:rPr>
                        <a:t>Bifoun</a:t>
                      </a:r>
                      <a:endParaRPr sz="1200" dirty="0">
                        <a:solidFill>
                          <a:srgbClr val="080808"/>
                        </a:solidFill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r>
                        <a:rPr lang="fr-FR" sz="1200" dirty="0">
                          <a:solidFill>
                            <a:srgbClr val="080808"/>
                          </a:solidFill>
                        </a:rPr>
                        <a:t>350</a:t>
                      </a:r>
                      <a:endParaRPr sz="1200" dirty="0">
                        <a:solidFill>
                          <a:srgbClr val="080808"/>
                        </a:solidFill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r>
                        <a:rPr lang="fr-FR" sz="1200" dirty="0">
                          <a:solidFill>
                            <a:srgbClr val="080808"/>
                          </a:solidFill>
                        </a:rPr>
                        <a:t>PPP</a:t>
                      </a:r>
                      <a:endParaRPr sz="1200" dirty="0">
                        <a:solidFill>
                          <a:srgbClr val="080808"/>
                        </a:solidFill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r>
                        <a:rPr lang="fr-FR" sz="1200" dirty="0">
                          <a:solidFill>
                            <a:srgbClr val="080808"/>
                          </a:solidFill>
                        </a:rPr>
                        <a:t>NON</a:t>
                      </a:r>
                      <a:endParaRPr sz="1200" dirty="0">
                        <a:solidFill>
                          <a:srgbClr val="080808"/>
                        </a:solidFill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u="none" strike="noStrike" cap="none" dirty="0">
                          <a:solidFill>
                            <a:srgbClr val="080808"/>
                          </a:solidFill>
                          <a:sym typeface="Century Gothic"/>
                        </a:rPr>
                        <a:t>Echanges en cours avec AFRICA 50, INFRAGROUP et SHANXI</a:t>
                      </a:r>
                    </a:p>
                  </a:txBody>
                  <a:tcPr marL="91456" marR="91456" marT="45728" marB="45728" anchor="ctr"/>
                </a:tc>
                <a:extLst>
                  <a:ext uri="{0D108BD9-81ED-4DB2-BD59-A6C34878D82A}">
                    <a16:rowId xmlns:a16="http://schemas.microsoft.com/office/drawing/2014/main" val="3019491756"/>
                  </a:ext>
                </a:extLst>
              </a:tr>
              <a:tr h="680346">
                <a:tc vMerge="1"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fr-FR" sz="1200" b="1" u="none" strike="noStrike" kern="1200" cap="none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rgbClr val="080808"/>
                          </a:solidFill>
                        </a:rPr>
                        <a:t>Construction d’une ligne électrique de </a:t>
                      </a:r>
                      <a:r>
                        <a:rPr lang="fr-FR" sz="1200" baseline="0" dirty="0">
                          <a:solidFill>
                            <a:srgbClr val="080808"/>
                          </a:solidFill>
                        </a:rPr>
                        <a:t>90 kV Tchibanga-</a:t>
                      </a:r>
                      <a:r>
                        <a:rPr lang="fr-FR" sz="1200" dirty="0">
                          <a:solidFill>
                            <a:srgbClr val="080808"/>
                          </a:solidFill>
                        </a:rPr>
                        <a:t>Mayumba</a:t>
                      </a: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r>
                        <a:rPr lang="fr-FR" sz="1200" dirty="0">
                          <a:solidFill>
                            <a:srgbClr val="080808"/>
                          </a:solidFill>
                        </a:rPr>
                        <a:t>84</a:t>
                      </a:r>
                      <a:endParaRPr sz="1200" dirty="0">
                        <a:solidFill>
                          <a:srgbClr val="080808"/>
                        </a:solidFill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r>
                        <a:rPr lang="fr-FR" sz="1200" b="0" dirty="0">
                          <a:solidFill>
                            <a:srgbClr val="080808"/>
                          </a:solidFill>
                        </a:rPr>
                        <a:t>PPP</a:t>
                      </a:r>
                      <a:endParaRPr sz="1200" b="0" dirty="0">
                        <a:solidFill>
                          <a:srgbClr val="080808"/>
                        </a:solidFill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r>
                        <a:rPr lang="fr-FR" sz="1200" dirty="0">
                          <a:solidFill>
                            <a:srgbClr val="080808"/>
                          </a:solidFill>
                        </a:rPr>
                        <a:t>OUI</a:t>
                      </a:r>
                      <a:endParaRPr sz="1200" dirty="0">
                        <a:solidFill>
                          <a:srgbClr val="080808"/>
                        </a:solidFill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Century Gothic"/>
                        </a:rPr>
                        <a:t>Analyse de l’étude GPC en cours</a:t>
                      </a:r>
                    </a:p>
                  </a:txBody>
                  <a:tcPr marL="91456" marR="91456" marT="45728" marB="45728" anchor="ctr"/>
                </a:tc>
                <a:extLst>
                  <a:ext uri="{0D108BD9-81ED-4DB2-BD59-A6C34878D82A}">
                    <a16:rowId xmlns:a16="http://schemas.microsoft.com/office/drawing/2014/main" val="4065803134"/>
                  </a:ext>
                </a:extLst>
              </a:tr>
              <a:tr h="485966">
                <a:tc rowSpan="3"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 u="none" strike="noStrike" kern="1200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Renforcement Réseau </a:t>
                      </a:r>
                      <a:r>
                        <a:rPr lang="fr-FR" sz="1200" b="1" u="none" strike="noStrike" kern="1200" cap="none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 Estuaire</a:t>
                      </a:r>
                      <a:endParaRPr sz="1200" b="1" u="none" strike="noStrike" kern="1200" cap="none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r>
                        <a:rPr lang="fr-FR" sz="1200" dirty="0">
                          <a:solidFill>
                            <a:srgbClr val="080808"/>
                          </a:solidFill>
                        </a:rPr>
                        <a:t>Construction d’une ligne  électrique  90 kV  </a:t>
                      </a:r>
                      <a:r>
                        <a:rPr lang="fr-FR" sz="1200" dirty="0" err="1">
                          <a:solidFill>
                            <a:srgbClr val="080808"/>
                          </a:solidFill>
                        </a:rPr>
                        <a:t>Angondjé-Nkok</a:t>
                      </a:r>
                      <a:r>
                        <a:rPr lang="fr-FR" sz="1200" dirty="0">
                          <a:solidFill>
                            <a:srgbClr val="080808"/>
                          </a:solidFill>
                        </a:rPr>
                        <a:t> </a:t>
                      </a: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r>
                        <a:rPr lang="fr-FR" sz="1200" kern="120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endParaRPr sz="1200" kern="120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r>
                        <a:rPr lang="fr-FR" sz="1200" kern="120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PPP</a:t>
                      </a:r>
                      <a:endParaRPr sz="1200" kern="120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r>
                        <a:rPr lang="fr-FR" sz="1200" kern="120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OUI</a:t>
                      </a:r>
                      <a:endParaRPr sz="1200" kern="120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6" marR="91456" marT="45728" marB="45728" anchor="ctr"/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u="none" strike="noStrike" cap="none" baseline="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  <a:sym typeface="Century Gothic"/>
                        </a:rPr>
                        <a:t>négociations AOM Group et </a:t>
                      </a:r>
                      <a:r>
                        <a:rPr lang="fr-FR" sz="1200" u="none" strike="noStrike" cap="none" baseline="0" dirty="0" err="1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  <a:sym typeface="Century Gothic"/>
                        </a:rPr>
                        <a:t>Globaltec</a:t>
                      </a:r>
                      <a:endParaRPr lang="fr-FR" sz="1200" u="none" strike="noStrike" cap="none" dirty="0">
                        <a:solidFill>
                          <a:srgbClr val="080808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6" marR="91456" marT="45728" marB="45728" anchor="ctr"/>
                </a:tc>
                <a:extLst>
                  <a:ext uri="{0D108BD9-81ED-4DB2-BD59-A6C34878D82A}">
                    <a16:rowId xmlns:a16="http://schemas.microsoft.com/office/drawing/2014/main" val="4040981653"/>
                  </a:ext>
                </a:extLst>
              </a:tr>
              <a:tr h="874726">
                <a:tc vMerge="1"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 u="none" strike="noStrike" kern="1200" cap="none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rgbClr val="080808"/>
                          </a:solidFill>
                        </a:rPr>
                        <a:t>Construction d’une ligne électrique 90 kV Ntoum-Cocobeach-Cogo (Guinée Equatoriale)</a:t>
                      </a: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r>
                        <a:rPr lang="fr-FR" sz="1200" kern="120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90</a:t>
                      </a:r>
                      <a:endParaRPr sz="1200" kern="120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r>
                        <a:rPr lang="fr-FR" sz="1200" kern="120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PPP</a:t>
                      </a:r>
                      <a:endParaRPr sz="1200" kern="120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r>
                        <a:rPr lang="fr-FR" sz="1200" kern="1200" dirty="0">
                          <a:solidFill>
                            <a:srgbClr val="080808"/>
                          </a:solidFill>
                          <a:latin typeface="+mn-lt"/>
                          <a:ea typeface="+mn-ea"/>
                          <a:cs typeface="+mn-cs"/>
                        </a:rPr>
                        <a:t>NON</a:t>
                      </a:r>
                      <a:endParaRPr sz="1200" kern="1200" dirty="0">
                        <a:solidFill>
                          <a:srgbClr val="08080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6" marR="91456" marT="45728" marB="45728" anchor="ctr"/>
                </a:tc>
                <a:tc v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fr-FR" sz="1200" u="none" strike="noStrike" cap="none" dirty="0">
                        <a:solidFill>
                          <a:srgbClr val="002060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6" marR="91456" marT="45728" marB="45728" anchor="ctr"/>
                </a:tc>
                <a:extLst>
                  <a:ext uri="{0D108BD9-81ED-4DB2-BD59-A6C34878D82A}">
                    <a16:rowId xmlns:a16="http://schemas.microsoft.com/office/drawing/2014/main" val="3176133969"/>
                  </a:ext>
                </a:extLst>
              </a:tr>
              <a:tr h="68034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1" u="none" strike="noStrike" kern="1200" cap="none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r>
                        <a:rPr lang="fr-FR" sz="1200" u="none" strike="noStrike" cap="none" dirty="0">
                          <a:solidFill>
                            <a:srgbClr val="080808"/>
                          </a:solidFill>
                          <a:sym typeface="Century Gothic"/>
                        </a:rPr>
                        <a:t>Construction de</a:t>
                      </a:r>
                      <a:r>
                        <a:rPr lang="fr-FR" sz="1200" u="none" strike="noStrike" cap="none" baseline="0" dirty="0">
                          <a:solidFill>
                            <a:srgbClr val="080808"/>
                          </a:solidFill>
                          <a:sym typeface="Century Gothic"/>
                        </a:rPr>
                        <a:t> 5 </a:t>
                      </a:r>
                      <a:r>
                        <a:rPr lang="fr-FR" sz="1200" u="none" strike="noStrike" cap="none" dirty="0">
                          <a:solidFill>
                            <a:srgbClr val="080808"/>
                          </a:solidFill>
                          <a:sym typeface="Century Gothic"/>
                        </a:rPr>
                        <a:t>postes sources de transformation à Libreville avec </a:t>
                      </a:r>
                      <a:r>
                        <a:rPr lang="fr-FR" sz="1200" u="none" strike="noStrike" cap="none" dirty="0" err="1">
                          <a:solidFill>
                            <a:srgbClr val="080808"/>
                          </a:solidFill>
                          <a:sym typeface="Century Gothic"/>
                        </a:rPr>
                        <a:t>Infragroup</a:t>
                      </a:r>
                      <a:r>
                        <a:rPr lang="fr-FR" sz="1200" u="none" strike="noStrike" cap="none" dirty="0">
                          <a:solidFill>
                            <a:srgbClr val="080808"/>
                          </a:solidFill>
                          <a:sym typeface="Century Gothic"/>
                        </a:rPr>
                        <a:t>/Siemens </a:t>
                      </a:r>
                      <a:endParaRPr sz="1200" u="none" strike="noStrike" cap="none" dirty="0">
                        <a:solidFill>
                          <a:srgbClr val="080808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r>
                        <a:rPr lang="fr-FR" sz="1200" dirty="0">
                          <a:solidFill>
                            <a:srgbClr val="080808"/>
                          </a:solidFill>
                        </a:rPr>
                        <a:t>- </a:t>
                      </a:r>
                      <a:endParaRPr sz="1200" dirty="0">
                        <a:solidFill>
                          <a:srgbClr val="080808"/>
                        </a:solidFill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r>
                        <a:rPr lang="fr-FR" sz="1200" dirty="0">
                          <a:solidFill>
                            <a:srgbClr val="080808"/>
                          </a:solidFill>
                        </a:rPr>
                        <a:t>Budget de l’Etat</a:t>
                      </a:r>
                      <a:endParaRPr sz="1200" dirty="0">
                        <a:solidFill>
                          <a:srgbClr val="080808"/>
                        </a:solidFill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r>
                        <a:rPr lang="fr-FR" sz="1200" dirty="0">
                          <a:solidFill>
                            <a:srgbClr val="080808"/>
                          </a:solidFill>
                        </a:rPr>
                        <a:t>OUI</a:t>
                      </a:r>
                      <a:endParaRPr sz="1200" dirty="0">
                        <a:solidFill>
                          <a:srgbClr val="080808"/>
                        </a:solidFill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u="none" strike="noStrike" cap="none" dirty="0">
                          <a:solidFill>
                            <a:srgbClr val="080808"/>
                          </a:solidFill>
                          <a:sym typeface="Century Gothic"/>
                        </a:rPr>
                        <a:t>Projet de contrat en cours de négociation avec INFRAGROUP-SIEMENS</a:t>
                      </a:r>
                      <a:endParaRPr sz="1200" u="none" strike="noStrike" cap="none" dirty="0">
                        <a:solidFill>
                          <a:srgbClr val="080808"/>
                        </a:solidFill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L="91456" marR="91456" marT="45728" marB="45728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7083"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fr-FR" sz="1200" b="1" u="none" strike="noStrike" kern="1200" cap="none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  <a:sym typeface="Century Gothic"/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  <a:tabLst/>
                        <a:defRPr/>
                      </a:pPr>
                      <a:endParaRPr lang="fr-FR" sz="1200" u="none" strike="noStrike" kern="1200" cap="none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endParaRPr sz="1200" dirty="0">
                        <a:solidFill>
                          <a:srgbClr val="002060"/>
                        </a:solidFill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endParaRPr sz="1200" dirty="0">
                        <a:solidFill>
                          <a:srgbClr val="002060"/>
                        </a:solidFill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entury Gothic"/>
                        <a:buNone/>
                      </a:pPr>
                      <a:endParaRPr sz="1200" dirty="0">
                        <a:solidFill>
                          <a:srgbClr val="002060"/>
                        </a:solidFill>
                      </a:endParaRPr>
                    </a:p>
                  </a:txBody>
                  <a:tcPr marL="91456" marR="91456" marT="45728" marB="4572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fr-FR" sz="1200" u="none" strike="noStrike" kern="1200" cap="none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  <a:sym typeface="Century Gothic"/>
                      </a:endParaRPr>
                    </a:p>
                  </a:txBody>
                  <a:tcPr marL="91456" marR="91456" marT="45728" marB="45728" anchor="ctr"/>
                </a:tc>
                <a:extLst>
                  <a:ext uri="{0D108BD9-81ED-4DB2-BD59-A6C34878D82A}">
                    <a16:rowId xmlns:a16="http://schemas.microsoft.com/office/drawing/2014/main" val="4254777704"/>
                  </a:ext>
                </a:extLst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312170" y="476672"/>
            <a:ext cx="7848872" cy="508000"/>
          </a:xfrm>
        </p:spPr>
        <p:txBody>
          <a:bodyPr/>
          <a:lstStyle/>
          <a:p>
            <a:pPr algn="ctr"/>
            <a:r>
              <a:rPr lang="en-US" sz="3000" dirty="0"/>
              <a:t>III- PROJETS STRUCTURANTS EN COURS </a:t>
            </a:r>
            <a:br>
              <a:rPr lang="en-US" dirty="0"/>
            </a:br>
            <a:br>
              <a:rPr lang="en-US" dirty="0"/>
            </a:br>
            <a:r>
              <a:rPr lang="en-US" sz="2400" dirty="0"/>
              <a:t>B- TRANSPORT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64426371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63888" y="620688"/>
            <a:ext cx="3456384" cy="620713"/>
          </a:xfrm>
        </p:spPr>
        <p:txBody>
          <a:bodyPr/>
          <a:lstStyle/>
          <a:p>
            <a:pPr eaLnBrk="1" hangingPunct="1"/>
            <a:r>
              <a:rPr lang="en-US" sz="4000" b="1" dirty="0"/>
              <a:t>PLAN </a:t>
            </a:r>
            <a:endParaRPr lang="uk-UA" sz="4000" b="1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2132856"/>
            <a:ext cx="8136954" cy="446405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None/>
              <a:defRPr/>
            </a:pPr>
            <a:r>
              <a:rPr lang="en-US" sz="2000" b="1" dirty="0">
                <a:solidFill>
                  <a:srgbClr val="080808"/>
                </a:solidFill>
                <a:latin typeface="+mj-lt"/>
                <a:ea typeface="굴림" charset="-127"/>
              </a:rPr>
              <a:t> 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2000" b="1" dirty="0">
              <a:solidFill>
                <a:srgbClr val="080808"/>
              </a:solidFill>
              <a:latin typeface="+mj-lt"/>
              <a:ea typeface="굴림" charset="-127"/>
            </a:endParaRPr>
          </a:p>
          <a:p>
            <a:pPr marL="514350" indent="-514350" eaLnBrk="1" hangingPunct="1">
              <a:lnSpc>
                <a:spcPct val="80000"/>
              </a:lnSpc>
              <a:buFont typeface="+mj-lt"/>
              <a:buAutoNum type="romanUcPeriod"/>
              <a:defRPr/>
            </a:pPr>
            <a:r>
              <a:rPr lang="en-US" sz="2000" b="1" dirty="0">
                <a:solidFill>
                  <a:srgbClr val="080808"/>
                </a:solidFill>
                <a:latin typeface="+mj-lt"/>
              </a:rPr>
              <a:t>CONTEXTE ÉNERGÉTIQUE ACTUEL DU GABON </a:t>
            </a:r>
          </a:p>
          <a:p>
            <a:pPr marL="514350" indent="-514350" eaLnBrk="1" hangingPunct="1">
              <a:lnSpc>
                <a:spcPct val="80000"/>
              </a:lnSpc>
              <a:buFont typeface="+mj-lt"/>
              <a:buAutoNum type="romanUcPeriod"/>
              <a:defRPr/>
            </a:pPr>
            <a:endParaRPr lang="en-US" sz="2000" b="1" dirty="0">
              <a:solidFill>
                <a:srgbClr val="080808"/>
              </a:solidFill>
              <a:latin typeface="+mj-lt"/>
            </a:endParaRPr>
          </a:p>
          <a:p>
            <a:pPr marL="514350" indent="-514350" eaLnBrk="1" hangingPunct="1">
              <a:lnSpc>
                <a:spcPct val="80000"/>
              </a:lnSpc>
              <a:buFont typeface="+mj-lt"/>
              <a:buAutoNum type="romanUcPeriod"/>
              <a:defRPr/>
            </a:pPr>
            <a:r>
              <a:rPr lang="en-US" sz="2000" b="1" dirty="0">
                <a:solidFill>
                  <a:srgbClr val="080808"/>
                </a:solidFill>
                <a:latin typeface="+mj-lt"/>
              </a:rPr>
              <a:t>ORIENTATION STRATÉGIQUES DU MINISTÈRE EN MATIÈRE D’ACCÈS UNIVERSEL ET DE TRANSITION ÉNERGÉTIQUE </a:t>
            </a:r>
          </a:p>
          <a:p>
            <a:pPr marL="514350" indent="-514350" eaLnBrk="1" hangingPunct="1">
              <a:lnSpc>
                <a:spcPct val="80000"/>
              </a:lnSpc>
              <a:buFont typeface="+mj-lt"/>
              <a:buAutoNum type="romanUcPeriod"/>
              <a:defRPr/>
            </a:pPr>
            <a:endParaRPr lang="en-US" sz="2000" b="1" dirty="0">
              <a:solidFill>
                <a:srgbClr val="080808"/>
              </a:solidFill>
              <a:latin typeface="+mj-lt"/>
            </a:endParaRPr>
          </a:p>
          <a:p>
            <a:pPr marL="514350" indent="-514350" eaLnBrk="1" hangingPunct="1">
              <a:lnSpc>
                <a:spcPct val="80000"/>
              </a:lnSpc>
              <a:buFont typeface="+mj-lt"/>
              <a:buAutoNum type="romanUcPeriod"/>
              <a:defRPr/>
            </a:pPr>
            <a:r>
              <a:rPr lang="en-US" sz="2000" b="1" dirty="0">
                <a:solidFill>
                  <a:srgbClr val="080808"/>
                </a:solidFill>
                <a:latin typeface="+mj-lt"/>
              </a:rPr>
              <a:t>PROJETS STRUCTURANTS EN COURS 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2000" b="1" dirty="0">
              <a:solidFill>
                <a:srgbClr val="080808"/>
              </a:solidFill>
              <a:latin typeface="+mj-lt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2000" b="1" dirty="0">
              <a:solidFill>
                <a:srgbClr val="080808"/>
              </a:solidFill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921" y="709159"/>
            <a:ext cx="7812079" cy="965301"/>
          </a:xfrm>
        </p:spPr>
        <p:txBody>
          <a:bodyPr/>
          <a:lstStyle/>
          <a:p>
            <a:pPr algn="ctr"/>
            <a:br>
              <a:rPr lang="en-US" sz="2400" dirty="0"/>
            </a:br>
            <a:r>
              <a:rPr lang="en-US" sz="1800" dirty="0"/>
              <a:t>A- Cadre de </a:t>
            </a:r>
            <a:r>
              <a:rPr lang="en-US" sz="1800" dirty="0" err="1"/>
              <a:t>gouvernance</a:t>
            </a:r>
            <a:r>
              <a:rPr lang="en-US" sz="1800" dirty="0"/>
              <a:t> et articulation avec les </a:t>
            </a:r>
            <a:r>
              <a:rPr lang="en-US" sz="1800" dirty="0" err="1"/>
              <a:t>autres</a:t>
            </a:r>
            <a:r>
              <a:rPr lang="en-US" sz="1800" dirty="0"/>
              <a:t> parties </a:t>
            </a:r>
            <a:r>
              <a:rPr lang="en-US" sz="1800" dirty="0" err="1"/>
              <a:t>prenantes</a:t>
            </a:r>
            <a:br>
              <a:rPr lang="en-US" dirty="0"/>
            </a:br>
            <a:endParaRPr lang="fr-FR" dirty="0"/>
          </a:p>
        </p:txBody>
      </p:sp>
      <p:grpSp>
        <p:nvGrpSpPr>
          <p:cNvPr id="37" name="Google Shape;151;p5">
            <a:extLst>
              <a:ext uri="{FF2B5EF4-FFF2-40B4-BE49-F238E27FC236}">
                <a16:creationId xmlns:a16="http://schemas.microsoft.com/office/drawing/2014/main" id="{08CF1C45-D9F2-D27D-7196-C1F71FC6A393}"/>
              </a:ext>
            </a:extLst>
          </p:cNvPr>
          <p:cNvGrpSpPr>
            <a:grpSpLocks/>
          </p:cNvGrpSpPr>
          <p:nvPr/>
        </p:nvGrpSpPr>
        <p:grpSpPr bwMode="auto">
          <a:xfrm>
            <a:off x="2761150" y="1912878"/>
            <a:ext cx="2250306" cy="1238847"/>
            <a:chOff x="1439" y="484343"/>
            <a:chExt cx="2721382" cy="1025472"/>
          </a:xfrm>
        </p:grpSpPr>
        <p:sp>
          <p:nvSpPr>
            <p:cNvPr id="38" name="Google Shape;152;p5">
              <a:extLst>
                <a:ext uri="{FF2B5EF4-FFF2-40B4-BE49-F238E27FC236}">
                  <a16:creationId xmlns:a16="http://schemas.microsoft.com/office/drawing/2014/main" id="{59741FBE-6FDF-F788-F29D-A99F95A73DEB}"/>
                </a:ext>
              </a:extLst>
            </p:cNvPr>
            <p:cNvSpPr/>
            <p:nvPr/>
          </p:nvSpPr>
          <p:spPr>
            <a:xfrm>
              <a:off x="1439" y="484343"/>
              <a:ext cx="2721382" cy="1025472"/>
            </a:xfrm>
            <a:prstGeom prst="roundRect">
              <a:avLst>
                <a:gd name="adj" fmla="val 10000"/>
              </a:avLst>
            </a:prstGeom>
            <a:solidFill>
              <a:srgbClr val="FFFFFF"/>
            </a:solidFill>
            <a:ln w="28575" cap="flat" cmpd="sng">
              <a:solidFill>
                <a:srgbClr val="BFB97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lIns="68569" tIns="34275" rIns="68569" bIns="34275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350" b="0" i="0" u="none" strike="noStrike" kern="0" cap="none" spc="0" normalizeH="0" baseline="0" noProof="0">
                <a:ln>
                  <a:noFill/>
                </a:ln>
                <a:solidFill>
                  <a:srgbClr val="58553A"/>
                </a:solidFill>
                <a:effectLst/>
                <a:uLnTx/>
                <a:uFillTx/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39" name="Google Shape;153;p5">
              <a:extLst>
                <a:ext uri="{FF2B5EF4-FFF2-40B4-BE49-F238E27FC236}">
                  <a16:creationId xmlns:a16="http://schemas.microsoft.com/office/drawing/2014/main" id="{233543AB-789F-EC93-C53B-EDAF2FAAC1A1}"/>
                </a:ext>
              </a:extLst>
            </p:cNvPr>
            <p:cNvSpPr txBox="1"/>
            <p:nvPr/>
          </p:nvSpPr>
          <p:spPr>
            <a:xfrm>
              <a:off x="61729" y="519909"/>
              <a:ext cx="2189165" cy="966196"/>
            </a:xfrm>
            <a:prstGeom prst="rect">
              <a:avLst/>
            </a:prstGeom>
            <a:noFill/>
            <a:ln>
              <a:noFill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lIns="48563" tIns="48563" rIns="48563" bIns="48563" anchor="ctr"/>
            <a:lstStyle/>
            <a:p>
              <a:pPr marL="214313" marR="0" lvl="0" indent="-214313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32E23"/>
                </a:buClr>
                <a:buSzPts val="1300"/>
                <a:buFont typeface="Noto Sans Symbols"/>
                <a:buChar char="▪"/>
                <a:tabLst/>
                <a:defRPr/>
              </a:pPr>
              <a:r>
                <a:rPr kumimoji="0" lang="fr-FR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entury Gothic"/>
                  <a:cs typeface="Century Gothic"/>
                  <a:sym typeface="Century Gothic"/>
                </a:rPr>
                <a:t>Politiques Publiques 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  <a:p>
              <a:pPr marL="214313" marR="0" lvl="0" indent="-214313" defTabSz="914400" eaLnBrk="1" fontAlgn="auto" latinLnBrk="0" hangingPunct="1">
                <a:lnSpc>
                  <a:spcPct val="90000"/>
                </a:lnSpc>
                <a:spcBef>
                  <a:spcPts val="341"/>
                </a:spcBef>
                <a:spcAft>
                  <a:spcPts val="0"/>
                </a:spcAft>
                <a:buClr>
                  <a:srgbClr val="332E23"/>
                </a:buClr>
                <a:buSzPts val="1300"/>
                <a:buFont typeface="Noto Sans Symbols"/>
                <a:buChar char="▪"/>
                <a:tabLst/>
                <a:defRPr/>
              </a:pPr>
              <a:r>
                <a:rPr kumimoji="0" lang="fr-FR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entury Gothic"/>
                  <a:cs typeface="Century Gothic"/>
                  <a:sym typeface="Century Gothic"/>
                </a:rPr>
                <a:t>Planification</a:t>
              </a:r>
              <a:endParaRPr kumimoji="0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entury Gothic"/>
                <a:cs typeface="Century Gothic"/>
                <a:sym typeface="Century Gothic"/>
              </a:endParaRPr>
            </a:p>
            <a:p>
              <a:pPr marL="214313" marR="0" lvl="0" indent="-214313" defTabSz="914400" eaLnBrk="1" fontAlgn="auto" latinLnBrk="0" hangingPunct="1">
                <a:lnSpc>
                  <a:spcPct val="90000"/>
                </a:lnSpc>
                <a:spcBef>
                  <a:spcPts val="341"/>
                </a:spcBef>
                <a:spcAft>
                  <a:spcPts val="0"/>
                </a:spcAft>
                <a:buClr>
                  <a:srgbClr val="332E23"/>
                </a:buClr>
                <a:buSzPts val="1300"/>
                <a:buFont typeface="Noto Sans Symbols"/>
                <a:buChar char="▪"/>
                <a:tabLst/>
                <a:defRPr/>
              </a:pPr>
              <a:r>
                <a:rPr kumimoji="0" lang="fr-FR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entury Gothic"/>
                  <a:cs typeface="Century Gothic"/>
                  <a:sym typeface="Century Gothic"/>
                </a:rPr>
                <a:t>Maitrise d’Ouvrage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  <a:p>
              <a:pPr marL="214313" marR="0" lvl="0" indent="-214313" defTabSz="914400" eaLnBrk="1" fontAlgn="auto" latinLnBrk="0" hangingPunct="1">
                <a:lnSpc>
                  <a:spcPct val="90000"/>
                </a:lnSpc>
                <a:spcBef>
                  <a:spcPts val="341"/>
                </a:spcBef>
                <a:spcAft>
                  <a:spcPts val="0"/>
                </a:spcAft>
                <a:buClr>
                  <a:srgbClr val="332E23"/>
                </a:buClr>
                <a:buSzPts val="1300"/>
                <a:buFont typeface="Noto Sans Symbols"/>
                <a:buChar char="▪"/>
                <a:tabLst/>
                <a:defRPr/>
              </a:pPr>
              <a:r>
                <a:rPr kumimoji="0" lang="fr-FR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entury Gothic"/>
                  <a:cs typeface="Century Gothic"/>
                  <a:sym typeface="Century Gothic"/>
                </a:rPr>
                <a:t>Contrôles Stratégiques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  <a:p>
              <a:pPr marL="214313" marR="0" lvl="0" indent="-214313" defTabSz="914400" eaLnBrk="1" fontAlgn="auto" latinLnBrk="0" hangingPunct="1">
                <a:lnSpc>
                  <a:spcPct val="90000"/>
                </a:lnSpc>
                <a:spcBef>
                  <a:spcPts val="341"/>
                </a:spcBef>
                <a:spcAft>
                  <a:spcPts val="0"/>
                </a:spcAft>
                <a:buClr>
                  <a:srgbClr val="332E23"/>
                </a:buClr>
                <a:buSzPts val="1300"/>
                <a:buFont typeface="Noto Sans Symbols"/>
                <a:buChar char="▪"/>
                <a:tabLst/>
                <a:defRPr/>
              </a:pPr>
              <a:r>
                <a:rPr kumimoji="0" lang="fr-FR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entury Gothic"/>
                  <a:cs typeface="Century Gothic"/>
                  <a:sym typeface="Century Gothic"/>
                </a:rPr>
                <a:t>Suivi &amp; Evaluation</a:t>
              </a:r>
            </a:p>
            <a:p>
              <a:pPr marL="214313" marR="0" lvl="0" indent="-214313" defTabSz="914400" eaLnBrk="1" fontAlgn="auto" latinLnBrk="0" hangingPunct="1">
                <a:lnSpc>
                  <a:spcPct val="90000"/>
                </a:lnSpc>
                <a:spcBef>
                  <a:spcPts val="341"/>
                </a:spcBef>
                <a:spcAft>
                  <a:spcPts val="0"/>
                </a:spcAft>
                <a:buClr>
                  <a:srgbClr val="332E23"/>
                </a:buClr>
                <a:buSzPts val="1300"/>
                <a:buFont typeface="Noto Sans Symbols"/>
                <a:buChar char="▪"/>
                <a:tabLst/>
                <a:defRPr/>
              </a:pPr>
              <a:r>
                <a:rPr kumimoji="0" lang="fr-FR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sym typeface="Century Gothic"/>
                </a:rPr>
                <a:t>Financement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</p:grpSp>
      <p:grpSp>
        <p:nvGrpSpPr>
          <p:cNvPr id="40" name="Google Shape;154;p5">
            <a:extLst>
              <a:ext uri="{FF2B5EF4-FFF2-40B4-BE49-F238E27FC236}">
                <a16:creationId xmlns:a16="http://schemas.microsoft.com/office/drawing/2014/main" id="{03A3EA05-C0DA-6DD7-B3E2-32DC9C09E0B0}"/>
              </a:ext>
            </a:extLst>
          </p:cNvPr>
          <p:cNvGrpSpPr>
            <a:grpSpLocks/>
          </p:cNvGrpSpPr>
          <p:nvPr/>
        </p:nvGrpSpPr>
        <p:grpSpPr bwMode="auto">
          <a:xfrm>
            <a:off x="-9528" y="2163478"/>
            <a:ext cx="2713618" cy="768350"/>
            <a:chOff x="644399" y="1306693"/>
            <a:chExt cx="3652484" cy="1025472"/>
          </a:xfrm>
        </p:grpSpPr>
        <p:sp>
          <p:nvSpPr>
            <p:cNvPr id="41" name="Google Shape;155;p5">
              <a:extLst>
                <a:ext uri="{FF2B5EF4-FFF2-40B4-BE49-F238E27FC236}">
                  <a16:creationId xmlns:a16="http://schemas.microsoft.com/office/drawing/2014/main" id="{7C30B7D4-FAC7-8C10-3603-37054D240035}"/>
                </a:ext>
              </a:extLst>
            </p:cNvPr>
            <p:cNvSpPr/>
            <p:nvPr/>
          </p:nvSpPr>
          <p:spPr>
            <a:xfrm>
              <a:off x="644399" y="1306693"/>
              <a:ext cx="2458647" cy="1025472"/>
            </a:xfrm>
            <a:prstGeom prst="roundRect">
              <a:avLst>
                <a:gd name="adj" fmla="val 10000"/>
              </a:avLst>
            </a:prstGeom>
            <a:solidFill>
              <a:srgbClr val="FFFFFF"/>
            </a:solidFill>
            <a:ln>
              <a:noFill/>
            </a:ln>
            <a:effectLst>
              <a:outerShdw blurRad="44450" dist="13970" dir="5400000" algn="ctr" rotWithShape="0">
                <a:srgbClr val="000000">
                  <a:alpha val="44705"/>
                </a:srgbClr>
              </a:outerShdw>
            </a:effectLst>
          </p:spPr>
          <p:txBody>
            <a:bodyPr spcFirstLastPara="1" lIns="68569" tIns="34275" rIns="68569" bIns="34275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/>
                <a:ea typeface="Corbel"/>
                <a:cs typeface="Corbel"/>
                <a:sym typeface="Corbel"/>
              </a:endParaRPr>
            </a:p>
          </p:txBody>
        </p:sp>
        <p:grpSp>
          <p:nvGrpSpPr>
            <p:cNvPr id="42" name="Google Shape;156;p5">
              <a:extLst>
                <a:ext uri="{FF2B5EF4-FFF2-40B4-BE49-F238E27FC236}">
                  <a16:creationId xmlns:a16="http://schemas.microsoft.com/office/drawing/2014/main" id="{6D0D0F0F-AB22-F6FE-02DB-935123C536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9753" y="1342711"/>
              <a:ext cx="3597130" cy="966147"/>
              <a:chOff x="699753" y="1342711"/>
              <a:chExt cx="3597130" cy="966147"/>
            </a:xfrm>
          </p:grpSpPr>
          <p:sp>
            <p:nvSpPr>
              <p:cNvPr id="43" name="Google Shape;157;p5">
                <a:extLst>
                  <a:ext uri="{FF2B5EF4-FFF2-40B4-BE49-F238E27FC236}">
                    <a16:creationId xmlns:a16="http://schemas.microsoft.com/office/drawing/2014/main" id="{55E829A8-6AE7-6048-0998-77328AECA19C}"/>
                  </a:ext>
                </a:extLst>
              </p:cNvPr>
              <p:cNvSpPr txBox="1"/>
              <p:nvPr/>
            </p:nvSpPr>
            <p:spPr>
              <a:xfrm>
                <a:off x="699753" y="1342711"/>
                <a:ext cx="2405598" cy="96614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lIns="48563" tIns="48563" rIns="48563" bIns="48563" anchor="ctr"/>
              <a:lstStyle/>
              <a:p>
                <a:pPr marL="0" marR="0" lvl="0" indent="0" algn="ctr" defTabSz="9144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300"/>
                  <a:buFontTx/>
                  <a:buNone/>
                  <a:tabLst/>
                  <a:defRPr/>
                </a:pPr>
                <a:r>
                  <a:rPr kumimoji="0" lang="fr-FR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Century Gothic"/>
                    <a:cs typeface="Century Gothic"/>
                    <a:sym typeface="Century Gothic"/>
                  </a:rPr>
                  <a:t>ADMINISTRATION</a:t>
                </a:r>
                <a:endPara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44" name="Google Shape;158;p5">
                <a:extLst>
                  <a:ext uri="{FF2B5EF4-FFF2-40B4-BE49-F238E27FC236}">
                    <a16:creationId xmlns:a16="http://schemas.microsoft.com/office/drawing/2014/main" id="{38340B72-0262-60AB-5E5D-3587112B1773}"/>
                  </a:ext>
                </a:extLst>
              </p:cNvPr>
              <p:cNvSpPr/>
              <p:nvPr/>
            </p:nvSpPr>
            <p:spPr>
              <a:xfrm>
                <a:off x="3093821" y="1404155"/>
                <a:ext cx="1203062" cy="830547"/>
              </a:xfrm>
              <a:prstGeom prst="rightArrow">
                <a:avLst>
                  <a:gd name="adj1" fmla="val 50000"/>
                  <a:gd name="adj2" fmla="val 78176"/>
                </a:avLst>
              </a:prstGeom>
              <a:solidFill>
                <a:srgbClr val="113245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lIns="68569" tIns="34275" rIns="68569" bIns="34275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35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rbel"/>
                  <a:ea typeface="Corbel"/>
                  <a:cs typeface="Corbel"/>
                  <a:sym typeface="Corbel"/>
                </a:endParaRPr>
              </a:p>
            </p:txBody>
          </p:sp>
        </p:grpSp>
      </p:grpSp>
      <p:grpSp>
        <p:nvGrpSpPr>
          <p:cNvPr id="45" name="Google Shape;159;p5">
            <a:extLst>
              <a:ext uri="{FF2B5EF4-FFF2-40B4-BE49-F238E27FC236}">
                <a16:creationId xmlns:a16="http://schemas.microsoft.com/office/drawing/2014/main" id="{03D6E63B-9C88-334A-4214-5031BCD50104}"/>
              </a:ext>
            </a:extLst>
          </p:cNvPr>
          <p:cNvGrpSpPr>
            <a:grpSpLocks/>
          </p:cNvGrpSpPr>
          <p:nvPr/>
        </p:nvGrpSpPr>
        <p:grpSpPr bwMode="auto">
          <a:xfrm>
            <a:off x="-9528" y="3410272"/>
            <a:ext cx="2725918" cy="830263"/>
            <a:chOff x="644399" y="1306693"/>
            <a:chExt cx="3678744" cy="1025472"/>
          </a:xfrm>
        </p:grpSpPr>
        <p:sp>
          <p:nvSpPr>
            <p:cNvPr id="46" name="Google Shape;160;p5">
              <a:extLst>
                <a:ext uri="{FF2B5EF4-FFF2-40B4-BE49-F238E27FC236}">
                  <a16:creationId xmlns:a16="http://schemas.microsoft.com/office/drawing/2014/main" id="{CA90E4EB-C1E4-165F-3CB7-020562550C3D}"/>
                </a:ext>
              </a:extLst>
            </p:cNvPr>
            <p:cNvSpPr/>
            <p:nvPr/>
          </p:nvSpPr>
          <p:spPr>
            <a:xfrm>
              <a:off x="644399" y="1306693"/>
              <a:ext cx="2459924" cy="1025472"/>
            </a:xfrm>
            <a:prstGeom prst="roundRect">
              <a:avLst>
                <a:gd name="adj" fmla="val 10000"/>
              </a:avLst>
            </a:prstGeom>
            <a:solidFill>
              <a:srgbClr val="FFFFFF"/>
            </a:solidFill>
            <a:ln>
              <a:noFill/>
            </a:ln>
            <a:effectLst>
              <a:outerShdw blurRad="44450" dist="13970" dir="5400000" algn="ctr" rotWithShape="0">
                <a:srgbClr val="000000">
                  <a:alpha val="44705"/>
                </a:srgbClr>
              </a:outerShdw>
            </a:effectLst>
          </p:spPr>
          <p:txBody>
            <a:bodyPr spcFirstLastPara="1" lIns="68569" tIns="34275" rIns="68569" bIns="34275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/>
                <a:ea typeface="Corbel"/>
                <a:cs typeface="Corbel"/>
                <a:sym typeface="Corbel"/>
              </a:endParaRPr>
            </a:p>
          </p:txBody>
        </p:sp>
        <p:grpSp>
          <p:nvGrpSpPr>
            <p:cNvPr id="47" name="Google Shape;161;p5">
              <a:extLst>
                <a:ext uri="{FF2B5EF4-FFF2-40B4-BE49-F238E27FC236}">
                  <a16:creationId xmlns:a16="http://schemas.microsoft.com/office/drawing/2014/main" id="{2EE8E8C7-4C8A-2B86-3826-AF4AEE77C3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7875" y="1341986"/>
              <a:ext cx="3625268" cy="966649"/>
              <a:chOff x="697875" y="1341986"/>
              <a:chExt cx="3625268" cy="966649"/>
            </a:xfrm>
          </p:grpSpPr>
          <p:sp>
            <p:nvSpPr>
              <p:cNvPr id="48" name="Google Shape;162;p5">
                <a:extLst>
                  <a:ext uri="{FF2B5EF4-FFF2-40B4-BE49-F238E27FC236}">
                    <a16:creationId xmlns:a16="http://schemas.microsoft.com/office/drawing/2014/main" id="{2691A00A-86FA-AD20-F262-99772BFB23AC}"/>
                  </a:ext>
                </a:extLst>
              </p:cNvPr>
              <p:cNvSpPr txBox="1"/>
              <p:nvPr/>
            </p:nvSpPr>
            <p:spPr>
              <a:xfrm>
                <a:off x="697875" y="1341986"/>
                <a:ext cx="2287655" cy="9666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lIns="48563" tIns="48563" rIns="48563" bIns="48563" anchor="ctr"/>
              <a:lstStyle/>
              <a:p>
                <a:pPr marL="0" marR="0" lvl="0" indent="0" algn="ctr" defTabSz="9144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300"/>
                  <a:buFontTx/>
                  <a:buNone/>
                  <a:tabLst/>
                  <a:defRPr/>
                </a:pPr>
                <a:r>
                  <a:rPr kumimoji="0" lang="fr-FR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Century Gothic"/>
                    <a:cs typeface="Century Gothic"/>
                    <a:sym typeface="Century Gothic"/>
                  </a:rPr>
                  <a:t>ORGANISMES SOUS TUTELLE </a:t>
                </a:r>
                <a:endPara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90000"/>
                  </a:lnSpc>
                  <a:spcBef>
                    <a:spcPts val="341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Tx/>
                  <a:buNone/>
                  <a:tabLst/>
                  <a:defRPr/>
                </a:pPr>
                <a:r>
                  <a:rPr kumimoji="0" lang="fr-FR" sz="825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Century Gothic"/>
                    <a:cs typeface="Century Gothic"/>
                    <a:sym typeface="Century Gothic"/>
                  </a:rPr>
                  <a:t>(SP, SEEG, CNEE, SETEG,)</a:t>
                </a:r>
                <a:endParaRPr kumimoji="0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entury Gothic"/>
                  <a:cs typeface="Century Gothic"/>
                  <a:sym typeface="Century Gothic"/>
                </a:endParaRPr>
              </a:p>
            </p:txBody>
          </p:sp>
          <p:sp>
            <p:nvSpPr>
              <p:cNvPr id="49" name="Google Shape;163;p5">
                <a:extLst>
                  <a:ext uri="{FF2B5EF4-FFF2-40B4-BE49-F238E27FC236}">
                    <a16:creationId xmlns:a16="http://schemas.microsoft.com/office/drawing/2014/main" id="{D7A31793-A2F4-2213-1F6B-2E3BBD2CE032}"/>
                  </a:ext>
                </a:extLst>
              </p:cNvPr>
              <p:cNvSpPr/>
              <p:nvPr/>
            </p:nvSpPr>
            <p:spPr>
              <a:xfrm>
                <a:off x="3093181" y="1404730"/>
                <a:ext cx="1229962" cy="831357"/>
              </a:xfrm>
              <a:prstGeom prst="rightArrow">
                <a:avLst>
                  <a:gd name="adj1" fmla="val 50000"/>
                  <a:gd name="adj2" fmla="val 78176"/>
                </a:avLst>
              </a:prstGeom>
              <a:solidFill>
                <a:srgbClr val="113245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lIns="68569" tIns="34275" rIns="68569" bIns="34275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35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rbel"/>
                  <a:ea typeface="Corbel"/>
                  <a:cs typeface="Corbel"/>
                  <a:sym typeface="Corbel"/>
                </a:endParaRPr>
              </a:p>
            </p:txBody>
          </p:sp>
        </p:grpSp>
      </p:grpSp>
      <p:grpSp>
        <p:nvGrpSpPr>
          <p:cNvPr id="50" name="Google Shape;164;p5">
            <a:extLst>
              <a:ext uri="{FF2B5EF4-FFF2-40B4-BE49-F238E27FC236}">
                <a16:creationId xmlns:a16="http://schemas.microsoft.com/office/drawing/2014/main" id="{A95E14C1-2330-F98E-C4E3-04493A6C970C}"/>
              </a:ext>
            </a:extLst>
          </p:cNvPr>
          <p:cNvGrpSpPr>
            <a:grpSpLocks/>
          </p:cNvGrpSpPr>
          <p:nvPr/>
        </p:nvGrpSpPr>
        <p:grpSpPr bwMode="auto">
          <a:xfrm>
            <a:off x="0" y="4819306"/>
            <a:ext cx="2724075" cy="777875"/>
            <a:chOff x="644399" y="1306693"/>
            <a:chExt cx="3678744" cy="1025472"/>
          </a:xfrm>
        </p:grpSpPr>
        <p:sp>
          <p:nvSpPr>
            <p:cNvPr id="51" name="Google Shape;165;p5">
              <a:extLst>
                <a:ext uri="{FF2B5EF4-FFF2-40B4-BE49-F238E27FC236}">
                  <a16:creationId xmlns:a16="http://schemas.microsoft.com/office/drawing/2014/main" id="{5F9420A4-C047-4480-9E4C-45B2EE0FA28D}"/>
                </a:ext>
              </a:extLst>
            </p:cNvPr>
            <p:cNvSpPr/>
            <p:nvPr/>
          </p:nvSpPr>
          <p:spPr>
            <a:xfrm>
              <a:off x="644399" y="1306693"/>
              <a:ext cx="2459937" cy="1025472"/>
            </a:xfrm>
            <a:prstGeom prst="roundRect">
              <a:avLst>
                <a:gd name="adj" fmla="val 10000"/>
              </a:avLst>
            </a:prstGeom>
            <a:solidFill>
              <a:srgbClr val="FFFFFF"/>
            </a:solidFill>
            <a:ln>
              <a:noFill/>
            </a:ln>
            <a:effectLst>
              <a:outerShdw blurRad="44450" dist="13970" dir="5400000" algn="ctr" rotWithShape="0">
                <a:srgbClr val="000000">
                  <a:alpha val="44705"/>
                </a:srgbClr>
              </a:outerShdw>
            </a:effectLst>
          </p:spPr>
          <p:txBody>
            <a:bodyPr spcFirstLastPara="1" lIns="68569" tIns="34275" rIns="68569" bIns="34275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/>
                <a:ea typeface="Corbel"/>
                <a:cs typeface="Corbel"/>
                <a:sym typeface="Corbel"/>
              </a:endParaRPr>
            </a:p>
          </p:txBody>
        </p:sp>
        <p:grpSp>
          <p:nvGrpSpPr>
            <p:cNvPr id="52" name="Google Shape;166;p5">
              <a:extLst>
                <a:ext uri="{FF2B5EF4-FFF2-40B4-BE49-F238E27FC236}">
                  <a16:creationId xmlns:a16="http://schemas.microsoft.com/office/drawing/2014/main" id="{EC299872-763C-F87C-2B52-07ABF28C4F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3598" y="1306693"/>
              <a:ext cx="3609545" cy="964780"/>
              <a:chOff x="713598" y="1306693"/>
              <a:chExt cx="3609545" cy="964780"/>
            </a:xfrm>
          </p:grpSpPr>
          <p:sp>
            <p:nvSpPr>
              <p:cNvPr id="53" name="Google Shape;167;p5">
                <a:extLst>
                  <a:ext uri="{FF2B5EF4-FFF2-40B4-BE49-F238E27FC236}">
                    <a16:creationId xmlns:a16="http://schemas.microsoft.com/office/drawing/2014/main" id="{F22EB119-19AB-B305-C3A9-D22D8CBF1E19}"/>
                  </a:ext>
                </a:extLst>
              </p:cNvPr>
              <p:cNvSpPr txBox="1"/>
              <p:nvPr/>
            </p:nvSpPr>
            <p:spPr>
              <a:xfrm>
                <a:off x="713598" y="1306693"/>
                <a:ext cx="2328231" cy="9647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lIns="48563" tIns="48563" rIns="48563" bIns="48563" anchor="ctr"/>
              <a:lstStyle/>
              <a:p>
                <a:pPr marL="0" marR="0" lvl="0" indent="0" algn="ctr" defTabSz="9144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sym typeface="Century Gothic"/>
                  </a:rPr>
                  <a:t>PRIVÉ</a:t>
                </a:r>
                <a:endParaRPr kumimoji="0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90000"/>
                  </a:lnSpc>
                  <a:spcBef>
                    <a:spcPts val="42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83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sym typeface="Century Gothic"/>
                  </a:rPr>
                  <a:t>(GPC ou toute structure reconnue exerçant dans le secteur)</a:t>
                </a:r>
                <a:endParaRPr kumimoji="0" sz="83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54" name="Google Shape;168;p5">
                <a:extLst>
                  <a:ext uri="{FF2B5EF4-FFF2-40B4-BE49-F238E27FC236}">
                    <a16:creationId xmlns:a16="http://schemas.microsoft.com/office/drawing/2014/main" id="{F0F805C4-01EF-0BD4-CEFC-C53E2526C17C}"/>
                  </a:ext>
                </a:extLst>
              </p:cNvPr>
              <p:cNvSpPr/>
              <p:nvPr/>
            </p:nvSpPr>
            <p:spPr>
              <a:xfrm>
                <a:off x="3093174" y="1405054"/>
                <a:ext cx="1229969" cy="828748"/>
              </a:xfrm>
              <a:prstGeom prst="rightArrow">
                <a:avLst>
                  <a:gd name="adj1" fmla="val 50000"/>
                  <a:gd name="adj2" fmla="val 78176"/>
                </a:avLst>
              </a:prstGeom>
              <a:solidFill>
                <a:srgbClr val="113245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lIns="68569" tIns="34275" rIns="68569" bIns="34275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35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rbel"/>
                  <a:ea typeface="Corbel"/>
                  <a:cs typeface="Corbel"/>
                  <a:sym typeface="Corbel"/>
                </a:endParaRPr>
              </a:p>
            </p:txBody>
          </p:sp>
        </p:grpSp>
      </p:grpSp>
      <p:grpSp>
        <p:nvGrpSpPr>
          <p:cNvPr id="55" name="Google Shape;169;p5">
            <a:extLst>
              <a:ext uri="{FF2B5EF4-FFF2-40B4-BE49-F238E27FC236}">
                <a16:creationId xmlns:a16="http://schemas.microsoft.com/office/drawing/2014/main" id="{B1A58BD4-32BC-7B75-45F1-8BA08B487F3F}"/>
              </a:ext>
            </a:extLst>
          </p:cNvPr>
          <p:cNvGrpSpPr>
            <a:grpSpLocks/>
          </p:cNvGrpSpPr>
          <p:nvPr/>
        </p:nvGrpSpPr>
        <p:grpSpPr bwMode="auto">
          <a:xfrm>
            <a:off x="2741534" y="3238736"/>
            <a:ext cx="2269922" cy="1353806"/>
            <a:chOff x="1439" y="484343"/>
            <a:chExt cx="2721382" cy="1025472"/>
          </a:xfrm>
        </p:grpSpPr>
        <p:sp>
          <p:nvSpPr>
            <p:cNvPr id="56" name="Google Shape;170;p5">
              <a:extLst>
                <a:ext uri="{FF2B5EF4-FFF2-40B4-BE49-F238E27FC236}">
                  <a16:creationId xmlns:a16="http://schemas.microsoft.com/office/drawing/2014/main" id="{C6E12B12-648F-357E-D049-63AF64235494}"/>
                </a:ext>
              </a:extLst>
            </p:cNvPr>
            <p:cNvSpPr/>
            <p:nvPr/>
          </p:nvSpPr>
          <p:spPr>
            <a:xfrm>
              <a:off x="1439" y="484343"/>
              <a:ext cx="2721382" cy="1025472"/>
            </a:xfrm>
            <a:prstGeom prst="roundRect">
              <a:avLst>
                <a:gd name="adj" fmla="val 10000"/>
              </a:avLst>
            </a:prstGeom>
            <a:solidFill>
              <a:srgbClr val="FFFFFF"/>
            </a:solidFill>
            <a:ln w="28575" cap="flat" cmpd="sng">
              <a:solidFill>
                <a:srgbClr val="BFB97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lIns="68569" tIns="34275" rIns="68569" bIns="34275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350" b="0" i="0" u="none" strike="noStrike" kern="0" cap="none" spc="0" normalizeH="0" baseline="0" noProof="0">
                <a:ln>
                  <a:noFill/>
                </a:ln>
                <a:solidFill>
                  <a:srgbClr val="58553A"/>
                </a:solidFill>
                <a:effectLst/>
                <a:uLnTx/>
                <a:uFillTx/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57" name="Google Shape;171;p5">
              <a:extLst>
                <a:ext uri="{FF2B5EF4-FFF2-40B4-BE49-F238E27FC236}">
                  <a16:creationId xmlns:a16="http://schemas.microsoft.com/office/drawing/2014/main" id="{5FD3179D-A170-A111-F46B-8459FA7C1898}"/>
                </a:ext>
              </a:extLst>
            </p:cNvPr>
            <p:cNvSpPr txBox="1"/>
            <p:nvPr/>
          </p:nvSpPr>
          <p:spPr>
            <a:xfrm>
              <a:off x="61729" y="519909"/>
              <a:ext cx="2565459" cy="966196"/>
            </a:xfrm>
            <a:prstGeom prst="rect">
              <a:avLst/>
            </a:prstGeom>
            <a:noFill/>
            <a:ln>
              <a:noFill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lIns="48563" tIns="48563" rIns="48563" bIns="48563" anchor="ctr"/>
            <a:lstStyle/>
            <a:p>
              <a:pPr marL="214313" marR="0" lvl="0" indent="-214313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32E23"/>
                </a:buClr>
                <a:buSzPts val="1300"/>
                <a:buFont typeface="Noto Sans Symbols"/>
                <a:buChar char="▪"/>
                <a:tabLst/>
                <a:defRPr/>
              </a:pPr>
              <a:r>
                <a:rPr kumimoji="0" lang="fr-FR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entury Gothic"/>
                  <a:cs typeface="Century Gothic"/>
                  <a:sym typeface="Century Gothic"/>
                </a:rPr>
                <a:t>Gestion du Patrimoine</a:t>
              </a:r>
            </a:p>
            <a:p>
              <a:pPr marL="214313" marR="0" lvl="0" indent="-214313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32E23"/>
                </a:buClr>
                <a:buSzPts val="1300"/>
                <a:buFont typeface="Noto Sans Symbols"/>
                <a:buChar char="▪"/>
                <a:tabLst/>
                <a:defRPr/>
              </a:pPr>
              <a:r>
                <a:rPr kumimoji="0" lang="fr-FR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sym typeface="Century Gothic"/>
                </a:rPr>
                <a:t>Exploitation et maintenance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  <a:p>
              <a:pPr marL="214313" marR="0" lvl="0" indent="-214313" defTabSz="914400" eaLnBrk="1" fontAlgn="auto" latinLnBrk="0" hangingPunct="1">
                <a:lnSpc>
                  <a:spcPct val="90000"/>
                </a:lnSpc>
                <a:spcBef>
                  <a:spcPts val="341"/>
                </a:spcBef>
                <a:spcAft>
                  <a:spcPts val="0"/>
                </a:spcAft>
                <a:buClr>
                  <a:srgbClr val="332E23"/>
                </a:buClr>
                <a:buSzPts val="1300"/>
                <a:buFont typeface="Noto Sans Symbols"/>
                <a:buChar char="▪"/>
                <a:tabLst/>
                <a:defRPr/>
              </a:pPr>
              <a:r>
                <a:rPr kumimoji="0" lang="fr-FR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entury Gothic"/>
                  <a:cs typeface="Century Gothic"/>
                  <a:sym typeface="Century Gothic"/>
                </a:rPr>
                <a:t>Développement du secteur</a:t>
              </a:r>
            </a:p>
            <a:p>
              <a:pPr marL="214313" marR="0" lvl="0" indent="-214313" defTabSz="914400" eaLnBrk="1" fontAlgn="auto" latinLnBrk="0" hangingPunct="1">
                <a:lnSpc>
                  <a:spcPct val="90000"/>
                </a:lnSpc>
                <a:spcBef>
                  <a:spcPts val="341"/>
                </a:spcBef>
                <a:spcAft>
                  <a:spcPts val="0"/>
                </a:spcAft>
                <a:buClr>
                  <a:srgbClr val="332E23"/>
                </a:buClr>
                <a:buSzPts val="1300"/>
                <a:buFont typeface="Noto Sans Symbols"/>
                <a:buChar char="▪"/>
                <a:tabLst/>
                <a:defRPr/>
              </a:pPr>
              <a:r>
                <a:rPr kumimoji="0" lang="fr-FR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entury Gothic"/>
                  <a:cs typeface="Century Gothic"/>
                  <a:sym typeface="Century Gothic"/>
                </a:rPr>
                <a:t>Maitrise d’ouvrage</a:t>
              </a:r>
              <a:endParaRPr kumimoji="0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entury Gothic"/>
                <a:cs typeface="Century Gothic"/>
                <a:sym typeface="Century Gothic"/>
              </a:endParaRPr>
            </a:p>
            <a:p>
              <a:pPr marL="214313" marR="0" lvl="0" indent="-214313" defTabSz="914400" eaLnBrk="1" fontAlgn="auto" latinLnBrk="0" hangingPunct="1">
                <a:lnSpc>
                  <a:spcPct val="90000"/>
                </a:lnSpc>
                <a:spcBef>
                  <a:spcPts val="341"/>
                </a:spcBef>
                <a:spcAft>
                  <a:spcPts val="0"/>
                </a:spcAft>
                <a:buClr>
                  <a:srgbClr val="332E23"/>
                </a:buClr>
                <a:buSzPts val="1300"/>
                <a:buFont typeface="Noto Sans Symbols"/>
                <a:buChar char="▪"/>
                <a:tabLst/>
                <a:defRPr/>
              </a:pPr>
              <a:r>
                <a:rPr kumimoji="0" lang="fr-FR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entury Gothic"/>
                  <a:cs typeface="Century Gothic"/>
                  <a:sym typeface="Century Gothic"/>
                </a:rPr>
                <a:t>Maitrise d’œuvre 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  <a:p>
              <a:pPr marL="214313" marR="0" lvl="0" indent="-214313" defTabSz="914400" eaLnBrk="1" fontAlgn="auto" latinLnBrk="0" hangingPunct="1">
                <a:lnSpc>
                  <a:spcPct val="90000"/>
                </a:lnSpc>
                <a:spcBef>
                  <a:spcPts val="341"/>
                </a:spcBef>
                <a:spcAft>
                  <a:spcPts val="0"/>
                </a:spcAft>
                <a:buClr>
                  <a:srgbClr val="332E23"/>
                </a:buClr>
                <a:buSzPts val="1300"/>
                <a:buFont typeface="Noto Sans Symbols"/>
                <a:buChar char="▪"/>
                <a:tabLst/>
                <a:defRPr/>
              </a:pPr>
              <a:r>
                <a:rPr kumimoji="0" lang="fr-FR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entury Gothic"/>
                  <a:cs typeface="Century Gothic"/>
                  <a:sym typeface="Century Gothic"/>
                </a:rPr>
                <a:t>Contrôles Opérationnels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  <a:p>
              <a:pPr marL="214313" marR="0" lvl="0" indent="-214313" defTabSz="914400" eaLnBrk="1" fontAlgn="auto" latinLnBrk="0" hangingPunct="1">
                <a:lnSpc>
                  <a:spcPct val="90000"/>
                </a:lnSpc>
                <a:spcBef>
                  <a:spcPts val="341"/>
                </a:spcBef>
                <a:spcAft>
                  <a:spcPts val="0"/>
                </a:spcAft>
                <a:buClr>
                  <a:srgbClr val="332E23"/>
                </a:buClr>
                <a:buSzPts val="1300"/>
                <a:buFont typeface="Noto Sans Symbols"/>
                <a:buChar char="▪"/>
                <a:tabLst/>
                <a:defRPr/>
              </a:pPr>
              <a:r>
                <a:rPr kumimoji="0" lang="fr-FR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entury Gothic"/>
                  <a:cs typeface="Century Gothic"/>
                  <a:sym typeface="Century Gothic"/>
                </a:rPr>
                <a:t>Réalisation des travaux</a:t>
              </a:r>
            </a:p>
            <a:p>
              <a:pPr marL="214313" marR="0" lvl="0" indent="-214313" defTabSz="914400" eaLnBrk="1" fontAlgn="auto" latinLnBrk="0" hangingPunct="1">
                <a:lnSpc>
                  <a:spcPct val="90000"/>
                </a:lnSpc>
                <a:spcBef>
                  <a:spcPts val="341"/>
                </a:spcBef>
                <a:spcAft>
                  <a:spcPts val="0"/>
                </a:spcAft>
                <a:buClr>
                  <a:srgbClr val="332E23"/>
                </a:buClr>
                <a:buSzPts val="1300"/>
                <a:buFont typeface="Noto Sans Symbols"/>
                <a:buChar char="▪"/>
                <a:tabLst/>
                <a:defRPr/>
              </a:pPr>
              <a:r>
                <a:rPr kumimoji="0" lang="fr-FR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sym typeface="Century Gothic"/>
                </a:rPr>
                <a:t>Financement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</p:grpSp>
      <p:grpSp>
        <p:nvGrpSpPr>
          <p:cNvPr id="58" name="Google Shape;172;p5">
            <a:extLst>
              <a:ext uri="{FF2B5EF4-FFF2-40B4-BE49-F238E27FC236}">
                <a16:creationId xmlns:a16="http://schemas.microsoft.com/office/drawing/2014/main" id="{4146D417-2470-4FD5-C87B-96BA2081813E}"/>
              </a:ext>
            </a:extLst>
          </p:cNvPr>
          <p:cNvGrpSpPr>
            <a:grpSpLocks/>
          </p:cNvGrpSpPr>
          <p:nvPr/>
        </p:nvGrpSpPr>
        <p:grpSpPr bwMode="auto">
          <a:xfrm>
            <a:off x="2760659" y="4633658"/>
            <a:ext cx="2250306" cy="980260"/>
            <a:chOff x="12438" y="557727"/>
            <a:chExt cx="2721382" cy="879497"/>
          </a:xfrm>
        </p:grpSpPr>
        <p:sp>
          <p:nvSpPr>
            <p:cNvPr id="59" name="Google Shape;173;p5">
              <a:extLst>
                <a:ext uri="{FF2B5EF4-FFF2-40B4-BE49-F238E27FC236}">
                  <a16:creationId xmlns:a16="http://schemas.microsoft.com/office/drawing/2014/main" id="{FDC45C4D-F664-B880-77E0-6896E228586F}"/>
                </a:ext>
              </a:extLst>
            </p:cNvPr>
            <p:cNvSpPr/>
            <p:nvPr/>
          </p:nvSpPr>
          <p:spPr>
            <a:xfrm>
              <a:off x="12438" y="577212"/>
              <a:ext cx="2721382" cy="851206"/>
            </a:xfrm>
            <a:prstGeom prst="roundRect">
              <a:avLst>
                <a:gd name="adj" fmla="val 10000"/>
              </a:avLst>
            </a:prstGeom>
            <a:solidFill>
              <a:srgbClr val="FFFFFF"/>
            </a:solidFill>
            <a:ln w="28575" cap="flat" cmpd="sng">
              <a:solidFill>
                <a:srgbClr val="BFB97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lIns="68569" tIns="34275" rIns="68569" bIns="34275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350" b="0" i="0" u="none" strike="noStrike" kern="0" cap="none" spc="0" normalizeH="0" baseline="0" noProof="0">
                <a:ln>
                  <a:noFill/>
                </a:ln>
                <a:solidFill>
                  <a:srgbClr val="58553A"/>
                </a:solidFill>
                <a:effectLst/>
                <a:uLnTx/>
                <a:uFillTx/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60" name="Google Shape;174;p5">
              <a:extLst>
                <a:ext uri="{FF2B5EF4-FFF2-40B4-BE49-F238E27FC236}">
                  <a16:creationId xmlns:a16="http://schemas.microsoft.com/office/drawing/2014/main" id="{CBE58C12-6350-D594-1A1C-3A617C8760E4}"/>
                </a:ext>
              </a:extLst>
            </p:cNvPr>
            <p:cNvSpPr txBox="1"/>
            <p:nvPr/>
          </p:nvSpPr>
          <p:spPr>
            <a:xfrm>
              <a:off x="61306" y="557727"/>
              <a:ext cx="2565460" cy="879497"/>
            </a:xfrm>
            <a:prstGeom prst="rect">
              <a:avLst/>
            </a:prstGeom>
            <a:noFill/>
            <a:ln>
              <a:noFill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lIns="48563" tIns="48563" rIns="48563" bIns="48563" anchor="ctr"/>
            <a:lstStyle/>
            <a:p>
              <a:pPr marL="214313" marR="0" lvl="0" indent="-214313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32E23"/>
                </a:buClr>
                <a:buSzPts val="1300"/>
                <a:buFont typeface="Noto Sans Symbols"/>
                <a:buChar char="▪"/>
                <a:tabLst/>
                <a:defRPr/>
              </a:pPr>
              <a:r>
                <a:rPr kumimoji="0" lang="fr-FR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entury Gothic"/>
                  <a:cs typeface="Century Gothic"/>
                  <a:sym typeface="Century Gothic"/>
                </a:rPr>
                <a:t>Développement du secteur</a:t>
              </a:r>
              <a:endParaRPr kumimoji="0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entury Gothic"/>
                <a:cs typeface="Century Gothic"/>
                <a:sym typeface="Century Gothic"/>
              </a:endParaRPr>
            </a:p>
            <a:p>
              <a:pPr marL="214313" marR="0" lvl="0" indent="-214313" defTabSz="914400" eaLnBrk="1" fontAlgn="auto" latinLnBrk="0" hangingPunct="1">
                <a:lnSpc>
                  <a:spcPct val="90000"/>
                </a:lnSpc>
                <a:spcBef>
                  <a:spcPts val="341"/>
                </a:spcBef>
                <a:spcAft>
                  <a:spcPts val="0"/>
                </a:spcAft>
                <a:buClr>
                  <a:srgbClr val="332E23"/>
                </a:buClr>
                <a:buSzPts val="1300"/>
                <a:buFont typeface="Noto Sans Symbols"/>
                <a:buChar char="▪"/>
                <a:tabLst/>
                <a:defRPr/>
              </a:pPr>
              <a:r>
                <a:rPr kumimoji="0" lang="fr-FR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entury Gothic"/>
                  <a:cs typeface="Century Gothic"/>
                  <a:sym typeface="Century Gothic"/>
                </a:rPr>
                <a:t>Réalisation des Travaux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  <a:p>
              <a:pPr marL="214313" marR="0" lvl="0" indent="-214313" defTabSz="914400" eaLnBrk="1" fontAlgn="auto" latinLnBrk="0" hangingPunct="1">
                <a:lnSpc>
                  <a:spcPct val="90000"/>
                </a:lnSpc>
                <a:spcBef>
                  <a:spcPts val="341"/>
                </a:spcBef>
                <a:spcAft>
                  <a:spcPts val="0"/>
                </a:spcAft>
                <a:buClr>
                  <a:srgbClr val="332E23"/>
                </a:buClr>
                <a:buSzPts val="1300"/>
                <a:buFont typeface="Noto Sans Symbols"/>
                <a:buChar char="▪"/>
                <a:tabLst/>
                <a:defRPr/>
              </a:pPr>
              <a:r>
                <a:rPr kumimoji="0" lang="fr-FR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entury Gothic"/>
                  <a:cs typeface="Century Gothic"/>
                  <a:sym typeface="Century Gothic"/>
                </a:rPr>
                <a:t>Exécution des Opérations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  <a:p>
              <a:pPr marL="214313" marR="0" lvl="0" indent="-214313" defTabSz="914400" eaLnBrk="1" fontAlgn="auto" latinLnBrk="0" hangingPunct="1">
                <a:lnSpc>
                  <a:spcPct val="90000"/>
                </a:lnSpc>
                <a:spcBef>
                  <a:spcPts val="341"/>
                </a:spcBef>
                <a:spcAft>
                  <a:spcPts val="0"/>
                </a:spcAft>
                <a:buClr>
                  <a:srgbClr val="332E23"/>
                </a:buClr>
                <a:buSzPts val="1300"/>
                <a:buFont typeface="Noto Sans Symbols"/>
                <a:buChar char="▪"/>
                <a:tabLst/>
                <a:defRPr/>
              </a:pPr>
              <a:r>
                <a:rPr kumimoji="0" lang="fr-FR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entury Gothic"/>
                  <a:cs typeface="Century Gothic"/>
                  <a:sym typeface="Century Gothic"/>
                </a:rPr>
                <a:t>Contrôles Opérationnels</a:t>
              </a:r>
            </a:p>
            <a:p>
              <a:pPr marL="214313" marR="0" lvl="0" indent="-214313" defTabSz="914400" eaLnBrk="1" fontAlgn="auto" latinLnBrk="0" hangingPunct="1">
                <a:lnSpc>
                  <a:spcPct val="90000"/>
                </a:lnSpc>
                <a:spcBef>
                  <a:spcPts val="341"/>
                </a:spcBef>
                <a:spcAft>
                  <a:spcPts val="0"/>
                </a:spcAft>
                <a:buClr>
                  <a:srgbClr val="332E23"/>
                </a:buClr>
                <a:buSzPts val="1300"/>
                <a:buFont typeface="Noto Sans Symbols"/>
                <a:buChar char="▪"/>
                <a:tabLst/>
                <a:defRPr/>
              </a:pPr>
              <a:r>
                <a:rPr kumimoji="0" lang="fr-FR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sym typeface="Century Gothic"/>
                </a:rPr>
                <a:t>Financement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</p:txBody>
        </p:sp>
      </p:grpSp>
      <p:grpSp>
        <p:nvGrpSpPr>
          <p:cNvPr id="61" name="Google Shape;164;p5">
            <a:extLst>
              <a:ext uri="{FF2B5EF4-FFF2-40B4-BE49-F238E27FC236}">
                <a16:creationId xmlns:a16="http://schemas.microsoft.com/office/drawing/2014/main" id="{086A63E5-2C6B-F435-CC50-B7316E53D865}"/>
              </a:ext>
            </a:extLst>
          </p:cNvPr>
          <p:cNvGrpSpPr>
            <a:grpSpLocks/>
          </p:cNvGrpSpPr>
          <p:nvPr/>
        </p:nvGrpSpPr>
        <p:grpSpPr bwMode="auto">
          <a:xfrm>
            <a:off x="5351" y="5972249"/>
            <a:ext cx="2744640" cy="779462"/>
            <a:chOff x="644399" y="1306693"/>
            <a:chExt cx="3678744" cy="1025472"/>
          </a:xfrm>
        </p:grpSpPr>
        <p:sp>
          <p:nvSpPr>
            <p:cNvPr id="62" name="Google Shape;165;p5">
              <a:extLst>
                <a:ext uri="{FF2B5EF4-FFF2-40B4-BE49-F238E27FC236}">
                  <a16:creationId xmlns:a16="http://schemas.microsoft.com/office/drawing/2014/main" id="{19C46CD8-C770-180C-C264-6554921D9BF7}"/>
                </a:ext>
              </a:extLst>
            </p:cNvPr>
            <p:cNvSpPr/>
            <p:nvPr/>
          </p:nvSpPr>
          <p:spPr>
            <a:xfrm>
              <a:off x="644399" y="1306693"/>
              <a:ext cx="2381398" cy="1025472"/>
            </a:xfrm>
            <a:prstGeom prst="roundRect">
              <a:avLst>
                <a:gd name="adj" fmla="val 10000"/>
              </a:avLst>
            </a:prstGeom>
            <a:solidFill>
              <a:srgbClr val="FFFFFF"/>
            </a:solidFill>
            <a:ln>
              <a:noFill/>
            </a:ln>
            <a:effectLst>
              <a:outerShdw blurRad="44450" dist="13970" dir="5400000" algn="ctr" rotWithShape="0">
                <a:srgbClr val="000000">
                  <a:alpha val="44705"/>
                </a:srgbClr>
              </a:outerShdw>
            </a:effectLst>
          </p:spPr>
          <p:txBody>
            <a:bodyPr spcFirstLastPara="1" lIns="68569" tIns="34275" rIns="68569" bIns="34275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/>
                <a:ea typeface="Corbel"/>
                <a:cs typeface="Corbel"/>
                <a:sym typeface="Corbel"/>
              </a:endParaRPr>
            </a:p>
          </p:txBody>
        </p:sp>
        <p:grpSp>
          <p:nvGrpSpPr>
            <p:cNvPr id="63" name="Google Shape;166;p5">
              <a:extLst>
                <a:ext uri="{FF2B5EF4-FFF2-40B4-BE49-F238E27FC236}">
                  <a16:creationId xmlns:a16="http://schemas.microsoft.com/office/drawing/2014/main" id="{E328045F-884A-020B-38FC-AD5F0E2403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3641" y="1306693"/>
              <a:ext cx="3609502" cy="964905"/>
              <a:chOff x="713641" y="1306693"/>
              <a:chExt cx="3609502" cy="964905"/>
            </a:xfrm>
          </p:grpSpPr>
          <p:sp>
            <p:nvSpPr>
              <p:cNvPr id="64" name="Google Shape;167;p5">
                <a:extLst>
                  <a:ext uri="{FF2B5EF4-FFF2-40B4-BE49-F238E27FC236}">
                    <a16:creationId xmlns:a16="http://schemas.microsoft.com/office/drawing/2014/main" id="{32377EAC-6C64-09C8-1FD3-8CE71B82A5B9}"/>
                  </a:ext>
                </a:extLst>
              </p:cNvPr>
              <p:cNvSpPr txBox="1"/>
              <p:nvPr/>
            </p:nvSpPr>
            <p:spPr>
              <a:xfrm>
                <a:off x="713641" y="1306693"/>
                <a:ext cx="2176709" cy="9649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lIns="48563" tIns="48563" rIns="48563" bIns="48563" anchor="ctr"/>
              <a:lstStyle/>
              <a:p>
                <a:pPr marL="0" marR="0" lvl="0" indent="0" algn="ctr" defTabSz="9144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sym typeface="Century Gothic"/>
                  </a:rPr>
                  <a:t>REGULATION</a:t>
                </a: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90000"/>
                  </a:lnSpc>
                  <a:spcBef>
                    <a:spcPts val="42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Century Gothic"/>
                    <a:cs typeface="Century Gothic"/>
                    <a:sym typeface="Century Gothic"/>
                  </a:rPr>
                  <a:t>(ARSEE)</a:t>
                </a:r>
                <a:endParaRPr kumimoji="0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65" name="Google Shape;168;p5">
                <a:extLst>
                  <a:ext uri="{FF2B5EF4-FFF2-40B4-BE49-F238E27FC236}">
                    <a16:creationId xmlns:a16="http://schemas.microsoft.com/office/drawing/2014/main" id="{1D369E98-AD34-925F-4CF8-B2181700D31D}"/>
                  </a:ext>
                </a:extLst>
              </p:cNvPr>
              <p:cNvSpPr/>
              <p:nvPr/>
            </p:nvSpPr>
            <p:spPr>
              <a:xfrm>
                <a:off x="3025797" y="1404854"/>
                <a:ext cx="1297346" cy="829151"/>
              </a:xfrm>
              <a:prstGeom prst="rightArrow">
                <a:avLst>
                  <a:gd name="adj1" fmla="val 50000"/>
                  <a:gd name="adj2" fmla="val 78176"/>
                </a:avLst>
              </a:prstGeom>
              <a:solidFill>
                <a:srgbClr val="113245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lIns="68569" tIns="34275" rIns="68569" bIns="34275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35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rbel"/>
                  <a:ea typeface="Corbel"/>
                  <a:cs typeface="Corbel"/>
                  <a:sym typeface="Corbel"/>
                </a:endParaRPr>
              </a:p>
            </p:txBody>
          </p:sp>
        </p:grpSp>
      </p:grpSp>
      <p:grpSp>
        <p:nvGrpSpPr>
          <p:cNvPr id="66" name="Google Shape;172;p5">
            <a:extLst>
              <a:ext uri="{FF2B5EF4-FFF2-40B4-BE49-F238E27FC236}">
                <a16:creationId xmlns:a16="http://schemas.microsoft.com/office/drawing/2014/main" id="{55E1BA63-397F-2232-88DD-7A1D6FB4AA87}"/>
              </a:ext>
            </a:extLst>
          </p:cNvPr>
          <p:cNvGrpSpPr>
            <a:grpSpLocks/>
          </p:cNvGrpSpPr>
          <p:nvPr/>
        </p:nvGrpSpPr>
        <p:grpSpPr bwMode="auto">
          <a:xfrm>
            <a:off x="2760659" y="5676751"/>
            <a:ext cx="2245586" cy="1176160"/>
            <a:chOff x="1439" y="484343"/>
            <a:chExt cx="2721382" cy="1025472"/>
          </a:xfrm>
        </p:grpSpPr>
        <p:sp>
          <p:nvSpPr>
            <p:cNvPr id="67" name="Google Shape;173;p5">
              <a:extLst>
                <a:ext uri="{FF2B5EF4-FFF2-40B4-BE49-F238E27FC236}">
                  <a16:creationId xmlns:a16="http://schemas.microsoft.com/office/drawing/2014/main" id="{D62B159A-E948-60AD-06AB-66D428E32B55}"/>
                </a:ext>
              </a:extLst>
            </p:cNvPr>
            <p:cNvSpPr/>
            <p:nvPr/>
          </p:nvSpPr>
          <p:spPr>
            <a:xfrm>
              <a:off x="1439" y="484343"/>
              <a:ext cx="2721382" cy="1025472"/>
            </a:xfrm>
            <a:prstGeom prst="roundRect">
              <a:avLst>
                <a:gd name="adj" fmla="val 10000"/>
              </a:avLst>
            </a:prstGeom>
            <a:solidFill>
              <a:srgbClr val="FFFFFF"/>
            </a:solidFill>
            <a:ln w="28575" cap="flat" cmpd="sng">
              <a:solidFill>
                <a:srgbClr val="BFB97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lIns="68569" tIns="34275" rIns="68569" bIns="34275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350" b="0" i="0" u="none" strike="noStrike" kern="0" cap="none" spc="0" normalizeH="0" baseline="0" noProof="0">
                <a:ln>
                  <a:noFill/>
                </a:ln>
                <a:solidFill>
                  <a:srgbClr val="58553A"/>
                </a:solidFill>
                <a:effectLst/>
                <a:uLnTx/>
                <a:uFillTx/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68" name="Google Shape;174;p5">
              <a:extLst>
                <a:ext uri="{FF2B5EF4-FFF2-40B4-BE49-F238E27FC236}">
                  <a16:creationId xmlns:a16="http://schemas.microsoft.com/office/drawing/2014/main" id="{2D3604A1-F615-A3DD-D908-5454F5384152}"/>
                </a:ext>
              </a:extLst>
            </p:cNvPr>
            <p:cNvSpPr txBox="1"/>
            <p:nvPr/>
          </p:nvSpPr>
          <p:spPr>
            <a:xfrm>
              <a:off x="71621" y="543566"/>
              <a:ext cx="2565578" cy="907024"/>
            </a:xfrm>
            <a:prstGeom prst="rect">
              <a:avLst/>
            </a:prstGeom>
            <a:noFill/>
            <a:ln>
              <a:noFill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lIns="48563" tIns="48563" rIns="48563" bIns="48563" anchor="ctr"/>
            <a:lstStyle/>
            <a:p>
              <a:pPr marL="214313" marR="0" lvl="0" indent="-214313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32E23"/>
                </a:buClr>
                <a:buSzPts val="1300"/>
                <a:buFont typeface="Noto Sans Symbols"/>
                <a:buChar char="▪"/>
                <a:tabLst/>
                <a:defRPr/>
              </a:pPr>
              <a:r>
                <a:rPr kumimoji="0" lang="fr-FR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entury Gothic"/>
                  <a:cs typeface="Century Gothic"/>
                  <a:sym typeface="Century Gothic"/>
                </a:rPr>
                <a:t>Régulation des activités du secteur</a:t>
              </a:r>
              <a:endParaRPr kumimoji="0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entury Gothic"/>
                <a:cs typeface="Century Gothic"/>
                <a:sym typeface="Century Gothic"/>
              </a:endParaRPr>
            </a:p>
            <a:p>
              <a:pPr marL="214313" marR="0" lvl="0" indent="-214313" defTabSz="914400" eaLnBrk="1" fontAlgn="auto" latinLnBrk="0" hangingPunct="1">
                <a:lnSpc>
                  <a:spcPct val="90000"/>
                </a:lnSpc>
                <a:spcBef>
                  <a:spcPts val="341"/>
                </a:spcBef>
                <a:spcAft>
                  <a:spcPts val="0"/>
                </a:spcAft>
                <a:buClr>
                  <a:srgbClr val="332E23"/>
                </a:buClr>
                <a:buSzPts val="1300"/>
                <a:buFont typeface="Noto Sans Symbols"/>
                <a:buChar char="▪"/>
                <a:tabLst/>
                <a:defRPr/>
              </a:pPr>
              <a:r>
                <a:rPr kumimoji="0" lang="fr-FR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entury Gothic"/>
                  <a:cs typeface="Century Gothic"/>
                  <a:sym typeface="Century Gothic"/>
                </a:rPr>
                <a:t>Protection des consommateurs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endParaRPr>
            </a:p>
            <a:p>
              <a:pPr marL="214313" marR="0" lvl="0" indent="-214313" defTabSz="914400" eaLnBrk="1" fontAlgn="auto" latinLnBrk="0" hangingPunct="1">
                <a:lnSpc>
                  <a:spcPct val="90000"/>
                </a:lnSpc>
                <a:spcBef>
                  <a:spcPts val="341"/>
                </a:spcBef>
                <a:spcAft>
                  <a:spcPts val="0"/>
                </a:spcAft>
                <a:buClr>
                  <a:srgbClr val="332E23"/>
                </a:buClr>
                <a:buSzPts val="1300"/>
                <a:buFont typeface="Noto Sans Symbols"/>
                <a:buChar char="▪"/>
                <a:tabLst/>
                <a:defRPr/>
              </a:pPr>
              <a:r>
                <a:rPr kumimoji="0" lang="fr-FR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Century Gothic"/>
                  <a:cs typeface="Century Gothic"/>
                  <a:sym typeface="Century Gothic"/>
                </a:rPr>
                <a:t>Régularisation du tarif d’électricité</a:t>
              </a:r>
            </a:p>
          </p:txBody>
        </p:sp>
      </p:grpSp>
      <p:sp>
        <p:nvSpPr>
          <p:cNvPr id="69" name="ZoneTexte 42">
            <a:extLst>
              <a:ext uri="{FF2B5EF4-FFF2-40B4-BE49-F238E27FC236}">
                <a16:creationId xmlns:a16="http://schemas.microsoft.com/office/drawing/2014/main" id="{F5C06336-D3FE-716A-13A9-44D2588F7770}"/>
              </a:ext>
            </a:extLst>
          </p:cNvPr>
          <p:cNvSpPr txBox="1"/>
          <p:nvPr/>
        </p:nvSpPr>
        <p:spPr>
          <a:xfrm>
            <a:off x="5148064" y="1803712"/>
            <a:ext cx="3906180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700" b="1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Century Gothic"/>
              </a:rPr>
              <a:t>Constats </a:t>
            </a:r>
            <a:r>
              <a:rPr kumimoji="0" lang="fr-FR" sz="17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Century Gothic"/>
              </a:rPr>
              <a:t>: </a:t>
            </a:r>
            <a:br>
              <a:rPr kumimoji="0" lang="fr-FR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Century Gothic"/>
              </a:rPr>
            </a:br>
            <a:endParaRPr kumimoji="0" lang="fr-FR" sz="1800" b="1" i="0" u="none" strike="noStrike" kern="0" cap="none" spc="0" normalizeH="0" baseline="0" noProof="0" dirty="0">
              <a:ln>
                <a:noFill/>
              </a:ln>
              <a:solidFill>
                <a:srgbClr val="AB4015"/>
              </a:solidFill>
              <a:effectLst/>
              <a:uLnTx/>
              <a:uFillTx/>
              <a:sym typeface="Century Gothic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fr-FR" sz="1500" b="1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entury Gothic"/>
              </a:rPr>
              <a:t>chevauchement des missions entre les différents acteurs du secteur ;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fr-FR" sz="1500" b="1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entury Gothic"/>
              </a:rPr>
              <a:t>absence d’harmonisation dans la planification des investissements ;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fr-FR" sz="1500" b="1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entury Gothic"/>
              </a:rPr>
              <a:t>absence d’une politique efficace de gestion des ouvrages en milieu rural ;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fr-FR" sz="1500" b="1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entury Gothic"/>
              </a:rPr>
              <a:t>multiplicité des pôles de décision ;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fr-FR" sz="1500" b="1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entury Gothic"/>
              </a:rPr>
              <a:t>absence d’une politique réelle du secteur ;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fr-FR" sz="1500" b="1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entury Gothic"/>
              </a:rPr>
              <a:t>un cadre législatif et réglementaire inadapté au contexte ;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fr-FR" sz="1500" b="1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entury Gothic"/>
              </a:rPr>
              <a:t>instabilité de la chaine managériale des organismes sous-tutelles ;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fr-FR" sz="1500" b="1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entury Gothic"/>
              </a:rPr>
              <a:t>recommandations des plans directeurs non mises en œuvre ;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fr-FR" sz="1500" b="1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entury Gothic"/>
              </a:rPr>
              <a:t>situation financière critique du délégataire du service public ;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fr-FR" sz="1500" b="1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entury Gothic"/>
              </a:rPr>
              <a:t>subvention du secteur de l’eau par l’électricité.</a:t>
            </a:r>
          </a:p>
        </p:txBody>
      </p:sp>
      <p:sp>
        <p:nvSpPr>
          <p:cNvPr id="36" name="Title 1"/>
          <p:cNvSpPr txBox="1">
            <a:spLocks/>
          </p:cNvSpPr>
          <p:nvPr/>
        </p:nvSpPr>
        <p:spPr bwMode="auto">
          <a:xfrm>
            <a:off x="1522074" y="-60359"/>
            <a:ext cx="7630453" cy="96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br>
              <a:rPr lang="en-US" sz="2400" kern="0" dirty="0"/>
            </a:br>
            <a:r>
              <a:rPr lang="en-US" sz="2400" kern="0" dirty="0"/>
              <a:t>I- CONTEXTE ENERGETIQUE ACTUEL AU GABON</a:t>
            </a:r>
            <a:br>
              <a:rPr lang="en-US" kern="0" dirty="0"/>
            </a:br>
            <a:endParaRPr lang="fr-FR" kern="0" dirty="0"/>
          </a:p>
        </p:txBody>
      </p:sp>
    </p:spTree>
    <p:extLst>
      <p:ext uri="{BB962C8B-B14F-4D97-AF65-F5344CB8AC3E}">
        <p14:creationId xmlns:p14="http://schemas.microsoft.com/office/powerpoint/2010/main" val="20131307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921" y="709159"/>
            <a:ext cx="7812079" cy="965301"/>
          </a:xfrm>
        </p:spPr>
        <p:txBody>
          <a:bodyPr/>
          <a:lstStyle/>
          <a:p>
            <a:pPr algn="ctr"/>
            <a:br>
              <a:rPr lang="en-US" sz="2400" dirty="0"/>
            </a:br>
            <a:r>
              <a:rPr lang="en-US" sz="2200" dirty="0"/>
              <a:t>B- </a:t>
            </a:r>
            <a:r>
              <a:rPr lang="en-US" sz="2200" dirty="0" err="1"/>
              <a:t>Analyse</a:t>
            </a:r>
            <a:r>
              <a:rPr lang="en-US" sz="2200" dirty="0"/>
              <a:t> de </a:t>
            </a:r>
            <a:r>
              <a:rPr lang="en-US" sz="2200" dirty="0" err="1"/>
              <a:t>l’offre</a:t>
            </a:r>
            <a:r>
              <a:rPr lang="en-US" sz="2200" dirty="0"/>
              <a:t> </a:t>
            </a:r>
            <a:r>
              <a:rPr lang="en-US" sz="2200" dirty="0" err="1"/>
              <a:t>énergétique</a:t>
            </a:r>
            <a:br>
              <a:rPr lang="en-US" dirty="0"/>
            </a:br>
            <a:endParaRPr lang="fr-FR" dirty="0"/>
          </a:p>
        </p:txBody>
      </p:sp>
      <p:sp>
        <p:nvSpPr>
          <p:cNvPr id="69" name="ZoneTexte 42">
            <a:extLst>
              <a:ext uri="{FF2B5EF4-FFF2-40B4-BE49-F238E27FC236}">
                <a16:creationId xmlns:a16="http://schemas.microsoft.com/office/drawing/2014/main" id="{F5C06336-D3FE-716A-13A9-44D2588F7770}"/>
              </a:ext>
            </a:extLst>
          </p:cNvPr>
          <p:cNvSpPr txBox="1"/>
          <p:nvPr/>
        </p:nvSpPr>
        <p:spPr>
          <a:xfrm>
            <a:off x="179512" y="1803712"/>
            <a:ext cx="887473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500" b="1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entury Gothic"/>
              </a:rPr>
              <a:t>Production en</a:t>
            </a:r>
            <a:r>
              <a:rPr kumimoji="0" lang="fr-FR" sz="1500" b="1" i="0" u="none" strike="noStrike" kern="0" cap="none" spc="0" normalizeH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entury Gothic"/>
              </a:rPr>
              <a:t> 2024 : 799 MW ;</a:t>
            </a:r>
            <a:endParaRPr lang="fr-FR" sz="1500" b="1" kern="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entury Gothic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500" b="1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entury Gothic"/>
              </a:rPr>
              <a:t>Thermique : 453 MW (63,41%)</a:t>
            </a:r>
            <a:r>
              <a:rPr kumimoji="0" lang="fr-FR" sz="1500" b="1" i="0" u="none" strike="noStrike" kern="0" cap="none" spc="0" normalizeH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entury Gothic"/>
              </a:rPr>
              <a:t> soit 200MW en diésel et 253 MW en gaz ;</a:t>
            </a:r>
            <a:endParaRPr lang="fr-FR" sz="1500" b="1" kern="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entury Gothic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fr-FR" sz="1500" b="1" kern="0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entury Gothic"/>
              </a:rPr>
              <a:t>Hydraulique : 334 MW (41,83%) avec les barrages de </a:t>
            </a:r>
            <a:r>
              <a:rPr lang="fr-FR" sz="1500" b="1" kern="0" dirty="0" err="1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entury Gothic"/>
              </a:rPr>
              <a:t>Kinguélé</a:t>
            </a:r>
            <a:r>
              <a:rPr lang="fr-FR" sz="1500" b="1" kern="0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entury Gothic"/>
              </a:rPr>
              <a:t>, </a:t>
            </a:r>
            <a:r>
              <a:rPr lang="fr-FR" sz="1500" b="1" kern="0" dirty="0" err="1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entury Gothic"/>
              </a:rPr>
              <a:t>Tchimbélé</a:t>
            </a:r>
            <a:r>
              <a:rPr lang="fr-FR" sz="1500" b="1" kern="0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entury Gothic"/>
              </a:rPr>
              <a:t> et Grand </a:t>
            </a:r>
            <a:r>
              <a:rPr lang="fr-FR" sz="1500" b="1" kern="0" dirty="0" err="1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entury Gothic"/>
              </a:rPr>
              <a:t>Poubara</a:t>
            </a:r>
            <a:r>
              <a:rPr lang="fr-FR" sz="1500" b="1" kern="0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entury Gothic"/>
              </a:rPr>
              <a:t> ;</a:t>
            </a:r>
            <a:endParaRPr kumimoji="0" lang="fr-FR" sz="1500" b="1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Century Gothic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 bwMode="auto">
          <a:xfrm>
            <a:off x="1522074" y="-60359"/>
            <a:ext cx="7630453" cy="96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br>
              <a:rPr lang="en-US" sz="2400" kern="0" dirty="0"/>
            </a:br>
            <a:r>
              <a:rPr lang="en-US" sz="2400" kern="0" dirty="0"/>
              <a:t>I- CONTEXTE ENERGETIQUE ACTUEL AU GABON</a:t>
            </a:r>
            <a:br>
              <a:rPr lang="en-US" kern="0" dirty="0"/>
            </a:br>
            <a:endParaRPr lang="fr-FR" kern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924944"/>
            <a:ext cx="8064896" cy="3821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5069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921" y="709159"/>
            <a:ext cx="7812079" cy="965301"/>
          </a:xfrm>
        </p:spPr>
        <p:txBody>
          <a:bodyPr/>
          <a:lstStyle/>
          <a:p>
            <a:pPr algn="ctr"/>
            <a:br>
              <a:rPr lang="en-US" sz="2400" dirty="0"/>
            </a:br>
            <a:r>
              <a:rPr lang="en-US" sz="2200" dirty="0"/>
              <a:t>B- </a:t>
            </a:r>
            <a:r>
              <a:rPr lang="en-US" sz="2200" dirty="0" err="1"/>
              <a:t>Analyse</a:t>
            </a:r>
            <a:r>
              <a:rPr lang="en-US" sz="2200" dirty="0"/>
              <a:t> de </a:t>
            </a:r>
            <a:r>
              <a:rPr lang="en-US" sz="2200" dirty="0" err="1"/>
              <a:t>l’offre</a:t>
            </a:r>
            <a:r>
              <a:rPr lang="en-US" sz="2200" dirty="0"/>
              <a:t> </a:t>
            </a:r>
            <a:r>
              <a:rPr lang="en-US" sz="2200" dirty="0" err="1"/>
              <a:t>énergétique</a:t>
            </a:r>
            <a:r>
              <a:rPr lang="en-US" sz="2200" dirty="0"/>
              <a:t> (suite)</a:t>
            </a:r>
            <a:br>
              <a:rPr lang="en-US" dirty="0"/>
            </a:br>
            <a:endParaRPr lang="fr-FR" dirty="0"/>
          </a:p>
        </p:txBody>
      </p:sp>
      <p:sp>
        <p:nvSpPr>
          <p:cNvPr id="69" name="ZoneTexte 42">
            <a:extLst>
              <a:ext uri="{FF2B5EF4-FFF2-40B4-BE49-F238E27FC236}">
                <a16:creationId xmlns:a16="http://schemas.microsoft.com/office/drawing/2014/main" id="{F5C06336-D3FE-716A-13A9-44D2588F7770}"/>
              </a:ext>
            </a:extLst>
          </p:cNvPr>
          <p:cNvSpPr txBox="1"/>
          <p:nvPr/>
        </p:nvSpPr>
        <p:spPr>
          <a:xfrm>
            <a:off x="179512" y="1803712"/>
            <a:ext cx="887473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080808"/>
                </a:solidFill>
              </a:rPr>
              <a:t>L’analyse de l’offre énergétique national révèle que</a:t>
            </a:r>
          </a:p>
          <a:p>
            <a:pPr algn="ctr"/>
            <a:r>
              <a:rPr lang="fr-FR" sz="1600" dirty="0">
                <a:solidFill>
                  <a:srgbClr val="080808"/>
                </a:solidFill>
              </a:rPr>
              <a:t>sur les 9 provinces que compte le Gabon :</a:t>
            </a:r>
          </a:p>
          <a:p>
            <a:pPr algn="ctr"/>
            <a:endParaRPr lang="fr-FR" sz="1600" dirty="0">
              <a:solidFill>
                <a:srgbClr val="080808"/>
              </a:solidFill>
            </a:endParaRPr>
          </a:p>
          <a:p>
            <a:pPr algn="ctr"/>
            <a:r>
              <a:rPr lang="fr-FR" sz="1600" dirty="0">
                <a:solidFill>
                  <a:srgbClr val="080808"/>
                </a:solidFill>
              </a:rPr>
              <a:t>▶ 5 sont encore quasiment entièrement</a:t>
            </a:r>
          </a:p>
          <a:p>
            <a:pPr algn="ctr"/>
            <a:r>
              <a:rPr lang="fr-FR" sz="1600" dirty="0">
                <a:solidFill>
                  <a:srgbClr val="080808"/>
                </a:solidFill>
              </a:rPr>
              <a:t>dépendantes de l’énergie thermique, il s’agit du</a:t>
            </a:r>
          </a:p>
          <a:p>
            <a:pPr algn="ctr"/>
            <a:r>
              <a:rPr lang="fr-FR" sz="1600" dirty="0" err="1">
                <a:solidFill>
                  <a:srgbClr val="080808"/>
                </a:solidFill>
              </a:rPr>
              <a:t>Woleu-Ntem</a:t>
            </a:r>
            <a:r>
              <a:rPr lang="fr-FR" sz="1600" dirty="0">
                <a:solidFill>
                  <a:srgbClr val="080808"/>
                </a:solidFill>
              </a:rPr>
              <a:t> (100%), du Moyen-Ogooué (100%),</a:t>
            </a:r>
          </a:p>
          <a:p>
            <a:pPr algn="ctr"/>
            <a:r>
              <a:rPr lang="es-ES" sz="1600" dirty="0">
                <a:solidFill>
                  <a:srgbClr val="080808"/>
                </a:solidFill>
              </a:rPr>
              <a:t>de </a:t>
            </a:r>
            <a:r>
              <a:rPr lang="es-ES" sz="1600" dirty="0" err="1">
                <a:solidFill>
                  <a:srgbClr val="080808"/>
                </a:solidFill>
              </a:rPr>
              <a:t>l’Ogooué-Ivindo</a:t>
            </a:r>
            <a:r>
              <a:rPr lang="es-ES" sz="1600" dirty="0">
                <a:solidFill>
                  <a:srgbClr val="080808"/>
                </a:solidFill>
              </a:rPr>
              <a:t> (98,82%), de la </a:t>
            </a:r>
            <a:r>
              <a:rPr lang="es-ES" sz="1600" dirty="0" err="1">
                <a:solidFill>
                  <a:srgbClr val="080808"/>
                </a:solidFill>
              </a:rPr>
              <a:t>Nyanga</a:t>
            </a:r>
            <a:endParaRPr lang="es-ES" sz="1600" dirty="0">
              <a:solidFill>
                <a:srgbClr val="080808"/>
              </a:solidFill>
            </a:endParaRPr>
          </a:p>
          <a:p>
            <a:pPr algn="ctr"/>
            <a:r>
              <a:rPr lang="fr-FR" sz="1600" dirty="0">
                <a:solidFill>
                  <a:srgbClr val="080808"/>
                </a:solidFill>
              </a:rPr>
              <a:t>(98,68%), et l’Ogooué-Lolo (97,78%) ; </a:t>
            </a:r>
          </a:p>
          <a:p>
            <a:pPr algn="ctr"/>
            <a:endParaRPr lang="fr-FR" sz="1600" dirty="0">
              <a:solidFill>
                <a:srgbClr val="080808"/>
              </a:solidFill>
            </a:endParaRPr>
          </a:p>
          <a:p>
            <a:pPr algn="ctr"/>
            <a:r>
              <a:rPr lang="fr-FR" sz="1600" dirty="0">
                <a:solidFill>
                  <a:srgbClr val="080808"/>
                </a:solidFill>
              </a:rPr>
              <a:t>▶ 1 présente un profil avec une forte</a:t>
            </a:r>
          </a:p>
          <a:p>
            <a:pPr algn="ctr"/>
            <a:r>
              <a:rPr lang="fr-FR" sz="1600" dirty="0">
                <a:solidFill>
                  <a:srgbClr val="080808"/>
                </a:solidFill>
              </a:rPr>
              <a:t>prédominance de l’hydroélectricité, il s’agit du</a:t>
            </a:r>
          </a:p>
          <a:p>
            <a:pPr algn="ctr"/>
            <a:r>
              <a:rPr lang="fr-FR" sz="1600" dirty="0">
                <a:solidFill>
                  <a:srgbClr val="080808"/>
                </a:solidFill>
              </a:rPr>
              <a:t>Haut-Ogooué (99%);</a:t>
            </a:r>
          </a:p>
          <a:p>
            <a:pPr algn="ctr"/>
            <a:endParaRPr lang="fr-FR" sz="1600" dirty="0">
              <a:solidFill>
                <a:srgbClr val="080808"/>
              </a:solidFill>
            </a:endParaRPr>
          </a:p>
          <a:p>
            <a:pPr algn="ctr"/>
            <a:r>
              <a:rPr lang="fr-FR" sz="1600" dirty="0">
                <a:solidFill>
                  <a:srgbClr val="080808"/>
                </a:solidFill>
              </a:rPr>
              <a:t>▶ 5 affichent des efforts de valorisation de</a:t>
            </a:r>
          </a:p>
          <a:p>
            <a:pPr algn="ctr"/>
            <a:r>
              <a:rPr lang="fr-FR" sz="1600" dirty="0">
                <a:solidFill>
                  <a:srgbClr val="080808"/>
                </a:solidFill>
              </a:rPr>
              <a:t>l’énergie solaire photovoltaïque, de manière décroissante il</a:t>
            </a:r>
          </a:p>
          <a:p>
            <a:pPr algn="ctr"/>
            <a:r>
              <a:rPr lang="fr-FR" sz="1600" dirty="0">
                <a:solidFill>
                  <a:srgbClr val="080808"/>
                </a:solidFill>
              </a:rPr>
              <a:t>s’agit de l’Estuaire (3%), de l’Ogooué-Lolo (2%),</a:t>
            </a:r>
          </a:p>
          <a:p>
            <a:pPr algn="ctr"/>
            <a:r>
              <a:rPr lang="es-ES" sz="1600" dirty="0" err="1">
                <a:solidFill>
                  <a:srgbClr val="080808"/>
                </a:solidFill>
              </a:rPr>
              <a:t>l’Ogooué-Ivindo</a:t>
            </a:r>
            <a:r>
              <a:rPr lang="es-ES" sz="1600" dirty="0">
                <a:solidFill>
                  <a:srgbClr val="080808"/>
                </a:solidFill>
              </a:rPr>
              <a:t> (1%), de la </a:t>
            </a:r>
            <a:r>
              <a:rPr lang="es-ES" sz="1600" dirty="0" err="1">
                <a:solidFill>
                  <a:srgbClr val="080808"/>
                </a:solidFill>
              </a:rPr>
              <a:t>Nyanga</a:t>
            </a:r>
            <a:r>
              <a:rPr lang="es-ES" sz="1600" dirty="0">
                <a:solidFill>
                  <a:srgbClr val="080808"/>
                </a:solidFill>
              </a:rPr>
              <a:t> (1%).</a:t>
            </a:r>
            <a:endParaRPr kumimoji="0" lang="fr-FR" sz="1500" b="1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Century Gothic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 bwMode="auto">
          <a:xfrm>
            <a:off x="1522074" y="-60359"/>
            <a:ext cx="7630453" cy="96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br>
              <a:rPr lang="en-US" sz="2400" kern="0" dirty="0"/>
            </a:br>
            <a:r>
              <a:rPr lang="en-US" sz="2400" kern="0" dirty="0"/>
              <a:t>I- CONTEXTE ENERGETIQUE ACTUEL AU GABON</a:t>
            </a:r>
            <a:br>
              <a:rPr lang="en-US" kern="0" dirty="0"/>
            </a:br>
            <a:endParaRPr lang="fr-FR" kern="0" dirty="0"/>
          </a:p>
        </p:txBody>
      </p:sp>
    </p:spTree>
    <p:extLst>
      <p:ext uri="{BB962C8B-B14F-4D97-AF65-F5344CB8AC3E}">
        <p14:creationId xmlns:p14="http://schemas.microsoft.com/office/powerpoint/2010/main" val="21227832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921" y="709159"/>
            <a:ext cx="7812079" cy="965301"/>
          </a:xfrm>
        </p:spPr>
        <p:txBody>
          <a:bodyPr/>
          <a:lstStyle/>
          <a:p>
            <a:pPr algn="ctr"/>
            <a:br>
              <a:rPr lang="en-US" sz="2400" dirty="0"/>
            </a:br>
            <a:r>
              <a:rPr lang="en-US" sz="2200" dirty="0"/>
              <a:t>C- </a:t>
            </a:r>
            <a:r>
              <a:rPr lang="en-US" sz="2200" dirty="0" err="1"/>
              <a:t>Analyse</a:t>
            </a:r>
            <a:r>
              <a:rPr lang="en-US" sz="2200" dirty="0"/>
              <a:t> de la </a:t>
            </a:r>
            <a:r>
              <a:rPr lang="en-US" sz="2200" dirty="0" err="1"/>
              <a:t>demande</a:t>
            </a:r>
            <a:br>
              <a:rPr lang="en-US" dirty="0"/>
            </a:br>
            <a:endParaRPr lang="fr-FR" dirty="0"/>
          </a:p>
        </p:txBody>
      </p:sp>
      <p:sp>
        <p:nvSpPr>
          <p:cNvPr id="36" name="Title 1"/>
          <p:cNvSpPr txBox="1">
            <a:spLocks/>
          </p:cNvSpPr>
          <p:nvPr/>
        </p:nvSpPr>
        <p:spPr bwMode="auto">
          <a:xfrm>
            <a:off x="1522074" y="-60359"/>
            <a:ext cx="7630453" cy="96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br>
              <a:rPr lang="en-US" sz="2400" kern="0" dirty="0"/>
            </a:br>
            <a:r>
              <a:rPr lang="en-US" sz="2400" kern="0" dirty="0"/>
              <a:t>I- CONTEXTE ENERGETIQUE ACTUEL AU GABON</a:t>
            </a:r>
            <a:br>
              <a:rPr lang="en-US" kern="0" dirty="0"/>
            </a:br>
            <a:endParaRPr lang="fr-FR" kern="0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B9381FDD-AEA6-9B47-C361-9A2ED77A2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4425" y="1883227"/>
            <a:ext cx="3436458" cy="5201812"/>
          </a:xfrm>
        </p:spPr>
        <p:txBody>
          <a:bodyPr/>
          <a:lstStyle/>
          <a:p>
            <a:pPr marL="0" indent="0">
              <a:buNone/>
            </a:pPr>
            <a:r>
              <a:rPr lang="fr-FR" sz="1400" dirty="0">
                <a:solidFill>
                  <a:srgbClr val="080808"/>
                </a:solidFill>
              </a:rPr>
              <a:t>Trois (03) scénarios sont modélisés : bas </a:t>
            </a:r>
            <a:r>
              <a:rPr lang="fr-FR" sz="1400" b="1" dirty="0">
                <a:solidFill>
                  <a:schemeClr val="tx2"/>
                </a:solidFill>
              </a:rPr>
              <a:t>(2,2%), </a:t>
            </a:r>
            <a:r>
              <a:rPr lang="fr-FR" sz="1400" dirty="0">
                <a:solidFill>
                  <a:srgbClr val="080808"/>
                </a:solidFill>
              </a:rPr>
              <a:t>médian</a:t>
            </a:r>
            <a:r>
              <a:rPr lang="fr-FR" sz="1400" dirty="0">
                <a:solidFill>
                  <a:schemeClr val="tx2"/>
                </a:solidFill>
              </a:rPr>
              <a:t> </a:t>
            </a:r>
            <a:r>
              <a:rPr lang="fr-FR" sz="1400" b="1" dirty="0">
                <a:solidFill>
                  <a:schemeClr val="tx2"/>
                </a:solidFill>
              </a:rPr>
              <a:t>(3,5%)</a:t>
            </a:r>
            <a:r>
              <a:rPr lang="fr-FR" sz="1400" dirty="0">
                <a:solidFill>
                  <a:schemeClr val="tx2"/>
                </a:solidFill>
              </a:rPr>
              <a:t>, </a:t>
            </a:r>
            <a:r>
              <a:rPr lang="fr-FR" sz="1400" dirty="0">
                <a:solidFill>
                  <a:srgbClr val="080808"/>
                </a:solidFill>
              </a:rPr>
              <a:t>haut</a:t>
            </a:r>
            <a:r>
              <a:rPr lang="fr-FR" sz="1400" dirty="0">
                <a:solidFill>
                  <a:schemeClr val="tx2"/>
                </a:solidFill>
              </a:rPr>
              <a:t> </a:t>
            </a:r>
            <a:r>
              <a:rPr lang="fr-FR" sz="1400" b="1" dirty="0">
                <a:solidFill>
                  <a:schemeClr val="tx2"/>
                </a:solidFill>
              </a:rPr>
              <a:t>(4,9%)</a:t>
            </a:r>
            <a:r>
              <a:rPr lang="fr-FR" sz="1400" dirty="0">
                <a:solidFill>
                  <a:schemeClr val="tx2"/>
                </a:solidFill>
              </a:rPr>
              <a:t>.</a:t>
            </a:r>
          </a:p>
          <a:p>
            <a:pPr marL="0" indent="0">
              <a:buNone/>
            </a:pPr>
            <a:endParaRPr lang="fr-FR" sz="1400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fr-FR" sz="1400" dirty="0">
                <a:solidFill>
                  <a:srgbClr val="080808"/>
                </a:solidFill>
              </a:rPr>
              <a:t>De </a:t>
            </a:r>
            <a:r>
              <a:rPr lang="fr-FR" sz="1400" b="1" dirty="0">
                <a:solidFill>
                  <a:srgbClr val="002060"/>
                </a:solidFill>
              </a:rPr>
              <a:t>2019 à 2025 </a:t>
            </a:r>
            <a:r>
              <a:rPr lang="fr-FR" sz="1400" dirty="0">
                <a:solidFill>
                  <a:srgbClr val="080808"/>
                </a:solidFill>
              </a:rPr>
              <a:t>: une légère progression de la demande due à la crise sanitaire COVID 19 et surtout au manque d’investissements structurants dans le secteur. </a:t>
            </a:r>
            <a:br>
              <a:rPr lang="fr-FR" sz="1400" dirty="0">
                <a:solidFill>
                  <a:schemeClr val="tx2"/>
                </a:solidFill>
              </a:rPr>
            </a:br>
            <a:endParaRPr lang="fr-FR" sz="1400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fr-FR" sz="1400" dirty="0">
                <a:solidFill>
                  <a:schemeClr val="tx2"/>
                </a:solidFill>
              </a:rPr>
              <a:t>De </a:t>
            </a:r>
            <a:r>
              <a:rPr lang="fr-FR" sz="1400" b="1" dirty="0">
                <a:solidFill>
                  <a:srgbClr val="002060"/>
                </a:solidFill>
              </a:rPr>
              <a:t>2025 à 2035 </a:t>
            </a:r>
            <a:r>
              <a:rPr lang="fr-FR" sz="1400" dirty="0">
                <a:solidFill>
                  <a:srgbClr val="080808"/>
                </a:solidFill>
              </a:rPr>
              <a:t>: basculement au scenario médian et haut en raison de la mise en œuvre du programme ambitieux du Président de la République, Chef de l’Etat.</a:t>
            </a:r>
          </a:p>
          <a:p>
            <a:pPr marL="0" indent="0">
              <a:buNone/>
            </a:pPr>
            <a:endParaRPr lang="fr-FR" sz="14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fr-FR" sz="1400" dirty="0">
                <a:solidFill>
                  <a:srgbClr val="FF0000"/>
                </a:solidFill>
              </a:rPr>
              <a:t>* </a:t>
            </a:r>
            <a:r>
              <a:rPr lang="fr-FR" sz="1400" b="1" dirty="0">
                <a:solidFill>
                  <a:srgbClr val="FF0000"/>
                </a:solidFill>
              </a:rPr>
              <a:t>Cas spécifique du RIC de l’Estuaire</a:t>
            </a:r>
          </a:p>
          <a:p>
            <a:pPr marL="0" indent="0">
              <a:buNone/>
            </a:pPr>
            <a:endParaRPr lang="fr-FR" sz="14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fr-FR" sz="14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fr-FR" sz="14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fr-FR" sz="14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fr-FR" sz="600" dirty="0">
              <a:solidFill>
                <a:schemeClr val="tx2"/>
              </a:solidFill>
            </a:endParaRPr>
          </a:p>
          <a:p>
            <a:endParaRPr lang="x-none" dirty="0"/>
          </a:p>
        </p:txBody>
      </p:sp>
      <p:graphicFrame>
        <p:nvGraphicFramePr>
          <p:cNvPr id="6" name="Espace réservé du contenu 4">
            <a:extLst>
              <a:ext uri="{FF2B5EF4-FFF2-40B4-BE49-F238E27FC236}">
                <a16:creationId xmlns:a16="http://schemas.microsoft.com/office/drawing/2014/main" id="{37C02170-2D75-F391-A7F5-ACBB115822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3405655"/>
              </p:ext>
            </p:extLst>
          </p:nvPr>
        </p:nvGraphicFramePr>
        <p:xfrm>
          <a:off x="971600" y="1844824"/>
          <a:ext cx="3922825" cy="4077068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8984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2502">
                <a:tc rowSpan="2"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solidFill>
                            <a:schemeClr val="bg1"/>
                          </a:solidFill>
                          <a:effectLst/>
                        </a:rPr>
                        <a:t>Année </a:t>
                      </a:r>
                      <a:endParaRPr lang="fr-FR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Pointe (MW)</a:t>
                      </a:r>
                      <a:endParaRPr lang="fr-FR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928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2060"/>
                          </a:solidFill>
                          <a:effectLst/>
                        </a:rPr>
                        <a:t> Bas</a:t>
                      </a:r>
                      <a:endParaRPr lang="fr-FR" sz="12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2060"/>
                          </a:solidFill>
                          <a:effectLst/>
                        </a:rPr>
                        <a:t> Med</a:t>
                      </a:r>
                      <a:endParaRPr lang="fr-FR" sz="12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2060"/>
                          </a:solidFill>
                          <a:effectLst/>
                        </a:rPr>
                        <a:t> Haut</a:t>
                      </a:r>
                      <a:endParaRPr lang="fr-FR" sz="12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6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2019</a:t>
                      </a:r>
                      <a:endParaRPr lang="fr-FR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439 </a:t>
                      </a:r>
                      <a:r>
                        <a:rPr lang="fr-FR" sz="12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 258*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2060"/>
                          </a:solidFill>
                          <a:effectLst/>
                        </a:rPr>
                        <a:t>442</a:t>
                      </a:r>
                      <a:r>
                        <a:rPr lang="fr-FR" sz="1200" b="1" baseline="0" dirty="0">
                          <a:solidFill>
                            <a:srgbClr val="002060"/>
                          </a:solidFill>
                          <a:effectLst/>
                        </a:rPr>
                        <a:t> / </a:t>
                      </a: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</a:rPr>
                        <a:t>260*</a:t>
                      </a:r>
                      <a:endParaRPr lang="fr-FR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2060"/>
                          </a:solidFill>
                          <a:effectLst/>
                        </a:rPr>
                        <a:t>459</a:t>
                      </a:r>
                      <a:r>
                        <a:rPr lang="fr-FR" sz="1200" b="1" baseline="0" dirty="0">
                          <a:solidFill>
                            <a:srgbClr val="002060"/>
                          </a:solidFill>
                          <a:effectLst/>
                        </a:rPr>
                        <a:t> / </a:t>
                      </a: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</a:rPr>
                        <a:t>269*</a:t>
                      </a:r>
                      <a:endParaRPr lang="fr-FR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6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2020</a:t>
                      </a:r>
                      <a:endParaRPr lang="fr-FR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459 / </a:t>
                      </a:r>
                      <a:r>
                        <a:rPr lang="fr-FR" sz="12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271*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2060"/>
                          </a:solidFill>
                          <a:effectLst/>
                        </a:rPr>
                        <a:t>469</a:t>
                      </a:r>
                      <a:r>
                        <a:rPr lang="fr-FR" sz="1200" b="1" baseline="0" dirty="0">
                          <a:solidFill>
                            <a:srgbClr val="002060"/>
                          </a:solidFill>
                          <a:effectLst/>
                        </a:rPr>
                        <a:t> / </a:t>
                      </a: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</a:rPr>
                        <a:t>274</a:t>
                      </a: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endParaRPr lang="fr-FR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2060"/>
                          </a:solidFill>
                          <a:effectLst/>
                        </a:rPr>
                        <a:t>488</a:t>
                      </a:r>
                      <a:r>
                        <a:rPr lang="fr-FR" sz="1200" b="1" baseline="0" dirty="0">
                          <a:solidFill>
                            <a:srgbClr val="002060"/>
                          </a:solidFill>
                          <a:effectLst/>
                        </a:rPr>
                        <a:t> / </a:t>
                      </a: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</a:rPr>
                        <a:t>291*</a:t>
                      </a:r>
                      <a:endParaRPr lang="fr-FR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2025</a:t>
                      </a:r>
                      <a:endParaRPr lang="fr-FR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533</a:t>
                      </a:r>
                      <a:r>
                        <a:rPr lang="fr-FR" sz="1200" b="1" kern="1200" baseline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fr-FR" sz="12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305*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2060"/>
                          </a:solidFill>
                          <a:effectLst/>
                        </a:rPr>
                        <a:t>633</a:t>
                      </a:r>
                      <a:r>
                        <a:rPr lang="fr-FR" sz="1200" b="1" baseline="0" dirty="0">
                          <a:solidFill>
                            <a:srgbClr val="002060"/>
                          </a:solidFill>
                          <a:effectLst/>
                        </a:rPr>
                        <a:t> / </a:t>
                      </a: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</a:rPr>
                        <a:t>368*</a:t>
                      </a:r>
                      <a:endParaRPr lang="fr-FR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2060"/>
                          </a:solidFill>
                          <a:effectLst/>
                        </a:rPr>
                        <a:t>811</a:t>
                      </a:r>
                      <a:r>
                        <a:rPr lang="fr-FR" sz="1200" b="1" baseline="0" dirty="0">
                          <a:solidFill>
                            <a:srgbClr val="002060"/>
                          </a:solidFill>
                          <a:effectLst/>
                        </a:rPr>
                        <a:t> / </a:t>
                      </a: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</a:rPr>
                        <a:t>408*</a:t>
                      </a:r>
                      <a:endParaRPr lang="fr-FR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6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2030</a:t>
                      </a:r>
                      <a:endParaRPr lang="fr-FR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584</a:t>
                      </a:r>
                      <a:r>
                        <a:rPr lang="fr-FR" sz="1200" b="1" kern="1200" baseline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fr-FR" sz="12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347*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2060"/>
                          </a:solidFill>
                          <a:effectLst/>
                        </a:rPr>
                        <a:t>766</a:t>
                      </a:r>
                      <a:r>
                        <a:rPr lang="fr-FR" sz="1200" b="1" baseline="0" dirty="0">
                          <a:solidFill>
                            <a:srgbClr val="002060"/>
                          </a:solidFill>
                          <a:effectLst/>
                        </a:rPr>
                        <a:t> / </a:t>
                      </a: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</a:rPr>
                        <a:t>458*</a:t>
                      </a:r>
                      <a:endParaRPr lang="fr-FR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2060"/>
                          </a:solidFill>
                          <a:effectLst/>
                        </a:rPr>
                        <a:t>1097 /</a:t>
                      </a:r>
                      <a:r>
                        <a:rPr lang="fr-FR" sz="1200" b="1" baseline="0" dirty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</a:rPr>
                        <a:t>531*</a:t>
                      </a:r>
                      <a:endParaRPr lang="fr-FR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6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2035</a:t>
                      </a:r>
                      <a:endParaRPr lang="fr-FR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2060"/>
                          </a:solidFill>
                          <a:effectLst/>
                        </a:rPr>
                        <a:t>624</a:t>
                      </a:r>
                      <a:r>
                        <a:rPr lang="fr-FR" sz="1200" b="1" baseline="0" dirty="0">
                          <a:solidFill>
                            <a:srgbClr val="002060"/>
                          </a:solidFill>
                          <a:effectLst/>
                        </a:rPr>
                        <a:t> / </a:t>
                      </a: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</a:rPr>
                        <a:t>376*</a:t>
                      </a:r>
                      <a:endParaRPr lang="fr-FR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2060"/>
                          </a:solidFill>
                          <a:effectLst/>
                        </a:rPr>
                        <a:t>967</a:t>
                      </a:r>
                      <a:r>
                        <a:rPr lang="fr-FR" sz="1200" b="1" baseline="0" dirty="0">
                          <a:solidFill>
                            <a:srgbClr val="002060"/>
                          </a:solidFill>
                          <a:effectLst/>
                        </a:rPr>
                        <a:t> / </a:t>
                      </a: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</a:rPr>
                        <a:t>561*</a:t>
                      </a:r>
                      <a:endParaRPr lang="fr-FR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2060"/>
                          </a:solidFill>
                          <a:effectLst/>
                        </a:rPr>
                        <a:t>1436</a:t>
                      </a:r>
                      <a:r>
                        <a:rPr lang="fr-FR" sz="1200" b="1" baseline="0" dirty="0">
                          <a:solidFill>
                            <a:srgbClr val="002060"/>
                          </a:solidFill>
                          <a:effectLst/>
                        </a:rPr>
                        <a:t> / </a:t>
                      </a: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</a:rPr>
                        <a:t>744*</a:t>
                      </a:r>
                      <a:endParaRPr lang="fr-FR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6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2040</a:t>
                      </a:r>
                      <a:endParaRPr lang="fr-FR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2060"/>
                          </a:solidFill>
                          <a:effectLst/>
                        </a:rPr>
                        <a:t>680</a:t>
                      </a:r>
                      <a:r>
                        <a:rPr lang="fr-FR" sz="1200" b="1" baseline="0" dirty="0">
                          <a:solidFill>
                            <a:srgbClr val="002060"/>
                          </a:solidFill>
                          <a:effectLst/>
                        </a:rPr>
                        <a:t> / </a:t>
                      </a: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</a:rPr>
                        <a:t>415*</a:t>
                      </a:r>
                      <a:endParaRPr lang="fr-FR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2060"/>
                          </a:solidFill>
                          <a:effectLst/>
                        </a:rPr>
                        <a:t>1185</a:t>
                      </a:r>
                      <a:r>
                        <a:rPr lang="fr-FR" sz="1200" b="1" baseline="0" dirty="0">
                          <a:solidFill>
                            <a:srgbClr val="002060"/>
                          </a:solidFill>
                          <a:effectLst/>
                        </a:rPr>
                        <a:t> / </a:t>
                      </a: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</a:rPr>
                        <a:t>718*</a:t>
                      </a:r>
                      <a:endParaRPr lang="fr-FR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2060"/>
                          </a:solidFill>
                          <a:effectLst/>
                        </a:rPr>
                        <a:t>1839</a:t>
                      </a:r>
                      <a:r>
                        <a:rPr lang="fr-FR" sz="1200" b="1" baseline="0" dirty="0">
                          <a:solidFill>
                            <a:srgbClr val="002060"/>
                          </a:solidFill>
                          <a:effectLst/>
                        </a:rPr>
                        <a:t> / </a:t>
                      </a:r>
                      <a:r>
                        <a:rPr lang="fr-FR" sz="1200" b="1" dirty="0">
                          <a:solidFill>
                            <a:srgbClr val="FF0000"/>
                          </a:solidFill>
                          <a:effectLst/>
                        </a:rPr>
                        <a:t>1033*</a:t>
                      </a:r>
                      <a:endParaRPr lang="fr-FR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ZoneTexte 1"/>
          <p:cNvSpPr txBox="1"/>
          <p:nvPr/>
        </p:nvSpPr>
        <p:spPr>
          <a:xfrm>
            <a:off x="1205955" y="6012189"/>
            <a:ext cx="4004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sng" strike="noStrike" kern="1200" cap="none" spc="0" normalizeH="0" baseline="0" noProof="0" dirty="0">
                <a:ln>
                  <a:noFill/>
                </a:ln>
                <a:solidFill>
                  <a:srgbClr val="113245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Source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113245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113245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Plan Directeur PTD 2020-2040, IED</a:t>
            </a:r>
          </a:p>
        </p:txBody>
      </p:sp>
    </p:spTree>
    <p:extLst>
      <p:ext uri="{BB962C8B-B14F-4D97-AF65-F5344CB8AC3E}">
        <p14:creationId xmlns:p14="http://schemas.microsoft.com/office/powerpoint/2010/main" val="30669606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921" y="709159"/>
            <a:ext cx="7812079" cy="965301"/>
          </a:xfrm>
        </p:spPr>
        <p:txBody>
          <a:bodyPr/>
          <a:lstStyle/>
          <a:p>
            <a:pPr algn="ctr"/>
            <a:br>
              <a:rPr lang="en-US" sz="2400" dirty="0"/>
            </a:br>
            <a:r>
              <a:rPr lang="en-US" sz="2200" dirty="0"/>
              <a:t>D- </a:t>
            </a:r>
            <a:r>
              <a:rPr lang="en-US" sz="2200" dirty="0" err="1"/>
              <a:t>Analyse</a:t>
            </a:r>
            <a:r>
              <a:rPr lang="en-US" sz="2200" dirty="0"/>
              <a:t> du transport </a:t>
            </a:r>
            <a:r>
              <a:rPr lang="en-US" sz="2200" dirty="0" err="1"/>
              <a:t>d’énergie</a:t>
            </a:r>
            <a:br>
              <a:rPr lang="en-US" dirty="0"/>
            </a:br>
            <a:endParaRPr lang="fr-FR" dirty="0"/>
          </a:p>
        </p:txBody>
      </p:sp>
      <p:sp>
        <p:nvSpPr>
          <p:cNvPr id="36" name="Title 1"/>
          <p:cNvSpPr txBox="1">
            <a:spLocks/>
          </p:cNvSpPr>
          <p:nvPr/>
        </p:nvSpPr>
        <p:spPr bwMode="auto">
          <a:xfrm>
            <a:off x="1522074" y="-60359"/>
            <a:ext cx="7630453" cy="96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br>
              <a:rPr lang="en-US" sz="2400" kern="0" dirty="0"/>
            </a:br>
            <a:r>
              <a:rPr lang="en-US" sz="2400" kern="0" dirty="0"/>
              <a:t>I- CONTEXTE ENERGETIQUE ACTUEL AU GABON</a:t>
            </a:r>
            <a:br>
              <a:rPr lang="en-US" kern="0" dirty="0"/>
            </a:br>
            <a:endParaRPr lang="fr-FR" kern="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1628800"/>
            <a:ext cx="8230217" cy="52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7666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1167555"/>
            <a:ext cx="5472608" cy="461245"/>
          </a:xfrm>
        </p:spPr>
        <p:txBody>
          <a:bodyPr/>
          <a:lstStyle/>
          <a:p>
            <a:pPr algn="ctr"/>
            <a:br>
              <a:rPr lang="en-US" sz="2400" dirty="0"/>
            </a:br>
            <a:br>
              <a:rPr lang="en-US" dirty="0"/>
            </a:br>
            <a:endParaRPr lang="fr-FR" dirty="0"/>
          </a:p>
        </p:txBody>
      </p:sp>
      <p:sp>
        <p:nvSpPr>
          <p:cNvPr id="36" name="Title 1"/>
          <p:cNvSpPr txBox="1">
            <a:spLocks/>
          </p:cNvSpPr>
          <p:nvPr/>
        </p:nvSpPr>
        <p:spPr bwMode="auto">
          <a:xfrm>
            <a:off x="1715379" y="0"/>
            <a:ext cx="6910373" cy="104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br>
              <a:rPr lang="en-US" sz="2400" kern="0" dirty="0"/>
            </a:br>
            <a:r>
              <a:rPr lang="en-US" sz="2000" kern="0" dirty="0"/>
              <a:t>II- </a:t>
            </a:r>
            <a:r>
              <a:rPr lang="fr-FR" sz="2000" kern="0" dirty="0"/>
              <a:t>ORIENTATIONS STRATÉGIQUES DU MINISTÈRE EN MATIÈRE D’ACCÈS UNIVERSEL ET DE TRANSITION ÉNERGÉTIQUE </a:t>
            </a:r>
            <a:br>
              <a:rPr lang="en-US" kern="0" dirty="0"/>
            </a:br>
            <a:endParaRPr lang="fr-FR" kern="0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4D57F7D3-5486-F4E1-2F7D-F7B278BE98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914" y="1916832"/>
            <a:ext cx="8892480" cy="5040560"/>
          </a:xfrm>
        </p:spPr>
        <p:txBody>
          <a:bodyPr/>
          <a:lstStyle/>
          <a:p>
            <a:pPr marL="0" indent="0" algn="just">
              <a:buNone/>
            </a:pPr>
            <a:r>
              <a:rPr lang="fr-FR" sz="2000" dirty="0">
                <a:solidFill>
                  <a:srgbClr val="080808"/>
                </a:solidFill>
              </a:rPr>
              <a:t>La vision stratégique du secteur repose sur le Plan Sectoriel Electricité (PSE) qui est une orientation stratégique sectorielle dont l’objectif est «d’améliorer l’offre des services énergétiques pour satisfaire le bien-être des populations et soutenir le développement économique du pays». Il s’articule autour des principaux axes stratégiques suivants :</a:t>
            </a:r>
          </a:p>
          <a:p>
            <a:pPr marL="0" indent="0">
              <a:buNone/>
            </a:pPr>
            <a:endParaRPr lang="fr-FR" sz="2000" dirty="0">
              <a:solidFill>
                <a:srgbClr val="080808"/>
              </a:solidFill>
            </a:endParaRPr>
          </a:p>
          <a:p>
            <a:pPr marL="457200" indent="-457200" algn="just">
              <a:buAutoNum type="arabicPeriod"/>
            </a:pPr>
            <a:r>
              <a:rPr lang="fr-FR" sz="2000" dirty="0">
                <a:solidFill>
                  <a:srgbClr val="080808"/>
                </a:solidFill>
              </a:rPr>
              <a:t>Amélioration de la gouvernance du secteur ;</a:t>
            </a:r>
          </a:p>
          <a:p>
            <a:pPr marL="457200" indent="-457200" algn="just">
              <a:buAutoNum type="arabicPeriod"/>
            </a:pPr>
            <a:r>
              <a:rPr lang="fr-FR" sz="2000" dirty="0">
                <a:solidFill>
                  <a:srgbClr val="080808"/>
                </a:solidFill>
              </a:rPr>
              <a:t>Développement d’une offre énergétique abondante, compétitive et durable ;</a:t>
            </a:r>
          </a:p>
          <a:p>
            <a:pPr marL="457200" indent="-457200" algn="just">
              <a:buAutoNum type="arabicPeriod"/>
            </a:pPr>
            <a:r>
              <a:rPr lang="fr-FR" sz="2000" dirty="0">
                <a:solidFill>
                  <a:srgbClr val="080808"/>
                </a:solidFill>
              </a:rPr>
              <a:t>Développement d’un Réseau National de Transport d’Energie Electrique (RNTEE).</a:t>
            </a:r>
          </a:p>
          <a:p>
            <a:pPr marL="0" indent="0">
              <a:buNone/>
            </a:pPr>
            <a:endParaRPr lang="fr-FR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832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B71D82-0015-A4FA-13BC-59C62276C4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65594-5212-8442-F8E4-1FFED15F6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9792" y="1167555"/>
            <a:ext cx="5472608" cy="461245"/>
          </a:xfrm>
        </p:spPr>
        <p:txBody>
          <a:bodyPr/>
          <a:lstStyle/>
          <a:p>
            <a:pPr algn="ctr"/>
            <a:br>
              <a:rPr lang="en-US" sz="2400" dirty="0"/>
            </a:br>
            <a:r>
              <a:rPr lang="en-US" sz="2200" dirty="0"/>
              <a:t>A- </a:t>
            </a:r>
            <a:r>
              <a:rPr lang="en-US" sz="2200" dirty="0" err="1"/>
              <a:t>Amélioration</a:t>
            </a:r>
            <a:r>
              <a:rPr lang="en-US" sz="2200" dirty="0"/>
              <a:t> de la </a:t>
            </a:r>
            <a:r>
              <a:rPr lang="en-US" sz="2200" dirty="0" err="1"/>
              <a:t>gouvernance</a:t>
            </a:r>
            <a:r>
              <a:rPr lang="en-US" sz="2200" dirty="0"/>
              <a:t> </a:t>
            </a:r>
            <a:br>
              <a:rPr lang="en-US" dirty="0"/>
            </a:br>
            <a:endParaRPr lang="fr-FR" dirty="0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05E7F55E-DB02-E08D-21C7-00B61B5567CD}"/>
              </a:ext>
            </a:extLst>
          </p:cNvPr>
          <p:cNvSpPr txBox="1">
            <a:spLocks/>
          </p:cNvSpPr>
          <p:nvPr/>
        </p:nvSpPr>
        <p:spPr bwMode="auto">
          <a:xfrm>
            <a:off x="1715379" y="0"/>
            <a:ext cx="6910373" cy="104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br>
              <a:rPr lang="en-US" sz="2400" kern="0" dirty="0"/>
            </a:br>
            <a:r>
              <a:rPr lang="en-US" sz="2000" kern="0" dirty="0"/>
              <a:t>II- </a:t>
            </a:r>
            <a:r>
              <a:rPr lang="fr-FR" sz="2000" kern="0" dirty="0"/>
              <a:t>ORIENTATIONS STRATÉGIQUES DU MINISTÈRE EN MATIÈRE D’ACCÈS UNIVERSEL ET DE TRANSITION ÉNERGÉTIQUE </a:t>
            </a:r>
            <a:br>
              <a:rPr lang="en-US" kern="0" dirty="0"/>
            </a:br>
            <a:endParaRPr lang="fr-FR" kern="0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89BF0366-CDFC-515F-1168-77572C5BB1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914" y="1916832"/>
            <a:ext cx="8892480" cy="5040560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fr-FR" sz="2000" dirty="0">
                <a:solidFill>
                  <a:schemeClr val="tx2"/>
                </a:solidFill>
              </a:rPr>
              <a:t>Elaboration d’une Note d’Orientation de la politique du secteur énergie ;</a:t>
            </a:r>
          </a:p>
          <a:p>
            <a:pPr>
              <a:buFont typeface="+mj-lt"/>
              <a:buAutoNum type="arabicPeriod"/>
            </a:pPr>
            <a:r>
              <a:rPr lang="fr-FR" sz="2000" dirty="0">
                <a:solidFill>
                  <a:schemeClr val="tx2"/>
                </a:solidFill>
              </a:rPr>
              <a:t>Redéfinition et clarification des rôles des différents acteurs du secteur et justification de l’opportunité de leur existence;</a:t>
            </a:r>
          </a:p>
          <a:p>
            <a:pPr>
              <a:buFont typeface="+mj-lt"/>
              <a:buAutoNum type="arabicPeriod"/>
            </a:pPr>
            <a:r>
              <a:rPr lang="fr-FR" sz="2000" dirty="0">
                <a:solidFill>
                  <a:schemeClr val="tx2"/>
                </a:solidFill>
              </a:rPr>
              <a:t>Révision de la </a:t>
            </a:r>
            <a:r>
              <a:rPr lang="fr-FR" sz="2000" b="1" dirty="0">
                <a:solidFill>
                  <a:srgbClr val="113245"/>
                </a:solidFill>
              </a:rPr>
              <a:t>loi 012/2023 du 19 juillet 2023</a:t>
            </a:r>
            <a:r>
              <a:rPr lang="fr-FR" sz="2000" dirty="0">
                <a:solidFill>
                  <a:srgbClr val="113245"/>
                </a:solidFill>
              </a:rPr>
              <a:t> </a:t>
            </a:r>
            <a:r>
              <a:rPr lang="fr-FR" sz="2000" dirty="0">
                <a:solidFill>
                  <a:schemeClr val="tx2"/>
                </a:solidFill>
              </a:rPr>
              <a:t>afin de l’adapter à l’environnement actuel et ses textes d’application; </a:t>
            </a:r>
          </a:p>
          <a:p>
            <a:pPr>
              <a:buFont typeface="+mj-lt"/>
              <a:buAutoNum type="arabicPeriod"/>
            </a:pPr>
            <a:r>
              <a:rPr lang="fr-FR" sz="2000" dirty="0">
                <a:solidFill>
                  <a:schemeClr val="tx2"/>
                </a:solidFill>
              </a:rPr>
              <a:t>Révision du décret </a:t>
            </a:r>
            <a:r>
              <a:rPr lang="fr-FR" sz="2000" b="1" dirty="0">
                <a:solidFill>
                  <a:srgbClr val="113245"/>
                </a:solidFill>
              </a:rPr>
              <a:t>n°227 </a:t>
            </a:r>
            <a:r>
              <a:rPr lang="fr-FR" sz="2000" dirty="0">
                <a:solidFill>
                  <a:schemeClr val="tx2"/>
                </a:solidFill>
              </a:rPr>
              <a:t>portant réorganisation de la DGE;</a:t>
            </a:r>
          </a:p>
          <a:p>
            <a:pPr>
              <a:buFont typeface="+mj-lt"/>
              <a:buAutoNum type="arabicPeriod"/>
            </a:pPr>
            <a:r>
              <a:rPr lang="fr-FR" sz="2000" dirty="0">
                <a:solidFill>
                  <a:schemeClr val="tx2"/>
                </a:solidFill>
              </a:rPr>
              <a:t>Elaboration de la loi spécifique sur le développement des énergies renouvelables et ses textes d’application; </a:t>
            </a:r>
          </a:p>
          <a:p>
            <a:pPr>
              <a:buFont typeface="+mj-lt"/>
              <a:buAutoNum type="arabicPeriod"/>
            </a:pPr>
            <a:r>
              <a:rPr lang="fr-FR" sz="2000" dirty="0">
                <a:solidFill>
                  <a:schemeClr val="tx2"/>
                </a:solidFill>
              </a:rPr>
              <a:t>Elaboration de la loi spécifique sur la maitrise de l’énergie et de l’efficacité énergétique et ses textes d’application ; </a:t>
            </a:r>
          </a:p>
          <a:p>
            <a:pPr>
              <a:buFont typeface="+mj-lt"/>
              <a:buAutoNum type="arabicPeriod"/>
            </a:pPr>
            <a:r>
              <a:rPr lang="fr-FR" sz="2000" dirty="0">
                <a:solidFill>
                  <a:schemeClr val="tx2"/>
                </a:solidFill>
              </a:rPr>
              <a:t>Séparation des secteurs eau/électricité en vue de l’amélioration de leurs performances respectives.</a:t>
            </a:r>
          </a:p>
          <a:p>
            <a:pPr marL="0" indent="0">
              <a:buNone/>
            </a:pPr>
            <a:endParaRPr lang="fr-FR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857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plate">
  <a:themeElements>
    <a:clrScheme name="template 15">
      <a:dk1>
        <a:srgbClr val="4D4D4D"/>
      </a:dk1>
      <a:lt1>
        <a:srgbClr val="FFFFFF"/>
      </a:lt1>
      <a:dk2>
        <a:srgbClr val="4D4D4D"/>
      </a:dk2>
      <a:lt2>
        <a:srgbClr val="1F1111"/>
      </a:lt2>
      <a:accent1>
        <a:srgbClr val="393939"/>
      </a:accent1>
      <a:accent2>
        <a:srgbClr val="727272"/>
      </a:accent2>
      <a:accent3>
        <a:srgbClr val="FFFFFF"/>
      </a:accent3>
      <a:accent4>
        <a:srgbClr val="404040"/>
      </a:accent4>
      <a:accent5>
        <a:srgbClr val="AEAEAE"/>
      </a:accent5>
      <a:accent6>
        <a:srgbClr val="676767"/>
      </a:accent6>
      <a:hlink>
        <a:srgbClr val="D42424"/>
      </a:hlink>
      <a:folHlink>
        <a:srgbClr val="DDDDDD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11163C"/>
        </a:lt2>
        <a:accent1>
          <a:srgbClr val="212B53"/>
        </a:accent1>
        <a:accent2>
          <a:srgbClr val="364481"/>
        </a:accent2>
        <a:accent3>
          <a:srgbClr val="FFFFFF"/>
        </a:accent3>
        <a:accent4>
          <a:srgbClr val="404040"/>
        </a:accent4>
        <a:accent5>
          <a:srgbClr val="ABACB3"/>
        </a:accent5>
        <a:accent6>
          <a:srgbClr val="303D74"/>
        </a:accent6>
        <a:hlink>
          <a:srgbClr val="3E498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4D4D4D"/>
        </a:dk2>
        <a:lt2>
          <a:srgbClr val="0D254C"/>
        </a:lt2>
        <a:accent1>
          <a:srgbClr val="254B83"/>
        </a:accent1>
        <a:accent2>
          <a:srgbClr val="406DAA"/>
        </a:accent2>
        <a:accent3>
          <a:srgbClr val="FFFFFF"/>
        </a:accent3>
        <a:accent4>
          <a:srgbClr val="404040"/>
        </a:accent4>
        <a:accent5>
          <a:srgbClr val="ACB1C1"/>
        </a:accent5>
        <a:accent6>
          <a:srgbClr val="39629A"/>
        </a:accent6>
        <a:hlink>
          <a:srgbClr val="3267B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363B45"/>
        </a:lt2>
        <a:accent1>
          <a:srgbClr val="A99D9B"/>
        </a:accent1>
        <a:accent2>
          <a:srgbClr val="565A66"/>
        </a:accent2>
        <a:accent3>
          <a:srgbClr val="FFFFFF"/>
        </a:accent3>
        <a:accent4>
          <a:srgbClr val="404040"/>
        </a:accent4>
        <a:accent5>
          <a:srgbClr val="D1CCCB"/>
        </a:accent5>
        <a:accent6>
          <a:srgbClr val="4D515C"/>
        </a:accent6>
        <a:hlink>
          <a:srgbClr val="92715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4D4D4D"/>
        </a:dk2>
        <a:lt2>
          <a:srgbClr val="2E3236"/>
        </a:lt2>
        <a:accent1>
          <a:srgbClr val="B26920"/>
        </a:accent1>
        <a:accent2>
          <a:srgbClr val="6F7F8D"/>
        </a:accent2>
        <a:accent3>
          <a:srgbClr val="FFFFFF"/>
        </a:accent3>
        <a:accent4>
          <a:srgbClr val="404040"/>
        </a:accent4>
        <a:accent5>
          <a:srgbClr val="D5B9AB"/>
        </a:accent5>
        <a:accent6>
          <a:srgbClr val="64727F"/>
        </a:accent6>
        <a:hlink>
          <a:srgbClr val="EEC72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4D4D4D"/>
        </a:dk2>
        <a:lt2>
          <a:srgbClr val="2E3236"/>
        </a:lt2>
        <a:accent1>
          <a:srgbClr val="9BB6EE"/>
        </a:accent1>
        <a:accent2>
          <a:srgbClr val="6F7F8D"/>
        </a:accent2>
        <a:accent3>
          <a:srgbClr val="FFFFFF"/>
        </a:accent3>
        <a:accent4>
          <a:srgbClr val="404040"/>
        </a:accent4>
        <a:accent5>
          <a:srgbClr val="CBD7F5"/>
        </a:accent5>
        <a:accent6>
          <a:srgbClr val="64727F"/>
        </a:accent6>
        <a:hlink>
          <a:srgbClr val="84AAF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4D4D4D"/>
        </a:dk2>
        <a:lt2>
          <a:srgbClr val="40494F"/>
        </a:lt2>
        <a:accent1>
          <a:srgbClr val="6D7D8A"/>
        </a:accent1>
        <a:accent2>
          <a:srgbClr val="A7A7A7"/>
        </a:accent2>
        <a:accent3>
          <a:srgbClr val="FFFFFF"/>
        </a:accent3>
        <a:accent4>
          <a:srgbClr val="404040"/>
        </a:accent4>
        <a:accent5>
          <a:srgbClr val="BABFC4"/>
        </a:accent5>
        <a:accent6>
          <a:srgbClr val="979797"/>
        </a:accent6>
        <a:hlink>
          <a:srgbClr val="7F7F7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4D4D4D"/>
        </a:dk2>
        <a:lt2>
          <a:srgbClr val="454D52"/>
        </a:lt2>
        <a:accent1>
          <a:srgbClr val="7D8B97"/>
        </a:accent1>
        <a:accent2>
          <a:srgbClr val="CBCBCB"/>
        </a:accent2>
        <a:accent3>
          <a:srgbClr val="FFFFFF"/>
        </a:accent3>
        <a:accent4>
          <a:srgbClr val="404040"/>
        </a:accent4>
        <a:accent5>
          <a:srgbClr val="BFC4C9"/>
        </a:accent5>
        <a:accent6>
          <a:srgbClr val="B8B8B8"/>
        </a:accent6>
        <a:hlink>
          <a:srgbClr val="51586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4D4D4D"/>
        </a:dk2>
        <a:lt2>
          <a:srgbClr val="393939"/>
        </a:lt2>
        <a:accent1>
          <a:srgbClr val="858585"/>
        </a:accent1>
        <a:accent2>
          <a:srgbClr val="939393"/>
        </a:accent2>
        <a:accent3>
          <a:srgbClr val="FFFFFF"/>
        </a:accent3>
        <a:accent4>
          <a:srgbClr val="404040"/>
        </a:accent4>
        <a:accent5>
          <a:srgbClr val="C2C2C2"/>
        </a:accent5>
        <a:accent6>
          <a:srgbClr val="858585"/>
        </a:accent6>
        <a:hlink>
          <a:srgbClr val="69696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4D4D4D"/>
        </a:dk2>
        <a:lt2>
          <a:srgbClr val="4F5056"/>
        </a:lt2>
        <a:accent1>
          <a:srgbClr val="7E7F8E"/>
        </a:accent1>
        <a:accent2>
          <a:srgbClr val="C0C1C5"/>
        </a:accent2>
        <a:accent3>
          <a:srgbClr val="FFFFFF"/>
        </a:accent3>
        <a:accent4>
          <a:srgbClr val="404040"/>
        </a:accent4>
        <a:accent5>
          <a:srgbClr val="C0C0C6"/>
        </a:accent5>
        <a:accent6>
          <a:srgbClr val="AEAFB2"/>
        </a:accent6>
        <a:hlink>
          <a:srgbClr val="ACAFB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4D4D4D"/>
        </a:dk2>
        <a:lt2>
          <a:srgbClr val="85978F"/>
        </a:lt2>
        <a:accent1>
          <a:srgbClr val="9DA499"/>
        </a:accent1>
        <a:accent2>
          <a:srgbClr val="A5B9BA"/>
        </a:accent2>
        <a:accent3>
          <a:srgbClr val="FFFFFF"/>
        </a:accent3>
        <a:accent4>
          <a:srgbClr val="404040"/>
        </a:accent4>
        <a:accent5>
          <a:srgbClr val="CCCFCA"/>
        </a:accent5>
        <a:accent6>
          <a:srgbClr val="95A7A8"/>
        </a:accent6>
        <a:hlink>
          <a:srgbClr val="ABB4A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4D4D4D"/>
        </a:dk2>
        <a:lt2>
          <a:srgbClr val="484847"/>
        </a:lt2>
        <a:accent1>
          <a:srgbClr val="7C7C74"/>
        </a:accent1>
        <a:accent2>
          <a:srgbClr val="AFB2AA"/>
        </a:accent2>
        <a:accent3>
          <a:srgbClr val="FFFFFF"/>
        </a:accent3>
        <a:accent4>
          <a:srgbClr val="404040"/>
        </a:accent4>
        <a:accent5>
          <a:srgbClr val="BFBFBC"/>
        </a:accent5>
        <a:accent6>
          <a:srgbClr val="9EA19A"/>
        </a:accent6>
        <a:hlink>
          <a:srgbClr val="D4D2C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2">
        <a:dk1>
          <a:srgbClr val="4D4D4D"/>
        </a:dk1>
        <a:lt1>
          <a:srgbClr val="FFFFFF"/>
        </a:lt1>
        <a:dk2>
          <a:srgbClr val="4D4D4D"/>
        </a:dk2>
        <a:lt2>
          <a:srgbClr val="18191C"/>
        </a:lt2>
        <a:accent1>
          <a:srgbClr val="1F2229"/>
        </a:accent1>
        <a:accent2>
          <a:srgbClr val="3B4A61"/>
        </a:accent2>
        <a:accent3>
          <a:srgbClr val="FFFFFF"/>
        </a:accent3>
        <a:accent4>
          <a:srgbClr val="404040"/>
        </a:accent4>
        <a:accent5>
          <a:srgbClr val="ABABAC"/>
        </a:accent5>
        <a:accent6>
          <a:srgbClr val="354257"/>
        </a:accent6>
        <a:hlink>
          <a:srgbClr val="718CA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3">
        <a:dk1>
          <a:srgbClr val="4D4D4D"/>
        </a:dk1>
        <a:lt1>
          <a:srgbClr val="FFFFFF"/>
        </a:lt1>
        <a:dk2>
          <a:srgbClr val="4D4D4D"/>
        </a:dk2>
        <a:lt2>
          <a:srgbClr val="3E3B55"/>
        </a:lt2>
        <a:accent1>
          <a:srgbClr val="8D8DC2"/>
        </a:accent1>
        <a:accent2>
          <a:srgbClr val="777777"/>
        </a:accent2>
        <a:accent3>
          <a:srgbClr val="FFFFFF"/>
        </a:accent3>
        <a:accent4>
          <a:srgbClr val="404040"/>
        </a:accent4>
        <a:accent5>
          <a:srgbClr val="C5C5DD"/>
        </a:accent5>
        <a:accent6>
          <a:srgbClr val="6B6B6B"/>
        </a:accent6>
        <a:hlink>
          <a:srgbClr val="C0C0C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4">
        <a:dk1>
          <a:srgbClr val="4D4D4D"/>
        </a:dk1>
        <a:lt1>
          <a:srgbClr val="FFFFFF"/>
        </a:lt1>
        <a:dk2>
          <a:srgbClr val="4D4D4D"/>
        </a:dk2>
        <a:lt2>
          <a:srgbClr val="26231E"/>
        </a:lt2>
        <a:accent1>
          <a:srgbClr val="D69F8C"/>
        </a:accent1>
        <a:accent2>
          <a:srgbClr val="AD8D82"/>
        </a:accent2>
        <a:accent3>
          <a:srgbClr val="FFFFFF"/>
        </a:accent3>
        <a:accent4>
          <a:srgbClr val="404040"/>
        </a:accent4>
        <a:accent5>
          <a:srgbClr val="E8CDC5"/>
        </a:accent5>
        <a:accent6>
          <a:srgbClr val="9C7F75"/>
        </a:accent6>
        <a:hlink>
          <a:srgbClr val="67606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5">
        <a:dk1>
          <a:srgbClr val="4D4D4D"/>
        </a:dk1>
        <a:lt1>
          <a:srgbClr val="FFFFFF"/>
        </a:lt1>
        <a:dk2>
          <a:srgbClr val="4D4D4D"/>
        </a:dk2>
        <a:lt2>
          <a:srgbClr val="1F1111"/>
        </a:lt2>
        <a:accent1>
          <a:srgbClr val="393939"/>
        </a:accent1>
        <a:accent2>
          <a:srgbClr val="727272"/>
        </a:accent2>
        <a:accent3>
          <a:srgbClr val="FFFFFF"/>
        </a:accent3>
        <a:accent4>
          <a:srgbClr val="404040"/>
        </a:accent4>
        <a:accent5>
          <a:srgbClr val="AEAEAE"/>
        </a:accent5>
        <a:accent6>
          <a:srgbClr val="676767"/>
        </a:accent6>
        <a:hlink>
          <a:srgbClr val="D4242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802</TotalTime>
  <Words>1568</Words>
  <Application>Microsoft Office PowerPoint</Application>
  <PresentationFormat>Affichage à l'écran (4:3)</PresentationFormat>
  <Paragraphs>315</Paragraphs>
  <Slides>14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Century Gothic</vt:lpstr>
      <vt:lpstr>Corbel</vt:lpstr>
      <vt:lpstr>Noto Sans Symbols</vt:lpstr>
      <vt:lpstr>Times New Roman</vt:lpstr>
      <vt:lpstr>Wingdings</vt:lpstr>
      <vt:lpstr>template</vt:lpstr>
      <vt:lpstr>VISION ÉNERGÉTIQUE DU GABON : ÉTAT DES LIEUX ET PRIORITÉS STRATÉGIQUES</vt:lpstr>
      <vt:lpstr>PLAN </vt:lpstr>
      <vt:lpstr> A- Cadre de gouvernance et articulation avec les autres parties prenantes </vt:lpstr>
      <vt:lpstr> B- Analyse de l’offre énergétique </vt:lpstr>
      <vt:lpstr> B- Analyse de l’offre énergétique (suite) </vt:lpstr>
      <vt:lpstr> C- Analyse de la demande </vt:lpstr>
      <vt:lpstr> D- Analyse du transport d’énergie </vt:lpstr>
      <vt:lpstr>  </vt:lpstr>
      <vt:lpstr> A- Amélioration de la gouvernance  </vt:lpstr>
      <vt:lpstr> B- Développement d’une offre énergétique abondante compétitive et durable </vt:lpstr>
      <vt:lpstr> C- Mise en place d’un Réseau National de transport</vt:lpstr>
      <vt:lpstr>III- PROJETS STRUCTURANTS EN COURS  A- PRODUCTION</vt:lpstr>
      <vt:lpstr>Présentation PowerPoint</vt:lpstr>
      <vt:lpstr>III- PROJETS STRUCTURANTS EN COURS   B- TRANSPORT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Vision énergétique du Gabon : état des lieux et priorités stratégiques</dc:title>
  <dc:creator>xxx</dc:creator>
  <cp:lastModifiedBy>Administrateur</cp:lastModifiedBy>
  <cp:revision>22</cp:revision>
  <dcterms:created xsi:type="dcterms:W3CDTF">2025-07-03T06:33:34Z</dcterms:created>
  <dcterms:modified xsi:type="dcterms:W3CDTF">2025-07-07T11:22:35Z</dcterms:modified>
</cp:coreProperties>
</file>