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307" r:id="rId3"/>
    <p:sldId id="318" r:id="rId4"/>
    <p:sldId id="327" r:id="rId5"/>
    <p:sldId id="328" r:id="rId6"/>
    <p:sldId id="317" r:id="rId7"/>
    <p:sldId id="319" r:id="rId8"/>
    <p:sldId id="333" r:id="rId9"/>
    <p:sldId id="329" r:id="rId10"/>
    <p:sldId id="322" r:id="rId11"/>
    <p:sldId id="330" r:id="rId12"/>
    <p:sldId id="331" r:id="rId13"/>
    <p:sldId id="334" r:id="rId14"/>
    <p:sldId id="335" r:id="rId15"/>
    <p:sldId id="323" r:id="rId16"/>
  </p:sldIdLst>
  <p:sldSz cx="12192000" cy="6858000"/>
  <p:notesSz cx="12192000" cy="6858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C22544A-7EE6-4342-B048-85BDC9FD1C3A}" styleName="Style moyen 2 - Accentuation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3958" autoAdjust="0"/>
    <p:restoredTop sz="93069" autoAdjust="0"/>
  </p:normalViewPr>
  <p:slideViewPr>
    <p:cSldViewPr>
      <p:cViewPr varScale="1">
        <p:scale>
          <a:sx n="66" d="100"/>
          <a:sy n="66" d="100"/>
        </p:scale>
        <p:origin x="942" y="78"/>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914400" y="2125980"/>
            <a:ext cx="10363200" cy="1440180"/>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828800" y="3840480"/>
            <a:ext cx="8534400" cy="171450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7/2/2025</a:t>
            </a:fld>
            <a:endParaRPr lang="en-US"/>
          </a:p>
        </p:txBody>
      </p:sp>
      <p:sp>
        <p:nvSpPr>
          <p:cNvPr id="6" name="Holder 6"/>
          <p:cNvSpPr>
            <a:spLocks noGrp="1"/>
          </p:cNvSpPr>
          <p:nvPr>
            <p:ph type="sldNum" sz="quarter" idx="7"/>
          </p:nvPr>
        </p:nvSpPr>
        <p:spPr/>
        <p:txBody>
          <a:bodyPr lIns="0" tIns="0" rIns="0" bIns="0"/>
          <a:lstStyle>
            <a:lvl1pPr>
              <a:defRPr sz="1400" b="1" i="0">
                <a:solidFill>
                  <a:schemeClr val="bg1"/>
                </a:solidFill>
                <a:latin typeface="Arial"/>
                <a:cs typeface="Arial"/>
              </a:defRPr>
            </a:lvl1pPr>
          </a:lstStyle>
          <a:p>
            <a:pPr marL="25400">
              <a:lnSpc>
                <a:spcPts val="1650"/>
              </a:lnSpc>
            </a:pPr>
            <a:fld id="{81D60167-4931-47E6-BA6A-407CBD079E47}" type="slidenum">
              <a:rPr dirty="0"/>
              <a:t>‹N°›</a:t>
            </a:fld>
            <a:endParaRPr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200" b="0" i="0">
                <a:solidFill>
                  <a:schemeClr val="tx1"/>
                </a:solidFill>
                <a:latin typeface="Times New Roman"/>
                <a:cs typeface="Times New Roman"/>
              </a:defRPr>
            </a:lvl1pPr>
          </a:lstStyle>
          <a:p>
            <a:endParaRPr/>
          </a:p>
        </p:txBody>
      </p:sp>
      <p:sp>
        <p:nvSpPr>
          <p:cNvPr id="3" name="Holder 3"/>
          <p:cNvSpPr>
            <a:spLocks noGrp="1"/>
          </p:cNvSpPr>
          <p:nvPr>
            <p:ph type="body" idx="1"/>
          </p:nvPr>
        </p:nvSpPr>
        <p:spPr/>
        <p:txBody>
          <a:bodyPr lIns="0" tIns="0" rIns="0" bIns="0"/>
          <a:lstStyle>
            <a:lvl1pPr>
              <a:defRPr sz="2200" b="1" i="0">
                <a:solidFill>
                  <a:schemeClr val="tx1"/>
                </a:solidFill>
                <a:latin typeface="Times New Roman"/>
                <a:cs typeface="Times New Roman"/>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7/2/2025</a:t>
            </a:fld>
            <a:endParaRPr lang="en-US"/>
          </a:p>
        </p:txBody>
      </p:sp>
      <p:sp>
        <p:nvSpPr>
          <p:cNvPr id="6" name="Holder 6"/>
          <p:cNvSpPr>
            <a:spLocks noGrp="1"/>
          </p:cNvSpPr>
          <p:nvPr>
            <p:ph type="sldNum" sz="quarter" idx="7"/>
          </p:nvPr>
        </p:nvSpPr>
        <p:spPr/>
        <p:txBody>
          <a:bodyPr lIns="0" tIns="0" rIns="0" bIns="0"/>
          <a:lstStyle>
            <a:lvl1pPr>
              <a:defRPr sz="1400" b="1" i="0">
                <a:solidFill>
                  <a:schemeClr val="bg1"/>
                </a:solidFill>
                <a:latin typeface="Arial"/>
                <a:cs typeface="Arial"/>
              </a:defRPr>
            </a:lvl1pPr>
          </a:lstStyle>
          <a:p>
            <a:pPr marL="25400">
              <a:lnSpc>
                <a:spcPts val="1650"/>
              </a:lnSpc>
            </a:pPr>
            <a:fld id="{81D60167-4931-47E6-BA6A-407CBD079E47}" type="slidenum">
              <a:rPr dirty="0"/>
              <a:t>‹N°›</a:t>
            </a:fld>
            <a:endParaRPr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200" b="0" i="0">
                <a:solidFill>
                  <a:schemeClr val="tx1"/>
                </a:solidFill>
                <a:latin typeface="Times New Roman"/>
                <a:cs typeface="Times New Roman"/>
              </a:defRPr>
            </a:lvl1pPr>
          </a:lstStyle>
          <a:p>
            <a:endParaRPr/>
          </a:p>
        </p:txBody>
      </p:sp>
      <p:sp>
        <p:nvSpPr>
          <p:cNvPr id="3" name="Holder 3"/>
          <p:cNvSpPr>
            <a:spLocks noGrp="1"/>
          </p:cNvSpPr>
          <p:nvPr>
            <p:ph sz="half" idx="2"/>
          </p:nvPr>
        </p:nvSpPr>
        <p:spPr>
          <a:xfrm>
            <a:off x="609600" y="1577340"/>
            <a:ext cx="5303520" cy="4526280"/>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6278880" y="1577340"/>
            <a:ext cx="5303520" cy="4526280"/>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7/2/2025</a:t>
            </a:fld>
            <a:endParaRPr lang="en-US"/>
          </a:p>
        </p:txBody>
      </p:sp>
      <p:sp>
        <p:nvSpPr>
          <p:cNvPr id="7" name="Holder 7"/>
          <p:cNvSpPr>
            <a:spLocks noGrp="1"/>
          </p:cNvSpPr>
          <p:nvPr>
            <p:ph type="sldNum" sz="quarter" idx="7"/>
          </p:nvPr>
        </p:nvSpPr>
        <p:spPr/>
        <p:txBody>
          <a:bodyPr lIns="0" tIns="0" rIns="0" bIns="0"/>
          <a:lstStyle>
            <a:lvl1pPr>
              <a:defRPr sz="1400" b="1" i="0">
                <a:solidFill>
                  <a:schemeClr val="bg1"/>
                </a:solidFill>
                <a:latin typeface="Arial"/>
                <a:cs typeface="Arial"/>
              </a:defRPr>
            </a:lvl1pPr>
          </a:lstStyle>
          <a:p>
            <a:pPr marL="25400">
              <a:lnSpc>
                <a:spcPts val="1650"/>
              </a:lnSpc>
            </a:pPr>
            <a:fld id="{81D60167-4931-47E6-BA6A-407CBD079E47}" type="slidenum">
              <a:rPr dirty="0"/>
              <a:t>‹N°›</a:t>
            </a:fld>
            <a:endParaRPr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2200" b="0" i="0">
                <a:solidFill>
                  <a:schemeClr val="tx1"/>
                </a:solidFill>
                <a:latin typeface="Times New Roman"/>
                <a:cs typeface="Times New Roman"/>
              </a:defRPr>
            </a:lvl1pPr>
          </a:lstStyle>
          <a:p>
            <a:endParaRPr/>
          </a:p>
        </p:txBody>
      </p:sp>
      <p:sp>
        <p:nvSpPr>
          <p:cNvPr id="3" name="Holder 3"/>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7/2/2025</a:t>
            </a:fld>
            <a:endParaRPr lang="en-US"/>
          </a:p>
        </p:txBody>
      </p:sp>
      <p:sp>
        <p:nvSpPr>
          <p:cNvPr id="5" name="Holder 5"/>
          <p:cNvSpPr>
            <a:spLocks noGrp="1"/>
          </p:cNvSpPr>
          <p:nvPr>
            <p:ph type="sldNum" sz="quarter" idx="7"/>
          </p:nvPr>
        </p:nvSpPr>
        <p:spPr/>
        <p:txBody>
          <a:bodyPr lIns="0" tIns="0" rIns="0" bIns="0"/>
          <a:lstStyle>
            <a:lvl1pPr>
              <a:defRPr sz="1400" b="1" i="0">
                <a:solidFill>
                  <a:schemeClr val="bg1"/>
                </a:solidFill>
                <a:latin typeface="Arial"/>
                <a:cs typeface="Arial"/>
              </a:defRPr>
            </a:lvl1pPr>
          </a:lstStyle>
          <a:p>
            <a:pPr marL="25400">
              <a:lnSpc>
                <a:spcPts val="1650"/>
              </a:lnSpc>
            </a:pPr>
            <a:fld id="{81D60167-4931-47E6-BA6A-407CBD079E47}" type="slidenum">
              <a:rPr dirty="0"/>
              <a:t>‹N°›</a:t>
            </a:fld>
            <a:endParaRPr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7/2/2025</a:t>
            </a:fld>
            <a:endParaRPr lang="en-US"/>
          </a:p>
        </p:txBody>
      </p:sp>
      <p:sp>
        <p:nvSpPr>
          <p:cNvPr id="4" name="Holder 4"/>
          <p:cNvSpPr>
            <a:spLocks noGrp="1"/>
          </p:cNvSpPr>
          <p:nvPr>
            <p:ph type="sldNum" sz="quarter" idx="7"/>
          </p:nvPr>
        </p:nvSpPr>
        <p:spPr/>
        <p:txBody>
          <a:bodyPr lIns="0" tIns="0" rIns="0" bIns="0"/>
          <a:lstStyle>
            <a:lvl1pPr>
              <a:defRPr sz="1400" b="1" i="0">
                <a:solidFill>
                  <a:schemeClr val="bg1"/>
                </a:solidFill>
                <a:latin typeface="Arial"/>
                <a:cs typeface="Arial"/>
              </a:defRPr>
            </a:lvl1pPr>
          </a:lstStyle>
          <a:p>
            <a:pPr marL="25400">
              <a:lnSpc>
                <a:spcPts val="1650"/>
              </a:lnSpc>
            </a:pPr>
            <a:fld id="{81D60167-4931-47E6-BA6A-407CBD079E47}" type="slidenum">
              <a:rPr dirty="0"/>
              <a:t>‹N°›</a:t>
            </a:fld>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0" y="6228588"/>
            <a:ext cx="12192000" cy="629920"/>
          </a:xfrm>
          <a:custGeom>
            <a:avLst/>
            <a:gdLst/>
            <a:ahLst/>
            <a:cxnLst/>
            <a:rect l="l" t="t" r="r" b="b"/>
            <a:pathLst>
              <a:path w="12192000" h="629920">
                <a:moveTo>
                  <a:pt x="9646920" y="0"/>
                </a:moveTo>
                <a:lnTo>
                  <a:pt x="9588710" y="5801"/>
                </a:lnTo>
                <a:lnTo>
                  <a:pt x="9535287" y="22482"/>
                </a:lnTo>
                <a:lnTo>
                  <a:pt x="9489293" y="48959"/>
                </a:lnTo>
                <a:lnTo>
                  <a:pt x="9453372" y="84150"/>
                </a:lnTo>
                <a:lnTo>
                  <a:pt x="9257411" y="348627"/>
                </a:lnTo>
                <a:lnTo>
                  <a:pt x="9227716" y="377465"/>
                </a:lnTo>
                <a:lnTo>
                  <a:pt x="9189878" y="399314"/>
                </a:lnTo>
                <a:lnTo>
                  <a:pt x="9145897" y="413166"/>
                </a:lnTo>
                <a:lnTo>
                  <a:pt x="9097772" y="418007"/>
                </a:lnTo>
                <a:lnTo>
                  <a:pt x="0" y="418007"/>
                </a:lnTo>
                <a:lnTo>
                  <a:pt x="0" y="629412"/>
                </a:lnTo>
                <a:lnTo>
                  <a:pt x="12189206" y="629412"/>
                </a:lnTo>
                <a:lnTo>
                  <a:pt x="12189331" y="399314"/>
                </a:lnTo>
                <a:lnTo>
                  <a:pt x="12192000" y="406"/>
                </a:lnTo>
                <a:lnTo>
                  <a:pt x="9646920" y="406"/>
                </a:lnTo>
                <a:lnTo>
                  <a:pt x="9646920" y="0"/>
                </a:lnTo>
                <a:close/>
              </a:path>
            </a:pathLst>
          </a:custGeom>
          <a:solidFill>
            <a:srgbClr val="1FC54F"/>
          </a:solidFill>
        </p:spPr>
        <p:txBody>
          <a:bodyPr wrap="square" lIns="0" tIns="0" rIns="0" bIns="0" rtlCol="0"/>
          <a:lstStyle/>
          <a:p>
            <a:endParaRPr/>
          </a:p>
        </p:txBody>
      </p:sp>
      <p:sp>
        <p:nvSpPr>
          <p:cNvPr id="2" name="Holder 2"/>
          <p:cNvSpPr>
            <a:spLocks noGrp="1"/>
          </p:cNvSpPr>
          <p:nvPr>
            <p:ph type="title"/>
          </p:nvPr>
        </p:nvSpPr>
        <p:spPr>
          <a:xfrm>
            <a:off x="310692" y="805942"/>
            <a:ext cx="11534140" cy="695960"/>
          </a:xfrm>
          <a:prstGeom prst="rect">
            <a:avLst/>
          </a:prstGeom>
        </p:spPr>
        <p:txBody>
          <a:bodyPr wrap="square" lIns="0" tIns="0" rIns="0" bIns="0">
            <a:spAutoFit/>
          </a:bodyPr>
          <a:lstStyle>
            <a:lvl1pPr>
              <a:defRPr sz="2200" b="0" i="0">
                <a:solidFill>
                  <a:schemeClr val="tx1"/>
                </a:solidFill>
                <a:latin typeface="Times New Roman"/>
                <a:cs typeface="Times New Roman"/>
              </a:defRPr>
            </a:lvl1pPr>
          </a:lstStyle>
          <a:p>
            <a:endParaRPr/>
          </a:p>
        </p:txBody>
      </p:sp>
      <p:sp>
        <p:nvSpPr>
          <p:cNvPr id="3" name="Holder 3"/>
          <p:cNvSpPr>
            <a:spLocks noGrp="1"/>
          </p:cNvSpPr>
          <p:nvPr>
            <p:ph type="body" idx="1"/>
          </p:nvPr>
        </p:nvSpPr>
        <p:spPr>
          <a:xfrm>
            <a:off x="310692" y="1501419"/>
            <a:ext cx="11532870" cy="4584065"/>
          </a:xfrm>
          <a:prstGeom prst="rect">
            <a:avLst/>
          </a:prstGeom>
        </p:spPr>
        <p:txBody>
          <a:bodyPr wrap="square" lIns="0" tIns="0" rIns="0" bIns="0">
            <a:spAutoFit/>
          </a:bodyPr>
          <a:lstStyle>
            <a:lvl1pPr>
              <a:defRPr sz="2200" b="1" i="0">
                <a:solidFill>
                  <a:schemeClr val="tx1"/>
                </a:solidFill>
                <a:latin typeface="Times New Roman"/>
                <a:cs typeface="Times New Roman"/>
              </a:defRPr>
            </a:lvl1pPr>
          </a:lstStyle>
          <a:p>
            <a:endParaRPr/>
          </a:p>
        </p:txBody>
      </p:sp>
      <p:sp>
        <p:nvSpPr>
          <p:cNvPr id="4" name="Holder 4"/>
          <p:cNvSpPr>
            <a:spLocks noGrp="1"/>
          </p:cNvSpPr>
          <p:nvPr>
            <p:ph type="ftr" sz="quarter" idx="5"/>
          </p:nvPr>
        </p:nvSpPr>
        <p:spPr>
          <a:xfrm>
            <a:off x="4145280" y="6377940"/>
            <a:ext cx="3901440" cy="342900"/>
          </a:xfrm>
          <a:prstGeom prst="rect">
            <a:avLst/>
          </a:prstGeom>
        </p:spPr>
        <p:txBody>
          <a:bodyPr wrap="square" lIns="0" tIns="0" rIns="0" bIns="0">
            <a:spAutoFit/>
          </a:bodyPr>
          <a:lstStyle>
            <a:lvl1pPr algn="ctr">
              <a:defRPr>
                <a:solidFill>
                  <a:schemeClr val="tx1">
                    <a:tint val="75000"/>
                  </a:schemeClr>
                </a:solidFill>
              </a:defRPr>
            </a:lvl1pPr>
          </a:lstStyle>
          <a:p>
            <a:endParaRPr/>
          </a:p>
        </p:txBody>
      </p:sp>
      <p:sp>
        <p:nvSpPr>
          <p:cNvPr id="5" name="Holder 5"/>
          <p:cNvSpPr>
            <a:spLocks noGrp="1"/>
          </p:cNvSpPr>
          <p:nvPr>
            <p:ph type="dt" sz="half" idx="6"/>
          </p:nvPr>
        </p:nvSpPr>
        <p:spPr>
          <a:xfrm>
            <a:off x="609600" y="6377940"/>
            <a:ext cx="2804160" cy="342900"/>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7/2/2025</a:t>
            </a:fld>
            <a:endParaRPr lang="en-US"/>
          </a:p>
        </p:txBody>
      </p:sp>
      <p:sp>
        <p:nvSpPr>
          <p:cNvPr id="6" name="Holder 6"/>
          <p:cNvSpPr>
            <a:spLocks noGrp="1"/>
          </p:cNvSpPr>
          <p:nvPr>
            <p:ph type="sldNum" sz="quarter" idx="7"/>
          </p:nvPr>
        </p:nvSpPr>
        <p:spPr>
          <a:xfrm>
            <a:off x="11724640" y="6460159"/>
            <a:ext cx="248920" cy="224790"/>
          </a:xfrm>
          <a:prstGeom prst="rect">
            <a:avLst/>
          </a:prstGeom>
        </p:spPr>
        <p:txBody>
          <a:bodyPr wrap="square" lIns="0" tIns="0" rIns="0" bIns="0">
            <a:spAutoFit/>
          </a:bodyPr>
          <a:lstStyle>
            <a:lvl1pPr>
              <a:defRPr sz="1400" b="1" i="0">
                <a:solidFill>
                  <a:schemeClr val="bg1"/>
                </a:solidFill>
                <a:latin typeface="Arial"/>
                <a:cs typeface="Arial"/>
              </a:defRPr>
            </a:lvl1pPr>
          </a:lstStyle>
          <a:p>
            <a:pPr marL="25400">
              <a:lnSpc>
                <a:spcPts val="1650"/>
              </a:lnSpc>
            </a:pPr>
            <a:fld id="{81D60167-4931-47E6-BA6A-407CBD079E47}" type="slidenum">
              <a:rPr dirty="0"/>
              <a:t>‹N°›</a:t>
            </a:fld>
            <a:endParaRPr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251459" y="269747"/>
            <a:ext cx="11689080" cy="5862955"/>
          </a:xfrm>
          <a:custGeom>
            <a:avLst/>
            <a:gdLst/>
            <a:ahLst/>
            <a:cxnLst/>
            <a:rect l="l" t="t" r="r" b="b"/>
            <a:pathLst>
              <a:path w="11689080" h="5862955">
                <a:moveTo>
                  <a:pt x="0" y="5862828"/>
                </a:moveTo>
                <a:lnTo>
                  <a:pt x="11689080" y="5862828"/>
                </a:lnTo>
                <a:lnTo>
                  <a:pt x="11689080" y="0"/>
                </a:lnTo>
                <a:lnTo>
                  <a:pt x="0" y="0"/>
                </a:lnTo>
                <a:lnTo>
                  <a:pt x="0" y="5862828"/>
                </a:lnTo>
                <a:close/>
              </a:path>
            </a:pathLst>
          </a:custGeom>
          <a:ln w="9144">
            <a:solidFill>
              <a:srgbClr val="00AF50"/>
            </a:solidFill>
          </a:ln>
        </p:spPr>
        <p:txBody>
          <a:bodyPr wrap="square" lIns="0" tIns="0" rIns="0" bIns="0" rtlCol="0"/>
          <a:lstStyle/>
          <a:p>
            <a:endParaRPr/>
          </a:p>
        </p:txBody>
      </p:sp>
      <p:sp>
        <p:nvSpPr>
          <p:cNvPr id="3" name="object 3"/>
          <p:cNvSpPr txBox="1"/>
          <p:nvPr/>
        </p:nvSpPr>
        <p:spPr>
          <a:xfrm>
            <a:off x="11836400" y="6443268"/>
            <a:ext cx="125095" cy="239395"/>
          </a:xfrm>
          <a:prstGeom prst="rect">
            <a:avLst/>
          </a:prstGeom>
        </p:spPr>
        <p:txBody>
          <a:bodyPr vert="horz" wrap="square" lIns="0" tIns="12700" rIns="0" bIns="0" rtlCol="0">
            <a:spAutoFit/>
          </a:bodyPr>
          <a:lstStyle/>
          <a:p>
            <a:pPr marL="12700">
              <a:lnSpc>
                <a:spcPct val="100000"/>
              </a:lnSpc>
              <a:spcBef>
                <a:spcPts val="100"/>
              </a:spcBef>
            </a:pPr>
            <a:r>
              <a:rPr sz="1400" b="1" dirty="0">
                <a:solidFill>
                  <a:srgbClr val="FFFFFF"/>
                </a:solidFill>
                <a:latin typeface="Arial"/>
                <a:cs typeface="Arial"/>
              </a:rPr>
              <a:t>1</a:t>
            </a:r>
            <a:endParaRPr sz="1400">
              <a:latin typeface="Arial"/>
              <a:cs typeface="Arial"/>
            </a:endParaRPr>
          </a:p>
        </p:txBody>
      </p:sp>
      <p:sp>
        <p:nvSpPr>
          <p:cNvPr id="5" name="object 5"/>
          <p:cNvSpPr txBox="1">
            <a:spLocks noGrp="1"/>
          </p:cNvSpPr>
          <p:nvPr>
            <p:ph type="title"/>
          </p:nvPr>
        </p:nvSpPr>
        <p:spPr>
          <a:xfrm>
            <a:off x="1415652" y="1351471"/>
            <a:ext cx="9817895" cy="997709"/>
          </a:xfrm>
          <a:prstGeom prst="rect">
            <a:avLst/>
          </a:prstGeom>
          <a:solidFill>
            <a:srgbClr val="00B050"/>
          </a:solidFill>
        </p:spPr>
        <p:style>
          <a:lnRef idx="1">
            <a:schemeClr val="accent3"/>
          </a:lnRef>
          <a:fillRef idx="3">
            <a:schemeClr val="accent3"/>
          </a:fillRef>
          <a:effectRef idx="2">
            <a:schemeClr val="accent3"/>
          </a:effectRef>
          <a:fontRef idx="minor">
            <a:schemeClr val="lt1"/>
          </a:fontRef>
        </p:style>
        <p:txBody>
          <a:bodyPr vert="horz" wrap="square" lIns="0" tIns="12700" rIns="0" bIns="0" rtlCol="0">
            <a:spAutoFit/>
          </a:bodyPr>
          <a:lstStyle/>
          <a:p>
            <a:pPr marL="12700" algn="ctr">
              <a:lnSpc>
                <a:spcPct val="100000"/>
              </a:lnSpc>
              <a:spcBef>
                <a:spcPts val="100"/>
              </a:spcBef>
            </a:pPr>
            <a:r>
              <a:rPr lang="fr-FR" sz="3200" dirty="0"/>
              <a:t>Signature d’un contrat d’achat d’électricité au Bénin :</a:t>
            </a:r>
            <a:br>
              <a:rPr lang="fr-FR" sz="3200" dirty="0"/>
            </a:br>
            <a:r>
              <a:rPr lang="fr-FR" sz="3200" dirty="0"/>
              <a:t> </a:t>
            </a:r>
            <a:r>
              <a:rPr lang="fr-FR" sz="3200" i="1" dirty="0"/>
              <a:t>retours pratiques sur la sécurisation d’un IPP  </a:t>
            </a:r>
            <a:endParaRPr sz="3600" i="1" dirty="0">
              <a:latin typeface="OCR A Extended"/>
              <a:cs typeface="OCR A Extended"/>
            </a:endParaRPr>
          </a:p>
        </p:txBody>
      </p:sp>
      <p:sp>
        <p:nvSpPr>
          <p:cNvPr id="8" name="object 5">
            <a:extLst>
              <a:ext uri="{FF2B5EF4-FFF2-40B4-BE49-F238E27FC236}">
                <a16:creationId xmlns:a16="http://schemas.microsoft.com/office/drawing/2014/main" id="{2EAFCC00-0FD7-0786-3D68-A1113F33EF20}"/>
              </a:ext>
            </a:extLst>
          </p:cNvPr>
          <p:cNvSpPr txBox="1">
            <a:spLocks/>
          </p:cNvSpPr>
          <p:nvPr/>
        </p:nvSpPr>
        <p:spPr>
          <a:xfrm>
            <a:off x="3962400" y="4343400"/>
            <a:ext cx="5181600" cy="899090"/>
          </a:xfrm>
          <a:prstGeom prst="rect">
            <a:avLst/>
          </a:prstGeom>
          <a:solidFill>
            <a:srgbClr val="00B050"/>
          </a:solidFill>
        </p:spPr>
        <p:style>
          <a:lnRef idx="1">
            <a:schemeClr val="accent3"/>
          </a:lnRef>
          <a:fillRef idx="3">
            <a:schemeClr val="accent3"/>
          </a:fillRef>
          <a:effectRef idx="2">
            <a:schemeClr val="accent3"/>
          </a:effectRef>
          <a:fontRef idx="minor">
            <a:schemeClr val="lt1"/>
          </a:fontRef>
        </p:style>
        <p:txBody>
          <a:bodyPr vert="horz" wrap="square" lIns="0" tIns="12700" rIns="0" bIns="0" rtlCol="0">
            <a:spAutoFit/>
          </a:bodyPr>
          <a:lstStyle>
            <a:lvl1pPr>
              <a:defRPr sz="2200" b="0" i="0">
                <a:solidFill>
                  <a:schemeClr val="tx1"/>
                </a:solidFill>
                <a:latin typeface="Times New Roman"/>
                <a:ea typeface="+mn-ea"/>
                <a:cs typeface="Times New Roman"/>
              </a:defRPr>
            </a:lvl1pPr>
            <a:lvl2pPr>
              <a:defRPr>
                <a:solidFill>
                  <a:schemeClr val="lt1"/>
                </a:solidFill>
                <a:latin typeface="+mn-lt"/>
                <a:ea typeface="+mn-ea"/>
                <a:cs typeface="+mn-cs"/>
              </a:defRPr>
            </a:lvl2pPr>
            <a:lvl3pPr>
              <a:defRPr>
                <a:solidFill>
                  <a:schemeClr val="lt1"/>
                </a:solidFill>
                <a:latin typeface="+mn-lt"/>
                <a:ea typeface="+mn-ea"/>
                <a:cs typeface="+mn-cs"/>
              </a:defRPr>
            </a:lvl3pPr>
            <a:lvl4pPr>
              <a:defRPr>
                <a:solidFill>
                  <a:schemeClr val="lt1"/>
                </a:solidFill>
                <a:latin typeface="+mn-lt"/>
                <a:ea typeface="+mn-ea"/>
                <a:cs typeface="+mn-cs"/>
              </a:defRPr>
            </a:lvl4pPr>
            <a:lvl5pPr>
              <a:defRPr>
                <a:solidFill>
                  <a:schemeClr val="lt1"/>
                </a:solidFill>
                <a:latin typeface="+mn-lt"/>
                <a:ea typeface="+mn-ea"/>
                <a:cs typeface="+mn-cs"/>
              </a:defRPr>
            </a:lvl5pPr>
            <a:lvl6pPr>
              <a:defRPr>
                <a:solidFill>
                  <a:schemeClr val="lt1"/>
                </a:solidFill>
                <a:latin typeface="+mn-lt"/>
                <a:ea typeface="+mn-ea"/>
                <a:cs typeface="+mn-cs"/>
              </a:defRPr>
            </a:lvl6pPr>
            <a:lvl7pPr>
              <a:defRPr>
                <a:solidFill>
                  <a:schemeClr val="lt1"/>
                </a:solidFill>
                <a:latin typeface="+mn-lt"/>
                <a:ea typeface="+mn-ea"/>
                <a:cs typeface="+mn-cs"/>
              </a:defRPr>
            </a:lvl7pPr>
            <a:lvl8pPr>
              <a:defRPr>
                <a:solidFill>
                  <a:schemeClr val="lt1"/>
                </a:solidFill>
                <a:latin typeface="+mn-lt"/>
                <a:ea typeface="+mn-ea"/>
                <a:cs typeface="+mn-cs"/>
              </a:defRPr>
            </a:lvl8pPr>
            <a:lvl9pPr>
              <a:defRPr>
                <a:solidFill>
                  <a:schemeClr val="lt1"/>
                </a:solidFill>
                <a:latin typeface="+mn-lt"/>
                <a:ea typeface="+mn-ea"/>
                <a:cs typeface="+mn-cs"/>
              </a:defRPr>
            </a:lvl9pPr>
          </a:lstStyle>
          <a:p>
            <a:pPr marL="12700" algn="ctr">
              <a:spcBef>
                <a:spcPts val="100"/>
              </a:spcBef>
            </a:pPr>
            <a:r>
              <a:rPr lang="fr-FR" sz="2000" kern="0" dirty="0">
                <a:latin typeface="Times New Roman" panose="02020603050405020304" pitchFamily="18" charset="0"/>
                <a:cs typeface="Times New Roman" panose="02020603050405020304" pitchFamily="18" charset="0"/>
              </a:rPr>
              <a:t>Max Gratien TROUGNIN</a:t>
            </a:r>
            <a:br>
              <a:rPr lang="fr-FR" sz="2000" kern="0" dirty="0">
                <a:latin typeface="Times New Roman" panose="02020603050405020304" pitchFamily="18" charset="0"/>
                <a:cs typeface="Times New Roman" panose="02020603050405020304" pitchFamily="18" charset="0"/>
              </a:rPr>
            </a:br>
            <a:r>
              <a:rPr lang="fr-FR" sz="1800" i="1" kern="0" dirty="0">
                <a:latin typeface="Times New Roman" panose="02020603050405020304" pitchFamily="18" charset="0"/>
                <a:cs typeface="Times New Roman" panose="02020603050405020304" pitchFamily="18" charset="0"/>
              </a:rPr>
              <a:t>Directeur des Etudes Juridiques et de la conformité</a:t>
            </a:r>
            <a:r>
              <a:rPr lang="fr-FR" sz="1800" kern="0" dirty="0">
                <a:latin typeface="Times New Roman" panose="02020603050405020304" pitchFamily="18" charset="0"/>
                <a:cs typeface="Times New Roman" panose="02020603050405020304" pitchFamily="18" charset="0"/>
              </a:rPr>
              <a:t> </a:t>
            </a:r>
          </a:p>
          <a:p>
            <a:pPr marL="12700" algn="ctr">
              <a:spcBef>
                <a:spcPts val="100"/>
              </a:spcBef>
            </a:pPr>
            <a:r>
              <a:rPr lang="fr-FR" sz="1800" kern="0" dirty="0">
                <a:latin typeface="Times New Roman" panose="02020603050405020304" pitchFamily="18" charset="0"/>
                <a:cs typeface="Times New Roman" panose="02020603050405020304" pitchFamily="18" charset="0"/>
              </a:rPr>
              <a:t>ARE - BENIN</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DAAE741-3FED-B6F3-56E3-6CD7268FA5EE}"/>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EE0F9E1E-6A3E-C574-F98D-7D6170952C40}"/>
              </a:ext>
            </a:extLst>
          </p:cNvPr>
          <p:cNvSpPr>
            <a:spLocks noGrp="1"/>
          </p:cNvSpPr>
          <p:nvPr>
            <p:ph type="title"/>
          </p:nvPr>
        </p:nvSpPr>
        <p:spPr>
          <a:xfrm>
            <a:off x="609600" y="228600"/>
            <a:ext cx="10966847" cy="369332"/>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IV- Sécurité juridique des IPP découlant de l’application de la loi par l’ARE </a:t>
            </a:r>
            <a:br>
              <a:rPr lang="fr-FR" sz="2400" b="1" dirty="0"/>
            </a:br>
            <a:endParaRPr lang="fr-FR" sz="2400" b="1" dirty="0"/>
          </a:p>
        </p:txBody>
      </p:sp>
      <p:sp>
        <p:nvSpPr>
          <p:cNvPr id="5" name="Espace réservé du texte 2">
            <a:extLst>
              <a:ext uri="{FF2B5EF4-FFF2-40B4-BE49-F238E27FC236}">
                <a16:creationId xmlns:a16="http://schemas.microsoft.com/office/drawing/2014/main" id="{5E165CE2-C319-2560-E29A-730462992320}"/>
              </a:ext>
            </a:extLst>
          </p:cNvPr>
          <p:cNvSpPr txBox="1">
            <a:spLocks/>
          </p:cNvSpPr>
          <p:nvPr/>
        </p:nvSpPr>
        <p:spPr>
          <a:xfrm>
            <a:off x="609600" y="1272064"/>
            <a:ext cx="11171718" cy="5067221"/>
          </a:xfrm>
          <a:prstGeom prst="rect">
            <a:avLst/>
          </a:prstGeom>
        </p:spPr>
        <p:txBody>
          <a:bodyPr wrap="square" lIns="0" tIns="0" rIns="0" bIns="0" anchor="ctr">
            <a:spAutoFit/>
          </a:bodyPr>
          <a:lstStyle>
            <a:lvl1pPr marL="0">
              <a:defRPr sz="2200" b="1" i="0">
                <a:solidFill>
                  <a:schemeClr val="tx1"/>
                </a:solidFill>
                <a:latin typeface="Times New Roman"/>
                <a:ea typeface="+mn-ea"/>
                <a:cs typeface="Times New Roman"/>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a:lstStyle>
          <a:p>
            <a:pPr marL="73660" marR="109855" algn="just">
              <a:lnSpc>
                <a:spcPct val="200000"/>
              </a:lnSpc>
              <a:spcBef>
                <a:spcPts val="5"/>
              </a:spcBef>
            </a:pPr>
            <a:r>
              <a:rPr lang="fr-FR" sz="2400" b="0" dirty="0">
                <a:latin typeface="Calibri" panose="020F0502020204030204" pitchFamily="34" charset="0"/>
                <a:ea typeface="Calibri" panose="020F0502020204030204" pitchFamily="34" charset="0"/>
              </a:rPr>
              <a:t>Les prérogatives de l’ARE sont fixées par la loi. L’ARE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contrôle la régularité du processus d’octroi des titres d’exploitation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veille au respect des contrats plan ou de délégation de gestion conclue avec l’État ou le secteur privé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émet un avis conforme en matière de délégation de service public, de fourniture de l’énergie électrique, ou de tout autre contrat ou convention, leur périmètre et les programmes d’investissement des opérateurs ;</a:t>
            </a:r>
          </a:p>
        </p:txBody>
      </p:sp>
      <p:sp>
        <p:nvSpPr>
          <p:cNvPr id="3" name="Titre 1">
            <a:extLst>
              <a:ext uri="{FF2B5EF4-FFF2-40B4-BE49-F238E27FC236}">
                <a16:creationId xmlns:a16="http://schemas.microsoft.com/office/drawing/2014/main" id="{54D5DC04-B312-E3F5-ECCE-8F60572EC11C}"/>
              </a:ext>
            </a:extLst>
          </p:cNvPr>
          <p:cNvSpPr txBox="1">
            <a:spLocks/>
          </p:cNvSpPr>
          <p:nvPr/>
        </p:nvSpPr>
        <p:spPr>
          <a:xfrm>
            <a:off x="1752599" y="902732"/>
            <a:ext cx="8686802" cy="369332"/>
          </a:xfrm>
          <a:prstGeom prst="rect">
            <a:avLst/>
          </a:prstGeom>
          <a:ln>
            <a:noFill/>
          </a:ln>
        </p:spPr>
        <p:style>
          <a:lnRef idx="2">
            <a:schemeClr val="dk1"/>
          </a:lnRef>
          <a:fillRef idx="1">
            <a:schemeClr val="lt1"/>
          </a:fillRef>
          <a:effectRef idx="0">
            <a:schemeClr val="dk1"/>
          </a:effectRef>
          <a:fontRef idx="minor">
            <a:schemeClr val="dk1"/>
          </a:fontRef>
        </p:style>
        <p:txBody>
          <a:bodyPr wrap="square" lIns="0" tIns="0" rIns="0" bIns="0">
            <a:spAutoFit/>
          </a:bodyPr>
          <a:lstStyle>
            <a:lvl1pPr>
              <a:defRPr sz="2200" b="0" i="0">
                <a:solidFill>
                  <a:schemeClr val="tx1"/>
                </a:solidFill>
                <a:latin typeface="Times New Roman"/>
                <a:ea typeface="+mn-ea"/>
                <a:cs typeface="Times New Roman"/>
              </a:defRPr>
            </a:lvl1pPr>
            <a:lvl2pPr>
              <a:defRPr>
                <a:solidFill>
                  <a:schemeClr val="lt1"/>
                </a:solidFill>
                <a:latin typeface="+mn-lt"/>
                <a:ea typeface="+mn-ea"/>
                <a:cs typeface="+mn-cs"/>
              </a:defRPr>
            </a:lvl2pPr>
            <a:lvl3pPr>
              <a:defRPr>
                <a:solidFill>
                  <a:schemeClr val="lt1"/>
                </a:solidFill>
                <a:latin typeface="+mn-lt"/>
                <a:ea typeface="+mn-ea"/>
                <a:cs typeface="+mn-cs"/>
              </a:defRPr>
            </a:lvl3pPr>
            <a:lvl4pPr>
              <a:defRPr>
                <a:solidFill>
                  <a:schemeClr val="lt1"/>
                </a:solidFill>
                <a:latin typeface="+mn-lt"/>
                <a:ea typeface="+mn-ea"/>
                <a:cs typeface="+mn-cs"/>
              </a:defRPr>
            </a:lvl4pPr>
            <a:lvl5pPr>
              <a:defRPr>
                <a:solidFill>
                  <a:schemeClr val="lt1"/>
                </a:solidFill>
                <a:latin typeface="+mn-lt"/>
                <a:ea typeface="+mn-ea"/>
                <a:cs typeface="+mn-cs"/>
              </a:defRPr>
            </a:lvl5pPr>
            <a:lvl6pPr>
              <a:defRPr>
                <a:solidFill>
                  <a:schemeClr val="lt1"/>
                </a:solidFill>
                <a:latin typeface="+mn-lt"/>
                <a:ea typeface="+mn-ea"/>
                <a:cs typeface="+mn-cs"/>
              </a:defRPr>
            </a:lvl6pPr>
            <a:lvl7pPr>
              <a:defRPr>
                <a:solidFill>
                  <a:schemeClr val="lt1"/>
                </a:solidFill>
                <a:latin typeface="+mn-lt"/>
                <a:ea typeface="+mn-ea"/>
                <a:cs typeface="+mn-cs"/>
              </a:defRPr>
            </a:lvl7pPr>
            <a:lvl8pPr>
              <a:defRPr>
                <a:solidFill>
                  <a:schemeClr val="lt1"/>
                </a:solidFill>
                <a:latin typeface="+mn-lt"/>
                <a:ea typeface="+mn-ea"/>
                <a:cs typeface="+mn-cs"/>
              </a:defRPr>
            </a:lvl8pPr>
            <a:lvl9pPr>
              <a:defRPr>
                <a:solidFill>
                  <a:schemeClr val="lt1"/>
                </a:solidFill>
                <a:latin typeface="+mn-lt"/>
                <a:ea typeface="+mn-ea"/>
                <a:cs typeface="+mn-cs"/>
              </a:defRPr>
            </a:lvl9pPr>
          </a:lstStyle>
          <a:p>
            <a:pPr algn="ctr"/>
            <a:r>
              <a:rPr lang="fr-FR" sz="2400" b="1" kern="0" dirty="0">
                <a:latin typeface="+mn-lt"/>
              </a:rPr>
              <a:t>IV.1 </a:t>
            </a:r>
            <a:r>
              <a:rPr lang="fr-FR" sz="2400" b="1" dirty="0">
                <a:latin typeface="+mn-lt"/>
              </a:rPr>
              <a:t>Mandat de l’ARE</a:t>
            </a:r>
            <a:endParaRPr lang="fr-FR" sz="2400" b="1" kern="0" dirty="0">
              <a:latin typeface="+mn-lt"/>
            </a:endParaRPr>
          </a:p>
        </p:txBody>
      </p:sp>
    </p:spTree>
    <p:extLst>
      <p:ext uri="{BB962C8B-B14F-4D97-AF65-F5344CB8AC3E}">
        <p14:creationId xmlns:p14="http://schemas.microsoft.com/office/powerpoint/2010/main" val="17971421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6327FF6-D906-37F2-B2E0-0FD4F34F2C48}"/>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C37DBEDA-5D0C-C798-F747-F7A8EC8AA663}"/>
              </a:ext>
            </a:extLst>
          </p:cNvPr>
          <p:cNvSpPr>
            <a:spLocks noGrp="1"/>
          </p:cNvSpPr>
          <p:nvPr>
            <p:ph type="title"/>
          </p:nvPr>
        </p:nvSpPr>
        <p:spPr>
          <a:xfrm>
            <a:off x="609600" y="228600"/>
            <a:ext cx="10966847" cy="381000"/>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IV- Sécurité juridique des IPP découlant de l’application de la loi par l’ARE </a:t>
            </a:r>
            <a:br>
              <a:rPr lang="fr-FR" sz="2400" b="1" dirty="0"/>
            </a:br>
            <a:endParaRPr lang="fr-FR" sz="2400" b="1" dirty="0"/>
          </a:p>
        </p:txBody>
      </p:sp>
      <p:sp>
        <p:nvSpPr>
          <p:cNvPr id="5" name="Espace réservé du texte 2">
            <a:extLst>
              <a:ext uri="{FF2B5EF4-FFF2-40B4-BE49-F238E27FC236}">
                <a16:creationId xmlns:a16="http://schemas.microsoft.com/office/drawing/2014/main" id="{1168265B-2055-4DBC-CE0B-808BDD39959A}"/>
              </a:ext>
            </a:extLst>
          </p:cNvPr>
          <p:cNvSpPr txBox="1">
            <a:spLocks/>
          </p:cNvSpPr>
          <p:nvPr/>
        </p:nvSpPr>
        <p:spPr>
          <a:xfrm>
            <a:off x="1005481" y="1264721"/>
            <a:ext cx="10181036" cy="4328557"/>
          </a:xfrm>
          <a:prstGeom prst="rect">
            <a:avLst/>
          </a:prstGeom>
        </p:spPr>
        <p:txBody>
          <a:bodyPr wrap="square" lIns="0" tIns="0" rIns="0" bIns="0" anchor="ctr">
            <a:spAutoFit/>
          </a:bodyPr>
          <a:lstStyle>
            <a:lvl1pPr marL="0">
              <a:defRPr sz="2200" b="1" i="0">
                <a:solidFill>
                  <a:schemeClr val="tx1"/>
                </a:solidFill>
                <a:latin typeface="Times New Roman"/>
                <a:ea typeface="+mn-ea"/>
                <a:cs typeface="Times New Roman"/>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a:lstStyle>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émet un avis conforme sur la mise en œuvre de toute procédure d’entente directe et d’offres spontanées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émet un avis conforme sur tout contrat d'achat/vente d'énergie à conclure par les producteurs et les revendeurs d'énergie électrique avec les consommateurs et/ou les distributeurs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règle à l’amiable les litiges entre les parties.</a:t>
            </a:r>
          </a:p>
        </p:txBody>
      </p:sp>
    </p:spTree>
    <p:extLst>
      <p:ext uri="{BB962C8B-B14F-4D97-AF65-F5344CB8AC3E}">
        <p14:creationId xmlns:p14="http://schemas.microsoft.com/office/powerpoint/2010/main" val="305344370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BF58BD1E-CEBC-507B-AD14-6BEA0468E0B7}"/>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3CF3BF10-AA31-3883-2C73-AFEFDCED8376}"/>
              </a:ext>
            </a:extLst>
          </p:cNvPr>
          <p:cNvSpPr>
            <a:spLocks noGrp="1"/>
          </p:cNvSpPr>
          <p:nvPr>
            <p:ph type="title"/>
          </p:nvPr>
        </p:nvSpPr>
        <p:spPr>
          <a:xfrm>
            <a:off x="609600" y="228600"/>
            <a:ext cx="10966847" cy="457199"/>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IV- Sécurité juridique des IPP découlant de l’application de la loi par l’ARE </a:t>
            </a:r>
            <a:br>
              <a:rPr lang="fr-FR" sz="2400" b="1" dirty="0"/>
            </a:br>
            <a:endParaRPr lang="fr-FR" sz="2400" b="1" dirty="0"/>
          </a:p>
        </p:txBody>
      </p:sp>
      <p:sp>
        <p:nvSpPr>
          <p:cNvPr id="5" name="Espace réservé du texte 2">
            <a:extLst>
              <a:ext uri="{FF2B5EF4-FFF2-40B4-BE49-F238E27FC236}">
                <a16:creationId xmlns:a16="http://schemas.microsoft.com/office/drawing/2014/main" id="{71F8D9DA-7035-FBE0-78FF-697B3492ADC9}"/>
              </a:ext>
            </a:extLst>
          </p:cNvPr>
          <p:cNvSpPr txBox="1">
            <a:spLocks/>
          </p:cNvSpPr>
          <p:nvPr/>
        </p:nvSpPr>
        <p:spPr>
          <a:xfrm>
            <a:off x="609599" y="1397413"/>
            <a:ext cx="10966847" cy="4328557"/>
          </a:xfrm>
          <a:prstGeom prst="rect">
            <a:avLst/>
          </a:prstGeom>
        </p:spPr>
        <p:txBody>
          <a:bodyPr wrap="square" lIns="0" tIns="0" rIns="0" bIns="0" anchor="ctr">
            <a:spAutoFit/>
          </a:bodyPr>
          <a:lstStyle>
            <a:lvl1pPr marL="0">
              <a:defRPr sz="2200" b="1" i="0">
                <a:solidFill>
                  <a:schemeClr val="tx1"/>
                </a:solidFill>
                <a:latin typeface="Times New Roman"/>
                <a:ea typeface="+mn-ea"/>
                <a:cs typeface="Times New Roman"/>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a:lstStyle>
          <a:p>
            <a:pPr marL="73660" marR="109855" algn="just">
              <a:lnSpc>
                <a:spcPct val="200000"/>
              </a:lnSpc>
              <a:spcBef>
                <a:spcPts val="5"/>
              </a:spcBef>
            </a:pPr>
            <a:r>
              <a:rPr lang="fr-FR" sz="2400" b="0" dirty="0">
                <a:latin typeface="Calibri" panose="020F0502020204030204" pitchFamily="34" charset="0"/>
                <a:ea typeface="Calibri" panose="020F0502020204030204" pitchFamily="34" charset="0"/>
              </a:rPr>
              <a:t>L’ARE procède à l’examen des contrats pour s'assurer de leur conformité, de leur solidité et de l'adéquation de leurs clauses aux intérêts des parties. Elle s’assure également de l’équilibre du contrat (allocation des risques) en restant équidistante. A l’occasion de quatre de ses avis relatifs à l’approbation de convention de concession d’IPP et des CAE associés (avis 2021-021/CNR/ARE, avis 2021-014/CNR/ARE, avis 2021-018/CNR/ARE, avis 2021-19/CNR/ARE) l’ARE a effectué des diligences, à savoir : </a:t>
            </a:r>
          </a:p>
        </p:txBody>
      </p:sp>
      <p:sp>
        <p:nvSpPr>
          <p:cNvPr id="6" name="Titre 1">
            <a:extLst>
              <a:ext uri="{FF2B5EF4-FFF2-40B4-BE49-F238E27FC236}">
                <a16:creationId xmlns:a16="http://schemas.microsoft.com/office/drawing/2014/main" id="{A322916A-DB70-A57A-49DF-E66C64FB3221}"/>
              </a:ext>
            </a:extLst>
          </p:cNvPr>
          <p:cNvSpPr txBox="1">
            <a:spLocks/>
          </p:cNvSpPr>
          <p:nvPr/>
        </p:nvSpPr>
        <p:spPr>
          <a:xfrm>
            <a:off x="609598" y="856940"/>
            <a:ext cx="10966847" cy="369332"/>
          </a:xfrm>
          <a:prstGeom prst="rect">
            <a:avLst/>
          </a:prstGeom>
          <a:ln>
            <a:noFill/>
          </a:ln>
        </p:spPr>
        <p:style>
          <a:lnRef idx="2">
            <a:schemeClr val="dk1"/>
          </a:lnRef>
          <a:fillRef idx="1">
            <a:schemeClr val="lt1"/>
          </a:fillRef>
          <a:effectRef idx="0">
            <a:schemeClr val="dk1"/>
          </a:effectRef>
          <a:fontRef idx="minor">
            <a:schemeClr val="dk1"/>
          </a:fontRef>
        </p:style>
        <p:txBody>
          <a:bodyPr wrap="square" lIns="0" tIns="0" rIns="0" bIns="0">
            <a:spAutoFit/>
          </a:bodyPr>
          <a:lstStyle>
            <a:lvl1pPr>
              <a:defRPr sz="2200" b="0" i="0">
                <a:solidFill>
                  <a:schemeClr val="tx1"/>
                </a:solidFill>
                <a:latin typeface="Times New Roman"/>
                <a:ea typeface="+mn-ea"/>
                <a:cs typeface="Times New Roman"/>
              </a:defRPr>
            </a:lvl1pPr>
            <a:lvl2pPr>
              <a:defRPr>
                <a:solidFill>
                  <a:schemeClr val="lt1"/>
                </a:solidFill>
                <a:latin typeface="+mn-lt"/>
                <a:ea typeface="+mn-ea"/>
                <a:cs typeface="+mn-cs"/>
              </a:defRPr>
            </a:lvl2pPr>
            <a:lvl3pPr>
              <a:defRPr>
                <a:solidFill>
                  <a:schemeClr val="lt1"/>
                </a:solidFill>
                <a:latin typeface="+mn-lt"/>
                <a:ea typeface="+mn-ea"/>
                <a:cs typeface="+mn-cs"/>
              </a:defRPr>
            </a:lvl3pPr>
            <a:lvl4pPr>
              <a:defRPr>
                <a:solidFill>
                  <a:schemeClr val="lt1"/>
                </a:solidFill>
                <a:latin typeface="+mn-lt"/>
                <a:ea typeface="+mn-ea"/>
                <a:cs typeface="+mn-cs"/>
              </a:defRPr>
            </a:lvl4pPr>
            <a:lvl5pPr>
              <a:defRPr>
                <a:solidFill>
                  <a:schemeClr val="lt1"/>
                </a:solidFill>
                <a:latin typeface="+mn-lt"/>
                <a:ea typeface="+mn-ea"/>
                <a:cs typeface="+mn-cs"/>
              </a:defRPr>
            </a:lvl5pPr>
            <a:lvl6pPr>
              <a:defRPr>
                <a:solidFill>
                  <a:schemeClr val="lt1"/>
                </a:solidFill>
                <a:latin typeface="+mn-lt"/>
                <a:ea typeface="+mn-ea"/>
                <a:cs typeface="+mn-cs"/>
              </a:defRPr>
            </a:lvl6pPr>
            <a:lvl7pPr>
              <a:defRPr>
                <a:solidFill>
                  <a:schemeClr val="lt1"/>
                </a:solidFill>
                <a:latin typeface="+mn-lt"/>
                <a:ea typeface="+mn-ea"/>
                <a:cs typeface="+mn-cs"/>
              </a:defRPr>
            </a:lvl7pPr>
            <a:lvl8pPr>
              <a:defRPr>
                <a:solidFill>
                  <a:schemeClr val="lt1"/>
                </a:solidFill>
                <a:latin typeface="+mn-lt"/>
                <a:ea typeface="+mn-ea"/>
                <a:cs typeface="+mn-cs"/>
              </a:defRPr>
            </a:lvl8pPr>
            <a:lvl9pPr>
              <a:defRPr>
                <a:solidFill>
                  <a:schemeClr val="lt1"/>
                </a:solidFill>
                <a:latin typeface="+mn-lt"/>
                <a:ea typeface="+mn-ea"/>
                <a:cs typeface="+mn-cs"/>
              </a:defRPr>
            </a:lvl9pPr>
          </a:lstStyle>
          <a:p>
            <a:pPr algn="ctr"/>
            <a:r>
              <a:rPr lang="fr-FR" sz="2400" b="1" kern="0" dirty="0">
                <a:latin typeface="+mn-lt"/>
              </a:rPr>
              <a:t>IV.2 </a:t>
            </a:r>
            <a:r>
              <a:rPr lang="fr-FR" sz="2400" b="1" dirty="0">
                <a:latin typeface="+mn-lt"/>
              </a:rPr>
              <a:t>Comment l’ARE sécurise-t-elle les IPP : les diligences qu’effectuent l’ARE </a:t>
            </a:r>
            <a:endParaRPr lang="fr-FR" sz="2400" b="1" kern="0" dirty="0">
              <a:latin typeface="+mn-lt"/>
            </a:endParaRPr>
          </a:p>
        </p:txBody>
      </p:sp>
    </p:spTree>
    <p:extLst>
      <p:ext uri="{BB962C8B-B14F-4D97-AF65-F5344CB8AC3E}">
        <p14:creationId xmlns:p14="http://schemas.microsoft.com/office/powerpoint/2010/main" val="143653429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D4FD80E-794E-07DB-EF41-25E43507D14E}"/>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9AFAA650-F804-1B73-949D-A2BC3FBE74D5}"/>
              </a:ext>
            </a:extLst>
          </p:cNvPr>
          <p:cNvSpPr>
            <a:spLocks noGrp="1"/>
          </p:cNvSpPr>
          <p:nvPr>
            <p:ph type="title"/>
          </p:nvPr>
        </p:nvSpPr>
        <p:spPr>
          <a:xfrm>
            <a:off x="609600" y="228600"/>
            <a:ext cx="10966847" cy="533400"/>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IV- Sécurité juridique des IPP découlant de l’application de la loi par l’ARE </a:t>
            </a:r>
            <a:br>
              <a:rPr lang="fr-FR" sz="2400" b="1" dirty="0"/>
            </a:br>
            <a:endParaRPr lang="fr-FR" sz="2400" b="1" dirty="0"/>
          </a:p>
        </p:txBody>
      </p:sp>
      <p:sp>
        <p:nvSpPr>
          <p:cNvPr id="5" name="Espace réservé du texte 2">
            <a:extLst>
              <a:ext uri="{FF2B5EF4-FFF2-40B4-BE49-F238E27FC236}">
                <a16:creationId xmlns:a16="http://schemas.microsoft.com/office/drawing/2014/main" id="{6671405E-3C14-65C0-5AD9-25050C28DF09}"/>
              </a:ext>
            </a:extLst>
          </p:cNvPr>
          <p:cNvSpPr txBox="1">
            <a:spLocks/>
          </p:cNvSpPr>
          <p:nvPr/>
        </p:nvSpPr>
        <p:spPr>
          <a:xfrm>
            <a:off x="1002505" y="895389"/>
            <a:ext cx="10181036" cy="5067221"/>
          </a:xfrm>
          <a:prstGeom prst="rect">
            <a:avLst/>
          </a:prstGeom>
        </p:spPr>
        <p:txBody>
          <a:bodyPr wrap="square" lIns="0" tIns="0" rIns="0" bIns="0" anchor="ctr">
            <a:spAutoFit/>
          </a:bodyPr>
          <a:lstStyle>
            <a:lvl1pPr marL="0">
              <a:defRPr sz="2200" b="1" i="0">
                <a:solidFill>
                  <a:schemeClr val="tx1"/>
                </a:solidFill>
                <a:latin typeface="Times New Roman"/>
                <a:ea typeface="+mn-ea"/>
                <a:cs typeface="Times New Roman"/>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a:lstStyle>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mise en place de comité d’Experts en vue de l’étude des dossiers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recours à des expertises externes avérées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demande de rescrit à l’administration fiscale et à la direction des affaires monétaires de la BCEAO</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contrôle de l’identification précise des parties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vérification de la clarté et de la précision des stipulations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vérification des tarifs.</a:t>
            </a:r>
          </a:p>
        </p:txBody>
      </p:sp>
    </p:spTree>
    <p:extLst>
      <p:ext uri="{BB962C8B-B14F-4D97-AF65-F5344CB8AC3E}">
        <p14:creationId xmlns:p14="http://schemas.microsoft.com/office/powerpoint/2010/main" val="146897134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85654B3-8F88-95E2-2854-1432B0CDE36F}"/>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4C38681A-651F-27BC-09D4-B4E2DF1147C6}"/>
              </a:ext>
            </a:extLst>
          </p:cNvPr>
          <p:cNvSpPr>
            <a:spLocks noGrp="1"/>
          </p:cNvSpPr>
          <p:nvPr>
            <p:ph type="title"/>
          </p:nvPr>
        </p:nvSpPr>
        <p:spPr>
          <a:xfrm>
            <a:off x="609600" y="228600"/>
            <a:ext cx="10966847" cy="457200"/>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IV- Sécurité juridique des IPP découlant de l’application de la loi par l’ARE </a:t>
            </a:r>
            <a:br>
              <a:rPr lang="fr-FR" sz="2400" b="1" dirty="0"/>
            </a:br>
            <a:endParaRPr lang="fr-FR" sz="2400" b="1" dirty="0"/>
          </a:p>
        </p:txBody>
      </p:sp>
      <p:sp>
        <p:nvSpPr>
          <p:cNvPr id="5" name="Espace réservé du texte 2">
            <a:extLst>
              <a:ext uri="{FF2B5EF4-FFF2-40B4-BE49-F238E27FC236}">
                <a16:creationId xmlns:a16="http://schemas.microsoft.com/office/drawing/2014/main" id="{3EE03E89-57A9-A20F-5EFC-BF97725730D5}"/>
              </a:ext>
            </a:extLst>
          </p:cNvPr>
          <p:cNvSpPr txBox="1">
            <a:spLocks/>
          </p:cNvSpPr>
          <p:nvPr/>
        </p:nvSpPr>
        <p:spPr>
          <a:xfrm>
            <a:off x="1002505" y="990600"/>
            <a:ext cx="10181036" cy="5067221"/>
          </a:xfrm>
          <a:prstGeom prst="rect">
            <a:avLst/>
          </a:prstGeom>
        </p:spPr>
        <p:txBody>
          <a:bodyPr wrap="square" lIns="0" tIns="0" rIns="0" bIns="0" anchor="ctr">
            <a:spAutoFit/>
          </a:bodyPr>
          <a:lstStyle>
            <a:lvl1pPr marL="0">
              <a:defRPr sz="2200" b="1" i="0">
                <a:solidFill>
                  <a:schemeClr val="tx1"/>
                </a:solidFill>
                <a:latin typeface="Times New Roman"/>
                <a:ea typeface="+mn-ea"/>
                <a:cs typeface="Times New Roman"/>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a:lstStyle>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anticipation des risques (force majeure, non-exécution, retards, etc.)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révision de la clause relative à la résolution des différends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révision des clauses protectrices (clauses de confidentialité, de limitation de responsabilité, ou de pénalités en cas de manquement)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vérification de la conformité légale et réglementaire (lois nationales et communautaires)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vérification de toutes les annexes (exhaustivité, conformité et cohérence).</a:t>
            </a:r>
          </a:p>
        </p:txBody>
      </p:sp>
    </p:spTree>
    <p:extLst>
      <p:ext uri="{BB962C8B-B14F-4D97-AF65-F5344CB8AC3E}">
        <p14:creationId xmlns:p14="http://schemas.microsoft.com/office/powerpoint/2010/main" val="140017547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AB61E3B-E5F1-64CB-8655-E385A9C5474D}"/>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A729B865-5038-8B0F-CDDB-F81C4344A707}"/>
              </a:ext>
            </a:extLst>
          </p:cNvPr>
          <p:cNvSpPr>
            <a:spLocks noGrp="1"/>
          </p:cNvSpPr>
          <p:nvPr>
            <p:ph type="title"/>
          </p:nvPr>
        </p:nvSpPr>
        <p:spPr>
          <a:xfrm>
            <a:off x="609600" y="228600"/>
            <a:ext cx="10966847" cy="369332"/>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V- Défis et difficultés</a:t>
            </a:r>
          </a:p>
        </p:txBody>
      </p:sp>
      <p:sp>
        <p:nvSpPr>
          <p:cNvPr id="5" name="Espace réservé du texte 2">
            <a:extLst>
              <a:ext uri="{FF2B5EF4-FFF2-40B4-BE49-F238E27FC236}">
                <a16:creationId xmlns:a16="http://schemas.microsoft.com/office/drawing/2014/main" id="{846BFC78-4C76-AFAC-6111-79D10C66F190}"/>
              </a:ext>
            </a:extLst>
          </p:cNvPr>
          <p:cNvSpPr txBox="1">
            <a:spLocks/>
          </p:cNvSpPr>
          <p:nvPr/>
        </p:nvSpPr>
        <p:spPr>
          <a:xfrm>
            <a:off x="838200" y="1013653"/>
            <a:ext cx="10738247" cy="5067221"/>
          </a:xfrm>
          <a:prstGeom prst="rect">
            <a:avLst/>
          </a:prstGeom>
        </p:spPr>
        <p:txBody>
          <a:bodyPr wrap="square" lIns="0" tIns="0" rIns="0" bIns="0" anchor="ctr">
            <a:spAutoFit/>
          </a:bodyPr>
          <a:lstStyle>
            <a:lvl1pPr marL="0">
              <a:defRPr sz="2200" b="1" i="0">
                <a:solidFill>
                  <a:schemeClr val="tx1"/>
                </a:solidFill>
                <a:latin typeface="Times New Roman"/>
                <a:ea typeface="+mn-ea"/>
                <a:cs typeface="Times New Roman"/>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a:lstStyle>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Réduction de l’asymétrie d’informations entre les porteurs de projets et l’ARE (plans d’affaires, construction des tarifs, technologies de production)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Renforcement de l’indépendance de l’ARE face au lobbying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Conciliation des intérêts divergents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Perception dans l’opinion de l’ARE comme obstacle (avis de l’ARE portant annulation de plusieurs conventions de concession et CAE conclues pour environ 2000 MW)</a:t>
            </a:r>
          </a:p>
        </p:txBody>
      </p:sp>
    </p:spTree>
    <p:extLst>
      <p:ext uri="{BB962C8B-B14F-4D97-AF65-F5344CB8AC3E}">
        <p14:creationId xmlns:p14="http://schemas.microsoft.com/office/powerpoint/2010/main" val="359332226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AC09ACA8-46BE-62AD-A746-E101B938FB29}"/>
              </a:ext>
            </a:extLst>
          </p:cNvPr>
          <p:cNvSpPr>
            <a:spLocks noGrp="1"/>
          </p:cNvSpPr>
          <p:nvPr>
            <p:ph type="title"/>
          </p:nvPr>
        </p:nvSpPr>
        <p:spPr>
          <a:xfrm>
            <a:off x="457200" y="381000"/>
            <a:ext cx="11534140" cy="369332"/>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SOMMAIRE</a:t>
            </a:r>
            <a:endParaRPr lang="en-US" sz="2400" b="1" dirty="0"/>
          </a:p>
        </p:txBody>
      </p:sp>
      <p:sp>
        <p:nvSpPr>
          <p:cNvPr id="3" name="Espace réservé du texte 2">
            <a:extLst>
              <a:ext uri="{FF2B5EF4-FFF2-40B4-BE49-F238E27FC236}">
                <a16:creationId xmlns:a16="http://schemas.microsoft.com/office/drawing/2014/main" id="{73B8460D-3CED-D960-F7EC-37E6FC077FD1}"/>
              </a:ext>
            </a:extLst>
          </p:cNvPr>
          <p:cNvSpPr>
            <a:spLocks noGrp="1"/>
          </p:cNvSpPr>
          <p:nvPr>
            <p:ph type="body" idx="1"/>
          </p:nvPr>
        </p:nvSpPr>
        <p:spPr>
          <a:xfrm>
            <a:off x="914400" y="1058522"/>
            <a:ext cx="10619740" cy="4467057"/>
          </a:xfrm>
        </p:spPr>
        <p:txBody>
          <a:bodyPr anchor="ctr"/>
          <a:lstStyle/>
          <a:p>
            <a:pPr marL="971550" lvl="1" indent="-514350">
              <a:lnSpc>
                <a:spcPct val="250000"/>
              </a:lnSpc>
              <a:buFont typeface="+mj-lt"/>
              <a:buAutoNum type="romanUcPeriod"/>
            </a:pPr>
            <a:r>
              <a:rPr lang="fr-FR" sz="2400" b="1" dirty="0">
                <a:cs typeface="Times New Roman" panose="02020603050405020304" pitchFamily="18" charset="0"/>
              </a:rPr>
              <a:t>Enjeux de la sécurisation des IPP</a:t>
            </a:r>
          </a:p>
          <a:p>
            <a:pPr marL="971550" lvl="1" indent="-514350">
              <a:lnSpc>
                <a:spcPct val="250000"/>
              </a:lnSpc>
              <a:buFont typeface="+mj-lt"/>
              <a:buAutoNum type="romanUcPeriod"/>
            </a:pPr>
            <a:r>
              <a:rPr lang="fr-FR" sz="2400" b="1" dirty="0">
                <a:cs typeface="Times New Roman" panose="02020603050405020304" pitchFamily="18" charset="0"/>
              </a:rPr>
              <a:t>Etat des lieux de la production indépendante d’électricité au Bénin </a:t>
            </a:r>
            <a:endParaRPr lang="en-US" sz="2400" b="1" dirty="0">
              <a:cs typeface="Times New Roman" panose="02020603050405020304" pitchFamily="18" charset="0"/>
            </a:endParaRPr>
          </a:p>
          <a:p>
            <a:pPr marL="971550" lvl="1" indent="-514350">
              <a:lnSpc>
                <a:spcPct val="250000"/>
              </a:lnSpc>
              <a:buFont typeface="+mj-lt"/>
              <a:buAutoNum type="romanUcPeriod"/>
            </a:pPr>
            <a:r>
              <a:rPr lang="fr-FR" sz="2400" b="1" dirty="0">
                <a:cs typeface="Times New Roman" panose="02020603050405020304" pitchFamily="18" charset="0"/>
              </a:rPr>
              <a:t>Sécurité juridique des IPP découlant du cadre légal et règlementaire</a:t>
            </a:r>
            <a:endParaRPr lang="en-US" sz="2400" b="1" dirty="0">
              <a:cs typeface="Times New Roman" panose="02020603050405020304" pitchFamily="18" charset="0"/>
            </a:endParaRPr>
          </a:p>
          <a:p>
            <a:pPr marL="971550" lvl="1" indent="-514350" algn="just">
              <a:lnSpc>
                <a:spcPct val="250000"/>
              </a:lnSpc>
              <a:buFont typeface="+mj-lt"/>
              <a:buAutoNum type="romanUcPeriod"/>
            </a:pPr>
            <a:r>
              <a:rPr lang="fr-FR" sz="2400" b="1" dirty="0">
                <a:cs typeface="Times New Roman" panose="02020603050405020304" pitchFamily="18" charset="0"/>
              </a:rPr>
              <a:t>Sécurité juridique des IPP découlant de l’application de la loi par l’ARE </a:t>
            </a:r>
          </a:p>
          <a:p>
            <a:pPr marL="971550" lvl="1" indent="-514350" algn="just">
              <a:lnSpc>
                <a:spcPct val="250000"/>
              </a:lnSpc>
              <a:buFont typeface="+mj-lt"/>
              <a:buAutoNum type="romanUcPeriod"/>
            </a:pPr>
            <a:r>
              <a:rPr lang="fr-FR" sz="2400" b="1" dirty="0">
                <a:cs typeface="Times New Roman" panose="02020603050405020304" pitchFamily="18" charset="0"/>
              </a:rPr>
              <a:t>Défis et difficultés</a:t>
            </a:r>
          </a:p>
        </p:txBody>
      </p:sp>
    </p:spTree>
    <p:extLst>
      <p:ext uri="{BB962C8B-B14F-4D97-AF65-F5344CB8AC3E}">
        <p14:creationId xmlns:p14="http://schemas.microsoft.com/office/powerpoint/2010/main" val="86965366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991B0FA-94EB-A40B-A166-533BF7749E22}"/>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C9F3DD4A-B534-7E01-371E-8AE954B27803}"/>
              </a:ext>
            </a:extLst>
          </p:cNvPr>
          <p:cNvSpPr>
            <a:spLocks noGrp="1"/>
          </p:cNvSpPr>
          <p:nvPr>
            <p:ph type="title"/>
          </p:nvPr>
        </p:nvSpPr>
        <p:spPr>
          <a:xfrm>
            <a:off x="1395410" y="137715"/>
            <a:ext cx="9401175" cy="369332"/>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I- Enjeux de la sécurisation des IPP</a:t>
            </a:r>
          </a:p>
        </p:txBody>
      </p:sp>
      <p:sp>
        <p:nvSpPr>
          <p:cNvPr id="3" name="Espace réservé du texte 2">
            <a:extLst>
              <a:ext uri="{FF2B5EF4-FFF2-40B4-BE49-F238E27FC236}">
                <a16:creationId xmlns:a16="http://schemas.microsoft.com/office/drawing/2014/main" id="{1F7EECC4-0968-622D-D73C-1A630B42C825}"/>
              </a:ext>
            </a:extLst>
          </p:cNvPr>
          <p:cNvSpPr>
            <a:spLocks noGrp="1"/>
          </p:cNvSpPr>
          <p:nvPr>
            <p:ph type="body" idx="1"/>
          </p:nvPr>
        </p:nvSpPr>
        <p:spPr>
          <a:xfrm>
            <a:off x="685796" y="685800"/>
            <a:ext cx="10820401" cy="5805885"/>
          </a:xfrm>
        </p:spPr>
        <p:txBody>
          <a:bodyPr anchor="ctr"/>
          <a:lstStyle/>
          <a:p>
            <a:pPr marL="416560" marR="109855" indent="-342900" algn="just">
              <a:lnSpc>
                <a:spcPct val="200000"/>
              </a:lnSpc>
              <a:spcBef>
                <a:spcPts val="5"/>
              </a:spcBef>
              <a:buFont typeface="Wingdings" panose="05000000000000000000" pitchFamily="2" charset="2"/>
              <a:buChar char="q"/>
            </a:pPr>
            <a:r>
              <a:rPr lang="fr-FR" sz="2400" dirty="0">
                <a:effectLst/>
                <a:latin typeface="Calibri" panose="020F0502020204030204" pitchFamily="34" charset="0"/>
                <a:ea typeface="Calibri" panose="020F0502020204030204" pitchFamily="34" charset="0"/>
              </a:rPr>
              <a:t>Producteur indépendant : </a:t>
            </a:r>
            <a:r>
              <a:rPr lang="fr-FR" sz="2400" b="0" dirty="0">
                <a:effectLst/>
                <a:latin typeface="Calibri" panose="020F0502020204030204" pitchFamily="34" charset="0"/>
                <a:ea typeface="Calibri" panose="020F0502020204030204" pitchFamily="34" charset="0"/>
              </a:rPr>
              <a:t>titulaire d’un titre d’exploitation l’autorisant à établir, gérer et maintenir une installation de production, qui peut également produire de l'électricité destinée à la vente aux gestionnaires de réseaux (transport ou distribution), aux clients éligibles ou à l’exportation (article 5 code de l’électricité).</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L’octroi d’une concession à un producteur indépendant d’électricité engage l’acheteur principal d’énergie électrique à conclure un contrat d’achat d’énergie électrique. Contribution majeure du code de l’électricité à la sécurité juridique de l’IPP : obligation pour l’acheteur principal de conclure un CAE avec l’IPP. </a:t>
            </a:r>
          </a:p>
        </p:txBody>
      </p:sp>
    </p:spTree>
    <p:extLst>
      <p:ext uri="{BB962C8B-B14F-4D97-AF65-F5344CB8AC3E}">
        <p14:creationId xmlns:p14="http://schemas.microsoft.com/office/powerpoint/2010/main" val="9225680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3E8E676-01C9-3222-B1EE-E2C68B259FAA}"/>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81A674C8-8F42-2DDF-8AF5-FEBC5412D6B0}"/>
              </a:ext>
            </a:extLst>
          </p:cNvPr>
          <p:cNvSpPr>
            <a:spLocks noGrp="1"/>
          </p:cNvSpPr>
          <p:nvPr>
            <p:ph type="title"/>
          </p:nvPr>
        </p:nvSpPr>
        <p:spPr>
          <a:xfrm>
            <a:off x="1395412" y="381000"/>
            <a:ext cx="9401175" cy="369332"/>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I- Enjeux de la sécurisation des IPP</a:t>
            </a:r>
            <a:endParaRPr lang="en-US" sz="2400" b="1" dirty="0"/>
          </a:p>
        </p:txBody>
      </p:sp>
      <p:sp>
        <p:nvSpPr>
          <p:cNvPr id="3" name="Espace réservé du texte 2">
            <a:extLst>
              <a:ext uri="{FF2B5EF4-FFF2-40B4-BE49-F238E27FC236}">
                <a16:creationId xmlns:a16="http://schemas.microsoft.com/office/drawing/2014/main" id="{6074E715-10B6-AA54-7ED4-72ABBA0E0AC2}"/>
              </a:ext>
            </a:extLst>
          </p:cNvPr>
          <p:cNvSpPr>
            <a:spLocks noGrp="1"/>
          </p:cNvSpPr>
          <p:nvPr>
            <p:ph type="body" idx="1"/>
          </p:nvPr>
        </p:nvSpPr>
        <p:spPr>
          <a:xfrm>
            <a:off x="685799" y="1143000"/>
            <a:ext cx="10820400" cy="4328557"/>
          </a:xfrm>
        </p:spPr>
        <p:txBody>
          <a:bodyPr anchor="ctr"/>
          <a:lstStyle/>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La signature d’un CAE exige la conclusion d’une convention de concession IPP. La conclusion d’une convention de concession IPP nécessite la négociation d’un CAE.</a:t>
            </a:r>
          </a:p>
          <a:p>
            <a:pPr marL="416560" marR="109855" indent="-342900" algn="just">
              <a:lnSpc>
                <a:spcPct val="200000"/>
              </a:lnSpc>
              <a:spcBef>
                <a:spcPts val="5"/>
              </a:spcBef>
              <a:buFont typeface="Wingdings" panose="05000000000000000000" pitchFamily="2" charset="2"/>
              <a:buChar char="q"/>
            </a:pPr>
            <a:r>
              <a:rPr lang="fr-FR" sz="2400" b="0" dirty="0">
                <a:effectLst/>
                <a:latin typeface="Calibri" panose="020F0502020204030204" pitchFamily="34" charset="0"/>
                <a:ea typeface="Calibri" panose="020F0502020204030204" pitchFamily="34" charset="0"/>
              </a:rPr>
              <a:t>La sécurité juridique de l’IPP provient donc du CAE. Et la sécurité du CAE dépend de la concession d’IPP.</a:t>
            </a:r>
          </a:p>
          <a:p>
            <a:pPr marL="416560" marR="109855" indent="-342900" algn="just">
              <a:lnSpc>
                <a:spcPct val="200000"/>
              </a:lnSpc>
              <a:spcBef>
                <a:spcPts val="5"/>
              </a:spcBef>
              <a:buFont typeface="Wingdings" panose="05000000000000000000" pitchFamily="2" charset="2"/>
              <a:buChar char="q"/>
            </a:pPr>
            <a:r>
              <a:rPr lang="fr-FR" sz="2400" b="0" dirty="0">
                <a:effectLst/>
                <a:latin typeface="Calibri" panose="020F0502020204030204" pitchFamily="34" charset="0"/>
                <a:ea typeface="Calibri" panose="020F0502020204030204" pitchFamily="34" charset="0"/>
              </a:rPr>
              <a:t>La sécurité juridique d’un contrat : question de loi applicable et question de garantie de l’exécution des accords intervenus. </a:t>
            </a:r>
          </a:p>
        </p:txBody>
      </p:sp>
    </p:spTree>
    <p:extLst>
      <p:ext uri="{BB962C8B-B14F-4D97-AF65-F5344CB8AC3E}">
        <p14:creationId xmlns:p14="http://schemas.microsoft.com/office/powerpoint/2010/main" val="59995191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83C4E69-98AF-BC3E-5920-B967AC161EE4}"/>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697659A1-A70E-B9B1-7E68-15405EFAB79D}"/>
              </a:ext>
            </a:extLst>
          </p:cNvPr>
          <p:cNvSpPr>
            <a:spLocks noGrp="1"/>
          </p:cNvSpPr>
          <p:nvPr>
            <p:ph type="title"/>
          </p:nvPr>
        </p:nvSpPr>
        <p:spPr>
          <a:xfrm>
            <a:off x="1395412" y="381000"/>
            <a:ext cx="9401175" cy="369332"/>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I- Enjeux de la sécurisation des IPP</a:t>
            </a:r>
            <a:endParaRPr lang="en-US" sz="2400" b="1" dirty="0"/>
          </a:p>
        </p:txBody>
      </p:sp>
      <p:sp>
        <p:nvSpPr>
          <p:cNvPr id="3" name="Espace réservé du texte 2">
            <a:extLst>
              <a:ext uri="{FF2B5EF4-FFF2-40B4-BE49-F238E27FC236}">
                <a16:creationId xmlns:a16="http://schemas.microsoft.com/office/drawing/2014/main" id="{A0AE22EC-2D9A-E230-10DC-56DFCC2C69B1}"/>
              </a:ext>
            </a:extLst>
          </p:cNvPr>
          <p:cNvSpPr>
            <a:spLocks noGrp="1"/>
          </p:cNvSpPr>
          <p:nvPr>
            <p:ph type="body" idx="1"/>
          </p:nvPr>
        </p:nvSpPr>
        <p:spPr>
          <a:xfrm>
            <a:off x="685799" y="1143000"/>
            <a:ext cx="10820400" cy="4328557"/>
          </a:xfrm>
        </p:spPr>
        <p:txBody>
          <a:bodyPr anchor="ctr"/>
          <a:lstStyle/>
          <a:p>
            <a:pPr marL="416560" marR="109855" indent="-342900" algn="just">
              <a:lnSpc>
                <a:spcPct val="200000"/>
              </a:lnSpc>
              <a:spcBef>
                <a:spcPts val="5"/>
              </a:spcBef>
              <a:buFont typeface="Wingdings" panose="05000000000000000000" pitchFamily="2" charset="2"/>
              <a:buChar char="q"/>
            </a:pPr>
            <a:r>
              <a:rPr lang="fr-FR" sz="2400" b="0" dirty="0">
                <a:effectLst/>
                <a:latin typeface="Calibri" panose="020F0502020204030204" pitchFamily="34" charset="0"/>
                <a:ea typeface="Calibri" panose="020F0502020204030204" pitchFamily="34" charset="0"/>
              </a:rPr>
              <a:t>La sécurisation juridique d'un contrat est l'ensemble des mesures et des précautions prises lors de sa rédaction, de sa négociation et de son exécution, afin de minimiser les risques de litiges, d'assurer la validité et l'opposabilité de l'accord, et de garantir le respect des droits et obligations de chaque partie. </a:t>
            </a:r>
          </a:p>
          <a:p>
            <a:pPr marL="416560" marR="109855" indent="-342900" algn="just">
              <a:lnSpc>
                <a:spcPct val="200000"/>
              </a:lnSpc>
              <a:spcBef>
                <a:spcPts val="5"/>
              </a:spcBef>
              <a:buFont typeface="Wingdings" panose="05000000000000000000" pitchFamily="2" charset="2"/>
              <a:buChar char="q"/>
            </a:pPr>
            <a:r>
              <a:rPr lang="fr-FR" sz="2400" b="0" dirty="0">
                <a:effectLst/>
                <a:latin typeface="Calibri" panose="020F0502020204030204" pitchFamily="34" charset="0"/>
                <a:ea typeface="Calibri" panose="020F0502020204030204" pitchFamily="34" charset="0"/>
              </a:rPr>
              <a:t>La sécurité juridique et judiciaire des investissements dans la production indépendante : la loi et le régulateur y jouent un rôle fondamental.</a:t>
            </a:r>
          </a:p>
        </p:txBody>
      </p:sp>
    </p:spTree>
    <p:extLst>
      <p:ext uri="{BB962C8B-B14F-4D97-AF65-F5344CB8AC3E}">
        <p14:creationId xmlns:p14="http://schemas.microsoft.com/office/powerpoint/2010/main" val="189881267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2DC79A3-20D6-8060-AA1F-94A974C971B7}"/>
            </a:ext>
          </a:extLst>
        </p:cNvPr>
        <p:cNvGrpSpPr/>
        <p:nvPr/>
      </p:nvGrpSpPr>
      <p:grpSpPr>
        <a:xfrm>
          <a:off x="0" y="0"/>
          <a:ext cx="0" cy="0"/>
          <a:chOff x="0" y="0"/>
          <a:chExt cx="0" cy="0"/>
        </a:xfrm>
      </p:grpSpPr>
      <p:sp>
        <p:nvSpPr>
          <p:cNvPr id="3" name="Titre 1">
            <a:extLst>
              <a:ext uri="{FF2B5EF4-FFF2-40B4-BE49-F238E27FC236}">
                <a16:creationId xmlns:a16="http://schemas.microsoft.com/office/drawing/2014/main" id="{90C17B30-3BF8-ED44-F886-9B22B6349869}"/>
              </a:ext>
            </a:extLst>
          </p:cNvPr>
          <p:cNvSpPr txBox="1">
            <a:spLocks/>
          </p:cNvSpPr>
          <p:nvPr/>
        </p:nvSpPr>
        <p:spPr>
          <a:xfrm>
            <a:off x="457200" y="303014"/>
            <a:ext cx="11534140" cy="369332"/>
          </a:xfrm>
          <a:prstGeom prst="rect">
            <a:avLst/>
          </a:prstGeom>
          <a:solidFill>
            <a:srgbClr val="00B050"/>
          </a:solidFill>
        </p:spPr>
        <p:style>
          <a:lnRef idx="1">
            <a:schemeClr val="accent3"/>
          </a:lnRef>
          <a:fillRef idx="3">
            <a:schemeClr val="accent3"/>
          </a:fillRef>
          <a:effectRef idx="2">
            <a:schemeClr val="accent3"/>
          </a:effectRef>
          <a:fontRef idx="minor">
            <a:schemeClr val="lt1"/>
          </a:fontRef>
        </p:style>
        <p:txBody>
          <a:bodyPr/>
          <a:lstStyle>
            <a:lvl1pPr>
              <a:defRPr>
                <a:solidFill>
                  <a:schemeClr val="lt1"/>
                </a:solidFill>
                <a:latin typeface="+mn-lt"/>
                <a:ea typeface="+mn-ea"/>
                <a:cs typeface="+mn-cs"/>
              </a:defRPr>
            </a:lvl1pPr>
            <a:lvl2pPr>
              <a:defRPr>
                <a:solidFill>
                  <a:schemeClr val="lt1"/>
                </a:solidFill>
                <a:latin typeface="+mn-lt"/>
                <a:ea typeface="+mn-ea"/>
                <a:cs typeface="+mn-cs"/>
              </a:defRPr>
            </a:lvl2pPr>
            <a:lvl3pPr>
              <a:defRPr>
                <a:solidFill>
                  <a:schemeClr val="lt1"/>
                </a:solidFill>
                <a:latin typeface="+mn-lt"/>
                <a:ea typeface="+mn-ea"/>
                <a:cs typeface="+mn-cs"/>
              </a:defRPr>
            </a:lvl3pPr>
            <a:lvl4pPr>
              <a:defRPr>
                <a:solidFill>
                  <a:schemeClr val="lt1"/>
                </a:solidFill>
                <a:latin typeface="+mn-lt"/>
                <a:ea typeface="+mn-ea"/>
                <a:cs typeface="+mn-cs"/>
              </a:defRPr>
            </a:lvl4pPr>
            <a:lvl5pPr>
              <a:defRPr>
                <a:solidFill>
                  <a:schemeClr val="lt1"/>
                </a:solidFill>
                <a:latin typeface="+mn-lt"/>
                <a:ea typeface="+mn-ea"/>
                <a:cs typeface="+mn-cs"/>
              </a:defRPr>
            </a:lvl5pPr>
            <a:lvl6pPr>
              <a:defRPr>
                <a:solidFill>
                  <a:schemeClr val="lt1"/>
                </a:solidFill>
                <a:latin typeface="+mn-lt"/>
                <a:ea typeface="+mn-ea"/>
                <a:cs typeface="+mn-cs"/>
              </a:defRPr>
            </a:lvl6pPr>
            <a:lvl7pPr>
              <a:defRPr>
                <a:solidFill>
                  <a:schemeClr val="lt1"/>
                </a:solidFill>
                <a:latin typeface="+mn-lt"/>
                <a:ea typeface="+mn-ea"/>
                <a:cs typeface="+mn-cs"/>
              </a:defRPr>
            </a:lvl7pPr>
            <a:lvl8pPr>
              <a:defRPr>
                <a:solidFill>
                  <a:schemeClr val="lt1"/>
                </a:solidFill>
                <a:latin typeface="+mn-lt"/>
                <a:ea typeface="+mn-ea"/>
                <a:cs typeface="+mn-cs"/>
              </a:defRPr>
            </a:lvl8pPr>
            <a:lvl9pPr>
              <a:defRPr>
                <a:solidFill>
                  <a:schemeClr val="lt1"/>
                </a:solidFill>
                <a:latin typeface="+mn-lt"/>
                <a:ea typeface="+mn-ea"/>
                <a:cs typeface="+mn-cs"/>
              </a:defRPr>
            </a:lvl9pPr>
          </a:lstStyle>
          <a:p>
            <a:pPr algn="ctr"/>
            <a:r>
              <a:rPr kumimoji="0" lang="fr-FR" sz="2400" b="1" i="0" u="none" strike="noStrike" kern="0" cap="none" spc="0" normalizeH="0" baseline="0" noProof="0" dirty="0">
                <a:ln>
                  <a:noFill/>
                </a:ln>
                <a:solidFill>
                  <a:prstClr val="black"/>
                </a:solidFill>
                <a:effectLst/>
                <a:uLnTx/>
                <a:uFillTx/>
                <a:latin typeface="Times New Roman" panose="02020603050405020304" pitchFamily="18" charset="0"/>
                <a:ea typeface="+mn-ea"/>
                <a:cs typeface="Times New Roman" panose="02020603050405020304" pitchFamily="18" charset="0"/>
              </a:rPr>
              <a:t>II- Etat des lieux de la production indépendante d’électricité au Bénin</a:t>
            </a:r>
            <a:endParaRPr lang="en-US" sz="2400" b="1" kern="0" dirty="0"/>
          </a:p>
        </p:txBody>
      </p:sp>
      <p:sp>
        <p:nvSpPr>
          <p:cNvPr id="4" name="Espace réservé du texte 2">
            <a:extLst>
              <a:ext uri="{FF2B5EF4-FFF2-40B4-BE49-F238E27FC236}">
                <a16:creationId xmlns:a16="http://schemas.microsoft.com/office/drawing/2014/main" id="{63FC1440-6BD1-D99F-F093-792060875046}"/>
              </a:ext>
            </a:extLst>
          </p:cNvPr>
          <p:cNvSpPr txBox="1">
            <a:spLocks/>
          </p:cNvSpPr>
          <p:nvPr/>
        </p:nvSpPr>
        <p:spPr>
          <a:xfrm>
            <a:off x="914400" y="990600"/>
            <a:ext cx="10619740" cy="4724400"/>
          </a:xfrm>
          <a:prstGeom prst="rect">
            <a:avLst/>
          </a:prstGeom>
        </p:spPr>
        <p:txBody>
          <a:bodyPr anchor="ctr"/>
          <a:lst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a:lstStyle>
          <a:p>
            <a:pPr lvl="1" algn="just">
              <a:lnSpc>
                <a:spcPct val="200000"/>
              </a:lnSpc>
            </a:pPr>
            <a:endParaRPr lang="fr-FR" sz="2400" b="1" kern="0" dirty="0">
              <a:solidFill>
                <a:sysClr val="windowText" lastClr="000000"/>
              </a:solidFill>
              <a:latin typeface="Times New Roman" panose="02020603050405020304" pitchFamily="18" charset="0"/>
              <a:cs typeface="Times New Roman" panose="02020603050405020304" pitchFamily="18" charset="0"/>
            </a:endParaRPr>
          </a:p>
          <a:p>
            <a:pPr lvl="1" algn="just">
              <a:lnSpc>
                <a:spcPct val="200000"/>
              </a:lnSpc>
            </a:pPr>
            <a:endParaRPr lang="fr-FR" sz="2400" b="1" kern="0" dirty="0">
              <a:solidFill>
                <a:sysClr val="windowText" lastClr="000000"/>
              </a:solidFill>
              <a:latin typeface="Times New Roman" panose="02020603050405020304" pitchFamily="18" charset="0"/>
              <a:cs typeface="Times New Roman" panose="02020603050405020304" pitchFamily="18" charset="0"/>
            </a:endParaRPr>
          </a:p>
          <a:p>
            <a:pPr lvl="1" algn="just">
              <a:lnSpc>
                <a:spcPct val="200000"/>
              </a:lnSpc>
            </a:pPr>
            <a:endParaRPr lang="fr-FR" sz="2400" b="1" kern="0" dirty="0">
              <a:solidFill>
                <a:sysClr val="windowText" lastClr="000000"/>
              </a:solidFill>
              <a:latin typeface="Times New Roman" panose="02020603050405020304" pitchFamily="18" charset="0"/>
              <a:cs typeface="Times New Roman" panose="02020603050405020304" pitchFamily="18" charset="0"/>
            </a:endParaRPr>
          </a:p>
          <a:p>
            <a:pPr lvl="1" algn="just">
              <a:lnSpc>
                <a:spcPct val="200000"/>
              </a:lnSpc>
            </a:pPr>
            <a:endParaRPr lang="fr-FR" sz="2400" b="1" kern="0" dirty="0">
              <a:solidFill>
                <a:sysClr val="windowText" lastClr="000000"/>
              </a:solidFill>
              <a:latin typeface="Times New Roman" panose="02020603050405020304" pitchFamily="18" charset="0"/>
              <a:cs typeface="Times New Roman" panose="02020603050405020304" pitchFamily="18" charset="0"/>
            </a:endParaRPr>
          </a:p>
          <a:p>
            <a:pPr lvl="1" algn="just">
              <a:lnSpc>
                <a:spcPct val="200000"/>
              </a:lnSpc>
            </a:pPr>
            <a:endParaRPr lang="fr-FR" sz="2400" b="1" kern="0" dirty="0">
              <a:solidFill>
                <a:sysClr val="windowText" lastClr="000000"/>
              </a:solidFill>
              <a:latin typeface="Times New Roman" panose="02020603050405020304" pitchFamily="18" charset="0"/>
              <a:cs typeface="Times New Roman" panose="02020603050405020304" pitchFamily="18" charset="0"/>
            </a:endParaRPr>
          </a:p>
          <a:p>
            <a:pPr lvl="1" algn="just">
              <a:lnSpc>
                <a:spcPct val="200000"/>
              </a:lnSpc>
            </a:pPr>
            <a:endParaRPr lang="fr-FR" sz="2400" b="1" kern="0" dirty="0">
              <a:solidFill>
                <a:sysClr val="windowText" lastClr="000000"/>
              </a:solidFill>
              <a:latin typeface="Times New Roman" panose="02020603050405020304" pitchFamily="18" charset="0"/>
              <a:cs typeface="Times New Roman" panose="02020603050405020304" pitchFamily="18" charset="0"/>
            </a:endParaRPr>
          </a:p>
        </p:txBody>
      </p:sp>
      <p:graphicFrame>
        <p:nvGraphicFramePr>
          <p:cNvPr id="2" name="Tableau 1">
            <a:extLst>
              <a:ext uri="{FF2B5EF4-FFF2-40B4-BE49-F238E27FC236}">
                <a16:creationId xmlns:a16="http://schemas.microsoft.com/office/drawing/2014/main" id="{73A5B153-C66A-D708-70A0-909B248745CC}"/>
              </a:ext>
            </a:extLst>
          </p:cNvPr>
          <p:cNvGraphicFramePr>
            <a:graphicFrameLocks noGrp="1"/>
          </p:cNvGraphicFramePr>
          <p:nvPr>
            <p:extLst>
              <p:ext uri="{D42A27DB-BD31-4B8C-83A1-F6EECF244321}">
                <p14:modId xmlns:p14="http://schemas.microsoft.com/office/powerpoint/2010/main" val="2412464486"/>
              </p:ext>
            </p:extLst>
          </p:nvPr>
        </p:nvGraphicFramePr>
        <p:xfrm>
          <a:off x="457200" y="909273"/>
          <a:ext cx="7162798" cy="5329132"/>
        </p:xfrm>
        <a:graphic>
          <a:graphicData uri="http://schemas.openxmlformats.org/drawingml/2006/table">
            <a:tbl>
              <a:tblPr firstRow="1" firstCol="1" bandRow="1">
                <a:tableStyleId>{5C22544A-7EE6-4342-B048-85BDC9FD1C3A}</a:tableStyleId>
              </a:tblPr>
              <a:tblGrid>
                <a:gridCol w="1433984">
                  <a:extLst>
                    <a:ext uri="{9D8B030D-6E8A-4147-A177-3AD203B41FA5}">
                      <a16:colId xmlns:a16="http://schemas.microsoft.com/office/drawing/2014/main" val="3131134004"/>
                    </a:ext>
                  </a:extLst>
                </a:gridCol>
                <a:gridCol w="1625610">
                  <a:extLst>
                    <a:ext uri="{9D8B030D-6E8A-4147-A177-3AD203B41FA5}">
                      <a16:colId xmlns:a16="http://schemas.microsoft.com/office/drawing/2014/main" val="2309705849"/>
                    </a:ext>
                  </a:extLst>
                </a:gridCol>
                <a:gridCol w="1684023">
                  <a:extLst>
                    <a:ext uri="{9D8B030D-6E8A-4147-A177-3AD203B41FA5}">
                      <a16:colId xmlns:a16="http://schemas.microsoft.com/office/drawing/2014/main" val="3387626793"/>
                    </a:ext>
                  </a:extLst>
                </a:gridCol>
                <a:gridCol w="1106298">
                  <a:extLst>
                    <a:ext uri="{9D8B030D-6E8A-4147-A177-3AD203B41FA5}">
                      <a16:colId xmlns:a16="http://schemas.microsoft.com/office/drawing/2014/main" val="2768699141"/>
                    </a:ext>
                  </a:extLst>
                </a:gridCol>
                <a:gridCol w="1312883">
                  <a:extLst>
                    <a:ext uri="{9D8B030D-6E8A-4147-A177-3AD203B41FA5}">
                      <a16:colId xmlns:a16="http://schemas.microsoft.com/office/drawing/2014/main" val="3396674346"/>
                    </a:ext>
                  </a:extLst>
                </a:gridCol>
              </a:tblGrid>
              <a:tr h="777711">
                <a:tc>
                  <a:txBody>
                    <a:bodyPr/>
                    <a:lstStyle/>
                    <a:p>
                      <a:pPr algn="ctr">
                        <a:lnSpc>
                          <a:spcPct val="150000"/>
                        </a:lnSpc>
                        <a:spcAft>
                          <a:spcPts val="800"/>
                        </a:spcAft>
                        <a:buNone/>
                      </a:pPr>
                      <a:r>
                        <a:rPr lang="fr-FR" sz="1100" kern="100">
                          <a:effectLst/>
                        </a:rPr>
                        <a:t>Types de projets</a:t>
                      </a:r>
                      <a:endParaRPr lang="en-US" sz="12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ctr">
                        <a:lnSpc>
                          <a:spcPct val="150000"/>
                        </a:lnSpc>
                        <a:spcAft>
                          <a:spcPts val="800"/>
                        </a:spcAft>
                        <a:buNone/>
                      </a:pPr>
                      <a:r>
                        <a:rPr lang="fr-FR" sz="1100" kern="100">
                          <a:effectLst/>
                        </a:rPr>
                        <a:t>Mode de sélection de l’IPP</a:t>
                      </a:r>
                      <a:endParaRPr lang="en-US" sz="12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ctr">
                        <a:lnSpc>
                          <a:spcPct val="150000"/>
                        </a:lnSpc>
                        <a:spcAft>
                          <a:spcPts val="800"/>
                        </a:spcAft>
                        <a:buNone/>
                      </a:pPr>
                      <a:r>
                        <a:rPr lang="fr-FR" sz="1100" kern="100" dirty="0">
                          <a:effectLst/>
                        </a:rPr>
                        <a:t>Documentation contractuelles approuvées par l’ARE</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tc>
                <a:tc>
                  <a:txBody>
                    <a:bodyPr/>
                    <a:lstStyle/>
                    <a:p>
                      <a:pPr algn="ctr">
                        <a:lnSpc>
                          <a:spcPct val="150000"/>
                        </a:lnSpc>
                        <a:spcAft>
                          <a:spcPts val="800"/>
                        </a:spcAft>
                        <a:buNone/>
                      </a:pPr>
                      <a:r>
                        <a:rPr lang="fr-FR" sz="1100" kern="100">
                          <a:effectLst/>
                        </a:rPr>
                        <a:t>Statue</a:t>
                      </a:r>
                      <a:endParaRPr lang="en-US" sz="12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ctr">
                        <a:lnSpc>
                          <a:spcPct val="150000"/>
                        </a:lnSpc>
                        <a:spcAft>
                          <a:spcPts val="800"/>
                        </a:spcAft>
                        <a:buNone/>
                      </a:pPr>
                      <a:r>
                        <a:rPr lang="fr-FR" sz="1100" kern="100" dirty="0">
                          <a:effectLst/>
                        </a:rPr>
                        <a:t>Année probable de mise en service</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extLst>
                  <a:ext uri="{0D108BD9-81ED-4DB2-BD59-A6C34878D82A}">
                    <a16:rowId xmlns:a16="http://schemas.microsoft.com/office/drawing/2014/main" val="845986757"/>
                  </a:ext>
                </a:extLst>
              </a:tr>
              <a:tr h="1260084">
                <a:tc>
                  <a:txBody>
                    <a:bodyPr/>
                    <a:lstStyle/>
                    <a:p>
                      <a:pPr algn="just">
                        <a:lnSpc>
                          <a:spcPct val="150000"/>
                        </a:lnSpc>
                        <a:spcAft>
                          <a:spcPts val="800"/>
                        </a:spcAft>
                        <a:buNone/>
                      </a:pPr>
                      <a:r>
                        <a:rPr lang="en-US" sz="1100" kern="100">
                          <a:effectLst/>
                        </a:rPr>
                        <a:t>IPP PV SOLAIRE GREEN YOLLOW 50 MW</a:t>
                      </a:r>
                      <a:endParaRPr lang="en-US" sz="12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just">
                        <a:lnSpc>
                          <a:spcPct val="150000"/>
                        </a:lnSpc>
                        <a:spcAft>
                          <a:spcPts val="800"/>
                        </a:spcAft>
                        <a:buNone/>
                      </a:pPr>
                      <a:r>
                        <a:rPr lang="en-US" sz="1100" kern="100" dirty="0">
                          <a:effectLst/>
                        </a:rPr>
                        <a:t> </a:t>
                      </a:r>
                      <a:r>
                        <a:rPr lang="fr-FR" sz="1100" kern="100" dirty="0">
                          <a:effectLst/>
                        </a:rPr>
                        <a:t>Appel d’offres international (code des marchés publics et code d’électricité) : partage le rôle avec la DNCMP </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marL="171450" indent="-171450" algn="just">
                        <a:lnSpc>
                          <a:spcPct val="150000"/>
                        </a:lnSpc>
                        <a:spcAft>
                          <a:spcPts val="800"/>
                        </a:spcAft>
                        <a:buFont typeface="Arial" panose="020B0604020202020204" pitchFamily="34" charset="0"/>
                        <a:buChar char="•"/>
                      </a:pPr>
                      <a:r>
                        <a:rPr lang="fr-FR" sz="1100" kern="100" dirty="0">
                          <a:effectLst/>
                        </a:rPr>
                        <a:t>Dossiers d’appel d’offres et rapport d’évaluation</a:t>
                      </a:r>
                    </a:p>
                    <a:p>
                      <a:pPr marL="171450" indent="-171450" algn="just">
                        <a:lnSpc>
                          <a:spcPct val="150000"/>
                        </a:lnSpc>
                        <a:spcAft>
                          <a:spcPts val="800"/>
                        </a:spcAft>
                        <a:buFont typeface="Arial" panose="020B0604020202020204" pitchFamily="34" charset="0"/>
                        <a:buChar char="•"/>
                      </a:pPr>
                      <a:r>
                        <a:rPr lang="fr-FR" sz="1100" kern="100" dirty="0">
                          <a:effectLst/>
                        </a:rPr>
                        <a:t>Convention de concession - CAE</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tc>
                <a:tc>
                  <a:txBody>
                    <a:bodyPr/>
                    <a:lstStyle/>
                    <a:p>
                      <a:pPr algn="ctr">
                        <a:lnSpc>
                          <a:spcPct val="150000"/>
                        </a:lnSpc>
                        <a:spcAft>
                          <a:spcPts val="800"/>
                        </a:spcAft>
                        <a:buNone/>
                      </a:pPr>
                      <a:r>
                        <a:rPr lang="fr-FR" sz="1100" kern="100" dirty="0">
                          <a:effectLst/>
                        </a:rPr>
                        <a:t>Contrats de projets signés. Financement en cours</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ctr">
                        <a:lnSpc>
                          <a:spcPct val="150000"/>
                        </a:lnSpc>
                        <a:spcAft>
                          <a:spcPts val="800"/>
                        </a:spcAft>
                        <a:buNone/>
                      </a:pPr>
                      <a:r>
                        <a:rPr lang="en-US" sz="1100" kern="100" dirty="0">
                          <a:effectLst/>
                        </a:rPr>
                        <a:t>2026</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extLst>
                  <a:ext uri="{0D108BD9-81ED-4DB2-BD59-A6C34878D82A}">
                    <a16:rowId xmlns:a16="http://schemas.microsoft.com/office/drawing/2014/main" val="519324502"/>
                  </a:ext>
                </a:extLst>
              </a:tr>
              <a:tr h="1712117">
                <a:tc>
                  <a:txBody>
                    <a:bodyPr/>
                    <a:lstStyle/>
                    <a:p>
                      <a:pPr algn="just">
                        <a:lnSpc>
                          <a:spcPct val="150000"/>
                        </a:lnSpc>
                        <a:spcAft>
                          <a:spcPts val="800"/>
                        </a:spcAft>
                        <a:buNone/>
                      </a:pPr>
                      <a:r>
                        <a:rPr lang="fr-FR" sz="1100" kern="100">
                          <a:effectLst/>
                        </a:rPr>
                        <a:t>IPP THERMIQUE GENESIS 41 MW</a:t>
                      </a:r>
                      <a:endParaRPr lang="en-US" sz="12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ctr">
                        <a:lnSpc>
                          <a:spcPct val="150000"/>
                        </a:lnSpc>
                        <a:spcAft>
                          <a:spcPts val="800"/>
                        </a:spcAft>
                        <a:buNone/>
                      </a:pPr>
                      <a:r>
                        <a:rPr lang="fr-FR" sz="1100" kern="100" dirty="0">
                          <a:effectLst/>
                        </a:rPr>
                        <a:t>Offre spontanée (code de l’électricité) </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nchor="ctr"/>
                </a:tc>
                <a:tc>
                  <a:txBody>
                    <a:bodyPr/>
                    <a:lstStyle/>
                    <a:p>
                      <a:pPr marL="171450" indent="-171450" algn="just">
                        <a:lnSpc>
                          <a:spcPct val="150000"/>
                        </a:lnSpc>
                        <a:spcAft>
                          <a:spcPts val="800"/>
                        </a:spcAft>
                        <a:buFont typeface="Arial" panose="020B0604020202020204" pitchFamily="34" charset="0"/>
                        <a:buChar char="•"/>
                      </a:pPr>
                      <a:r>
                        <a:rPr lang="fr-FR" sz="1100" kern="100" dirty="0">
                          <a:solidFill>
                            <a:schemeClr val="dk1"/>
                          </a:solidFill>
                          <a:effectLst/>
                          <a:latin typeface="+mn-lt"/>
                          <a:ea typeface="+mn-ea"/>
                          <a:cs typeface="+mn-cs"/>
                        </a:rPr>
                        <a:t>Offre spontanée</a:t>
                      </a:r>
                    </a:p>
                    <a:p>
                      <a:pPr marL="171450" indent="-171450" algn="just">
                        <a:lnSpc>
                          <a:spcPct val="150000"/>
                        </a:lnSpc>
                        <a:spcAft>
                          <a:spcPts val="800"/>
                        </a:spcAft>
                        <a:buFont typeface="Arial" panose="020B0604020202020204" pitchFamily="34" charset="0"/>
                        <a:buChar char="•"/>
                      </a:pPr>
                      <a:r>
                        <a:rPr lang="fr-FR" sz="1100" kern="100" dirty="0">
                          <a:solidFill>
                            <a:schemeClr val="dk1"/>
                          </a:solidFill>
                          <a:effectLst/>
                          <a:latin typeface="+mn-lt"/>
                          <a:ea typeface="+mn-ea"/>
                          <a:cs typeface="+mn-cs"/>
                        </a:rPr>
                        <a:t>Plan de financement, modèle financier prévisionnel et tarif</a:t>
                      </a:r>
                    </a:p>
                    <a:p>
                      <a:pPr marL="171450" indent="-171450" algn="just">
                        <a:lnSpc>
                          <a:spcPct val="150000"/>
                        </a:lnSpc>
                        <a:spcAft>
                          <a:spcPts val="800"/>
                        </a:spcAft>
                        <a:buFont typeface="Arial" panose="020B0604020202020204" pitchFamily="34" charset="0"/>
                        <a:buChar char="•"/>
                      </a:pPr>
                      <a:r>
                        <a:rPr lang="fr-FR" sz="1100" kern="100" dirty="0">
                          <a:solidFill>
                            <a:schemeClr val="dk1"/>
                          </a:solidFill>
                          <a:effectLst/>
                          <a:latin typeface="+mn-lt"/>
                          <a:ea typeface="+mn-ea"/>
                          <a:cs typeface="+mn-cs"/>
                        </a:rPr>
                        <a:t>Convention de concession - CAE</a:t>
                      </a:r>
                      <a:endParaRPr lang="en-US" sz="1100" kern="100" dirty="0">
                        <a:solidFill>
                          <a:schemeClr val="dk1"/>
                        </a:solidFill>
                        <a:effectLst/>
                        <a:latin typeface="+mn-lt"/>
                        <a:ea typeface="+mn-ea"/>
                        <a:cs typeface="+mn-cs"/>
                      </a:endParaRPr>
                    </a:p>
                  </a:txBody>
                  <a:tcPr marL="0" marR="0" marT="0" marB="0"/>
                </a:tc>
                <a:tc>
                  <a:txBody>
                    <a:bodyPr/>
                    <a:lstStyle/>
                    <a:p>
                      <a:pPr algn="ctr">
                        <a:lnSpc>
                          <a:spcPct val="150000"/>
                        </a:lnSpc>
                        <a:spcAft>
                          <a:spcPts val="800"/>
                        </a:spcAft>
                        <a:buNone/>
                      </a:pPr>
                      <a:r>
                        <a:rPr lang="fr-FR" sz="1100" kern="100" dirty="0" err="1">
                          <a:effectLst/>
                        </a:rPr>
                        <a:t>Closing</a:t>
                      </a:r>
                      <a:r>
                        <a:rPr lang="fr-FR" sz="1100" kern="100" dirty="0">
                          <a:effectLst/>
                        </a:rPr>
                        <a:t> financier en cours</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ctr">
                        <a:lnSpc>
                          <a:spcPct val="150000"/>
                        </a:lnSpc>
                        <a:spcAft>
                          <a:spcPts val="800"/>
                        </a:spcAft>
                        <a:buNone/>
                      </a:pPr>
                      <a:r>
                        <a:rPr lang="fr-FR" sz="1100" kern="100" dirty="0">
                          <a:effectLst/>
                        </a:rPr>
                        <a:t>2026</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extLst>
                  <a:ext uri="{0D108BD9-81ED-4DB2-BD59-A6C34878D82A}">
                    <a16:rowId xmlns:a16="http://schemas.microsoft.com/office/drawing/2014/main" val="2531110485"/>
                  </a:ext>
                </a:extLst>
              </a:tr>
              <a:tr h="789610">
                <a:tc>
                  <a:txBody>
                    <a:bodyPr/>
                    <a:lstStyle/>
                    <a:p>
                      <a:pPr algn="just">
                        <a:lnSpc>
                          <a:spcPct val="150000"/>
                        </a:lnSpc>
                        <a:spcAft>
                          <a:spcPts val="800"/>
                        </a:spcAft>
                        <a:buNone/>
                      </a:pPr>
                      <a:r>
                        <a:rPr lang="fr-FR" sz="1100" kern="100">
                          <a:effectLst/>
                        </a:rPr>
                        <a:t>IPP THERMIQUE Glo Djigbé 200 MW</a:t>
                      </a:r>
                      <a:endParaRPr lang="en-US" sz="12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just">
                        <a:lnSpc>
                          <a:spcPct val="150000"/>
                        </a:lnSpc>
                        <a:spcAft>
                          <a:spcPts val="800"/>
                        </a:spcAft>
                        <a:buNone/>
                      </a:pPr>
                      <a:r>
                        <a:rPr lang="fr-FR" sz="1100" kern="100">
                          <a:effectLst/>
                        </a:rPr>
                        <a:t>Offre spontanée (code de l’électricité)</a:t>
                      </a:r>
                      <a:endParaRPr lang="en-US" sz="12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just">
                        <a:lnSpc>
                          <a:spcPct val="150000"/>
                        </a:lnSpc>
                        <a:spcAft>
                          <a:spcPts val="800"/>
                        </a:spcAft>
                        <a:buNone/>
                      </a:pPr>
                      <a:r>
                        <a:rPr lang="fr-FR" sz="1100" kern="100" dirty="0">
                          <a:effectLst/>
                        </a:rPr>
                        <a:t> </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tc>
                <a:tc>
                  <a:txBody>
                    <a:bodyPr/>
                    <a:lstStyle/>
                    <a:p>
                      <a:pPr algn="ctr">
                        <a:lnSpc>
                          <a:spcPct val="150000"/>
                        </a:lnSpc>
                        <a:spcAft>
                          <a:spcPts val="800"/>
                        </a:spcAft>
                        <a:buNone/>
                      </a:pPr>
                      <a:r>
                        <a:rPr lang="fr-FR" sz="1100" kern="100" dirty="0">
                          <a:effectLst/>
                        </a:rPr>
                        <a:t>Négociation concession en cours</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ctr">
                        <a:lnSpc>
                          <a:spcPct val="150000"/>
                        </a:lnSpc>
                        <a:spcAft>
                          <a:spcPts val="800"/>
                        </a:spcAft>
                        <a:buNone/>
                      </a:pPr>
                      <a:r>
                        <a:rPr lang="fr-FR" sz="1100" kern="100" dirty="0">
                          <a:effectLst/>
                        </a:rPr>
                        <a:t>2027</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extLst>
                  <a:ext uri="{0D108BD9-81ED-4DB2-BD59-A6C34878D82A}">
                    <a16:rowId xmlns:a16="http://schemas.microsoft.com/office/drawing/2014/main" val="2395149312"/>
                  </a:ext>
                </a:extLst>
              </a:tr>
              <a:tr h="789610">
                <a:tc>
                  <a:txBody>
                    <a:bodyPr/>
                    <a:lstStyle/>
                    <a:p>
                      <a:pPr algn="just">
                        <a:lnSpc>
                          <a:spcPct val="150000"/>
                        </a:lnSpc>
                        <a:spcAft>
                          <a:spcPts val="800"/>
                        </a:spcAft>
                        <a:buNone/>
                      </a:pPr>
                      <a:r>
                        <a:rPr lang="fr-FR" sz="1100" kern="100">
                          <a:effectLst/>
                        </a:rPr>
                        <a:t>IPP   Solaire EPC 25 MW</a:t>
                      </a:r>
                      <a:endParaRPr lang="en-US" sz="12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just">
                        <a:lnSpc>
                          <a:spcPct val="150000"/>
                        </a:lnSpc>
                        <a:spcAft>
                          <a:spcPts val="800"/>
                        </a:spcAft>
                        <a:buNone/>
                      </a:pPr>
                      <a:r>
                        <a:rPr lang="fr-FR" sz="1100" kern="100">
                          <a:effectLst/>
                        </a:rPr>
                        <a:t>Offre spontanée (code de l’électricité) </a:t>
                      </a:r>
                      <a:endParaRPr lang="en-US" sz="1200" kern="1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ctr">
                        <a:lnSpc>
                          <a:spcPct val="150000"/>
                        </a:lnSpc>
                        <a:spcAft>
                          <a:spcPts val="800"/>
                        </a:spcAft>
                        <a:buNone/>
                      </a:pPr>
                      <a:r>
                        <a:rPr lang="fr-FR" sz="1100" kern="100" dirty="0">
                          <a:effectLst/>
                        </a:rPr>
                        <a:t>Convention de concession - CAE</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tc>
                <a:tc>
                  <a:txBody>
                    <a:bodyPr/>
                    <a:lstStyle/>
                    <a:p>
                      <a:pPr algn="ctr">
                        <a:lnSpc>
                          <a:spcPct val="150000"/>
                        </a:lnSpc>
                        <a:spcAft>
                          <a:spcPts val="800"/>
                        </a:spcAft>
                        <a:buNone/>
                      </a:pPr>
                      <a:r>
                        <a:rPr lang="fr-FR" sz="1100" kern="100" dirty="0">
                          <a:effectLst/>
                        </a:rPr>
                        <a:t>Travaux de construction en cours</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tc>
                  <a:txBody>
                    <a:bodyPr/>
                    <a:lstStyle/>
                    <a:p>
                      <a:pPr algn="ctr">
                        <a:lnSpc>
                          <a:spcPct val="150000"/>
                        </a:lnSpc>
                        <a:spcAft>
                          <a:spcPts val="800"/>
                        </a:spcAft>
                        <a:buNone/>
                      </a:pPr>
                      <a:r>
                        <a:rPr lang="fr-FR" sz="1100" kern="100" dirty="0">
                          <a:effectLst/>
                        </a:rPr>
                        <a:t>2025</a:t>
                      </a:r>
                      <a:endParaRPr lang="en-US" sz="1200" kern="100" dirty="0">
                        <a:effectLst/>
                      </a:endParaRPr>
                    </a:p>
                    <a:p>
                      <a:pPr algn="ctr">
                        <a:lnSpc>
                          <a:spcPct val="150000"/>
                        </a:lnSpc>
                        <a:spcAft>
                          <a:spcPts val="800"/>
                        </a:spcAft>
                        <a:buNone/>
                      </a:pPr>
                      <a:r>
                        <a:rPr lang="fr-FR" sz="1100" kern="100" dirty="0">
                          <a:effectLst/>
                        </a:rPr>
                        <a:t> </a:t>
                      </a:r>
                      <a:endParaRPr lang="en-US" sz="1200" kern="1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9525" marB="0"/>
                </a:tc>
                <a:extLst>
                  <a:ext uri="{0D108BD9-81ED-4DB2-BD59-A6C34878D82A}">
                    <a16:rowId xmlns:a16="http://schemas.microsoft.com/office/drawing/2014/main" val="1408017357"/>
                  </a:ext>
                </a:extLst>
              </a:tr>
            </a:tbl>
          </a:graphicData>
        </a:graphic>
      </p:graphicFrame>
      <p:sp>
        <p:nvSpPr>
          <p:cNvPr id="5" name="Espace réservé du texte 2">
            <a:extLst>
              <a:ext uri="{FF2B5EF4-FFF2-40B4-BE49-F238E27FC236}">
                <a16:creationId xmlns:a16="http://schemas.microsoft.com/office/drawing/2014/main" id="{4C983B36-4959-61F4-FF5F-A1FC1A244996}"/>
              </a:ext>
            </a:extLst>
          </p:cNvPr>
          <p:cNvSpPr txBox="1">
            <a:spLocks/>
          </p:cNvSpPr>
          <p:nvPr/>
        </p:nvSpPr>
        <p:spPr>
          <a:xfrm>
            <a:off x="7745189" y="526057"/>
            <a:ext cx="4142739" cy="5805885"/>
          </a:xfrm>
          <a:prstGeom prst="rect">
            <a:avLst/>
          </a:prstGeom>
        </p:spPr>
        <p:txBody>
          <a:bodyPr wrap="square" lIns="0" tIns="0" rIns="0" bIns="0" anchor="ctr">
            <a:spAutoFit/>
          </a:bodyPr>
          <a:lstStyle>
            <a:lvl1pPr marL="0">
              <a:defRPr sz="2200" b="1" i="0">
                <a:solidFill>
                  <a:schemeClr val="tx1"/>
                </a:solidFill>
                <a:latin typeface="Times New Roman"/>
                <a:ea typeface="+mn-ea"/>
                <a:cs typeface="Times New Roman"/>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a:lstStyle>
          <a:p>
            <a:pPr marL="873760" marR="109855" lvl="1" indent="-342900" algn="just">
              <a:lnSpc>
                <a:spcPct val="200000"/>
              </a:lnSpc>
              <a:spcBef>
                <a:spcPts val="5"/>
              </a:spcBef>
              <a:buFont typeface="Wingdings" panose="05000000000000000000" pitchFamily="2" charset="2"/>
              <a:buChar char="q"/>
            </a:pPr>
            <a:r>
              <a:rPr lang="fr-FR" sz="2400" kern="0" dirty="0">
                <a:latin typeface="Calibri" panose="020F0502020204030204" pitchFamily="34" charset="0"/>
                <a:ea typeface="Calibri" panose="020F0502020204030204" pitchFamily="34" charset="0"/>
              </a:rPr>
              <a:t>Augmentation de la capacité installée grâce aux investissements des IPP</a:t>
            </a:r>
          </a:p>
          <a:p>
            <a:pPr marL="873760" marR="109855" lvl="1" indent="-342900" algn="just">
              <a:lnSpc>
                <a:spcPct val="200000"/>
              </a:lnSpc>
              <a:spcBef>
                <a:spcPts val="5"/>
              </a:spcBef>
              <a:buFont typeface="Wingdings" panose="05000000000000000000" pitchFamily="2" charset="2"/>
              <a:buChar char="q"/>
            </a:pPr>
            <a:r>
              <a:rPr lang="fr-FR" sz="2400" kern="0" dirty="0">
                <a:latin typeface="Calibri" panose="020F0502020204030204" pitchFamily="34" charset="0"/>
                <a:ea typeface="Calibri" panose="020F0502020204030204" pitchFamily="34" charset="0"/>
              </a:rPr>
              <a:t>Effectivité de l’exercice par le régulateur de ses prérogatives (voir avis majeurs)</a:t>
            </a:r>
          </a:p>
        </p:txBody>
      </p:sp>
    </p:spTree>
    <p:extLst>
      <p:ext uri="{BB962C8B-B14F-4D97-AF65-F5344CB8AC3E}">
        <p14:creationId xmlns:p14="http://schemas.microsoft.com/office/powerpoint/2010/main" val="282128877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97AB935-5D4B-E065-A678-A2A19810E69C}"/>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995FA138-0305-517D-FC88-488E8DF4D962}"/>
              </a:ext>
            </a:extLst>
          </p:cNvPr>
          <p:cNvSpPr>
            <a:spLocks noGrp="1"/>
          </p:cNvSpPr>
          <p:nvPr>
            <p:ph type="title"/>
          </p:nvPr>
        </p:nvSpPr>
        <p:spPr>
          <a:xfrm>
            <a:off x="457200" y="304800"/>
            <a:ext cx="11125199" cy="503589"/>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III- Sécurité juridique des IPP découlant du cadre légal et règlementaire</a:t>
            </a:r>
          </a:p>
        </p:txBody>
      </p:sp>
      <p:sp>
        <p:nvSpPr>
          <p:cNvPr id="3" name="Espace réservé du texte 2">
            <a:extLst>
              <a:ext uri="{FF2B5EF4-FFF2-40B4-BE49-F238E27FC236}">
                <a16:creationId xmlns:a16="http://schemas.microsoft.com/office/drawing/2014/main" id="{C823DBE5-9A4B-A2CB-89A0-18BE20465514}"/>
              </a:ext>
            </a:extLst>
          </p:cNvPr>
          <p:cNvSpPr>
            <a:spLocks noGrp="1"/>
          </p:cNvSpPr>
          <p:nvPr>
            <p:ph type="body" idx="1"/>
          </p:nvPr>
        </p:nvSpPr>
        <p:spPr>
          <a:xfrm>
            <a:off x="609599" y="1626711"/>
            <a:ext cx="10972800" cy="4328557"/>
          </a:xfrm>
        </p:spPr>
        <p:txBody>
          <a:bodyPr anchor="ctr"/>
          <a:lstStyle/>
          <a:p>
            <a:pPr marL="416560" marR="109855" indent="-342900" algn="just">
              <a:lnSpc>
                <a:spcPct val="200000"/>
              </a:lnSpc>
              <a:spcBef>
                <a:spcPts val="5"/>
              </a:spcBef>
              <a:buFont typeface="Wingdings" panose="05000000000000000000" pitchFamily="2" charset="2"/>
              <a:buChar char="q"/>
            </a:pPr>
            <a:r>
              <a:rPr lang="fr-FR" sz="2400" b="0" dirty="0">
                <a:effectLst/>
                <a:latin typeface="Calibri" panose="020F0502020204030204" pitchFamily="34" charset="0"/>
                <a:ea typeface="Calibri" panose="020F0502020204030204" pitchFamily="34" charset="0"/>
              </a:rPr>
              <a:t>Trois (03) lois sont en concurrence : loi portant code de l’électricité, loi portant code des </a:t>
            </a:r>
            <a:r>
              <a:rPr lang="fr-FR" sz="2400" b="0" dirty="0">
                <a:latin typeface="Calibri" panose="020F0502020204030204" pitchFamily="34" charset="0"/>
                <a:ea typeface="Calibri" panose="020F0502020204030204" pitchFamily="34" charset="0"/>
              </a:rPr>
              <a:t>marchés publics, loi portant cadre juridique du partenariat public-privé. </a:t>
            </a:r>
          </a:p>
          <a:p>
            <a:pPr marL="416560" marR="109855" indent="-342900" algn="just">
              <a:lnSpc>
                <a:spcPct val="20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Régime de passation des conventions ou contrats  : </a:t>
            </a:r>
          </a:p>
          <a:p>
            <a:pPr marL="873760" marR="109855" lvl="1" indent="-342900" algn="just">
              <a:lnSpc>
                <a:spcPct val="200000"/>
              </a:lnSpc>
              <a:spcBef>
                <a:spcPts val="5"/>
              </a:spcBef>
              <a:buFont typeface="Arial" panose="020B0604020202020204" pitchFamily="34" charset="0"/>
              <a:buChar char="•"/>
            </a:pPr>
            <a:r>
              <a:rPr lang="fr-FR" sz="2400" dirty="0">
                <a:solidFill>
                  <a:schemeClr val="tx1"/>
                </a:solidFill>
                <a:latin typeface="Calibri" panose="020F0502020204030204" pitchFamily="34" charset="0"/>
                <a:ea typeface="Calibri" panose="020F0502020204030204" pitchFamily="34" charset="0"/>
                <a:cs typeface="Times New Roman"/>
              </a:rPr>
              <a:t>contrat de DSP : loi PPP ou code de l’électricité ; </a:t>
            </a:r>
          </a:p>
          <a:p>
            <a:pPr marL="873760" marR="109855" lvl="1" indent="-342900" algn="just">
              <a:lnSpc>
                <a:spcPct val="200000"/>
              </a:lnSpc>
              <a:spcBef>
                <a:spcPts val="5"/>
              </a:spcBef>
              <a:buFont typeface="Arial" panose="020B0604020202020204" pitchFamily="34" charset="0"/>
              <a:buChar char="•"/>
            </a:pPr>
            <a:r>
              <a:rPr lang="fr-FR" sz="2400" dirty="0">
                <a:solidFill>
                  <a:schemeClr val="tx1"/>
                </a:solidFill>
                <a:latin typeface="Calibri" panose="020F0502020204030204" pitchFamily="34" charset="0"/>
                <a:ea typeface="Calibri" panose="020F0502020204030204" pitchFamily="34" charset="0"/>
                <a:cs typeface="Times New Roman"/>
              </a:rPr>
              <a:t>toutes les autres formes de contrats et conventions : code des marchés publics ;</a:t>
            </a:r>
          </a:p>
          <a:p>
            <a:pPr marL="873760" marR="109855" lvl="1" indent="-342900" algn="just">
              <a:lnSpc>
                <a:spcPct val="200000"/>
              </a:lnSpc>
              <a:spcBef>
                <a:spcPts val="5"/>
              </a:spcBef>
              <a:buFont typeface="Arial" panose="020B0604020202020204" pitchFamily="34" charset="0"/>
              <a:buChar char="•"/>
            </a:pPr>
            <a:r>
              <a:rPr lang="fr-FR" sz="2400" dirty="0">
                <a:solidFill>
                  <a:schemeClr val="tx1"/>
                </a:solidFill>
                <a:latin typeface="Calibri" panose="020F0502020204030204" pitchFamily="34" charset="0"/>
                <a:ea typeface="Calibri" panose="020F0502020204030204" pitchFamily="34" charset="0"/>
                <a:cs typeface="Times New Roman"/>
              </a:rPr>
              <a:t>CAE et énergie primaire : code de l’électricité.</a:t>
            </a:r>
          </a:p>
        </p:txBody>
      </p:sp>
      <p:sp>
        <p:nvSpPr>
          <p:cNvPr id="6" name="Titre 1">
            <a:extLst>
              <a:ext uri="{FF2B5EF4-FFF2-40B4-BE49-F238E27FC236}">
                <a16:creationId xmlns:a16="http://schemas.microsoft.com/office/drawing/2014/main" id="{281AA741-05C0-E495-8C7F-80BAEF5564BD}"/>
              </a:ext>
            </a:extLst>
          </p:cNvPr>
          <p:cNvSpPr txBox="1">
            <a:spLocks/>
          </p:cNvSpPr>
          <p:nvPr/>
        </p:nvSpPr>
        <p:spPr>
          <a:xfrm>
            <a:off x="1752598" y="1032884"/>
            <a:ext cx="8686802" cy="369332"/>
          </a:xfrm>
          <a:prstGeom prst="rect">
            <a:avLst/>
          </a:prstGeom>
          <a:ln>
            <a:noFill/>
          </a:ln>
        </p:spPr>
        <p:style>
          <a:lnRef idx="2">
            <a:schemeClr val="dk1"/>
          </a:lnRef>
          <a:fillRef idx="1">
            <a:schemeClr val="lt1"/>
          </a:fillRef>
          <a:effectRef idx="0">
            <a:schemeClr val="dk1"/>
          </a:effectRef>
          <a:fontRef idx="minor">
            <a:schemeClr val="dk1"/>
          </a:fontRef>
        </p:style>
        <p:txBody>
          <a:bodyPr wrap="square" lIns="0" tIns="0" rIns="0" bIns="0">
            <a:spAutoFit/>
          </a:bodyPr>
          <a:lstStyle>
            <a:lvl1pPr>
              <a:defRPr sz="2200" b="0" i="0">
                <a:solidFill>
                  <a:schemeClr val="tx1"/>
                </a:solidFill>
                <a:latin typeface="Times New Roman"/>
                <a:ea typeface="+mn-ea"/>
                <a:cs typeface="Times New Roman"/>
              </a:defRPr>
            </a:lvl1pPr>
            <a:lvl2pPr>
              <a:defRPr>
                <a:solidFill>
                  <a:schemeClr val="lt1"/>
                </a:solidFill>
                <a:latin typeface="+mn-lt"/>
                <a:ea typeface="+mn-ea"/>
                <a:cs typeface="+mn-cs"/>
              </a:defRPr>
            </a:lvl2pPr>
            <a:lvl3pPr>
              <a:defRPr>
                <a:solidFill>
                  <a:schemeClr val="lt1"/>
                </a:solidFill>
                <a:latin typeface="+mn-lt"/>
                <a:ea typeface="+mn-ea"/>
                <a:cs typeface="+mn-cs"/>
              </a:defRPr>
            </a:lvl3pPr>
            <a:lvl4pPr>
              <a:defRPr>
                <a:solidFill>
                  <a:schemeClr val="lt1"/>
                </a:solidFill>
                <a:latin typeface="+mn-lt"/>
                <a:ea typeface="+mn-ea"/>
                <a:cs typeface="+mn-cs"/>
              </a:defRPr>
            </a:lvl4pPr>
            <a:lvl5pPr>
              <a:defRPr>
                <a:solidFill>
                  <a:schemeClr val="lt1"/>
                </a:solidFill>
                <a:latin typeface="+mn-lt"/>
                <a:ea typeface="+mn-ea"/>
                <a:cs typeface="+mn-cs"/>
              </a:defRPr>
            </a:lvl5pPr>
            <a:lvl6pPr>
              <a:defRPr>
                <a:solidFill>
                  <a:schemeClr val="lt1"/>
                </a:solidFill>
                <a:latin typeface="+mn-lt"/>
                <a:ea typeface="+mn-ea"/>
                <a:cs typeface="+mn-cs"/>
              </a:defRPr>
            </a:lvl6pPr>
            <a:lvl7pPr>
              <a:defRPr>
                <a:solidFill>
                  <a:schemeClr val="lt1"/>
                </a:solidFill>
                <a:latin typeface="+mn-lt"/>
                <a:ea typeface="+mn-ea"/>
                <a:cs typeface="+mn-cs"/>
              </a:defRPr>
            </a:lvl7pPr>
            <a:lvl8pPr>
              <a:defRPr>
                <a:solidFill>
                  <a:schemeClr val="lt1"/>
                </a:solidFill>
                <a:latin typeface="+mn-lt"/>
                <a:ea typeface="+mn-ea"/>
                <a:cs typeface="+mn-cs"/>
              </a:defRPr>
            </a:lvl8pPr>
            <a:lvl9pPr>
              <a:defRPr>
                <a:solidFill>
                  <a:schemeClr val="lt1"/>
                </a:solidFill>
                <a:latin typeface="+mn-lt"/>
                <a:ea typeface="+mn-ea"/>
                <a:cs typeface="+mn-cs"/>
              </a:defRPr>
            </a:lvl9pPr>
          </a:lstStyle>
          <a:p>
            <a:pPr algn="ctr"/>
            <a:r>
              <a:rPr lang="fr-FR" sz="2400" b="1" kern="0" dirty="0"/>
              <a:t>III.1 </a:t>
            </a:r>
            <a:r>
              <a:rPr lang="fr-FR" sz="2400" b="1" dirty="0">
                <a:latin typeface="+mn-lt"/>
              </a:rPr>
              <a:t>Cadre légal (clarté, prévisibilité et stabilité)</a:t>
            </a:r>
            <a:endParaRPr lang="fr-FR" sz="2400" b="1" kern="0" dirty="0">
              <a:latin typeface="+mn-lt"/>
            </a:endParaRPr>
          </a:p>
        </p:txBody>
      </p:sp>
    </p:spTree>
    <p:extLst>
      <p:ext uri="{BB962C8B-B14F-4D97-AF65-F5344CB8AC3E}">
        <p14:creationId xmlns:p14="http://schemas.microsoft.com/office/powerpoint/2010/main" val="90709536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34EDFD5-F664-2453-04A2-4E9B74DFEDE0}"/>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CED0491C-AF2F-DC70-46C4-4A5A80DB486F}"/>
              </a:ext>
            </a:extLst>
          </p:cNvPr>
          <p:cNvSpPr>
            <a:spLocks noGrp="1"/>
          </p:cNvSpPr>
          <p:nvPr>
            <p:ph type="title"/>
          </p:nvPr>
        </p:nvSpPr>
        <p:spPr>
          <a:xfrm>
            <a:off x="914400" y="228600"/>
            <a:ext cx="10668000" cy="533400"/>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III- Sécurité juridique des IPP découlant du cadre légal et règlementaire</a:t>
            </a:r>
          </a:p>
        </p:txBody>
      </p:sp>
      <p:sp>
        <p:nvSpPr>
          <p:cNvPr id="3" name="Espace réservé du texte 2">
            <a:extLst>
              <a:ext uri="{FF2B5EF4-FFF2-40B4-BE49-F238E27FC236}">
                <a16:creationId xmlns:a16="http://schemas.microsoft.com/office/drawing/2014/main" id="{BDBB37F6-76BC-8EE0-3B01-176F24D5FB6B}"/>
              </a:ext>
            </a:extLst>
          </p:cNvPr>
          <p:cNvSpPr>
            <a:spLocks noGrp="1"/>
          </p:cNvSpPr>
          <p:nvPr>
            <p:ph type="body" idx="1"/>
          </p:nvPr>
        </p:nvSpPr>
        <p:spPr>
          <a:xfrm>
            <a:off x="495299" y="1264721"/>
            <a:ext cx="11201400" cy="4328557"/>
          </a:xfrm>
        </p:spPr>
        <p:txBody>
          <a:bodyPr anchor="ctr"/>
          <a:lstStyle/>
          <a:p>
            <a:pPr marL="416560" marR="109855" lvl="1" indent="-342900" algn="just">
              <a:lnSpc>
                <a:spcPct val="200000"/>
              </a:lnSpc>
              <a:spcBef>
                <a:spcPts val="5"/>
              </a:spcBef>
              <a:buFont typeface="Wingdings" panose="05000000000000000000" pitchFamily="2" charset="2"/>
              <a:buChar char="q"/>
            </a:pPr>
            <a:r>
              <a:rPr lang="fr-FR" sz="2400" dirty="0">
                <a:solidFill>
                  <a:schemeClr val="tx1"/>
                </a:solidFill>
                <a:latin typeface="Calibri" panose="020F0502020204030204" pitchFamily="34" charset="0"/>
                <a:ea typeface="Calibri" panose="020F0502020204030204" pitchFamily="34" charset="0"/>
                <a:cs typeface="Times New Roman"/>
              </a:rPr>
              <a:t>Prévalence du code de l’électricité : article 92 (caractère spécial de la loi sur le secteur de l’électricité).</a:t>
            </a:r>
          </a:p>
          <a:p>
            <a:pPr marL="416560" marR="109855" lvl="1" indent="-342900" algn="just">
              <a:lnSpc>
                <a:spcPct val="200000"/>
              </a:lnSpc>
              <a:spcBef>
                <a:spcPts val="5"/>
              </a:spcBef>
              <a:buFont typeface="Wingdings" panose="05000000000000000000" pitchFamily="2" charset="2"/>
              <a:buChar char="q"/>
            </a:pPr>
            <a:r>
              <a:rPr lang="fr-FR" sz="2400" dirty="0">
                <a:latin typeface="Calibri" panose="020F0502020204030204" pitchFamily="34" charset="0"/>
                <a:ea typeface="Calibri" panose="020F0502020204030204" pitchFamily="34" charset="0"/>
              </a:rPr>
              <a:t>« </a:t>
            </a:r>
            <a:r>
              <a:rPr lang="fr-FR" sz="2400" i="1" dirty="0">
                <a:latin typeface="Calibri" panose="020F0502020204030204" pitchFamily="34" charset="0"/>
                <a:ea typeface="Calibri" panose="020F0502020204030204" pitchFamily="34" charset="0"/>
              </a:rPr>
              <a:t>L’octroi d’une concession à un producteur indépendant d’électricité engage l’acheteur principal d’énergie électrique à conclure un contrat d’achat d’énergie électrique». C</a:t>
            </a:r>
            <a:r>
              <a:rPr lang="fr-FR" sz="2400" dirty="0">
                <a:latin typeface="Calibri" panose="020F0502020204030204" pitchFamily="34" charset="0"/>
                <a:ea typeface="Calibri" panose="020F0502020204030204" pitchFamily="34" charset="0"/>
              </a:rPr>
              <a:t>ontribution majeure du code de l’électricité à la sécurité juridique de l’IPP : obligation pour l’acheteur principal de conclure un CAE avec l’IPP. </a:t>
            </a:r>
          </a:p>
        </p:txBody>
      </p:sp>
    </p:spTree>
    <p:extLst>
      <p:ext uri="{BB962C8B-B14F-4D97-AF65-F5344CB8AC3E}">
        <p14:creationId xmlns:p14="http://schemas.microsoft.com/office/powerpoint/2010/main" val="391073512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B3C43D4-1C5E-D3C2-48EC-D554F8518A8D}"/>
            </a:ext>
          </a:extLst>
        </p:cNvPr>
        <p:cNvGrpSpPr/>
        <p:nvPr/>
      </p:nvGrpSpPr>
      <p:grpSpPr>
        <a:xfrm>
          <a:off x="0" y="0"/>
          <a:ext cx="0" cy="0"/>
          <a:chOff x="0" y="0"/>
          <a:chExt cx="0" cy="0"/>
        </a:xfrm>
      </p:grpSpPr>
      <p:sp>
        <p:nvSpPr>
          <p:cNvPr id="2" name="Titre 1">
            <a:extLst>
              <a:ext uri="{FF2B5EF4-FFF2-40B4-BE49-F238E27FC236}">
                <a16:creationId xmlns:a16="http://schemas.microsoft.com/office/drawing/2014/main" id="{9DAB16E8-71B9-1E6A-1637-2892CA3AF204}"/>
              </a:ext>
            </a:extLst>
          </p:cNvPr>
          <p:cNvSpPr>
            <a:spLocks noGrp="1"/>
          </p:cNvSpPr>
          <p:nvPr>
            <p:ph type="title"/>
          </p:nvPr>
        </p:nvSpPr>
        <p:spPr>
          <a:xfrm>
            <a:off x="800099" y="304800"/>
            <a:ext cx="10934701" cy="445532"/>
          </a:xfrm>
          <a:solidFill>
            <a:srgbClr val="00B050"/>
          </a:solidFill>
        </p:spPr>
        <p:style>
          <a:lnRef idx="1">
            <a:schemeClr val="accent3"/>
          </a:lnRef>
          <a:fillRef idx="3">
            <a:schemeClr val="accent3"/>
          </a:fillRef>
          <a:effectRef idx="2">
            <a:schemeClr val="accent3"/>
          </a:effectRef>
          <a:fontRef idx="minor">
            <a:schemeClr val="lt1"/>
          </a:fontRef>
        </p:style>
        <p:txBody>
          <a:bodyPr/>
          <a:lstStyle/>
          <a:p>
            <a:pPr algn="ctr"/>
            <a:r>
              <a:rPr lang="fr-FR" sz="2400" b="1" dirty="0"/>
              <a:t>III- Sécurité juridique des IPP découlant du cadre légal et réglementaire</a:t>
            </a:r>
          </a:p>
        </p:txBody>
      </p:sp>
      <p:sp>
        <p:nvSpPr>
          <p:cNvPr id="5" name="Espace réservé du texte 2">
            <a:extLst>
              <a:ext uri="{FF2B5EF4-FFF2-40B4-BE49-F238E27FC236}">
                <a16:creationId xmlns:a16="http://schemas.microsoft.com/office/drawing/2014/main" id="{FEEE681B-D57E-DB3B-4F94-A023391794C1}"/>
              </a:ext>
            </a:extLst>
          </p:cNvPr>
          <p:cNvSpPr txBox="1">
            <a:spLocks/>
          </p:cNvSpPr>
          <p:nvPr/>
        </p:nvSpPr>
        <p:spPr>
          <a:xfrm>
            <a:off x="628648" y="1066800"/>
            <a:ext cx="10934701" cy="2158732"/>
          </a:xfrm>
          <a:prstGeom prst="rect">
            <a:avLst/>
          </a:prstGeom>
        </p:spPr>
        <p:txBody>
          <a:bodyPr wrap="square" lIns="0" tIns="0" rIns="0" bIns="0" anchor="ctr">
            <a:spAutoFit/>
          </a:bodyPr>
          <a:lstStyle>
            <a:lvl1pPr marL="0">
              <a:defRPr sz="2200" b="1" i="0">
                <a:solidFill>
                  <a:schemeClr val="tx1"/>
                </a:solidFill>
                <a:latin typeface="Times New Roman"/>
                <a:ea typeface="+mn-ea"/>
                <a:cs typeface="Times New Roman"/>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a:lstStyle>
          <a:p>
            <a:pPr marL="416560" marR="109855" indent="-342900" algn="just">
              <a:lnSpc>
                <a:spcPct val="15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Contenus des conventions fixés par la loi : deux catégories de clauses. Les clauses dites générales (objet, durée, périmètre, prorogation, polices d’assurance requises, etc.) et les clauses dites spécifiques (actionnariat et objet de la société de projet, rémunération du partenaire privé et conditions tarifaires, régime de sûretés, etc.).</a:t>
            </a:r>
            <a:endParaRPr lang="en-US" sz="2400" b="0" dirty="0">
              <a:latin typeface="Calibri" panose="020F0502020204030204" pitchFamily="34" charset="0"/>
              <a:ea typeface="Calibri" panose="020F0502020204030204" pitchFamily="34" charset="0"/>
            </a:endParaRPr>
          </a:p>
        </p:txBody>
      </p:sp>
      <p:sp>
        <p:nvSpPr>
          <p:cNvPr id="3" name="Titre 1">
            <a:extLst>
              <a:ext uri="{FF2B5EF4-FFF2-40B4-BE49-F238E27FC236}">
                <a16:creationId xmlns:a16="http://schemas.microsoft.com/office/drawing/2014/main" id="{D69D3420-9113-52DC-CCAC-A123F0EB24EC}"/>
              </a:ext>
            </a:extLst>
          </p:cNvPr>
          <p:cNvSpPr txBox="1">
            <a:spLocks/>
          </p:cNvSpPr>
          <p:nvPr/>
        </p:nvSpPr>
        <p:spPr>
          <a:xfrm>
            <a:off x="1752597" y="3542000"/>
            <a:ext cx="8686802" cy="369332"/>
          </a:xfrm>
          <a:prstGeom prst="rect">
            <a:avLst/>
          </a:prstGeom>
          <a:ln>
            <a:noFill/>
          </a:ln>
        </p:spPr>
        <p:style>
          <a:lnRef idx="2">
            <a:schemeClr val="dk1"/>
          </a:lnRef>
          <a:fillRef idx="1">
            <a:schemeClr val="lt1"/>
          </a:fillRef>
          <a:effectRef idx="0">
            <a:schemeClr val="dk1"/>
          </a:effectRef>
          <a:fontRef idx="minor">
            <a:schemeClr val="dk1"/>
          </a:fontRef>
        </p:style>
        <p:txBody>
          <a:bodyPr wrap="square" lIns="0" tIns="0" rIns="0" bIns="0">
            <a:spAutoFit/>
          </a:bodyPr>
          <a:lstStyle>
            <a:lvl1pPr>
              <a:defRPr sz="2200" b="0" i="0">
                <a:solidFill>
                  <a:schemeClr val="tx1"/>
                </a:solidFill>
                <a:latin typeface="Times New Roman"/>
                <a:ea typeface="+mn-ea"/>
                <a:cs typeface="Times New Roman"/>
              </a:defRPr>
            </a:lvl1pPr>
            <a:lvl2pPr>
              <a:defRPr>
                <a:solidFill>
                  <a:schemeClr val="lt1"/>
                </a:solidFill>
                <a:latin typeface="+mn-lt"/>
                <a:ea typeface="+mn-ea"/>
                <a:cs typeface="+mn-cs"/>
              </a:defRPr>
            </a:lvl2pPr>
            <a:lvl3pPr>
              <a:defRPr>
                <a:solidFill>
                  <a:schemeClr val="lt1"/>
                </a:solidFill>
                <a:latin typeface="+mn-lt"/>
                <a:ea typeface="+mn-ea"/>
                <a:cs typeface="+mn-cs"/>
              </a:defRPr>
            </a:lvl3pPr>
            <a:lvl4pPr>
              <a:defRPr>
                <a:solidFill>
                  <a:schemeClr val="lt1"/>
                </a:solidFill>
                <a:latin typeface="+mn-lt"/>
                <a:ea typeface="+mn-ea"/>
                <a:cs typeface="+mn-cs"/>
              </a:defRPr>
            </a:lvl4pPr>
            <a:lvl5pPr>
              <a:defRPr>
                <a:solidFill>
                  <a:schemeClr val="lt1"/>
                </a:solidFill>
                <a:latin typeface="+mn-lt"/>
                <a:ea typeface="+mn-ea"/>
                <a:cs typeface="+mn-cs"/>
              </a:defRPr>
            </a:lvl5pPr>
            <a:lvl6pPr>
              <a:defRPr>
                <a:solidFill>
                  <a:schemeClr val="lt1"/>
                </a:solidFill>
                <a:latin typeface="+mn-lt"/>
                <a:ea typeface="+mn-ea"/>
                <a:cs typeface="+mn-cs"/>
              </a:defRPr>
            </a:lvl6pPr>
            <a:lvl7pPr>
              <a:defRPr>
                <a:solidFill>
                  <a:schemeClr val="lt1"/>
                </a:solidFill>
                <a:latin typeface="+mn-lt"/>
                <a:ea typeface="+mn-ea"/>
                <a:cs typeface="+mn-cs"/>
              </a:defRPr>
            </a:lvl7pPr>
            <a:lvl8pPr>
              <a:defRPr>
                <a:solidFill>
                  <a:schemeClr val="lt1"/>
                </a:solidFill>
                <a:latin typeface="+mn-lt"/>
                <a:ea typeface="+mn-ea"/>
                <a:cs typeface="+mn-cs"/>
              </a:defRPr>
            </a:lvl8pPr>
            <a:lvl9pPr>
              <a:defRPr>
                <a:solidFill>
                  <a:schemeClr val="lt1"/>
                </a:solidFill>
                <a:latin typeface="+mn-lt"/>
                <a:ea typeface="+mn-ea"/>
                <a:cs typeface="+mn-cs"/>
              </a:defRPr>
            </a:lvl9pPr>
          </a:lstStyle>
          <a:p>
            <a:pPr algn="ctr"/>
            <a:r>
              <a:rPr lang="fr-FR" sz="2400" b="1" kern="0" dirty="0"/>
              <a:t>III.2 </a:t>
            </a:r>
            <a:r>
              <a:rPr lang="fr-FR" sz="2400" b="1" dirty="0">
                <a:latin typeface="+mn-lt"/>
              </a:rPr>
              <a:t>Cadre réglementaire</a:t>
            </a:r>
            <a:endParaRPr lang="fr-FR" sz="2400" b="1" kern="0" dirty="0">
              <a:latin typeface="+mn-lt"/>
            </a:endParaRPr>
          </a:p>
        </p:txBody>
      </p:sp>
      <p:sp>
        <p:nvSpPr>
          <p:cNvPr id="4" name="Espace réservé du texte 2">
            <a:extLst>
              <a:ext uri="{FF2B5EF4-FFF2-40B4-BE49-F238E27FC236}">
                <a16:creationId xmlns:a16="http://schemas.microsoft.com/office/drawing/2014/main" id="{AFE35815-EA72-2996-B080-7BEE2DDBF369}"/>
              </a:ext>
            </a:extLst>
          </p:cNvPr>
          <p:cNvSpPr txBox="1">
            <a:spLocks/>
          </p:cNvSpPr>
          <p:nvPr/>
        </p:nvSpPr>
        <p:spPr>
          <a:xfrm>
            <a:off x="643162" y="4215494"/>
            <a:ext cx="10934701" cy="1604735"/>
          </a:xfrm>
          <a:prstGeom prst="rect">
            <a:avLst/>
          </a:prstGeom>
        </p:spPr>
        <p:txBody>
          <a:bodyPr wrap="square" lIns="0" tIns="0" rIns="0" bIns="0" anchor="ctr">
            <a:spAutoFit/>
          </a:bodyPr>
          <a:lstStyle>
            <a:lvl1pPr marL="0">
              <a:defRPr sz="2200" b="1" i="0">
                <a:solidFill>
                  <a:schemeClr val="tx1"/>
                </a:solidFill>
                <a:latin typeface="Times New Roman"/>
                <a:ea typeface="+mn-ea"/>
                <a:cs typeface="Times New Roman"/>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a:lstStyle>
          <a:p>
            <a:pPr marL="416560" marR="109855" indent="-342900" algn="just">
              <a:lnSpc>
                <a:spcPct val="150000"/>
              </a:lnSpc>
              <a:spcBef>
                <a:spcPts val="5"/>
              </a:spcBef>
              <a:buFont typeface="Wingdings" panose="05000000000000000000" pitchFamily="2" charset="2"/>
              <a:buChar char="q"/>
            </a:pPr>
            <a:r>
              <a:rPr lang="fr-FR" sz="2400" b="0" dirty="0">
                <a:latin typeface="Calibri" panose="020F0502020204030204" pitchFamily="34" charset="0"/>
                <a:ea typeface="Calibri" panose="020F0502020204030204" pitchFamily="34" charset="0"/>
              </a:rPr>
              <a:t>Clarté des rôles dans le cadre réglementaire : existence d’un cadre réglementaire d’intervention des IPP et règlement de l’ARE portant procédures d’approbation des conventions de concession IPP et CAE.</a:t>
            </a:r>
          </a:p>
        </p:txBody>
      </p:sp>
    </p:spTree>
    <p:extLst>
      <p:ext uri="{BB962C8B-B14F-4D97-AF65-F5344CB8AC3E}">
        <p14:creationId xmlns:p14="http://schemas.microsoft.com/office/powerpoint/2010/main" val="62277622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FFFF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TM03457452[[fn=Céleste]]</Template>
  <TotalTime>2961</TotalTime>
  <Words>1312</Words>
  <Application>Microsoft Office PowerPoint</Application>
  <PresentationFormat>Grand écran</PresentationFormat>
  <Paragraphs>101</Paragraphs>
  <Slides>15</Slides>
  <Notes>0</Notes>
  <HiddenSlides>0</HiddenSlides>
  <MMClips>0</MMClips>
  <ScaleCrop>false</ScaleCrop>
  <HeadingPairs>
    <vt:vector size="6" baseType="variant">
      <vt:variant>
        <vt:lpstr>Polices utilisées</vt:lpstr>
      </vt:variant>
      <vt:variant>
        <vt:i4>5</vt:i4>
      </vt:variant>
      <vt:variant>
        <vt:lpstr>Thème</vt:lpstr>
      </vt:variant>
      <vt:variant>
        <vt:i4>1</vt:i4>
      </vt:variant>
      <vt:variant>
        <vt:lpstr>Titres des diapositives</vt:lpstr>
      </vt:variant>
      <vt:variant>
        <vt:i4>15</vt:i4>
      </vt:variant>
    </vt:vector>
  </HeadingPairs>
  <TitlesOfParts>
    <vt:vector size="21" baseType="lpstr">
      <vt:lpstr>Arial</vt:lpstr>
      <vt:lpstr>Calibri</vt:lpstr>
      <vt:lpstr>OCR A Extended</vt:lpstr>
      <vt:lpstr>Times New Roman</vt:lpstr>
      <vt:lpstr>Wingdings</vt:lpstr>
      <vt:lpstr>Office Theme</vt:lpstr>
      <vt:lpstr>Signature d’un contrat d’achat d’électricité au Bénin :  retours pratiques sur la sécurisation d’un IPP  </vt:lpstr>
      <vt:lpstr>SOMMAIRE</vt:lpstr>
      <vt:lpstr>I- Enjeux de la sécurisation des IPP</vt:lpstr>
      <vt:lpstr>I- Enjeux de la sécurisation des IPP</vt:lpstr>
      <vt:lpstr>I- Enjeux de la sécurisation des IPP</vt:lpstr>
      <vt:lpstr>Présentation PowerPoint</vt:lpstr>
      <vt:lpstr>III- Sécurité juridique des IPP découlant du cadre légal et règlementaire</vt:lpstr>
      <vt:lpstr>III- Sécurité juridique des IPP découlant du cadre légal et règlementaire</vt:lpstr>
      <vt:lpstr>III- Sécurité juridique des IPP découlant du cadre légal et réglementaire</vt:lpstr>
      <vt:lpstr>IV- Sécurité juridique des IPP découlant de l’application de la loi par l’ARE  </vt:lpstr>
      <vt:lpstr>IV- Sécurité juridique des IPP découlant de l’application de la loi par l’ARE  </vt:lpstr>
      <vt:lpstr>IV- Sécurité juridique des IPP découlant de l’application de la loi par l’ARE  </vt:lpstr>
      <vt:lpstr>IV- Sécurité juridique des IPP découlant de l’application de la loi par l’ARE  </vt:lpstr>
      <vt:lpstr>IV- Sécurité juridique des IPP découlant de l’application de la loi par l’ARE  </vt:lpstr>
      <vt:lpstr>V- Défis et difficultés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ProBook 4540s</dc:creator>
  <cp:lastModifiedBy>Max Gratien TROUGNIN</cp:lastModifiedBy>
  <cp:revision>41</cp:revision>
  <dcterms:created xsi:type="dcterms:W3CDTF">2025-06-10T07:32:27Z</dcterms:created>
  <dcterms:modified xsi:type="dcterms:W3CDTF">2025-07-02T08:13:32Z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2023-04-08T00:00:00Z</vt:filetime>
  </property>
  <property fmtid="{D5CDD505-2E9C-101B-9397-08002B2CF9AE}" pid="3" name="Creator">
    <vt:lpwstr>Microsoft® PowerPoint® 2016</vt:lpwstr>
  </property>
  <property fmtid="{D5CDD505-2E9C-101B-9397-08002B2CF9AE}" pid="4" name="LastSaved">
    <vt:filetime>2025-06-10T00:00:00Z</vt:filetime>
  </property>
</Properties>
</file>