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4"/>
  </p:notesMasterIdLst>
  <p:sldIdLst>
    <p:sldId id="262" r:id="rId5"/>
    <p:sldId id="297" r:id="rId6"/>
    <p:sldId id="310" r:id="rId7"/>
    <p:sldId id="326" r:id="rId8"/>
    <p:sldId id="305" r:id="rId9"/>
    <p:sldId id="298" r:id="rId10"/>
    <p:sldId id="299" r:id="rId11"/>
    <p:sldId id="300" r:id="rId12"/>
    <p:sldId id="282" r:id="rId13"/>
    <p:sldId id="301" r:id="rId14"/>
    <p:sldId id="313" r:id="rId15"/>
    <p:sldId id="329" r:id="rId16"/>
    <p:sldId id="330" r:id="rId17"/>
    <p:sldId id="317" r:id="rId18"/>
    <p:sldId id="327" r:id="rId19"/>
    <p:sldId id="324" r:id="rId20"/>
    <p:sldId id="307" r:id="rId21"/>
    <p:sldId id="309" r:id="rId22"/>
    <p:sldId id="308" r:id="rId23"/>
  </p:sldIdLst>
  <p:sldSz cx="16257588" cy="9144000"/>
  <p:notesSz cx="6858000" cy="9144000"/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" id="{1EBAD5AA-4BBA-FD49-B149-332C285FBF14}">
          <p14:sldIdLst>
            <p14:sldId id="262"/>
          </p14:sldIdLst>
        </p14:section>
        <p14:section name="Main content - 08 06 25" id="{D7F3DF68-EF53-1446-A79E-6DE7081D2A16}">
          <p14:sldIdLst>
            <p14:sldId id="297"/>
            <p14:sldId id="310"/>
            <p14:sldId id="326"/>
            <p14:sldId id="305"/>
            <p14:sldId id="298"/>
            <p14:sldId id="299"/>
            <p14:sldId id="300"/>
            <p14:sldId id="282"/>
            <p14:sldId id="301"/>
            <p14:sldId id="313"/>
            <p14:sldId id="329"/>
            <p14:sldId id="330"/>
            <p14:sldId id="317"/>
            <p14:sldId id="327"/>
            <p14:sldId id="324"/>
            <p14:sldId id="307"/>
            <p14:sldId id="309"/>
            <p14:sldId id="30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E7DA"/>
    <a:srgbClr val="00CFB3"/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39" autoAdjust="0"/>
    <p:restoredTop sz="96247" autoAdjust="0"/>
  </p:normalViewPr>
  <p:slideViewPr>
    <p:cSldViewPr snapToGrid="0" snapToObjects="1">
      <p:cViewPr varScale="1">
        <p:scale>
          <a:sx n="80" d="100"/>
          <a:sy n="80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5339A-115C-B347-98A7-2B1A510062FF}" type="datetimeFigureOut">
              <a:rPr lang="en-GB" smtClean="0"/>
              <a:t>03/07/2025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20B6AE-1E62-474B-8C08-03992AD43C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711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32E69-C45E-1F6F-8299-A6220DC34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538CB-58B5-EDBC-92F9-89C8643694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A64E74-62A9-428F-B369-FE178DE83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42A49-0A88-9462-E85E-0624C3AE08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833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EAF3E-171A-B5AB-B23B-795B08B04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E6F6BE-487F-BB48-6431-1D61DBE71A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5CBE89-4BE3-8A5C-03FF-71E39685F2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14A7C-9CA8-AE43-56DA-93605E928C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959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B6C02-71CF-8902-25F7-D4C085E05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EB0A01-FDFE-4A55-E356-8F0ED1E12C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9BE1F0-EC87-2A04-45A3-901DAE8D46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CDE5DF-43A7-3BD7-5D7D-7334123FAD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644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33C70-858A-AC54-047F-9CFA8C878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AEC726-1999-F4AE-243B-C0F5277D6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679EC7-A8E8-F1C9-22F6-1B8DAEE363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Ceci a permis de réduire la perception des risques afin d’attirer des bailleurs de fonds d’envergure et de débloquer l’avancement du projet.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5587F-712D-3414-6872-C160937C44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480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335D9-59C3-25B1-C2C7-497C0AD2A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46C54A-CF41-1608-DF99-5400AA8357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8270F9-073F-3312-2B4A-C5022BB1B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6566C-78F4-0550-F2C5-DE2B5CBCAA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528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0F281-FFD3-4B7C-A820-81948C3B9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9B3AE-1C47-A5F6-1A29-85E6B135D9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8A7D3D-F28D-B839-F625-53240E6A7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BA3CA-28A5-D427-CBB8-8A4AE46C50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633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893C1-1A89-C65A-5E32-D4EF9C58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7B3ED7-CCE7-F1C4-6F5D-E49184A028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28704F-CCA0-32FB-CE3A-2241901DEC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43CB88-2373-A000-A1E7-170FDC8A32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124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B60ED-CB5E-3D7B-35B6-82BD2BCF7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D80DF5-A2A1-0C17-213A-4C048E2D70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DC1F87-B100-5ACC-1E28-107D10EA9E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221FD-6669-57CF-418F-78F5E81AE8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725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Revoir la </a:t>
            </a:r>
            <a:r>
              <a:rPr lang="en-US" dirty="0" err="1"/>
              <a:t>traduction</a:t>
            </a:r>
            <a:r>
              <a:rPr lang="en-US" dirty="0"/>
              <a:t> - fait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327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D23AD-BE46-A8F6-769C-130B16B76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76A3DA-1A9C-90EC-7929-426D20F90F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69574D-57F6-AA6F-DAFC-E498620759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BC1A4-C0D3-330E-D3BA-BD9F86AF2E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253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129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0212C-3606-FF11-8CCB-1B7160BCB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6EFE22-5413-6A43-2429-A87E41BEC0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FC92AA-2A4E-3D0F-6425-225012AEA9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29E41-25C6-E846-5729-5347D49FB1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298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B02FD-405A-CBD8-7D3F-DCD97A40E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145591-9F12-6DEB-6C82-0A6FD0F793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FC4751-C9FB-FB40-863E-EC62B448E3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8A5C8C-5D65-8145-CC33-7282417E8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152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C9598-4F1A-7875-365E-0D40FE9CE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89E894-D2B7-74DC-6C22-060800D469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62D959-D227-75E1-FCC5-49DE9A41D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Ajouter</a:t>
            </a:r>
            <a:r>
              <a:rPr lang="en-GB" dirty="0"/>
              <a:t> le </a:t>
            </a:r>
            <a:r>
              <a:rPr lang="en-GB" dirty="0" err="1"/>
              <a:t>montant</a:t>
            </a:r>
            <a:r>
              <a:rPr lang="en-GB" dirty="0"/>
              <a:t> du Kw ? 55 F CFA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817D-4CDC-B604-2B0E-74E521430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59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Vérifier</a:t>
            </a:r>
            <a:r>
              <a:rPr lang="en-US" dirty="0"/>
              <a:t> les t de CO2 </a:t>
            </a:r>
            <a:r>
              <a:rPr lang="en-US" dirty="0" err="1"/>
              <a:t>évitées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622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57BDD-DD01-DD35-9469-851593CB6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BCDE06-24AC-2184-5448-9C0BB6D7D8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158BBA-BD54-E13F-39A2-7C650C7D6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3CEE0-29E0-9318-2FE6-B1851C6CBD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20B6AE-1E62-474B-8C08-03992AD43CD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25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101" y="3290101"/>
            <a:ext cx="8709717" cy="2052485"/>
          </a:xfrm>
        </p:spPr>
        <p:txBody>
          <a:bodyPr anchor="t"/>
          <a:lstStyle>
            <a:lvl1pPr algn="l"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1" y="5517015"/>
            <a:ext cx="8709717" cy="129110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2ADAC6-2616-1B42-9B53-241AF8C1FF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6471" y="550881"/>
            <a:ext cx="2348653" cy="774186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4A7D14-72FE-BE43-B1BA-FC7BE0D47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646" y="1988473"/>
            <a:ext cx="9855491" cy="2052485"/>
          </a:xfrm>
        </p:spPr>
        <p:txBody>
          <a:bodyPr/>
          <a:lstStyle>
            <a:lvl1pPr>
              <a:lnSpc>
                <a:spcPct val="95000"/>
              </a:lnSpc>
              <a:defRPr sz="7000" spc="-2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62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8" y="1970928"/>
            <a:ext cx="12584617" cy="5801784"/>
          </a:xfrm>
        </p:spPr>
        <p:txBody>
          <a:bodyPr/>
          <a:lstStyle>
            <a:lvl1pPr>
              <a:lnSpc>
                <a:spcPct val="95000"/>
              </a:lnSpc>
              <a:defRPr sz="7000" spc="-200" baseline="0">
                <a:latin typeface="+mn-lt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6000" spc="-200" baseline="0"/>
            </a:lvl2pPr>
            <a:lvl3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spc="-200" baseline="0"/>
            </a:lvl3pPr>
            <a:lvl4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spc="-200" baseline="0"/>
            </a:lvl4pPr>
            <a:lvl5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000" spc="-200" baseline="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4AEA3F2-FA49-C242-AA70-5B01BE2D9B39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642101" y="1012780"/>
            <a:ext cx="14980487" cy="517193"/>
          </a:xfrm>
        </p:spPr>
        <p:txBody>
          <a:bodyPr wrap="square">
            <a:spAutoFit/>
          </a:bodyPr>
          <a:lstStyle>
            <a:lvl1pPr marL="0" indent="0" algn="l">
              <a:buNone/>
              <a:defRPr sz="3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657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4AEA3F2-FA49-C242-AA70-5B01BE2D9B39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642101" y="1012780"/>
            <a:ext cx="14980487" cy="517193"/>
          </a:xfrm>
        </p:spPr>
        <p:txBody>
          <a:bodyPr wrap="square">
            <a:spAutoFit/>
          </a:bodyPr>
          <a:lstStyle>
            <a:lvl1pPr marL="0" indent="0" algn="l">
              <a:buNone/>
              <a:defRPr sz="3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528E82-02F3-F74E-97FA-1CE71241C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19" y="1929363"/>
            <a:ext cx="12642806" cy="5801784"/>
          </a:xfrm>
        </p:spPr>
        <p:txBody>
          <a:bodyPr/>
          <a:lstStyle>
            <a:lvl1pPr>
              <a:lnSpc>
                <a:spcPct val="111000"/>
              </a:lnSpc>
              <a:defRPr sz="3000"/>
            </a:lvl1pPr>
            <a:lvl2pPr>
              <a:lnSpc>
                <a:spcPct val="111000"/>
              </a:lnSpc>
              <a:spcAft>
                <a:spcPts val="2000"/>
              </a:spcAft>
              <a:defRPr sz="3000"/>
            </a:lvl2pPr>
            <a:lvl3pPr marL="338400" indent="-338400">
              <a:lnSpc>
                <a:spcPct val="111000"/>
              </a:lnSpc>
              <a:defRPr sz="3000"/>
            </a:lvl3pPr>
            <a:lvl4pPr>
              <a:lnSpc>
                <a:spcPct val="111000"/>
              </a:lnSpc>
              <a:defRPr sz="3000"/>
            </a:lvl4pPr>
            <a:lvl5pPr>
              <a:lnSpc>
                <a:spcPct val="111000"/>
              </a:lnSpc>
              <a:defRPr sz="30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692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1439B6F-363E-FD4C-88C1-2EF6BBCD957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21892" y="1929363"/>
            <a:ext cx="7303294" cy="58017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8F07D05F-055C-DE4A-B60F-09EB431D2A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2150" y="1978429"/>
            <a:ext cx="7938294" cy="5444835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9E12D4D-49FB-6946-8C67-71B86A8F5C9C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8317595" y="7524865"/>
            <a:ext cx="7304993" cy="217945"/>
          </a:xfrm>
        </p:spPr>
        <p:txBody>
          <a:bodyPr wrap="square">
            <a:spAutoFit/>
          </a:bodyPr>
          <a:lstStyle>
            <a:lvl1pPr marL="0" indent="0" algn="l">
              <a:lnSpc>
                <a:spcPct val="125000"/>
              </a:lnSpc>
              <a:buNone/>
              <a:defRPr sz="1200">
                <a:solidFill>
                  <a:schemeClr val="tx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8F07D05F-055C-DE4A-B60F-09EB431D2A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925" y="635001"/>
            <a:ext cx="10500519" cy="7874000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6" y="650124"/>
            <a:ext cx="4943507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9" y="1929363"/>
            <a:ext cx="4388268" cy="58017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420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9" y="1929363"/>
            <a:ext cx="4965924" cy="58017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8F07D05F-055C-DE4A-B60F-09EB431D2A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2150" y="635000"/>
            <a:ext cx="7310438" cy="4575355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9E12D4D-49FB-6946-8C67-71B86A8F5C9C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13241547" y="5413830"/>
            <a:ext cx="2381041" cy="448777"/>
          </a:xfrm>
        </p:spPr>
        <p:txBody>
          <a:bodyPr wrap="square">
            <a:spAutoFit/>
          </a:bodyPr>
          <a:lstStyle>
            <a:lvl1pPr marL="0" indent="0" algn="l">
              <a:lnSpc>
                <a:spcPct val="125000"/>
              </a:lnSpc>
              <a:buNone/>
              <a:defRPr sz="1200">
                <a:solidFill>
                  <a:schemeClr val="tx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EEC0D377-B940-C94F-9AEF-6F0C38BEAF2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73131" y="4511614"/>
            <a:ext cx="6382469" cy="3997385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4280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8829158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1367" y="5803552"/>
            <a:ext cx="4961913" cy="2144305"/>
          </a:xfrm>
        </p:spPr>
        <p:txBody>
          <a:bodyPr wrap="square">
            <a:sp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8F07D05F-055C-DE4A-B60F-09EB431D2A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51367" y="0"/>
            <a:ext cx="6399078" cy="4045789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0124F55E-1D13-8A40-898D-E6A0399D49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1949570"/>
            <a:ext cx="7935913" cy="5529532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6702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+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142F4B22-D4CB-7B4F-A011-0F2C0DF9F4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4572000"/>
            <a:ext cx="7360920" cy="4572000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925282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9" y="1929363"/>
            <a:ext cx="5117306" cy="226773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75F171-4711-8441-BB80-8DE663D6E4B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851367" y="5803552"/>
            <a:ext cx="4961913" cy="2144305"/>
          </a:xfrm>
        </p:spPr>
        <p:txBody>
          <a:bodyPr wrap="square">
            <a:sp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8BC5F87-0044-F442-810D-55015D6512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7151" y="0"/>
            <a:ext cx="7303294" cy="4572000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6512BD-6E5B-6149-9BA3-8034FC9BA8B6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641348" y="8316270"/>
            <a:ext cx="1142309" cy="198161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lvl="0"/>
            <a:r>
              <a:rPr lang="en-GB" dirty="0"/>
              <a:t>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F0C9274D-12E0-7B49-89F3-64E1E82D4C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2647" y="7996490"/>
            <a:ext cx="1143239" cy="19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92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6" y="650124"/>
            <a:ext cx="14979941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8BC5F87-0044-F442-810D-55015D6512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1981200"/>
            <a:ext cx="7935913" cy="5435600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F0C9274D-12E0-7B49-89F3-64E1E82D4C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7996490"/>
            <a:ext cx="1143239" cy="198161"/>
          </a:xfrm>
          <a:prstGeom prst="rect">
            <a:avLst/>
          </a:prstGeom>
        </p:spPr>
      </p:pic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C02C81E1-0F74-7E4F-AFD8-E40643E62B4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21675" y="1981200"/>
            <a:ext cx="7935913" cy="5435600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CC80CC9-F34D-9048-8E30-DA63A70F5D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8174" y="7592785"/>
            <a:ext cx="7297738" cy="217945"/>
          </a:xfrm>
        </p:spPr>
        <p:txBody>
          <a:bodyPr wrap="square">
            <a:sp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2pPr>
            <a:lvl3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4pPr>
            <a:lvl5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B04118E9-1FDE-D34F-A0F1-3A25B5E139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18748" y="7592785"/>
            <a:ext cx="7297738" cy="217945"/>
          </a:xfrm>
        </p:spPr>
        <p:txBody>
          <a:bodyPr wrap="square">
            <a:sp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2pPr>
            <a:lvl3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4pPr>
            <a:lvl5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4333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101" y="3290101"/>
            <a:ext cx="8709717" cy="2052485"/>
          </a:xfrm>
        </p:spPr>
        <p:txBody>
          <a:bodyPr anchor="t"/>
          <a:lstStyle>
            <a:lvl1pPr algn="l"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1" y="5517015"/>
            <a:ext cx="8709717" cy="129110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2ADAC6-2616-1B42-9B53-241AF8C1FF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6471" y="550881"/>
            <a:ext cx="2348653" cy="7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2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2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C0E7-9AC5-924D-B7C9-DA4D4BA49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7F48AA-2EF5-734D-A364-782D674B30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1F12650-65CD-F140-A2AA-2FBDFF23EBDB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2466000" y="8333115"/>
            <a:ext cx="11988608" cy="217945"/>
          </a:xfrm>
        </p:spPr>
        <p:txBody>
          <a:bodyPr wrap="square" anchor="b">
            <a:spAutoFit/>
          </a:bodyPr>
          <a:lstStyle>
            <a:lvl1pPr marL="0" indent="0" algn="l">
              <a:lnSpc>
                <a:spcPct val="125000"/>
              </a:lnSpc>
              <a:buNone/>
              <a:defRPr sz="1200">
                <a:solidFill>
                  <a:schemeClr val="bg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5529362-0459-D143-B83E-1F48807A26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2647" y="8317413"/>
            <a:ext cx="1142310" cy="19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859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B774DF7-244B-E441-8DEB-1962508958D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8128795" cy="9144000"/>
          </a:xfrm>
          <a:noFill/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D1BB2800-32EB-494D-9751-12346D9FC8B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8793" y="0"/>
            <a:ext cx="8128795" cy="9144000"/>
          </a:xfrm>
          <a:noFill/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D9C0E7-9AC5-924D-B7C9-DA4D4BA49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7F48AA-2EF5-734D-A364-782D674B30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E8B7113D-142A-8A40-AEF7-0C2429D8E360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642726" y="8318500"/>
            <a:ext cx="1142309" cy="195931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lvl="0"/>
            <a:r>
              <a:rPr lang="en-GB" dirty="0"/>
              <a:t>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5CDDF26F-B656-DD4A-AACC-E1AE39A528C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66000" y="8342884"/>
            <a:ext cx="5469913" cy="217945"/>
          </a:xfrm>
        </p:spPr>
        <p:txBody>
          <a:bodyPr wrap="square" anchor="b">
            <a:sp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2pPr>
            <a:lvl3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4pPr>
            <a:lvl5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BF610247-075E-C14B-9086-558A4AD54CC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87164" y="8342884"/>
            <a:ext cx="6175186" cy="217945"/>
          </a:xfrm>
        </p:spPr>
        <p:txBody>
          <a:bodyPr wrap="square" anchor="b">
            <a:sp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2pPr>
            <a:lvl3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4pPr>
            <a:lvl5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134734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C02C81E1-0F74-7E4F-AFD8-E40643E62B4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2945" y="0"/>
            <a:ext cx="6854643" cy="4976602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70C3FC84-F71A-4048-8715-6E1D1995A6E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402066"/>
            <a:ext cx="6708297" cy="4741933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8533722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F0C9274D-12E0-7B49-89F3-64E1E82D4C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7996490"/>
            <a:ext cx="1143239" cy="198161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67E504-75CB-EF4B-8748-DA4E416D43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72598" y="2362563"/>
            <a:ext cx="3733800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29880E1F-D994-734A-BE2B-3C91E133CD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39479" y="5315777"/>
            <a:ext cx="3733800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C573252-3250-1943-BE91-E7933628659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90176" y="3301239"/>
            <a:ext cx="3733800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491E7-43E1-1D47-91FF-C4872927898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842007" y="6250534"/>
            <a:ext cx="3733800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8CE71E60-9399-4B4F-AFBA-82DFD0BF6FF6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642726" y="8318500"/>
            <a:ext cx="1142309" cy="195931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lvl="0"/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25264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46574C4-E37C-0049-9493-A93710536D9C}"/>
              </a:ext>
            </a:extLst>
          </p:cNvPr>
          <p:cNvSpPr/>
          <p:nvPr userDrawn="1"/>
        </p:nvSpPr>
        <p:spPr>
          <a:xfrm>
            <a:off x="8128000" y="0"/>
            <a:ext cx="8129588" cy="9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125559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491E7-43E1-1D47-91FF-C4872927898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90962" y="2290931"/>
            <a:ext cx="3180796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tx2"/>
                </a:solidFill>
              </a:defRPr>
            </a:lvl3pPr>
            <a:lvl4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4pPr>
            <a:lvl5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9193E07-2619-1F4A-9E96-815AE8507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19" y="1929363"/>
            <a:ext cx="6808416" cy="58017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ED65D368-A7B9-E640-A8EA-E7BA9942882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204613" y="2290931"/>
            <a:ext cx="3180796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tx2"/>
                </a:solidFill>
              </a:defRPr>
            </a:lvl3pPr>
            <a:lvl4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4pPr>
            <a:lvl5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7DC7A86-92CA-B943-B1FB-9D92CD80D98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90962" y="4086175"/>
            <a:ext cx="3180796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tx2"/>
                </a:solidFill>
              </a:defRPr>
            </a:lvl3pPr>
            <a:lvl4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4pPr>
            <a:lvl5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BE3BDAF8-5CFA-3241-8138-B6165FB9B9B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204613" y="4330636"/>
            <a:ext cx="3180796" cy="2014538"/>
          </a:xfrm>
        </p:spPr>
        <p:txBody>
          <a:bodyPr/>
          <a:lstStyle>
            <a:lvl1pPr algn="ctr">
              <a:lnSpc>
                <a:spcPct val="60000"/>
              </a:lnSpc>
              <a:defRPr sz="8000">
                <a:solidFill>
                  <a:schemeClr val="tx2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2pPr>
            <a:lvl3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tx2"/>
                </a:solidFill>
              </a:defRPr>
            </a:lvl3pPr>
            <a:lvl4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4pPr>
            <a:lvl5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60363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s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14979941" cy="4237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1400F9A-6E07-7946-94F2-B1B0BB9A4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2310" cy="198000"/>
          </a:xfrm>
          <a:prstGeom prst="rect">
            <a:avLst/>
          </a:prstGeom>
        </p:spPr>
      </p:pic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B025D21-2391-9A44-BBDA-74CE0506D79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39217" y="3528633"/>
            <a:ext cx="3138794" cy="2014538"/>
          </a:xfrm>
        </p:spPr>
        <p:txBody>
          <a:bodyPr/>
          <a:lstStyle>
            <a:lvl1pPr algn="ctr">
              <a:lnSpc>
                <a:spcPct val="60000"/>
              </a:lnSpc>
              <a:spcAft>
                <a:spcPts val="600"/>
              </a:spcAft>
              <a:defRPr sz="8000">
                <a:solidFill>
                  <a:schemeClr val="accent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bg1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+00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44A79943-A63A-3045-8007-A808A82D9B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17602" y="3528633"/>
            <a:ext cx="3138794" cy="2014538"/>
          </a:xfrm>
        </p:spPr>
        <p:txBody>
          <a:bodyPr/>
          <a:lstStyle>
            <a:lvl1pPr algn="ctr">
              <a:lnSpc>
                <a:spcPct val="60000"/>
              </a:lnSpc>
              <a:spcAft>
                <a:spcPts val="600"/>
              </a:spcAft>
              <a:defRPr sz="8000">
                <a:solidFill>
                  <a:schemeClr val="accent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bg1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+00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4A2C41A-1E37-CB44-92AC-66DDFFCB08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795319" y="3528633"/>
            <a:ext cx="3138794" cy="2014538"/>
          </a:xfrm>
        </p:spPr>
        <p:txBody>
          <a:bodyPr/>
          <a:lstStyle>
            <a:lvl1pPr algn="ctr">
              <a:lnSpc>
                <a:spcPct val="60000"/>
              </a:lnSpc>
              <a:spcAft>
                <a:spcPts val="600"/>
              </a:spcAft>
              <a:defRPr sz="8000">
                <a:solidFill>
                  <a:schemeClr val="accent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bg1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+00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31627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&amp; diagram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125559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9193E07-2619-1F4A-9E96-815AE8507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19" y="1929363"/>
            <a:ext cx="4375609" cy="58017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8E514AC2-2FF5-1D40-89DB-943155F6760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749925" y="1987769"/>
            <a:ext cx="9872663" cy="5789612"/>
          </a:xfrm>
        </p:spPr>
        <p:txBody>
          <a:bodyPr/>
          <a:lstStyle/>
          <a:p>
            <a:r>
              <a:rPr lang="fr-FR"/>
              <a:t>Cliquez sur l'icône pour ajouter un tableau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4523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&amp; diagram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46574C4-E37C-0049-9493-A93710536D9C}"/>
              </a:ext>
            </a:extLst>
          </p:cNvPr>
          <p:cNvSpPr/>
          <p:nvPr userDrawn="1"/>
        </p:nvSpPr>
        <p:spPr>
          <a:xfrm>
            <a:off x="8128000" y="0"/>
            <a:ext cx="8129588" cy="9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125559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31D6359-50D3-B146-AE26-4C8EFC5D64AA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9049240" y="584251"/>
            <a:ext cx="6573348" cy="344838"/>
          </a:xfrm>
        </p:spPr>
        <p:txBody>
          <a:bodyPr wrap="square">
            <a:spAutoFit/>
          </a:bodyPr>
          <a:lstStyle>
            <a:lvl1pPr marL="0" indent="0" algn="l">
              <a:buNone/>
              <a:defRPr sz="2000" b="0" i="0">
                <a:solidFill>
                  <a:schemeClr val="tx2"/>
                </a:solidFill>
                <a:latin typeface="Alaska Beta Med" pitchFamily="2" charset="0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E95E7EC7-548A-044F-AF54-1814A814252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12150" y="1149350"/>
            <a:ext cx="7310438" cy="7359650"/>
          </a:xfrm>
        </p:spPr>
        <p:txBody>
          <a:bodyPr/>
          <a:lstStyle/>
          <a:p>
            <a:r>
              <a:rPr lang="fr-FR"/>
              <a:t>Cliquez sur l'icône pour ajouter un graphique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449745-17DA-6D4A-A834-CABE4B02D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19" y="1929363"/>
            <a:ext cx="6808416" cy="58017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385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&amp; diagrams 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46574C4-E37C-0049-9493-A93710536D9C}"/>
              </a:ext>
            </a:extLst>
          </p:cNvPr>
          <p:cNvSpPr/>
          <p:nvPr userDrawn="1"/>
        </p:nvSpPr>
        <p:spPr>
          <a:xfrm>
            <a:off x="8128000" y="0"/>
            <a:ext cx="8129588" cy="9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125559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9193E07-2619-1F4A-9E96-815AE8507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19" y="1929363"/>
            <a:ext cx="6808416" cy="5801784"/>
          </a:xfrm>
        </p:spPr>
        <p:txBody>
          <a:bodyPr/>
          <a:lstStyle>
            <a:lvl1pPr>
              <a:lnSpc>
                <a:spcPct val="111000"/>
              </a:lnSpc>
              <a:defRPr sz="3000"/>
            </a:lvl1pPr>
            <a:lvl2pPr>
              <a:lnSpc>
                <a:spcPct val="111000"/>
              </a:lnSpc>
              <a:defRPr sz="3000"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31D6359-50D3-B146-AE26-4C8EFC5D64AA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9049240" y="584251"/>
            <a:ext cx="6573348" cy="344838"/>
          </a:xfrm>
        </p:spPr>
        <p:txBody>
          <a:bodyPr wrap="square">
            <a:spAutoFit/>
          </a:bodyPr>
          <a:lstStyle>
            <a:lvl1pPr marL="0" indent="0" algn="l">
              <a:buNone/>
              <a:defRPr sz="2000" b="0" i="0">
                <a:solidFill>
                  <a:schemeClr val="tx2"/>
                </a:solidFill>
                <a:latin typeface="Alaska Beta Med" pitchFamily="2" charset="0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E95E7EC7-548A-044F-AF54-1814A8142523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12150" y="1149350"/>
            <a:ext cx="7310438" cy="7359650"/>
          </a:xfrm>
        </p:spPr>
        <p:txBody>
          <a:bodyPr/>
          <a:lstStyle/>
          <a:p>
            <a:r>
              <a:rPr lang="fr-FR"/>
              <a:t>Cliquez sur l'icône pour ajouter un graphique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527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&amp; diagram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DAFF22C-01D2-034B-9D93-AA1A34D33C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2646" y="2687128"/>
            <a:ext cx="3561053" cy="3776734"/>
          </a:xfrm>
          <a:solidFill>
            <a:schemeClr val="accent4"/>
          </a:solidFill>
        </p:spPr>
        <p:txBody>
          <a:bodyPr lIns="198000" tIns="468000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1100"/>
              </a:spcAft>
              <a:defRPr sz="1200"/>
            </a:lvl1pPr>
            <a:lvl2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2pPr>
            <a:lvl3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3pPr>
            <a:lvl4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4pPr>
            <a:lvl5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587F4552-3AD4-D649-8038-B6BE9575BD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9706" y="2687128"/>
            <a:ext cx="3561053" cy="3776734"/>
          </a:xfrm>
          <a:solidFill>
            <a:schemeClr val="accent4"/>
          </a:solidFill>
        </p:spPr>
        <p:txBody>
          <a:bodyPr lIns="198000" tIns="468000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1100"/>
              </a:spcAft>
              <a:defRPr sz="1200"/>
            </a:lvl1pPr>
            <a:lvl2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2pPr>
            <a:lvl3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3pPr>
            <a:lvl4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4pPr>
            <a:lvl5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89AE7B31-E702-344B-82EB-09F354359B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6766" y="2687128"/>
            <a:ext cx="3561053" cy="3776734"/>
          </a:xfrm>
          <a:solidFill>
            <a:schemeClr val="accent4"/>
          </a:solidFill>
        </p:spPr>
        <p:txBody>
          <a:bodyPr lIns="198000" tIns="468000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1100"/>
              </a:spcAft>
              <a:defRPr sz="1200"/>
            </a:lvl1pPr>
            <a:lvl2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2pPr>
            <a:lvl3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3pPr>
            <a:lvl4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4pPr>
            <a:lvl5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E835E2BA-A792-BA4D-A8B4-2EA0259480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033826" y="2687128"/>
            <a:ext cx="3561053" cy="3776734"/>
          </a:xfrm>
          <a:solidFill>
            <a:schemeClr val="accent4"/>
          </a:solidFill>
        </p:spPr>
        <p:txBody>
          <a:bodyPr lIns="198000" tIns="468000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1100"/>
              </a:spcAft>
              <a:defRPr sz="1200"/>
            </a:lvl1pPr>
            <a:lvl2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2pPr>
            <a:lvl3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3pPr>
            <a:lvl4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4pPr>
            <a:lvl5pPr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14972294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3138FBD-7B93-3C4A-AD13-B64D5619368F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822413" y="2390222"/>
            <a:ext cx="621426" cy="621426"/>
          </a:xfrm>
          <a:prstGeom prst="ellipse">
            <a:avLst/>
          </a:prstGeom>
          <a:solidFill>
            <a:schemeClr val="accent2"/>
          </a:solidFill>
        </p:spPr>
        <p:txBody>
          <a:bodyPr anchor="ctr"/>
          <a:lstStyle>
            <a:lvl1pPr algn="ctr">
              <a:lnSpc>
                <a:spcPct val="100000"/>
              </a:lnSpc>
              <a:defRPr sz="2600" b="0" i="0">
                <a:latin typeface="Alaska Beta Med" pitchFamily="2" charset="0"/>
              </a:defRPr>
            </a:lvl1pPr>
          </a:lstStyle>
          <a:p>
            <a:pPr lvl="0"/>
            <a:r>
              <a:rPr lang="en-GB" dirty="0"/>
              <a:t>0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511E2B14-BC1E-614F-8B15-894DCD087235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4656182" y="2390222"/>
            <a:ext cx="621426" cy="621426"/>
          </a:xfrm>
          <a:prstGeom prst="ellipse">
            <a:avLst/>
          </a:prstGeom>
          <a:solidFill>
            <a:schemeClr val="accent2"/>
          </a:solidFill>
        </p:spPr>
        <p:txBody>
          <a:bodyPr anchor="ctr"/>
          <a:lstStyle>
            <a:lvl1pPr algn="ctr">
              <a:lnSpc>
                <a:spcPct val="100000"/>
              </a:lnSpc>
              <a:defRPr sz="2600" b="0" i="0">
                <a:latin typeface="Alaska Beta Med" pitchFamily="2" charset="0"/>
              </a:defRPr>
            </a:lvl1pPr>
          </a:lstStyle>
          <a:p>
            <a:pPr lvl="0"/>
            <a:r>
              <a:rPr lang="en-GB" dirty="0"/>
              <a:t>0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80A9AC8C-842A-4847-B15B-BDABFAC47A73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8431228" y="2390222"/>
            <a:ext cx="621426" cy="621426"/>
          </a:xfrm>
          <a:prstGeom prst="ellipse">
            <a:avLst/>
          </a:prstGeom>
          <a:solidFill>
            <a:schemeClr val="accent2"/>
          </a:solidFill>
        </p:spPr>
        <p:txBody>
          <a:bodyPr anchor="ctr"/>
          <a:lstStyle>
            <a:lvl1pPr algn="ctr">
              <a:lnSpc>
                <a:spcPct val="100000"/>
              </a:lnSpc>
              <a:defRPr sz="2600" b="0" i="0">
                <a:latin typeface="Alaska Beta Med" pitchFamily="2" charset="0"/>
              </a:defRPr>
            </a:lvl1pPr>
          </a:lstStyle>
          <a:p>
            <a:pPr lvl="0"/>
            <a:r>
              <a:rPr lang="en-GB" dirty="0"/>
              <a:t>0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BF3A57F4-2A9C-EC43-B901-1848D18B9550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2248219" y="2390222"/>
            <a:ext cx="621426" cy="621426"/>
          </a:xfrm>
          <a:prstGeom prst="ellipse">
            <a:avLst/>
          </a:prstGeom>
          <a:solidFill>
            <a:schemeClr val="accent2"/>
          </a:solidFill>
        </p:spPr>
        <p:txBody>
          <a:bodyPr anchor="ctr"/>
          <a:lstStyle>
            <a:lvl1pPr algn="ctr">
              <a:lnSpc>
                <a:spcPct val="100000"/>
              </a:lnSpc>
              <a:defRPr sz="2600" b="0" i="0">
                <a:latin typeface="Alaska Beta Med" pitchFamily="2" charset="0"/>
              </a:defRPr>
            </a:lvl1pPr>
          </a:lstStyle>
          <a:p>
            <a:pPr lvl="0"/>
            <a:r>
              <a:rPr lang="en-GB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636682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s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14979941" cy="4237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1400F9A-6E07-7946-94F2-B1B0BB9A4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2310" cy="19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BF4EF2-8C6E-7644-B9D3-A066CE44B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647" y="1928988"/>
            <a:ext cx="10086872" cy="4924425"/>
          </a:xfrm>
        </p:spPr>
        <p:txBody>
          <a:bodyPr/>
          <a:lstStyle>
            <a:lvl1pPr>
              <a:lnSpc>
                <a:spcPct val="111000"/>
              </a:lnSpc>
              <a:defRPr sz="3000">
                <a:solidFill>
                  <a:schemeClr val="accent2"/>
                </a:solidFill>
                <a:latin typeface="+mn-lt"/>
              </a:defRPr>
            </a:lvl1pPr>
            <a:lvl2pPr>
              <a:lnSpc>
                <a:spcPct val="117000"/>
              </a:lnSpc>
              <a:spcBef>
                <a:spcPts val="2600"/>
              </a:spcBef>
              <a:spcAft>
                <a:spcPts val="0"/>
              </a:spcAft>
              <a:defRPr b="0" i="0">
                <a:solidFill>
                  <a:schemeClr val="accent2"/>
                </a:solidFill>
                <a:latin typeface="Alaska Beta Med" pitchFamily="2" charset="0"/>
              </a:defRPr>
            </a:lvl2pPr>
            <a:lvl3pPr marL="0" indent="0">
              <a:lnSpc>
                <a:spcPct val="117000"/>
              </a:lnSpc>
              <a:buNone/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GB" dirty="0"/>
              <a:t>“Click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34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101" y="3290101"/>
            <a:ext cx="8709717" cy="2052485"/>
          </a:xfrm>
        </p:spPr>
        <p:txBody>
          <a:bodyPr anchor="t"/>
          <a:lstStyle>
            <a:lvl1pPr algn="l"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1" y="5517015"/>
            <a:ext cx="8709717" cy="129110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2ADAC6-2616-1B42-9B53-241AF8C1FF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6471" y="550881"/>
            <a:ext cx="2348653" cy="7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6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s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14979941" cy="4237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1400F9A-6E07-7946-94F2-B1B0BB9A4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2310" cy="19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BF4EF2-8C6E-7644-B9D3-A066CE44B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647" y="1954155"/>
            <a:ext cx="12234454" cy="4924425"/>
          </a:xfrm>
        </p:spPr>
        <p:txBody>
          <a:bodyPr/>
          <a:lstStyle>
            <a:lvl1pPr>
              <a:lnSpc>
                <a:spcPct val="98000"/>
              </a:lnSpc>
              <a:defRPr sz="5600" spc="-100" baseline="0">
                <a:solidFill>
                  <a:schemeClr val="accent2"/>
                </a:solidFill>
                <a:latin typeface="+mn-lt"/>
              </a:defRPr>
            </a:lvl1pPr>
            <a:lvl2pPr>
              <a:lnSpc>
                <a:spcPct val="117000"/>
              </a:lnSpc>
              <a:spcBef>
                <a:spcPts val="2000"/>
              </a:spcBef>
              <a:spcAft>
                <a:spcPts val="0"/>
              </a:spcAft>
              <a:defRPr b="0" i="0">
                <a:solidFill>
                  <a:schemeClr val="accent2"/>
                </a:solidFill>
                <a:latin typeface="Alaska Beta Med" pitchFamily="2" charset="0"/>
              </a:defRPr>
            </a:lvl2pPr>
            <a:lvl3pPr marL="0" indent="0">
              <a:lnSpc>
                <a:spcPct val="117000"/>
              </a:lnSpc>
              <a:buNone/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GB" dirty="0"/>
              <a:t>“Click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083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s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raphic 52">
            <a:extLst>
              <a:ext uri="{FF2B5EF4-FFF2-40B4-BE49-F238E27FC236}">
                <a16:creationId xmlns:a16="http://schemas.microsoft.com/office/drawing/2014/main" id="{16010B52-5D45-8146-833B-FE442BC0E6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518" y="1915135"/>
            <a:ext cx="12620474" cy="6222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125559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491E7-43E1-1D47-91FF-C4872927898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54071" y="1696506"/>
            <a:ext cx="3180796" cy="1122195"/>
          </a:xfrm>
        </p:spPr>
        <p:txBody>
          <a:bodyPr lIns="0" tIns="0" rIns="0" bIns="72000"/>
          <a:lstStyle>
            <a:lvl1pPr algn="ctr">
              <a:lnSpc>
                <a:spcPct val="25000"/>
              </a:lnSpc>
              <a:defRPr sz="55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B2D00E8C-9B73-174D-BF7F-34AEFBF345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754071" y="3776976"/>
            <a:ext cx="3180796" cy="1122195"/>
          </a:xfrm>
        </p:spPr>
        <p:txBody>
          <a:bodyPr lIns="0" tIns="0" rIns="0" bIns="72000"/>
          <a:lstStyle>
            <a:lvl1pPr algn="ctr">
              <a:lnSpc>
                <a:spcPct val="25000"/>
              </a:lnSpc>
              <a:defRPr sz="55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B2B891F8-44C4-6746-8332-A7C30ED06C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754071" y="5102436"/>
            <a:ext cx="3180796" cy="1122195"/>
          </a:xfrm>
        </p:spPr>
        <p:txBody>
          <a:bodyPr lIns="0" tIns="0" rIns="0" bIns="72000"/>
          <a:lstStyle>
            <a:lvl1pPr algn="ctr">
              <a:lnSpc>
                <a:spcPct val="25000"/>
              </a:lnSpc>
              <a:defRPr sz="55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A172D5B-2765-8144-8611-62B00524298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754071" y="6914458"/>
            <a:ext cx="3180796" cy="1122195"/>
          </a:xfrm>
        </p:spPr>
        <p:txBody>
          <a:bodyPr lIns="0" tIns="0" rIns="0" bIns="72000"/>
          <a:lstStyle>
            <a:lvl1pPr algn="ctr">
              <a:lnSpc>
                <a:spcPct val="25000"/>
              </a:lnSpc>
              <a:defRPr sz="5500">
                <a:solidFill>
                  <a:schemeClr val="tx2"/>
                </a:solidFill>
              </a:defRPr>
            </a:lvl1pPr>
            <a:lvl2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62480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ps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7125559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B4F7899E-8491-F24C-A75E-A12400276F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0" y="1232545"/>
            <a:ext cx="14269422" cy="703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045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act are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8F07D05F-055C-DE4A-B60F-09EB431D2A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925" y="635001"/>
            <a:ext cx="10500519" cy="7874000"/>
          </a:xfrm>
          <a:noFill/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6" y="650124"/>
            <a:ext cx="4943507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3419E2F-28AA-C847-A902-15AD1F45FA48}"/>
              </a:ext>
            </a:extLst>
          </p:cNvPr>
          <p:cNvSpPr>
            <a:spLocks noGrp="1"/>
          </p:cNvSpPr>
          <p:nvPr>
            <p:ph type="subTitle" idx="14" hasCustomPrompt="1"/>
          </p:nvPr>
        </p:nvSpPr>
        <p:spPr>
          <a:xfrm>
            <a:off x="642101" y="1974091"/>
            <a:ext cx="5107824" cy="2052485"/>
          </a:xfrm>
        </p:spPr>
        <p:txBody>
          <a:bodyPr wrap="square">
            <a:spAutoFit/>
          </a:bodyPr>
          <a:lstStyle>
            <a:lvl1pPr marL="0" indent="0" algn="l">
              <a:lnSpc>
                <a:spcPct val="95000"/>
              </a:lnSpc>
              <a:buNone/>
              <a:defRPr sz="7000" spc="-250" baseline="0">
                <a:solidFill>
                  <a:schemeClr val="tx2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en-GB" dirty="0"/>
              <a:t>Click to edit subtitle</a:t>
            </a:r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1550B85-A8B3-3B40-AB08-5C6427D5196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3143" y="4760397"/>
            <a:ext cx="2373935" cy="1368251"/>
          </a:xfrm>
        </p:spPr>
        <p:txBody>
          <a:bodyPr lIns="0" tIns="0" rIns="0" bIns="72000">
            <a:spAutoFit/>
          </a:bodyPr>
          <a:lstStyle>
            <a:lvl1pPr algn="l">
              <a:lnSpc>
                <a:spcPct val="73000"/>
              </a:lnSpc>
              <a:spcAft>
                <a:spcPts val="220"/>
              </a:spcAft>
              <a:defRPr sz="3200">
                <a:solidFill>
                  <a:schemeClr val="tx2"/>
                </a:solidFill>
              </a:defRPr>
            </a:lvl1pPr>
            <a:lvl2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A812847-3237-7D45-A285-A224EDDBA55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8774" y="4760397"/>
            <a:ext cx="2373935" cy="1368251"/>
          </a:xfrm>
        </p:spPr>
        <p:txBody>
          <a:bodyPr lIns="0" tIns="0" rIns="0" bIns="72000">
            <a:spAutoFit/>
          </a:bodyPr>
          <a:lstStyle>
            <a:lvl1pPr algn="l">
              <a:lnSpc>
                <a:spcPct val="73000"/>
              </a:lnSpc>
              <a:spcAft>
                <a:spcPts val="220"/>
              </a:spcAft>
              <a:defRPr sz="3200">
                <a:solidFill>
                  <a:schemeClr val="tx2"/>
                </a:solidFill>
              </a:defRPr>
            </a:lvl1pPr>
            <a:lvl2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7064F1D-9C66-5646-B118-89AC6FE745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143" y="5868228"/>
            <a:ext cx="2373935" cy="1368251"/>
          </a:xfrm>
        </p:spPr>
        <p:txBody>
          <a:bodyPr lIns="0" tIns="0" rIns="0" bIns="72000">
            <a:spAutoFit/>
          </a:bodyPr>
          <a:lstStyle>
            <a:lvl1pPr algn="l">
              <a:lnSpc>
                <a:spcPct val="73000"/>
              </a:lnSpc>
              <a:spcAft>
                <a:spcPts val="220"/>
              </a:spcAft>
              <a:defRPr sz="3200">
                <a:solidFill>
                  <a:schemeClr val="tx2"/>
                </a:solidFill>
              </a:defRPr>
            </a:lvl1pPr>
            <a:lvl2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8B88F525-C224-9444-A5C5-0CD48474F90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98774" y="5868228"/>
            <a:ext cx="2373935" cy="1368251"/>
          </a:xfrm>
        </p:spPr>
        <p:txBody>
          <a:bodyPr lIns="0" tIns="0" rIns="0" bIns="72000">
            <a:spAutoFit/>
          </a:bodyPr>
          <a:lstStyle>
            <a:lvl1pPr algn="l">
              <a:lnSpc>
                <a:spcPct val="73000"/>
              </a:lnSpc>
              <a:spcAft>
                <a:spcPts val="220"/>
              </a:spcAft>
              <a:defRPr sz="3200">
                <a:solidFill>
                  <a:schemeClr val="tx2"/>
                </a:solidFill>
              </a:defRPr>
            </a:lvl1pPr>
            <a:lvl2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2pPr>
            <a:lvl3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2"/>
                </a:solidFill>
              </a:defRPr>
            </a:lvl3pPr>
            <a:lvl4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0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99380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650124"/>
            <a:ext cx="14979941" cy="42370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842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543CFE63-F482-F342-A63A-C03CF6C20038}"/>
              </a:ext>
            </a:extLst>
          </p:cNvPr>
          <p:cNvSpPr/>
          <p:nvPr userDrawn="1"/>
        </p:nvSpPr>
        <p:spPr>
          <a:xfrm>
            <a:off x="16760" y="0"/>
            <a:ext cx="16257588" cy="9144000"/>
          </a:xfrm>
          <a:custGeom>
            <a:avLst/>
            <a:gdLst>
              <a:gd name="connsiteX0" fmla="*/ 3689919 w 12103332"/>
              <a:gd name="connsiteY0" fmla="*/ 0 h 6799812"/>
              <a:gd name="connsiteX1" fmla="*/ 6152238 w 12103332"/>
              <a:gd name="connsiteY1" fmla="*/ 0 h 6799812"/>
              <a:gd name="connsiteX2" fmla="*/ 6172627 w 12103332"/>
              <a:gd name="connsiteY2" fmla="*/ 66289 h 6799812"/>
              <a:gd name="connsiteX3" fmla="*/ 6246920 w 12103332"/>
              <a:gd name="connsiteY3" fmla="*/ 1030581 h 6799812"/>
              <a:gd name="connsiteX4" fmla="*/ 6030683 w 12103332"/>
              <a:gd name="connsiteY4" fmla="*/ 3197245 h 6799812"/>
              <a:gd name="connsiteX5" fmla="*/ 5789486 w 12103332"/>
              <a:gd name="connsiteY5" fmla="*/ 6102806 h 6799812"/>
              <a:gd name="connsiteX6" fmla="*/ 7477870 w 12103332"/>
              <a:gd name="connsiteY6" fmla="*/ 3151005 h 6799812"/>
              <a:gd name="connsiteX7" fmla="*/ 9231800 w 12103332"/>
              <a:gd name="connsiteY7" fmla="*/ 81687 h 6799812"/>
              <a:gd name="connsiteX8" fmla="*/ 9290490 w 12103332"/>
              <a:gd name="connsiteY8" fmla="*/ 0 h 6799812"/>
              <a:gd name="connsiteX9" fmla="*/ 12100091 w 12103332"/>
              <a:gd name="connsiteY9" fmla="*/ 0 h 6799812"/>
              <a:gd name="connsiteX10" fmla="*/ 12103332 w 12103332"/>
              <a:gd name="connsiteY10" fmla="*/ 13747 h 6799812"/>
              <a:gd name="connsiteX11" fmla="*/ 12103332 w 12103332"/>
              <a:gd name="connsiteY11" fmla="*/ 6799812 h 6799812"/>
              <a:gd name="connsiteX12" fmla="*/ 10679826 w 12103332"/>
              <a:gd name="connsiteY12" fmla="*/ 6799812 h 6799812"/>
              <a:gd name="connsiteX13" fmla="*/ 10677643 w 12103332"/>
              <a:gd name="connsiteY13" fmla="*/ 6500905 h 6799812"/>
              <a:gd name="connsiteX14" fmla="*/ 10706953 w 12103332"/>
              <a:gd name="connsiteY14" fmla="*/ 3391094 h 6799812"/>
              <a:gd name="connsiteX15" fmla="*/ 10680006 w 12103332"/>
              <a:gd name="connsiteY15" fmla="*/ 680423 h 6799812"/>
              <a:gd name="connsiteX16" fmla="*/ 8830791 w 12103332"/>
              <a:gd name="connsiteY16" fmla="*/ 3863046 h 6799812"/>
              <a:gd name="connsiteX17" fmla="*/ 7298652 w 12103332"/>
              <a:gd name="connsiteY17" fmla="*/ 6604201 h 6799812"/>
              <a:gd name="connsiteX18" fmla="*/ 7165626 w 12103332"/>
              <a:gd name="connsiteY18" fmla="*/ 6799812 h 6799812"/>
              <a:gd name="connsiteX19" fmla="*/ 4350706 w 12103332"/>
              <a:gd name="connsiteY19" fmla="*/ 6799812 h 6799812"/>
              <a:gd name="connsiteX20" fmla="*/ 4312771 w 12103332"/>
              <a:gd name="connsiteY20" fmla="*/ 6602211 h 6799812"/>
              <a:gd name="connsiteX21" fmla="*/ 4513907 w 12103332"/>
              <a:gd name="connsiteY21" fmla="*/ 3006233 h 6799812"/>
              <a:gd name="connsiteX22" fmla="*/ 4712463 w 12103332"/>
              <a:gd name="connsiteY22" fmla="*/ 1146323 h 6799812"/>
              <a:gd name="connsiteX23" fmla="*/ 4258149 w 12103332"/>
              <a:gd name="connsiteY23" fmla="*/ 1741014 h 6799812"/>
              <a:gd name="connsiteX24" fmla="*/ 2860507 w 12103332"/>
              <a:gd name="connsiteY24" fmla="*/ 3994863 h 6799812"/>
              <a:gd name="connsiteX25" fmla="*/ 1396016 w 12103332"/>
              <a:gd name="connsiteY25" fmla="*/ 6327954 h 6799812"/>
              <a:gd name="connsiteX26" fmla="*/ 1049323 w 12103332"/>
              <a:gd name="connsiteY26" fmla="*/ 6763533 h 6799812"/>
              <a:gd name="connsiteX27" fmla="*/ 1014855 w 12103332"/>
              <a:gd name="connsiteY27" fmla="*/ 6799812 h 6799812"/>
              <a:gd name="connsiteX28" fmla="*/ 0 w 12103332"/>
              <a:gd name="connsiteY28" fmla="*/ 6799812 h 6799812"/>
              <a:gd name="connsiteX29" fmla="*/ 0 w 12103332"/>
              <a:gd name="connsiteY29" fmla="*/ 5643036 h 6799812"/>
              <a:gd name="connsiteX30" fmla="*/ 44078 w 12103332"/>
              <a:gd name="connsiteY30" fmla="*/ 5588018 h 6799812"/>
              <a:gd name="connsiteX31" fmla="*/ 1543514 w 12103332"/>
              <a:gd name="connsiteY31" fmla="*/ 3219751 h 6799812"/>
              <a:gd name="connsiteX32" fmla="*/ 3654037 w 12103332"/>
              <a:gd name="connsiteY32" fmla="*/ 38042 h 6799812"/>
              <a:gd name="connsiteX33" fmla="*/ 3689919 w 12103332"/>
              <a:gd name="connsiteY33" fmla="*/ 0 h 679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103332" h="6799812">
                <a:moveTo>
                  <a:pt x="3689919" y="0"/>
                </a:moveTo>
                <a:lnTo>
                  <a:pt x="6152238" y="0"/>
                </a:lnTo>
                <a:lnTo>
                  <a:pt x="6172627" y="66289"/>
                </a:lnTo>
                <a:cubicBezTo>
                  <a:pt x="6266752" y="421611"/>
                  <a:pt x="6254389" y="802596"/>
                  <a:pt x="6246920" y="1030581"/>
                </a:cubicBezTo>
                <a:cubicBezTo>
                  <a:pt x="6227254" y="1634066"/>
                  <a:pt x="6131947" y="2393103"/>
                  <a:pt x="6030683" y="3197245"/>
                </a:cubicBezTo>
                <a:cubicBezTo>
                  <a:pt x="5929420" y="4001388"/>
                  <a:pt x="5761782" y="5334312"/>
                  <a:pt x="5789486" y="6102806"/>
                </a:cubicBezTo>
                <a:cubicBezTo>
                  <a:pt x="6288333" y="5411285"/>
                  <a:pt x="7005497" y="4048290"/>
                  <a:pt x="7477870" y="3151005"/>
                </a:cubicBezTo>
                <a:cubicBezTo>
                  <a:pt x="8168182" y="1839569"/>
                  <a:pt x="8724699" y="805055"/>
                  <a:pt x="9231800" y="81687"/>
                </a:cubicBezTo>
                <a:lnTo>
                  <a:pt x="9290490" y="0"/>
                </a:lnTo>
                <a:lnTo>
                  <a:pt x="12100091" y="0"/>
                </a:lnTo>
                <a:lnTo>
                  <a:pt x="12103332" y="13747"/>
                </a:lnTo>
                <a:lnTo>
                  <a:pt x="12103332" y="6799812"/>
                </a:lnTo>
                <a:lnTo>
                  <a:pt x="10679826" y="6799812"/>
                </a:lnTo>
                <a:lnTo>
                  <a:pt x="10677643" y="6500905"/>
                </a:lnTo>
                <a:cubicBezTo>
                  <a:pt x="10668754" y="5308403"/>
                  <a:pt x="10689272" y="4289608"/>
                  <a:pt x="10706953" y="3391094"/>
                </a:cubicBezTo>
                <a:cubicBezTo>
                  <a:pt x="10728321" y="2342891"/>
                  <a:pt x="10749217" y="1267076"/>
                  <a:pt x="10680006" y="680423"/>
                </a:cubicBezTo>
                <a:cubicBezTo>
                  <a:pt x="10155063" y="1346223"/>
                  <a:pt x="9350628" y="2875645"/>
                  <a:pt x="8830791" y="3863046"/>
                </a:cubicBezTo>
                <a:cubicBezTo>
                  <a:pt x="8246458" y="4972761"/>
                  <a:pt x="7755183" y="5905716"/>
                  <a:pt x="7298652" y="6604201"/>
                </a:cubicBezTo>
                <a:lnTo>
                  <a:pt x="7165626" y="6799812"/>
                </a:lnTo>
                <a:lnTo>
                  <a:pt x="4350706" y="6799812"/>
                </a:lnTo>
                <a:lnTo>
                  <a:pt x="4312771" y="6602211"/>
                </a:lnTo>
                <a:cubicBezTo>
                  <a:pt x="4177878" y="5680611"/>
                  <a:pt x="4339356" y="4396574"/>
                  <a:pt x="4513907" y="3006233"/>
                </a:cubicBezTo>
                <a:cubicBezTo>
                  <a:pt x="4585104" y="2443409"/>
                  <a:pt x="4678804" y="1698745"/>
                  <a:pt x="4712463" y="1146323"/>
                </a:cubicBezTo>
                <a:cubicBezTo>
                  <a:pt x="4588980" y="1290244"/>
                  <a:pt x="4438268" y="1482863"/>
                  <a:pt x="4258149" y="1741014"/>
                </a:cubicBezTo>
                <a:cubicBezTo>
                  <a:pt x="3811966" y="2379392"/>
                  <a:pt x="3328057" y="3200839"/>
                  <a:pt x="2860507" y="3994863"/>
                </a:cubicBezTo>
                <a:cubicBezTo>
                  <a:pt x="2340479" y="4878153"/>
                  <a:pt x="1849479" y="5711987"/>
                  <a:pt x="1396016" y="6327954"/>
                </a:cubicBezTo>
                <a:cubicBezTo>
                  <a:pt x="1314888" y="6438103"/>
                  <a:pt x="1196928" y="6598168"/>
                  <a:pt x="1049323" y="6763533"/>
                </a:cubicBezTo>
                <a:lnTo>
                  <a:pt x="1014855" y="6799812"/>
                </a:lnTo>
                <a:lnTo>
                  <a:pt x="0" y="6799812"/>
                </a:lnTo>
                <a:lnTo>
                  <a:pt x="0" y="5643036"/>
                </a:lnTo>
                <a:lnTo>
                  <a:pt x="44078" y="5588018"/>
                </a:lnTo>
                <a:cubicBezTo>
                  <a:pt x="480848" y="5025018"/>
                  <a:pt x="1097650" y="3977358"/>
                  <a:pt x="1543514" y="3219751"/>
                </a:cubicBezTo>
                <a:cubicBezTo>
                  <a:pt x="2306607" y="1923681"/>
                  <a:pt x="2984522" y="772284"/>
                  <a:pt x="3654037" y="38042"/>
                </a:cubicBezTo>
                <a:lnTo>
                  <a:pt x="36899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A5CDE-8DA1-E84C-96A5-19BA94537D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2101" y="3290101"/>
            <a:ext cx="8709717" cy="1029128"/>
          </a:xfrm>
        </p:spPr>
        <p:txBody>
          <a:bodyPr anchor="t"/>
          <a:lstStyle>
            <a:lvl1pPr algn="l"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297A683-41F9-524E-BEB6-47455AE75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101" y="4500000"/>
            <a:ext cx="8709717" cy="129110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2857CB8-33CE-5443-B721-E9A99934DA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71" y="550881"/>
            <a:ext cx="2348653" cy="7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2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0FF38B53-24E1-4243-88CB-D4CE5B3DA677}"/>
              </a:ext>
            </a:extLst>
          </p:cNvPr>
          <p:cNvSpPr/>
          <p:nvPr userDrawn="1"/>
        </p:nvSpPr>
        <p:spPr>
          <a:xfrm>
            <a:off x="1" y="0"/>
            <a:ext cx="16257588" cy="9144000"/>
          </a:xfrm>
          <a:custGeom>
            <a:avLst/>
            <a:gdLst>
              <a:gd name="connsiteX0" fmla="*/ 3689919 w 12103332"/>
              <a:gd name="connsiteY0" fmla="*/ 0 h 6799812"/>
              <a:gd name="connsiteX1" fmla="*/ 6152238 w 12103332"/>
              <a:gd name="connsiteY1" fmla="*/ 0 h 6799812"/>
              <a:gd name="connsiteX2" fmla="*/ 6172627 w 12103332"/>
              <a:gd name="connsiteY2" fmla="*/ 66289 h 6799812"/>
              <a:gd name="connsiteX3" fmla="*/ 6246920 w 12103332"/>
              <a:gd name="connsiteY3" fmla="*/ 1030581 h 6799812"/>
              <a:gd name="connsiteX4" fmla="*/ 6030683 w 12103332"/>
              <a:gd name="connsiteY4" fmla="*/ 3197245 h 6799812"/>
              <a:gd name="connsiteX5" fmla="*/ 5789486 w 12103332"/>
              <a:gd name="connsiteY5" fmla="*/ 6102806 h 6799812"/>
              <a:gd name="connsiteX6" fmla="*/ 7477870 w 12103332"/>
              <a:gd name="connsiteY6" fmla="*/ 3151005 h 6799812"/>
              <a:gd name="connsiteX7" fmla="*/ 9231800 w 12103332"/>
              <a:gd name="connsiteY7" fmla="*/ 81687 h 6799812"/>
              <a:gd name="connsiteX8" fmla="*/ 9290490 w 12103332"/>
              <a:gd name="connsiteY8" fmla="*/ 0 h 6799812"/>
              <a:gd name="connsiteX9" fmla="*/ 12100091 w 12103332"/>
              <a:gd name="connsiteY9" fmla="*/ 0 h 6799812"/>
              <a:gd name="connsiteX10" fmla="*/ 12103332 w 12103332"/>
              <a:gd name="connsiteY10" fmla="*/ 13747 h 6799812"/>
              <a:gd name="connsiteX11" fmla="*/ 12103332 w 12103332"/>
              <a:gd name="connsiteY11" fmla="*/ 6799812 h 6799812"/>
              <a:gd name="connsiteX12" fmla="*/ 10679826 w 12103332"/>
              <a:gd name="connsiteY12" fmla="*/ 6799812 h 6799812"/>
              <a:gd name="connsiteX13" fmla="*/ 10677643 w 12103332"/>
              <a:gd name="connsiteY13" fmla="*/ 6500905 h 6799812"/>
              <a:gd name="connsiteX14" fmla="*/ 10706953 w 12103332"/>
              <a:gd name="connsiteY14" fmla="*/ 3391094 h 6799812"/>
              <a:gd name="connsiteX15" fmla="*/ 10680006 w 12103332"/>
              <a:gd name="connsiteY15" fmla="*/ 680423 h 6799812"/>
              <a:gd name="connsiteX16" fmla="*/ 8830791 w 12103332"/>
              <a:gd name="connsiteY16" fmla="*/ 3863046 h 6799812"/>
              <a:gd name="connsiteX17" fmla="*/ 7298652 w 12103332"/>
              <a:gd name="connsiteY17" fmla="*/ 6604201 h 6799812"/>
              <a:gd name="connsiteX18" fmla="*/ 7165626 w 12103332"/>
              <a:gd name="connsiteY18" fmla="*/ 6799812 h 6799812"/>
              <a:gd name="connsiteX19" fmla="*/ 4350706 w 12103332"/>
              <a:gd name="connsiteY19" fmla="*/ 6799812 h 6799812"/>
              <a:gd name="connsiteX20" fmla="*/ 4312771 w 12103332"/>
              <a:gd name="connsiteY20" fmla="*/ 6602211 h 6799812"/>
              <a:gd name="connsiteX21" fmla="*/ 4513907 w 12103332"/>
              <a:gd name="connsiteY21" fmla="*/ 3006233 h 6799812"/>
              <a:gd name="connsiteX22" fmla="*/ 4712463 w 12103332"/>
              <a:gd name="connsiteY22" fmla="*/ 1146323 h 6799812"/>
              <a:gd name="connsiteX23" fmla="*/ 4258149 w 12103332"/>
              <a:gd name="connsiteY23" fmla="*/ 1741014 h 6799812"/>
              <a:gd name="connsiteX24" fmla="*/ 2860507 w 12103332"/>
              <a:gd name="connsiteY24" fmla="*/ 3994863 h 6799812"/>
              <a:gd name="connsiteX25" fmla="*/ 1396016 w 12103332"/>
              <a:gd name="connsiteY25" fmla="*/ 6327954 h 6799812"/>
              <a:gd name="connsiteX26" fmla="*/ 1049323 w 12103332"/>
              <a:gd name="connsiteY26" fmla="*/ 6763533 h 6799812"/>
              <a:gd name="connsiteX27" fmla="*/ 1014855 w 12103332"/>
              <a:gd name="connsiteY27" fmla="*/ 6799812 h 6799812"/>
              <a:gd name="connsiteX28" fmla="*/ 0 w 12103332"/>
              <a:gd name="connsiteY28" fmla="*/ 6799812 h 6799812"/>
              <a:gd name="connsiteX29" fmla="*/ 0 w 12103332"/>
              <a:gd name="connsiteY29" fmla="*/ 5643036 h 6799812"/>
              <a:gd name="connsiteX30" fmla="*/ 44078 w 12103332"/>
              <a:gd name="connsiteY30" fmla="*/ 5588018 h 6799812"/>
              <a:gd name="connsiteX31" fmla="*/ 1543514 w 12103332"/>
              <a:gd name="connsiteY31" fmla="*/ 3219751 h 6799812"/>
              <a:gd name="connsiteX32" fmla="*/ 3654037 w 12103332"/>
              <a:gd name="connsiteY32" fmla="*/ 38042 h 6799812"/>
              <a:gd name="connsiteX33" fmla="*/ 3689919 w 12103332"/>
              <a:gd name="connsiteY33" fmla="*/ 0 h 679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103332" h="6799812">
                <a:moveTo>
                  <a:pt x="3689919" y="0"/>
                </a:moveTo>
                <a:lnTo>
                  <a:pt x="6152238" y="0"/>
                </a:lnTo>
                <a:lnTo>
                  <a:pt x="6172627" y="66289"/>
                </a:lnTo>
                <a:cubicBezTo>
                  <a:pt x="6266752" y="421611"/>
                  <a:pt x="6254389" y="802596"/>
                  <a:pt x="6246920" y="1030581"/>
                </a:cubicBezTo>
                <a:cubicBezTo>
                  <a:pt x="6227254" y="1634066"/>
                  <a:pt x="6131947" y="2393103"/>
                  <a:pt x="6030683" y="3197245"/>
                </a:cubicBezTo>
                <a:cubicBezTo>
                  <a:pt x="5929420" y="4001388"/>
                  <a:pt x="5761782" y="5334312"/>
                  <a:pt x="5789486" y="6102806"/>
                </a:cubicBezTo>
                <a:cubicBezTo>
                  <a:pt x="6288333" y="5411285"/>
                  <a:pt x="7005497" y="4048290"/>
                  <a:pt x="7477870" y="3151005"/>
                </a:cubicBezTo>
                <a:cubicBezTo>
                  <a:pt x="8168182" y="1839569"/>
                  <a:pt x="8724699" y="805055"/>
                  <a:pt x="9231800" y="81687"/>
                </a:cubicBezTo>
                <a:lnTo>
                  <a:pt x="9290490" y="0"/>
                </a:lnTo>
                <a:lnTo>
                  <a:pt x="12100091" y="0"/>
                </a:lnTo>
                <a:lnTo>
                  <a:pt x="12103332" y="13747"/>
                </a:lnTo>
                <a:lnTo>
                  <a:pt x="12103332" y="6799812"/>
                </a:lnTo>
                <a:lnTo>
                  <a:pt x="10679826" y="6799812"/>
                </a:lnTo>
                <a:lnTo>
                  <a:pt x="10677643" y="6500905"/>
                </a:lnTo>
                <a:cubicBezTo>
                  <a:pt x="10668754" y="5308403"/>
                  <a:pt x="10689272" y="4289608"/>
                  <a:pt x="10706953" y="3391094"/>
                </a:cubicBezTo>
                <a:cubicBezTo>
                  <a:pt x="10728321" y="2342891"/>
                  <a:pt x="10749217" y="1267076"/>
                  <a:pt x="10680006" y="680423"/>
                </a:cubicBezTo>
                <a:cubicBezTo>
                  <a:pt x="10155063" y="1346223"/>
                  <a:pt x="9350628" y="2875645"/>
                  <a:pt x="8830791" y="3863046"/>
                </a:cubicBezTo>
                <a:cubicBezTo>
                  <a:pt x="8246458" y="4972761"/>
                  <a:pt x="7755183" y="5905716"/>
                  <a:pt x="7298652" y="6604201"/>
                </a:cubicBezTo>
                <a:lnTo>
                  <a:pt x="7165626" y="6799812"/>
                </a:lnTo>
                <a:lnTo>
                  <a:pt x="4350706" y="6799812"/>
                </a:lnTo>
                <a:lnTo>
                  <a:pt x="4312771" y="6602211"/>
                </a:lnTo>
                <a:cubicBezTo>
                  <a:pt x="4177878" y="5680611"/>
                  <a:pt x="4339356" y="4396574"/>
                  <a:pt x="4513907" y="3006233"/>
                </a:cubicBezTo>
                <a:cubicBezTo>
                  <a:pt x="4585104" y="2443409"/>
                  <a:pt x="4678804" y="1698745"/>
                  <a:pt x="4712463" y="1146323"/>
                </a:cubicBezTo>
                <a:cubicBezTo>
                  <a:pt x="4588980" y="1290244"/>
                  <a:pt x="4438268" y="1482863"/>
                  <a:pt x="4258149" y="1741014"/>
                </a:cubicBezTo>
                <a:cubicBezTo>
                  <a:pt x="3811966" y="2379392"/>
                  <a:pt x="3328057" y="3200839"/>
                  <a:pt x="2860507" y="3994863"/>
                </a:cubicBezTo>
                <a:cubicBezTo>
                  <a:pt x="2340479" y="4878153"/>
                  <a:pt x="1849479" y="5711987"/>
                  <a:pt x="1396016" y="6327954"/>
                </a:cubicBezTo>
                <a:cubicBezTo>
                  <a:pt x="1314888" y="6438103"/>
                  <a:pt x="1196928" y="6598168"/>
                  <a:pt x="1049323" y="6763533"/>
                </a:cubicBezTo>
                <a:lnTo>
                  <a:pt x="1014855" y="6799812"/>
                </a:lnTo>
                <a:lnTo>
                  <a:pt x="0" y="6799812"/>
                </a:lnTo>
                <a:lnTo>
                  <a:pt x="0" y="5643036"/>
                </a:lnTo>
                <a:lnTo>
                  <a:pt x="44078" y="5588018"/>
                </a:lnTo>
                <a:cubicBezTo>
                  <a:pt x="480848" y="5025018"/>
                  <a:pt x="1097650" y="3977358"/>
                  <a:pt x="1543514" y="3219751"/>
                </a:cubicBezTo>
                <a:cubicBezTo>
                  <a:pt x="2306607" y="1923681"/>
                  <a:pt x="2984522" y="772284"/>
                  <a:pt x="3654037" y="38042"/>
                </a:cubicBezTo>
                <a:lnTo>
                  <a:pt x="36899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101" y="3290101"/>
            <a:ext cx="8709717" cy="2052485"/>
          </a:xfrm>
        </p:spPr>
        <p:txBody>
          <a:bodyPr anchor="t"/>
          <a:lstStyle>
            <a:lvl1pPr algn="l">
              <a:lnSpc>
                <a:spcPct val="95000"/>
              </a:lnSpc>
              <a:defRPr sz="7000" spc="-2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1" y="5517015"/>
            <a:ext cx="8709717" cy="129110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2ADAC6-2616-1B42-9B53-241AF8C1FF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71" y="550881"/>
            <a:ext cx="2348653" cy="7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88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DCA9FFE-6DBA-A04A-B64A-D452777396EA}"/>
              </a:ext>
            </a:extLst>
          </p:cNvPr>
          <p:cNvSpPr/>
          <p:nvPr userDrawn="1"/>
        </p:nvSpPr>
        <p:spPr>
          <a:xfrm>
            <a:off x="1" y="0"/>
            <a:ext cx="16257588" cy="9144000"/>
          </a:xfrm>
          <a:custGeom>
            <a:avLst/>
            <a:gdLst>
              <a:gd name="connsiteX0" fmla="*/ 3689919 w 12103332"/>
              <a:gd name="connsiteY0" fmla="*/ 0 h 6799812"/>
              <a:gd name="connsiteX1" fmla="*/ 6152238 w 12103332"/>
              <a:gd name="connsiteY1" fmla="*/ 0 h 6799812"/>
              <a:gd name="connsiteX2" fmla="*/ 6172627 w 12103332"/>
              <a:gd name="connsiteY2" fmla="*/ 66289 h 6799812"/>
              <a:gd name="connsiteX3" fmla="*/ 6246920 w 12103332"/>
              <a:gd name="connsiteY3" fmla="*/ 1030581 h 6799812"/>
              <a:gd name="connsiteX4" fmla="*/ 6030683 w 12103332"/>
              <a:gd name="connsiteY4" fmla="*/ 3197245 h 6799812"/>
              <a:gd name="connsiteX5" fmla="*/ 5789486 w 12103332"/>
              <a:gd name="connsiteY5" fmla="*/ 6102806 h 6799812"/>
              <a:gd name="connsiteX6" fmla="*/ 7477870 w 12103332"/>
              <a:gd name="connsiteY6" fmla="*/ 3151005 h 6799812"/>
              <a:gd name="connsiteX7" fmla="*/ 9231800 w 12103332"/>
              <a:gd name="connsiteY7" fmla="*/ 81687 h 6799812"/>
              <a:gd name="connsiteX8" fmla="*/ 9290490 w 12103332"/>
              <a:gd name="connsiteY8" fmla="*/ 0 h 6799812"/>
              <a:gd name="connsiteX9" fmla="*/ 12100091 w 12103332"/>
              <a:gd name="connsiteY9" fmla="*/ 0 h 6799812"/>
              <a:gd name="connsiteX10" fmla="*/ 12103332 w 12103332"/>
              <a:gd name="connsiteY10" fmla="*/ 13747 h 6799812"/>
              <a:gd name="connsiteX11" fmla="*/ 12103332 w 12103332"/>
              <a:gd name="connsiteY11" fmla="*/ 6799812 h 6799812"/>
              <a:gd name="connsiteX12" fmla="*/ 10679826 w 12103332"/>
              <a:gd name="connsiteY12" fmla="*/ 6799812 h 6799812"/>
              <a:gd name="connsiteX13" fmla="*/ 10677643 w 12103332"/>
              <a:gd name="connsiteY13" fmla="*/ 6500905 h 6799812"/>
              <a:gd name="connsiteX14" fmla="*/ 10706953 w 12103332"/>
              <a:gd name="connsiteY14" fmla="*/ 3391094 h 6799812"/>
              <a:gd name="connsiteX15" fmla="*/ 10680006 w 12103332"/>
              <a:gd name="connsiteY15" fmla="*/ 680423 h 6799812"/>
              <a:gd name="connsiteX16" fmla="*/ 8830791 w 12103332"/>
              <a:gd name="connsiteY16" fmla="*/ 3863046 h 6799812"/>
              <a:gd name="connsiteX17" fmla="*/ 7298652 w 12103332"/>
              <a:gd name="connsiteY17" fmla="*/ 6604201 h 6799812"/>
              <a:gd name="connsiteX18" fmla="*/ 7165626 w 12103332"/>
              <a:gd name="connsiteY18" fmla="*/ 6799812 h 6799812"/>
              <a:gd name="connsiteX19" fmla="*/ 4350706 w 12103332"/>
              <a:gd name="connsiteY19" fmla="*/ 6799812 h 6799812"/>
              <a:gd name="connsiteX20" fmla="*/ 4312771 w 12103332"/>
              <a:gd name="connsiteY20" fmla="*/ 6602211 h 6799812"/>
              <a:gd name="connsiteX21" fmla="*/ 4513907 w 12103332"/>
              <a:gd name="connsiteY21" fmla="*/ 3006233 h 6799812"/>
              <a:gd name="connsiteX22" fmla="*/ 4712463 w 12103332"/>
              <a:gd name="connsiteY22" fmla="*/ 1146323 h 6799812"/>
              <a:gd name="connsiteX23" fmla="*/ 4258149 w 12103332"/>
              <a:gd name="connsiteY23" fmla="*/ 1741014 h 6799812"/>
              <a:gd name="connsiteX24" fmla="*/ 2860507 w 12103332"/>
              <a:gd name="connsiteY24" fmla="*/ 3994863 h 6799812"/>
              <a:gd name="connsiteX25" fmla="*/ 1396016 w 12103332"/>
              <a:gd name="connsiteY25" fmla="*/ 6327954 h 6799812"/>
              <a:gd name="connsiteX26" fmla="*/ 1049323 w 12103332"/>
              <a:gd name="connsiteY26" fmla="*/ 6763533 h 6799812"/>
              <a:gd name="connsiteX27" fmla="*/ 1014855 w 12103332"/>
              <a:gd name="connsiteY27" fmla="*/ 6799812 h 6799812"/>
              <a:gd name="connsiteX28" fmla="*/ 0 w 12103332"/>
              <a:gd name="connsiteY28" fmla="*/ 6799812 h 6799812"/>
              <a:gd name="connsiteX29" fmla="*/ 0 w 12103332"/>
              <a:gd name="connsiteY29" fmla="*/ 5643036 h 6799812"/>
              <a:gd name="connsiteX30" fmla="*/ 44078 w 12103332"/>
              <a:gd name="connsiteY30" fmla="*/ 5588018 h 6799812"/>
              <a:gd name="connsiteX31" fmla="*/ 1543514 w 12103332"/>
              <a:gd name="connsiteY31" fmla="*/ 3219751 h 6799812"/>
              <a:gd name="connsiteX32" fmla="*/ 3654037 w 12103332"/>
              <a:gd name="connsiteY32" fmla="*/ 38042 h 6799812"/>
              <a:gd name="connsiteX33" fmla="*/ 3689919 w 12103332"/>
              <a:gd name="connsiteY33" fmla="*/ 0 h 679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103332" h="6799812">
                <a:moveTo>
                  <a:pt x="3689919" y="0"/>
                </a:moveTo>
                <a:lnTo>
                  <a:pt x="6152238" y="0"/>
                </a:lnTo>
                <a:lnTo>
                  <a:pt x="6172627" y="66289"/>
                </a:lnTo>
                <a:cubicBezTo>
                  <a:pt x="6266752" y="421611"/>
                  <a:pt x="6254389" y="802596"/>
                  <a:pt x="6246920" y="1030581"/>
                </a:cubicBezTo>
                <a:cubicBezTo>
                  <a:pt x="6227254" y="1634066"/>
                  <a:pt x="6131947" y="2393103"/>
                  <a:pt x="6030683" y="3197245"/>
                </a:cubicBezTo>
                <a:cubicBezTo>
                  <a:pt x="5929420" y="4001388"/>
                  <a:pt x="5761782" y="5334312"/>
                  <a:pt x="5789486" y="6102806"/>
                </a:cubicBezTo>
                <a:cubicBezTo>
                  <a:pt x="6288333" y="5411285"/>
                  <a:pt x="7005497" y="4048290"/>
                  <a:pt x="7477870" y="3151005"/>
                </a:cubicBezTo>
                <a:cubicBezTo>
                  <a:pt x="8168182" y="1839569"/>
                  <a:pt x="8724699" y="805055"/>
                  <a:pt x="9231800" y="81687"/>
                </a:cubicBezTo>
                <a:lnTo>
                  <a:pt x="9290490" y="0"/>
                </a:lnTo>
                <a:lnTo>
                  <a:pt x="12100091" y="0"/>
                </a:lnTo>
                <a:lnTo>
                  <a:pt x="12103332" y="13747"/>
                </a:lnTo>
                <a:lnTo>
                  <a:pt x="12103332" y="6799812"/>
                </a:lnTo>
                <a:lnTo>
                  <a:pt x="10679826" y="6799812"/>
                </a:lnTo>
                <a:lnTo>
                  <a:pt x="10677643" y="6500905"/>
                </a:lnTo>
                <a:cubicBezTo>
                  <a:pt x="10668754" y="5308403"/>
                  <a:pt x="10689272" y="4289608"/>
                  <a:pt x="10706953" y="3391094"/>
                </a:cubicBezTo>
                <a:cubicBezTo>
                  <a:pt x="10728321" y="2342891"/>
                  <a:pt x="10749217" y="1267076"/>
                  <a:pt x="10680006" y="680423"/>
                </a:cubicBezTo>
                <a:cubicBezTo>
                  <a:pt x="10155063" y="1346223"/>
                  <a:pt x="9350628" y="2875645"/>
                  <a:pt x="8830791" y="3863046"/>
                </a:cubicBezTo>
                <a:cubicBezTo>
                  <a:pt x="8246458" y="4972761"/>
                  <a:pt x="7755183" y="5905716"/>
                  <a:pt x="7298652" y="6604201"/>
                </a:cubicBezTo>
                <a:lnTo>
                  <a:pt x="7165626" y="6799812"/>
                </a:lnTo>
                <a:lnTo>
                  <a:pt x="4350706" y="6799812"/>
                </a:lnTo>
                <a:lnTo>
                  <a:pt x="4312771" y="6602211"/>
                </a:lnTo>
                <a:cubicBezTo>
                  <a:pt x="4177878" y="5680611"/>
                  <a:pt x="4339356" y="4396574"/>
                  <a:pt x="4513907" y="3006233"/>
                </a:cubicBezTo>
                <a:cubicBezTo>
                  <a:pt x="4585104" y="2443409"/>
                  <a:pt x="4678804" y="1698745"/>
                  <a:pt x="4712463" y="1146323"/>
                </a:cubicBezTo>
                <a:cubicBezTo>
                  <a:pt x="4588980" y="1290244"/>
                  <a:pt x="4438268" y="1482863"/>
                  <a:pt x="4258149" y="1741014"/>
                </a:cubicBezTo>
                <a:cubicBezTo>
                  <a:pt x="3811966" y="2379392"/>
                  <a:pt x="3328057" y="3200839"/>
                  <a:pt x="2860507" y="3994863"/>
                </a:cubicBezTo>
                <a:cubicBezTo>
                  <a:pt x="2340479" y="4878153"/>
                  <a:pt x="1849479" y="5711987"/>
                  <a:pt x="1396016" y="6327954"/>
                </a:cubicBezTo>
                <a:cubicBezTo>
                  <a:pt x="1314888" y="6438103"/>
                  <a:pt x="1196928" y="6598168"/>
                  <a:pt x="1049323" y="6763533"/>
                </a:cubicBezTo>
                <a:lnTo>
                  <a:pt x="1014855" y="6799812"/>
                </a:lnTo>
                <a:lnTo>
                  <a:pt x="0" y="6799812"/>
                </a:lnTo>
                <a:lnTo>
                  <a:pt x="0" y="5643036"/>
                </a:lnTo>
                <a:lnTo>
                  <a:pt x="44078" y="5588018"/>
                </a:lnTo>
                <a:cubicBezTo>
                  <a:pt x="480848" y="5025018"/>
                  <a:pt x="1097650" y="3977358"/>
                  <a:pt x="1543514" y="3219751"/>
                </a:cubicBezTo>
                <a:cubicBezTo>
                  <a:pt x="2306607" y="1923681"/>
                  <a:pt x="2984522" y="772284"/>
                  <a:pt x="3654037" y="38042"/>
                </a:cubicBezTo>
                <a:lnTo>
                  <a:pt x="36899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101" y="3290101"/>
            <a:ext cx="8709717" cy="2052485"/>
          </a:xfrm>
        </p:spPr>
        <p:txBody>
          <a:bodyPr anchor="t"/>
          <a:lstStyle>
            <a:lvl1pPr algn="l"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1" y="5517015"/>
            <a:ext cx="8709717" cy="129110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609600" indent="0" algn="ctr">
              <a:buNone/>
              <a:defRPr sz="2667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3"/>
            </a:lvl4pPr>
            <a:lvl5pPr marL="2438400" indent="0" algn="ctr">
              <a:buNone/>
              <a:defRPr sz="2133"/>
            </a:lvl5pPr>
            <a:lvl6pPr marL="3048000" indent="0" algn="ctr">
              <a:buNone/>
              <a:defRPr sz="2133"/>
            </a:lvl6pPr>
            <a:lvl7pPr marL="3657600" indent="0" algn="ctr">
              <a:buNone/>
              <a:defRPr sz="2133"/>
            </a:lvl7pPr>
            <a:lvl8pPr marL="4267200" indent="0" algn="ctr">
              <a:buNone/>
              <a:defRPr sz="2133"/>
            </a:lvl8pPr>
            <a:lvl9pPr marL="4876800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2ADAC6-2616-1B42-9B53-241AF8C1FF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71" y="550881"/>
            <a:ext cx="2348653" cy="7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255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FAECCC3-A33A-6D46-AEBA-06E354CDDE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03589" y="0"/>
            <a:ext cx="8153999" cy="9144000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1988473"/>
            <a:ext cx="6531238" cy="3075842"/>
          </a:xfrm>
        </p:spPr>
        <p:txBody>
          <a:bodyPr/>
          <a:lstStyle>
            <a:lvl1pPr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A90425-00CF-E84E-AD9B-B8E87112B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3239" cy="19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29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FAECCC3-A33A-6D46-AEBA-06E354CDDE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03589" y="0"/>
            <a:ext cx="8153999" cy="9144000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7" y="1988473"/>
            <a:ext cx="6531238" cy="3075842"/>
          </a:xfrm>
        </p:spPr>
        <p:txBody>
          <a:bodyPr/>
          <a:lstStyle>
            <a:lvl1pPr>
              <a:lnSpc>
                <a:spcPct val="95000"/>
              </a:lnSpc>
              <a:defRPr sz="7000" spc="-2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A90425-00CF-E84E-AD9B-B8E87112B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3239" cy="19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11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646" y="1988473"/>
            <a:ext cx="9855491" cy="3075842"/>
          </a:xfrm>
        </p:spPr>
        <p:txBody>
          <a:bodyPr/>
          <a:lstStyle>
            <a:lvl1pPr>
              <a:lnSpc>
                <a:spcPct val="95000"/>
              </a:lnSpc>
              <a:defRPr sz="7000" spc="-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A90425-00CF-E84E-AD9B-B8E87112B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3239" cy="19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34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A90425-00CF-E84E-AD9B-B8E87112B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647" y="8317413"/>
            <a:ext cx="1143239" cy="1981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1CF7B9A-04F1-8B41-A891-38C005B16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646" y="1988473"/>
            <a:ext cx="9855491" cy="2052485"/>
          </a:xfrm>
        </p:spPr>
        <p:txBody>
          <a:bodyPr/>
          <a:lstStyle>
            <a:lvl1pPr>
              <a:lnSpc>
                <a:spcPct val="95000"/>
              </a:lnSpc>
              <a:defRPr sz="7000" spc="-2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408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A2F292-B7EF-FA6E-5D34-F7448569F9C5}"/>
              </a:ext>
            </a:extLst>
          </p:cNvPr>
          <p:cNvSpPr/>
          <p:nvPr userDrawn="1"/>
        </p:nvSpPr>
        <p:spPr>
          <a:xfrm>
            <a:off x="487023" y="266644"/>
            <a:ext cx="15283542" cy="93181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2619" y="580152"/>
            <a:ext cx="14979941" cy="42370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619" y="1929363"/>
            <a:ext cx="7303294" cy="58017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954596" y="8204662"/>
            <a:ext cx="660345" cy="35616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defRPr sz="1500">
                <a:solidFill>
                  <a:schemeClr val="tx2"/>
                </a:solidFill>
              </a:defRPr>
            </a:lvl1pPr>
          </a:lstStyle>
          <a:p>
            <a:fld id="{91D568E7-61F5-D04E-995D-81EF41C01A2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697E6F36-1176-3447-8ED6-CDBAD464FC58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42647" y="8317413"/>
            <a:ext cx="1142310" cy="198000"/>
          </a:xfrm>
          <a:prstGeom prst="rect">
            <a:avLst/>
          </a:pr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2D76906-CED3-1B87-4D5D-4F353AE27782}"/>
              </a:ext>
            </a:extLst>
          </p:cNvPr>
          <p:cNvSpPr/>
          <p:nvPr userDrawn="1"/>
        </p:nvSpPr>
        <p:spPr>
          <a:xfrm rot="1351621">
            <a:off x="14492855" y="-55574"/>
            <a:ext cx="1950720" cy="1933303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2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72" r:id="rId13"/>
    <p:sldLayoutId id="2147483662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  <p:sldLayoutId id="2147483694" r:id="rId24"/>
    <p:sldLayoutId id="2147483695" r:id="rId25"/>
    <p:sldLayoutId id="2147483696" r:id="rId26"/>
    <p:sldLayoutId id="2147483705" r:id="rId27"/>
    <p:sldLayoutId id="2147483697" r:id="rId28"/>
    <p:sldLayoutId id="2147483698" r:id="rId29"/>
    <p:sldLayoutId id="2147483699" r:id="rId30"/>
    <p:sldLayoutId id="2147483700" r:id="rId31"/>
    <p:sldLayoutId id="2147483701" r:id="rId32"/>
    <p:sldLayoutId id="2147483702" r:id="rId33"/>
    <p:sldLayoutId id="2147483703" r:id="rId34"/>
    <p:sldLayoutId id="2147483704" r:id="rId35"/>
  </p:sldLayoutIdLst>
  <p:hf hdr="0" ftr="0" dt="0"/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1219200" rtl="0" eaLnBrk="1" latinLnBrk="0" hangingPunct="1">
        <a:lnSpc>
          <a:spcPct val="117000"/>
        </a:lnSpc>
        <a:spcBef>
          <a:spcPts val="0"/>
        </a:spcBef>
        <a:buFont typeface="Arial" panose="020B0604020202020204" pitchFamily="34" charset="0"/>
        <a:buNone/>
        <a:tabLst/>
        <a:defRPr sz="2000" b="0" i="0" kern="1200">
          <a:solidFill>
            <a:schemeClr val="tx2"/>
          </a:solidFill>
          <a:latin typeface="Alaska Beta Med" pitchFamily="2" charset="0"/>
          <a:ea typeface="+mn-ea"/>
          <a:cs typeface="+mn-cs"/>
        </a:defRPr>
      </a:lvl1pPr>
      <a:lvl2pPr marL="0" indent="0" algn="l" defTabSz="1219200" rtl="0" eaLnBrk="1" latinLnBrk="0" hangingPunct="1">
        <a:lnSpc>
          <a:spcPct val="117000"/>
        </a:lnSpc>
        <a:spcBef>
          <a:spcPts val="0"/>
        </a:spcBef>
        <a:spcAft>
          <a:spcPts val="140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800" indent="-190800" algn="l" defTabSz="1219200" rtl="0" eaLnBrk="1" latinLnBrk="0" hangingPunct="1">
        <a:lnSpc>
          <a:spcPct val="117000"/>
        </a:lnSpc>
        <a:spcBef>
          <a:spcPts val="0"/>
        </a:spcBef>
        <a:spcAft>
          <a:spcPts val="0"/>
        </a:spcAft>
        <a:buClr>
          <a:schemeClr val="accent2"/>
        </a:buClr>
        <a:buFont typeface="System Font Regular"/>
        <a:buChar char="–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1219200" rtl="0" eaLnBrk="1" latinLnBrk="0" hangingPunct="1">
        <a:lnSpc>
          <a:spcPct val="117000"/>
        </a:lnSpc>
        <a:spcBef>
          <a:spcPts val="1400"/>
        </a:spcBef>
        <a:spcAft>
          <a:spcPts val="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219200" rtl="0" eaLnBrk="1" latinLnBrk="0" hangingPunct="1">
        <a:lnSpc>
          <a:spcPct val="117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1219200" rtl="0" eaLnBrk="1" latinLnBrk="0" hangingPunct="1">
        <a:lnSpc>
          <a:spcPct val="117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1219200" rtl="0" eaLnBrk="1" latinLnBrk="0" hangingPunct="1">
        <a:lnSpc>
          <a:spcPct val="117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1219200" rtl="0" eaLnBrk="1" latinLnBrk="0" hangingPunct="1">
        <a:lnSpc>
          <a:spcPct val="117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1219200" rtl="0" eaLnBrk="1" latinLnBrk="0" hangingPunct="1">
        <a:lnSpc>
          <a:spcPct val="117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5120" userDrawn="1">
          <p15:clr>
            <a:srgbClr val="F26B43"/>
          </p15:clr>
        </p15:guide>
        <p15:guide id="3" pos="394" userDrawn="1">
          <p15:clr>
            <a:srgbClr val="F26B43"/>
          </p15:clr>
        </p15:guide>
        <p15:guide id="6" pos="1768" userDrawn="1">
          <p15:clr>
            <a:srgbClr val="F26B43"/>
          </p15:clr>
        </p15:guide>
        <p15:guide id="7" pos="2014" userDrawn="1">
          <p15:clr>
            <a:srgbClr val="F26B43"/>
          </p15:clr>
        </p15:guide>
        <p15:guide id="10" pos="3385" userDrawn="1">
          <p15:clr>
            <a:srgbClr val="F26B43"/>
          </p15:clr>
        </p15:guide>
        <p15:guide id="11" pos="3622" userDrawn="1">
          <p15:clr>
            <a:srgbClr val="F26B43"/>
          </p15:clr>
        </p15:guide>
        <p15:guide id="13" pos="4999" userDrawn="1">
          <p15:clr>
            <a:srgbClr val="F26B43"/>
          </p15:clr>
        </p15:guide>
        <p15:guide id="15" pos="5236" userDrawn="1">
          <p15:clr>
            <a:srgbClr val="F26B43"/>
          </p15:clr>
        </p15:guide>
        <p15:guide id="18" pos="6613" userDrawn="1">
          <p15:clr>
            <a:srgbClr val="F26B43"/>
          </p15:clr>
        </p15:guide>
        <p15:guide id="19" pos="6850" userDrawn="1">
          <p15:clr>
            <a:srgbClr val="F26B43"/>
          </p15:clr>
        </p15:guide>
        <p15:guide id="20" pos="2830" userDrawn="1">
          <p15:clr>
            <a:srgbClr val="F26B43"/>
          </p15:clr>
        </p15:guide>
        <p15:guide id="21" pos="2648" userDrawn="1">
          <p15:clr>
            <a:srgbClr val="F26B43"/>
          </p15:clr>
        </p15:guide>
        <p15:guide id="22" pos="8224" userDrawn="1">
          <p15:clr>
            <a:srgbClr val="F26B43"/>
          </p15:clr>
        </p15:guide>
        <p15:guide id="23" pos="8468" userDrawn="1">
          <p15:clr>
            <a:srgbClr val="F26B43"/>
          </p15:clr>
        </p15:guide>
        <p15:guide id="26" orient="horz" pos="400" userDrawn="1">
          <p15:clr>
            <a:srgbClr val="F26B43"/>
          </p15:clr>
        </p15:guide>
        <p15:guide id="27" pos="9841" userDrawn="1">
          <p15:clr>
            <a:srgbClr val="F26B43"/>
          </p15:clr>
        </p15:guide>
        <p15:guide id="28" orient="horz" pos="53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image" Target="../media/image25.png"/><Relationship Id="rId26" Type="http://schemas.openxmlformats.org/officeDocument/2006/relationships/image" Target="../media/image33.svg"/><Relationship Id="rId39" Type="http://schemas.openxmlformats.org/officeDocument/2006/relationships/image" Target="../media/image46.png"/><Relationship Id="rId21" Type="http://schemas.openxmlformats.org/officeDocument/2006/relationships/image" Target="../media/image28.png"/><Relationship Id="rId34" Type="http://schemas.openxmlformats.org/officeDocument/2006/relationships/image" Target="../media/image41.jpeg"/><Relationship Id="rId42" Type="http://schemas.openxmlformats.org/officeDocument/2006/relationships/image" Target="../media/image49.jpeg"/><Relationship Id="rId47" Type="http://schemas.openxmlformats.org/officeDocument/2006/relationships/image" Target="../media/image54.png"/><Relationship Id="rId50" Type="http://schemas.openxmlformats.org/officeDocument/2006/relationships/image" Target="../media/image57.png"/><Relationship Id="rId55" Type="http://schemas.openxmlformats.org/officeDocument/2006/relationships/image" Target="../media/image62.sv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image" Target="../media/image23.png"/><Relationship Id="rId29" Type="http://schemas.openxmlformats.org/officeDocument/2006/relationships/image" Target="../media/image36.png"/><Relationship Id="rId11" Type="http://schemas.openxmlformats.org/officeDocument/2006/relationships/tags" Target="../tags/tag11.xml"/><Relationship Id="rId24" Type="http://schemas.openxmlformats.org/officeDocument/2006/relationships/image" Target="../media/image31.svg"/><Relationship Id="rId32" Type="http://schemas.openxmlformats.org/officeDocument/2006/relationships/image" Target="../media/image39.svg"/><Relationship Id="rId37" Type="http://schemas.openxmlformats.org/officeDocument/2006/relationships/image" Target="../media/image44.png"/><Relationship Id="rId40" Type="http://schemas.openxmlformats.org/officeDocument/2006/relationships/image" Target="../media/image47.svg"/><Relationship Id="rId45" Type="http://schemas.openxmlformats.org/officeDocument/2006/relationships/image" Target="../media/image52.png"/><Relationship Id="rId53" Type="http://schemas.openxmlformats.org/officeDocument/2006/relationships/image" Target="../media/image60.png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19" Type="http://schemas.openxmlformats.org/officeDocument/2006/relationships/image" Target="../media/image26.png"/><Relationship Id="rId31" Type="http://schemas.openxmlformats.org/officeDocument/2006/relationships/image" Target="../media/image38.png"/><Relationship Id="rId44" Type="http://schemas.openxmlformats.org/officeDocument/2006/relationships/image" Target="../media/image51.svg"/><Relationship Id="rId52" Type="http://schemas.openxmlformats.org/officeDocument/2006/relationships/image" Target="../media/image5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22.xml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43" Type="http://schemas.openxmlformats.org/officeDocument/2006/relationships/image" Target="../media/image50.png"/><Relationship Id="rId48" Type="http://schemas.openxmlformats.org/officeDocument/2006/relationships/image" Target="../media/image55.png"/><Relationship Id="rId56" Type="http://schemas.openxmlformats.org/officeDocument/2006/relationships/image" Target="../media/image63.png"/><Relationship Id="rId8" Type="http://schemas.openxmlformats.org/officeDocument/2006/relationships/tags" Target="../tags/tag8.xml"/><Relationship Id="rId51" Type="http://schemas.openxmlformats.org/officeDocument/2006/relationships/image" Target="../media/image58.svg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image" Target="../media/image24.sv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38" Type="http://schemas.openxmlformats.org/officeDocument/2006/relationships/image" Target="../media/image45.svg"/><Relationship Id="rId46" Type="http://schemas.openxmlformats.org/officeDocument/2006/relationships/image" Target="../media/image53.png"/><Relationship Id="rId20" Type="http://schemas.openxmlformats.org/officeDocument/2006/relationships/image" Target="../media/image27.png"/><Relationship Id="rId41" Type="http://schemas.openxmlformats.org/officeDocument/2006/relationships/image" Target="../media/image48.png"/><Relationship Id="rId54" Type="http://schemas.openxmlformats.org/officeDocument/2006/relationships/image" Target="../media/image61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notesSlide" Target="../notesSlides/notesSlide3.xml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svg"/><Relationship Id="rId49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C66CB-77E8-B841-BE36-EA5C5215D3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2101" y="2675106"/>
            <a:ext cx="13521372" cy="2378728"/>
          </a:xfrm>
        </p:spPr>
        <p:txBody>
          <a:bodyPr/>
          <a:lstStyle/>
          <a:p>
            <a:r>
              <a:rPr lang="fr-FR" sz="5400" b="1" noProof="0" dirty="0">
                <a:latin typeface="Alaska Beta" pitchFamily="50" charset="0"/>
              </a:rPr>
              <a:t>Mettre en œuvre un  projet d’indépendance énergétique : </a:t>
            </a:r>
            <a:br>
              <a:rPr lang="fr-FR" sz="5400" b="1" noProof="0" dirty="0">
                <a:latin typeface="Alaska Beta" pitchFamily="50" charset="0"/>
              </a:rPr>
            </a:br>
            <a:r>
              <a:rPr lang="fr-FR" sz="5400" b="1" noProof="0" dirty="0">
                <a:latin typeface="Alaska Beta" pitchFamily="50" charset="0"/>
              </a:rPr>
              <a:t>L’exemple de </a:t>
            </a:r>
            <a:r>
              <a:rPr lang="fr-FR" sz="5400" b="1" noProof="0" dirty="0" err="1">
                <a:latin typeface="Alaska Beta" pitchFamily="50" charset="0"/>
              </a:rPr>
              <a:t>Kinguélé</a:t>
            </a:r>
            <a:r>
              <a:rPr lang="fr-FR" sz="5400" b="1" noProof="0" dirty="0">
                <a:latin typeface="Alaska Beta" pitchFamily="50" charset="0"/>
              </a:rPr>
              <a:t> Aval au Gabon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3EAB1C-E14B-C44D-B2F1-604ADAF98A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101" y="5351644"/>
            <a:ext cx="9805405" cy="1876007"/>
          </a:xfrm>
        </p:spPr>
        <p:txBody>
          <a:bodyPr/>
          <a:lstStyle/>
          <a:p>
            <a:r>
              <a:rPr lang="fr-FR" sz="3200" noProof="0" dirty="0"/>
              <a:t>Atelier de travail </a:t>
            </a:r>
            <a:r>
              <a:rPr lang="fr-FR" sz="3200" noProof="0" dirty="0" err="1"/>
              <a:t>RegulaE.Fr</a:t>
            </a:r>
            <a:endParaRPr lang="fr-FR" sz="3200" noProof="0" dirty="0"/>
          </a:p>
          <a:p>
            <a:r>
              <a:rPr lang="fr-FR" sz="3200" noProof="0" dirty="0"/>
              <a:t>08/07/2025</a:t>
            </a:r>
          </a:p>
        </p:txBody>
      </p:sp>
    </p:spTree>
    <p:extLst>
      <p:ext uri="{BB962C8B-B14F-4D97-AF65-F5344CB8AC3E}">
        <p14:creationId xmlns:p14="http://schemas.microsoft.com/office/powerpoint/2010/main" val="3209029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7A7B3-FDC5-7BD3-2DB9-B26B57BD6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BA5BF2-5B9F-8E78-BC70-DE1350403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10</a:t>
            </a:fld>
            <a:endParaRPr lang="fr-FR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D7ADA0-9664-529B-911B-8A17F72F1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61" y="625560"/>
            <a:ext cx="9855491" cy="1036822"/>
          </a:xfrm>
        </p:spPr>
        <p:txBody>
          <a:bodyPr/>
          <a:lstStyle/>
          <a:p>
            <a:r>
              <a:rPr lang="fr-FR" noProof="0" dirty="0">
                <a:solidFill>
                  <a:schemeClr val="tx1"/>
                </a:solidFill>
              </a:rPr>
              <a:t>Sommaire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9F3C7ED-FC3A-9C96-25CF-88133EE558A2}"/>
              </a:ext>
            </a:extLst>
          </p:cNvPr>
          <p:cNvSpPr txBox="1">
            <a:spLocks/>
          </p:cNvSpPr>
          <p:nvPr/>
        </p:nvSpPr>
        <p:spPr>
          <a:xfrm>
            <a:off x="663761" y="2149065"/>
            <a:ext cx="11867874" cy="90764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bg2">
                    <a:lumMod val="75000"/>
                  </a:schemeClr>
                </a:solidFill>
              </a:rPr>
              <a:t>Présentation du projet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AA00320C-BDC2-4780-E129-B0191D99DDF1}"/>
              </a:ext>
            </a:extLst>
          </p:cNvPr>
          <p:cNvSpPr txBox="1">
            <a:spLocks/>
          </p:cNvSpPr>
          <p:nvPr/>
        </p:nvSpPr>
        <p:spPr>
          <a:xfrm>
            <a:off x="642646" y="3660002"/>
            <a:ext cx="11867874" cy="90764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tx1"/>
                </a:solidFill>
              </a:rPr>
              <a:t>Structuration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483913-E3BB-8612-6BEB-353DB1E22D7E}"/>
              </a:ext>
            </a:extLst>
          </p:cNvPr>
          <p:cNvSpPr txBox="1">
            <a:spLocks/>
          </p:cNvSpPr>
          <p:nvPr/>
        </p:nvSpPr>
        <p:spPr>
          <a:xfrm>
            <a:off x="621531" y="5170939"/>
            <a:ext cx="11867874" cy="90764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bg2">
                    <a:lumMod val="75000"/>
                  </a:schemeClr>
                </a:solidFill>
              </a:rPr>
              <a:t>Facteurs clés de succès</a:t>
            </a:r>
          </a:p>
        </p:txBody>
      </p:sp>
    </p:spTree>
    <p:extLst>
      <p:ext uri="{BB962C8B-B14F-4D97-AF65-F5344CB8AC3E}">
        <p14:creationId xmlns:p14="http://schemas.microsoft.com/office/powerpoint/2010/main" val="1316582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63B49-398E-A10E-3648-1C15D2047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E0E4DB-B37F-C11C-8BED-47DA82CC6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11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3FEED31-4CFF-FB75-8A5D-9B844944C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Structuration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611382-FAF4-5312-ECD1-556E1C286091}"/>
              </a:ext>
            </a:extLst>
          </p:cNvPr>
          <p:cNvSpPr/>
          <p:nvPr/>
        </p:nvSpPr>
        <p:spPr>
          <a:xfrm>
            <a:off x="505287" y="1527912"/>
            <a:ext cx="5490779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51A42F-6F6D-0B18-CE16-E6D404E00F3B}"/>
              </a:ext>
            </a:extLst>
          </p:cNvPr>
          <p:cNvSpPr txBox="1"/>
          <p:nvPr/>
        </p:nvSpPr>
        <p:spPr>
          <a:xfrm>
            <a:off x="600986" y="1536152"/>
            <a:ext cx="4353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Cadre du projet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ED8809E5-61BB-8C88-9514-C2C3CE95D8F0}"/>
              </a:ext>
            </a:extLst>
          </p:cNvPr>
          <p:cNvSpPr/>
          <p:nvPr/>
        </p:nvSpPr>
        <p:spPr>
          <a:xfrm rot="707117">
            <a:off x="5005502" y="1192514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E18A865F-5174-6955-9136-DDF75D579D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614"/>
          <a:stretch/>
        </p:blipFill>
        <p:spPr>
          <a:xfrm>
            <a:off x="2459130" y="2355442"/>
            <a:ext cx="12780315" cy="576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97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257C45-AF6F-9406-7781-0AD583ECB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t>12</a:t>
            </a:fld>
            <a:endParaRPr lang="fr-FR" noProof="0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855EB21-3365-3ADD-6463-153444182AF2}"/>
              </a:ext>
            </a:extLst>
          </p:cNvPr>
          <p:cNvCxnSpPr>
            <a:cxnSpLocks/>
          </p:cNvCxnSpPr>
          <p:nvPr/>
        </p:nvCxnSpPr>
        <p:spPr>
          <a:xfrm flipV="1">
            <a:off x="950677" y="4510126"/>
            <a:ext cx="11831222" cy="163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C881CE-DC6A-2501-3AEA-25BAA93D64EA}"/>
              </a:ext>
            </a:extLst>
          </p:cNvPr>
          <p:cNvCxnSpPr>
            <a:cxnSpLocks/>
          </p:cNvCxnSpPr>
          <p:nvPr/>
        </p:nvCxnSpPr>
        <p:spPr>
          <a:xfrm flipV="1">
            <a:off x="3185226" y="3344492"/>
            <a:ext cx="0" cy="116563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Graphic 7" descr="Marker outline">
            <a:extLst>
              <a:ext uri="{FF2B5EF4-FFF2-40B4-BE49-F238E27FC236}">
                <a16:creationId xmlns:a16="http://schemas.microsoft.com/office/drawing/2014/main" id="{A26EDAF7-A891-06B1-B729-F28D8ABAB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24938" y="2839019"/>
            <a:ext cx="538681" cy="53868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2FB487-6919-E69F-F4D5-111E339BCBEA}"/>
              </a:ext>
            </a:extLst>
          </p:cNvPr>
          <p:cNvCxnSpPr>
            <a:cxnSpLocks/>
          </p:cNvCxnSpPr>
          <p:nvPr/>
        </p:nvCxnSpPr>
        <p:spPr>
          <a:xfrm flipV="1">
            <a:off x="4894826" y="3324879"/>
            <a:ext cx="0" cy="116563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Graphic 9" descr="Marker outline">
            <a:extLst>
              <a:ext uri="{FF2B5EF4-FFF2-40B4-BE49-F238E27FC236}">
                <a16:creationId xmlns:a16="http://schemas.microsoft.com/office/drawing/2014/main" id="{8D46B45A-476B-4B67-D8CD-868F02BD6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4538" y="2819406"/>
            <a:ext cx="538681" cy="53868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C52E52-F37B-5B39-293D-765087257C2D}"/>
              </a:ext>
            </a:extLst>
          </p:cNvPr>
          <p:cNvCxnSpPr>
            <a:cxnSpLocks/>
          </p:cNvCxnSpPr>
          <p:nvPr/>
        </p:nvCxnSpPr>
        <p:spPr>
          <a:xfrm flipV="1">
            <a:off x="6975617" y="3341477"/>
            <a:ext cx="0" cy="116563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Graphic 11" descr="Marker outline">
            <a:extLst>
              <a:ext uri="{FF2B5EF4-FFF2-40B4-BE49-F238E27FC236}">
                <a16:creationId xmlns:a16="http://schemas.microsoft.com/office/drawing/2014/main" id="{F31369EF-8E80-85FC-5DE4-12D72B5CD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5329" y="2836004"/>
            <a:ext cx="538681" cy="53868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0B03A6-A255-C99B-D795-840487816A46}"/>
              </a:ext>
            </a:extLst>
          </p:cNvPr>
          <p:cNvCxnSpPr>
            <a:cxnSpLocks/>
          </p:cNvCxnSpPr>
          <p:nvPr/>
        </p:nvCxnSpPr>
        <p:spPr>
          <a:xfrm flipV="1">
            <a:off x="9237468" y="3321864"/>
            <a:ext cx="0" cy="116563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Graphic 13" descr="Marker outline">
            <a:extLst>
              <a:ext uri="{FF2B5EF4-FFF2-40B4-BE49-F238E27FC236}">
                <a16:creationId xmlns:a16="http://schemas.microsoft.com/office/drawing/2014/main" id="{03E4DCCE-5E5C-C79C-9FB8-9F9C3C656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77180" y="2816391"/>
            <a:ext cx="538681" cy="538681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2427843-76EA-E8EF-9732-B654811AF93A}"/>
              </a:ext>
            </a:extLst>
          </p:cNvPr>
          <p:cNvCxnSpPr>
            <a:cxnSpLocks/>
          </p:cNvCxnSpPr>
          <p:nvPr/>
        </p:nvCxnSpPr>
        <p:spPr>
          <a:xfrm>
            <a:off x="3927713" y="4526471"/>
            <a:ext cx="0" cy="126245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Graphic 15" descr="Marker outline">
            <a:extLst>
              <a:ext uri="{FF2B5EF4-FFF2-40B4-BE49-F238E27FC236}">
                <a16:creationId xmlns:a16="http://schemas.microsoft.com/office/drawing/2014/main" id="{B4C3258D-67B8-CC53-AAD5-597D9278D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658372" y="5788928"/>
            <a:ext cx="538681" cy="538681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6F386A9-7D57-D8C5-DC26-AC1E671CB8F7}"/>
              </a:ext>
            </a:extLst>
          </p:cNvPr>
          <p:cNvCxnSpPr>
            <a:cxnSpLocks/>
          </p:cNvCxnSpPr>
          <p:nvPr/>
        </p:nvCxnSpPr>
        <p:spPr>
          <a:xfrm>
            <a:off x="5872701" y="4515909"/>
            <a:ext cx="0" cy="126245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phic 21" descr="Marker outline">
            <a:extLst>
              <a:ext uri="{FF2B5EF4-FFF2-40B4-BE49-F238E27FC236}">
                <a16:creationId xmlns:a16="http://schemas.microsoft.com/office/drawing/2014/main" id="{B79D0E89-62E6-D292-1C2A-81D241055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603360" y="5778366"/>
            <a:ext cx="538681" cy="538681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7235E-2F3B-43D4-8181-47223A1E2E6B}"/>
              </a:ext>
            </a:extLst>
          </p:cNvPr>
          <p:cNvCxnSpPr>
            <a:cxnSpLocks/>
          </p:cNvCxnSpPr>
          <p:nvPr/>
        </p:nvCxnSpPr>
        <p:spPr>
          <a:xfrm>
            <a:off x="8125502" y="4523457"/>
            <a:ext cx="0" cy="126245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Graphic 24" descr="Marker outline">
            <a:extLst>
              <a:ext uri="{FF2B5EF4-FFF2-40B4-BE49-F238E27FC236}">
                <a16:creationId xmlns:a16="http://schemas.microsoft.com/office/drawing/2014/main" id="{48E2154A-876F-B6AA-949A-CCD7ED8E8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7856161" y="5785914"/>
            <a:ext cx="538681" cy="53868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BF82992-0F1E-DD1E-C3C4-FED888F736BF}"/>
              </a:ext>
            </a:extLst>
          </p:cNvPr>
          <p:cNvCxnSpPr>
            <a:cxnSpLocks/>
          </p:cNvCxnSpPr>
          <p:nvPr/>
        </p:nvCxnSpPr>
        <p:spPr>
          <a:xfrm>
            <a:off x="10414528" y="4521954"/>
            <a:ext cx="0" cy="126245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Graphic 26" descr="Marker outline">
            <a:extLst>
              <a:ext uri="{FF2B5EF4-FFF2-40B4-BE49-F238E27FC236}">
                <a16:creationId xmlns:a16="http://schemas.microsoft.com/office/drawing/2014/main" id="{D6CB4303-82EE-D739-8AAD-957A5A52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145187" y="5784411"/>
            <a:ext cx="538681" cy="538681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0C1BB61-B7E9-655A-EBC5-6508752FDEC4}"/>
              </a:ext>
            </a:extLst>
          </p:cNvPr>
          <p:cNvCxnSpPr>
            <a:cxnSpLocks/>
          </p:cNvCxnSpPr>
          <p:nvPr/>
        </p:nvCxnSpPr>
        <p:spPr>
          <a:xfrm flipV="1">
            <a:off x="11463117" y="3329411"/>
            <a:ext cx="0" cy="116563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Graphic 28" descr="Marker outline">
            <a:extLst>
              <a:ext uri="{FF2B5EF4-FFF2-40B4-BE49-F238E27FC236}">
                <a16:creationId xmlns:a16="http://schemas.microsoft.com/office/drawing/2014/main" id="{0038069B-DD54-BAED-A25E-293E1A045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02829" y="2823938"/>
            <a:ext cx="538681" cy="53868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9CCE224-A914-5654-2BF8-F5F9A9A5F8B8}"/>
              </a:ext>
            </a:extLst>
          </p:cNvPr>
          <p:cNvGrpSpPr/>
          <p:nvPr/>
        </p:nvGrpSpPr>
        <p:grpSpPr>
          <a:xfrm>
            <a:off x="3251433" y="3572762"/>
            <a:ext cx="1365002" cy="931582"/>
            <a:chOff x="334164" y="642036"/>
            <a:chExt cx="2014585" cy="931582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BEF0327-D0AC-3527-74D9-897FB1F7956C}"/>
                </a:ext>
              </a:extLst>
            </p:cNvPr>
            <p:cNvSpPr/>
            <p:nvPr/>
          </p:nvSpPr>
          <p:spPr>
            <a:xfrm>
              <a:off x="334164" y="642036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73" name="TextBox 34">
              <a:extLst>
                <a:ext uri="{FF2B5EF4-FFF2-40B4-BE49-F238E27FC236}">
                  <a16:creationId xmlns:a16="http://schemas.microsoft.com/office/drawing/2014/main" id="{9AC9C039-F12E-1D8D-5324-73305C5A4417}"/>
                </a:ext>
              </a:extLst>
            </p:cNvPr>
            <p:cNvSpPr txBox="1"/>
            <p:nvPr/>
          </p:nvSpPr>
          <p:spPr>
            <a:xfrm>
              <a:off x="334164" y="642036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69850" rIns="69850" bIns="104775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kern="1200" noProof="0" dirty="0"/>
                <a:t>Signature des contrats de partenariat public-privé avec l’Etat Gabonais;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FA87468-A5EF-31CD-8091-87631A3CA761}"/>
              </a:ext>
            </a:extLst>
          </p:cNvPr>
          <p:cNvGrpSpPr/>
          <p:nvPr/>
        </p:nvGrpSpPr>
        <p:grpSpPr>
          <a:xfrm>
            <a:off x="3251433" y="3245449"/>
            <a:ext cx="1365002" cy="327312"/>
            <a:chOff x="334164" y="314723"/>
            <a:chExt cx="2014585" cy="327312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AA89A2DF-14FF-F5AF-42D1-B6C881393C47}"/>
                </a:ext>
              </a:extLst>
            </p:cNvPr>
            <p:cNvSpPr/>
            <p:nvPr/>
          </p:nvSpPr>
          <p:spPr>
            <a:xfrm>
              <a:off x="334164" y="314723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71" name="TextBox 32">
              <a:extLst>
                <a:ext uri="{FF2B5EF4-FFF2-40B4-BE49-F238E27FC236}">
                  <a16:creationId xmlns:a16="http://schemas.microsoft.com/office/drawing/2014/main" id="{A0EBF996-B856-F314-B8F0-3AE7ACEB029B}"/>
                </a:ext>
              </a:extLst>
            </p:cNvPr>
            <p:cNvSpPr txBox="1"/>
            <p:nvPr/>
          </p:nvSpPr>
          <p:spPr>
            <a:xfrm>
              <a:off x="334164" y="314723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24 oct. 2019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E3529B7-752A-E00B-469B-7FDC35D61AEE}"/>
              </a:ext>
            </a:extLst>
          </p:cNvPr>
          <p:cNvGrpSpPr/>
          <p:nvPr/>
        </p:nvGrpSpPr>
        <p:grpSpPr>
          <a:xfrm>
            <a:off x="4046822" y="4569943"/>
            <a:ext cx="1556538" cy="931582"/>
            <a:chOff x="1544084" y="1573618"/>
            <a:chExt cx="2014585" cy="931582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F4CF34F-A9E4-2699-B717-442AF1BA7499}"/>
                </a:ext>
              </a:extLst>
            </p:cNvPr>
            <p:cNvSpPr/>
            <p:nvPr/>
          </p:nvSpPr>
          <p:spPr>
            <a:xfrm>
              <a:off x="1544084" y="1573618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69" name="TextBox 40">
              <a:extLst>
                <a:ext uri="{FF2B5EF4-FFF2-40B4-BE49-F238E27FC236}">
                  <a16:creationId xmlns:a16="http://schemas.microsoft.com/office/drawing/2014/main" id="{F5A6F616-97C0-05FF-1413-E890A727C455}"/>
                </a:ext>
              </a:extLst>
            </p:cNvPr>
            <p:cNvSpPr txBox="1"/>
            <p:nvPr/>
          </p:nvSpPr>
          <p:spPr>
            <a:xfrm>
              <a:off x="1544084" y="1573618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04775" rIns="0" bIns="69850" numCol="1" spcCol="127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kern="1200" noProof="0" dirty="0"/>
                <a:t>publication de l’EIES, du Plan d’action Biodiversité, du plan de Restauration des Moyen d’existence;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82AFD87-3EF8-C81B-820B-134A6C2C2ECD}"/>
              </a:ext>
            </a:extLst>
          </p:cNvPr>
          <p:cNvGrpSpPr/>
          <p:nvPr/>
        </p:nvGrpSpPr>
        <p:grpSpPr>
          <a:xfrm>
            <a:off x="4046822" y="5501525"/>
            <a:ext cx="1556538" cy="327312"/>
            <a:chOff x="1544084" y="2505200"/>
            <a:chExt cx="2014585" cy="327312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E65C655-2006-6C17-6ABD-6F6BB3E9D92E}"/>
                </a:ext>
              </a:extLst>
            </p:cNvPr>
            <p:cNvSpPr/>
            <p:nvPr/>
          </p:nvSpPr>
          <p:spPr>
            <a:xfrm>
              <a:off x="1544084" y="2505200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67" name="TextBox 38">
              <a:extLst>
                <a:ext uri="{FF2B5EF4-FFF2-40B4-BE49-F238E27FC236}">
                  <a16:creationId xmlns:a16="http://schemas.microsoft.com/office/drawing/2014/main" id="{F95E76FC-A875-56B4-169E-87BB9967BB6A}"/>
                </a:ext>
              </a:extLst>
            </p:cNvPr>
            <p:cNvSpPr txBox="1"/>
            <p:nvPr/>
          </p:nvSpPr>
          <p:spPr>
            <a:xfrm>
              <a:off x="1544084" y="2505200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2 juin 2020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879A367-6AFE-DF4A-2E1D-E58CA36D616E}"/>
              </a:ext>
            </a:extLst>
          </p:cNvPr>
          <p:cNvGrpSpPr/>
          <p:nvPr/>
        </p:nvGrpSpPr>
        <p:grpSpPr>
          <a:xfrm>
            <a:off x="5028080" y="3544124"/>
            <a:ext cx="1669146" cy="931582"/>
            <a:chOff x="2754005" y="642036"/>
            <a:chExt cx="2014585" cy="931582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48311DF-F12C-8322-5F50-4F3132979F95}"/>
                </a:ext>
              </a:extLst>
            </p:cNvPr>
            <p:cNvSpPr/>
            <p:nvPr/>
          </p:nvSpPr>
          <p:spPr>
            <a:xfrm>
              <a:off x="2754005" y="642036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65" name="TextBox 46">
              <a:extLst>
                <a:ext uri="{FF2B5EF4-FFF2-40B4-BE49-F238E27FC236}">
                  <a16:creationId xmlns:a16="http://schemas.microsoft.com/office/drawing/2014/main" id="{10CD45C3-DE87-A1CA-45F4-5886B96FBFB6}"/>
                </a:ext>
              </a:extLst>
            </p:cNvPr>
            <p:cNvSpPr txBox="1"/>
            <p:nvPr/>
          </p:nvSpPr>
          <p:spPr>
            <a:xfrm>
              <a:off x="2754005" y="642036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69850" rIns="69850" bIns="104775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kern="1200" noProof="0" dirty="0"/>
                <a:t>publication par l’IFC et la BAD de l’EIES;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428E842-A5EF-339F-1281-F60D46D80890}"/>
              </a:ext>
            </a:extLst>
          </p:cNvPr>
          <p:cNvGrpSpPr/>
          <p:nvPr/>
        </p:nvGrpSpPr>
        <p:grpSpPr>
          <a:xfrm>
            <a:off x="5028080" y="3216811"/>
            <a:ext cx="1669146" cy="327312"/>
            <a:chOff x="2754005" y="314723"/>
            <a:chExt cx="2014585" cy="32731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7A0F172-61C7-848A-5382-62BB358C7A3B}"/>
                </a:ext>
              </a:extLst>
            </p:cNvPr>
            <p:cNvSpPr/>
            <p:nvPr/>
          </p:nvSpPr>
          <p:spPr>
            <a:xfrm>
              <a:off x="2754005" y="314723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63" name="TextBox 44">
              <a:extLst>
                <a:ext uri="{FF2B5EF4-FFF2-40B4-BE49-F238E27FC236}">
                  <a16:creationId xmlns:a16="http://schemas.microsoft.com/office/drawing/2014/main" id="{F91C96FE-9855-543A-6651-12DB439F31B6}"/>
                </a:ext>
              </a:extLst>
            </p:cNvPr>
            <p:cNvSpPr txBox="1"/>
            <p:nvPr/>
          </p:nvSpPr>
          <p:spPr>
            <a:xfrm>
              <a:off x="2754005" y="314723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août 2020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397338-9524-0B9D-E77E-E4BD049CD4E0}"/>
              </a:ext>
            </a:extLst>
          </p:cNvPr>
          <p:cNvGrpSpPr/>
          <p:nvPr/>
        </p:nvGrpSpPr>
        <p:grpSpPr>
          <a:xfrm>
            <a:off x="6031131" y="4569943"/>
            <a:ext cx="1825030" cy="931582"/>
            <a:chOff x="3963925" y="1573618"/>
            <a:chExt cx="2014585" cy="931582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81EE164-7074-99E2-3CCD-8DEDD216EEC4}"/>
                </a:ext>
              </a:extLst>
            </p:cNvPr>
            <p:cNvSpPr/>
            <p:nvPr/>
          </p:nvSpPr>
          <p:spPr>
            <a:xfrm>
              <a:off x="3963925" y="1573618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61" name="TextBox 52">
              <a:extLst>
                <a:ext uri="{FF2B5EF4-FFF2-40B4-BE49-F238E27FC236}">
                  <a16:creationId xmlns:a16="http://schemas.microsoft.com/office/drawing/2014/main" id="{A3D8C6D5-3CEF-434B-6FF8-6F016EEC449B}"/>
                </a:ext>
              </a:extLst>
            </p:cNvPr>
            <p:cNvSpPr txBox="1"/>
            <p:nvPr/>
          </p:nvSpPr>
          <p:spPr>
            <a:xfrm>
              <a:off x="3963925" y="1573618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04775" rIns="0" bIns="69850" numCol="1" spcCol="127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kern="1200" noProof="0" dirty="0"/>
                <a:t>Signature du contrat de construction EPC (clé en main) avec SINOHYDRO CORPORATION;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D1F94D1-9254-5C63-104B-A908B24F7899}"/>
              </a:ext>
            </a:extLst>
          </p:cNvPr>
          <p:cNvGrpSpPr/>
          <p:nvPr/>
        </p:nvGrpSpPr>
        <p:grpSpPr>
          <a:xfrm>
            <a:off x="6031131" y="5501525"/>
            <a:ext cx="1825030" cy="327312"/>
            <a:chOff x="3963925" y="2505200"/>
            <a:chExt cx="2014585" cy="32731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DB260ED-8568-7697-DAE9-E9378FA55462}"/>
                </a:ext>
              </a:extLst>
            </p:cNvPr>
            <p:cNvSpPr/>
            <p:nvPr/>
          </p:nvSpPr>
          <p:spPr>
            <a:xfrm>
              <a:off x="3963925" y="2505200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59" name="TextBox 50">
              <a:extLst>
                <a:ext uri="{FF2B5EF4-FFF2-40B4-BE49-F238E27FC236}">
                  <a16:creationId xmlns:a16="http://schemas.microsoft.com/office/drawing/2014/main" id="{BD3428FC-9BF7-A649-7F95-C4EA96044DBE}"/>
                </a:ext>
              </a:extLst>
            </p:cNvPr>
            <p:cNvSpPr txBox="1"/>
            <p:nvPr/>
          </p:nvSpPr>
          <p:spPr>
            <a:xfrm>
              <a:off x="3963925" y="2505200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24 oct. 2020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395D982-85EE-7133-1D62-7780DCDBD996}"/>
              </a:ext>
            </a:extLst>
          </p:cNvPr>
          <p:cNvGrpSpPr/>
          <p:nvPr/>
        </p:nvGrpSpPr>
        <p:grpSpPr>
          <a:xfrm>
            <a:off x="7118210" y="3518729"/>
            <a:ext cx="1938198" cy="931582"/>
            <a:chOff x="5173845" y="642036"/>
            <a:chExt cx="2014585" cy="931582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5825C13-3A73-04AC-8A27-3A1356A419FB}"/>
                </a:ext>
              </a:extLst>
            </p:cNvPr>
            <p:cNvSpPr/>
            <p:nvPr/>
          </p:nvSpPr>
          <p:spPr>
            <a:xfrm>
              <a:off x="5173845" y="642036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57" name="TextBox 58">
              <a:extLst>
                <a:ext uri="{FF2B5EF4-FFF2-40B4-BE49-F238E27FC236}">
                  <a16:creationId xmlns:a16="http://schemas.microsoft.com/office/drawing/2014/main" id="{9B6624A7-A110-64CB-7227-23C785817B30}"/>
                </a:ext>
              </a:extLst>
            </p:cNvPr>
            <p:cNvSpPr txBox="1"/>
            <p:nvPr/>
          </p:nvSpPr>
          <p:spPr>
            <a:xfrm>
              <a:off x="5173845" y="642036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69850" rIns="69850" bIns="104775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kern="1200" noProof="0" dirty="0"/>
                <a:t>Signature des accords de financement avec les banques de développement: SFI, BAD, EAIF et DBSA;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077D024-5CF3-98FA-061A-5292A90AC827}"/>
              </a:ext>
            </a:extLst>
          </p:cNvPr>
          <p:cNvGrpSpPr/>
          <p:nvPr/>
        </p:nvGrpSpPr>
        <p:grpSpPr>
          <a:xfrm>
            <a:off x="7118210" y="3191416"/>
            <a:ext cx="1938198" cy="327312"/>
            <a:chOff x="5173845" y="314723"/>
            <a:chExt cx="2014585" cy="32731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9A6D907-19E5-70FF-167C-9283EDCAD16E}"/>
                </a:ext>
              </a:extLst>
            </p:cNvPr>
            <p:cNvSpPr/>
            <p:nvPr/>
          </p:nvSpPr>
          <p:spPr>
            <a:xfrm>
              <a:off x="5173845" y="314723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55" name="TextBox 56">
              <a:extLst>
                <a:ext uri="{FF2B5EF4-FFF2-40B4-BE49-F238E27FC236}">
                  <a16:creationId xmlns:a16="http://schemas.microsoft.com/office/drawing/2014/main" id="{AD639DCD-D31C-F945-D158-E0B0FA25E70B}"/>
                </a:ext>
              </a:extLst>
            </p:cNvPr>
            <p:cNvSpPr txBox="1"/>
            <p:nvPr/>
          </p:nvSpPr>
          <p:spPr>
            <a:xfrm>
              <a:off x="5173845" y="314723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2 juil. 2021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DB574F7-439F-B633-ED8C-896546FBC8A9}"/>
              </a:ext>
            </a:extLst>
          </p:cNvPr>
          <p:cNvGrpSpPr/>
          <p:nvPr/>
        </p:nvGrpSpPr>
        <p:grpSpPr>
          <a:xfrm>
            <a:off x="8300066" y="4569943"/>
            <a:ext cx="1666206" cy="931582"/>
            <a:chOff x="6383765" y="1573618"/>
            <a:chExt cx="2014585" cy="93158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B2FB742-EB65-D390-2CE7-49C3A2494984}"/>
                </a:ext>
              </a:extLst>
            </p:cNvPr>
            <p:cNvSpPr/>
            <p:nvPr/>
          </p:nvSpPr>
          <p:spPr>
            <a:xfrm>
              <a:off x="6383765" y="1573618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53" name="TextBox 64">
              <a:extLst>
                <a:ext uri="{FF2B5EF4-FFF2-40B4-BE49-F238E27FC236}">
                  <a16:creationId xmlns:a16="http://schemas.microsoft.com/office/drawing/2014/main" id="{A290F017-4471-7D98-53A5-9D7553101155}"/>
                </a:ext>
              </a:extLst>
            </p:cNvPr>
            <p:cNvSpPr txBox="1"/>
            <p:nvPr/>
          </p:nvSpPr>
          <p:spPr>
            <a:xfrm>
              <a:off x="6383765" y="1573618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04775" rIns="0" bIns="69850" numCol="1" spcCol="127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noProof="0" dirty="0"/>
                <a:t>C</a:t>
              </a:r>
              <a:r>
                <a:rPr lang="fr-FR" sz="1100" kern="1200" noProof="0" dirty="0"/>
                <a:t>ommencement complet des travaux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BE444C7-15A9-E48D-89D9-7A00A74D2B0C}"/>
              </a:ext>
            </a:extLst>
          </p:cNvPr>
          <p:cNvGrpSpPr/>
          <p:nvPr/>
        </p:nvGrpSpPr>
        <p:grpSpPr>
          <a:xfrm>
            <a:off x="8300066" y="5501525"/>
            <a:ext cx="1666206" cy="327312"/>
            <a:chOff x="6383765" y="2505200"/>
            <a:chExt cx="2014585" cy="327312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C862E34-BE8E-E138-5ADE-F71A1AC7098A}"/>
                </a:ext>
              </a:extLst>
            </p:cNvPr>
            <p:cNvSpPr/>
            <p:nvPr/>
          </p:nvSpPr>
          <p:spPr>
            <a:xfrm>
              <a:off x="6383765" y="2505200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51" name="TextBox 62">
              <a:extLst>
                <a:ext uri="{FF2B5EF4-FFF2-40B4-BE49-F238E27FC236}">
                  <a16:creationId xmlns:a16="http://schemas.microsoft.com/office/drawing/2014/main" id="{DCC77AF9-0E13-6F79-562B-4F8C57ED47E0}"/>
                </a:ext>
              </a:extLst>
            </p:cNvPr>
            <p:cNvSpPr txBox="1"/>
            <p:nvPr/>
          </p:nvSpPr>
          <p:spPr>
            <a:xfrm>
              <a:off x="6383765" y="2505200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8 déc. 2021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922B44A-82CC-4AA9-B3FC-EB90C21EE3F3}"/>
              </a:ext>
            </a:extLst>
          </p:cNvPr>
          <p:cNvGrpSpPr/>
          <p:nvPr/>
        </p:nvGrpSpPr>
        <p:grpSpPr>
          <a:xfrm>
            <a:off x="9383170" y="3505653"/>
            <a:ext cx="1714786" cy="931582"/>
            <a:chOff x="7593686" y="642036"/>
            <a:chExt cx="2014585" cy="931582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2089F4F-FA4B-BA7C-1894-A0798862F464}"/>
                </a:ext>
              </a:extLst>
            </p:cNvPr>
            <p:cNvSpPr/>
            <p:nvPr/>
          </p:nvSpPr>
          <p:spPr>
            <a:xfrm>
              <a:off x="7593686" y="642036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49" name="TextBox 70">
              <a:extLst>
                <a:ext uri="{FF2B5EF4-FFF2-40B4-BE49-F238E27FC236}">
                  <a16:creationId xmlns:a16="http://schemas.microsoft.com/office/drawing/2014/main" id="{AA06EDBB-EAD1-3903-9605-4431575E99DC}"/>
                </a:ext>
              </a:extLst>
            </p:cNvPr>
            <p:cNvSpPr txBox="1"/>
            <p:nvPr/>
          </p:nvSpPr>
          <p:spPr>
            <a:xfrm>
              <a:off x="7593686" y="642036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69850" rIns="69850" bIns="104775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noProof="0" dirty="0"/>
                <a:t>Contrat de couverture des taux de base</a:t>
              </a:r>
              <a:r>
                <a:rPr lang="fr-FR" sz="1100" kern="1200" noProof="0" dirty="0"/>
                <a:t>;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7D4C542-8DE6-6AE5-7368-C00F573AE71A}"/>
              </a:ext>
            </a:extLst>
          </p:cNvPr>
          <p:cNvGrpSpPr/>
          <p:nvPr/>
        </p:nvGrpSpPr>
        <p:grpSpPr>
          <a:xfrm>
            <a:off x="9383169" y="3178340"/>
            <a:ext cx="2014585" cy="327312"/>
            <a:chOff x="7593686" y="314723"/>
            <a:chExt cx="2014585" cy="327312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CA03E65-8ED0-1394-BA4F-89F6C88CB2CA}"/>
                </a:ext>
              </a:extLst>
            </p:cNvPr>
            <p:cNvSpPr/>
            <p:nvPr/>
          </p:nvSpPr>
          <p:spPr>
            <a:xfrm>
              <a:off x="7593686" y="314723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47" name="TextBox 68">
              <a:extLst>
                <a:ext uri="{FF2B5EF4-FFF2-40B4-BE49-F238E27FC236}">
                  <a16:creationId xmlns:a16="http://schemas.microsoft.com/office/drawing/2014/main" id="{959D95E7-D0DD-716E-E30D-E2BF672C3C03}"/>
                </a:ext>
              </a:extLst>
            </p:cNvPr>
            <p:cNvSpPr txBox="1"/>
            <p:nvPr/>
          </p:nvSpPr>
          <p:spPr>
            <a:xfrm>
              <a:off x="7593686" y="314723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noProof="0" dirty="0"/>
                <a:t>31</a:t>
              </a:r>
              <a:r>
                <a:rPr lang="fr-FR" sz="1400" kern="1200" noProof="0" dirty="0"/>
                <a:t> </a:t>
              </a:r>
              <a:r>
                <a:rPr lang="fr-FR" sz="1400" noProof="0" dirty="0"/>
                <a:t>j</a:t>
              </a:r>
              <a:r>
                <a:rPr lang="fr-FR" sz="1400" kern="1200" noProof="0" dirty="0"/>
                <a:t>uil. 2022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8B88148-54C9-FA26-AA2F-3892B2246CC2}"/>
              </a:ext>
            </a:extLst>
          </p:cNvPr>
          <p:cNvGrpSpPr/>
          <p:nvPr/>
        </p:nvGrpSpPr>
        <p:grpSpPr>
          <a:xfrm>
            <a:off x="10682164" y="4610012"/>
            <a:ext cx="1666206" cy="931582"/>
            <a:chOff x="6383765" y="1573618"/>
            <a:chExt cx="2014585" cy="93158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B771E33-3432-5D88-0148-CED6554FA291}"/>
                </a:ext>
              </a:extLst>
            </p:cNvPr>
            <p:cNvSpPr/>
            <p:nvPr/>
          </p:nvSpPr>
          <p:spPr>
            <a:xfrm>
              <a:off x="6383765" y="1573618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45" name="TextBox 73">
              <a:extLst>
                <a:ext uri="{FF2B5EF4-FFF2-40B4-BE49-F238E27FC236}">
                  <a16:creationId xmlns:a16="http://schemas.microsoft.com/office/drawing/2014/main" id="{6E698DE4-5D87-B488-3AE9-C42B441FF318}"/>
                </a:ext>
              </a:extLst>
            </p:cNvPr>
            <p:cNvSpPr txBox="1"/>
            <p:nvPr/>
          </p:nvSpPr>
          <p:spPr>
            <a:xfrm>
              <a:off x="6383765" y="1573618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04775" rIns="0" bIns="69850" numCol="1" spcCol="127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noProof="0" dirty="0" err="1"/>
                <a:t>Execution</a:t>
              </a:r>
              <a:r>
                <a:rPr lang="fr-FR" sz="1100" noProof="0" dirty="0"/>
                <a:t> de toutes les conditions suspensives des </a:t>
              </a:r>
              <a:r>
                <a:rPr lang="fr-FR" sz="1100" noProof="0" dirty="0" err="1"/>
                <a:t>preteurs</a:t>
              </a:r>
              <a:r>
                <a:rPr lang="fr-FR" sz="1100" noProof="0" dirty="0"/>
                <a:t> vis a vis de l’Etat</a:t>
              </a:r>
              <a:endParaRPr lang="fr-FR" sz="1100" kern="1200" noProof="0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430D9B1-1FFA-8293-738A-6683D7609D98}"/>
              </a:ext>
            </a:extLst>
          </p:cNvPr>
          <p:cNvGrpSpPr/>
          <p:nvPr/>
        </p:nvGrpSpPr>
        <p:grpSpPr>
          <a:xfrm>
            <a:off x="10682164" y="5541594"/>
            <a:ext cx="1666206" cy="327312"/>
            <a:chOff x="6383765" y="2505200"/>
            <a:chExt cx="2014585" cy="327312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D436B3E-C74B-A183-FF31-59959A18B44C}"/>
                </a:ext>
              </a:extLst>
            </p:cNvPr>
            <p:cNvSpPr/>
            <p:nvPr/>
          </p:nvSpPr>
          <p:spPr>
            <a:xfrm>
              <a:off x="6383765" y="2505200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43" name="TextBox 76">
              <a:extLst>
                <a:ext uri="{FF2B5EF4-FFF2-40B4-BE49-F238E27FC236}">
                  <a16:creationId xmlns:a16="http://schemas.microsoft.com/office/drawing/2014/main" id="{89E381CC-8FA9-9483-DB43-7B5D7CAF4918}"/>
                </a:ext>
              </a:extLst>
            </p:cNvPr>
            <p:cNvSpPr txBox="1"/>
            <p:nvPr/>
          </p:nvSpPr>
          <p:spPr>
            <a:xfrm>
              <a:off x="6383765" y="2505200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noProof="0" dirty="0"/>
                <a:t>11</a:t>
              </a:r>
              <a:r>
                <a:rPr lang="fr-FR" sz="1400" kern="1200" noProof="0" dirty="0"/>
                <a:t> mai 2023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B97C252-BDA2-039C-3019-4C364070A3FB}"/>
              </a:ext>
            </a:extLst>
          </p:cNvPr>
          <p:cNvGrpSpPr/>
          <p:nvPr/>
        </p:nvGrpSpPr>
        <p:grpSpPr>
          <a:xfrm>
            <a:off x="11617863" y="3504146"/>
            <a:ext cx="1714786" cy="931582"/>
            <a:chOff x="7593686" y="642036"/>
            <a:chExt cx="2014585" cy="931582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017067E-6F28-44E6-E57C-72F4489DCC9F}"/>
                </a:ext>
              </a:extLst>
            </p:cNvPr>
            <p:cNvSpPr/>
            <p:nvPr/>
          </p:nvSpPr>
          <p:spPr>
            <a:xfrm>
              <a:off x="7593686" y="642036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41" name="TextBox 79">
              <a:extLst>
                <a:ext uri="{FF2B5EF4-FFF2-40B4-BE49-F238E27FC236}">
                  <a16:creationId xmlns:a16="http://schemas.microsoft.com/office/drawing/2014/main" id="{37056B08-A523-513E-A301-4426D0DFE19B}"/>
                </a:ext>
              </a:extLst>
            </p:cNvPr>
            <p:cNvSpPr txBox="1"/>
            <p:nvPr/>
          </p:nvSpPr>
          <p:spPr>
            <a:xfrm>
              <a:off x="7593686" y="642036"/>
              <a:ext cx="2014585" cy="931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69850" rIns="69850" bIns="104775" numCol="1" spcCol="127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noProof="0" dirty="0"/>
                <a:t>Premier tirage de la dette</a:t>
              </a:r>
              <a:r>
                <a:rPr lang="fr-FR" sz="1100" kern="1200" noProof="0" dirty="0"/>
                <a:t>;</a:t>
              </a:r>
            </a:p>
          </p:txBody>
        </p:sp>
      </p:grpSp>
      <p:sp>
        <p:nvSpPr>
          <p:cNvPr id="74" name="Title 7">
            <a:extLst>
              <a:ext uri="{FF2B5EF4-FFF2-40B4-BE49-F238E27FC236}">
                <a16:creationId xmlns:a16="http://schemas.microsoft.com/office/drawing/2014/main" id="{4B0F5B1C-C073-5C3B-B026-FC99BC2A2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Structuration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14A191E-4430-6E99-374C-C857829CA785}"/>
              </a:ext>
            </a:extLst>
          </p:cNvPr>
          <p:cNvSpPr/>
          <p:nvPr/>
        </p:nvSpPr>
        <p:spPr>
          <a:xfrm>
            <a:off x="505287" y="1527912"/>
            <a:ext cx="5490779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26B1E8D-B1E6-90B8-D5D9-9F772EFF943D}"/>
              </a:ext>
            </a:extLst>
          </p:cNvPr>
          <p:cNvSpPr txBox="1"/>
          <p:nvPr/>
        </p:nvSpPr>
        <p:spPr>
          <a:xfrm>
            <a:off x="600986" y="1536152"/>
            <a:ext cx="4353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Dates Clés </a:t>
            </a:r>
          </a:p>
        </p:txBody>
      </p:sp>
      <p:pic>
        <p:nvPicPr>
          <p:cNvPr id="77" name="Graphic 15" descr="Marker outline">
            <a:extLst>
              <a:ext uri="{FF2B5EF4-FFF2-40B4-BE49-F238E27FC236}">
                <a16:creationId xmlns:a16="http://schemas.microsoft.com/office/drawing/2014/main" id="{074F8E21-39DB-483B-1E4C-FF1A3E37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646141" y="5801343"/>
            <a:ext cx="538681" cy="538681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CD26F9C0-24C2-BC83-4ECE-F4444E1D95D7}"/>
              </a:ext>
            </a:extLst>
          </p:cNvPr>
          <p:cNvGrpSpPr/>
          <p:nvPr/>
        </p:nvGrpSpPr>
        <p:grpSpPr>
          <a:xfrm>
            <a:off x="2034591" y="4633874"/>
            <a:ext cx="1556538" cy="931582"/>
            <a:chOff x="1544084" y="1573618"/>
            <a:chExt cx="2014585" cy="931582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548BF5D-C88E-5F8C-FCF1-FEAA848C6DEE}"/>
                </a:ext>
              </a:extLst>
            </p:cNvPr>
            <p:cNvSpPr/>
            <p:nvPr/>
          </p:nvSpPr>
          <p:spPr>
            <a:xfrm>
              <a:off x="1544084" y="1573618"/>
              <a:ext cx="2014585" cy="9315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80" name="TextBox 40">
              <a:extLst>
                <a:ext uri="{FF2B5EF4-FFF2-40B4-BE49-F238E27FC236}">
                  <a16:creationId xmlns:a16="http://schemas.microsoft.com/office/drawing/2014/main" id="{EED01F17-E1C9-4666-ACB8-1926586AD631}"/>
                </a:ext>
              </a:extLst>
            </p:cNvPr>
            <p:cNvSpPr txBox="1"/>
            <p:nvPr/>
          </p:nvSpPr>
          <p:spPr>
            <a:xfrm>
              <a:off x="1544084" y="1573618"/>
              <a:ext cx="2014585" cy="484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04775" rIns="0" bIns="69850" numCol="1" spcCol="127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100" kern="1200" noProof="0" dirty="0"/>
                <a:t>Signature du Protocole d’Accord 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83C52DF-A8CE-DE41-8E70-D8F0A4B514A7}"/>
              </a:ext>
            </a:extLst>
          </p:cNvPr>
          <p:cNvGrpSpPr/>
          <p:nvPr/>
        </p:nvGrpSpPr>
        <p:grpSpPr>
          <a:xfrm>
            <a:off x="2034591" y="5565456"/>
            <a:ext cx="1556538" cy="327312"/>
            <a:chOff x="1544084" y="2505200"/>
            <a:chExt cx="2014585" cy="327312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E3BBDF4-35EE-1CF9-BAD4-C3F903B40A02}"/>
                </a:ext>
              </a:extLst>
            </p:cNvPr>
            <p:cNvSpPr/>
            <p:nvPr/>
          </p:nvSpPr>
          <p:spPr>
            <a:xfrm>
              <a:off x="1544084" y="2505200"/>
              <a:ext cx="2014585" cy="3273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noProof="0" dirty="0"/>
            </a:p>
          </p:txBody>
        </p:sp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63ADB386-DA13-4B29-407B-8310B34CA7BB}"/>
                </a:ext>
              </a:extLst>
            </p:cNvPr>
            <p:cNvSpPr txBox="1"/>
            <p:nvPr/>
          </p:nvSpPr>
          <p:spPr>
            <a:xfrm>
              <a:off x="1544084" y="2505200"/>
              <a:ext cx="2014585" cy="3273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88900" bIns="0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fr-FR" sz="1400" kern="1200" noProof="0" dirty="0"/>
                <a:t>21 mars 2017</a:t>
              </a:r>
            </a:p>
          </p:txBody>
        </p:sp>
      </p:grp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C50D801-017B-05BC-4251-0AC1CDD4C198}"/>
              </a:ext>
            </a:extLst>
          </p:cNvPr>
          <p:cNvCxnSpPr>
            <a:cxnSpLocks/>
          </p:cNvCxnSpPr>
          <p:nvPr/>
        </p:nvCxnSpPr>
        <p:spPr>
          <a:xfrm>
            <a:off x="1903588" y="4529175"/>
            <a:ext cx="0" cy="126245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68">
            <a:extLst>
              <a:ext uri="{FF2B5EF4-FFF2-40B4-BE49-F238E27FC236}">
                <a16:creationId xmlns:a16="http://schemas.microsoft.com/office/drawing/2014/main" id="{BFC1C2BB-C5DA-3A5A-1629-F184EF76F96A}"/>
              </a:ext>
            </a:extLst>
          </p:cNvPr>
          <p:cNvSpPr txBox="1"/>
          <p:nvPr/>
        </p:nvSpPr>
        <p:spPr>
          <a:xfrm>
            <a:off x="11617863" y="3161223"/>
            <a:ext cx="2014585" cy="3273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88900" bIns="0" numCol="1" spcCol="127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r>
              <a:rPr lang="fr-FR" sz="1400" kern="1200" dirty="0"/>
              <a:t>9</a:t>
            </a:r>
            <a:r>
              <a:rPr lang="fr-FR" sz="1400" kern="1200" noProof="0" dirty="0"/>
              <a:t> </a:t>
            </a:r>
            <a:r>
              <a:rPr lang="fr-FR" sz="1400" noProof="0" dirty="0"/>
              <a:t>sept</a:t>
            </a:r>
            <a:r>
              <a:rPr lang="fr-FR" sz="1400" kern="1200" noProof="0" dirty="0"/>
              <a:t>. 2023</a:t>
            </a:r>
          </a:p>
        </p:txBody>
      </p:sp>
    </p:spTree>
    <p:extLst>
      <p:ext uri="{BB962C8B-B14F-4D97-AF65-F5344CB8AC3E}">
        <p14:creationId xmlns:p14="http://schemas.microsoft.com/office/powerpoint/2010/main" val="1041504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21B64-6776-D215-F733-19E43F3A7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3B1073-970A-7D10-9E46-8FDCF7AA8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13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241ADBB-FD2C-D4AE-6F8B-6E12CB4D9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Structuration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4B82F-7752-2C3D-9B64-0A218896527D}"/>
              </a:ext>
            </a:extLst>
          </p:cNvPr>
          <p:cNvSpPr/>
          <p:nvPr/>
        </p:nvSpPr>
        <p:spPr>
          <a:xfrm>
            <a:off x="505287" y="1386848"/>
            <a:ext cx="7225549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569CD3-4E91-18FF-E566-58249958B250}"/>
              </a:ext>
            </a:extLst>
          </p:cNvPr>
          <p:cNvSpPr txBox="1"/>
          <p:nvPr/>
        </p:nvSpPr>
        <p:spPr>
          <a:xfrm>
            <a:off x="618500" y="1409425"/>
            <a:ext cx="64887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Matrice allocation risques Répartition des risques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FBEADAE-8882-0E7D-DAAD-C241EDF79385}"/>
              </a:ext>
            </a:extLst>
          </p:cNvPr>
          <p:cNvSpPr/>
          <p:nvPr/>
        </p:nvSpPr>
        <p:spPr>
          <a:xfrm rot="707117">
            <a:off x="6807727" y="1197366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DDFC19-887C-0B93-DAC4-48D7BB4DF7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568006"/>
              </p:ext>
            </p:extLst>
          </p:nvPr>
        </p:nvGraphicFramePr>
        <p:xfrm>
          <a:off x="505287" y="2059653"/>
          <a:ext cx="15370096" cy="6097757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842525">
                  <a:extLst>
                    <a:ext uri="{9D8B030D-6E8A-4147-A177-3AD203B41FA5}">
                      <a16:colId xmlns:a16="http://schemas.microsoft.com/office/drawing/2014/main" val="98083066"/>
                    </a:ext>
                  </a:extLst>
                </a:gridCol>
                <a:gridCol w="2077051">
                  <a:extLst>
                    <a:ext uri="{9D8B030D-6E8A-4147-A177-3AD203B41FA5}">
                      <a16:colId xmlns:a16="http://schemas.microsoft.com/office/drawing/2014/main" val="4210633032"/>
                    </a:ext>
                  </a:extLst>
                </a:gridCol>
                <a:gridCol w="2382253">
                  <a:extLst>
                    <a:ext uri="{9D8B030D-6E8A-4147-A177-3AD203B41FA5}">
                      <a16:colId xmlns:a16="http://schemas.microsoft.com/office/drawing/2014/main" val="3235558853"/>
                    </a:ext>
                  </a:extLst>
                </a:gridCol>
                <a:gridCol w="7068267">
                  <a:extLst>
                    <a:ext uri="{9D8B030D-6E8A-4147-A177-3AD203B41FA5}">
                      <a16:colId xmlns:a16="http://schemas.microsoft.com/office/drawing/2014/main" val="1836004074"/>
                    </a:ext>
                  </a:extLst>
                </a:gridCol>
              </a:tblGrid>
              <a:tr h="429831">
                <a:tc>
                  <a:txBody>
                    <a:bodyPr/>
                    <a:lstStyle/>
                    <a:p>
                      <a:r>
                        <a:rPr lang="fr-FR" noProof="0" dirty="0"/>
                        <a:t>Catégorie de Risque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noProof="0" dirty="0" err="1"/>
                        <a:t>Asonha</a:t>
                      </a:r>
                      <a:endParaRPr lang="fr-F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noProof="0" dirty="0"/>
                        <a:t>Etat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Commentaires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544564"/>
                  </a:ext>
                </a:extLst>
              </a:tr>
              <a:tr h="382556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Politique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Le gouvernement assume les risques liés à l’instabilité politique et juridique.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684414"/>
                  </a:ext>
                </a:extLst>
              </a:tr>
              <a:tr h="417046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Règlementaire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L’État  porte les risques liés aux changements de lois, ou régulations.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601227"/>
                  </a:ext>
                </a:extLst>
              </a:tr>
              <a:tr h="199486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Contrepartie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L’État est responsable du paiement et fournis les mécanismes  et suretés nécessaires afin d’atteindre le bouclage financier avec les bailleurs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892766"/>
                  </a:ext>
                </a:extLst>
              </a:tr>
              <a:tr h="613739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Construction, exploitation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 err="1"/>
                        <a:t>Asonha</a:t>
                      </a:r>
                      <a:r>
                        <a:rPr lang="fr-FR" sz="1600" noProof="0" dirty="0"/>
                        <a:t> et l’EPC sont responsable des délais, coûts et qualité. </a:t>
                      </a:r>
                      <a:r>
                        <a:rPr lang="fr-FR" sz="1600" noProof="0" dirty="0" err="1"/>
                        <a:t>Asonha</a:t>
                      </a:r>
                      <a:r>
                        <a:rPr lang="fr-FR" sz="1600" noProof="0" dirty="0"/>
                        <a:t> gère la performance et la maintenance.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4804638"/>
                  </a:ext>
                </a:extLst>
              </a:tr>
              <a:tr h="544453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Transmission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L’État est responsable de la connexion au réseau et de sa fiabilité. </a:t>
                      </a:r>
                      <a:r>
                        <a:rPr lang="fr-FR" sz="1600" noProof="0" dirty="0" err="1"/>
                        <a:t>Asonha</a:t>
                      </a:r>
                      <a:r>
                        <a:rPr lang="fr-FR" sz="1600" noProof="0" dirty="0"/>
                        <a:t> est responsable du financement du raccordement à la ligne déjà existante de Kinguélé Aval.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7797018"/>
                  </a:ext>
                </a:extLst>
              </a:tr>
              <a:tr h="544453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Financement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Le développeur mobilise les fonds et gère les relations avec les prêteurs.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643205"/>
                  </a:ext>
                </a:extLst>
              </a:tr>
              <a:tr h="644917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Environnemental et social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 err="1"/>
                        <a:t>Asonha</a:t>
                      </a:r>
                      <a:r>
                        <a:rPr lang="fr-FR" sz="1600" noProof="0" dirty="0"/>
                        <a:t> réalise les études ESIA, le public facilite l’obtention des </a:t>
                      </a:r>
                      <a:r>
                        <a:rPr lang="fr-FR" sz="1600" noProof="0" dirty="0" err="1"/>
                        <a:t>permits</a:t>
                      </a:r>
                      <a:r>
                        <a:rPr lang="fr-FR" sz="1600" noProof="0" dirty="0"/>
                        <a:t> et autorisation et l’acceptabilité locale.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012561"/>
                  </a:ext>
                </a:extLst>
              </a:tr>
              <a:tr h="421106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Risque de force majeure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Généralement réparti selon la nature de l’événement.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435288"/>
                  </a:ext>
                </a:extLst>
              </a:tr>
              <a:tr h="541421">
                <a:tc>
                  <a:txBody>
                    <a:bodyPr/>
                    <a:lstStyle/>
                    <a:p>
                      <a:r>
                        <a:rPr lang="fr-FR" sz="2100" noProof="0" dirty="0"/>
                        <a:t>Demande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noProof="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noProof="0" dirty="0"/>
                        <a:t>L’acheteur public garantit l’achat de l’électricité produite.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172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351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DC2AA-E626-D657-D3E2-D08FBCA1C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801930-3153-1268-E2D5-D75DB0941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14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5248E4F-A831-F9F0-94D8-29286F2B1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Structuration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613408-0EF9-4734-1797-0B543935EAE1}"/>
              </a:ext>
            </a:extLst>
          </p:cNvPr>
          <p:cNvSpPr/>
          <p:nvPr/>
        </p:nvSpPr>
        <p:spPr>
          <a:xfrm>
            <a:off x="505287" y="1527912"/>
            <a:ext cx="9791651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288121-EB1C-639A-AAAC-5CDFC7AEFA17}"/>
              </a:ext>
            </a:extLst>
          </p:cNvPr>
          <p:cNvSpPr txBox="1"/>
          <p:nvPr/>
        </p:nvSpPr>
        <p:spPr>
          <a:xfrm>
            <a:off x="600985" y="1527914"/>
            <a:ext cx="9214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Apports structurants de </a:t>
            </a:r>
            <a:r>
              <a:rPr lang="fr-FR" sz="3200" b="1" noProof="0" dirty="0" err="1">
                <a:solidFill>
                  <a:schemeClr val="bg2"/>
                </a:solidFill>
              </a:rPr>
              <a:t>Meridiam</a:t>
            </a:r>
            <a:endParaRPr lang="fr-FR" sz="3200" b="1" noProof="0" dirty="0">
              <a:solidFill>
                <a:schemeClr val="bg2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4B17C868-5D9C-0551-4869-FAB4AFC13D27}"/>
              </a:ext>
            </a:extLst>
          </p:cNvPr>
          <p:cNvSpPr/>
          <p:nvPr/>
        </p:nvSpPr>
        <p:spPr>
          <a:xfrm rot="707117">
            <a:off x="9469527" y="1163918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9958A5-E362-699F-2D3A-56BE9C37EE7A}"/>
              </a:ext>
            </a:extLst>
          </p:cNvPr>
          <p:cNvSpPr txBox="1"/>
          <p:nvPr/>
        </p:nvSpPr>
        <p:spPr>
          <a:xfrm>
            <a:off x="618500" y="2984367"/>
            <a:ext cx="14336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noProof="0" dirty="0"/>
              <a:t>Budget de développement: 10M EUR fonds propres + subvention </a:t>
            </a:r>
            <a:r>
              <a:rPr lang="fr-FR" sz="2200" noProof="0" dirty="0"/>
              <a:t>remboursable au bouclage financier de DBSA : 500K EUR octroyés entre 2016 et 2021 afin de développer le projet, mitiger les risques du projet et réaliser les études nécessaires: étude de reconnaissance, faisabilité technique, étude d’Impact Environnemental et Social (EIES), revue diligente bailleurs, etc.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BC688C-7B67-4D32-7888-CB20D89C0D65}"/>
              </a:ext>
            </a:extLst>
          </p:cNvPr>
          <p:cNvSpPr txBox="1"/>
          <p:nvPr/>
        </p:nvSpPr>
        <p:spPr>
          <a:xfrm>
            <a:off x="600985" y="2457488"/>
            <a:ext cx="8998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noProof="0" dirty="0">
                <a:highlight>
                  <a:srgbClr val="80E7DA"/>
                </a:highlight>
                <a:latin typeface="Alaska Beta" pitchFamily="50" charset="0"/>
              </a:rPr>
              <a:t>Réalisation d’études </a:t>
            </a:r>
            <a:r>
              <a:rPr lang="fr-FR" sz="2800" b="1" noProof="0" dirty="0">
                <a:latin typeface="Alaska Beta" pitchFamily="50" charset="0"/>
              </a:rPr>
              <a:t>approfondies</a:t>
            </a:r>
            <a:endParaRPr lang="fr-FR" sz="2800" noProof="0" dirty="0">
              <a:latin typeface="Alaska Beta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D9BF88-E9E7-09D9-21BF-40B95E943E6F}"/>
              </a:ext>
            </a:extLst>
          </p:cNvPr>
          <p:cNvSpPr txBox="1"/>
          <p:nvPr/>
        </p:nvSpPr>
        <p:spPr>
          <a:xfrm>
            <a:off x="618500" y="5056211"/>
            <a:ext cx="14166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noProof="0" dirty="0"/>
              <a:t>Contrat de couverture des taux de base grâce a la  garantie de </a:t>
            </a:r>
            <a:r>
              <a:rPr lang="fr-FR" sz="2200" noProof="0" dirty="0" err="1"/>
              <a:t>Meridiam</a:t>
            </a:r>
            <a:r>
              <a:rPr lang="fr-FR" sz="2200" noProof="0" dirty="0"/>
              <a:t>  </a:t>
            </a:r>
            <a:r>
              <a:rPr lang="fr-FR" sz="2200" b="1" noProof="0" dirty="0">
                <a:latin typeface="Alaska Beta" pitchFamily="50" charset="0"/>
              </a:rPr>
              <a:t>9M EUR</a:t>
            </a:r>
            <a:r>
              <a:rPr lang="fr-FR" sz="2200" noProof="0" dirty="0"/>
              <a:t> avant bouclage pour figer les taux (</a:t>
            </a:r>
            <a:r>
              <a:rPr lang="fr-FR" sz="2200" noProof="0" dirty="0" err="1"/>
              <a:t>Asonha</a:t>
            </a:r>
            <a:r>
              <a:rPr lang="fr-FR" sz="2200" noProof="0" dirty="0"/>
              <a:t> a obtenu un inférieur à 1% du taux du marche). Financement mixte concessionnel (SEFA, REPA) et commercial de long terme - </a:t>
            </a:r>
            <a:r>
              <a:rPr lang="fr-FR" sz="2200" b="1" noProof="0" dirty="0">
                <a:latin typeface="Alaska Beta" pitchFamily="50" charset="0"/>
              </a:rPr>
              <a:t>19 ans de maturité.  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95E9BF-80DD-7550-0733-A651603B6FE5}"/>
              </a:ext>
            </a:extLst>
          </p:cNvPr>
          <p:cNvSpPr txBox="1"/>
          <p:nvPr/>
        </p:nvSpPr>
        <p:spPr>
          <a:xfrm>
            <a:off x="636015" y="4514486"/>
            <a:ext cx="1294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noProof="0" dirty="0">
                <a:latin typeface="Alaska Beta" pitchFamily="50" charset="0"/>
              </a:rPr>
              <a:t>Expertise et accès à du financement </a:t>
            </a:r>
            <a:r>
              <a:rPr lang="fr-FR" sz="2800" b="1" noProof="0" dirty="0">
                <a:highlight>
                  <a:srgbClr val="80E7DA"/>
                </a:highlight>
                <a:latin typeface="Alaska Beta" pitchFamily="50" charset="0"/>
              </a:rPr>
              <a:t>compétitif</a:t>
            </a:r>
            <a:r>
              <a:rPr lang="fr-FR" sz="2800" b="1" noProof="0" dirty="0">
                <a:latin typeface="Alaska Beta" pitchFamily="50" charset="0"/>
              </a:rPr>
              <a:t> de long terme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230847-6D81-1E3F-9FDE-3AC900DE3C1E}"/>
              </a:ext>
            </a:extLst>
          </p:cNvPr>
          <p:cNvSpPr txBox="1"/>
          <p:nvPr/>
        </p:nvSpPr>
        <p:spPr>
          <a:xfrm>
            <a:off x="600985" y="6888148"/>
            <a:ext cx="13904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CFB3"/>
              </a:buClr>
            </a:pPr>
            <a:r>
              <a:rPr lang="fr-FR" sz="2000" noProof="0" dirty="0"/>
              <a:t>Répondant à des critères d’évaluation strictes tels que la vérification du maintien de la qualification du candidat durant le projet, le prix évalué de l’offre / production totale actualisée le plus bas et mobilisation de groupement d’entreprises de premier rang mondial;</a:t>
            </a:r>
          </a:p>
          <a:p>
            <a:r>
              <a:rPr lang="fr-FR" sz="2000" noProof="0" dirty="0"/>
              <a:t>Processus en 3 phases réalisé sur un an : préqualification, qualification technique, qualification financière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A90F71-FF98-CA6B-B7F4-31613012ECAC}"/>
              </a:ext>
            </a:extLst>
          </p:cNvPr>
          <p:cNvSpPr txBox="1"/>
          <p:nvPr/>
        </p:nvSpPr>
        <p:spPr>
          <a:xfrm>
            <a:off x="618500" y="6346423"/>
            <a:ext cx="12940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noProof="0" dirty="0">
                <a:highlight>
                  <a:srgbClr val="80E7DA"/>
                </a:highlight>
                <a:latin typeface="Alaska Beta" pitchFamily="50" charset="0"/>
              </a:rPr>
              <a:t>Sélection rigoureuse </a:t>
            </a:r>
            <a:r>
              <a:rPr lang="fr-FR" sz="2800" b="1" noProof="0" dirty="0">
                <a:latin typeface="Alaska Beta" pitchFamily="50" charset="0"/>
              </a:rPr>
              <a:t>d’un EPC</a:t>
            </a:r>
          </a:p>
        </p:txBody>
      </p:sp>
    </p:spTree>
    <p:extLst>
      <p:ext uri="{BB962C8B-B14F-4D97-AF65-F5344CB8AC3E}">
        <p14:creationId xmlns:p14="http://schemas.microsoft.com/office/powerpoint/2010/main" val="3693824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F2C4D-6531-7499-3632-9C87D30B7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E9737E-8666-4797-EFFD-C5AC5DF00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15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0592445-4345-5F09-4F18-8C59FE912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Structuration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484100-D77B-F2DF-17BF-F06040A70F9C}"/>
              </a:ext>
            </a:extLst>
          </p:cNvPr>
          <p:cNvSpPr/>
          <p:nvPr/>
        </p:nvSpPr>
        <p:spPr>
          <a:xfrm>
            <a:off x="505287" y="1527912"/>
            <a:ext cx="11083150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AF5058-89D4-5333-2EA9-23C7A663B8AB}"/>
              </a:ext>
            </a:extLst>
          </p:cNvPr>
          <p:cNvSpPr txBox="1"/>
          <p:nvPr/>
        </p:nvSpPr>
        <p:spPr>
          <a:xfrm>
            <a:off x="618499" y="1550489"/>
            <a:ext cx="10816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Apport direct de </a:t>
            </a:r>
            <a:r>
              <a:rPr lang="fr-FR" sz="3200" b="1" noProof="0" dirty="0" err="1">
                <a:solidFill>
                  <a:schemeClr val="bg2"/>
                </a:solidFill>
              </a:rPr>
              <a:t>Meridiam</a:t>
            </a:r>
            <a:r>
              <a:rPr lang="fr-FR" sz="3200" b="1" noProof="0" dirty="0">
                <a:solidFill>
                  <a:schemeClr val="bg2"/>
                </a:solidFill>
              </a:rPr>
              <a:t> à ASONHA Energie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4FBADE20-6233-6658-67F4-A3814D2C6D00}"/>
              </a:ext>
            </a:extLst>
          </p:cNvPr>
          <p:cNvSpPr/>
          <p:nvPr/>
        </p:nvSpPr>
        <p:spPr>
          <a:xfrm rot="707117">
            <a:off x="10625018" y="1338429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3C38B6-A6B6-DFF8-1096-6D7B2ECFFC3C}"/>
              </a:ext>
            </a:extLst>
          </p:cNvPr>
          <p:cNvSpPr txBox="1"/>
          <p:nvPr/>
        </p:nvSpPr>
        <p:spPr>
          <a:xfrm>
            <a:off x="689169" y="2416918"/>
            <a:ext cx="3995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noProof="0" dirty="0"/>
              <a:t>Management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9E9D350-BB9F-3535-E3CE-0F9B1164B936}"/>
              </a:ext>
            </a:extLst>
          </p:cNvPr>
          <p:cNvSpPr txBox="1">
            <a:spLocks/>
          </p:cNvSpPr>
          <p:nvPr/>
        </p:nvSpPr>
        <p:spPr>
          <a:xfrm>
            <a:off x="632581" y="2980197"/>
            <a:ext cx="4109107" cy="3346476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600" noProof="0" dirty="0">
                <a:solidFill>
                  <a:srgbClr val="80E7DA"/>
                </a:solidFill>
              </a:rPr>
              <a:t>+</a:t>
            </a:r>
            <a:r>
              <a:rPr lang="fr-FR" sz="9600" dirty="0">
                <a:solidFill>
                  <a:srgbClr val="80E7DA"/>
                </a:solidFill>
              </a:rPr>
              <a:t>20</a:t>
            </a:r>
            <a:endParaRPr lang="fr-FR" sz="9600" noProof="0" dirty="0">
              <a:solidFill>
                <a:srgbClr val="80E7DA"/>
              </a:solidFill>
            </a:endParaRPr>
          </a:p>
          <a:p>
            <a:pPr lvl="1" algn="ctr"/>
            <a:r>
              <a:rPr lang="fr-FR" sz="1400" dirty="0">
                <a:solidFill>
                  <a:schemeClr val="bg2"/>
                </a:solidFill>
              </a:rPr>
              <a:t>d</a:t>
            </a:r>
            <a:r>
              <a:rPr lang="fr-FR" sz="1400" noProof="0" dirty="0">
                <a:solidFill>
                  <a:schemeClr val="bg2"/>
                </a:solidFill>
              </a:rPr>
              <a:t>’expérience mis au service du développement et l’exécution du projet dans ses phases de construction et exploitation. </a:t>
            </a:r>
            <a:endParaRPr lang="fr-FR" sz="1600" noProof="0" dirty="0">
              <a:solidFill>
                <a:schemeClr val="bg2"/>
              </a:solidFill>
            </a:endParaRPr>
          </a:p>
          <a:p>
            <a:pPr lvl="1" algn="ctr"/>
            <a:endParaRPr lang="fr-FR" sz="1600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CAC88E-B32D-CCF9-13C8-8ABB297BF393}"/>
              </a:ext>
            </a:extLst>
          </p:cNvPr>
          <p:cNvSpPr txBox="1"/>
          <p:nvPr/>
        </p:nvSpPr>
        <p:spPr>
          <a:xfrm>
            <a:off x="6026706" y="2462134"/>
            <a:ext cx="3320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noProof="0" dirty="0"/>
              <a:t>Equipe support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DF3AEF0-BE1D-9B13-496B-64AD0B1FDA79}"/>
              </a:ext>
            </a:extLst>
          </p:cNvPr>
          <p:cNvSpPr txBox="1">
            <a:spLocks/>
          </p:cNvSpPr>
          <p:nvPr/>
        </p:nvSpPr>
        <p:spPr>
          <a:xfrm>
            <a:off x="5607074" y="2980197"/>
            <a:ext cx="4109107" cy="3346476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9600" noProof="0" dirty="0">
                <a:solidFill>
                  <a:srgbClr val="80E7DA"/>
                </a:solidFill>
              </a:rPr>
              <a:t>+10</a:t>
            </a:r>
          </a:p>
          <a:p>
            <a:pPr lvl="1" algn="ctr"/>
            <a:r>
              <a:rPr lang="fr-FR" sz="1400" noProof="0" dirty="0">
                <a:solidFill>
                  <a:schemeClr val="bg2"/>
                </a:solidFill>
              </a:rPr>
              <a:t>Personnes mobilisées depuis le siège social de </a:t>
            </a:r>
            <a:r>
              <a:rPr lang="fr-FR" sz="1400" noProof="0" dirty="0" err="1">
                <a:solidFill>
                  <a:schemeClr val="bg2"/>
                </a:solidFill>
              </a:rPr>
              <a:t>Meridiam</a:t>
            </a:r>
            <a:r>
              <a:rPr lang="fr-FR" sz="1400" noProof="0" dirty="0">
                <a:solidFill>
                  <a:schemeClr val="bg2"/>
                </a:solidFill>
              </a:rPr>
              <a:t> à Paris et les bureaux régionaux pour l’appui sur les volets juridique et conformité, E&amp;S, financement, assurance, RH…</a:t>
            </a:r>
            <a:endParaRPr lang="fr-FR" sz="1600" noProof="0" dirty="0">
              <a:solidFill>
                <a:schemeClr val="bg2"/>
              </a:solidFill>
            </a:endParaRPr>
          </a:p>
          <a:p>
            <a:pPr lvl="1" algn="ctr"/>
            <a:endParaRPr lang="fr-FR" sz="1600" noProof="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6F454A-EC15-18FD-F055-334782271625}"/>
              </a:ext>
            </a:extLst>
          </p:cNvPr>
          <p:cNvSpPr txBox="1"/>
          <p:nvPr/>
        </p:nvSpPr>
        <p:spPr>
          <a:xfrm>
            <a:off x="10912875" y="2456977"/>
            <a:ext cx="3863440" cy="52322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noProof="0" dirty="0">
                <a:solidFill>
                  <a:schemeClr val="bg2"/>
                </a:solidFill>
              </a:rPr>
              <a:t>Autres actions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154934-5BF1-7DDC-EC54-9D8752AC26AA}"/>
              </a:ext>
            </a:extLst>
          </p:cNvPr>
          <p:cNvSpPr txBox="1"/>
          <p:nvPr/>
        </p:nvSpPr>
        <p:spPr>
          <a:xfrm>
            <a:off x="10912875" y="3087920"/>
            <a:ext cx="43790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noProof="0" dirty="0"/>
              <a:t>Formations dédiées aux équipes ASONHA : juridique, ESG, finance, gouvernance, etc. </a:t>
            </a:r>
          </a:p>
          <a:p>
            <a:endParaRPr lang="fr-FR" sz="2200" noProof="0" dirty="0"/>
          </a:p>
          <a:p>
            <a:r>
              <a:rPr lang="fr-FR" sz="2200" noProof="0" dirty="0"/>
              <a:t>Acc</a:t>
            </a:r>
            <a:r>
              <a:rPr lang="fr-FR" sz="2200" dirty="0"/>
              <a:t>ès</a:t>
            </a:r>
            <a:r>
              <a:rPr lang="fr-FR" sz="2200" noProof="0" dirty="0"/>
              <a:t> outils et réseaux </a:t>
            </a:r>
            <a:r>
              <a:rPr lang="fr-FR" sz="2200" noProof="0" dirty="0" err="1"/>
              <a:t>Meridiam</a:t>
            </a:r>
            <a:r>
              <a:rPr lang="fr-FR" sz="2200" noProof="0" dirty="0"/>
              <a:t> de + 400 experts; </a:t>
            </a:r>
          </a:p>
          <a:p>
            <a:endParaRPr lang="fr-FR" sz="2200" noProof="0" dirty="0"/>
          </a:p>
          <a:p>
            <a:r>
              <a:rPr lang="fr-FR" sz="2200" noProof="0" dirty="0"/>
              <a:t>Audit interne régulier;</a:t>
            </a:r>
          </a:p>
          <a:p>
            <a:endParaRPr lang="fr-FR" sz="2200" noProof="0" dirty="0"/>
          </a:p>
          <a:p>
            <a:r>
              <a:rPr lang="fr-FR" sz="2200" noProof="0" dirty="0"/>
              <a:t>Développement de plans d’action  d’amélioration continue.</a:t>
            </a:r>
          </a:p>
          <a:p>
            <a:endParaRPr lang="fr-FR" sz="2800" noProof="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7F5BC3-F9C2-6683-AAFD-781CE92F1C78}"/>
              </a:ext>
            </a:extLst>
          </p:cNvPr>
          <p:cNvCxnSpPr/>
          <p:nvPr/>
        </p:nvCxnSpPr>
        <p:spPr>
          <a:xfrm>
            <a:off x="10321047" y="2723744"/>
            <a:ext cx="0" cy="398834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833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7D4FD-3F2E-64D4-48A7-700B8C16E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4A0B9F-7122-FC62-337E-69C8698F1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16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BDF3596-8F01-7EFE-64C7-D69EA9B4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Structuration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85139D-68C4-FE2F-AF12-B7EBD67DB80A}"/>
              </a:ext>
            </a:extLst>
          </p:cNvPr>
          <p:cNvSpPr/>
          <p:nvPr/>
        </p:nvSpPr>
        <p:spPr>
          <a:xfrm>
            <a:off x="505287" y="1527912"/>
            <a:ext cx="13847795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C3D0B0-3546-9E49-2992-3D64C75FDC47}"/>
              </a:ext>
            </a:extLst>
          </p:cNvPr>
          <p:cNvSpPr txBox="1"/>
          <p:nvPr/>
        </p:nvSpPr>
        <p:spPr>
          <a:xfrm>
            <a:off x="600985" y="1527914"/>
            <a:ext cx="13427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Focus sur les aspects Environnementaux et Sociaux 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48C7B5C-AF89-D18C-0A96-EF560A7EFC37}"/>
              </a:ext>
            </a:extLst>
          </p:cNvPr>
          <p:cNvSpPr/>
          <p:nvPr/>
        </p:nvSpPr>
        <p:spPr>
          <a:xfrm rot="707117">
            <a:off x="13295261" y="1163918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6EAE20-10FD-125D-710A-269E43EAFE94}"/>
              </a:ext>
            </a:extLst>
          </p:cNvPr>
          <p:cNvSpPr txBox="1"/>
          <p:nvPr/>
        </p:nvSpPr>
        <p:spPr>
          <a:xfrm>
            <a:off x="505288" y="2240513"/>
            <a:ext cx="101111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noProof="0" dirty="0"/>
              <a:t>Suivant les normes nationales et internationales, à commencer par la validation des termes de référence et aujourd’hui suivi de la mise en œuvre des plans de gestion E&amp;S (PGES). </a:t>
            </a:r>
            <a:r>
              <a:rPr lang="fr-FR" sz="2200" b="1" noProof="0" dirty="0"/>
              <a:t>Gestion des risques E&amp;S et biodiversité </a:t>
            </a:r>
            <a:r>
              <a:rPr lang="fr-FR" sz="2200" noProof="0" dirty="0"/>
              <a:t>soutenue par l’</a:t>
            </a:r>
            <a:r>
              <a:rPr lang="fr-FR" sz="2200" b="1" noProof="0" dirty="0">
                <a:latin typeface="Alaska Beta" pitchFamily="50" charset="0"/>
              </a:rPr>
              <a:t>expertise mondiale de </a:t>
            </a:r>
            <a:r>
              <a:rPr lang="fr-FR" sz="2200" b="1" noProof="0" dirty="0" err="1">
                <a:latin typeface="Alaska Beta" pitchFamily="50" charset="0"/>
              </a:rPr>
              <a:t>Meridiam</a:t>
            </a:r>
            <a:r>
              <a:rPr lang="fr-FR" sz="2200" b="1" noProof="0" dirty="0">
                <a:latin typeface="Alaska Beta" pitchFamily="50" charset="0"/>
              </a:rPr>
              <a:t>. </a:t>
            </a:r>
            <a:endParaRPr lang="fr-FR" sz="2200" noProof="0" dirty="0">
              <a:latin typeface="Alaska Beta" pitchFamily="50" charset="0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C2C0110-4E5A-A345-7878-935A2A39B7E9}"/>
              </a:ext>
            </a:extLst>
          </p:cNvPr>
          <p:cNvSpPr txBox="1">
            <a:spLocks/>
          </p:cNvSpPr>
          <p:nvPr/>
        </p:nvSpPr>
        <p:spPr>
          <a:xfrm>
            <a:off x="10845489" y="6214670"/>
            <a:ext cx="4109107" cy="2301563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fr-FR" sz="1800" noProof="0" dirty="0">
                <a:solidFill>
                  <a:schemeClr val="bg2"/>
                </a:solidFill>
              </a:rPr>
              <a:t>mobilisés pour réaliser une étude sur l’inclusion des femmes sur les projets en zones isolées telles que </a:t>
            </a:r>
            <a:r>
              <a:rPr lang="fr-FR" sz="1800" noProof="0" dirty="0" err="1">
                <a:solidFill>
                  <a:schemeClr val="bg2"/>
                </a:solidFill>
              </a:rPr>
              <a:t>Kinguélé</a:t>
            </a:r>
            <a:r>
              <a:rPr lang="fr-FR" sz="1800" noProof="0" dirty="0">
                <a:solidFill>
                  <a:schemeClr val="bg2"/>
                </a:solidFill>
              </a:rPr>
              <a:t> Aval</a:t>
            </a:r>
          </a:p>
          <a:p>
            <a:pPr lvl="1" algn="ctr"/>
            <a:r>
              <a:rPr lang="fr-FR" sz="1800" noProof="0" dirty="0">
                <a:solidFill>
                  <a:schemeClr val="bg2"/>
                </a:solidFill>
              </a:rPr>
              <a:t>Début au 3</a:t>
            </a:r>
            <a:r>
              <a:rPr lang="fr-FR" sz="1800" baseline="30000" noProof="0" dirty="0">
                <a:solidFill>
                  <a:schemeClr val="bg2"/>
                </a:solidFill>
              </a:rPr>
              <a:t>ème</a:t>
            </a:r>
            <a:r>
              <a:rPr lang="fr-FR" sz="1800" noProof="0" dirty="0">
                <a:solidFill>
                  <a:schemeClr val="bg2"/>
                </a:solidFill>
              </a:rPr>
              <a:t> trimestre 2025 et achèvement fin 2025 </a:t>
            </a:r>
            <a:endParaRPr lang="fr-FR" noProof="0" dirty="0">
              <a:solidFill>
                <a:schemeClr val="bg2"/>
              </a:solidFill>
            </a:endParaRPr>
          </a:p>
          <a:p>
            <a:pPr lvl="1" algn="ctr"/>
            <a:endParaRPr lang="fr-FR" sz="1600" noProof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4F982A-D47A-1462-E2F5-0A6E7367E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9693" y="2223965"/>
            <a:ext cx="1811666" cy="64602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ADEA2BD-17FF-1763-E5A9-1AD86D016835}"/>
              </a:ext>
            </a:extLst>
          </p:cNvPr>
          <p:cNvSpPr txBox="1">
            <a:spLocks/>
          </p:cNvSpPr>
          <p:nvPr/>
        </p:nvSpPr>
        <p:spPr>
          <a:xfrm>
            <a:off x="10845487" y="2827257"/>
            <a:ext cx="4109107" cy="2301563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fr-FR" sz="1800" noProof="0" dirty="0">
                <a:solidFill>
                  <a:schemeClr val="bg2"/>
                </a:solidFill>
              </a:rPr>
              <a:t>Créé par </a:t>
            </a:r>
            <a:r>
              <a:rPr lang="fr-FR" sz="1800" noProof="0" dirty="0" err="1">
                <a:solidFill>
                  <a:schemeClr val="bg2"/>
                </a:solidFill>
              </a:rPr>
              <a:t>Meridiam</a:t>
            </a:r>
            <a:r>
              <a:rPr lang="fr-FR" sz="1800" noProof="0" dirty="0">
                <a:solidFill>
                  <a:schemeClr val="bg2"/>
                </a:solidFill>
              </a:rPr>
              <a:t> en 2018, cet outil assure le suivi et la gestion des contributions aux ODD de l’ONU. Il offre des rapports conformes aux cadres de la taxonomie de l’UE et de la SFDR/PAI.</a:t>
            </a:r>
            <a:endParaRPr lang="fr-FR" sz="1600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1F19D8-0C6A-85BA-980D-D8B8F92E2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4226" y="5248176"/>
            <a:ext cx="2402599" cy="967872"/>
          </a:xfrm>
          <a:prstGeom prst="rect">
            <a:avLst/>
          </a:prstGeom>
        </p:spPr>
      </p:pic>
      <p:sp>
        <p:nvSpPr>
          <p:cNvPr id="13" name="Google Shape;348;g2e4b686c39f_0_148">
            <a:extLst>
              <a:ext uri="{FF2B5EF4-FFF2-40B4-BE49-F238E27FC236}">
                <a16:creationId xmlns:a16="http://schemas.microsoft.com/office/drawing/2014/main" id="{C5311E98-2455-EAAA-E204-03143CE270F5}"/>
              </a:ext>
            </a:extLst>
          </p:cNvPr>
          <p:cNvSpPr txBox="1"/>
          <p:nvPr/>
        </p:nvSpPr>
        <p:spPr>
          <a:xfrm>
            <a:off x="2929867" y="4193924"/>
            <a:ext cx="2038937" cy="688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latin typeface="Alaska Beta Light" pitchFamily="50" charset="0"/>
                <a:ea typeface="Arial"/>
                <a:cs typeface="Arial"/>
                <a:sym typeface="Arial"/>
              </a:rPr>
              <a:t>Appui à l’activité de pêche à travers la fourniture de matériel au pêcheur d’</a:t>
            </a:r>
            <a:r>
              <a:rPr lang="fr-FR" sz="1119" noProof="0" dirty="0" err="1">
                <a:latin typeface="Alaska Beta Light" pitchFamily="50" charset="0"/>
                <a:ea typeface="Arial"/>
                <a:cs typeface="Arial"/>
                <a:sym typeface="Arial"/>
              </a:rPr>
              <a:t>Andock</a:t>
            </a:r>
            <a:r>
              <a:rPr lang="fr-FR" sz="1119" noProof="0" dirty="0">
                <a:latin typeface="Alaska Beta Light" pitchFamily="50" charset="0"/>
                <a:ea typeface="Arial"/>
                <a:cs typeface="Arial"/>
                <a:sym typeface="Arial"/>
              </a:rPr>
              <a:t> Foula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14" name="Google Shape;350;g2e4b686c39f_0_148">
            <a:extLst>
              <a:ext uri="{FF2B5EF4-FFF2-40B4-BE49-F238E27FC236}">
                <a16:creationId xmlns:a16="http://schemas.microsoft.com/office/drawing/2014/main" id="{1BA64ACC-ABFB-AD89-432E-FCEADB7E8EDC}"/>
              </a:ext>
            </a:extLst>
          </p:cNvPr>
          <p:cNvSpPr txBox="1"/>
          <p:nvPr/>
        </p:nvSpPr>
        <p:spPr>
          <a:xfrm>
            <a:off x="2929987" y="5105916"/>
            <a:ext cx="2207283" cy="1181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latin typeface="Alaska Beta Light" pitchFamily="50" charset="0"/>
                <a:cs typeface="Arial"/>
                <a:sym typeface="Arial"/>
              </a:rPr>
              <a:t>Démarrage d’un projet agricole dans l’enceinte protégée (accompagnement sur 2 ans), avec une barrière électrique en réponse au conflit Homme-Faune</a:t>
            </a:r>
            <a:endParaRPr lang="fr-FR" sz="1119" noProof="0" dirty="0">
              <a:latin typeface="Alaska Beta Light" pitchFamily="50" charset="0"/>
              <a:cs typeface="Arial"/>
            </a:endParaRPr>
          </a:p>
          <a:p>
            <a:endParaRPr lang="fr-FR" sz="960" noProof="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871DF1D-12A3-102C-B7F2-BE2E96E028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8824" y="5243269"/>
            <a:ext cx="722587" cy="66452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8722D28-E703-8E71-B14D-CEE236EF03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6669" y="4376980"/>
            <a:ext cx="804742" cy="49381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</p:pic>
      <p:sp>
        <p:nvSpPr>
          <p:cNvPr id="26" name="Google Shape;382;g2e4b686c39f_0_184">
            <a:extLst>
              <a:ext uri="{FF2B5EF4-FFF2-40B4-BE49-F238E27FC236}">
                <a16:creationId xmlns:a16="http://schemas.microsoft.com/office/drawing/2014/main" id="{D2911A17-67EF-7EAC-766D-BDC5965953D7}"/>
              </a:ext>
            </a:extLst>
          </p:cNvPr>
          <p:cNvSpPr txBox="1"/>
          <p:nvPr/>
        </p:nvSpPr>
        <p:spPr>
          <a:xfrm>
            <a:off x="2929988" y="6362794"/>
            <a:ext cx="2081872" cy="516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latin typeface="Alaska Beta Light" pitchFamily="50" charset="0"/>
                <a:ea typeface="Arial"/>
                <a:cs typeface="Arial"/>
                <a:sym typeface="Arial"/>
              </a:rPr>
              <a:t>Renforcement de l'ANPN pour la lutte contre le braconnage dans la zone </a:t>
            </a:r>
            <a:endParaRPr lang="fr-FR" sz="960" noProof="0" dirty="0">
              <a:latin typeface="Alaska Beta Light" pitchFamily="50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B1EDD58-4E4B-BC59-75B7-67E2C01686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8492" y="6313298"/>
            <a:ext cx="664522" cy="66452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</p:pic>
      <p:sp>
        <p:nvSpPr>
          <p:cNvPr id="28" name="Google Shape;326;g2e4b686c39f_0_148">
            <a:extLst>
              <a:ext uri="{FF2B5EF4-FFF2-40B4-BE49-F238E27FC236}">
                <a16:creationId xmlns:a16="http://schemas.microsoft.com/office/drawing/2014/main" id="{DF65DA06-D494-53CF-6862-55259539635D}"/>
              </a:ext>
            </a:extLst>
          </p:cNvPr>
          <p:cNvSpPr/>
          <p:nvPr/>
        </p:nvSpPr>
        <p:spPr>
          <a:xfrm>
            <a:off x="5543299" y="3695355"/>
            <a:ext cx="3317043" cy="5155881"/>
          </a:xfrm>
          <a:custGeom>
            <a:avLst/>
            <a:gdLst/>
            <a:ahLst/>
            <a:cxnLst/>
            <a:rect l="l" t="t" r="r" b="b"/>
            <a:pathLst>
              <a:path w="8729059" h="15312041" extrusionOk="0">
                <a:moveTo>
                  <a:pt x="8604599" y="15312041"/>
                </a:moveTo>
                <a:lnTo>
                  <a:pt x="124460" y="15312041"/>
                </a:lnTo>
                <a:cubicBezTo>
                  <a:pt x="55880" y="15312041"/>
                  <a:pt x="0" y="15256160"/>
                  <a:pt x="0" y="1518758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8604599" y="0"/>
                </a:lnTo>
                <a:cubicBezTo>
                  <a:pt x="8673179" y="0"/>
                  <a:pt x="8729059" y="55880"/>
                  <a:pt x="8729059" y="124460"/>
                </a:cubicBezTo>
                <a:lnTo>
                  <a:pt x="8729059" y="15187580"/>
                </a:lnTo>
                <a:cubicBezTo>
                  <a:pt x="8729059" y="15256160"/>
                  <a:pt x="8673179" y="15312041"/>
                  <a:pt x="8604599" y="15312041"/>
                </a:cubicBezTo>
                <a:close/>
              </a:path>
            </a:pathLst>
          </a:custGeom>
          <a:solidFill>
            <a:schemeClr val="accent1">
              <a:lumMod val="90000"/>
              <a:lumOff val="10000"/>
              <a:alpha val="89800"/>
            </a:schemeClr>
          </a:solidFill>
          <a:ln>
            <a:noFill/>
          </a:ln>
        </p:spPr>
        <p:txBody>
          <a:bodyPr spcFirstLastPara="1" wrap="square" lIns="48760" tIns="48760" rIns="48760" bIns="48760" anchor="ctr" anchorCtr="0">
            <a:noAutofit/>
          </a:bodyPr>
          <a:lstStyle/>
          <a:p>
            <a:endParaRPr lang="fr-FR" sz="960" noProof="0" dirty="0"/>
          </a:p>
        </p:txBody>
      </p:sp>
      <p:sp>
        <p:nvSpPr>
          <p:cNvPr id="29" name="Google Shape;336;g2e4b686c39f_0_148">
            <a:extLst>
              <a:ext uri="{FF2B5EF4-FFF2-40B4-BE49-F238E27FC236}">
                <a16:creationId xmlns:a16="http://schemas.microsoft.com/office/drawing/2014/main" id="{292A02A3-42C8-CCE0-2D3D-567B1F9A00FC}"/>
              </a:ext>
            </a:extLst>
          </p:cNvPr>
          <p:cNvSpPr/>
          <p:nvPr/>
        </p:nvSpPr>
        <p:spPr>
          <a:xfrm>
            <a:off x="5797616" y="4373878"/>
            <a:ext cx="376254" cy="333401"/>
          </a:xfrm>
          <a:custGeom>
            <a:avLst/>
            <a:gdLst/>
            <a:ahLst/>
            <a:cxnLst/>
            <a:rect l="l" t="t" r="r" b="b"/>
            <a:pathLst>
              <a:path w="705477" h="705477" extrusionOk="0">
                <a:moveTo>
                  <a:pt x="0" y="0"/>
                </a:moveTo>
                <a:lnTo>
                  <a:pt x="705477" y="0"/>
                </a:lnTo>
                <a:lnTo>
                  <a:pt x="705477" y="705477"/>
                </a:lnTo>
                <a:lnTo>
                  <a:pt x="0" y="7054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fr-FR" sz="960" noProof="0" dirty="0"/>
          </a:p>
        </p:txBody>
      </p:sp>
      <p:sp>
        <p:nvSpPr>
          <p:cNvPr id="30" name="Google Shape;337;g2e4b686c39f_0_148">
            <a:extLst>
              <a:ext uri="{FF2B5EF4-FFF2-40B4-BE49-F238E27FC236}">
                <a16:creationId xmlns:a16="http://schemas.microsoft.com/office/drawing/2014/main" id="{63CC5762-CEE2-E955-7951-0317E53FF6B6}"/>
              </a:ext>
            </a:extLst>
          </p:cNvPr>
          <p:cNvSpPr/>
          <p:nvPr/>
        </p:nvSpPr>
        <p:spPr>
          <a:xfrm>
            <a:off x="5858632" y="8230007"/>
            <a:ext cx="376545" cy="333659"/>
          </a:xfrm>
          <a:custGeom>
            <a:avLst/>
            <a:gdLst/>
            <a:ahLst/>
            <a:cxnLst/>
            <a:rect l="l" t="t" r="r" b="b"/>
            <a:pathLst>
              <a:path w="706021" h="706021" extrusionOk="0">
                <a:moveTo>
                  <a:pt x="0" y="0"/>
                </a:moveTo>
                <a:lnTo>
                  <a:pt x="706021" y="0"/>
                </a:lnTo>
                <a:lnTo>
                  <a:pt x="706021" y="706021"/>
                </a:lnTo>
                <a:lnTo>
                  <a:pt x="0" y="706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fr-FR" sz="960" noProof="0" dirty="0"/>
          </a:p>
        </p:txBody>
      </p:sp>
      <p:sp>
        <p:nvSpPr>
          <p:cNvPr id="31" name="Google Shape;338;g2e4b686c39f_0_148">
            <a:extLst>
              <a:ext uri="{FF2B5EF4-FFF2-40B4-BE49-F238E27FC236}">
                <a16:creationId xmlns:a16="http://schemas.microsoft.com/office/drawing/2014/main" id="{0FE33D51-61E3-2178-525F-A404B64F6B08}"/>
              </a:ext>
            </a:extLst>
          </p:cNvPr>
          <p:cNvSpPr/>
          <p:nvPr/>
        </p:nvSpPr>
        <p:spPr>
          <a:xfrm>
            <a:off x="5797616" y="5145157"/>
            <a:ext cx="376545" cy="333659"/>
          </a:xfrm>
          <a:custGeom>
            <a:avLst/>
            <a:gdLst/>
            <a:ahLst/>
            <a:cxnLst/>
            <a:rect l="l" t="t" r="r" b="b"/>
            <a:pathLst>
              <a:path w="706021" h="706021" extrusionOk="0">
                <a:moveTo>
                  <a:pt x="0" y="0"/>
                </a:moveTo>
                <a:lnTo>
                  <a:pt x="706021" y="0"/>
                </a:lnTo>
                <a:lnTo>
                  <a:pt x="706021" y="706021"/>
                </a:lnTo>
                <a:lnTo>
                  <a:pt x="0" y="706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fr-FR" sz="960" noProof="0" dirty="0"/>
          </a:p>
        </p:txBody>
      </p:sp>
      <p:sp>
        <p:nvSpPr>
          <p:cNvPr id="33" name="Google Shape;339;g2e4b686c39f_0_148">
            <a:extLst>
              <a:ext uri="{FF2B5EF4-FFF2-40B4-BE49-F238E27FC236}">
                <a16:creationId xmlns:a16="http://schemas.microsoft.com/office/drawing/2014/main" id="{7DF3DE20-DF0A-C528-E522-7B5A26BA4C75}"/>
              </a:ext>
            </a:extLst>
          </p:cNvPr>
          <p:cNvSpPr/>
          <p:nvPr/>
        </p:nvSpPr>
        <p:spPr>
          <a:xfrm>
            <a:off x="5825876" y="5916785"/>
            <a:ext cx="376307" cy="333448"/>
          </a:xfrm>
          <a:custGeom>
            <a:avLst/>
            <a:gdLst/>
            <a:ahLst/>
            <a:cxnLst/>
            <a:rect l="l" t="t" r="r" b="b"/>
            <a:pathLst>
              <a:path w="705575" h="705575" extrusionOk="0">
                <a:moveTo>
                  <a:pt x="0" y="0"/>
                </a:moveTo>
                <a:lnTo>
                  <a:pt x="705574" y="0"/>
                </a:lnTo>
                <a:lnTo>
                  <a:pt x="705574" y="705575"/>
                </a:lnTo>
                <a:lnTo>
                  <a:pt x="0" y="705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fr-FR" sz="960" noProof="0" dirty="0"/>
          </a:p>
        </p:txBody>
      </p:sp>
      <p:sp>
        <p:nvSpPr>
          <p:cNvPr id="34" name="Google Shape;341;g2e4b686c39f_0_148">
            <a:extLst>
              <a:ext uri="{FF2B5EF4-FFF2-40B4-BE49-F238E27FC236}">
                <a16:creationId xmlns:a16="http://schemas.microsoft.com/office/drawing/2014/main" id="{FF0A009D-87AD-4C6C-BC46-0F61B6D8014F}"/>
              </a:ext>
            </a:extLst>
          </p:cNvPr>
          <p:cNvSpPr/>
          <p:nvPr/>
        </p:nvSpPr>
        <p:spPr>
          <a:xfrm>
            <a:off x="5848401" y="7449285"/>
            <a:ext cx="386776" cy="342725"/>
          </a:xfrm>
          <a:custGeom>
            <a:avLst/>
            <a:gdLst/>
            <a:ahLst/>
            <a:cxnLst/>
            <a:rect l="l" t="t" r="r" b="b"/>
            <a:pathLst>
              <a:path w="725205" h="725205" extrusionOk="0">
                <a:moveTo>
                  <a:pt x="0" y="0"/>
                </a:moveTo>
                <a:lnTo>
                  <a:pt x="725205" y="0"/>
                </a:lnTo>
                <a:lnTo>
                  <a:pt x="725205" y="725205"/>
                </a:lnTo>
                <a:lnTo>
                  <a:pt x="0" y="7252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fr-FR" sz="960" noProof="0" dirty="0"/>
          </a:p>
        </p:txBody>
      </p:sp>
      <p:sp>
        <p:nvSpPr>
          <p:cNvPr id="35" name="Google Shape;346;g2e4b686c39f_0_148">
            <a:extLst>
              <a:ext uri="{FF2B5EF4-FFF2-40B4-BE49-F238E27FC236}">
                <a16:creationId xmlns:a16="http://schemas.microsoft.com/office/drawing/2014/main" id="{36CF4848-DDBD-383A-EABF-47915BDE72E7}"/>
              </a:ext>
            </a:extLst>
          </p:cNvPr>
          <p:cNvSpPr txBox="1"/>
          <p:nvPr/>
        </p:nvSpPr>
        <p:spPr>
          <a:xfrm>
            <a:off x="5829095" y="3695355"/>
            <a:ext cx="2743840" cy="446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020"/>
              </a:lnSpc>
            </a:pPr>
            <a:r>
              <a:rPr lang="fr-FR" sz="2073" noProof="0" dirty="0">
                <a:solidFill>
                  <a:srgbClr val="D3E2B7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Initiatives RSE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38" name="Google Shape;351;g2e4b686c39f_0_148">
            <a:extLst>
              <a:ext uri="{FF2B5EF4-FFF2-40B4-BE49-F238E27FC236}">
                <a16:creationId xmlns:a16="http://schemas.microsoft.com/office/drawing/2014/main" id="{949D7782-D4F5-A376-AC8D-8B23A6D2BF96}"/>
              </a:ext>
            </a:extLst>
          </p:cNvPr>
          <p:cNvSpPr txBox="1"/>
          <p:nvPr/>
        </p:nvSpPr>
        <p:spPr>
          <a:xfrm>
            <a:off x="6326648" y="4354119"/>
            <a:ext cx="1959200" cy="516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Réhabilitation de l'école d'</a:t>
            </a:r>
            <a:r>
              <a:rPr lang="fr-FR" sz="1119" noProof="0" dirty="0" err="1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Andock</a:t>
            </a:r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 Foula réouverte en 2022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39" name="Google Shape;352;g2e4b686c39f_0_148">
            <a:extLst>
              <a:ext uri="{FF2B5EF4-FFF2-40B4-BE49-F238E27FC236}">
                <a16:creationId xmlns:a16="http://schemas.microsoft.com/office/drawing/2014/main" id="{39FEF899-910D-0D97-0F66-1F4B2A5DAB84}"/>
              </a:ext>
            </a:extLst>
          </p:cNvPr>
          <p:cNvSpPr txBox="1"/>
          <p:nvPr/>
        </p:nvSpPr>
        <p:spPr>
          <a:xfrm>
            <a:off x="6369703" y="5084981"/>
            <a:ext cx="1959200" cy="688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Réalisation de deux nouveaux forages et deux nouvelles pompes installées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40" name="Google Shape;353;g2e4b686c39f_0_148">
            <a:extLst>
              <a:ext uri="{FF2B5EF4-FFF2-40B4-BE49-F238E27FC236}">
                <a16:creationId xmlns:a16="http://schemas.microsoft.com/office/drawing/2014/main" id="{78A18C99-7CEA-8864-2FFD-53E5E766C845}"/>
              </a:ext>
            </a:extLst>
          </p:cNvPr>
          <p:cNvSpPr txBox="1"/>
          <p:nvPr/>
        </p:nvSpPr>
        <p:spPr>
          <a:xfrm>
            <a:off x="6369703" y="5894247"/>
            <a:ext cx="1959200" cy="516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Électrification et éclairage du village par la mise en service d’une ligne 20 kV 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41" name="Google Shape;354;g2e4b686c39f_0_148">
            <a:extLst>
              <a:ext uri="{FF2B5EF4-FFF2-40B4-BE49-F238E27FC236}">
                <a16:creationId xmlns:a16="http://schemas.microsoft.com/office/drawing/2014/main" id="{CA704E5E-489A-3174-BF83-A395BC9F0B8D}"/>
              </a:ext>
            </a:extLst>
          </p:cNvPr>
          <p:cNvSpPr txBox="1"/>
          <p:nvPr/>
        </p:nvSpPr>
        <p:spPr>
          <a:xfrm>
            <a:off x="6369703" y="6633877"/>
            <a:ext cx="1959200" cy="516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Installation et couverture du village  par le réseau </a:t>
            </a:r>
            <a:r>
              <a:rPr lang="fr-FR" sz="1119" noProof="0" dirty="0" err="1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telecommunication</a:t>
            </a:r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 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42" name="Google Shape;355;g2e4b686c39f_0_148">
            <a:extLst>
              <a:ext uri="{FF2B5EF4-FFF2-40B4-BE49-F238E27FC236}">
                <a16:creationId xmlns:a16="http://schemas.microsoft.com/office/drawing/2014/main" id="{5D8BD65E-3ADD-B653-B8A8-218B1FB19F78}"/>
              </a:ext>
            </a:extLst>
          </p:cNvPr>
          <p:cNvSpPr txBox="1"/>
          <p:nvPr/>
        </p:nvSpPr>
        <p:spPr>
          <a:xfrm>
            <a:off x="6420479" y="7390645"/>
            <a:ext cx="1959200" cy="688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Renforcement de l’hôpital de Kango, accès à l’infirmerie du projet pour la population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43" name="Google Shape;356;g2e4b686c39f_0_148">
            <a:extLst>
              <a:ext uri="{FF2B5EF4-FFF2-40B4-BE49-F238E27FC236}">
                <a16:creationId xmlns:a16="http://schemas.microsoft.com/office/drawing/2014/main" id="{04EDBF79-497A-4F77-5814-6464E969AA4D}"/>
              </a:ext>
            </a:extLst>
          </p:cNvPr>
          <p:cNvSpPr txBox="1"/>
          <p:nvPr/>
        </p:nvSpPr>
        <p:spPr>
          <a:xfrm>
            <a:off x="6420479" y="8145997"/>
            <a:ext cx="1959200" cy="688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Ouverture d'un </a:t>
            </a:r>
            <a:r>
              <a:rPr lang="fr-FR" sz="1119" noProof="0" dirty="0" err="1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economat</a:t>
            </a:r>
            <a:r>
              <a:rPr lang="fr-FR" sz="1119" noProof="0" dirty="0">
                <a:solidFill>
                  <a:srgbClr val="FFFFFF"/>
                </a:solidFill>
                <a:latin typeface="Alaska Beta Light" pitchFamily="50" charset="0"/>
                <a:ea typeface="Arial"/>
                <a:cs typeface="Arial"/>
                <a:sym typeface="Arial"/>
              </a:rPr>
              <a:t> dans la base vie, accessible aux populations</a:t>
            </a:r>
            <a:endParaRPr lang="fr-FR" sz="960" noProof="0" dirty="0">
              <a:latin typeface="Alaska Beta Light" pitchFamily="50" charset="0"/>
            </a:endParaRPr>
          </a:p>
        </p:txBody>
      </p:sp>
      <p:sp>
        <p:nvSpPr>
          <p:cNvPr id="44" name="Google Shape;385;g2e4b686c39f_0_184">
            <a:extLst>
              <a:ext uri="{FF2B5EF4-FFF2-40B4-BE49-F238E27FC236}">
                <a16:creationId xmlns:a16="http://schemas.microsoft.com/office/drawing/2014/main" id="{6A9EAD8B-94B9-32DA-49FD-298D5CF27DEF}"/>
              </a:ext>
            </a:extLst>
          </p:cNvPr>
          <p:cNvSpPr txBox="1"/>
          <p:nvPr/>
        </p:nvSpPr>
        <p:spPr>
          <a:xfrm>
            <a:off x="2930108" y="7082481"/>
            <a:ext cx="2207162" cy="103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fr-FR" sz="1119" noProof="0" dirty="0">
                <a:latin typeface="Alaska Beta Light" pitchFamily="50" charset="0"/>
                <a:ea typeface="Arial"/>
                <a:cs typeface="Arial"/>
                <a:sym typeface="Arial"/>
              </a:rPr>
              <a:t>Création du Sanctuaire de Nature du Bassin amont de la </a:t>
            </a:r>
            <a:r>
              <a:rPr lang="fr-FR" sz="1119" noProof="0" dirty="0" err="1">
                <a:latin typeface="Alaska Beta Light" pitchFamily="50" charset="0"/>
                <a:ea typeface="Arial"/>
                <a:cs typeface="Arial"/>
                <a:sym typeface="Arial"/>
              </a:rPr>
              <a:t>Begnoung</a:t>
            </a:r>
            <a:r>
              <a:rPr lang="fr-FR" sz="1119" noProof="0" dirty="0">
                <a:latin typeface="Alaska Beta Light" pitchFamily="50" charset="0"/>
                <a:ea typeface="Arial"/>
                <a:cs typeface="Arial"/>
                <a:sym typeface="Arial"/>
              </a:rPr>
              <a:t> dans le but d'assurer la préservation des </a:t>
            </a:r>
            <a:r>
              <a:rPr lang="fr-FR" sz="1119" noProof="0" dirty="0" err="1">
                <a:latin typeface="Alaska Beta Light" pitchFamily="50" charset="0"/>
                <a:ea typeface="Arial"/>
                <a:cs typeface="Arial"/>
                <a:sym typeface="Arial"/>
              </a:rPr>
              <a:t>espcèes</a:t>
            </a:r>
            <a:r>
              <a:rPr lang="fr-FR" sz="1119" noProof="0" dirty="0">
                <a:latin typeface="Alaska Beta Light" pitchFamily="50" charset="0"/>
                <a:ea typeface="Arial"/>
                <a:cs typeface="Arial"/>
                <a:sym typeface="Arial"/>
              </a:rPr>
              <a:t> animales et végétales</a:t>
            </a:r>
            <a:endParaRPr lang="fr-FR" sz="960" noProof="0" dirty="0">
              <a:latin typeface="Alaska Beta Light" pitchFamily="50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F3CC12D3-6E48-F0AC-07EB-E53286D96B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76299" y="7192192"/>
            <a:ext cx="676715" cy="77425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</p:pic>
      <p:sp>
        <p:nvSpPr>
          <p:cNvPr id="51" name="Google Shape;396;g2e4b686c39f_0_184">
            <a:extLst>
              <a:ext uri="{FF2B5EF4-FFF2-40B4-BE49-F238E27FC236}">
                <a16:creationId xmlns:a16="http://schemas.microsoft.com/office/drawing/2014/main" id="{1E7337E2-EB56-8320-0521-74489452739D}"/>
              </a:ext>
            </a:extLst>
          </p:cNvPr>
          <p:cNvSpPr/>
          <p:nvPr/>
        </p:nvSpPr>
        <p:spPr>
          <a:xfrm>
            <a:off x="5809091" y="6717702"/>
            <a:ext cx="364779" cy="364779"/>
          </a:xfrm>
          <a:custGeom>
            <a:avLst/>
            <a:gdLst/>
            <a:ahLst/>
            <a:cxnLst/>
            <a:rect l="l" t="t" r="r" b="b"/>
            <a:pathLst>
              <a:path w="911948" h="911948" extrusionOk="0">
                <a:moveTo>
                  <a:pt x="0" y="0"/>
                </a:moveTo>
                <a:lnTo>
                  <a:pt x="911948" y="0"/>
                </a:lnTo>
                <a:lnTo>
                  <a:pt x="911948" y="911948"/>
                </a:lnTo>
                <a:lnTo>
                  <a:pt x="0" y="9119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fr-FR" sz="960" noProof="0" dirty="0"/>
          </a:p>
        </p:txBody>
      </p:sp>
    </p:spTree>
    <p:extLst>
      <p:ext uri="{BB962C8B-B14F-4D97-AF65-F5344CB8AC3E}">
        <p14:creationId xmlns:p14="http://schemas.microsoft.com/office/powerpoint/2010/main" val="3137341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6E5BD-35DA-89AA-98C5-D1841205A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24FD64-4434-AAB8-CADB-0C130831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17</a:t>
            </a:fld>
            <a:endParaRPr lang="fr-FR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40B38C-7ED2-EF13-4F20-D9CAA9B09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61" y="625560"/>
            <a:ext cx="9855491" cy="1036822"/>
          </a:xfrm>
        </p:spPr>
        <p:txBody>
          <a:bodyPr/>
          <a:lstStyle/>
          <a:p>
            <a:r>
              <a:rPr lang="fr-FR" noProof="0" dirty="0">
                <a:solidFill>
                  <a:schemeClr val="tx1"/>
                </a:solidFill>
              </a:rPr>
              <a:t>Sommaire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8E2864C-4A1E-472B-F759-88AE8F2FBCCD}"/>
              </a:ext>
            </a:extLst>
          </p:cNvPr>
          <p:cNvSpPr txBox="1">
            <a:spLocks/>
          </p:cNvSpPr>
          <p:nvPr/>
        </p:nvSpPr>
        <p:spPr>
          <a:xfrm>
            <a:off x="663761" y="2149065"/>
            <a:ext cx="11867874" cy="90764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bg2">
                    <a:lumMod val="75000"/>
                  </a:schemeClr>
                </a:solidFill>
              </a:rPr>
              <a:t>Présentation du projet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481E9BB-9D50-B9E4-3C61-9DD45775A5CD}"/>
              </a:ext>
            </a:extLst>
          </p:cNvPr>
          <p:cNvSpPr txBox="1">
            <a:spLocks/>
          </p:cNvSpPr>
          <p:nvPr/>
        </p:nvSpPr>
        <p:spPr>
          <a:xfrm>
            <a:off x="642646" y="3660002"/>
            <a:ext cx="11867874" cy="907643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bg1">
                    <a:lumMod val="75000"/>
                  </a:schemeClr>
                </a:solidFill>
              </a:rPr>
              <a:t>Structuration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4F9A42C-DF7B-58A8-C799-77BA3F9B7DAB}"/>
              </a:ext>
            </a:extLst>
          </p:cNvPr>
          <p:cNvSpPr txBox="1">
            <a:spLocks/>
          </p:cNvSpPr>
          <p:nvPr/>
        </p:nvSpPr>
        <p:spPr>
          <a:xfrm>
            <a:off x="621531" y="5170939"/>
            <a:ext cx="11867874" cy="90764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tx1"/>
                </a:solidFill>
              </a:rPr>
              <a:t>Facteurs clés de succès</a:t>
            </a:r>
          </a:p>
        </p:txBody>
      </p:sp>
    </p:spTree>
    <p:extLst>
      <p:ext uri="{BB962C8B-B14F-4D97-AF65-F5344CB8AC3E}">
        <p14:creationId xmlns:p14="http://schemas.microsoft.com/office/powerpoint/2010/main" val="3970589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3B3A3-B53D-7DD6-CC8F-07B9E009E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66028C-E57E-A10E-D257-5F2678518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18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62D9A89-C54E-024A-5B82-ACD17973F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Facteurs clés de succès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7BF83B-94D4-F016-2FE4-C2E44F1EBA1A}"/>
              </a:ext>
            </a:extLst>
          </p:cNvPr>
          <p:cNvSpPr/>
          <p:nvPr/>
        </p:nvSpPr>
        <p:spPr>
          <a:xfrm>
            <a:off x="505287" y="1527912"/>
            <a:ext cx="4108277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2018B9-F81A-AE21-D5AE-9FCA06048B04}"/>
              </a:ext>
            </a:extLst>
          </p:cNvPr>
          <p:cNvSpPr txBox="1"/>
          <p:nvPr/>
        </p:nvSpPr>
        <p:spPr>
          <a:xfrm>
            <a:off x="618500" y="1550489"/>
            <a:ext cx="3995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A retenir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71CF71E-C2C7-09B8-DA4F-573C4E029973}"/>
              </a:ext>
            </a:extLst>
          </p:cNvPr>
          <p:cNvSpPr/>
          <p:nvPr/>
        </p:nvSpPr>
        <p:spPr>
          <a:xfrm rot="707117">
            <a:off x="3459294" y="1315855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pic>
        <p:nvPicPr>
          <p:cNvPr id="1028" name="Picture 4" descr="low-angle photography of grey electric post">
            <a:extLst>
              <a:ext uri="{FF2B5EF4-FFF2-40B4-BE49-F238E27FC236}">
                <a16:creationId xmlns:a16="http://schemas.microsoft.com/office/drawing/2014/main" id="{F4B24F73-CE8C-1F89-D55A-B1FBE1EA0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7395"/>
            <a:ext cx="6923312" cy="450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64FD361-F4C8-A220-3A2B-698ECE3334A0}"/>
              </a:ext>
            </a:extLst>
          </p:cNvPr>
          <p:cNvSpPr txBox="1"/>
          <p:nvPr/>
        </p:nvSpPr>
        <p:spPr>
          <a:xfrm>
            <a:off x="7328107" y="3467269"/>
            <a:ext cx="8477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latin typeface="Alaska Beta" pitchFamily="50" charset="0"/>
              </a:rPr>
              <a:t>Approche « livre ouvert » </a:t>
            </a:r>
          </a:p>
          <a:p>
            <a:r>
              <a:rPr lang="fr-FR" sz="2000" b="1" noProof="0" dirty="0"/>
              <a:t>Appel d’offres ouvert et transparent, mise en place </a:t>
            </a:r>
            <a:r>
              <a:rPr lang="fr-FR" sz="2000" b="1" noProof="0"/>
              <a:t>de comité </a:t>
            </a:r>
            <a:r>
              <a:rPr lang="fr-FR" sz="2000" b="1" noProof="0" dirty="0"/>
              <a:t>de pilotage avec l’autorité.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86B0D-74E1-8521-E90E-38F9EA2F3634}"/>
              </a:ext>
            </a:extLst>
          </p:cNvPr>
          <p:cNvSpPr txBox="1"/>
          <p:nvPr/>
        </p:nvSpPr>
        <p:spPr>
          <a:xfrm>
            <a:off x="7328105" y="6934756"/>
            <a:ext cx="8477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latin typeface="Alaska Beta" pitchFamily="50" charset="0"/>
              </a:rPr>
              <a:t>Facteurs techniques</a:t>
            </a:r>
          </a:p>
          <a:p>
            <a:r>
              <a:rPr lang="fr-FR" sz="2000" b="1" noProof="0" dirty="0"/>
              <a:t>Sélection d’un EPC fiable, suivi rigoureux de la construction, capacité à intégrer les normes ESG dans la conception et l’exploitation.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FDC141-E555-FABC-F54A-82058E21EECE}"/>
              </a:ext>
            </a:extLst>
          </p:cNvPr>
          <p:cNvSpPr txBox="1"/>
          <p:nvPr/>
        </p:nvSpPr>
        <p:spPr>
          <a:xfrm>
            <a:off x="7328106" y="4998094"/>
            <a:ext cx="847794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latin typeface="Alaska Beta" pitchFamily="50" charset="0"/>
              </a:rPr>
              <a:t>Facteurs</a:t>
            </a:r>
            <a:r>
              <a:rPr lang="fr-FR" sz="3200" b="1" noProof="0" dirty="0"/>
              <a:t> </a:t>
            </a:r>
            <a:r>
              <a:rPr lang="fr-FR" sz="3200" b="1" noProof="0" dirty="0">
                <a:latin typeface="Alaska Beta" pitchFamily="50" charset="0"/>
              </a:rPr>
              <a:t>juridiques</a:t>
            </a:r>
          </a:p>
          <a:p>
            <a:r>
              <a:rPr lang="fr-FR" sz="2000" b="1" noProof="0" dirty="0"/>
              <a:t>Accompagnement de l’ALSF pour l’Etat pour la mise au point des contrats. Par ailleurs </a:t>
            </a:r>
            <a:r>
              <a:rPr lang="fr-FR" sz="2000" b="1" noProof="0" dirty="0" err="1"/>
              <a:t>Meridiam</a:t>
            </a:r>
            <a:r>
              <a:rPr lang="fr-FR" sz="2000" b="1" noProof="0" dirty="0"/>
              <a:t> soutient le AIFP, programme panafricain de renforcement des capacités en matière de PPP.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1F9BADC-C50A-B724-20E2-97C46A7B7F5B}"/>
              </a:ext>
            </a:extLst>
          </p:cNvPr>
          <p:cNvCxnSpPr>
            <a:cxnSpLocks/>
          </p:cNvCxnSpPr>
          <p:nvPr/>
        </p:nvCxnSpPr>
        <p:spPr>
          <a:xfrm>
            <a:off x="7450595" y="4858189"/>
            <a:ext cx="400423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A17653C-70A7-7319-77DF-BCD30280B29E}"/>
              </a:ext>
            </a:extLst>
          </p:cNvPr>
          <p:cNvCxnSpPr>
            <a:cxnSpLocks/>
          </p:cNvCxnSpPr>
          <p:nvPr/>
        </p:nvCxnSpPr>
        <p:spPr>
          <a:xfrm>
            <a:off x="7450595" y="6833376"/>
            <a:ext cx="400423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E2F6483-6030-1043-8151-2B0428BAA29F}"/>
              </a:ext>
            </a:extLst>
          </p:cNvPr>
          <p:cNvSpPr txBox="1"/>
          <p:nvPr/>
        </p:nvSpPr>
        <p:spPr>
          <a:xfrm>
            <a:off x="7325958" y="1561500"/>
            <a:ext cx="8477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latin typeface="Alaska Beta" pitchFamily="50" charset="0"/>
              </a:rPr>
              <a:t>Partenaires de long terme </a:t>
            </a:r>
          </a:p>
          <a:p>
            <a:r>
              <a:rPr lang="fr-FR" sz="2000" b="1" noProof="0" dirty="0" err="1"/>
              <a:t>Meridiam</a:t>
            </a:r>
            <a:r>
              <a:rPr lang="fr-FR" sz="2000" b="1" noProof="0" dirty="0"/>
              <a:t> et GPC ont mobilisé des ressources et des financements de qualité sur le long terme avec une structuration financière robuste.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E722F1-2E51-EB00-10D5-1C0708E09716}"/>
              </a:ext>
            </a:extLst>
          </p:cNvPr>
          <p:cNvCxnSpPr>
            <a:cxnSpLocks/>
          </p:cNvCxnSpPr>
          <p:nvPr/>
        </p:nvCxnSpPr>
        <p:spPr>
          <a:xfrm>
            <a:off x="7448447" y="3276653"/>
            <a:ext cx="400423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647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D094F-1B60-9AFA-7F08-E232454CD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2E92-32AC-4F4A-4A2E-C822B6B31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2101" y="3290101"/>
            <a:ext cx="15239978" cy="1049551"/>
          </a:xfrm>
        </p:spPr>
        <p:txBody>
          <a:bodyPr/>
          <a:lstStyle/>
          <a:p>
            <a:r>
              <a:rPr lang="fr-FR" noProof="0" dirty="0"/>
              <a:t>Merci pour votre attention.</a:t>
            </a:r>
          </a:p>
        </p:txBody>
      </p:sp>
    </p:spTree>
    <p:extLst>
      <p:ext uri="{BB962C8B-B14F-4D97-AF65-F5344CB8AC3E}">
        <p14:creationId xmlns:p14="http://schemas.microsoft.com/office/powerpoint/2010/main" val="222616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2513C-BF97-BB20-B93E-C3D7C1A4B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2B29ED-FA26-5E20-5803-C0DB1DC91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2</a:t>
            </a:fld>
            <a:endParaRPr lang="fr-FR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EF5797-5153-48CF-C000-F80F5435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31" y="630592"/>
            <a:ext cx="9855491" cy="1036822"/>
          </a:xfrm>
        </p:spPr>
        <p:txBody>
          <a:bodyPr/>
          <a:lstStyle/>
          <a:p>
            <a:r>
              <a:rPr lang="fr-FR" noProof="0" dirty="0">
                <a:solidFill>
                  <a:schemeClr val="tx1"/>
                </a:solidFill>
              </a:rPr>
              <a:t>Sommaire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34C18A8-782F-45C9-CC87-1C60AC93A7DF}"/>
              </a:ext>
            </a:extLst>
          </p:cNvPr>
          <p:cNvSpPr txBox="1">
            <a:spLocks/>
          </p:cNvSpPr>
          <p:nvPr/>
        </p:nvSpPr>
        <p:spPr>
          <a:xfrm>
            <a:off x="663761" y="2149065"/>
            <a:ext cx="11867874" cy="90764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tx1"/>
                </a:solidFill>
              </a:rPr>
              <a:t>Présentation du projet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BBC6E52-5136-1E0A-1775-42A6EEB96A0D}"/>
              </a:ext>
            </a:extLst>
          </p:cNvPr>
          <p:cNvSpPr txBox="1">
            <a:spLocks/>
          </p:cNvSpPr>
          <p:nvPr/>
        </p:nvSpPr>
        <p:spPr>
          <a:xfrm>
            <a:off x="642646" y="3660002"/>
            <a:ext cx="11867874" cy="90764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tx1"/>
                </a:solidFill>
              </a:rPr>
              <a:t>Structuration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ED269A9-98DC-CB27-BD99-C9BBCE7D5692}"/>
              </a:ext>
            </a:extLst>
          </p:cNvPr>
          <p:cNvSpPr txBox="1">
            <a:spLocks/>
          </p:cNvSpPr>
          <p:nvPr/>
        </p:nvSpPr>
        <p:spPr>
          <a:xfrm>
            <a:off x="621531" y="5170939"/>
            <a:ext cx="11867874" cy="90764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tx1"/>
                </a:solidFill>
              </a:rPr>
              <a:t>Facteurs clés de succès</a:t>
            </a:r>
          </a:p>
        </p:txBody>
      </p:sp>
    </p:spTree>
    <p:extLst>
      <p:ext uri="{BB962C8B-B14F-4D97-AF65-F5344CB8AC3E}">
        <p14:creationId xmlns:p14="http://schemas.microsoft.com/office/powerpoint/2010/main" val="1837048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10662-E758-18E2-DA81-A4396BB4C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75C4B4C-A85A-8D1D-F8CE-19C91E6FC2D0}"/>
              </a:ext>
            </a:extLst>
          </p:cNvPr>
          <p:cNvSpPr/>
          <p:nvPr/>
        </p:nvSpPr>
        <p:spPr>
          <a:xfrm>
            <a:off x="-1" y="1452305"/>
            <a:ext cx="6847723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3B3828-7319-4350-E7FA-57054D47070F}"/>
              </a:ext>
            </a:extLst>
          </p:cNvPr>
          <p:cNvSpPr/>
          <p:nvPr/>
        </p:nvSpPr>
        <p:spPr>
          <a:xfrm>
            <a:off x="8258783" y="2215388"/>
            <a:ext cx="7025985" cy="5861812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F64564-7DE1-54E0-3FEE-C0C305BA3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619" y="580152"/>
            <a:ext cx="14979941" cy="569387"/>
          </a:xfrm>
        </p:spPr>
        <p:txBody>
          <a:bodyPr/>
          <a:lstStyle/>
          <a:p>
            <a:r>
              <a:rPr lang="fr-FR" sz="4000" noProof="0" dirty="0"/>
              <a:t>Rappels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26505-E652-CBD5-F349-F32892B80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253" y="1480145"/>
            <a:ext cx="6847723" cy="805804"/>
          </a:xfrm>
        </p:spPr>
        <p:txBody>
          <a:bodyPr/>
          <a:lstStyle/>
          <a:p>
            <a:r>
              <a:rPr lang="fr-FR" sz="4400" b="1" noProof="0" dirty="0">
                <a:solidFill>
                  <a:schemeClr val="bg1"/>
                </a:solidFill>
              </a:rPr>
              <a:t>Qui sommes-nous ?</a:t>
            </a:r>
            <a:endParaRPr lang="fr-FR" sz="4000" b="1" noProof="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639C28-5E82-7DE6-7394-F2524883D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t>3</a:t>
            </a:fld>
            <a:endParaRPr lang="fr-FR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56F145D-EE44-7771-B75D-DC118F72CAAD}"/>
              </a:ext>
            </a:extLst>
          </p:cNvPr>
          <p:cNvSpPr txBox="1">
            <a:spLocks/>
          </p:cNvSpPr>
          <p:nvPr/>
        </p:nvSpPr>
        <p:spPr>
          <a:xfrm>
            <a:off x="9765459" y="4340631"/>
            <a:ext cx="4453914" cy="13259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b="1" noProof="0" dirty="0">
                <a:solidFill>
                  <a:srgbClr val="00CFB3"/>
                </a:solidFill>
              </a:rPr>
              <a:t>+125</a:t>
            </a:r>
            <a:endParaRPr lang="fr-FR" sz="4000" noProof="0" dirty="0">
              <a:solidFill>
                <a:srgbClr val="00CFB3"/>
              </a:solidFill>
            </a:endParaRPr>
          </a:p>
          <a:p>
            <a:pPr algn="ctr"/>
            <a:r>
              <a:rPr lang="fr-FR" sz="3600" noProof="0" dirty="0">
                <a:solidFill>
                  <a:schemeClr val="bg2"/>
                </a:solidFill>
              </a:rPr>
              <a:t>Actifs dans 58 pays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817F3BF-F5AF-770F-5C4C-6B8FE2BC396E}"/>
              </a:ext>
            </a:extLst>
          </p:cNvPr>
          <p:cNvSpPr txBox="1">
            <a:spLocks/>
          </p:cNvSpPr>
          <p:nvPr/>
        </p:nvSpPr>
        <p:spPr>
          <a:xfrm>
            <a:off x="9170035" y="5783927"/>
            <a:ext cx="5357657" cy="24316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b="1" noProof="0" dirty="0">
                <a:solidFill>
                  <a:srgbClr val="00CFB3"/>
                </a:solidFill>
              </a:rPr>
              <a:t> 3</a:t>
            </a:r>
            <a:endParaRPr lang="fr-FR" sz="4000" noProof="0" dirty="0">
              <a:solidFill>
                <a:srgbClr val="00CFB3"/>
              </a:solidFill>
            </a:endParaRPr>
          </a:p>
          <a:p>
            <a:pPr algn="ctr"/>
            <a:r>
              <a:rPr lang="fr-FR" sz="4000" noProof="0" dirty="0">
                <a:solidFill>
                  <a:schemeClr val="bg2"/>
                </a:solidFill>
              </a:rPr>
              <a:t>Zones d’impact</a:t>
            </a:r>
          </a:p>
          <a:p>
            <a:pPr algn="ctr"/>
            <a:r>
              <a:rPr lang="fr-FR" sz="2000" i="1" noProof="0" dirty="0">
                <a:solidFill>
                  <a:schemeClr val="bg2"/>
                </a:solidFill>
              </a:rPr>
              <a:t>Services  publics  essentiels</a:t>
            </a:r>
          </a:p>
          <a:p>
            <a:pPr algn="ctr"/>
            <a:r>
              <a:rPr lang="fr-FR" sz="2000" i="1" noProof="0" dirty="0">
                <a:solidFill>
                  <a:schemeClr val="bg2"/>
                </a:solidFill>
              </a:rPr>
              <a:t>Mobilité  durable</a:t>
            </a:r>
          </a:p>
          <a:p>
            <a:pPr algn="ctr"/>
            <a:r>
              <a:rPr lang="fr-FR" sz="2000" i="1" noProof="0" dirty="0">
                <a:solidFill>
                  <a:schemeClr val="bg2"/>
                </a:solidFill>
              </a:rPr>
              <a:t>Solutions   innovantes  à  faibles  émissions  carbone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CC7335E-37E3-39A2-57EF-6D62F6C317FB}"/>
              </a:ext>
            </a:extLst>
          </p:cNvPr>
          <p:cNvSpPr txBox="1">
            <a:spLocks/>
          </p:cNvSpPr>
          <p:nvPr/>
        </p:nvSpPr>
        <p:spPr>
          <a:xfrm>
            <a:off x="9580158" y="2285949"/>
            <a:ext cx="4453914" cy="16306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b="1" noProof="0" dirty="0">
                <a:solidFill>
                  <a:srgbClr val="00CFB3"/>
                </a:solidFill>
              </a:rPr>
              <a:t>23</a:t>
            </a:r>
            <a:endParaRPr lang="fr-FR" sz="4000" noProof="0" dirty="0"/>
          </a:p>
          <a:p>
            <a:pPr algn="ctr"/>
            <a:r>
              <a:rPr lang="fr-FR" sz="3200" noProof="0" dirty="0">
                <a:solidFill>
                  <a:schemeClr val="bg2"/>
                </a:solidFill>
              </a:rPr>
              <a:t>Milliards d’euro d’actifs sous gestion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723506C-EF2B-AE56-3C69-68F503CC1F8A}"/>
              </a:ext>
            </a:extLst>
          </p:cNvPr>
          <p:cNvSpPr txBox="1">
            <a:spLocks/>
          </p:cNvSpPr>
          <p:nvPr/>
        </p:nvSpPr>
        <p:spPr>
          <a:xfrm>
            <a:off x="698137" y="2708408"/>
            <a:ext cx="6847723" cy="4590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noProof="0" dirty="0" err="1">
                <a:solidFill>
                  <a:schemeClr val="tx1"/>
                </a:solidFill>
              </a:rPr>
              <a:t>Meridiam</a:t>
            </a:r>
            <a:r>
              <a:rPr lang="fr-FR" sz="3600" noProof="0" dirty="0">
                <a:solidFill>
                  <a:schemeClr val="tx1"/>
                </a:solidFill>
              </a:rPr>
              <a:t> est un spécialiste des infrastructures de demain, contribuant </a:t>
            </a:r>
            <a:r>
              <a:rPr lang="fr-FR" sz="3600" dirty="0">
                <a:solidFill>
                  <a:schemeClr val="tx1"/>
                </a:solidFill>
              </a:rPr>
              <a:t>à</a:t>
            </a:r>
            <a:r>
              <a:rPr lang="fr-FR" sz="3600" noProof="0" dirty="0">
                <a:solidFill>
                  <a:schemeClr val="tx1"/>
                </a:solidFill>
              </a:rPr>
              <a:t> la réalisation des objectifs de développement durable des Nations Unies. Nous concevons, finançons et gérons des </a:t>
            </a:r>
            <a:r>
              <a:rPr lang="fr-FR" sz="3600" b="1" noProof="0" dirty="0">
                <a:solidFill>
                  <a:schemeClr val="tx1"/>
                </a:solidFill>
                <a:highlight>
                  <a:srgbClr val="80E7DA"/>
                </a:highlight>
              </a:rPr>
              <a:t>infrastructures durables et résilientes</a:t>
            </a:r>
            <a:r>
              <a:rPr lang="fr-FR" sz="3600" noProof="0" dirty="0">
                <a:solidFill>
                  <a:schemeClr val="tx1"/>
                </a:solidFill>
              </a:rPr>
              <a:t>, inscrites dans le long terme.</a:t>
            </a:r>
            <a:endParaRPr lang="fr-FR" sz="2800" noProof="0" dirty="0">
              <a:solidFill>
                <a:schemeClr val="tx1"/>
              </a:solidFill>
            </a:endParaRPr>
          </a:p>
          <a:p>
            <a:endParaRPr lang="fr-FR" sz="2800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69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1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7B7888-7FFF-2C48-A5FD-29703CF94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D678D-8764-AC35-7B31-1474418B2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647" y="650124"/>
            <a:ext cx="8533722" cy="423706"/>
          </a:xfr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noProof="0" dirty="0"/>
              <a:t>Rappels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638E03-ABE7-52B4-E2D8-8F98896B8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54596" y="8204662"/>
            <a:ext cx="660345" cy="356167"/>
          </a:xfrm>
        </p:spPr>
        <p:txBody>
          <a:bodyPr vert="horz" lIns="0" tIns="0" rIns="0" bIns="0" rtlCol="0" anchor="b">
            <a:normAutofit/>
          </a:bodyPr>
          <a:lstStyle/>
          <a:p>
            <a:pPr>
              <a:spcAft>
                <a:spcPts val="600"/>
              </a:spcAft>
            </a:pPr>
            <a:fld id="{91D568E7-61F5-D04E-995D-81EF41C01A2A}" type="slidenum">
              <a:rPr lang="fr-FR" noProof="0" smtClean="0">
                <a:solidFill>
                  <a:schemeClr val="bg2"/>
                </a:solidFill>
              </a:rPr>
              <a:pPr>
                <a:spcAft>
                  <a:spcPts val="600"/>
                </a:spcAft>
              </a:pPr>
              <a:t>4</a:t>
            </a:fld>
            <a:endParaRPr lang="fr-FR" noProof="0" dirty="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45B91-EB05-5515-34B7-3329B9B3B7B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17309" y="351088"/>
            <a:ext cx="10246071" cy="2014538"/>
          </a:xfrm>
        </p:spPr>
        <p:txBody>
          <a:bodyPr vert="horz" lIns="0" tIns="0" rIns="0" bIns="0" rtlCol="0">
            <a:normAutofit/>
          </a:bodyPr>
          <a:lstStyle/>
          <a:p>
            <a:pPr algn="l">
              <a:spcAft>
                <a:spcPts val="600"/>
              </a:spcAft>
            </a:pPr>
            <a:r>
              <a:rPr lang="fr-FR" sz="4400" b="1" noProof="0" dirty="0">
                <a:solidFill>
                  <a:schemeClr val="bg2"/>
                </a:solidFill>
              </a:rPr>
              <a:t>Aperçu de nos projets en </a:t>
            </a:r>
            <a:r>
              <a:rPr lang="fr-FR" sz="4400" b="1" noProof="0" dirty="0">
                <a:solidFill>
                  <a:schemeClr val="bg2"/>
                </a:solidFill>
                <a:highlight>
                  <a:srgbClr val="80E7DA"/>
                </a:highlight>
              </a:rPr>
              <a:t>transition énergétique</a:t>
            </a:r>
            <a:endParaRPr lang="fr-FR" sz="4400" b="1" noProof="0" dirty="0">
              <a:solidFill>
                <a:schemeClr val="bg2"/>
              </a:solidFill>
            </a:endParaRPr>
          </a:p>
        </p:txBody>
      </p:sp>
      <p:sp>
        <p:nvSpPr>
          <p:cNvPr id="1044" name="Text Placeholder 9">
            <a:extLst>
              <a:ext uri="{FF2B5EF4-FFF2-40B4-BE49-F238E27FC236}">
                <a16:creationId xmlns:a16="http://schemas.microsoft.com/office/drawing/2014/main" id="{BA9A1B12-AA01-81B2-6484-7814D13E58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726" y="8318500"/>
            <a:ext cx="1142309" cy="195931"/>
          </a:xfrm>
        </p:spPr>
        <p:txBody>
          <a:bodyPr/>
          <a:lstStyle/>
          <a:p>
            <a:endParaRPr lang="fr-FR" noProof="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0519F2-47DD-9DEE-362B-DE6058B24A0F}"/>
              </a:ext>
            </a:extLst>
          </p:cNvPr>
          <p:cNvGrpSpPr/>
          <p:nvPr/>
        </p:nvGrpSpPr>
        <p:grpSpPr>
          <a:xfrm>
            <a:off x="1549326" y="1779712"/>
            <a:ext cx="13846618" cy="6538788"/>
            <a:chOff x="482485" y="1247585"/>
            <a:chExt cx="11274385" cy="478703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94FA17B-694B-5F02-EC08-259F26296248}"/>
                </a:ext>
              </a:extLst>
            </p:cNvPr>
            <p:cNvSpPr/>
            <p:nvPr/>
          </p:nvSpPr>
          <p:spPr>
            <a:xfrm>
              <a:off x="7278097" y="1247585"/>
              <a:ext cx="2213568" cy="47870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8858" tIns="107978" rIns="26994" rtlCol="0" anchor="t"/>
            <a:lstStyle/>
            <a:p>
              <a:pPr defTabSz="914133">
                <a:defRPr/>
              </a:pPr>
              <a:r>
                <a:rPr lang="fr-FR" sz="1400" noProof="0" dirty="0">
                  <a:solidFill>
                    <a:schemeClr val="bg2"/>
                  </a:solidFill>
                  <a:latin typeface="Alaska Beta Med" pitchFamily="50" charset="0"/>
                  <a:cs typeface="Arial" panose="020B0604020202020204" pitchFamily="34" charset="0"/>
                </a:rPr>
                <a:t>Économie circulaire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9A8335-6D91-CDB3-5D74-67F73A9D092A}"/>
                </a:ext>
              </a:extLst>
            </p:cNvPr>
            <p:cNvSpPr/>
            <p:nvPr/>
          </p:nvSpPr>
          <p:spPr>
            <a:xfrm>
              <a:off x="9543302" y="1247585"/>
              <a:ext cx="2213568" cy="47870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8858" tIns="107978" rIns="26994" rtlCol="0" anchor="t"/>
            <a:lstStyle/>
            <a:p>
              <a:pPr defTabSz="914133">
                <a:defRPr/>
              </a:pPr>
              <a:r>
                <a:rPr lang="fr-FR" sz="1400" noProof="0" dirty="0">
                  <a:solidFill>
                    <a:schemeClr val="bg2"/>
                  </a:solidFill>
                  <a:latin typeface="Alaska Beta Med" pitchFamily="50" charset="0"/>
                  <a:cs typeface="Arial" panose="020B0604020202020204" pitchFamily="34" charset="0"/>
                </a:rPr>
                <a:t>Eau et assainissement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3C323CD-FABF-659C-1E52-89E8B6FF7E54}"/>
                </a:ext>
              </a:extLst>
            </p:cNvPr>
            <p:cNvSpPr/>
            <p:nvPr/>
          </p:nvSpPr>
          <p:spPr>
            <a:xfrm>
              <a:off x="482485" y="1247585"/>
              <a:ext cx="2213568" cy="47870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8858" tIns="107978" rIns="26994" rtlCol="0" anchor="t"/>
            <a:lstStyle/>
            <a:p>
              <a:pPr defTabSz="914133">
                <a:defRPr/>
              </a:pPr>
              <a:r>
                <a:rPr lang="fr-FR" sz="1400" noProof="0" dirty="0">
                  <a:solidFill>
                    <a:schemeClr val="bg2"/>
                  </a:solidFill>
                  <a:latin typeface="Alaska Beta Med" pitchFamily="50" charset="0"/>
                  <a:cs typeface="Arial" panose="020B0604020202020204" pitchFamily="34" charset="0"/>
                </a:rPr>
                <a:t>Villes connectées et mobilité électrique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A5A60A3-C32E-8224-16F1-C0D479E969D4}"/>
                </a:ext>
              </a:extLst>
            </p:cNvPr>
            <p:cNvSpPr/>
            <p:nvPr/>
          </p:nvSpPr>
          <p:spPr>
            <a:xfrm>
              <a:off x="2747689" y="1247585"/>
              <a:ext cx="2213568" cy="47870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8858" tIns="107978" rIns="26994" rtlCol="0" anchor="t"/>
            <a:lstStyle/>
            <a:p>
              <a:pPr defTabSz="914133">
                <a:defRPr/>
              </a:pPr>
              <a:r>
                <a:rPr lang="fr-FR" sz="1400" noProof="0" dirty="0">
                  <a:solidFill>
                    <a:schemeClr val="bg2"/>
                  </a:solidFill>
                  <a:latin typeface="Alaska Beta Med" pitchFamily="50" charset="0"/>
                  <a:cs typeface="Arial" panose="020B0604020202020204" pitchFamily="34" charset="0"/>
                </a:rPr>
                <a:t>Résilience des systèmes électriques</a:t>
              </a:r>
            </a:p>
          </p:txBody>
        </p:sp>
        <p:grpSp>
          <p:nvGrpSpPr>
            <p:cNvPr id="13" name="Groupe 310">
              <a:extLst>
                <a:ext uri="{FF2B5EF4-FFF2-40B4-BE49-F238E27FC236}">
                  <a16:creationId xmlns:a16="http://schemas.microsoft.com/office/drawing/2014/main" id="{ED6DA450-2120-03E1-E449-DDD91F915A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78580" y="1349812"/>
              <a:ext cx="569407" cy="377926"/>
              <a:chOff x="7272448" y="1424532"/>
              <a:chExt cx="707321" cy="469463"/>
            </a:xfrm>
          </p:grpSpPr>
          <p:grpSp>
            <p:nvGrpSpPr>
              <p:cNvPr id="1197" name="Group 39">
                <a:extLst>
                  <a:ext uri="{FF2B5EF4-FFF2-40B4-BE49-F238E27FC236}">
                    <a16:creationId xmlns:a16="http://schemas.microsoft.com/office/drawing/2014/main" id="{DA14E108-3BD9-5818-6186-C69E42777ABA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272448" y="1424532"/>
                <a:ext cx="549272" cy="469463"/>
                <a:chOff x="3380" y="4553"/>
                <a:chExt cx="585" cy="500"/>
              </a:xfrm>
              <a:solidFill>
                <a:srgbClr val="3177A6"/>
              </a:solidFill>
            </p:grpSpPr>
            <p:sp>
              <p:nvSpPr>
                <p:cNvPr id="1200" name="Freeform 40">
                  <a:extLst>
                    <a:ext uri="{FF2B5EF4-FFF2-40B4-BE49-F238E27FC236}">
                      <a16:creationId xmlns:a16="http://schemas.microsoft.com/office/drawing/2014/main" id="{F274032D-9285-8FB8-1F1F-F1B764A68E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80" y="4553"/>
                  <a:ext cx="585" cy="454"/>
                </a:xfrm>
                <a:custGeom>
                  <a:avLst/>
                  <a:gdLst>
                    <a:gd name="T0" fmla="*/ 189 w 244"/>
                    <a:gd name="T1" fmla="*/ 68 h 189"/>
                    <a:gd name="T2" fmla="*/ 175 w 244"/>
                    <a:gd name="T3" fmla="*/ 68 h 189"/>
                    <a:gd name="T4" fmla="*/ 107 w 244"/>
                    <a:gd name="T5" fmla="*/ 0 h 189"/>
                    <a:gd name="T6" fmla="*/ 39 w 244"/>
                    <a:gd name="T7" fmla="*/ 68 h 189"/>
                    <a:gd name="T8" fmla="*/ 39 w 244"/>
                    <a:gd name="T9" fmla="*/ 71 h 189"/>
                    <a:gd name="T10" fmla="*/ 10 w 244"/>
                    <a:gd name="T11" fmla="*/ 136 h 189"/>
                    <a:gd name="T12" fmla="*/ 57 w 244"/>
                    <a:gd name="T13" fmla="*/ 168 h 189"/>
                    <a:gd name="T14" fmla="*/ 125 w 244"/>
                    <a:gd name="T15" fmla="*/ 168 h 189"/>
                    <a:gd name="T16" fmla="*/ 199 w 244"/>
                    <a:gd name="T17" fmla="*/ 169 h 189"/>
                    <a:gd name="T18" fmla="*/ 202 w 244"/>
                    <a:gd name="T19" fmla="*/ 166 h 189"/>
                    <a:gd name="T20" fmla="*/ 236 w 244"/>
                    <a:gd name="T21" fmla="*/ 104 h 189"/>
                    <a:gd name="T22" fmla="*/ 189 w 244"/>
                    <a:gd name="T23" fmla="*/ 68 h 189"/>
                    <a:gd name="T24" fmla="*/ 199 w 244"/>
                    <a:gd name="T25" fmla="*/ 159 h 189"/>
                    <a:gd name="T26" fmla="*/ 197 w 244"/>
                    <a:gd name="T27" fmla="*/ 160 h 189"/>
                    <a:gd name="T28" fmla="*/ 135 w 244"/>
                    <a:gd name="T29" fmla="*/ 165 h 189"/>
                    <a:gd name="T30" fmla="*/ 131 w 244"/>
                    <a:gd name="T31" fmla="*/ 161 h 189"/>
                    <a:gd name="T32" fmla="*/ 128 w 244"/>
                    <a:gd name="T33" fmla="*/ 160 h 189"/>
                    <a:gd name="T34" fmla="*/ 57 w 244"/>
                    <a:gd name="T35" fmla="*/ 160 h 189"/>
                    <a:gd name="T36" fmla="*/ 15 w 244"/>
                    <a:gd name="T37" fmla="*/ 118 h 189"/>
                    <a:gd name="T38" fmla="*/ 45 w 244"/>
                    <a:gd name="T39" fmla="*/ 78 h 189"/>
                    <a:gd name="T40" fmla="*/ 47 w 244"/>
                    <a:gd name="T41" fmla="*/ 74 h 189"/>
                    <a:gd name="T42" fmla="*/ 47 w 244"/>
                    <a:gd name="T43" fmla="*/ 68 h 189"/>
                    <a:gd name="T44" fmla="*/ 107 w 244"/>
                    <a:gd name="T45" fmla="*/ 8 h 189"/>
                    <a:gd name="T46" fmla="*/ 167 w 244"/>
                    <a:gd name="T47" fmla="*/ 68 h 189"/>
                    <a:gd name="T48" fmla="*/ 167 w 244"/>
                    <a:gd name="T49" fmla="*/ 71 h 189"/>
                    <a:gd name="T50" fmla="*/ 167 w 244"/>
                    <a:gd name="T51" fmla="*/ 72 h 189"/>
                    <a:gd name="T52" fmla="*/ 171 w 244"/>
                    <a:gd name="T53" fmla="*/ 76 h 189"/>
                    <a:gd name="T54" fmla="*/ 171 w 244"/>
                    <a:gd name="T55" fmla="*/ 76 h 189"/>
                    <a:gd name="T56" fmla="*/ 189 w 244"/>
                    <a:gd name="T57" fmla="*/ 76 h 189"/>
                    <a:gd name="T58" fmla="*/ 230 w 244"/>
                    <a:gd name="T59" fmla="*/ 120 h 189"/>
                    <a:gd name="T60" fmla="*/ 199 w 244"/>
                    <a:gd name="T61" fmla="*/ 159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4" h="189">
                      <a:moveTo>
                        <a:pt x="189" y="68"/>
                      </a:moveTo>
                      <a:cubicBezTo>
                        <a:pt x="175" y="68"/>
                        <a:pt x="175" y="68"/>
                        <a:pt x="175" y="68"/>
                      </a:cubicBezTo>
                      <a:cubicBezTo>
                        <a:pt x="175" y="30"/>
                        <a:pt x="145" y="0"/>
                        <a:pt x="107" y="0"/>
                      </a:cubicBezTo>
                      <a:cubicBezTo>
                        <a:pt x="69" y="0"/>
                        <a:pt x="39" y="30"/>
                        <a:pt x="39" y="68"/>
                      </a:cubicBezTo>
                      <a:cubicBezTo>
                        <a:pt x="39" y="69"/>
                        <a:pt x="39" y="70"/>
                        <a:pt x="39" y="71"/>
                      </a:cubicBezTo>
                      <a:cubicBezTo>
                        <a:pt x="13" y="81"/>
                        <a:pt x="0" y="110"/>
                        <a:pt x="10" y="136"/>
                      </a:cubicBezTo>
                      <a:cubicBezTo>
                        <a:pt x="17" y="155"/>
                        <a:pt x="36" y="168"/>
                        <a:pt x="57" y="168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45" y="189"/>
                        <a:pt x="178" y="189"/>
                        <a:pt x="199" y="169"/>
                      </a:cubicBezTo>
                      <a:cubicBezTo>
                        <a:pt x="200" y="168"/>
                        <a:pt x="201" y="167"/>
                        <a:pt x="202" y="166"/>
                      </a:cubicBezTo>
                      <a:cubicBezTo>
                        <a:pt x="229" y="158"/>
                        <a:pt x="244" y="131"/>
                        <a:pt x="236" y="104"/>
                      </a:cubicBezTo>
                      <a:cubicBezTo>
                        <a:pt x="230" y="83"/>
                        <a:pt x="211" y="68"/>
                        <a:pt x="189" y="68"/>
                      </a:cubicBezTo>
                      <a:close/>
                      <a:moveTo>
                        <a:pt x="199" y="159"/>
                      </a:moveTo>
                      <a:cubicBezTo>
                        <a:pt x="197" y="160"/>
                        <a:pt x="197" y="160"/>
                        <a:pt x="197" y="160"/>
                      </a:cubicBezTo>
                      <a:cubicBezTo>
                        <a:pt x="181" y="179"/>
                        <a:pt x="154" y="181"/>
                        <a:pt x="135" y="165"/>
                      </a:cubicBezTo>
                      <a:cubicBezTo>
                        <a:pt x="133" y="164"/>
                        <a:pt x="132" y="163"/>
                        <a:pt x="131" y="161"/>
                      </a:cubicBezTo>
                      <a:cubicBezTo>
                        <a:pt x="130" y="160"/>
                        <a:pt x="129" y="160"/>
                        <a:pt x="128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34" y="160"/>
                        <a:pt x="15" y="141"/>
                        <a:pt x="15" y="118"/>
                      </a:cubicBezTo>
                      <a:cubicBezTo>
                        <a:pt x="16" y="99"/>
                        <a:pt x="27" y="84"/>
                        <a:pt x="45" y="78"/>
                      </a:cubicBezTo>
                      <a:cubicBezTo>
                        <a:pt x="46" y="77"/>
                        <a:pt x="47" y="76"/>
                        <a:pt x="47" y="74"/>
                      </a:cubicBezTo>
                      <a:cubicBezTo>
                        <a:pt x="47" y="72"/>
                        <a:pt x="47" y="70"/>
                        <a:pt x="47" y="68"/>
                      </a:cubicBezTo>
                      <a:cubicBezTo>
                        <a:pt x="47" y="35"/>
                        <a:pt x="74" y="8"/>
                        <a:pt x="107" y="8"/>
                      </a:cubicBezTo>
                      <a:cubicBezTo>
                        <a:pt x="140" y="8"/>
                        <a:pt x="167" y="35"/>
                        <a:pt x="167" y="68"/>
                      </a:cubicBezTo>
                      <a:cubicBezTo>
                        <a:pt x="167" y="69"/>
                        <a:pt x="167" y="70"/>
                        <a:pt x="167" y="71"/>
                      </a:cubicBezTo>
                      <a:cubicBezTo>
                        <a:pt x="167" y="72"/>
                        <a:pt x="167" y="72"/>
                        <a:pt x="167" y="72"/>
                      </a:cubicBezTo>
                      <a:cubicBezTo>
                        <a:pt x="167" y="74"/>
                        <a:pt x="168" y="76"/>
                        <a:pt x="171" y="76"/>
                      </a:cubicBezTo>
                      <a:cubicBezTo>
                        <a:pt x="171" y="76"/>
                        <a:pt x="171" y="76"/>
                        <a:pt x="171" y="76"/>
                      </a:cubicBezTo>
                      <a:cubicBezTo>
                        <a:pt x="189" y="76"/>
                        <a:pt x="189" y="76"/>
                        <a:pt x="189" y="76"/>
                      </a:cubicBezTo>
                      <a:cubicBezTo>
                        <a:pt x="213" y="77"/>
                        <a:pt x="231" y="97"/>
                        <a:pt x="230" y="120"/>
                      </a:cubicBezTo>
                      <a:cubicBezTo>
                        <a:pt x="229" y="138"/>
                        <a:pt x="216" y="154"/>
                        <a:pt x="199" y="1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1" name="Freeform 41">
                  <a:extLst>
                    <a:ext uri="{FF2B5EF4-FFF2-40B4-BE49-F238E27FC236}">
                      <a16:creationId xmlns:a16="http://schemas.microsoft.com/office/drawing/2014/main" id="{78FDE5F0-074B-7511-E67B-72C26AB75E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" y="4620"/>
                  <a:ext cx="76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2" name="Freeform 42">
                  <a:extLst>
                    <a:ext uri="{FF2B5EF4-FFF2-40B4-BE49-F238E27FC236}">
                      <a16:creationId xmlns:a16="http://schemas.microsoft.com/office/drawing/2014/main" id="{B217BC0D-851A-C910-3445-AC05D4A12E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97" y="4553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3" name="Freeform 43">
                  <a:extLst>
                    <a:ext uri="{FF2B5EF4-FFF2-40B4-BE49-F238E27FC236}">
                      <a16:creationId xmlns:a16="http://schemas.microsoft.com/office/drawing/2014/main" id="{B439D3E8-EAB3-DD71-DB3E-FF77B9BA188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0" y="4976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4" name="Freeform 44">
                  <a:extLst>
                    <a:ext uri="{FF2B5EF4-FFF2-40B4-BE49-F238E27FC236}">
                      <a16:creationId xmlns:a16="http://schemas.microsoft.com/office/drawing/2014/main" id="{833C576C-5E2A-51C2-A748-54FFC1CBFE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6" y="4716"/>
                  <a:ext cx="96" cy="145"/>
                </a:xfrm>
                <a:custGeom>
                  <a:avLst/>
                  <a:gdLst>
                    <a:gd name="T0" fmla="*/ 20 w 40"/>
                    <a:gd name="T1" fmla="*/ 0 h 60"/>
                    <a:gd name="T2" fmla="*/ 0 w 40"/>
                    <a:gd name="T3" fmla="*/ 20 h 60"/>
                    <a:gd name="T4" fmla="*/ 0 w 40"/>
                    <a:gd name="T5" fmla="*/ 40 h 60"/>
                    <a:gd name="T6" fmla="*/ 20 w 40"/>
                    <a:gd name="T7" fmla="*/ 60 h 60"/>
                    <a:gd name="T8" fmla="*/ 40 w 40"/>
                    <a:gd name="T9" fmla="*/ 40 h 60"/>
                    <a:gd name="T10" fmla="*/ 40 w 40"/>
                    <a:gd name="T11" fmla="*/ 20 h 60"/>
                    <a:gd name="T12" fmla="*/ 20 w 40"/>
                    <a:gd name="T13" fmla="*/ 0 h 60"/>
                    <a:gd name="T14" fmla="*/ 32 w 40"/>
                    <a:gd name="T15" fmla="*/ 40 h 60"/>
                    <a:gd name="T16" fmla="*/ 20 w 40"/>
                    <a:gd name="T17" fmla="*/ 52 h 60"/>
                    <a:gd name="T18" fmla="*/ 8 w 40"/>
                    <a:gd name="T19" fmla="*/ 40 h 60"/>
                    <a:gd name="T20" fmla="*/ 8 w 40"/>
                    <a:gd name="T21" fmla="*/ 20 h 60"/>
                    <a:gd name="T22" fmla="*/ 20 w 40"/>
                    <a:gd name="T23" fmla="*/ 8 h 60"/>
                    <a:gd name="T24" fmla="*/ 32 w 40"/>
                    <a:gd name="T25" fmla="*/ 20 h 60"/>
                    <a:gd name="T26" fmla="*/ 32 w 40"/>
                    <a:gd name="T27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60">
                      <a:moveTo>
                        <a:pt x="20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lose/>
                      <a:moveTo>
                        <a:pt x="32" y="40"/>
                      </a:move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ubicBezTo>
                        <a:pt x="27" y="8"/>
                        <a:pt x="32" y="13"/>
                        <a:pt x="32" y="20"/>
                      </a:cubicBezTo>
                      <a:lnTo>
                        <a:pt x="32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5" name="Freeform 45">
                  <a:extLst>
                    <a:ext uri="{FF2B5EF4-FFF2-40B4-BE49-F238E27FC236}">
                      <a16:creationId xmlns:a16="http://schemas.microsoft.com/office/drawing/2014/main" id="{9E56194C-0DAA-F23A-1786-B3E1E353AC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1" y="4716"/>
                  <a:ext cx="96" cy="145"/>
                </a:xfrm>
                <a:custGeom>
                  <a:avLst/>
                  <a:gdLst>
                    <a:gd name="T0" fmla="*/ 20 w 40"/>
                    <a:gd name="T1" fmla="*/ 8 h 60"/>
                    <a:gd name="T2" fmla="*/ 32 w 40"/>
                    <a:gd name="T3" fmla="*/ 20 h 60"/>
                    <a:gd name="T4" fmla="*/ 36 w 40"/>
                    <a:gd name="T5" fmla="*/ 24 h 60"/>
                    <a:gd name="T6" fmla="*/ 40 w 40"/>
                    <a:gd name="T7" fmla="*/ 20 h 60"/>
                    <a:gd name="T8" fmla="*/ 20 w 40"/>
                    <a:gd name="T9" fmla="*/ 0 h 60"/>
                    <a:gd name="T10" fmla="*/ 0 w 40"/>
                    <a:gd name="T11" fmla="*/ 20 h 60"/>
                    <a:gd name="T12" fmla="*/ 0 w 40"/>
                    <a:gd name="T13" fmla="*/ 40 h 60"/>
                    <a:gd name="T14" fmla="*/ 20 w 40"/>
                    <a:gd name="T15" fmla="*/ 60 h 60"/>
                    <a:gd name="T16" fmla="*/ 40 w 40"/>
                    <a:gd name="T17" fmla="*/ 40 h 60"/>
                    <a:gd name="T18" fmla="*/ 36 w 40"/>
                    <a:gd name="T19" fmla="*/ 36 h 60"/>
                    <a:gd name="T20" fmla="*/ 32 w 40"/>
                    <a:gd name="T21" fmla="*/ 40 h 60"/>
                    <a:gd name="T22" fmla="*/ 20 w 40"/>
                    <a:gd name="T23" fmla="*/ 52 h 60"/>
                    <a:gd name="T24" fmla="*/ 8 w 40"/>
                    <a:gd name="T25" fmla="*/ 40 h 60"/>
                    <a:gd name="T26" fmla="*/ 8 w 40"/>
                    <a:gd name="T27" fmla="*/ 20 h 60"/>
                    <a:gd name="T28" fmla="*/ 20 w 40"/>
                    <a:gd name="T2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60">
                      <a:moveTo>
                        <a:pt x="20" y="8"/>
                      </a:moveTo>
                      <a:cubicBezTo>
                        <a:pt x="27" y="8"/>
                        <a:pt x="32" y="13"/>
                        <a:pt x="32" y="20"/>
                      </a:cubicBezTo>
                      <a:cubicBezTo>
                        <a:pt x="32" y="22"/>
                        <a:pt x="34" y="24"/>
                        <a:pt x="36" y="24"/>
                      </a:cubicBezTo>
                      <a:cubicBezTo>
                        <a:pt x="38" y="24"/>
                        <a:pt x="40" y="22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38"/>
                        <a:pt x="38" y="36"/>
                        <a:pt x="36" y="36"/>
                      </a:cubicBezTo>
                      <a:cubicBezTo>
                        <a:pt x="34" y="36"/>
                        <a:pt x="32" y="38"/>
                        <a:pt x="32" y="40"/>
                      </a:cubicBez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6" name="Freeform 46">
                  <a:extLst>
                    <a:ext uri="{FF2B5EF4-FFF2-40B4-BE49-F238E27FC236}">
                      <a16:creationId xmlns:a16="http://schemas.microsoft.com/office/drawing/2014/main" id="{9892558E-06F9-78FC-0502-91B09E85B7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2" y="4793"/>
                  <a:ext cx="77" cy="87"/>
                </a:xfrm>
                <a:custGeom>
                  <a:avLst/>
                  <a:gdLst>
                    <a:gd name="T0" fmla="*/ 28 w 32"/>
                    <a:gd name="T1" fmla="*/ 28 h 36"/>
                    <a:gd name="T2" fmla="*/ 14 w 32"/>
                    <a:gd name="T3" fmla="*/ 28 h 36"/>
                    <a:gd name="T4" fmla="*/ 16 w 32"/>
                    <a:gd name="T5" fmla="*/ 26 h 36"/>
                    <a:gd name="T6" fmla="*/ 24 w 32"/>
                    <a:gd name="T7" fmla="*/ 12 h 36"/>
                    <a:gd name="T8" fmla="*/ 12 w 32"/>
                    <a:gd name="T9" fmla="*/ 0 h 36"/>
                    <a:gd name="T10" fmla="*/ 0 w 32"/>
                    <a:gd name="T11" fmla="*/ 12 h 36"/>
                    <a:gd name="T12" fmla="*/ 4 w 32"/>
                    <a:gd name="T13" fmla="*/ 16 h 36"/>
                    <a:gd name="T14" fmla="*/ 8 w 32"/>
                    <a:gd name="T15" fmla="*/ 12 h 36"/>
                    <a:gd name="T16" fmla="*/ 12 w 32"/>
                    <a:gd name="T17" fmla="*/ 8 h 36"/>
                    <a:gd name="T18" fmla="*/ 16 w 32"/>
                    <a:gd name="T19" fmla="*/ 12 h 36"/>
                    <a:gd name="T20" fmla="*/ 10 w 32"/>
                    <a:gd name="T21" fmla="*/ 20 h 36"/>
                    <a:gd name="T22" fmla="*/ 1 w 32"/>
                    <a:gd name="T23" fmla="*/ 29 h 36"/>
                    <a:gd name="T24" fmla="*/ 1 w 32"/>
                    <a:gd name="T25" fmla="*/ 35 h 36"/>
                    <a:gd name="T26" fmla="*/ 4 w 32"/>
                    <a:gd name="T27" fmla="*/ 36 h 36"/>
                    <a:gd name="T28" fmla="*/ 28 w 32"/>
                    <a:gd name="T29" fmla="*/ 36 h 36"/>
                    <a:gd name="T30" fmla="*/ 32 w 32"/>
                    <a:gd name="T31" fmla="*/ 32 h 36"/>
                    <a:gd name="T32" fmla="*/ 28 w 32"/>
                    <a:gd name="T33" fmla="*/ 2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36">
                      <a:moveTo>
                        <a:pt x="28" y="28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20" y="22"/>
                        <a:pt x="24" y="18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14"/>
                        <a:pt x="2" y="16"/>
                        <a:pt x="4" y="16"/>
                      </a:cubicBezTo>
                      <a:cubicBezTo>
                        <a:pt x="6" y="16"/>
                        <a:pt x="8" y="14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14" y="8"/>
                        <a:pt x="16" y="10"/>
                        <a:pt x="16" y="12"/>
                      </a:cubicBezTo>
                      <a:cubicBezTo>
                        <a:pt x="16" y="14"/>
                        <a:pt x="13" y="17"/>
                        <a:pt x="10" y="2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1" y="35"/>
                      </a:cubicBezTo>
                      <a:cubicBezTo>
                        <a:pt x="2" y="36"/>
                        <a:pt x="3" y="36"/>
                        <a:pt x="4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0" y="36"/>
                        <a:pt x="32" y="34"/>
                        <a:pt x="32" y="32"/>
                      </a:cubicBezTo>
                      <a:cubicBezTo>
                        <a:pt x="32" y="30"/>
                        <a:pt x="30" y="28"/>
                        <a:pt x="28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619">
                    <a:defRPr/>
                  </a:pPr>
                  <a:endParaRPr lang="fr-FR" sz="1600" kern="0" noProof="0" dirty="0">
                    <a:solidFill>
                      <a:prstClr val="black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98" name="Ellipse 93">
                <a:extLst>
                  <a:ext uri="{FF2B5EF4-FFF2-40B4-BE49-F238E27FC236}">
                    <a16:creationId xmlns:a16="http://schemas.microsoft.com/office/drawing/2014/main" id="{FB4AA609-D00E-B0C0-06D6-E37FECA4AF39}"/>
                  </a:ext>
                </a:extLst>
              </p:cNvPr>
              <p:cNvSpPr/>
              <p:nvPr/>
            </p:nvSpPr>
            <p:spPr>
              <a:xfrm>
                <a:off x="7724982" y="1614138"/>
                <a:ext cx="254787" cy="254787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619">
                  <a:defRPr/>
                </a:pPr>
                <a:endParaRPr lang="fr-FR" sz="1600" kern="0" noProof="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9" name="Freeform 50">
                <a:extLst>
                  <a:ext uri="{FF2B5EF4-FFF2-40B4-BE49-F238E27FC236}">
                    <a16:creationId xmlns:a16="http://schemas.microsoft.com/office/drawing/2014/main" id="{96E7FEF3-88A4-DC88-74BA-E22676A3ECE2}"/>
                  </a:ext>
                </a:extLst>
              </p:cNvPr>
              <p:cNvSpPr>
                <a:spLocks/>
              </p:cNvSpPr>
              <p:nvPr/>
            </p:nvSpPr>
            <p:spPr bwMode="auto">
              <a:xfrm rot="19262470">
                <a:off x="7795806" y="1689092"/>
                <a:ext cx="106397" cy="134404"/>
              </a:xfrm>
              <a:custGeom>
                <a:avLst/>
                <a:gdLst>
                  <a:gd name="T0" fmla="*/ 174 w 300"/>
                  <a:gd name="T1" fmla="*/ 369 h 380"/>
                  <a:gd name="T2" fmla="*/ 285 w 300"/>
                  <a:gd name="T3" fmla="*/ 258 h 380"/>
                  <a:gd name="T4" fmla="*/ 285 w 300"/>
                  <a:gd name="T5" fmla="*/ 206 h 380"/>
                  <a:gd name="T6" fmla="*/ 234 w 300"/>
                  <a:gd name="T7" fmla="*/ 206 h 380"/>
                  <a:gd name="T8" fmla="*/ 184 w 300"/>
                  <a:gd name="T9" fmla="*/ 256 h 380"/>
                  <a:gd name="T10" fmla="*/ 184 w 300"/>
                  <a:gd name="T11" fmla="*/ 36 h 380"/>
                  <a:gd name="T12" fmla="*/ 148 w 300"/>
                  <a:gd name="T13" fmla="*/ 0 h 380"/>
                  <a:gd name="T14" fmla="*/ 112 w 300"/>
                  <a:gd name="T15" fmla="*/ 36 h 380"/>
                  <a:gd name="T16" fmla="*/ 112 w 300"/>
                  <a:gd name="T17" fmla="*/ 256 h 380"/>
                  <a:gd name="T18" fmla="*/ 62 w 300"/>
                  <a:gd name="T19" fmla="*/ 207 h 380"/>
                  <a:gd name="T20" fmla="*/ 11 w 300"/>
                  <a:gd name="T21" fmla="*/ 207 h 380"/>
                  <a:gd name="T22" fmla="*/ 0 w 300"/>
                  <a:gd name="T23" fmla="*/ 232 h 380"/>
                  <a:gd name="T24" fmla="*/ 11 w 300"/>
                  <a:gd name="T25" fmla="*/ 258 h 380"/>
                  <a:gd name="T26" fmla="*/ 122 w 300"/>
                  <a:gd name="T27" fmla="*/ 369 h 380"/>
                  <a:gd name="T28" fmla="*/ 148 w 300"/>
                  <a:gd name="T29" fmla="*/ 380 h 380"/>
                  <a:gd name="T30" fmla="*/ 174 w 300"/>
                  <a:gd name="T31" fmla="*/ 36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0" h="380">
                    <a:moveTo>
                      <a:pt x="174" y="369"/>
                    </a:moveTo>
                    <a:cubicBezTo>
                      <a:pt x="285" y="258"/>
                      <a:pt x="285" y="258"/>
                      <a:pt x="285" y="258"/>
                    </a:cubicBezTo>
                    <a:cubicBezTo>
                      <a:pt x="300" y="244"/>
                      <a:pt x="300" y="221"/>
                      <a:pt x="285" y="206"/>
                    </a:cubicBezTo>
                    <a:cubicBezTo>
                      <a:pt x="271" y="192"/>
                      <a:pt x="248" y="192"/>
                      <a:pt x="234" y="206"/>
                    </a:cubicBez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4" y="36"/>
                      <a:pt x="184" y="36"/>
                      <a:pt x="184" y="36"/>
                    </a:cubicBezTo>
                    <a:cubicBezTo>
                      <a:pt x="184" y="16"/>
                      <a:pt x="168" y="0"/>
                      <a:pt x="148" y="0"/>
                    </a:cubicBezTo>
                    <a:cubicBezTo>
                      <a:pt x="128" y="0"/>
                      <a:pt x="112" y="16"/>
                      <a:pt x="112" y="36"/>
                    </a:cubicBezTo>
                    <a:cubicBezTo>
                      <a:pt x="112" y="256"/>
                      <a:pt x="112" y="256"/>
                      <a:pt x="112" y="256"/>
                    </a:cubicBezTo>
                    <a:cubicBezTo>
                      <a:pt x="62" y="207"/>
                      <a:pt x="62" y="207"/>
                      <a:pt x="62" y="207"/>
                    </a:cubicBezTo>
                    <a:cubicBezTo>
                      <a:pt x="48" y="192"/>
                      <a:pt x="25" y="192"/>
                      <a:pt x="11" y="207"/>
                    </a:cubicBezTo>
                    <a:cubicBezTo>
                      <a:pt x="4" y="214"/>
                      <a:pt x="0" y="223"/>
                      <a:pt x="0" y="232"/>
                    </a:cubicBezTo>
                    <a:cubicBezTo>
                      <a:pt x="0" y="242"/>
                      <a:pt x="4" y="251"/>
                      <a:pt x="11" y="258"/>
                    </a:cubicBezTo>
                    <a:cubicBezTo>
                      <a:pt x="122" y="369"/>
                      <a:pt x="122" y="369"/>
                      <a:pt x="122" y="369"/>
                    </a:cubicBezTo>
                    <a:cubicBezTo>
                      <a:pt x="129" y="376"/>
                      <a:pt x="138" y="380"/>
                      <a:pt x="148" y="380"/>
                    </a:cubicBezTo>
                    <a:cubicBezTo>
                      <a:pt x="157" y="380"/>
                      <a:pt x="167" y="376"/>
                      <a:pt x="174" y="3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16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5EBDD326-0F90-1DFE-F947-56EB4580DFA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364458" y="1336315"/>
              <a:ext cx="432060" cy="404921"/>
            </a:xfrm>
            <a:custGeom>
              <a:avLst/>
              <a:gdLst>
                <a:gd name="T0" fmla="*/ 2 w 357"/>
                <a:gd name="T1" fmla="*/ 169 h 329"/>
                <a:gd name="T2" fmla="*/ 15 w 357"/>
                <a:gd name="T3" fmla="*/ 255 h 329"/>
                <a:gd name="T4" fmla="*/ 53 w 357"/>
                <a:gd name="T5" fmla="*/ 290 h 329"/>
                <a:gd name="T6" fmla="*/ 131 w 357"/>
                <a:gd name="T7" fmla="*/ 316 h 329"/>
                <a:gd name="T8" fmla="*/ 225 w 357"/>
                <a:gd name="T9" fmla="*/ 316 h 329"/>
                <a:gd name="T10" fmla="*/ 282 w 357"/>
                <a:gd name="T11" fmla="*/ 325 h 329"/>
                <a:gd name="T12" fmla="*/ 304 w 357"/>
                <a:gd name="T13" fmla="*/ 289 h 329"/>
                <a:gd name="T14" fmla="*/ 331 w 357"/>
                <a:gd name="T15" fmla="*/ 321 h 329"/>
                <a:gd name="T16" fmla="*/ 348 w 357"/>
                <a:gd name="T17" fmla="*/ 261 h 329"/>
                <a:gd name="T18" fmla="*/ 356 w 357"/>
                <a:gd name="T19" fmla="*/ 216 h 329"/>
                <a:gd name="T20" fmla="*/ 14 w 357"/>
                <a:gd name="T21" fmla="*/ 230 h 329"/>
                <a:gd name="T22" fmla="*/ 14 w 357"/>
                <a:gd name="T23" fmla="*/ 230 h 329"/>
                <a:gd name="T24" fmla="*/ 35 w 357"/>
                <a:gd name="T25" fmla="*/ 255 h 329"/>
                <a:gd name="T26" fmla="*/ 48 w 357"/>
                <a:gd name="T27" fmla="*/ 265 h 329"/>
                <a:gd name="T28" fmla="*/ 34 w 357"/>
                <a:gd name="T29" fmla="*/ 265 h 329"/>
                <a:gd name="T30" fmla="*/ 87 w 357"/>
                <a:gd name="T31" fmla="*/ 296 h 329"/>
                <a:gd name="T32" fmla="*/ 124 w 357"/>
                <a:gd name="T33" fmla="*/ 292 h 329"/>
                <a:gd name="T34" fmla="*/ 100 w 357"/>
                <a:gd name="T35" fmla="*/ 285 h 329"/>
                <a:gd name="T36" fmla="*/ 100 w 357"/>
                <a:gd name="T37" fmla="*/ 299 h 329"/>
                <a:gd name="T38" fmla="*/ 124 w 357"/>
                <a:gd name="T39" fmla="*/ 306 h 329"/>
                <a:gd name="T40" fmla="*/ 137 w 357"/>
                <a:gd name="T41" fmla="*/ 293 h 329"/>
                <a:gd name="T42" fmla="*/ 144 w 357"/>
                <a:gd name="T43" fmla="*/ 309 h 329"/>
                <a:gd name="T44" fmla="*/ 202 w 357"/>
                <a:gd name="T45" fmla="*/ 297 h 329"/>
                <a:gd name="T46" fmla="*/ 214 w 357"/>
                <a:gd name="T47" fmla="*/ 295 h 329"/>
                <a:gd name="T48" fmla="*/ 214 w 357"/>
                <a:gd name="T49" fmla="*/ 309 h 329"/>
                <a:gd name="T50" fmla="*/ 265 w 357"/>
                <a:gd name="T51" fmla="*/ 283 h 329"/>
                <a:gd name="T52" fmla="*/ 227 w 357"/>
                <a:gd name="T53" fmla="*/ 307 h 329"/>
                <a:gd name="T54" fmla="*/ 271 w 357"/>
                <a:gd name="T55" fmla="*/ 259 h 329"/>
                <a:gd name="T56" fmla="*/ 295 w 357"/>
                <a:gd name="T57" fmla="*/ 315 h 329"/>
                <a:gd name="T58" fmla="*/ 286 w 357"/>
                <a:gd name="T59" fmla="*/ 305 h 329"/>
                <a:gd name="T60" fmla="*/ 273 w 357"/>
                <a:gd name="T61" fmla="*/ 285 h 329"/>
                <a:gd name="T62" fmla="*/ 273 w 357"/>
                <a:gd name="T63" fmla="*/ 286 h 329"/>
                <a:gd name="T64" fmla="*/ 317 w 357"/>
                <a:gd name="T65" fmla="*/ 265 h 329"/>
                <a:gd name="T66" fmla="*/ 305 w 357"/>
                <a:gd name="T67" fmla="*/ 265 h 329"/>
                <a:gd name="T68" fmla="*/ 303 w 357"/>
                <a:gd name="T69" fmla="*/ 226 h 329"/>
                <a:gd name="T70" fmla="*/ 340 w 357"/>
                <a:gd name="T71" fmla="*/ 306 h 329"/>
                <a:gd name="T72" fmla="*/ 325 w 357"/>
                <a:gd name="T73" fmla="*/ 272 h 329"/>
                <a:gd name="T74" fmla="*/ 340 w 357"/>
                <a:gd name="T75" fmla="*/ 233 h 329"/>
                <a:gd name="T76" fmla="*/ 340 w 357"/>
                <a:gd name="T77" fmla="*/ 233 h 329"/>
                <a:gd name="T78" fmla="*/ 347 w 357"/>
                <a:gd name="T79" fmla="*/ 179 h 329"/>
                <a:gd name="T80" fmla="*/ 332 w 357"/>
                <a:gd name="T81" fmla="*/ 230 h 329"/>
                <a:gd name="T82" fmla="*/ 278 w 357"/>
                <a:gd name="T83" fmla="*/ 231 h 329"/>
                <a:gd name="T84" fmla="*/ 290 w 357"/>
                <a:gd name="T85" fmla="*/ 262 h 329"/>
                <a:gd name="T86" fmla="*/ 248 w 357"/>
                <a:gd name="T87" fmla="*/ 258 h 329"/>
                <a:gd name="T88" fmla="*/ 181 w 357"/>
                <a:gd name="T89" fmla="*/ 288 h 329"/>
                <a:gd name="T90" fmla="*/ 104 w 357"/>
                <a:gd name="T91" fmla="*/ 278 h 329"/>
                <a:gd name="T92" fmla="*/ 34 w 357"/>
                <a:gd name="T93" fmla="*/ 242 h 329"/>
                <a:gd name="T94" fmla="*/ 12 w 357"/>
                <a:gd name="T95" fmla="*/ 154 h 329"/>
                <a:gd name="T96" fmla="*/ 92 w 357"/>
                <a:gd name="T97" fmla="*/ 192 h 329"/>
                <a:gd name="T98" fmla="*/ 138 w 357"/>
                <a:gd name="T99" fmla="*/ 151 h 329"/>
                <a:gd name="T100" fmla="*/ 156 w 357"/>
                <a:gd name="T101" fmla="*/ 120 h 329"/>
                <a:gd name="T102" fmla="*/ 94 w 357"/>
                <a:gd name="T103" fmla="*/ 150 h 329"/>
                <a:gd name="T104" fmla="*/ 81 w 357"/>
                <a:gd name="T105" fmla="*/ 188 h 329"/>
                <a:gd name="T106" fmla="*/ 115 w 357"/>
                <a:gd name="T107" fmla="*/ 159 h 329"/>
                <a:gd name="T108" fmla="*/ 153 w 357"/>
                <a:gd name="T109" fmla="*/ 127 h 329"/>
                <a:gd name="T110" fmla="*/ 108 w 357"/>
                <a:gd name="T111" fmla="*/ 174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7" h="329">
                  <a:moveTo>
                    <a:pt x="356" y="192"/>
                  </a:moveTo>
                  <a:cubicBezTo>
                    <a:pt x="356" y="119"/>
                    <a:pt x="310" y="53"/>
                    <a:pt x="242" y="26"/>
                  </a:cubicBezTo>
                  <a:cubicBezTo>
                    <a:pt x="174" y="0"/>
                    <a:pt x="94" y="19"/>
                    <a:pt x="45" y="74"/>
                  </a:cubicBezTo>
                  <a:cubicBezTo>
                    <a:pt x="22" y="101"/>
                    <a:pt x="6" y="134"/>
                    <a:pt x="2" y="169"/>
                  </a:cubicBezTo>
                  <a:cubicBezTo>
                    <a:pt x="0" y="182"/>
                    <a:pt x="0" y="195"/>
                    <a:pt x="0" y="209"/>
                  </a:cubicBezTo>
                  <a:cubicBezTo>
                    <a:pt x="0" y="217"/>
                    <a:pt x="2" y="225"/>
                    <a:pt x="4" y="234"/>
                  </a:cubicBezTo>
                  <a:cubicBezTo>
                    <a:pt x="5" y="237"/>
                    <a:pt x="5" y="241"/>
                    <a:pt x="7" y="244"/>
                  </a:cubicBezTo>
                  <a:cubicBezTo>
                    <a:pt x="10" y="248"/>
                    <a:pt x="12" y="251"/>
                    <a:pt x="15" y="255"/>
                  </a:cubicBezTo>
                  <a:cubicBezTo>
                    <a:pt x="18" y="259"/>
                    <a:pt x="21" y="263"/>
                    <a:pt x="24" y="268"/>
                  </a:cubicBezTo>
                  <a:cubicBezTo>
                    <a:pt x="25" y="270"/>
                    <a:pt x="28" y="271"/>
                    <a:pt x="30" y="273"/>
                  </a:cubicBezTo>
                  <a:cubicBezTo>
                    <a:pt x="35" y="277"/>
                    <a:pt x="40" y="280"/>
                    <a:pt x="45" y="284"/>
                  </a:cubicBezTo>
                  <a:cubicBezTo>
                    <a:pt x="48" y="286"/>
                    <a:pt x="51" y="289"/>
                    <a:pt x="53" y="290"/>
                  </a:cubicBezTo>
                  <a:cubicBezTo>
                    <a:pt x="56" y="290"/>
                    <a:pt x="60" y="293"/>
                    <a:pt x="62" y="294"/>
                  </a:cubicBezTo>
                  <a:cubicBezTo>
                    <a:pt x="68" y="297"/>
                    <a:pt x="74" y="299"/>
                    <a:pt x="80" y="302"/>
                  </a:cubicBezTo>
                  <a:cubicBezTo>
                    <a:pt x="86" y="305"/>
                    <a:pt x="91" y="307"/>
                    <a:pt x="98" y="308"/>
                  </a:cubicBezTo>
                  <a:cubicBezTo>
                    <a:pt x="109" y="311"/>
                    <a:pt x="120" y="313"/>
                    <a:pt x="131" y="316"/>
                  </a:cubicBezTo>
                  <a:cubicBezTo>
                    <a:pt x="138" y="318"/>
                    <a:pt x="145" y="317"/>
                    <a:pt x="152" y="318"/>
                  </a:cubicBezTo>
                  <a:cubicBezTo>
                    <a:pt x="161" y="319"/>
                    <a:pt x="170" y="320"/>
                    <a:pt x="178" y="320"/>
                  </a:cubicBezTo>
                  <a:cubicBezTo>
                    <a:pt x="187" y="320"/>
                    <a:pt x="195" y="319"/>
                    <a:pt x="204" y="318"/>
                  </a:cubicBezTo>
                  <a:cubicBezTo>
                    <a:pt x="211" y="317"/>
                    <a:pt x="218" y="318"/>
                    <a:pt x="225" y="316"/>
                  </a:cubicBezTo>
                  <a:cubicBezTo>
                    <a:pt x="236" y="313"/>
                    <a:pt x="246" y="311"/>
                    <a:pt x="257" y="308"/>
                  </a:cubicBezTo>
                  <a:cubicBezTo>
                    <a:pt x="265" y="307"/>
                    <a:pt x="271" y="304"/>
                    <a:pt x="278" y="301"/>
                  </a:cubicBezTo>
                  <a:cubicBezTo>
                    <a:pt x="278" y="306"/>
                    <a:pt x="278" y="311"/>
                    <a:pt x="278" y="316"/>
                  </a:cubicBezTo>
                  <a:cubicBezTo>
                    <a:pt x="278" y="320"/>
                    <a:pt x="278" y="323"/>
                    <a:pt x="282" y="325"/>
                  </a:cubicBezTo>
                  <a:cubicBezTo>
                    <a:pt x="286" y="329"/>
                    <a:pt x="296" y="328"/>
                    <a:pt x="300" y="324"/>
                  </a:cubicBezTo>
                  <a:cubicBezTo>
                    <a:pt x="303" y="321"/>
                    <a:pt x="303" y="318"/>
                    <a:pt x="303" y="315"/>
                  </a:cubicBezTo>
                  <a:cubicBezTo>
                    <a:pt x="303" y="309"/>
                    <a:pt x="303" y="303"/>
                    <a:pt x="303" y="297"/>
                  </a:cubicBezTo>
                  <a:cubicBezTo>
                    <a:pt x="303" y="294"/>
                    <a:pt x="302" y="291"/>
                    <a:pt x="304" y="289"/>
                  </a:cubicBezTo>
                  <a:cubicBezTo>
                    <a:pt x="308" y="286"/>
                    <a:pt x="312" y="283"/>
                    <a:pt x="317" y="280"/>
                  </a:cubicBezTo>
                  <a:cubicBezTo>
                    <a:pt x="317" y="280"/>
                    <a:pt x="317" y="280"/>
                    <a:pt x="317" y="279"/>
                  </a:cubicBezTo>
                  <a:cubicBezTo>
                    <a:pt x="317" y="289"/>
                    <a:pt x="317" y="299"/>
                    <a:pt x="317" y="309"/>
                  </a:cubicBezTo>
                  <a:cubicBezTo>
                    <a:pt x="317" y="317"/>
                    <a:pt x="323" y="321"/>
                    <a:pt x="331" y="321"/>
                  </a:cubicBezTo>
                  <a:cubicBezTo>
                    <a:pt x="338" y="322"/>
                    <a:pt x="347" y="319"/>
                    <a:pt x="348" y="312"/>
                  </a:cubicBezTo>
                  <a:cubicBezTo>
                    <a:pt x="349" y="309"/>
                    <a:pt x="348" y="305"/>
                    <a:pt x="348" y="303"/>
                  </a:cubicBezTo>
                  <a:cubicBezTo>
                    <a:pt x="348" y="296"/>
                    <a:pt x="348" y="290"/>
                    <a:pt x="348" y="284"/>
                  </a:cubicBezTo>
                  <a:cubicBezTo>
                    <a:pt x="348" y="276"/>
                    <a:pt x="349" y="269"/>
                    <a:pt x="348" y="261"/>
                  </a:cubicBezTo>
                  <a:cubicBezTo>
                    <a:pt x="347" y="258"/>
                    <a:pt x="347" y="255"/>
                    <a:pt x="345" y="252"/>
                  </a:cubicBezTo>
                  <a:cubicBezTo>
                    <a:pt x="345" y="250"/>
                    <a:pt x="345" y="250"/>
                    <a:pt x="347" y="248"/>
                  </a:cubicBezTo>
                  <a:cubicBezTo>
                    <a:pt x="348" y="246"/>
                    <a:pt x="350" y="244"/>
                    <a:pt x="350" y="242"/>
                  </a:cubicBezTo>
                  <a:cubicBezTo>
                    <a:pt x="351" y="234"/>
                    <a:pt x="354" y="225"/>
                    <a:pt x="356" y="216"/>
                  </a:cubicBezTo>
                  <a:cubicBezTo>
                    <a:pt x="357" y="213"/>
                    <a:pt x="356" y="208"/>
                    <a:pt x="356" y="205"/>
                  </a:cubicBezTo>
                  <a:cubicBezTo>
                    <a:pt x="356" y="200"/>
                    <a:pt x="356" y="196"/>
                    <a:pt x="356" y="192"/>
                  </a:cubicBezTo>
                  <a:cubicBezTo>
                    <a:pt x="355" y="94"/>
                    <a:pt x="356" y="192"/>
                    <a:pt x="356" y="192"/>
                  </a:cubicBezTo>
                  <a:close/>
                  <a:moveTo>
                    <a:pt x="14" y="230"/>
                  </a:moveTo>
                  <a:cubicBezTo>
                    <a:pt x="17" y="234"/>
                    <a:pt x="20" y="238"/>
                    <a:pt x="22" y="242"/>
                  </a:cubicBezTo>
                  <a:cubicBezTo>
                    <a:pt x="25" y="245"/>
                    <a:pt x="23" y="250"/>
                    <a:pt x="23" y="253"/>
                  </a:cubicBezTo>
                  <a:cubicBezTo>
                    <a:pt x="21" y="249"/>
                    <a:pt x="18" y="245"/>
                    <a:pt x="15" y="241"/>
                  </a:cubicBezTo>
                  <a:cubicBezTo>
                    <a:pt x="13" y="239"/>
                    <a:pt x="14" y="234"/>
                    <a:pt x="14" y="230"/>
                  </a:cubicBezTo>
                  <a:close/>
                  <a:moveTo>
                    <a:pt x="48" y="265"/>
                  </a:moveTo>
                  <a:cubicBezTo>
                    <a:pt x="48" y="265"/>
                    <a:pt x="48" y="265"/>
                    <a:pt x="48" y="265"/>
                  </a:cubicBezTo>
                  <a:cubicBezTo>
                    <a:pt x="45" y="263"/>
                    <a:pt x="42" y="261"/>
                    <a:pt x="39" y="258"/>
                  </a:cubicBezTo>
                  <a:cubicBezTo>
                    <a:pt x="37" y="257"/>
                    <a:pt x="36" y="256"/>
                    <a:pt x="35" y="255"/>
                  </a:cubicBezTo>
                  <a:cubicBezTo>
                    <a:pt x="34" y="255"/>
                    <a:pt x="34" y="253"/>
                    <a:pt x="34" y="252"/>
                  </a:cubicBezTo>
                  <a:cubicBezTo>
                    <a:pt x="37" y="254"/>
                    <a:pt x="39" y="256"/>
                    <a:pt x="42" y="258"/>
                  </a:cubicBezTo>
                  <a:cubicBezTo>
                    <a:pt x="43" y="259"/>
                    <a:pt x="45" y="260"/>
                    <a:pt x="47" y="262"/>
                  </a:cubicBezTo>
                  <a:cubicBezTo>
                    <a:pt x="49" y="263"/>
                    <a:pt x="48" y="262"/>
                    <a:pt x="48" y="265"/>
                  </a:cubicBezTo>
                  <a:close/>
                  <a:moveTo>
                    <a:pt x="34" y="265"/>
                  </a:moveTo>
                  <a:cubicBezTo>
                    <a:pt x="37" y="267"/>
                    <a:pt x="39" y="269"/>
                    <a:pt x="42" y="271"/>
                  </a:cubicBezTo>
                  <a:cubicBezTo>
                    <a:pt x="43" y="272"/>
                    <a:pt x="48" y="274"/>
                    <a:pt x="48" y="276"/>
                  </a:cubicBezTo>
                  <a:cubicBezTo>
                    <a:pt x="46" y="275"/>
                    <a:pt x="34" y="267"/>
                    <a:pt x="34" y="265"/>
                  </a:cubicBezTo>
                  <a:close/>
                  <a:moveTo>
                    <a:pt x="59" y="269"/>
                  </a:moveTo>
                  <a:cubicBezTo>
                    <a:pt x="67" y="272"/>
                    <a:pt x="75" y="276"/>
                    <a:pt x="82" y="279"/>
                  </a:cubicBezTo>
                  <a:cubicBezTo>
                    <a:pt x="85" y="280"/>
                    <a:pt x="87" y="280"/>
                    <a:pt x="87" y="283"/>
                  </a:cubicBezTo>
                  <a:cubicBezTo>
                    <a:pt x="87" y="287"/>
                    <a:pt x="87" y="292"/>
                    <a:pt x="87" y="296"/>
                  </a:cubicBezTo>
                  <a:cubicBezTo>
                    <a:pt x="79" y="293"/>
                    <a:pt x="71" y="289"/>
                    <a:pt x="64" y="286"/>
                  </a:cubicBezTo>
                  <a:cubicBezTo>
                    <a:pt x="61" y="285"/>
                    <a:pt x="59" y="285"/>
                    <a:pt x="59" y="282"/>
                  </a:cubicBezTo>
                  <a:cubicBezTo>
                    <a:pt x="59" y="278"/>
                    <a:pt x="59" y="273"/>
                    <a:pt x="59" y="269"/>
                  </a:cubicBezTo>
                  <a:close/>
                  <a:moveTo>
                    <a:pt x="124" y="292"/>
                  </a:moveTo>
                  <a:cubicBezTo>
                    <a:pt x="125" y="292"/>
                    <a:pt x="124" y="293"/>
                    <a:pt x="124" y="293"/>
                  </a:cubicBezTo>
                  <a:cubicBezTo>
                    <a:pt x="120" y="292"/>
                    <a:pt x="115" y="291"/>
                    <a:pt x="110" y="290"/>
                  </a:cubicBezTo>
                  <a:cubicBezTo>
                    <a:pt x="107" y="289"/>
                    <a:pt x="104" y="288"/>
                    <a:pt x="102" y="288"/>
                  </a:cubicBezTo>
                  <a:cubicBezTo>
                    <a:pt x="99" y="287"/>
                    <a:pt x="100" y="287"/>
                    <a:pt x="100" y="285"/>
                  </a:cubicBezTo>
                  <a:cubicBezTo>
                    <a:pt x="104" y="286"/>
                    <a:pt x="108" y="287"/>
                    <a:pt x="112" y="288"/>
                  </a:cubicBezTo>
                  <a:cubicBezTo>
                    <a:pt x="115" y="289"/>
                    <a:pt x="118" y="289"/>
                    <a:pt x="121" y="290"/>
                  </a:cubicBezTo>
                  <a:cubicBezTo>
                    <a:pt x="122" y="290"/>
                    <a:pt x="124" y="290"/>
                    <a:pt x="124" y="292"/>
                  </a:cubicBezTo>
                  <a:close/>
                  <a:moveTo>
                    <a:pt x="100" y="299"/>
                  </a:moveTo>
                  <a:cubicBezTo>
                    <a:pt x="100" y="299"/>
                    <a:pt x="100" y="298"/>
                    <a:pt x="100" y="298"/>
                  </a:cubicBezTo>
                  <a:cubicBezTo>
                    <a:pt x="105" y="299"/>
                    <a:pt x="109" y="300"/>
                    <a:pt x="114" y="301"/>
                  </a:cubicBezTo>
                  <a:cubicBezTo>
                    <a:pt x="117" y="302"/>
                    <a:pt x="120" y="303"/>
                    <a:pt x="123" y="303"/>
                  </a:cubicBezTo>
                  <a:cubicBezTo>
                    <a:pt x="125" y="304"/>
                    <a:pt x="124" y="304"/>
                    <a:pt x="124" y="306"/>
                  </a:cubicBezTo>
                  <a:cubicBezTo>
                    <a:pt x="120" y="305"/>
                    <a:pt x="116" y="304"/>
                    <a:pt x="112" y="303"/>
                  </a:cubicBezTo>
                  <a:cubicBezTo>
                    <a:pt x="109" y="303"/>
                    <a:pt x="106" y="302"/>
                    <a:pt x="103" y="301"/>
                  </a:cubicBezTo>
                  <a:cubicBezTo>
                    <a:pt x="102" y="301"/>
                    <a:pt x="100" y="301"/>
                    <a:pt x="100" y="299"/>
                  </a:cubicBezTo>
                  <a:close/>
                  <a:moveTo>
                    <a:pt x="137" y="293"/>
                  </a:moveTo>
                  <a:cubicBezTo>
                    <a:pt x="147" y="294"/>
                    <a:pt x="157" y="295"/>
                    <a:pt x="167" y="295"/>
                  </a:cubicBezTo>
                  <a:cubicBezTo>
                    <a:pt x="169" y="295"/>
                    <a:pt x="174" y="295"/>
                    <a:pt x="174" y="297"/>
                  </a:cubicBezTo>
                  <a:cubicBezTo>
                    <a:pt x="174" y="302"/>
                    <a:pt x="174" y="307"/>
                    <a:pt x="174" y="312"/>
                  </a:cubicBezTo>
                  <a:cubicBezTo>
                    <a:pt x="164" y="311"/>
                    <a:pt x="154" y="310"/>
                    <a:pt x="144" y="309"/>
                  </a:cubicBezTo>
                  <a:cubicBezTo>
                    <a:pt x="142" y="309"/>
                    <a:pt x="137" y="310"/>
                    <a:pt x="137" y="308"/>
                  </a:cubicBezTo>
                  <a:cubicBezTo>
                    <a:pt x="137" y="303"/>
                    <a:pt x="137" y="298"/>
                    <a:pt x="137" y="293"/>
                  </a:cubicBezTo>
                  <a:close/>
                  <a:moveTo>
                    <a:pt x="214" y="295"/>
                  </a:moveTo>
                  <a:cubicBezTo>
                    <a:pt x="214" y="297"/>
                    <a:pt x="203" y="297"/>
                    <a:pt x="202" y="297"/>
                  </a:cubicBezTo>
                  <a:cubicBezTo>
                    <a:pt x="197" y="297"/>
                    <a:pt x="192" y="298"/>
                    <a:pt x="187" y="298"/>
                  </a:cubicBezTo>
                  <a:cubicBezTo>
                    <a:pt x="187" y="297"/>
                    <a:pt x="187" y="296"/>
                    <a:pt x="187" y="296"/>
                  </a:cubicBezTo>
                  <a:cubicBezTo>
                    <a:pt x="196" y="295"/>
                    <a:pt x="205" y="294"/>
                    <a:pt x="214" y="293"/>
                  </a:cubicBezTo>
                  <a:cubicBezTo>
                    <a:pt x="214" y="294"/>
                    <a:pt x="214" y="295"/>
                    <a:pt x="214" y="295"/>
                  </a:cubicBezTo>
                  <a:close/>
                  <a:moveTo>
                    <a:pt x="187" y="309"/>
                  </a:moveTo>
                  <a:cubicBezTo>
                    <a:pt x="187" y="308"/>
                    <a:pt x="198" y="308"/>
                    <a:pt x="199" y="308"/>
                  </a:cubicBezTo>
                  <a:cubicBezTo>
                    <a:pt x="204" y="307"/>
                    <a:pt x="209" y="307"/>
                    <a:pt x="214" y="306"/>
                  </a:cubicBezTo>
                  <a:cubicBezTo>
                    <a:pt x="214" y="307"/>
                    <a:pt x="214" y="308"/>
                    <a:pt x="214" y="309"/>
                  </a:cubicBezTo>
                  <a:cubicBezTo>
                    <a:pt x="205" y="310"/>
                    <a:pt x="196" y="310"/>
                    <a:pt x="187" y="311"/>
                  </a:cubicBezTo>
                  <a:cubicBezTo>
                    <a:pt x="187" y="310"/>
                    <a:pt x="187" y="310"/>
                    <a:pt x="187" y="309"/>
                  </a:cubicBezTo>
                  <a:close/>
                  <a:moveTo>
                    <a:pt x="227" y="292"/>
                  </a:moveTo>
                  <a:cubicBezTo>
                    <a:pt x="240" y="289"/>
                    <a:pt x="252" y="286"/>
                    <a:pt x="265" y="283"/>
                  </a:cubicBezTo>
                  <a:cubicBezTo>
                    <a:pt x="265" y="287"/>
                    <a:pt x="265" y="290"/>
                    <a:pt x="265" y="294"/>
                  </a:cubicBezTo>
                  <a:cubicBezTo>
                    <a:pt x="265" y="296"/>
                    <a:pt x="266" y="298"/>
                    <a:pt x="264" y="299"/>
                  </a:cubicBezTo>
                  <a:cubicBezTo>
                    <a:pt x="262" y="299"/>
                    <a:pt x="260" y="299"/>
                    <a:pt x="258" y="300"/>
                  </a:cubicBezTo>
                  <a:cubicBezTo>
                    <a:pt x="248" y="302"/>
                    <a:pt x="238" y="305"/>
                    <a:pt x="227" y="307"/>
                  </a:cubicBezTo>
                  <a:cubicBezTo>
                    <a:pt x="227" y="302"/>
                    <a:pt x="227" y="297"/>
                    <a:pt x="227" y="292"/>
                  </a:cubicBezTo>
                  <a:close/>
                  <a:moveTo>
                    <a:pt x="258" y="262"/>
                  </a:moveTo>
                  <a:cubicBezTo>
                    <a:pt x="253" y="260"/>
                    <a:pt x="259" y="255"/>
                    <a:pt x="262" y="255"/>
                  </a:cubicBezTo>
                  <a:cubicBezTo>
                    <a:pt x="265" y="255"/>
                    <a:pt x="268" y="258"/>
                    <a:pt x="271" y="259"/>
                  </a:cubicBezTo>
                  <a:cubicBezTo>
                    <a:pt x="278" y="264"/>
                    <a:pt x="286" y="267"/>
                    <a:pt x="291" y="274"/>
                  </a:cubicBezTo>
                  <a:cubicBezTo>
                    <a:pt x="294" y="278"/>
                    <a:pt x="295" y="285"/>
                    <a:pt x="295" y="290"/>
                  </a:cubicBezTo>
                  <a:cubicBezTo>
                    <a:pt x="295" y="295"/>
                    <a:pt x="295" y="301"/>
                    <a:pt x="295" y="307"/>
                  </a:cubicBezTo>
                  <a:cubicBezTo>
                    <a:pt x="295" y="309"/>
                    <a:pt x="295" y="312"/>
                    <a:pt x="295" y="315"/>
                  </a:cubicBezTo>
                  <a:cubicBezTo>
                    <a:pt x="295" y="315"/>
                    <a:pt x="295" y="317"/>
                    <a:pt x="295" y="318"/>
                  </a:cubicBezTo>
                  <a:cubicBezTo>
                    <a:pt x="293" y="320"/>
                    <a:pt x="287" y="320"/>
                    <a:pt x="286" y="318"/>
                  </a:cubicBezTo>
                  <a:cubicBezTo>
                    <a:pt x="285" y="317"/>
                    <a:pt x="286" y="315"/>
                    <a:pt x="286" y="314"/>
                  </a:cubicBezTo>
                  <a:cubicBezTo>
                    <a:pt x="286" y="311"/>
                    <a:pt x="286" y="308"/>
                    <a:pt x="286" y="305"/>
                  </a:cubicBezTo>
                  <a:cubicBezTo>
                    <a:pt x="286" y="298"/>
                    <a:pt x="285" y="291"/>
                    <a:pt x="285" y="284"/>
                  </a:cubicBezTo>
                  <a:cubicBezTo>
                    <a:pt x="285" y="280"/>
                    <a:pt x="282" y="277"/>
                    <a:pt x="279" y="275"/>
                  </a:cubicBezTo>
                  <a:cubicBezTo>
                    <a:pt x="272" y="270"/>
                    <a:pt x="265" y="266"/>
                    <a:pt x="258" y="262"/>
                  </a:cubicBezTo>
                  <a:close/>
                  <a:moveTo>
                    <a:pt x="273" y="285"/>
                  </a:moveTo>
                  <a:cubicBezTo>
                    <a:pt x="273" y="284"/>
                    <a:pt x="273" y="282"/>
                    <a:pt x="273" y="280"/>
                  </a:cubicBezTo>
                  <a:cubicBezTo>
                    <a:pt x="274" y="281"/>
                    <a:pt x="275" y="281"/>
                    <a:pt x="276" y="282"/>
                  </a:cubicBezTo>
                  <a:cubicBezTo>
                    <a:pt x="276" y="283"/>
                    <a:pt x="277" y="283"/>
                    <a:pt x="277" y="284"/>
                  </a:cubicBezTo>
                  <a:cubicBezTo>
                    <a:pt x="276" y="285"/>
                    <a:pt x="274" y="285"/>
                    <a:pt x="273" y="286"/>
                  </a:cubicBezTo>
                  <a:cubicBezTo>
                    <a:pt x="273" y="286"/>
                    <a:pt x="273" y="286"/>
                    <a:pt x="273" y="285"/>
                  </a:cubicBezTo>
                  <a:close/>
                  <a:moveTo>
                    <a:pt x="305" y="265"/>
                  </a:moveTo>
                  <a:cubicBezTo>
                    <a:pt x="306" y="264"/>
                    <a:pt x="312" y="258"/>
                    <a:pt x="313" y="259"/>
                  </a:cubicBezTo>
                  <a:cubicBezTo>
                    <a:pt x="315" y="260"/>
                    <a:pt x="316" y="263"/>
                    <a:pt x="317" y="265"/>
                  </a:cubicBezTo>
                  <a:cubicBezTo>
                    <a:pt x="317" y="266"/>
                    <a:pt x="317" y="268"/>
                    <a:pt x="317" y="269"/>
                  </a:cubicBezTo>
                  <a:cubicBezTo>
                    <a:pt x="317" y="270"/>
                    <a:pt x="315" y="271"/>
                    <a:pt x="314" y="271"/>
                  </a:cubicBezTo>
                  <a:cubicBezTo>
                    <a:pt x="311" y="274"/>
                    <a:pt x="308" y="276"/>
                    <a:pt x="305" y="278"/>
                  </a:cubicBezTo>
                  <a:cubicBezTo>
                    <a:pt x="305" y="274"/>
                    <a:pt x="305" y="269"/>
                    <a:pt x="305" y="265"/>
                  </a:cubicBezTo>
                  <a:close/>
                  <a:moveTo>
                    <a:pt x="288" y="235"/>
                  </a:moveTo>
                  <a:cubicBezTo>
                    <a:pt x="285" y="233"/>
                    <a:pt x="286" y="228"/>
                    <a:pt x="286" y="225"/>
                  </a:cubicBezTo>
                  <a:cubicBezTo>
                    <a:pt x="287" y="222"/>
                    <a:pt x="290" y="220"/>
                    <a:pt x="294" y="221"/>
                  </a:cubicBezTo>
                  <a:cubicBezTo>
                    <a:pt x="297" y="222"/>
                    <a:pt x="300" y="225"/>
                    <a:pt x="303" y="226"/>
                  </a:cubicBezTo>
                  <a:cubicBezTo>
                    <a:pt x="308" y="229"/>
                    <a:pt x="314" y="232"/>
                    <a:pt x="319" y="236"/>
                  </a:cubicBezTo>
                  <a:cubicBezTo>
                    <a:pt x="330" y="242"/>
                    <a:pt x="338" y="250"/>
                    <a:pt x="340" y="263"/>
                  </a:cubicBezTo>
                  <a:cubicBezTo>
                    <a:pt x="341" y="271"/>
                    <a:pt x="340" y="280"/>
                    <a:pt x="340" y="289"/>
                  </a:cubicBezTo>
                  <a:cubicBezTo>
                    <a:pt x="340" y="295"/>
                    <a:pt x="340" y="300"/>
                    <a:pt x="340" y="306"/>
                  </a:cubicBezTo>
                  <a:cubicBezTo>
                    <a:pt x="340" y="309"/>
                    <a:pt x="341" y="311"/>
                    <a:pt x="338" y="312"/>
                  </a:cubicBezTo>
                  <a:cubicBezTo>
                    <a:pt x="334" y="314"/>
                    <a:pt x="330" y="314"/>
                    <a:pt x="327" y="312"/>
                  </a:cubicBezTo>
                  <a:cubicBezTo>
                    <a:pt x="324" y="311"/>
                    <a:pt x="325" y="307"/>
                    <a:pt x="325" y="305"/>
                  </a:cubicBezTo>
                  <a:cubicBezTo>
                    <a:pt x="325" y="294"/>
                    <a:pt x="325" y="283"/>
                    <a:pt x="325" y="272"/>
                  </a:cubicBezTo>
                  <a:cubicBezTo>
                    <a:pt x="325" y="265"/>
                    <a:pt x="325" y="257"/>
                    <a:pt x="318" y="253"/>
                  </a:cubicBezTo>
                  <a:cubicBezTo>
                    <a:pt x="314" y="250"/>
                    <a:pt x="310" y="248"/>
                    <a:pt x="306" y="245"/>
                  </a:cubicBezTo>
                  <a:cubicBezTo>
                    <a:pt x="300" y="242"/>
                    <a:pt x="294" y="238"/>
                    <a:pt x="288" y="235"/>
                  </a:cubicBezTo>
                  <a:close/>
                  <a:moveTo>
                    <a:pt x="340" y="233"/>
                  </a:moveTo>
                  <a:cubicBezTo>
                    <a:pt x="340" y="236"/>
                    <a:pt x="340" y="237"/>
                    <a:pt x="338" y="240"/>
                  </a:cubicBezTo>
                  <a:cubicBezTo>
                    <a:pt x="337" y="239"/>
                    <a:pt x="336" y="238"/>
                    <a:pt x="337" y="238"/>
                  </a:cubicBezTo>
                  <a:cubicBezTo>
                    <a:pt x="338" y="236"/>
                    <a:pt x="339" y="234"/>
                    <a:pt x="340" y="233"/>
                  </a:cubicBezTo>
                  <a:cubicBezTo>
                    <a:pt x="340" y="233"/>
                    <a:pt x="340" y="233"/>
                    <a:pt x="340" y="233"/>
                  </a:cubicBezTo>
                  <a:close/>
                  <a:moveTo>
                    <a:pt x="178" y="22"/>
                  </a:moveTo>
                  <a:cubicBezTo>
                    <a:pt x="251" y="22"/>
                    <a:pt x="317" y="71"/>
                    <a:pt x="340" y="140"/>
                  </a:cubicBezTo>
                  <a:cubicBezTo>
                    <a:pt x="342" y="148"/>
                    <a:pt x="344" y="157"/>
                    <a:pt x="346" y="166"/>
                  </a:cubicBezTo>
                  <a:cubicBezTo>
                    <a:pt x="347" y="170"/>
                    <a:pt x="347" y="175"/>
                    <a:pt x="347" y="179"/>
                  </a:cubicBezTo>
                  <a:cubicBezTo>
                    <a:pt x="348" y="183"/>
                    <a:pt x="349" y="188"/>
                    <a:pt x="348" y="192"/>
                  </a:cubicBezTo>
                  <a:cubicBezTo>
                    <a:pt x="347" y="196"/>
                    <a:pt x="346" y="201"/>
                    <a:pt x="345" y="206"/>
                  </a:cubicBezTo>
                  <a:cubicBezTo>
                    <a:pt x="344" y="209"/>
                    <a:pt x="344" y="214"/>
                    <a:pt x="342" y="217"/>
                  </a:cubicBezTo>
                  <a:cubicBezTo>
                    <a:pt x="339" y="221"/>
                    <a:pt x="336" y="226"/>
                    <a:pt x="332" y="230"/>
                  </a:cubicBezTo>
                  <a:cubicBezTo>
                    <a:pt x="332" y="231"/>
                    <a:pt x="331" y="233"/>
                    <a:pt x="330" y="232"/>
                  </a:cubicBezTo>
                  <a:cubicBezTo>
                    <a:pt x="329" y="232"/>
                    <a:pt x="328" y="231"/>
                    <a:pt x="327" y="231"/>
                  </a:cubicBezTo>
                  <a:cubicBezTo>
                    <a:pt x="318" y="226"/>
                    <a:pt x="309" y="220"/>
                    <a:pt x="299" y="215"/>
                  </a:cubicBezTo>
                  <a:cubicBezTo>
                    <a:pt x="287" y="208"/>
                    <a:pt x="277" y="219"/>
                    <a:pt x="278" y="231"/>
                  </a:cubicBezTo>
                  <a:cubicBezTo>
                    <a:pt x="278" y="237"/>
                    <a:pt x="281" y="240"/>
                    <a:pt x="286" y="243"/>
                  </a:cubicBezTo>
                  <a:cubicBezTo>
                    <a:pt x="292" y="247"/>
                    <a:pt x="299" y="251"/>
                    <a:pt x="305" y="254"/>
                  </a:cubicBezTo>
                  <a:cubicBezTo>
                    <a:pt x="302" y="257"/>
                    <a:pt x="300" y="259"/>
                    <a:pt x="296" y="261"/>
                  </a:cubicBezTo>
                  <a:cubicBezTo>
                    <a:pt x="294" y="262"/>
                    <a:pt x="292" y="263"/>
                    <a:pt x="290" y="262"/>
                  </a:cubicBezTo>
                  <a:cubicBezTo>
                    <a:pt x="289" y="261"/>
                    <a:pt x="288" y="260"/>
                    <a:pt x="287" y="260"/>
                  </a:cubicBezTo>
                  <a:cubicBezTo>
                    <a:pt x="283" y="257"/>
                    <a:pt x="279" y="255"/>
                    <a:pt x="274" y="252"/>
                  </a:cubicBezTo>
                  <a:cubicBezTo>
                    <a:pt x="271" y="250"/>
                    <a:pt x="268" y="248"/>
                    <a:pt x="265" y="247"/>
                  </a:cubicBezTo>
                  <a:cubicBezTo>
                    <a:pt x="258" y="246"/>
                    <a:pt x="250" y="251"/>
                    <a:pt x="248" y="258"/>
                  </a:cubicBezTo>
                  <a:cubicBezTo>
                    <a:pt x="247" y="268"/>
                    <a:pt x="257" y="271"/>
                    <a:pt x="264" y="275"/>
                  </a:cubicBezTo>
                  <a:cubicBezTo>
                    <a:pt x="254" y="277"/>
                    <a:pt x="245" y="279"/>
                    <a:pt x="236" y="282"/>
                  </a:cubicBezTo>
                  <a:cubicBezTo>
                    <a:pt x="229" y="283"/>
                    <a:pt x="223" y="285"/>
                    <a:pt x="216" y="285"/>
                  </a:cubicBezTo>
                  <a:cubicBezTo>
                    <a:pt x="205" y="286"/>
                    <a:pt x="193" y="287"/>
                    <a:pt x="181" y="288"/>
                  </a:cubicBezTo>
                  <a:cubicBezTo>
                    <a:pt x="174" y="288"/>
                    <a:pt x="167" y="287"/>
                    <a:pt x="161" y="287"/>
                  </a:cubicBezTo>
                  <a:cubicBezTo>
                    <a:pt x="154" y="286"/>
                    <a:pt x="148" y="286"/>
                    <a:pt x="142" y="285"/>
                  </a:cubicBezTo>
                  <a:cubicBezTo>
                    <a:pt x="139" y="285"/>
                    <a:pt x="136" y="285"/>
                    <a:pt x="134" y="285"/>
                  </a:cubicBezTo>
                  <a:cubicBezTo>
                    <a:pt x="124" y="282"/>
                    <a:pt x="114" y="280"/>
                    <a:pt x="104" y="278"/>
                  </a:cubicBezTo>
                  <a:cubicBezTo>
                    <a:pt x="97" y="276"/>
                    <a:pt x="91" y="274"/>
                    <a:pt x="85" y="271"/>
                  </a:cubicBezTo>
                  <a:cubicBezTo>
                    <a:pt x="75" y="267"/>
                    <a:pt x="66" y="263"/>
                    <a:pt x="57" y="259"/>
                  </a:cubicBezTo>
                  <a:cubicBezTo>
                    <a:pt x="54" y="258"/>
                    <a:pt x="51" y="255"/>
                    <a:pt x="48" y="253"/>
                  </a:cubicBezTo>
                  <a:cubicBezTo>
                    <a:pt x="43" y="249"/>
                    <a:pt x="39" y="245"/>
                    <a:pt x="34" y="242"/>
                  </a:cubicBezTo>
                  <a:cubicBezTo>
                    <a:pt x="27" y="237"/>
                    <a:pt x="23" y="229"/>
                    <a:pt x="18" y="222"/>
                  </a:cubicBezTo>
                  <a:cubicBezTo>
                    <a:pt x="16" y="220"/>
                    <a:pt x="14" y="217"/>
                    <a:pt x="13" y="215"/>
                  </a:cubicBezTo>
                  <a:cubicBezTo>
                    <a:pt x="12" y="209"/>
                    <a:pt x="11" y="203"/>
                    <a:pt x="10" y="198"/>
                  </a:cubicBezTo>
                  <a:cubicBezTo>
                    <a:pt x="6" y="184"/>
                    <a:pt x="9" y="168"/>
                    <a:pt x="12" y="154"/>
                  </a:cubicBezTo>
                  <a:cubicBezTo>
                    <a:pt x="29" y="84"/>
                    <a:pt x="90" y="30"/>
                    <a:pt x="162" y="23"/>
                  </a:cubicBezTo>
                  <a:cubicBezTo>
                    <a:pt x="168" y="23"/>
                    <a:pt x="173" y="22"/>
                    <a:pt x="178" y="22"/>
                  </a:cubicBezTo>
                  <a:close/>
                  <a:moveTo>
                    <a:pt x="73" y="199"/>
                  </a:moveTo>
                  <a:cubicBezTo>
                    <a:pt x="74" y="208"/>
                    <a:pt x="89" y="194"/>
                    <a:pt x="92" y="192"/>
                  </a:cubicBezTo>
                  <a:cubicBezTo>
                    <a:pt x="99" y="188"/>
                    <a:pt x="106" y="184"/>
                    <a:pt x="114" y="181"/>
                  </a:cubicBezTo>
                  <a:cubicBezTo>
                    <a:pt x="124" y="175"/>
                    <a:pt x="134" y="170"/>
                    <a:pt x="144" y="165"/>
                  </a:cubicBezTo>
                  <a:cubicBezTo>
                    <a:pt x="147" y="164"/>
                    <a:pt x="152" y="162"/>
                    <a:pt x="150" y="158"/>
                  </a:cubicBezTo>
                  <a:cubicBezTo>
                    <a:pt x="148" y="155"/>
                    <a:pt x="141" y="153"/>
                    <a:pt x="138" y="151"/>
                  </a:cubicBezTo>
                  <a:cubicBezTo>
                    <a:pt x="136" y="150"/>
                    <a:pt x="134" y="150"/>
                    <a:pt x="133" y="149"/>
                  </a:cubicBezTo>
                  <a:cubicBezTo>
                    <a:pt x="140" y="144"/>
                    <a:pt x="147" y="139"/>
                    <a:pt x="155" y="135"/>
                  </a:cubicBezTo>
                  <a:cubicBezTo>
                    <a:pt x="158" y="133"/>
                    <a:pt x="165" y="131"/>
                    <a:pt x="165" y="127"/>
                  </a:cubicBezTo>
                  <a:cubicBezTo>
                    <a:pt x="166" y="122"/>
                    <a:pt x="159" y="121"/>
                    <a:pt x="156" y="120"/>
                  </a:cubicBezTo>
                  <a:cubicBezTo>
                    <a:pt x="151" y="117"/>
                    <a:pt x="147" y="115"/>
                    <a:pt x="142" y="113"/>
                  </a:cubicBezTo>
                  <a:cubicBezTo>
                    <a:pt x="138" y="111"/>
                    <a:pt x="134" y="116"/>
                    <a:pt x="130" y="118"/>
                  </a:cubicBezTo>
                  <a:cubicBezTo>
                    <a:pt x="124" y="124"/>
                    <a:pt x="117" y="129"/>
                    <a:pt x="110" y="135"/>
                  </a:cubicBezTo>
                  <a:cubicBezTo>
                    <a:pt x="104" y="140"/>
                    <a:pt x="99" y="144"/>
                    <a:pt x="94" y="150"/>
                  </a:cubicBezTo>
                  <a:cubicBezTo>
                    <a:pt x="90" y="153"/>
                    <a:pt x="93" y="156"/>
                    <a:pt x="96" y="158"/>
                  </a:cubicBezTo>
                  <a:cubicBezTo>
                    <a:pt x="100" y="160"/>
                    <a:pt x="104" y="162"/>
                    <a:pt x="108" y="164"/>
                  </a:cubicBezTo>
                  <a:cubicBezTo>
                    <a:pt x="101" y="170"/>
                    <a:pt x="94" y="176"/>
                    <a:pt x="87" y="182"/>
                  </a:cubicBezTo>
                  <a:cubicBezTo>
                    <a:pt x="85" y="184"/>
                    <a:pt x="83" y="186"/>
                    <a:pt x="81" y="188"/>
                  </a:cubicBezTo>
                  <a:cubicBezTo>
                    <a:pt x="79" y="190"/>
                    <a:pt x="72" y="195"/>
                    <a:pt x="73" y="199"/>
                  </a:cubicBezTo>
                  <a:close/>
                  <a:moveTo>
                    <a:pt x="115" y="169"/>
                  </a:moveTo>
                  <a:cubicBezTo>
                    <a:pt x="117" y="167"/>
                    <a:pt x="119" y="166"/>
                    <a:pt x="119" y="164"/>
                  </a:cubicBezTo>
                  <a:cubicBezTo>
                    <a:pt x="120" y="161"/>
                    <a:pt x="117" y="160"/>
                    <a:pt x="115" y="159"/>
                  </a:cubicBezTo>
                  <a:cubicBezTo>
                    <a:pt x="111" y="157"/>
                    <a:pt x="107" y="154"/>
                    <a:pt x="102" y="152"/>
                  </a:cubicBezTo>
                  <a:cubicBezTo>
                    <a:pt x="111" y="144"/>
                    <a:pt x="120" y="137"/>
                    <a:pt x="129" y="129"/>
                  </a:cubicBezTo>
                  <a:cubicBezTo>
                    <a:pt x="133" y="127"/>
                    <a:pt x="136" y="124"/>
                    <a:pt x="140" y="121"/>
                  </a:cubicBezTo>
                  <a:cubicBezTo>
                    <a:pt x="141" y="120"/>
                    <a:pt x="151" y="126"/>
                    <a:pt x="153" y="127"/>
                  </a:cubicBezTo>
                  <a:cubicBezTo>
                    <a:pt x="143" y="132"/>
                    <a:pt x="135" y="138"/>
                    <a:pt x="126" y="144"/>
                  </a:cubicBezTo>
                  <a:cubicBezTo>
                    <a:pt x="123" y="146"/>
                    <a:pt x="117" y="150"/>
                    <a:pt x="123" y="153"/>
                  </a:cubicBezTo>
                  <a:cubicBezTo>
                    <a:pt x="128" y="155"/>
                    <a:pt x="132" y="158"/>
                    <a:pt x="137" y="160"/>
                  </a:cubicBezTo>
                  <a:cubicBezTo>
                    <a:pt x="128" y="165"/>
                    <a:pt x="118" y="169"/>
                    <a:pt x="108" y="174"/>
                  </a:cubicBezTo>
                  <a:cubicBezTo>
                    <a:pt x="111" y="172"/>
                    <a:pt x="113" y="171"/>
                    <a:pt x="115" y="169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txBody>
            <a:bodyPr vert="horz" wrap="square" lIns="68567" tIns="34284" rIns="68567" bIns="34284" numCol="1" anchor="t" anchorCtr="0" compatLnSpc="1">
              <a:prstTxWarp prst="textNoShape">
                <a:avLst/>
              </a:prstTxWarp>
            </a:bodyPr>
            <a:lstStyle/>
            <a:p>
              <a:pPr defTabSz="685619">
                <a:defRPr/>
              </a:pPr>
              <a:endParaRPr lang="fr-FR" sz="1600" kern="0" noProof="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endParaRPr>
            </a:p>
          </p:txBody>
        </p:sp>
        <p:grpSp>
          <p:nvGrpSpPr>
            <p:cNvPr id="15" name="Group 16">
              <a:extLst>
                <a:ext uri="{FF2B5EF4-FFF2-40B4-BE49-F238E27FC236}">
                  <a16:creationId xmlns:a16="http://schemas.microsoft.com/office/drawing/2014/main" id="{7AD94F15-E3C3-BEA3-AFC5-672C3D95417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4704" y="1309319"/>
              <a:ext cx="454210" cy="458910"/>
              <a:chOff x="3550" y="1862"/>
              <a:chExt cx="580" cy="586"/>
            </a:xfrm>
            <a:solidFill>
              <a:schemeClr val="accent1"/>
            </a:solidFill>
          </p:grpSpPr>
          <p:sp>
            <p:nvSpPr>
              <p:cNvPr id="1180" name="Freeform 17">
                <a:extLst>
                  <a:ext uri="{FF2B5EF4-FFF2-40B4-BE49-F238E27FC236}">
                    <a16:creationId xmlns:a16="http://schemas.microsoft.com/office/drawing/2014/main" id="{B6D5C712-4E95-659E-D2DE-3CF8C18CB7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0" y="1862"/>
                <a:ext cx="576" cy="586"/>
              </a:xfrm>
              <a:custGeom>
                <a:avLst/>
                <a:gdLst>
                  <a:gd name="T0" fmla="*/ 212 w 240"/>
                  <a:gd name="T1" fmla="*/ 100 h 244"/>
                  <a:gd name="T2" fmla="*/ 204 w 240"/>
                  <a:gd name="T3" fmla="*/ 88 h 244"/>
                  <a:gd name="T4" fmla="*/ 148 w 240"/>
                  <a:gd name="T5" fmla="*/ 100 h 244"/>
                  <a:gd name="T6" fmla="*/ 163 w 240"/>
                  <a:gd name="T7" fmla="*/ 40 h 244"/>
                  <a:gd name="T8" fmla="*/ 100 w 240"/>
                  <a:gd name="T9" fmla="*/ 6 h 244"/>
                  <a:gd name="T10" fmla="*/ 60 w 240"/>
                  <a:gd name="T11" fmla="*/ 44 h 244"/>
                  <a:gd name="T12" fmla="*/ 20 w 240"/>
                  <a:gd name="T13" fmla="*/ 56 h 244"/>
                  <a:gd name="T14" fmla="*/ 0 w 240"/>
                  <a:gd name="T15" fmla="*/ 144 h 244"/>
                  <a:gd name="T16" fmla="*/ 16 w 240"/>
                  <a:gd name="T17" fmla="*/ 220 h 244"/>
                  <a:gd name="T18" fmla="*/ 0 w 240"/>
                  <a:gd name="T19" fmla="*/ 236 h 244"/>
                  <a:gd name="T20" fmla="*/ 240 w 240"/>
                  <a:gd name="T21" fmla="*/ 244 h 244"/>
                  <a:gd name="T22" fmla="*/ 228 w 240"/>
                  <a:gd name="T23" fmla="*/ 100 h 244"/>
                  <a:gd name="T24" fmla="*/ 8 w 240"/>
                  <a:gd name="T25" fmla="*/ 144 h 244"/>
                  <a:gd name="T26" fmla="*/ 32 w 240"/>
                  <a:gd name="T27" fmla="*/ 144 h 244"/>
                  <a:gd name="T28" fmla="*/ 20 w 240"/>
                  <a:gd name="T29" fmla="*/ 212 h 244"/>
                  <a:gd name="T30" fmla="*/ 24 w 240"/>
                  <a:gd name="T31" fmla="*/ 220 h 244"/>
                  <a:gd name="T32" fmla="*/ 40 w 240"/>
                  <a:gd name="T33" fmla="*/ 144 h 244"/>
                  <a:gd name="T34" fmla="*/ 28 w 240"/>
                  <a:gd name="T35" fmla="*/ 56 h 244"/>
                  <a:gd name="T36" fmla="*/ 60 w 240"/>
                  <a:gd name="T37" fmla="*/ 52 h 244"/>
                  <a:gd name="T38" fmla="*/ 100 w 240"/>
                  <a:gd name="T39" fmla="*/ 72 h 244"/>
                  <a:gd name="T40" fmla="*/ 84 w 240"/>
                  <a:gd name="T41" fmla="*/ 64 h 244"/>
                  <a:gd name="T42" fmla="*/ 80 w 240"/>
                  <a:gd name="T43" fmla="*/ 32 h 244"/>
                  <a:gd name="T44" fmla="*/ 80 w 240"/>
                  <a:gd name="T45" fmla="*/ 40 h 244"/>
                  <a:gd name="T46" fmla="*/ 88 w 240"/>
                  <a:gd name="T47" fmla="*/ 36 h 244"/>
                  <a:gd name="T48" fmla="*/ 136 w 240"/>
                  <a:gd name="T49" fmla="*/ 36 h 244"/>
                  <a:gd name="T50" fmla="*/ 144 w 240"/>
                  <a:gd name="T51" fmla="*/ 40 h 244"/>
                  <a:gd name="T52" fmla="*/ 144 w 240"/>
                  <a:gd name="T53" fmla="*/ 32 h 244"/>
                  <a:gd name="T54" fmla="*/ 140 w 240"/>
                  <a:gd name="T55" fmla="*/ 64 h 244"/>
                  <a:gd name="T56" fmla="*/ 124 w 240"/>
                  <a:gd name="T57" fmla="*/ 72 h 244"/>
                  <a:gd name="T58" fmla="*/ 140 w 240"/>
                  <a:gd name="T59" fmla="*/ 100 h 244"/>
                  <a:gd name="T60" fmla="*/ 120 w 240"/>
                  <a:gd name="T61" fmla="*/ 112 h 244"/>
                  <a:gd name="T62" fmla="*/ 108 w 240"/>
                  <a:gd name="T63" fmla="*/ 236 h 244"/>
                  <a:gd name="T64" fmla="*/ 52 w 240"/>
                  <a:gd name="T65" fmla="*/ 204 h 244"/>
                  <a:gd name="T66" fmla="*/ 24 w 240"/>
                  <a:gd name="T67" fmla="*/ 236 h 244"/>
                  <a:gd name="T68" fmla="*/ 100 w 240"/>
                  <a:gd name="T69" fmla="*/ 236 h 244"/>
                  <a:gd name="T70" fmla="*/ 60 w 240"/>
                  <a:gd name="T71" fmla="*/ 212 h 244"/>
                  <a:gd name="T72" fmla="*/ 100 w 240"/>
                  <a:gd name="T73" fmla="*/ 236 h 244"/>
                  <a:gd name="T74" fmla="*/ 128 w 240"/>
                  <a:gd name="T75" fmla="*/ 112 h 244"/>
                  <a:gd name="T76" fmla="*/ 228 w 240"/>
                  <a:gd name="T77" fmla="*/ 108 h 244"/>
                  <a:gd name="T78" fmla="*/ 232 w 240"/>
                  <a:gd name="T79" fmla="*/ 236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0" h="244">
                    <a:moveTo>
                      <a:pt x="228" y="100"/>
                    </a:moveTo>
                    <a:cubicBezTo>
                      <a:pt x="212" y="100"/>
                      <a:pt x="212" y="100"/>
                      <a:pt x="212" y="100"/>
                    </a:cubicBezTo>
                    <a:cubicBezTo>
                      <a:pt x="212" y="88"/>
                      <a:pt x="212" y="88"/>
                      <a:pt x="212" y="88"/>
                    </a:cubicBez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100"/>
                      <a:pt x="204" y="100"/>
                      <a:pt x="204" y="100"/>
                    </a:cubicBezTo>
                    <a:cubicBezTo>
                      <a:pt x="148" y="100"/>
                      <a:pt x="148" y="100"/>
                      <a:pt x="148" y="10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60" y="66"/>
                      <a:pt x="167" y="52"/>
                      <a:pt x="163" y="40"/>
                    </a:cubicBezTo>
                    <a:cubicBezTo>
                      <a:pt x="160" y="31"/>
                      <a:pt x="151" y="25"/>
                      <a:pt x="142" y="24"/>
                    </a:cubicBezTo>
                    <a:cubicBezTo>
                      <a:pt x="135" y="8"/>
                      <a:pt x="116" y="0"/>
                      <a:pt x="100" y="6"/>
                    </a:cubicBezTo>
                    <a:cubicBezTo>
                      <a:pt x="92" y="10"/>
                      <a:pt x="86" y="16"/>
                      <a:pt x="82" y="24"/>
                    </a:cubicBezTo>
                    <a:cubicBezTo>
                      <a:pt x="71" y="25"/>
                      <a:pt x="62" y="33"/>
                      <a:pt x="60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25" y="44"/>
                      <a:pt x="20" y="49"/>
                      <a:pt x="20" y="56"/>
                    </a:cubicBezTo>
                    <a:cubicBezTo>
                      <a:pt x="20" y="124"/>
                      <a:pt x="20" y="124"/>
                      <a:pt x="20" y="124"/>
                    </a:cubicBezTo>
                    <a:cubicBezTo>
                      <a:pt x="9" y="124"/>
                      <a:pt x="0" y="133"/>
                      <a:pt x="0" y="14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10"/>
                      <a:pt x="7" y="218"/>
                      <a:pt x="16" y="220"/>
                    </a:cubicBezTo>
                    <a:cubicBezTo>
                      <a:pt x="16" y="236"/>
                      <a:pt x="16" y="236"/>
                      <a:pt x="16" y="23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240" y="244"/>
                      <a:pt x="240" y="244"/>
                      <a:pt x="240" y="244"/>
                    </a:cubicBezTo>
                    <a:cubicBezTo>
                      <a:pt x="240" y="112"/>
                      <a:pt x="240" y="112"/>
                      <a:pt x="240" y="112"/>
                    </a:cubicBezTo>
                    <a:cubicBezTo>
                      <a:pt x="240" y="105"/>
                      <a:pt x="235" y="100"/>
                      <a:pt x="228" y="100"/>
                    </a:cubicBezTo>
                    <a:close/>
                    <a:moveTo>
                      <a:pt x="8" y="200"/>
                    </a:move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37"/>
                      <a:pt x="13" y="132"/>
                      <a:pt x="20" y="132"/>
                    </a:cubicBezTo>
                    <a:cubicBezTo>
                      <a:pt x="27" y="132"/>
                      <a:pt x="32" y="137"/>
                      <a:pt x="32" y="144"/>
                    </a:cubicBezTo>
                    <a:cubicBezTo>
                      <a:pt x="32" y="200"/>
                      <a:pt x="32" y="200"/>
                      <a:pt x="32" y="200"/>
                    </a:cubicBezTo>
                    <a:cubicBezTo>
                      <a:pt x="32" y="207"/>
                      <a:pt x="27" y="212"/>
                      <a:pt x="20" y="212"/>
                    </a:cubicBezTo>
                    <a:cubicBezTo>
                      <a:pt x="13" y="212"/>
                      <a:pt x="8" y="207"/>
                      <a:pt x="8" y="200"/>
                    </a:cubicBezTo>
                    <a:close/>
                    <a:moveTo>
                      <a:pt x="24" y="220"/>
                    </a:moveTo>
                    <a:cubicBezTo>
                      <a:pt x="33" y="218"/>
                      <a:pt x="40" y="210"/>
                      <a:pt x="40" y="200"/>
                    </a:cubicBezTo>
                    <a:cubicBezTo>
                      <a:pt x="40" y="144"/>
                      <a:pt x="40" y="144"/>
                      <a:pt x="40" y="144"/>
                    </a:cubicBezTo>
                    <a:cubicBezTo>
                      <a:pt x="40" y="136"/>
                      <a:pt x="35" y="129"/>
                      <a:pt x="28" y="12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4"/>
                      <a:pt x="30" y="52"/>
                      <a:pt x="32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2" y="64"/>
                      <a:pt x="72" y="72"/>
                      <a:pt x="84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75" y="64"/>
                      <a:pt x="68" y="57"/>
                      <a:pt x="68" y="48"/>
                    </a:cubicBezTo>
                    <a:cubicBezTo>
                      <a:pt x="68" y="41"/>
                      <a:pt x="73" y="34"/>
                      <a:pt x="80" y="32"/>
                    </a:cubicBezTo>
                    <a:cubicBezTo>
                      <a:pt x="80" y="34"/>
                      <a:pt x="80" y="35"/>
                      <a:pt x="80" y="36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23"/>
                      <a:pt x="99" y="12"/>
                      <a:pt x="112" y="12"/>
                    </a:cubicBezTo>
                    <a:cubicBezTo>
                      <a:pt x="126" y="12"/>
                      <a:pt x="136" y="23"/>
                      <a:pt x="136" y="36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35"/>
                      <a:pt x="144" y="34"/>
                      <a:pt x="144" y="32"/>
                    </a:cubicBezTo>
                    <a:cubicBezTo>
                      <a:pt x="153" y="34"/>
                      <a:pt x="158" y="43"/>
                      <a:pt x="156" y="52"/>
                    </a:cubicBezTo>
                    <a:cubicBezTo>
                      <a:pt x="154" y="59"/>
                      <a:pt x="148" y="64"/>
                      <a:pt x="140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40" y="72"/>
                      <a:pt x="140" y="72"/>
                      <a:pt x="140" y="72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2" y="100"/>
                      <a:pt x="132" y="100"/>
                      <a:pt x="132" y="100"/>
                    </a:cubicBezTo>
                    <a:cubicBezTo>
                      <a:pt x="126" y="100"/>
                      <a:pt x="120" y="105"/>
                      <a:pt x="120" y="112"/>
                    </a:cubicBezTo>
                    <a:cubicBezTo>
                      <a:pt x="120" y="236"/>
                      <a:pt x="120" y="236"/>
                      <a:pt x="120" y="236"/>
                    </a:cubicBezTo>
                    <a:cubicBezTo>
                      <a:pt x="108" y="236"/>
                      <a:pt x="108" y="236"/>
                      <a:pt x="108" y="236"/>
                    </a:cubicBezTo>
                    <a:cubicBezTo>
                      <a:pt x="108" y="204"/>
                      <a:pt x="108" y="204"/>
                      <a:pt x="108" y="204"/>
                    </a:cubicBezTo>
                    <a:cubicBezTo>
                      <a:pt x="52" y="204"/>
                      <a:pt x="52" y="204"/>
                      <a:pt x="52" y="204"/>
                    </a:cubicBezTo>
                    <a:cubicBezTo>
                      <a:pt x="52" y="236"/>
                      <a:pt x="52" y="236"/>
                      <a:pt x="52" y="236"/>
                    </a:cubicBezTo>
                    <a:cubicBezTo>
                      <a:pt x="24" y="236"/>
                      <a:pt x="24" y="236"/>
                      <a:pt x="24" y="236"/>
                    </a:cubicBezTo>
                    <a:lnTo>
                      <a:pt x="24" y="220"/>
                    </a:lnTo>
                    <a:close/>
                    <a:moveTo>
                      <a:pt x="100" y="236"/>
                    </a:moveTo>
                    <a:cubicBezTo>
                      <a:pt x="60" y="236"/>
                      <a:pt x="60" y="236"/>
                      <a:pt x="60" y="236"/>
                    </a:cubicBezTo>
                    <a:cubicBezTo>
                      <a:pt x="60" y="212"/>
                      <a:pt x="60" y="212"/>
                      <a:pt x="60" y="212"/>
                    </a:cubicBezTo>
                    <a:cubicBezTo>
                      <a:pt x="100" y="212"/>
                      <a:pt x="100" y="212"/>
                      <a:pt x="100" y="212"/>
                    </a:cubicBezTo>
                    <a:lnTo>
                      <a:pt x="100" y="236"/>
                    </a:lnTo>
                    <a:close/>
                    <a:moveTo>
                      <a:pt x="128" y="236"/>
                    </a:moveTo>
                    <a:cubicBezTo>
                      <a:pt x="128" y="112"/>
                      <a:pt x="128" y="112"/>
                      <a:pt x="128" y="112"/>
                    </a:cubicBezTo>
                    <a:cubicBezTo>
                      <a:pt x="128" y="110"/>
                      <a:pt x="130" y="108"/>
                      <a:pt x="132" y="108"/>
                    </a:cubicBezTo>
                    <a:cubicBezTo>
                      <a:pt x="228" y="108"/>
                      <a:pt x="228" y="108"/>
                      <a:pt x="228" y="108"/>
                    </a:cubicBezTo>
                    <a:cubicBezTo>
                      <a:pt x="230" y="108"/>
                      <a:pt x="232" y="110"/>
                      <a:pt x="232" y="112"/>
                    </a:cubicBezTo>
                    <a:cubicBezTo>
                      <a:pt x="232" y="236"/>
                      <a:pt x="232" y="236"/>
                      <a:pt x="232" y="236"/>
                    </a:cubicBezTo>
                    <a:lnTo>
                      <a:pt x="12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1" name="Rectangle 18">
                <a:extLst>
                  <a:ext uri="{FF2B5EF4-FFF2-40B4-BE49-F238E27FC236}">
                    <a16:creationId xmlns:a16="http://schemas.microsoft.com/office/drawing/2014/main" id="{9A33D6B4-11F0-835F-AEA2-C5EF69A6FF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1958"/>
                <a:ext cx="19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19">
                <a:extLst>
                  <a:ext uri="{FF2B5EF4-FFF2-40B4-BE49-F238E27FC236}">
                    <a16:creationId xmlns:a16="http://schemas.microsoft.com/office/drawing/2014/main" id="{9BE75C9E-024F-6F63-6DD5-761E96F8CB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141"/>
                <a:ext cx="58" cy="77"/>
              </a:xfrm>
              <a:custGeom>
                <a:avLst/>
                <a:gdLst>
                  <a:gd name="T0" fmla="*/ 0 w 58"/>
                  <a:gd name="T1" fmla="*/ 77 h 77"/>
                  <a:gd name="T2" fmla="*/ 58 w 58"/>
                  <a:gd name="T3" fmla="*/ 77 h 77"/>
                  <a:gd name="T4" fmla="*/ 58 w 58"/>
                  <a:gd name="T5" fmla="*/ 0 h 77"/>
                  <a:gd name="T6" fmla="*/ 0 w 58"/>
                  <a:gd name="T7" fmla="*/ 0 h 77"/>
                  <a:gd name="T8" fmla="*/ 0 w 58"/>
                  <a:gd name="T9" fmla="*/ 77 h 77"/>
                  <a:gd name="T10" fmla="*/ 19 w 58"/>
                  <a:gd name="T11" fmla="*/ 19 h 77"/>
                  <a:gd name="T12" fmla="*/ 38 w 58"/>
                  <a:gd name="T13" fmla="*/ 19 h 77"/>
                  <a:gd name="T14" fmla="*/ 38 w 58"/>
                  <a:gd name="T15" fmla="*/ 57 h 77"/>
                  <a:gd name="T16" fmla="*/ 19 w 58"/>
                  <a:gd name="T17" fmla="*/ 57 h 77"/>
                  <a:gd name="T18" fmla="*/ 19 w 58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77">
                    <a:moveTo>
                      <a:pt x="0" y="77"/>
                    </a:moveTo>
                    <a:lnTo>
                      <a:pt x="58" y="77"/>
                    </a:lnTo>
                    <a:lnTo>
                      <a:pt x="58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20">
                <a:extLst>
                  <a:ext uri="{FF2B5EF4-FFF2-40B4-BE49-F238E27FC236}">
                    <a16:creationId xmlns:a16="http://schemas.microsoft.com/office/drawing/2014/main" id="{0E006D5A-FE19-78AF-1F8F-555B5893C4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37"/>
                <a:ext cx="58" cy="77"/>
              </a:xfrm>
              <a:custGeom>
                <a:avLst/>
                <a:gdLst>
                  <a:gd name="T0" fmla="*/ 0 w 58"/>
                  <a:gd name="T1" fmla="*/ 77 h 77"/>
                  <a:gd name="T2" fmla="*/ 58 w 58"/>
                  <a:gd name="T3" fmla="*/ 77 h 77"/>
                  <a:gd name="T4" fmla="*/ 58 w 58"/>
                  <a:gd name="T5" fmla="*/ 0 h 77"/>
                  <a:gd name="T6" fmla="*/ 0 w 58"/>
                  <a:gd name="T7" fmla="*/ 0 h 77"/>
                  <a:gd name="T8" fmla="*/ 0 w 58"/>
                  <a:gd name="T9" fmla="*/ 77 h 77"/>
                  <a:gd name="T10" fmla="*/ 19 w 58"/>
                  <a:gd name="T11" fmla="*/ 19 h 77"/>
                  <a:gd name="T12" fmla="*/ 38 w 58"/>
                  <a:gd name="T13" fmla="*/ 19 h 77"/>
                  <a:gd name="T14" fmla="*/ 38 w 58"/>
                  <a:gd name="T15" fmla="*/ 57 h 77"/>
                  <a:gd name="T16" fmla="*/ 19 w 58"/>
                  <a:gd name="T17" fmla="*/ 57 h 77"/>
                  <a:gd name="T18" fmla="*/ 19 w 58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77">
                    <a:moveTo>
                      <a:pt x="0" y="77"/>
                    </a:moveTo>
                    <a:lnTo>
                      <a:pt x="58" y="77"/>
                    </a:lnTo>
                    <a:lnTo>
                      <a:pt x="58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21">
                <a:extLst>
                  <a:ext uri="{FF2B5EF4-FFF2-40B4-BE49-F238E27FC236}">
                    <a16:creationId xmlns:a16="http://schemas.microsoft.com/office/drawing/2014/main" id="{EEFE2C34-CB65-C5A1-48F8-4FE087AE7D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3" y="2141"/>
                <a:ext cx="57" cy="77"/>
              </a:xfrm>
              <a:custGeom>
                <a:avLst/>
                <a:gdLst>
                  <a:gd name="T0" fmla="*/ 0 w 57"/>
                  <a:gd name="T1" fmla="*/ 77 h 77"/>
                  <a:gd name="T2" fmla="*/ 57 w 57"/>
                  <a:gd name="T3" fmla="*/ 77 h 77"/>
                  <a:gd name="T4" fmla="*/ 57 w 57"/>
                  <a:gd name="T5" fmla="*/ 0 h 77"/>
                  <a:gd name="T6" fmla="*/ 0 w 57"/>
                  <a:gd name="T7" fmla="*/ 0 h 77"/>
                  <a:gd name="T8" fmla="*/ 0 w 57"/>
                  <a:gd name="T9" fmla="*/ 77 h 77"/>
                  <a:gd name="T10" fmla="*/ 19 w 57"/>
                  <a:gd name="T11" fmla="*/ 19 h 77"/>
                  <a:gd name="T12" fmla="*/ 38 w 57"/>
                  <a:gd name="T13" fmla="*/ 19 h 77"/>
                  <a:gd name="T14" fmla="*/ 38 w 57"/>
                  <a:gd name="T15" fmla="*/ 57 h 77"/>
                  <a:gd name="T16" fmla="*/ 19 w 57"/>
                  <a:gd name="T17" fmla="*/ 57 h 77"/>
                  <a:gd name="T18" fmla="*/ 19 w 57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22">
                <a:extLst>
                  <a:ext uri="{FF2B5EF4-FFF2-40B4-BE49-F238E27FC236}">
                    <a16:creationId xmlns:a16="http://schemas.microsoft.com/office/drawing/2014/main" id="{EA18A577-77E4-C259-E176-1680A8F661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3" y="2237"/>
                <a:ext cx="57" cy="77"/>
              </a:xfrm>
              <a:custGeom>
                <a:avLst/>
                <a:gdLst>
                  <a:gd name="T0" fmla="*/ 0 w 57"/>
                  <a:gd name="T1" fmla="*/ 77 h 77"/>
                  <a:gd name="T2" fmla="*/ 57 w 57"/>
                  <a:gd name="T3" fmla="*/ 77 h 77"/>
                  <a:gd name="T4" fmla="*/ 57 w 57"/>
                  <a:gd name="T5" fmla="*/ 0 h 77"/>
                  <a:gd name="T6" fmla="*/ 0 w 57"/>
                  <a:gd name="T7" fmla="*/ 0 h 77"/>
                  <a:gd name="T8" fmla="*/ 0 w 57"/>
                  <a:gd name="T9" fmla="*/ 77 h 77"/>
                  <a:gd name="T10" fmla="*/ 19 w 57"/>
                  <a:gd name="T11" fmla="*/ 19 h 77"/>
                  <a:gd name="T12" fmla="*/ 38 w 57"/>
                  <a:gd name="T13" fmla="*/ 19 h 77"/>
                  <a:gd name="T14" fmla="*/ 38 w 57"/>
                  <a:gd name="T15" fmla="*/ 57 h 77"/>
                  <a:gd name="T16" fmla="*/ 19 w 57"/>
                  <a:gd name="T17" fmla="*/ 57 h 77"/>
                  <a:gd name="T18" fmla="*/ 19 w 57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23">
                <a:extLst>
                  <a:ext uri="{FF2B5EF4-FFF2-40B4-BE49-F238E27FC236}">
                    <a16:creationId xmlns:a16="http://schemas.microsoft.com/office/drawing/2014/main" id="{C19724D1-CACB-0E1F-5FD3-D93CF9BA52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0" y="2141"/>
                <a:ext cx="57" cy="77"/>
              </a:xfrm>
              <a:custGeom>
                <a:avLst/>
                <a:gdLst>
                  <a:gd name="T0" fmla="*/ 0 w 57"/>
                  <a:gd name="T1" fmla="*/ 77 h 77"/>
                  <a:gd name="T2" fmla="*/ 57 w 57"/>
                  <a:gd name="T3" fmla="*/ 77 h 77"/>
                  <a:gd name="T4" fmla="*/ 57 w 57"/>
                  <a:gd name="T5" fmla="*/ 0 h 77"/>
                  <a:gd name="T6" fmla="*/ 0 w 57"/>
                  <a:gd name="T7" fmla="*/ 0 h 77"/>
                  <a:gd name="T8" fmla="*/ 0 w 57"/>
                  <a:gd name="T9" fmla="*/ 77 h 77"/>
                  <a:gd name="T10" fmla="*/ 19 w 57"/>
                  <a:gd name="T11" fmla="*/ 19 h 77"/>
                  <a:gd name="T12" fmla="*/ 38 w 57"/>
                  <a:gd name="T13" fmla="*/ 19 h 77"/>
                  <a:gd name="T14" fmla="*/ 38 w 57"/>
                  <a:gd name="T15" fmla="*/ 57 h 77"/>
                  <a:gd name="T16" fmla="*/ 19 w 57"/>
                  <a:gd name="T17" fmla="*/ 57 h 77"/>
                  <a:gd name="T18" fmla="*/ 19 w 57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24">
                <a:extLst>
                  <a:ext uri="{FF2B5EF4-FFF2-40B4-BE49-F238E27FC236}">
                    <a16:creationId xmlns:a16="http://schemas.microsoft.com/office/drawing/2014/main" id="{0D94BA5B-0D45-EA42-2970-8B325D1B2C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0" y="2237"/>
                <a:ext cx="57" cy="77"/>
              </a:xfrm>
              <a:custGeom>
                <a:avLst/>
                <a:gdLst>
                  <a:gd name="T0" fmla="*/ 0 w 57"/>
                  <a:gd name="T1" fmla="*/ 77 h 77"/>
                  <a:gd name="T2" fmla="*/ 57 w 57"/>
                  <a:gd name="T3" fmla="*/ 77 h 77"/>
                  <a:gd name="T4" fmla="*/ 57 w 57"/>
                  <a:gd name="T5" fmla="*/ 0 h 77"/>
                  <a:gd name="T6" fmla="*/ 0 w 57"/>
                  <a:gd name="T7" fmla="*/ 0 h 77"/>
                  <a:gd name="T8" fmla="*/ 0 w 57"/>
                  <a:gd name="T9" fmla="*/ 77 h 77"/>
                  <a:gd name="T10" fmla="*/ 19 w 57"/>
                  <a:gd name="T11" fmla="*/ 19 h 77"/>
                  <a:gd name="T12" fmla="*/ 38 w 57"/>
                  <a:gd name="T13" fmla="*/ 19 h 77"/>
                  <a:gd name="T14" fmla="*/ 38 w 57"/>
                  <a:gd name="T15" fmla="*/ 57 h 77"/>
                  <a:gd name="T16" fmla="*/ 19 w 57"/>
                  <a:gd name="T17" fmla="*/ 57 h 77"/>
                  <a:gd name="T18" fmla="*/ 19 w 57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25">
                <a:extLst>
                  <a:ext uri="{FF2B5EF4-FFF2-40B4-BE49-F238E27FC236}">
                    <a16:creationId xmlns:a16="http://schemas.microsoft.com/office/drawing/2014/main" id="{61B70FEA-9410-2162-25E0-7FE5BBE8DB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333"/>
                <a:ext cx="58" cy="77"/>
              </a:xfrm>
              <a:custGeom>
                <a:avLst/>
                <a:gdLst>
                  <a:gd name="T0" fmla="*/ 0 w 58"/>
                  <a:gd name="T1" fmla="*/ 77 h 77"/>
                  <a:gd name="T2" fmla="*/ 58 w 58"/>
                  <a:gd name="T3" fmla="*/ 77 h 77"/>
                  <a:gd name="T4" fmla="*/ 58 w 58"/>
                  <a:gd name="T5" fmla="*/ 0 h 77"/>
                  <a:gd name="T6" fmla="*/ 0 w 58"/>
                  <a:gd name="T7" fmla="*/ 0 h 77"/>
                  <a:gd name="T8" fmla="*/ 0 w 58"/>
                  <a:gd name="T9" fmla="*/ 77 h 77"/>
                  <a:gd name="T10" fmla="*/ 19 w 58"/>
                  <a:gd name="T11" fmla="*/ 19 h 77"/>
                  <a:gd name="T12" fmla="*/ 38 w 58"/>
                  <a:gd name="T13" fmla="*/ 19 h 77"/>
                  <a:gd name="T14" fmla="*/ 38 w 58"/>
                  <a:gd name="T15" fmla="*/ 57 h 77"/>
                  <a:gd name="T16" fmla="*/ 19 w 58"/>
                  <a:gd name="T17" fmla="*/ 57 h 77"/>
                  <a:gd name="T18" fmla="*/ 19 w 58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77">
                    <a:moveTo>
                      <a:pt x="0" y="77"/>
                    </a:moveTo>
                    <a:lnTo>
                      <a:pt x="58" y="77"/>
                    </a:lnTo>
                    <a:lnTo>
                      <a:pt x="58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26">
                <a:extLst>
                  <a:ext uri="{FF2B5EF4-FFF2-40B4-BE49-F238E27FC236}">
                    <a16:creationId xmlns:a16="http://schemas.microsoft.com/office/drawing/2014/main" id="{D4E3A258-5059-E11D-B93B-475907001D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3" y="2333"/>
                <a:ext cx="57" cy="77"/>
              </a:xfrm>
              <a:custGeom>
                <a:avLst/>
                <a:gdLst>
                  <a:gd name="T0" fmla="*/ 0 w 57"/>
                  <a:gd name="T1" fmla="*/ 77 h 77"/>
                  <a:gd name="T2" fmla="*/ 57 w 57"/>
                  <a:gd name="T3" fmla="*/ 77 h 77"/>
                  <a:gd name="T4" fmla="*/ 57 w 57"/>
                  <a:gd name="T5" fmla="*/ 0 h 77"/>
                  <a:gd name="T6" fmla="*/ 0 w 57"/>
                  <a:gd name="T7" fmla="*/ 0 h 77"/>
                  <a:gd name="T8" fmla="*/ 0 w 57"/>
                  <a:gd name="T9" fmla="*/ 77 h 77"/>
                  <a:gd name="T10" fmla="*/ 19 w 57"/>
                  <a:gd name="T11" fmla="*/ 19 h 77"/>
                  <a:gd name="T12" fmla="*/ 38 w 57"/>
                  <a:gd name="T13" fmla="*/ 19 h 77"/>
                  <a:gd name="T14" fmla="*/ 38 w 57"/>
                  <a:gd name="T15" fmla="*/ 57 h 77"/>
                  <a:gd name="T16" fmla="*/ 19 w 57"/>
                  <a:gd name="T17" fmla="*/ 57 h 77"/>
                  <a:gd name="T18" fmla="*/ 19 w 57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27">
                <a:extLst>
                  <a:ext uri="{FF2B5EF4-FFF2-40B4-BE49-F238E27FC236}">
                    <a16:creationId xmlns:a16="http://schemas.microsoft.com/office/drawing/2014/main" id="{8C73CADC-C630-424C-421D-3FFBE62E33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0" y="2333"/>
                <a:ext cx="57" cy="77"/>
              </a:xfrm>
              <a:custGeom>
                <a:avLst/>
                <a:gdLst>
                  <a:gd name="T0" fmla="*/ 0 w 57"/>
                  <a:gd name="T1" fmla="*/ 77 h 77"/>
                  <a:gd name="T2" fmla="*/ 57 w 57"/>
                  <a:gd name="T3" fmla="*/ 77 h 77"/>
                  <a:gd name="T4" fmla="*/ 57 w 57"/>
                  <a:gd name="T5" fmla="*/ 0 h 77"/>
                  <a:gd name="T6" fmla="*/ 0 w 57"/>
                  <a:gd name="T7" fmla="*/ 0 h 77"/>
                  <a:gd name="T8" fmla="*/ 0 w 57"/>
                  <a:gd name="T9" fmla="*/ 77 h 77"/>
                  <a:gd name="T10" fmla="*/ 19 w 57"/>
                  <a:gd name="T11" fmla="*/ 19 h 77"/>
                  <a:gd name="T12" fmla="*/ 38 w 57"/>
                  <a:gd name="T13" fmla="*/ 19 h 77"/>
                  <a:gd name="T14" fmla="*/ 38 w 57"/>
                  <a:gd name="T15" fmla="*/ 57 h 77"/>
                  <a:gd name="T16" fmla="*/ 19 w 57"/>
                  <a:gd name="T17" fmla="*/ 57 h 77"/>
                  <a:gd name="T18" fmla="*/ 19 w 57"/>
                  <a:gd name="T1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  <a:moveTo>
                      <a:pt x="19" y="19"/>
                    </a:moveTo>
                    <a:lnTo>
                      <a:pt x="38" y="19"/>
                    </a:lnTo>
                    <a:lnTo>
                      <a:pt x="38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28">
                <a:extLst>
                  <a:ext uri="{FF2B5EF4-FFF2-40B4-BE49-F238E27FC236}">
                    <a16:creationId xmlns:a16="http://schemas.microsoft.com/office/drawing/2014/main" id="{D58DB39B-6BED-4745-51AC-D77011F332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4" y="2256"/>
                <a:ext cx="135" cy="67"/>
              </a:xfrm>
              <a:custGeom>
                <a:avLst/>
                <a:gdLst>
                  <a:gd name="T0" fmla="*/ 0 w 135"/>
                  <a:gd name="T1" fmla="*/ 67 h 67"/>
                  <a:gd name="T2" fmla="*/ 135 w 135"/>
                  <a:gd name="T3" fmla="*/ 67 h 67"/>
                  <a:gd name="T4" fmla="*/ 135 w 135"/>
                  <a:gd name="T5" fmla="*/ 0 h 67"/>
                  <a:gd name="T6" fmla="*/ 0 w 135"/>
                  <a:gd name="T7" fmla="*/ 0 h 67"/>
                  <a:gd name="T8" fmla="*/ 0 w 135"/>
                  <a:gd name="T9" fmla="*/ 67 h 67"/>
                  <a:gd name="T10" fmla="*/ 116 w 135"/>
                  <a:gd name="T11" fmla="*/ 48 h 67"/>
                  <a:gd name="T12" fmla="*/ 77 w 135"/>
                  <a:gd name="T13" fmla="*/ 48 h 67"/>
                  <a:gd name="T14" fmla="*/ 77 w 135"/>
                  <a:gd name="T15" fmla="*/ 19 h 67"/>
                  <a:gd name="T16" fmla="*/ 116 w 135"/>
                  <a:gd name="T17" fmla="*/ 19 h 67"/>
                  <a:gd name="T18" fmla="*/ 116 w 135"/>
                  <a:gd name="T19" fmla="*/ 48 h 67"/>
                  <a:gd name="T20" fmla="*/ 20 w 135"/>
                  <a:gd name="T21" fmla="*/ 19 h 67"/>
                  <a:gd name="T22" fmla="*/ 58 w 135"/>
                  <a:gd name="T23" fmla="*/ 19 h 67"/>
                  <a:gd name="T24" fmla="*/ 58 w 135"/>
                  <a:gd name="T25" fmla="*/ 48 h 67"/>
                  <a:gd name="T26" fmla="*/ 20 w 135"/>
                  <a:gd name="T27" fmla="*/ 48 h 67"/>
                  <a:gd name="T28" fmla="*/ 20 w 135"/>
                  <a:gd name="T29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5" h="67">
                    <a:moveTo>
                      <a:pt x="0" y="67"/>
                    </a:moveTo>
                    <a:lnTo>
                      <a:pt x="135" y="67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67"/>
                    </a:lnTo>
                    <a:close/>
                    <a:moveTo>
                      <a:pt x="116" y="48"/>
                    </a:moveTo>
                    <a:lnTo>
                      <a:pt x="77" y="48"/>
                    </a:lnTo>
                    <a:lnTo>
                      <a:pt x="77" y="19"/>
                    </a:lnTo>
                    <a:lnTo>
                      <a:pt x="116" y="19"/>
                    </a:lnTo>
                    <a:lnTo>
                      <a:pt x="116" y="48"/>
                    </a:lnTo>
                    <a:close/>
                    <a:moveTo>
                      <a:pt x="20" y="19"/>
                    </a:moveTo>
                    <a:lnTo>
                      <a:pt x="58" y="19"/>
                    </a:lnTo>
                    <a:lnTo>
                      <a:pt x="58" y="48"/>
                    </a:lnTo>
                    <a:lnTo>
                      <a:pt x="20" y="48"/>
                    </a:ln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29">
                <a:extLst>
                  <a:ext uri="{FF2B5EF4-FFF2-40B4-BE49-F238E27FC236}">
                    <a16:creationId xmlns:a16="http://schemas.microsoft.com/office/drawing/2014/main" id="{F20D2A41-6953-F319-36ED-EEEB54E09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4" y="2170"/>
                <a:ext cx="135" cy="67"/>
              </a:xfrm>
              <a:custGeom>
                <a:avLst/>
                <a:gdLst>
                  <a:gd name="T0" fmla="*/ 0 w 135"/>
                  <a:gd name="T1" fmla="*/ 67 h 67"/>
                  <a:gd name="T2" fmla="*/ 135 w 135"/>
                  <a:gd name="T3" fmla="*/ 67 h 67"/>
                  <a:gd name="T4" fmla="*/ 135 w 135"/>
                  <a:gd name="T5" fmla="*/ 0 h 67"/>
                  <a:gd name="T6" fmla="*/ 0 w 135"/>
                  <a:gd name="T7" fmla="*/ 0 h 67"/>
                  <a:gd name="T8" fmla="*/ 0 w 135"/>
                  <a:gd name="T9" fmla="*/ 67 h 67"/>
                  <a:gd name="T10" fmla="*/ 116 w 135"/>
                  <a:gd name="T11" fmla="*/ 48 h 67"/>
                  <a:gd name="T12" fmla="*/ 77 w 135"/>
                  <a:gd name="T13" fmla="*/ 48 h 67"/>
                  <a:gd name="T14" fmla="*/ 77 w 135"/>
                  <a:gd name="T15" fmla="*/ 19 h 67"/>
                  <a:gd name="T16" fmla="*/ 116 w 135"/>
                  <a:gd name="T17" fmla="*/ 19 h 67"/>
                  <a:gd name="T18" fmla="*/ 116 w 135"/>
                  <a:gd name="T19" fmla="*/ 48 h 67"/>
                  <a:gd name="T20" fmla="*/ 20 w 135"/>
                  <a:gd name="T21" fmla="*/ 19 h 67"/>
                  <a:gd name="T22" fmla="*/ 58 w 135"/>
                  <a:gd name="T23" fmla="*/ 19 h 67"/>
                  <a:gd name="T24" fmla="*/ 58 w 135"/>
                  <a:gd name="T25" fmla="*/ 48 h 67"/>
                  <a:gd name="T26" fmla="*/ 20 w 135"/>
                  <a:gd name="T27" fmla="*/ 48 h 67"/>
                  <a:gd name="T28" fmla="*/ 20 w 135"/>
                  <a:gd name="T29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5" h="67">
                    <a:moveTo>
                      <a:pt x="0" y="67"/>
                    </a:moveTo>
                    <a:lnTo>
                      <a:pt x="135" y="67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67"/>
                    </a:lnTo>
                    <a:close/>
                    <a:moveTo>
                      <a:pt x="116" y="48"/>
                    </a:moveTo>
                    <a:lnTo>
                      <a:pt x="77" y="48"/>
                    </a:lnTo>
                    <a:lnTo>
                      <a:pt x="77" y="19"/>
                    </a:lnTo>
                    <a:lnTo>
                      <a:pt x="116" y="19"/>
                    </a:lnTo>
                    <a:lnTo>
                      <a:pt x="116" y="48"/>
                    </a:lnTo>
                    <a:close/>
                    <a:moveTo>
                      <a:pt x="20" y="19"/>
                    </a:moveTo>
                    <a:lnTo>
                      <a:pt x="58" y="19"/>
                    </a:lnTo>
                    <a:lnTo>
                      <a:pt x="58" y="48"/>
                    </a:lnTo>
                    <a:lnTo>
                      <a:pt x="20" y="48"/>
                    </a:ln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0">
                <a:extLst>
                  <a:ext uri="{FF2B5EF4-FFF2-40B4-BE49-F238E27FC236}">
                    <a16:creationId xmlns:a16="http://schemas.microsoft.com/office/drawing/2014/main" id="{753950B3-EB14-43BF-3308-B08855FC72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6" y="2074"/>
                <a:ext cx="173" cy="76"/>
              </a:xfrm>
              <a:custGeom>
                <a:avLst/>
                <a:gdLst>
                  <a:gd name="T0" fmla="*/ 173 w 173"/>
                  <a:gd name="T1" fmla="*/ 0 h 76"/>
                  <a:gd name="T2" fmla="*/ 0 w 173"/>
                  <a:gd name="T3" fmla="*/ 0 h 76"/>
                  <a:gd name="T4" fmla="*/ 0 w 173"/>
                  <a:gd name="T5" fmla="*/ 76 h 76"/>
                  <a:gd name="T6" fmla="*/ 173 w 173"/>
                  <a:gd name="T7" fmla="*/ 76 h 76"/>
                  <a:gd name="T8" fmla="*/ 173 w 173"/>
                  <a:gd name="T9" fmla="*/ 0 h 76"/>
                  <a:gd name="T10" fmla="*/ 19 w 173"/>
                  <a:gd name="T11" fmla="*/ 19 h 76"/>
                  <a:gd name="T12" fmla="*/ 77 w 173"/>
                  <a:gd name="T13" fmla="*/ 19 h 76"/>
                  <a:gd name="T14" fmla="*/ 77 w 173"/>
                  <a:gd name="T15" fmla="*/ 57 h 76"/>
                  <a:gd name="T16" fmla="*/ 19 w 173"/>
                  <a:gd name="T17" fmla="*/ 57 h 76"/>
                  <a:gd name="T18" fmla="*/ 19 w 173"/>
                  <a:gd name="T19" fmla="*/ 19 h 76"/>
                  <a:gd name="T20" fmla="*/ 154 w 173"/>
                  <a:gd name="T21" fmla="*/ 57 h 76"/>
                  <a:gd name="T22" fmla="*/ 96 w 173"/>
                  <a:gd name="T23" fmla="*/ 57 h 76"/>
                  <a:gd name="T24" fmla="*/ 96 w 173"/>
                  <a:gd name="T25" fmla="*/ 19 h 76"/>
                  <a:gd name="T26" fmla="*/ 154 w 173"/>
                  <a:gd name="T27" fmla="*/ 19 h 76"/>
                  <a:gd name="T28" fmla="*/ 154 w 173"/>
                  <a:gd name="T29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76">
                    <a:moveTo>
                      <a:pt x="173" y="0"/>
                    </a:moveTo>
                    <a:lnTo>
                      <a:pt x="0" y="0"/>
                    </a:lnTo>
                    <a:lnTo>
                      <a:pt x="0" y="76"/>
                    </a:lnTo>
                    <a:lnTo>
                      <a:pt x="173" y="76"/>
                    </a:lnTo>
                    <a:lnTo>
                      <a:pt x="173" y="0"/>
                    </a:lnTo>
                    <a:close/>
                    <a:moveTo>
                      <a:pt x="19" y="19"/>
                    </a:moveTo>
                    <a:lnTo>
                      <a:pt x="77" y="19"/>
                    </a:lnTo>
                    <a:lnTo>
                      <a:pt x="77" y="57"/>
                    </a:lnTo>
                    <a:lnTo>
                      <a:pt x="19" y="57"/>
                    </a:lnTo>
                    <a:lnTo>
                      <a:pt x="19" y="19"/>
                    </a:lnTo>
                    <a:close/>
                    <a:moveTo>
                      <a:pt x="154" y="57"/>
                    </a:moveTo>
                    <a:lnTo>
                      <a:pt x="96" y="57"/>
                    </a:lnTo>
                    <a:lnTo>
                      <a:pt x="96" y="19"/>
                    </a:lnTo>
                    <a:lnTo>
                      <a:pt x="154" y="19"/>
                    </a:lnTo>
                    <a:lnTo>
                      <a:pt x="154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1">
                <a:extLst>
                  <a:ext uri="{FF2B5EF4-FFF2-40B4-BE49-F238E27FC236}">
                    <a16:creationId xmlns:a16="http://schemas.microsoft.com/office/drawing/2014/main" id="{85BFD5E7-A7EB-2680-6B09-51E938E2E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1949"/>
                <a:ext cx="165" cy="55"/>
              </a:xfrm>
              <a:custGeom>
                <a:avLst/>
                <a:gdLst>
                  <a:gd name="T0" fmla="*/ 0 w 69"/>
                  <a:gd name="T1" fmla="*/ 17 h 23"/>
                  <a:gd name="T2" fmla="*/ 5 w 69"/>
                  <a:gd name="T3" fmla="*/ 23 h 23"/>
                  <a:gd name="T4" fmla="*/ 64 w 69"/>
                  <a:gd name="T5" fmla="*/ 23 h 23"/>
                  <a:gd name="T6" fmla="*/ 69 w 69"/>
                  <a:gd name="T7" fmla="*/ 17 h 23"/>
                  <a:gd name="T8" fmla="*/ 0 w 69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3">
                    <a:moveTo>
                      <a:pt x="0" y="17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2" y="8"/>
                      <a:pt x="47" y="8"/>
                      <a:pt x="64" y="23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50" y="0"/>
                      <a:pt x="20" y="0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2">
                <a:extLst>
                  <a:ext uri="{FF2B5EF4-FFF2-40B4-BE49-F238E27FC236}">
                    <a16:creationId xmlns:a16="http://schemas.microsoft.com/office/drawing/2014/main" id="{AB2131F1-E7A9-4B3C-F159-F55B994A1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4" y="1990"/>
                <a:ext cx="110" cy="43"/>
              </a:xfrm>
              <a:custGeom>
                <a:avLst/>
                <a:gdLst>
                  <a:gd name="T0" fmla="*/ 46 w 46"/>
                  <a:gd name="T1" fmla="*/ 12 h 18"/>
                  <a:gd name="T2" fmla="*/ 0 w 46"/>
                  <a:gd name="T3" fmla="*/ 12 h 18"/>
                  <a:gd name="T4" fmla="*/ 6 w 46"/>
                  <a:gd name="T5" fmla="*/ 18 h 18"/>
                  <a:gd name="T6" fmla="*/ 40 w 46"/>
                  <a:gd name="T7" fmla="*/ 18 h 18"/>
                  <a:gd name="T8" fmla="*/ 46 w 46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8">
                    <a:moveTo>
                      <a:pt x="46" y="12"/>
                    </a:moveTo>
                    <a:cubicBezTo>
                      <a:pt x="33" y="0"/>
                      <a:pt x="13" y="0"/>
                      <a:pt x="0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5" y="9"/>
                      <a:pt x="31" y="9"/>
                      <a:pt x="40" y="18"/>
                    </a:cubicBezTo>
                    <a:lnTo>
                      <a:pt x="46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3">
                <a:extLst>
                  <a:ext uri="{FF2B5EF4-FFF2-40B4-BE49-F238E27FC236}">
                    <a16:creationId xmlns:a16="http://schemas.microsoft.com/office/drawing/2014/main" id="{44611924-C477-09CA-F64A-D78612DDB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5" y="2030"/>
                <a:ext cx="70" cy="32"/>
              </a:xfrm>
              <a:custGeom>
                <a:avLst/>
                <a:gdLst>
                  <a:gd name="T0" fmla="*/ 0 w 29"/>
                  <a:gd name="T1" fmla="*/ 7 h 13"/>
                  <a:gd name="T2" fmla="*/ 5 w 29"/>
                  <a:gd name="T3" fmla="*/ 13 h 13"/>
                  <a:gd name="T4" fmla="*/ 24 w 29"/>
                  <a:gd name="T5" fmla="*/ 13 h 13"/>
                  <a:gd name="T6" fmla="*/ 29 w 29"/>
                  <a:gd name="T7" fmla="*/ 7 h 13"/>
                  <a:gd name="T8" fmla="*/ 0 w 2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0" y="7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10" y="9"/>
                      <a:pt x="18" y="9"/>
                      <a:pt x="24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0" y="0"/>
                      <a:pt x="8" y="0"/>
                      <a:pt x="0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685619">
                  <a:defRPr/>
                </a:pPr>
                <a:endParaRPr lang="fr-FR" sz="1600" kern="0" noProof="0" dirty="0">
                  <a:solidFill>
                    <a:prstClr val="black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C76D3A0C-665E-31F7-92B3-B442F20346C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826054" y="1363309"/>
              <a:ext cx="349777" cy="350932"/>
            </a:xfrm>
            <a:custGeom>
              <a:avLst/>
              <a:gdLst>
                <a:gd name="T0" fmla="*/ 209 w 312"/>
                <a:gd name="T1" fmla="*/ 122 h 312"/>
                <a:gd name="T2" fmla="*/ 252 w 312"/>
                <a:gd name="T3" fmla="*/ 126 h 312"/>
                <a:gd name="T4" fmla="*/ 276 w 312"/>
                <a:gd name="T5" fmla="*/ 142 h 312"/>
                <a:gd name="T6" fmla="*/ 207 w 312"/>
                <a:gd name="T7" fmla="*/ 110 h 312"/>
                <a:gd name="T8" fmla="*/ 226 w 312"/>
                <a:gd name="T9" fmla="*/ 82 h 312"/>
                <a:gd name="T10" fmla="*/ 250 w 312"/>
                <a:gd name="T11" fmla="*/ 66 h 312"/>
                <a:gd name="T12" fmla="*/ 226 w 312"/>
                <a:gd name="T13" fmla="*/ 50 h 312"/>
                <a:gd name="T14" fmla="*/ 121 w 312"/>
                <a:gd name="T15" fmla="*/ 0 h 312"/>
                <a:gd name="T16" fmla="*/ 30 w 312"/>
                <a:gd name="T17" fmla="*/ 66 h 312"/>
                <a:gd name="T18" fmla="*/ 71 w 312"/>
                <a:gd name="T19" fmla="*/ 62 h 312"/>
                <a:gd name="T20" fmla="*/ 101 w 312"/>
                <a:gd name="T21" fmla="*/ 62 h 312"/>
                <a:gd name="T22" fmla="*/ 36 w 312"/>
                <a:gd name="T23" fmla="*/ 110 h 312"/>
                <a:gd name="T24" fmla="*/ 51 w 312"/>
                <a:gd name="T25" fmla="*/ 122 h 312"/>
                <a:gd name="T26" fmla="*/ 92 w 312"/>
                <a:gd name="T27" fmla="*/ 126 h 312"/>
                <a:gd name="T28" fmla="*/ 56 w 312"/>
                <a:gd name="T29" fmla="*/ 170 h 312"/>
                <a:gd name="T30" fmla="*/ 32 w 312"/>
                <a:gd name="T31" fmla="*/ 186 h 312"/>
                <a:gd name="T32" fmla="*/ 56 w 312"/>
                <a:gd name="T33" fmla="*/ 202 h 312"/>
                <a:gd name="T34" fmla="*/ 81 w 312"/>
                <a:gd name="T35" fmla="*/ 280 h 312"/>
                <a:gd name="T36" fmla="*/ 122 w 312"/>
                <a:gd name="T37" fmla="*/ 280 h 312"/>
                <a:gd name="T38" fmla="*/ 214 w 312"/>
                <a:gd name="T39" fmla="*/ 242 h 312"/>
                <a:gd name="T40" fmla="*/ 262 w 312"/>
                <a:gd name="T41" fmla="*/ 312 h 312"/>
                <a:gd name="T42" fmla="*/ 241 w 312"/>
                <a:gd name="T43" fmla="*/ 182 h 312"/>
                <a:gd name="T44" fmla="*/ 271 w 312"/>
                <a:gd name="T45" fmla="*/ 182 h 312"/>
                <a:gd name="T46" fmla="*/ 312 w 312"/>
                <a:gd name="T47" fmla="*/ 186 h 312"/>
                <a:gd name="T48" fmla="*/ 276 w 312"/>
                <a:gd name="T49" fmla="*/ 130 h 312"/>
                <a:gd name="T50" fmla="*/ 240 w 312"/>
                <a:gd name="T51" fmla="*/ 126 h 312"/>
                <a:gd name="T52" fmla="*/ 266 w 312"/>
                <a:gd name="T53" fmla="*/ 62 h 312"/>
                <a:gd name="T54" fmla="*/ 266 w 312"/>
                <a:gd name="T55" fmla="*/ 62 h 312"/>
                <a:gd name="T56" fmla="*/ 222 w 312"/>
                <a:gd name="T57" fmla="*/ 66 h 312"/>
                <a:gd name="T58" fmla="*/ 46 w 312"/>
                <a:gd name="T59" fmla="*/ 62 h 312"/>
                <a:gd name="T60" fmla="*/ 82 w 312"/>
                <a:gd name="T61" fmla="*/ 66 h 312"/>
                <a:gd name="T62" fmla="*/ 36 w 312"/>
                <a:gd name="T63" fmla="*/ 130 h 312"/>
                <a:gd name="T64" fmla="*/ 36 w 312"/>
                <a:gd name="T65" fmla="*/ 130 h 312"/>
                <a:gd name="T66" fmla="*/ 80 w 312"/>
                <a:gd name="T67" fmla="*/ 126 h 312"/>
                <a:gd name="T68" fmla="*/ 16 w 312"/>
                <a:gd name="T69" fmla="*/ 182 h 312"/>
                <a:gd name="T70" fmla="*/ 52 w 312"/>
                <a:gd name="T71" fmla="*/ 186 h 312"/>
                <a:gd name="T72" fmla="*/ 110 w 312"/>
                <a:gd name="T73" fmla="*/ 292 h 312"/>
                <a:gd name="T74" fmla="*/ 110 w 312"/>
                <a:gd name="T75" fmla="*/ 292 h 312"/>
                <a:gd name="T76" fmla="*/ 186 w 312"/>
                <a:gd name="T77" fmla="*/ 50 h 312"/>
                <a:gd name="T78" fmla="*/ 124 w 312"/>
                <a:gd name="T79" fmla="*/ 62 h 312"/>
                <a:gd name="T80" fmla="*/ 156 w 312"/>
                <a:gd name="T81" fmla="*/ 110 h 312"/>
                <a:gd name="T82" fmla="*/ 156 w 312"/>
                <a:gd name="T83" fmla="*/ 122 h 312"/>
                <a:gd name="T84" fmla="*/ 156 w 312"/>
                <a:gd name="T85" fmla="*/ 170 h 312"/>
                <a:gd name="T86" fmla="*/ 156 w 312"/>
                <a:gd name="T87" fmla="*/ 230 h 312"/>
                <a:gd name="T88" fmla="*/ 156 w 312"/>
                <a:gd name="T89" fmla="*/ 182 h 312"/>
                <a:gd name="T90" fmla="*/ 156 w 312"/>
                <a:gd name="T91" fmla="*/ 230 h 312"/>
                <a:gd name="T92" fmla="*/ 202 w 312"/>
                <a:gd name="T93" fmla="*/ 292 h 312"/>
                <a:gd name="T94" fmla="*/ 256 w 312"/>
                <a:gd name="T95" fmla="*/ 182 h 312"/>
                <a:gd name="T96" fmla="*/ 292 w 312"/>
                <a:gd name="T97" fmla="*/ 18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2" h="312">
                  <a:moveTo>
                    <a:pt x="296" y="170"/>
                  </a:moveTo>
                  <a:cubicBezTo>
                    <a:pt x="256" y="170"/>
                    <a:pt x="256" y="170"/>
                    <a:pt x="25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21" y="122"/>
                    <a:pt x="221" y="122"/>
                    <a:pt x="221" y="122"/>
                  </a:cubicBezTo>
                  <a:cubicBezTo>
                    <a:pt x="220" y="123"/>
                    <a:pt x="220" y="125"/>
                    <a:pt x="220" y="126"/>
                  </a:cubicBezTo>
                  <a:cubicBezTo>
                    <a:pt x="220" y="135"/>
                    <a:pt x="227" y="142"/>
                    <a:pt x="236" y="142"/>
                  </a:cubicBezTo>
                  <a:cubicBezTo>
                    <a:pt x="245" y="142"/>
                    <a:pt x="252" y="135"/>
                    <a:pt x="252" y="126"/>
                  </a:cubicBezTo>
                  <a:cubicBezTo>
                    <a:pt x="252" y="125"/>
                    <a:pt x="252" y="123"/>
                    <a:pt x="25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0" y="123"/>
                    <a:pt x="260" y="125"/>
                    <a:pt x="260" y="126"/>
                  </a:cubicBezTo>
                  <a:cubicBezTo>
                    <a:pt x="260" y="135"/>
                    <a:pt x="267" y="142"/>
                    <a:pt x="276" y="142"/>
                  </a:cubicBezTo>
                  <a:cubicBezTo>
                    <a:pt x="285" y="142"/>
                    <a:pt x="292" y="135"/>
                    <a:pt x="292" y="126"/>
                  </a:cubicBezTo>
                  <a:cubicBezTo>
                    <a:pt x="292" y="117"/>
                    <a:pt x="285" y="110"/>
                    <a:pt x="276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0" y="62"/>
                    <a:pt x="200" y="62"/>
                    <a:pt x="200" y="62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210" y="63"/>
                    <a:pt x="210" y="65"/>
                    <a:pt x="210" y="66"/>
                  </a:cubicBezTo>
                  <a:cubicBezTo>
                    <a:pt x="210" y="75"/>
                    <a:pt x="217" y="82"/>
                    <a:pt x="226" y="82"/>
                  </a:cubicBezTo>
                  <a:cubicBezTo>
                    <a:pt x="235" y="82"/>
                    <a:pt x="242" y="75"/>
                    <a:pt x="242" y="66"/>
                  </a:cubicBezTo>
                  <a:cubicBezTo>
                    <a:pt x="242" y="65"/>
                    <a:pt x="242" y="63"/>
                    <a:pt x="241" y="62"/>
                  </a:cubicBezTo>
                  <a:cubicBezTo>
                    <a:pt x="251" y="62"/>
                    <a:pt x="251" y="62"/>
                    <a:pt x="251" y="62"/>
                  </a:cubicBezTo>
                  <a:cubicBezTo>
                    <a:pt x="250" y="63"/>
                    <a:pt x="250" y="65"/>
                    <a:pt x="250" y="66"/>
                  </a:cubicBezTo>
                  <a:cubicBezTo>
                    <a:pt x="250" y="75"/>
                    <a:pt x="257" y="82"/>
                    <a:pt x="266" y="82"/>
                  </a:cubicBezTo>
                  <a:cubicBezTo>
                    <a:pt x="275" y="82"/>
                    <a:pt x="282" y="75"/>
                    <a:pt x="282" y="66"/>
                  </a:cubicBezTo>
                  <a:cubicBezTo>
                    <a:pt x="282" y="57"/>
                    <a:pt x="275" y="50"/>
                    <a:pt x="266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198" y="50"/>
                    <a:pt x="198" y="50"/>
                    <a:pt x="198" y="5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37" y="50"/>
                    <a:pt x="30" y="57"/>
                    <a:pt x="30" y="66"/>
                  </a:cubicBezTo>
                  <a:cubicBezTo>
                    <a:pt x="30" y="75"/>
                    <a:pt x="37" y="82"/>
                    <a:pt x="46" y="82"/>
                  </a:cubicBezTo>
                  <a:cubicBezTo>
                    <a:pt x="55" y="82"/>
                    <a:pt x="62" y="75"/>
                    <a:pt x="62" y="66"/>
                  </a:cubicBezTo>
                  <a:cubicBezTo>
                    <a:pt x="62" y="65"/>
                    <a:pt x="62" y="63"/>
                    <a:pt x="6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3"/>
                    <a:pt x="70" y="65"/>
                    <a:pt x="70" y="66"/>
                  </a:cubicBezTo>
                  <a:cubicBezTo>
                    <a:pt x="70" y="75"/>
                    <a:pt x="77" y="82"/>
                    <a:pt x="86" y="82"/>
                  </a:cubicBezTo>
                  <a:cubicBezTo>
                    <a:pt x="95" y="82"/>
                    <a:pt x="102" y="75"/>
                    <a:pt x="102" y="66"/>
                  </a:cubicBezTo>
                  <a:cubicBezTo>
                    <a:pt x="102" y="65"/>
                    <a:pt x="102" y="63"/>
                    <a:pt x="101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27" y="110"/>
                    <a:pt x="20" y="117"/>
                    <a:pt x="20" y="126"/>
                  </a:cubicBezTo>
                  <a:cubicBezTo>
                    <a:pt x="20" y="135"/>
                    <a:pt x="27" y="142"/>
                    <a:pt x="36" y="142"/>
                  </a:cubicBezTo>
                  <a:cubicBezTo>
                    <a:pt x="45" y="142"/>
                    <a:pt x="52" y="135"/>
                    <a:pt x="52" y="126"/>
                  </a:cubicBezTo>
                  <a:cubicBezTo>
                    <a:pt x="52" y="125"/>
                    <a:pt x="52" y="123"/>
                    <a:pt x="5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3"/>
                    <a:pt x="60" y="125"/>
                    <a:pt x="60" y="126"/>
                  </a:cubicBezTo>
                  <a:cubicBezTo>
                    <a:pt x="60" y="135"/>
                    <a:pt x="67" y="142"/>
                    <a:pt x="76" y="142"/>
                  </a:cubicBezTo>
                  <a:cubicBezTo>
                    <a:pt x="85" y="142"/>
                    <a:pt x="92" y="135"/>
                    <a:pt x="92" y="126"/>
                  </a:cubicBezTo>
                  <a:cubicBezTo>
                    <a:pt x="92" y="125"/>
                    <a:pt x="92" y="123"/>
                    <a:pt x="91" y="122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56" y="170"/>
                    <a:pt x="56" y="170"/>
                    <a:pt x="5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7" y="170"/>
                    <a:pt x="0" y="177"/>
                    <a:pt x="0" y="186"/>
                  </a:cubicBezTo>
                  <a:cubicBezTo>
                    <a:pt x="0" y="195"/>
                    <a:pt x="7" y="202"/>
                    <a:pt x="16" y="202"/>
                  </a:cubicBezTo>
                  <a:cubicBezTo>
                    <a:pt x="25" y="202"/>
                    <a:pt x="32" y="195"/>
                    <a:pt x="32" y="186"/>
                  </a:cubicBezTo>
                  <a:cubicBezTo>
                    <a:pt x="32" y="185"/>
                    <a:pt x="32" y="183"/>
                    <a:pt x="31" y="182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40" y="183"/>
                    <a:pt x="40" y="185"/>
                    <a:pt x="40" y="186"/>
                  </a:cubicBezTo>
                  <a:cubicBezTo>
                    <a:pt x="40" y="195"/>
                    <a:pt x="47" y="202"/>
                    <a:pt x="56" y="202"/>
                  </a:cubicBezTo>
                  <a:cubicBezTo>
                    <a:pt x="65" y="202"/>
                    <a:pt x="72" y="195"/>
                    <a:pt x="72" y="186"/>
                  </a:cubicBezTo>
                  <a:cubicBezTo>
                    <a:pt x="72" y="185"/>
                    <a:pt x="72" y="183"/>
                    <a:pt x="71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81" y="280"/>
                    <a:pt x="81" y="280"/>
                    <a:pt x="81" y="280"/>
                  </a:cubicBezTo>
                  <a:cubicBezTo>
                    <a:pt x="50" y="280"/>
                    <a:pt x="50" y="280"/>
                    <a:pt x="50" y="280"/>
                  </a:cubicBezTo>
                  <a:cubicBezTo>
                    <a:pt x="50" y="312"/>
                    <a:pt x="50" y="312"/>
                    <a:pt x="50" y="312"/>
                  </a:cubicBezTo>
                  <a:cubicBezTo>
                    <a:pt x="122" y="312"/>
                    <a:pt x="122" y="312"/>
                    <a:pt x="122" y="312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93" y="280"/>
                    <a:pt x="93" y="280"/>
                    <a:pt x="93" y="280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214" y="242"/>
                    <a:pt x="214" y="242"/>
                    <a:pt x="214" y="242"/>
                  </a:cubicBezTo>
                  <a:cubicBezTo>
                    <a:pt x="219" y="280"/>
                    <a:pt x="219" y="280"/>
                    <a:pt x="219" y="280"/>
                  </a:cubicBezTo>
                  <a:cubicBezTo>
                    <a:pt x="190" y="280"/>
                    <a:pt x="190" y="280"/>
                    <a:pt x="190" y="280"/>
                  </a:cubicBezTo>
                  <a:cubicBezTo>
                    <a:pt x="190" y="312"/>
                    <a:pt x="190" y="312"/>
                    <a:pt x="190" y="312"/>
                  </a:cubicBezTo>
                  <a:cubicBezTo>
                    <a:pt x="262" y="312"/>
                    <a:pt x="262" y="312"/>
                    <a:pt x="262" y="312"/>
                  </a:cubicBezTo>
                  <a:cubicBezTo>
                    <a:pt x="262" y="280"/>
                    <a:pt x="262" y="280"/>
                    <a:pt x="262" y="280"/>
                  </a:cubicBezTo>
                  <a:cubicBezTo>
                    <a:pt x="231" y="280"/>
                    <a:pt x="231" y="280"/>
                    <a:pt x="231" y="280"/>
                  </a:cubicBezTo>
                  <a:cubicBezTo>
                    <a:pt x="217" y="182"/>
                    <a:pt x="217" y="182"/>
                    <a:pt x="217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0" y="183"/>
                    <a:pt x="240" y="185"/>
                    <a:pt x="240" y="186"/>
                  </a:cubicBezTo>
                  <a:cubicBezTo>
                    <a:pt x="240" y="195"/>
                    <a:pt x="247" y="202"/>
                    <a:pt x="256" y="202"/>
                  </a:cubicBezTo>
                  <a:cubicBezTo>
                    <a:pt x="265" y="202"/>
                    <a:pt x="272" y="195"/>
                    <a:pt x="272" y="186"/>
                  </a:cubicBezTo>
                  <a:cubicBezTo>
                    <a:pt x="272" y="185"/>
                    <a:pt x="272" y="183"/>
                    <a:pt x="271" y="182"/>
                  </a:cubicBezTo>
                  <a:cubicBezTo>
                    <a:pt x="281" y="182"/>
                    <a:pt x="281" y="182"/>
                    <a:pt x="281" y="182"/>
                  </a:cubicBezTo>
                  <a:cubicBezTo>
                    <a:pt x="280" y="183"/>
                    <a:pt x="280" y="185"/>
                    <a:pt x="280" y="186"/>
                  </a:cubicBezTo>
                  <a:cubicBezTo>
                    <a:pt x="280" y="195"/>
                    <a:pt x="287" y="202"/>
                    <a:pt x="296" y="202"/>
                  </a:cubicBezTo>
                  <a:cubicBezTo>
                    <a:pt x="305" y="202"/>
                    <a:pt x="312" y="195"/>
                    <a:pt x="312" y="186"/>
                  </a:cubicBezTo>
                  <a:cubicBezTo>
                    <a:pt x="312" y="177"/>
                    <a:pt x="305" y="170"/>
                    <a:pt x="296" y="170"/>
                  </a:cubicBezTo>
                  <a:close/>
                  <a:moveTo>
                    <a:pt x="276" y="122"/>
                  </a:moveTo>
                  <a:cubicBezTo>
                    <a:pt x="278" y="122"/>
                    <a:pt x="280" y="124"/>
                    <a:pt x="280" y="126"/>
                  </a:cubicBezTo>
                  <a:cubicBezTo>
                    <a:pt x="280" y="128"/>
                    <a:pt x="278" y="130"/>
                    <a:pt x="276" y="130"/>
                  </a:cubicBezTo>
                  <a:cubicBezTo>
                    <a:pt x="274" y="130"/>
                    <a:pt x="272" y="128"/>
                    <a:pt x="272" y="126"/>
                  </a:cubicBezTo>
                  <a:cubicBezTo>
                    <a:pt x="272" y="124"/>
                    <a:pt x="274" y="122"/>
                    <a:pt x="276" y="122"/>
                  </a:cubicBezTo>
                  <a:close/>
                  <a:moveTo>
                    <a:pt x="236" y="122"/>
                  </a:moveTo>
                  <a:cubicBezTo>
                    <a:pt x="238" y="122"/>
                    <a:pt x="240" y="124"/>
                    <a:pt x="240" y="126"/>
                  </a:cubicBezTo>
                  <a:cubicBezTo>
                    <a:pt x="240" y="128"/>
                    <a:pt x="238" y="130"/>
                    <a:pt x="236" y="130"/>
                  </a:cubicBezTo>
                  <a:cubicBezTo>
                    <a:pt x="234" y="130"/>
                    <a:pt x="232" y="128"/>
                    <a:pt x="232" y="126"/>
                  </a:cubicBezTo>
                  <a:cubicBezTo>
                    <a:pt x="232" y="124"/>
                    <a:pt x="234" y="122"/>
                    <a:pt x="236" y="122"/>
                  </a:cubicBezTo>
                  <a:close/>
                  <a:moveTo>
                    <a:pt x="266" y="62"/>
                  </a:moveTo>
                  <a:cubicBezTo>
                    <a:pt x="268" y="62"/>
                    <a:pt x="270" y="64"/>
                    <a:pt x="270" y="66"/>
                  </a:cubicBezTo>
                  <a:cubicBezTo>
                    <a:pt x="270" y="68"/>
                    <a:pt x="268" y="70"/>
                    <a:pt x="266" y="70"/>
                  </a:cubicBezTo>
                  <a:cubicBezTo>
                    <a:pt x="264" y="70"/>
                    <a:pt x="262" y="68"/>
                    <a:pt x="262" y="66"/>
                  </a:cubicBezTo>
                  <a:cubicBezTo>
                    <a:pt x="262" y="64"/>
                    <a:pt x="264" y="62"/>
                    <a:pt x="266" y="62"/>
                  </a:cubicBezTo>
                  <a:close/>
                  <a:moveTo>
                    <a:pt x="226" y="62"/>
                  </a:moveTo>
                  <a:cubicBezTo>
                    <a:pt x="228" y="62"/>
                    <a:pt x="230" y="64"/>
                    <a:pt x="230" y="66"/>
                  </a:cubicBezTo>
                  <a:cubicBezTo>
                    <a:pt x="230" y="68"/>
                    <a:pt x="228" y="70"/>
                    <a:pt x="226" y="70"/>
                  </a:cubicBezTo>
                  <a:cubicBezTo>
                    <a:pt x="224" y="70"/>
                    <a:pt x="222" y="68"/>
                    <a:pt x="222" y="66"/>
                  </a:cubicBezTo>
                  <a:cubicBezTo>
                    <a:pt x="222" y="64"/>
                    <a:pt x="224" y="62"/>
                    <a:pt x="226" y="62"/>
                  </a:cubicBezTo>
                  <a:close/>
                  <a:moveTo>
                    <a:pt x="46" y="70"/>
                  </a:moveTo>
                  <a:cubicBezTo>
                    <a:pt x="44" y="70"/>
                    <a:pt x="42" y="68"/>
                    <a:pt x="42" y="66"/>
                  </a:cubicBezTo>
                  <a:cubicBezTo>
                    <a:pt x="42" y="64"/>
                    <a:pt x="44" y="62"/>
                    <a:pt x="46" y="62"/>
                  </a:cubicBezTo>
                  <a:cubicBezTo>
                    <a:pt x="48" y="62"/>
                    <a:pt x="50" y="64"/>
                    <a:pt x="50" y="66"/>
                  </a:cubicBezTo>
                  <a:cubicBezTo>
                    <a:pt x="50" y="68"/>
                    <a:pt x="48" y="70"/>
                    <a:pt x="46" y="70"/>
                  </a:cubicBezTo>
                  <a:close/>
                  <a:moveTo>
                    <a:pt x="86" y="70"/>
                  </a:moveTo>
                  <a:cubicBezTo>
                    <a:pt x="84" y="70"/>
                    <a:pt x="82" y="68"/>
                    <a:pt x="82" y="66"/>
                  </a:cubicBezTo>
                  <a:cubicBezTo>
                    <a:pt x="82" y="64"/>
                    <a:pt x="84" y="62"/>
                    <a:pt x="86" y="62"/>
                  </a:cubicBezTo>
                  <a:cubicBezTo>
                    <a:pt x="88" y="62"/>
                    <a:pt x="90" y="64"/>
                    <a:pt x="90" y="66"/>
                  </a:cubicBezTo>
                  <a:cubicBezTo>
                    <a:pt x="90" y="68"/>
                    <a:pt x="88" y="70"/>
                    <a:pt x="86" y="70"/>
                  </a:cubicBezTo>
                  <a:close/>
                  <a:moveTo>
                    <a:pt x="36" y="130"/>
                  </a:moveTo>
                  <a:cubicBezTo>
                    <a:pt x="34" y="130"/>
                    <a:pt x="32" y="128"/>
                    <a:pt x="32" y="126"/>
                  </a:cubicBezTo>
                  <a:cubicBezTo>
                    <a:pt x="32" y="124"/>
                    <a:pt x="34" y="122"/>
                    <a:pt x="36" y="122"/>
                  </a:cubicBezTo>
                  <a:cubicBezTo>
                    <a:pt x="38" y="122"/>
                    <a:pt x="40" y="124"/>
                    <a:pt x="40" y="126"/>
                  </a:cubicBezTo>
                  <a:cubicBezTo>
                    <a:pt x="40" y="128"/>
                    <a:pt x="38" y="130"/>
                    <a:pt x="36" y="130"/>
                  </a:cubicBezTo>
                  <a:close/>
                  <a:moveTo>
                    <a:pt x="76" y="130"/>
                  </a:moveTo>
                  <a:cubicBezTo>
                    <a:pt x="74" y="130"/>
                    <a:pt x="72" y="128"/>
                    <a:pt x="72" y="126"/>
                  </a:cubicBezTo>
                  <a:cubicBezTo>
                    <a:pt x="72" y="124"/>
                    <a:pt x="74" y="122"/>
                    <a:pt x="76" y="122"/>
                  </a:cubicBezTo>
                  <a:cubicBezTo>
                    <a:pt x="78" y="122"/>
                    <a:pt x="80" y="124"/>
                    <a:pt x="80" y="126"/>
                  </a:cubicBezTo>
                  <a:cubicBezTo>
                    <a:pt x="80" y="128"/>
                    <a:pt x="78" y="130"/>
                    <a:pt x="76" y="130"/>
                  </a:cubicBezTo>
                  <a:close/>
                  <a:moveTo>
                    <a:pt x="16" y="190"/>
                  </a:moveTo>
                  <a:cubicBezTo>
                    <a:pt x="14" y="190"/>
                    <a:pt x="12" y="188"/>
                    <a:pt x="12" y="186"/>
                  </a:cubicBezTo>
                  <a:cubicBezTo>
                    <a:pt x="12" y="184"/>
                    <a:pt x="14" y="182"/>
                    <a:pt x="16" y="182"/>
                  </a:cubicBezTo>
                  <a:cubicBezTo>
                    <a:pt x="18" y="182"/>
                    <a:pt x="20" y="184"/>
                    <a:pt x="20" y="186"/>
                  </a:cubicBezTo>
                  <a:cubicBezTo>
                    <a:pt x="20" y="188"/>
                    <a:pt x="18" y="190"/>
                    <a:pt x="16" y="190"/>
                  </a:cubicBezTo>
                  <a:close/>
                  <a:moveTo>
                    <a:pt x="56" y="190"/>
                  </a:moveTo>
                  <a:cubicBezTo>
                    <a:pt x="54" y="190"/>
                    <a:pt x="52" y="188"/>
                    <a:pt x="52" y="186"/>
                  </a:cubicBezTo>
                  <a:cubicBezTo>
                    <a:pt x="52" y="184"/>
                    <a:pt x="54" y="182"/>
                    <a:pt x="56" y="182"/>
                  </a:cubicBezTo>
                  <a:cubicBezTo>
                    <a:pt x="58" y="182"/>
                    <a:pt x="60" y="184"/>
                    <a:pt x="60" y="186"/>
                  </a:cubicBezTo>
                  <a:cubicBezTo>
                    <a:pt x="60" y="188"/>
                    <a:pt x="58" y="190"/>
                    <a:pt x="56" y="190"/>
                  </a:cubicBezTo>
                  <a:close/>
                  <a:moveTo>
                    <a:pt x="110" y="292"/>
                  </a:moveTo>
                  <a:cubicBezTo>
                    <a:pt x="110" y="300"/>
                    <a:pt x="110" y="300"/>
                    <a:pt x="110" y="300"/>
                  </a:cubicBezTo>
                  <a:cubicBezTo>
                    <a:pt x="62" y="300"/>
                    <a:pt x="62" y="300"/>
                    <a:pt x="62" y="300"/>
                  </a:cubicBezTo>
                  <a:cubicBezTo>
                    <a:pt x="62" y="292"/>
                    <a:pt x="62" y="292"/>
                    <a:pt x="62" y="292"/>
                  </a:cubicBezTo>
                  <a:lnTo>
                    <a:pt x="110" y="292"/>
                  </a:lnTo>
                  <a:close/>
                  <a:moveTo>
                    <a:pt x="131" y="12"/>
                  </a:moveTo>
                  <a:cubicBezTo>
                    <a:pt x="156" y="12"/>
                    <a:pt x="156" y="12"/>
                    <a:pt x="156" y="12"/>
                  </a:cubicBezTo>
                  <a:cubicBezTo>
                    <a:pt x="181" y="12"/>
                    <a:pt x="181" y="12"/>
                    <a:pt x="181" y="12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26" y="50"/>
                    <a:pt x="126" y="50"/>
                    <a:pt x="126" y="50"/>
                  </a:cubicBezTo>
                  <a:lnTo>
                    <a:pt x="131" y="12"/>
                  </a:lnTo>
                  <a:close/>
                  <a:moveTo>
                    <a:pt x="124" y="62"/>
                  </a:moveTo>
                  <a:cubicBezTo>
                    <a:pt x="156" y="62"/>
                    <a:pt x="156" y="62"/>
                    <a:pt x="156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95" y="110"/>
                    <a:pt x="195" y="110"/>
                    <a:pt x="195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17" y="110"/>
                    <a:pt x="117" y="110"/>
                    <a:pt x="117" y="110"/>
                  </a:cubicBezTo>
                  <a:lnTo>
                    <a:pt x="124" y="62"/>
                  </a:lnTo>
                  <a:close/>
                  <a:moveTo>
                    <a:pt x="115" y="122"/>
                  </a:moveTo>
                  <a:cubicBezTo>
                    <a:pt x="156" y="122"/>
                    <a:pt x="156" y="122"/>
                    <a:pt x="156" y="122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09" y="170"/>
                    <a:pt x="109" y="170"/>
                    <a:pt x="109" y="170"/>
                  </a:cubicBezTo>
                  <a:lnTo>
                    <a:pt x="115" y="122"/>
                  </a:lnTo>
                  <a:close/>
                  <a:moveTo>
                    <a:pt x="156" y="230"/>
                  </a:moveTo>
                  <a:cubicBezTo>
                    <a:pt x="100" y="230"/>
                    <a:pt x="100" y="230"/>
                    <a:pt x="100" y="230"/>
                  </a:cubicBezTo>
                  <a:cubicBezTo>
                    <a:pt x="107" y="182"/>
                    <a:pt x="107" y="182"/>
                    <a:pt x="107" y="182"/>
                  </a:cubicBezTo>
                  <a:cubicBezTo>
                    <a:pt x="136" y="182"/>
                    <a:pt x="136" y="182"/>
                    <a:pt x="136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205" y="182"/>
                    <a:pt x="205" y="182"/>
                    <a:pt x="205" y="182"/>
                  </a:cubicBezTo>
                  <a:cubicBezTo>
                    <a:pt x="212" y="230"/>
                    <a:pt x="212" y="230"/>
                    <a:pt x="212" y="230"/>
                  </a:cubicBezTo>
                  <a:lnTo>
                    <a:pt x="156" y="230"/>
                  </a:lnTo>
                  <a:close/>
                  <a:moveTo>
                    <a:pt x="250" y="292"/>
                  </a:moveTo>
                  <a:cubicBezTo>
                    <a:pt x="250" y="300"/>
                    <a:pt x="250" y="300"/>
                    <a:pt x="250" y="300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202" y="292"/>
                    <a:pt x="202" y="292"/>
                    <a:pt x="202" y="292"/>
                  </a:cubicBezTo>
                  <a:lnTo>
                    <a:pt x="250" y="292"/>
                  </a:lnTo>
                  <a:close/>
                  <a:moveTo>
                    <a:pt x="256" y="190"/>
                  </a:moveTo>
                  <a:cubicBezTo>
                    <a:pt x="254" y="190"/>
                    <a:pt x="252" y="188"/>
                    <a:pt x="252" y="186"/>
                  </a:cubicBezTo>
                  <a:cubicBezTo>
                    <a:pt x="252" y="184"/>
                    <a:pt x="254" y="182"/>
                    <a:pt x="256" y="182"/>
                  </a:cubicBezTo>
                  <a:cubicBezTo>
                    <a:pt x="258" y="182"/>
                    <a:pt x="260" y="184"/>
                    <a:pt x="260" y="186"/>
                  </a:cubicBezTo>
                  <a:cubicBezTo>
                    <a:pt x="260" y="188"/>
                    <a:pt x="258" y="190"/>
                    <a:pt x="256" y="190"/>
                  </a:cubicBezTo>
                  <a:close/>
                  <a:moveTo>
                    <a:pt x="296" y="190"/>
                  </a:moveTo>
                  <a:cubicBezTo>
                    <a:pt x="294" y="190"/>
                    <a:pt x="292" y="188"/>
                    <a:pt x="292" y="186"/>
                  </a:cubicBezTo>
                  <a:cubicBezTo>
                    <a:pt x="292" y="184"/>
                    <a:pt x="294" y="182"/>
                    <a:pt x="296" y="182"/>
                  </a:cubicBezTo>
                  <a:cubicBezTo>
                    <a:pt x="298" y="182"/>
                    <a:pt x="300" y="184"/>
                    <a:pt x="300" y="186"/>
                  </a:cubicBezTo>
                  <a:cubicBezTo>
                    <a:pt x="300" y="188"/>
                    <a:pt x="298" y="190"/>
                    <a:pt x="296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7" tIns="34284" rIns="68567" bIns="34284" numCol="1" anchor="t" anchorCtr="0" compatLnSpc="1">
              <a:prstTxWarp prst="textNoShape">
                <a:avLst/>
              </a:prstTxWarp>
            </a:bodyPr>
            <a:lstStyle/>
            <a:p>
              <a:pPr defTabSz="685619">
                <a:defRPr/>
              </a:pPr>
              <a:endParaRPr lang="fr-FR" sz="1600" kern="0" noProof="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8" name="Graphic 17" descr="Handwashing outline">
              <a:extLst>
                <a:ext uri="{FF2B5EF4-FFF2-40B4-BE49-F238E27FC236}">
                  <a16:creationId xmlns:a16="http://schemas.microsoft.com/office/drawing/2014/main" id="{F70FB745-8E98-6545-D97E-D8E9B0868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630360" y="1316248"/>
              <a:ext cx="445052" cy="4450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280595-CBDB-3AFB-5F14-D86D5577DF81}"/>
                </a:ext>
              </a:extLst>
            </p:cNvPr>
            <p:cNvSpPr/>
            <p:nvPr/>
          </p:nvSpPr>
          <p:spPr>
            <a:xfrm>
              <a:off x="5012893" y="1247585"/>
              <a:ext cx="2213568" cy="47870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8858" tIns="107978" rIns="26994" rtlCol="0" anchor="t"/>
            <a:lstStyle/>
            <a:p>
              <a:pPr defTabSz="914133">
                <a:defRPr/>
              </a:pPr>
              <a:r>
                <a:rPr lang="fr-FR" sz="1400" noProof="0" dirty="0">
                  <a:solidFill>
                    <a:schemeClr val="bg2"/>
                  </a:solidFill>
                  <a:latin typeface="Alaska Beta Med" pitchFamily="50" charset="0"/>
                  <a:cs typeface="Arial" panose="020B0604020202020204" pitchFamily="34" charset="0"/>
                </a:rPr>
                <a:t>Production bas carbone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6E91189-5C4D-8EC8-5AEE-610C271F630F}"/>
                </a:ext>
              </a:extLst>
            </p:cNvPr>
            <p:cNvSpPr/>
            <p:nvPr/>
          </p:nvSpPr>
          <p:spPr>
            <a:xfrm>
              <a:off x="2805443" y="183725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31916" rtlCol="0" anchor="t"/>
            <a:lstStyle/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Câble sous-marin de 720 km et 1,4 GW créant la première liaison directe entre l’Allemagne et le Royaume-Uni</a:t>
              </a:r>
            </a:p>
          </p:txBody>
        </p:sp>
        <p:sp>
          <p:nvSpPr>
            <p:cNvPr id="21" name="TextBox 3">
              <a:extLst>
                <a:ext uri="{FF2B5EF4-FFF2-40B4-BE49-F238E27FC236}">
                  <a16:creationId xmlns:a16="http://schemas.microsoft.com/office/drawing/2014/main" id="{569B859F-F0C0-EA8F-1CC6-A716216B534A}"/>
                </a:ext>
              </a:extLst>
            </p:cNvPr>
            <p:cNvSpPr txBox="1"/>
            <p:nvPr/>
          </p:nvSpPr>
          <p:spPr>
            <a:xfrm>
              <a:off x="3179974" y="2686463"/>
              <a:ext cx="610129" cy="4281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Capacity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to power 1.5+million homes</a:t>
              </a:r>
            </a:p>
          </p:txBody>
        </p:sp>
        <p:sp>
          <p:nvSpPr>
            <p:cNvPr id="22" name="TextBox 3">
              <a:extLst>
                <a:ext uri="{FF2B5EF4-FFF2-40B4-BE49-F238E27FC236}">
                  <a16:creationId xmlns:a16="http://schemas.microsoft.com/office/drawing/2014/main" id="{2ED1C1FB-6D17-31FC-1E9D-18399BE55B0F}"/>
                </a:ext>
              </a:extLst>
            </p:cNvPr>
            <p:cNvSpPr txBox="1"/>
            <p:nvPr/>
          </p:nvSpPr>
          <p:spPr>
            <a:xfrm>
              <a:off x="4212877" y="2731527"/>
              <a:ext cx="747221" cy="3379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13 million tCO</a:t>
              </a:r>
              <a:r>
                <a:rPr lang="fr-FR" sz="800" b="1" baseline="-250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2e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avoided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over 25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years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B1D7733-3C5A-CD96-D332-6643175EF310}"/>
                </a:ext>
              </a:extLst>
            </p:cNvPr>
            <p:cNvSpPr/>
            <p:nvPr/>
          </p:nvSpPr>
          <p:spPr>
            <a:xfrm>
              <a:off x="4628933" y="1837253"/>
              <a:ext cx="269947" cy="269947"/>
            </a:xfrm>
            <a:prstGeom prst="ellipse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CDBC5D4-67FF-0160-9188-923955FA225C}"/>
                </a:ext>
              </a:extLst>
            </p:cNvPr>
            <p:cNvSpPr/>
            <p:nvPr/>
          </p:nvSpPr>
          <p:spPr>
            <a:xfrm>
              <a:off x="4334794" y="1837253"/>
              <a:ext cx="269947" cy="269947"/>
            </a:xfrm>
            <a:prstGeom prst="ellipse">
              <a:avLst/>
            </a:prstGeom>
            <a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25" name="Picture 22" descr="About us - NeuConnect Interconnector">
              <a:extLst>
                <a:ext uri="{FF2B5EF4-FFF2-40B4-BE49-F238E27FC236}">
                  <a16:creationId xmlns:a16="http://schemas.microsoft.com/office/drawing/2014/main" id="{B098832D-60A4-62DC-5685-9C4F74564A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819" y="1949548"/>
              <a:ext cx="1302005" cy="175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81055B8-AFA9-9358-4AF4-0B464F0F60C5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3790097" y="2774238"/>
              <a:ext cx="378339" cy="252563"/>
              <a:chOff x="4677816" y="5050965"/>
              <a:chExt cx="703255" cy="469463"/>
            </a:xfrm>
            <a:solidFill>
              <a:schemeClr val="accent2"/>
            </a:solidFill>
          </p:grpSpPr>
          <p:grpSp>
            <p:nvGrpSpPr>
              <p:cNvPr id="1170" name="Group 39">
                <a:extLst>
                  <a:ext uri="{FF2B5EF4-FFF2-40B4-BE49-F238E27FC236}">
                    <a16:creationId xmlns:a16="http://schemas.microsoft.com/office/drawing/2014/main" id="{2878B825-F3F7-348E-9F4F-56074B5EDF1A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677816" y="5050965"/>
                <a:ext cx="549272" cy="469463"/>
                <a:chOff x="3380" y="4553"/>
                <a:chExt cx="585" cy="500"/>
              </a:xfrm>
              <a:grpFill/>
            </p:grpSpPr>
            <p:sp>
              <p:nvSpPr>
                <p:cNvPr id="1173" name="Freeform 40">
                  <a:extLst>
                    <a:ext uri="{FF2B5EF4-FFF2-40B4-BE49-F238E27FC236}">
                      <a16:creationId xmlns:a16="http://schemas.microsoft.com/office/drawing/2014/main" id="{56ADE683-9DC9-3792-5E09-93A47698EA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80" y="4553"/>
                  <a:ext cx="585" cy="454"/>
                </a:xfrm>
                <a:custGeom>
                  <a:avLst/>
                  <a:gdLst>
                    <a:gd name="T0" fmla="*/ 189 w 244"/>
                    <a:gd name="T1" fmla="*/ 68 h 189"/>
                    <a:gd name="T2" fmla="*/ 175 w 244"/>
                    <a:gd name="T3" fmla="*/ 68 h 189"/>
                    <a:gd name="T4" fmla="*/ 107 w 244"/>
                    <a:gd name="T5" fmla="*/ 0 h 189"/>
                    <a:gd name="T6" fmla="*/ 39 w 244"/>
                    <a:gd name="T7" fmla="*/ 68 h 189"/>
                    <a:gd name="T8" fmla="*/ 39 w 244"/>
                    <a:gd name="T9" fmla="*/ 71 h 189"/>
                    <a:gd name="T10" fmla="*/ 10 w 244"/>
                    <a:gd name="T11" fmla="*/ 136 h 189"/>
                    <a:gd name="T12" fmla="*/ 57 w 244"/>
                    <a:gd name="T13" fmla="*/ 168 h 189"/>
                    <a:gd name="T14" fmla="*/ 125 w 244"/>
                    <a:gd name="T15" fmla="*/ 168 h 189"/>
                    <a:gd name="T16" fmla="*/ 199 w 244"/>
                    <a:gd name="T17" fmla="*/ 169 h 189"/>
                    <a:gd name="T18" fmla="*/ 202 w 244"/>
                    <a:gd name="T19" fmla="*/ 166 h 189"/>
                    <a:gd name="T20" fmla="*/ 236 w 244"/>
                    <a:gd name="T21" fmla="*/ 104 h 189"/>
                    <a:gd name="T22" fmla="*/ 189 w 244"/>
                    <a:gd name="T23" fmla="*/ 68 h 189"/>
                    <a:gd name="T24" fmla="*/ 199 w 244"/>
                    <a:gd name="T25" fmla="*/ 159 h 189"/>
                    <a:gd name="T26" fmla="*/ 197 w 244"/>
                    <a:gd name="T27" fmla="*/ 160 h 189"/>
                    <a:gd name="T28" fmla="*/ 135 w 244"/>
                    <a:gd name="T29" fmla="*/ 165 h 189"/>
                    <a:gd name="T30" fmla="*/ 131 w 244"/>
                    <a:gd name="T31" fmla="*/ 161 h 189"/>
                    <a:gd name="T32" fmla="*/ 128 w 244"/>
                    <a:gd name="T33" fmla="*/ 160 h 189"/>
                    <a:gd name="T34" fmla="*/ 57 w 244"/>
                    <a:gd name="T35" fmla="*/ 160 h 189"/>
                    <a:gd name="T36" fmla="*/ 15 w 244"/>
                    <a:gd name="T37" fmla="*/ 118 h 189"/>
                    <a:gd name="T38" fmla="*/ 45 w 244"/>
                    <a:gd name="T39" fmla="*/ 78 h 189"/>
                    <a:gd name="T40" fmla="*/ 47 w 244"/>
                    <a:gd name="T41" fmla="*/ 74 h 189"/>
                    <a:gd name="T42" fmla="*/ 47 w 244"/>
                    <a:gd name="T43" fmla="*/ 68 h 189"/>
                    <a:gd name="T44" fmla="*/ 107 w 244"/>
                    <a:gd name="T45" fmla="*/ 8 h 189"/>
                    <a:gd name="T46" fmla="*/ 167 w 244"/>
                    <a:gd name="T47" fmla="*/ 68 h 189"/>
                    <a:gd name="T48" fmla="*/ 167 w 244"/>
                    <a:gd name="T49" fmla="*/ 71 h 189"/>
                    <a:gd name="T50" fmla="*/ 167 w 244"/>
                    <a:gd name="T51" fmla="*/ 72 h 189"/>
                    <a:gd name="T52" fmla="*/ 171 w 244"/>
                    <a:gd name="T53" fmla="*/ 76 h 189"/>
                    <a:gd name="T54" fmla="*/ 171 w 244"/>
                    <a:gd name="T55" fmla="*/ 76 h 189"/>
                    <a:gd name="T56" fmla="*/ 189 w 244"/>
                    <a:gd name="T57" fmla="*/ 76 h 189"/>
                    <a:gd name="T58" fmla="*/ 230 w 244"/>
                    <a:gd name="T59" fmla="*/ 120 h 189"/>
                    <a:gd name="T60" fmla="*/ 199 w 244"/>
                    <a:gd name="T61" fmla="*/ 159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4" h="189">
                      <a:moveTo>
                        <a:pt x="189" y="68"/>
                      </a:moveTo>
                      <a:cubicBezTo>
                        <a:pt x="175" y="68"/>
                        <a:pt x="175" y="68"/>
                        <a:pt x="175" y="68"/>
                      </a:cubicBezTo>
                      <a:cubicBezTo>
                        <a:pt x="175" y="30"/>
                        <a:pt x="145" y="0"/>
                        <a:pt x="107" y="0"/>
                      </a:cubicBezTo>
                      <a:cubicBezTo>
                        <a:pt x="69" y="0"/>
                        <a:pt x="39" y="30"/>
                        <a:pt x="39" y="68"/>
                      </a:cubicBezTo>
                      <a:cubicBezTo>
                        <a:pt x="39" y="69"/>
                        <a:pt x="39" y="70"/>
                        <a:pt x="39" y="71"/>
                      </a:cubicBezTo>
                      <a:cubicBezTo>
                        <a:pt x="13" y="81"/>
                        <a:pt x="0" y="110"/>
                        <a:pt x="10" y="136"/>
                      </a:cubicBezTo>
                      <a:cubicBezTo>
                        <a:pt x="17" y="155"/>
                        <a:pt x="36" y="168"/>
                        <a:pt x="57" y="168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45" y="189"/>
                        <a:pt x="178" y="189"/>
                        <a:pt x="199" y="169"/>
                      </a:cubicBezTo>
                      <a:cubicBezTo>
                        <a:pt x="200" y="168"/>
                        <a:pt x="201" y="167"/>
                        <a:pt x="202" y="166"/>
                      </a:cubicBezTo>
                      <a:cubicBezTo>
                        <a:pt x="229" y="158"/>
                        <a:pt x="244" y="131"/>
                        <a:pt x="236" y="104"/>
                      </a:cubicBezTo>
                      <a:cubicBezTo>
                        <a:pt x="230" y="83"/>
                        <a:pt x="211" y="68"/>
                        <a:pt x="189" y="68"/>
                      </a:cubicBezTo>
                      <a:close/>
                      <a:moveTo>
                        <a:pt x="199" y="159"/>
                      </a:moveTo>
                      <a:cubicBezTo>
                        <a:pt x="197" y="160"/>
                        <a:pt x="197" y="160"/>
                        <a:pt x="197" y="160"/>
                      </a:cubicBezTo>
                      <a:cubicBezTo>
                        <a:pt x="181" y="179"/>
                        <a:pt x="154" y="181"/>
                        <a:pt x="135" y="165"/>
                      </a:cubicBezTo>
                      <a:cubicBezTo>
                        <a:pt x="133" y="164"/>
                        <a:pt x="132" y="163"/>
                        <a:pt x="131" y="161"/>
                      </a:cubicBezTo>
                      <a:cubicBezTo>
                        <a:pt x="130" y="160"/>
                        <a:pt x="129" y="160"/>
                        <a:pt x="128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34" y="160"/>
                        <a:pt x="15" y="141"/>
                        <a:pt x="15" y="118"/>
                      </a:cubicBezTo>
                      <a:cubicBezTo>
                        <a:pt x="16" y="99"/>
                        <a:pt x="27" y="84"/>
                        <a:pt x="45" y="78"/>
                      </a:cubicBezTo>
                      <a:cubicBezTo>
                        <a:pt x="46" y="77"/>
                        <a:pt x="47" y="76"/>
                        <a:pt x="47" y="74"/>
                      </a:cubicBezTo>
                      <a:cubicBezTo>
                        <a:pt x="47" y="72"/>
                        <a:pt x="47" y="70"/>
                        <a:pt x="47" y="68"/>
                      </a:cubicBezTo>
                      <a:cubicBezTo>
                        <a:pt x="47" y="35"/>
                        <a:pt x="74" y="8"/>
                        <a:pt x="107" y="8"/>
                      </a:cubicBezTo>
                      <a:cubicBezTo>
                        <a:pt x="140" y="8"/>
                        <a:pt x="167" y="35"/>
                        <a:pt x="167" y="68"/>
                      </a:cubicBezTo>
                      <a:cubicBezTo>
                        <a:pt x="167" y="69"/>
                        <a:pt x="167" y="70"/>
                        <a:pt x="167" y="71"/>
                      </a:cubicBezTo>
                      <a:cubicBezTo>
                        <a:pt x="167" y="72"/>
                        <a:pt x="167" y="72"/>
                        <a:pt x="167" y="72"/>
                      </a:cubicBezTo>
                      <a:cubicBezTo>
                        <a:pt x="167" y="74"/>
                        <a:pt x="168" y="76"/>
                        <a:pt x="171" y="76"/>
                      </a:cubicBezTo>
                      <a:cubicBezTo>
                        <a:pt x="171" y="76"/>
                        <a:pt x="171" y="76"/>
                        <a:pt x="171" y="76"/>
                      </a:cubicBezTo>
                      <a:cubicBezTo>
                        <a:pt x="189" y="76"/>
                        <a:pt x="189" y="76"/>
                        <a:pt x="189" y="76"/>
                      </a:cubicBezTo>
                      <a:cubicBezTo>
                        <a:pt x="213" y="77"/>
                        <a:pt x="231" y="97"/>
                        <a:pt x="230" y="120"/>
                      </a:cubicBezTo>
                      <a:cubicBezTo>
                        <a:pt x="229" y="138"/>
                        <a:pt x="216" y="154"/>
                        <a:pt x="19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4" name="Freeform 41">
                  <a:extLst>
                    <a:ext uri="{FF2B5EF4-FFF2-40B4-BE49-F238E27FC236}">
                      <a16:creationId xmlns:a16="http://schemas.microsoft.com/office/drawing/2014/main" id="{0860921B-D9AA-22FF-6D09-2AD77B434ED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" y="4620"/>
                  <a:ext cx="76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5" name="Freeform 42">
                  <a:extLst>
                    <a:ext uri="{FF2B5EF4-FFF2-40B4-BE49-F238E27FC236}">
                      <a16:creationId xmlns:a16="http://schemas.microsoft.com/office/drawing/2014/main" id="{1314F109-EAB9-B685-0FB1-E5CD03C78A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97" y="4553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6" name="Freeform 43">
                  <a:extLst>
                    <a:ext uri="{FF2B5EF4-FFF2-40B4-BE49-F238E27FC236}">
                      <a16:creationId xmlns:a16="http://schemas.microsoft.com/office/drawing/2014/main" id="{1F59F346-6D06-B41A-85EB-9CED726886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0" y="4976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7" name="Freeform 44">
                  <a:extLst>
                    <a:ext uri="{FF2B5EF4-FFF2-40B4-BE49-F238E27FC236}">
                      <a16:creationId xmlns:a16="http://schemas.microsoft.com/office/drawing/2014/main" id="{E246AA52-2DA5-B1C8-780F-B758F89142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6" y="4716"/>
                  <a:ext cx="96" cy="145"/>
                </a:xfrm>
                <a:custGeom>
                  <a:avLst/>
                  <a:gdLst>
                    <a:gd name="T0" fmla="*/ 20 w 40"/>
                    <a:gd name="T1" fmla="*/ 0 h 60"/>
                    <a:gd name="T2" fmla="*/ 0 w 40"/>
                    <a:gd name="T3" fmla="*/ 20 h 60"/>
                    <a:gd name="T4" fmla="*/ 0 w 40"/>
                    <a:gd name="T5" fmla="*/ 40 h 60"/>
                    <a:gd name="T6" fmla="*/ 20 w 40"/>
                    <a:gd name="T7" fmla="*/ 60 h 60"/>
                    <a:gd name="T8" fmla="*/ 40 w 40"/>
                    <a:gd name="T9" fmla="*/ 40 h 60"/>
                    <a:gd name="T10" fmla="*/ 40 w 40"/>
                    <a:gd name="T11" fmla="*/ 20 h 60"/>
                    <a:gd name="T12" fmla="*/ 20 w 40"/>
                    <a:gd name="T13" fmla="*/ 0 h 60"/>
                    <a:gd name="T14" fmla="*/ 32 w 40"/>
                    <a:gd name="T15" fmla="*/ 40 h 60"/>
                    <a:gd name="T16" fmla="*/ 20 w 40"/>
                    <a:gd name="T17" fmla="*/ 52 h 60"/>
                    <a:gd name="T18" fmla="*/ 8 w 40"/>
                    <a:gd name="T19" fmla="*/ 40 h 60"/>
                    <a:gd name="T20" fmla="*/ 8 w 40"/>
                    <a:gd name="T21" fmla="*/ 20 h 60"/>
                    <a:gd name="T22" fmla="*/ 20 w 40"/>
                    <a:gd name="T23" fmla="*/ 8 h 60"/>
                    <a:gd name="T24" fmla="*/ 32 w 40"/>
                    <a:gd name="T25" fmla="*/ 20 h 60"/>
                    <a:gd name="T26" fmla="*/ 32 w 40"/>
                    <a:gd name="T27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60">
                      <a:moveTo>
                        <a:pt x="20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lose/>
                      <a:moveTo>
                        <a:pt x="32" y="40"/>
                      </a:move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ubicBezTo>
                        <a:pt x="27" y="8"/>
                        <a:pt x="32" y="13"/>
                        <a:pt x="32" y="20"/>
                      </a:cubicBezTo>
                      <a:lnTo>
                        <a:pt x="32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8" name="Freeform 45">
                  <a:extLst>
                    <a:ext uri="{FF2B5EF4-FFF2-40B4-BE49-F238E27FC236}">
                      <a16:creationId xmlns:a16="http://schemas.microsoft.com/office/drawing/2014/main" id="{3ACCEDA6-DF96-A713-C8B3-1FF7982FC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1" y="4716"/>
                  <a:ext cx="96" cy="145"/>
                </a:xfrm>
                <a:custGeom>
                  <a:avLst/>
                  <a:gdLst>
                    <a:gd name="T0" fmla="*/ 20 w 40"/>
                    <a:gd name="T1" fmla="*/ 8 h 60"/>
                    <a:gd name="T2" fmla="*/ 32 w 40"/>
                    <a:gd name="T3" fmla="*/ 20 h 60"/>
                    <a:gd name="T4" fmla="*/ 36 w 40"/>
                    <a:gd name="T5" fmla="*/ 24 h 60"/>
                    <a:gd name="T6" fmla="*/ 40 w 40"/>
                    <a:gd name="T7" fmla="*/ 20 h 60"/>
                    <a:gd name="T8" fmla="*/ 20 w 40"/>
                    <a:gd name="T9" fmla="*/ 0 h 60"/>
                    <a:gd name="T10" fmla="*/ 0 w 40"/>
                    <a:gd name="T11" fmla="*/ 20 h 60"/>
                    <a:gd name="T12" fmla="*/ 0 w 40"/>
                    <a:gd name="T13" fmla="*/ 40 h 60"/>
                    <a:gd name="T14" fmla="*/ 20 w 40"/>
                    <a:gd name="T15" fmla="*/ 60 h 60"/>
                    <a:gd name="T16" fmla="*/ 40 w 40"/>
                    <a:gd name="T17" fmla="*/ 40 h 60"/>
                    <a:gd name="T18" fmla="*/ 36 w 40"/>
                    <a:gd name="T19" fmla="*/ 36 h 60"/>
                    <a:gd name="T20" fmla="*/ 32 w 40"/>
                    <a:gd name="T21" fmla="*/ 40 h 60"/>
                    <a:gd name="T22" fmla="*/ 20 w 40"/>
                    <a:gd name="T23" fmla="*/ 52 h 60"/>
                    <a:gd name="T24" fmla="*/ 8 w 40"/>
                    <a:gd name="T25" fmla="*/ 40 h 60"/>
                    <a:gd name="T26" fmla="*/ 8 w 40"/>
                    <a:gd name="T27" fmla="*/ 20 h 60"/>
                    <a:gd name="T28" fmla="*/ 20 w 40"/>
                    <a:gd name="T2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60">
                      <a:moveTo>
                        <a:pt x="20" y="8"/>
                      </a:moveTo>
                      <a:cubicBezTo>
                        <a:pt x="27" y="8"/>
                        <a:pt x="32" y="13"/>
                        <a:pt x="32" y="20"/>
                      </a:cubicBezTo>
                      <a:cubicBezTo>
                        <a:pt x="32" y="22"/>
                        <a:pt x="34" y="24"/>
                        <a:pt x="36" y="24"/>
                      </a:cubicBezTo>
                      <a:cubicBezTo>
                        <a:pt x="38" y="24"/>
                        <a:pt x="40" y="22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38"/>
                        <a:pt x="38" y="36"/>
                        <a:pt x="36" y="36"/>
                      </a:cubicBezTo>
                      <a:cubicBezTo>
                        <a:pt x="34" y="36"/>
                        <a:pt x="32" y="38"/>
                        <a:pt x="32" y="40"/>
                      </a:cubicBez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9" name="Freeform 46">
                  <a:extLst>
                    <a:ext uri="{FF2B5EF4-FFF2-40B4-BE49-F238E27FC236}">
                      <a16:creationId xmlns:a16="http://schemas.microsoft.com/office/drawing/2014/main" id="{2FAB1725-88FD-7D5A-B2D0-A77C0ADC5D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2" y="4793"/>
                  <a:ext cx="77" cy="87"/>
                </a:xfrm>
                <a:custGeom>
                  <a:avLst/>
                  <a:gdLst>
                    <a:gd name="T0" fmla="*/ 28 w 32"/>
                    <a:gd name="T1" fmla="*/ 28 h 36"/>
                    <a:gd name="T2" fmla="*/ 14 w 32"/>
                    <a:gd name="T3" fmla="*/ 28 h 36"/>
                    <a:gd name="T4" fmla="*/ 16 w 32"/>
                    <a:gd name="T5" fmla="*/ 26 h 36"/>
                    <a:gd name="T6" fmla="*/ 24 w 32"/>
                    <a:gd name="T7" fmla="*/ 12 h 36"/>
                    <a:gd name="T8" fmla="*/ 12 w 32"/>
                    <a:gd name="T9" fmla="*/ 0 h 36"/>
                    <a:gd name="T10" fmla="*/ 0 w 32"/>
                    <a:gd name="T11" fmla="*/ 12 h 36"/>
                    <a:gd name="T12" fmla="*/ 4 w 32"/>
                    <a:gd name="T13" fmla="*/ 16 h 36"/>
                    <a:gd name="T14" fmla="*/ 8 w 32"/>
                    <a:gd name="T15" fmla="*/ 12 h 36"/>
                    <a:gd name="T16" fmla="*/ 12 w 32"/>
                    <a:gd name="T17" fmla="*/ 8 h 36"/>
                    <a:gd name="T18" fmla="*/ 16 w 32"/>
                    <a:gd name="T19" fmla="*/ 12 h 36"/>
                    <a:gd name="T20" fmla="*/ 10 w 32"/>
                    <a:gd name="T21" fmla="*/ 20 h 36"/>
                    <a:gd name="T22" fmla="*/ 1 w 32"/>
                    <a:gd name="T23" fmla="*/ 29 h 36"/>
                    <a:gd name="T24" fmla="*/ 1 w 32"/>
                    <a:gd name="T25" fmla="*/ 35 h 36"/>
                    <a:gd name="T26" fmla="*/ 4 w 32"/>
                    <a:gd name="T27" fmla="*/ 36 h 36"/>
                    <a:gd name="T28" fmla="*/ 28 w 32"/>
                    <a:gd name="T29" fmla="*/ 36 h 36"/>
                    <a:gd name="T30" fmla="*/ 32 w 32"/>
                    <a:gd name="T31" fmla="*/ 32 h 36"/>
                    <a:gd name="T32" fmla="*/ 28 w 32"/>
                    <a:gd name="T33" fmla="*/ 2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36">
                      <a:moveTo>
                        <a:pt x="28" y="28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20" y="22"/>
                        <a:pt x="24" y="18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14"/>
                        <a:pt x="2" y="16"/>
                        <a:pt x="4" y="16"/>
                      </a:cubicBezTo>
                      <a:cubicBezTo>
                        <a:pt x="6" y="16"/>
                        <a:pt x="8" y="14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14" y="8"/>
                        <a:pt x="16" y="10"/>
                        <a:pt x="16" y="12"/>
                      </a:cubicBezTo>
                      <a:cubicBezTo>
                        <a:pt x="16" y="14"/>
                        <a:pt x="13" y="17"/>
                        <a:pt x="10" y="2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1" y="35"/>
                      </a:cubicBezTo>
                      <a:cubicBezTo>
                        <a:pt x="2" y="36"/>
                        <a:pt x="3" y="36"/>
                        <a:pt x="4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0" y="36"/>
                        <a:pt x="32" y="34"/>
                        <a:pt x="32" y="32"/>
                      </a:cubicBezTo>
                      <a:cubicBezTo>
                        <a:pt x="32" y="30"/>
                        <a:pt x="30" y="28"/>
                        <a:pt x="2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ctr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71" name="Ellipse 118">
                <a:extLst>
                  <a:ext uri="{FF2B5EF4-FFF2-40B4-BE49-F238E27FC236}">
                    <a16:creationId xmlns:a16="http://schemas.microsoft.com/office/drawing/2014/main" id="{4E5A4614-A991-ACF7-E6E1-D29C0409F353}"/>
                  </a:ext>
                </a:extLst>
              </p:cNvPr>
              <p:cNvSpPr/>
              <p:nvPr/>
            </p:nvSpPr>
            <p:spPr>
              <a:xfrm>
                <a:off x="5126284" y="5240571"/>
                <a:ext cx="254787" cy="254787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27">
                <a:extLst>
                  <a:ext uri="{FF2B5EF4-FFF2-40B4-BE49-F238E27FC236}">
                    <a16:creationId xmlns:a16="http://schemas.microsoft.com/office/drawing/2014/main" id="{2F724604-8B59-1B7A-6CDD-563173B23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992" y="5298440"/>
                <a:ext cx="143678" cy="143711"/>
              </a:xfrm>
              <a:custGeom>
                <a:avLst/>
                <a:gdLst>
                  <a:gd name="T0" fmla="*/ 2664 w 2698"/>
                  <a:gd name="T1" fmla="*/ 230 h 2698"/>
                  <a:gd name="T2" fmla="*/ 2693 w 2698"/>
                  <a:gd name="T3" fmla="*/ 365 h 2698"/>
                  <a:gd name="T4" fmla="*/ 2664 w 2698"/>
                  <a:gd name="T5" fmla="*/ 499 h 2698"/>
                  <a:gd name="T6" fmla="*/ 2588 w 2698"/>
                  <a:gd name="T7" fmla="*/ 620 h 2698"/>
                  <a:gd name="T8" fmla="*/ 2585 w 2698"/>
                  <a:gd name="T9" fmla="*/ 623 h 2698"/>
                  <a:gd name="T10" fmla="*/ 2508 w 2698"/>
                  <a:gd name="T11" fmla="*/ 700 h 2698"/>
                  <a:gd name="T12" fmla="*/ 1858 w 2698"/>
                  <a:gd name="T13" fmla="*/ 1349 h 2698"/>
                  <a:gd name="T14" fmla="*/ 2588 w 2698"/>
                  <a:gd name="T15" fmla="*/ 2079 h 2698"/>
                  <a:gd name="T16" fmla="*/ 2693 w 2698"/>
                  <a:gd name="T17" fmla="*/ 2333 h 2698"/>
                  <a:gd name="T18" fmla="*/ 2588 w 2698"/>
                  <a:gd name="T19" fmla="*/ 2587 h 2698"/>
                  <a:gd name="T20" fmla="*/ 2468 w 2698"/>
                  <a:gd name="T21" fmla="*/ 2663 h 2698"/>
                  <a:gd name="T22" fmla="*/ 2333 w 2698"/>
                  <a:gd name="T23" fmla="*/ 2693 h 2698"/>
                  <a:gd name="T24" fmla="*/ 2198 w 2698"/>
                  <a:gd name="T25" fmla="*/ 2663 h 2698"/>
                  <a:gd name="T26" fmla="*/ 2078 w 2698"/>
                  <a:gd name="T27" fmla="*/ 2587 h 2698"/>
                  <a:gd name="T28" fmla="*/ 2075 w 2698"/>
                  <a:gd name="T29" fmla="*/ 2584 h 2698"/>
                  <a:gd name="T30" fmla="*/ 1998 w 2698"/>
                  <a:gd name="T31" fmla="*/ 2507 h 2698"/>
                  <a:gd name="T32" fmla="*/ 1349 w 2698"/>
                  <a:gd name="T33" fmla="*/ 1858 h 2698"/>
                  <a:gd name="T34" fmla="*/ 619 w 2698"/>
                  <a:gd name="T35" fmla="*/ 2588 h 2698"/>
                  <a:gd name="T36" fmla="*/ 365 w 2698"/>
                  <a:gd name="T37" fmla="*/ 2693 h 2698"/>
                  <a:gd name="T38" fmla="*/ 111 w 2698"/>
                  <a:gd name="T39" fmla="*/ 2588 h 2698"/>
                  <a:gd name="T40" fmla="*/ 35 w 2698"/>
                  <a:gd name="T41" fmla="*/ 2468 h 2698"/>
                  <a:gd name="T42" fmla="*/ 5 w 2698"/>
                  <a:gd name="T43" fmla="*/ 2333 h 2698"/>
                  <a:gd name="T44" fmla="*/ 35 w 2698"/>
                  <a:gd name="T45" fmla="*/ 2198 h 2698"/>
                  <a:gd name="T46" fmla="*/ 111 w 2698"/>
                  <a:gd name="T47" fmla="*/ 2078 h 2698"/>
                  <a:gd name="T48" fmla="*/ 114 w 2698"/>
                  <a:gd name="T49" fmla="*/ 2075 h 2698"/>
                  <a:gd name="T50" fmla="*/ 191 w 2698"/>
                  <a:gd name="T51" fmla="*/ 1998 h 2698"/>
                  <a:gd name="T52" fmla="*/ 840 w 2698"/>
                  <a:gd name="T53" fmla="*/ 1349 h 2698"/>
                  <a:gd name="T54" fmla="*/ 110 w 2698"/>
                  <a:gd name="T55" fmla="*/ 619 h 2698"/>
                  <a:gd name="T56" fmla="*/ 5 w 2698"/>
                  <a:gd name="T57" fmla="*/ 365 h 2698"/>
                  <a:gd name="T58" fmla="*/ 110 w 2698"/>
                  <a:gd name="T59" fmla="*/ 111 h 2698"/>
                  <a:gd name="T60" fmla="*/ 230 w 2698"/>
                  <a:gd name="T61" fmla="*/ 35 h 2698"/>
                  <a:gd name="T62" fmla="*/ 365 w 2698"/>
                  <a:gd name="T63" fmla="*/ 5 h 2698"/>
                  <a:gd name="T64" fmla="*/ 500 w 2698"/>
                  <a:gd name="T65" fmla="*/ 35 h 2698"/>
                  <a:gd name="T66" fmla="*/ 620 w 2698"/>
                  <a:gd name="T67" fmla="*/ 111 h 2698"/>
                  <a:gd name="T68" fmla="*/ 623 w 2698"/>
                  <a:gd name="T69" fmla="*/ 114 h 2698"/>
                  <a:gd name="T70" fmla="*/ 700 w 2698"/>
                  <a:gd name="T71" fmla="*/ 191 h 2698"/>
                  <a:gd name="T72" fmla="*/ 1349 w 2698"/>
                  <a:gd name="T73" fmla="*/ 840 h 2698"/>
                  <a:gd name="T74" fmla="*/ 2079 w 2698"/>
                  <a:gd name="T75" fmla="*/ 110 h 2698"/>
                  <a:gd name="T76" fmla="*/ 2333 w 2698"/>
                  <a:gd name="T77" fmla="*/ 5 h 2698"/>
                  <a:gd name="T78" fmla="*/ 2587 w 2698"/>
                  <a:gd name="T79" fmla="*/ 110 h 2698"/>
                  <a:gd name="T80" fmla="*/ 2664 w 2698"/>
                  <a:gd name="T81" fmla="*/ 230 h 2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98" h="2698">
                    <a:moveTo>
                      <a:pt x="2664" y="230"/>
                    </a:moveTo>
                    <a:cubicBezTo>
                      <a:pt x="2685" y="272"/>
                      <a:pt x="2695" y="316"/>
                      <a:pt x="2693" y="365"/>
                    </a:cubicBezTo>
                    <a:cubicBezTo>
                      <a:pt x="2695" y="413"/>
                      <a:pt x="2685" y="457"/>
                      <a:pt x="2664" y="499"/>
                    </a:cubicBezTo>
                    <a:cubicBezTo>
                      <a:pt x="2649" y="546"/>
                      <a:pt x="2624" y="586"/>
                      <a:pt x="2588" y="620"/>
                    </a:cubicBezTo>
                    <a:cubicBezTo>
                      <a:pt x="2585" y="623"/>
                      <a:pt x="2585" y="623"/>
                      <a:pt x="2585" y="623"/>
                    </a:cubicBezTo>
                    <a:cubicBezTo>
                      <a:pt x="2559" y="649"/>
                      <a:pt x="2533" y="674"/>
                      <a:pt x="2508" y="700"/>
                    </a:cubicBezTo>
                    <a:cubicBezTo>
                      <a:pt x="1858" y="1349"/>
                      <a:pt x="1858" y="1349"/>
                      <a:pt x="1858" y="1349"/>
                    </a:cubicBezTo>
                    <a:cubicBezTo>
                      <a:pt x="2588" y="2079"/>
                      <a:pt x="2588" y="2079"/>
                      <a:pt x="2588" y="2079"/>
                    </a:cubicBezTo>
                    <a:cubicBezTo>
                      <a:pt x="2657" y="2148"/>
                      <a:pt x="2689" y="2237"/>
                      <a:pt x="2693" y="2333"/>
                    </a:cubicBezTo>
                    <a:cubicBezTo>
                      <a:pt x="2698" y="2429"/>
                      <a:pt x="2651" y="2519"/>
                      <a:pt x="2588" y="2587"/>
                    </a:cubicBezTo>
                    <a:cubicBezTo>
                      <a:pt x="2554" y="2624"/>
                      <a:pt x="2514" y="2649"/>
                      <a:pt x="2468" y="2663"/>
                    </a:cubicBezTo>
                    <a:cubicBezTo>
                      <a:pt x="2426" y="2685"/>
                      <a:pt x="2381" y="2695"/>
                      <a:pt x="2333" y="2693"/>
                    </a:cubicBezTo>
                    <a:cubicBezTo>
                      <a:pt x="2285" y="2695"/>
                      <a:pt x="2240" y="2685"/>
                      <a:pt x="2198" y="2663"/>
                    </a:cubicBezTo>
                    <a:cubicBezTo>
                      <a:pt x="2151" y="2649"/>
                      <a:pt x="2112" y="2624"/>
                      <a:pt x="2078" y="2587"/>
                    </a:cubicBezTo>
                    <a:cubicBezTo>
                      <a:pt x="2075" y="2584"/>
                      <a:pt x="2075" y="2584"/>
                      <a:pt x="2075" y="2584"/>
                    </a:cubicBezTo>
                    <a:cubicBezTo>
                      <a:pt x="2049" y="2559"/>
                      <a:pt x="2023" y="2533"/>
                      <a:pt x="1998" y="2507"/>
                    </a:cubicBezTo>
                    <a:cubicBezTo>
                      <a:pt x="1349" y="1858"/>
                      <a:pt x="1349" y="1858"/>
                      <a:pt x="1349" y="1858"/>
                    </a:cubicBezTo>
                    <a:cubicBezTo>
                      <a:pt x="619" y="2588"/>
                      <a:pt x="619" y="2588"/>
                      <a:pt x="619" y="2588"/>
                    </a:cubicBezTo>
                    <a:cubicBezTo>
                      <a:pt x="550" y="2657"/>
                      <a:pt x="461" y="2689"/>
                      <a:pt x="365" y="2693"/>
                    </a:cubicBezTo>
                    <a:cubicBezTo>
                      <a:pt x="269" y="2698"/>
                      <a:pt x="179" y="2651"/>
                      <a:pt x="111" y="2588"/>
                    </a:cubicBezTo>
                    <a:cubicBezTo>
                      <a:pt x="74" y="2554"/>
                      <a:pt x="49" y="2514"/>
                      <a:pt x="35" y="2468"/>
                    </a:cubicBezTo>
                    <a:cubicBezTo>
                      <a:pt x="13" y="2426"/>
                      <a:pt x="3" y="2381"/>
                      <a:pt x="5" y="2333"/>
                    </a:cubicBezTo>
                    <a:cubicBezTo>
                      <a:pt x="3" y="2285"/>
                      <a:pt x="13" y="2240"/>
                      <a:pt x="35" y="2198"/>
                    </a:cubicBezTo>
                    <a:cubicBezTo>
                      <a:pt x="49" y="2151"/>
                      <a:pt x="74" y="2112"/>
                      <a:pt x="111" y="2078"/>
                    </a:cubicBezTo>
                    <a:cubicBezTo>
                      <a:pt x="114" y="2075"/>
                      <a:pt x="114" y="2075"/>
                      <a:pt x="114" y="2075"/>
                    </a:cubicBezTo>
                    <a:cubicBezTo>
                      <a:pt x="139" y="2049"/>
                      <a:pt x="165" y="2023"/>
                      <a:pt x="191" y="1998"/>
                    </a:cubicBezTo>
                    <a:cubicBezTo>
                      <a:pt x="840" y="1349"/>
                      <a:pt x="840" y="1349"/>
                      <a:pt x="840" y="1349"/>
                    </a:cubicBezTo>
                    <a:cubicBezTo>
                      <a:pt x="110" y="619"/>
                      <a:pt x="110" y="619"/>
                      <a:pt x="110" y="619"/>
                    </a:cubicBezTo>
                    <a:cubicBezTo>
                      <a:pt x="41" y="550"/>
                      <a:pt x="9" y="461"/>
                      <a:pt x="5" y="365"/>
                    </a:cubicBezTo>
                    <a:cubicBezTo>
                      <a:pt x="0" y="269"/>
                      <a:pt x="47" y="179"/>
                      <a:pt x="110" y="111"/>
                    </a:cubicBezTo>
                    <a:cubicBezTo>
                      <a:pt x="144" y="74"/>
                      <a:pt x="184" y="49"/>
                      <a:pt x="230" y="35"/>
                    </a:cubicBezTo>
                    <a:cubicBezTo>
                      <a:pt x="272" y="13"/>
                      <a:pt x="317" y="3"/>
                      <a:pt x="365" y="5"/>
                    </a:cubicBezTo>
                    <a:cubicBezTo>
                      <a:pt x="413" y="3"/>
                      <a:pt x="458" y="13"/>
                      <a:pt x="500" y="35"/>
                    </a:cubicBezTo>
                    <a:cubicBezTo>
                      <a:pt x="547" y="49"/>
                      <a:pt x="586" y="74"/>
                      <a:pt x="620" y="111"/>
                    </a:cubicBezTo>
                    <a:cubicBezTo>
                      <a:pt x="623" y="114"/>
                      <a:pt x="623" y="114"/>
                      <a:pt x="623" y="114"/>
                    </a:cubicBezTo>
                    <a:cubicBezTo>
                      <a:pt x="649" y="139"/>
                      <a:pt x="675" y="165"/>
                      <a:pt x="700" y="191"/>
                    </a:cubicBezTo>
                    <a:cubicBezTo>
                      <a:pt x="1349" y="840"/>
                      <a:pt x="1349" y="840"/>
                      <a:pt x="1349" y="840"/>
                    </a:cubicBezTo>
                    <a:cubicBezTo>
                      <a:pt x="2079" y="110"/>
                      <a:pt x="2079" y="110"/>
                      <a:pt x="2079" y="110"/>
                    </a:cubicBezTo>
                    <a:cubicBezTo>
                      <a:pt x="2148" y="41"/>
                      <a:pt x="2237" y="9"/>
                      <a:pt x="2333" y="5"/>
                    </a:cubicBezTo>
                    <a:cubicBezTo>
                      <a:pt x="2429" y="0"/>
                      <a:pt x="2519" y="47"/>
                      <a:pt x="2587" y="110"/>
                    </a:cubicBezTo>
                    <a:cubicBezTo>
                      <a:pt x="2624" y="143"/>
                      <a:pt x="2649" y="184"/>
                      <a:pt x="2664" y="2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152">
              <a:extLst>
                <a:ext uri="{FF2B5EF4-FFF2-40B4-BE49-F238E27FC236}">
                  <a16:creationId xmlns:a16="http://schemas.microsoft.com/office/drawing/2014/main" id="{D50E00C9-CA10-EC54-C6E2-25BFEC111BC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44358" y="2760641"/>
              <a:ext cx="279891" cy="279758"/>
              <a:chOff x="1742" y="64"/>
              <a:chExt cx="4194" cy="4192"/>
            </a:xfrm>
            <a:solidFill>
              <a:schemeClr val="accent2"/>
            </a:solidFill>
          </p:grpSpPr>
          <p:sp>
            <p:nvSpPr>
              <p:cNvPr id="1161" name="Freeform 153">
                <a:extLst>
                  <a:ext uri="{FF2B5EF4-FFF2-40B4-BE49-F238E27FC236}">
                    <a16:creationId xmlns:a16="http://schemas.microsoft.com/office/drawing/2014/main" id="{609FB6B5-8E34-ED04-182D-8344AC101D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4" y="864"/>
                <a:ext cx="1529" cy="2583"/>
              </a:xfrm>
              <a:custGeom>
                <a:avLst/>
                <a:gdLst>
                  <a:gd name="T0" fmla="*/ 280 w 644"/>
                  <a:gd name="T1" fmla="*/ 1088 h 1088"/>
                  <a:gd name="T2" fmla="*/ 271 w 644"/>
                  <a:gd name="T3" fmla="*/ 1087 h 1088"/>
                  <a:gd name="T4" fmla="*/ 244 w 644"/>
                  <a:gd name="T5" fmla="*/ 1052 h 1088"/>
                  <a:gd name="T6" fmla="*/ 244 w 644"/>
                  <a:gd name="T7" fmla="*/ 678 h 1088"/>
                  <a:gd name="T8" fmla="*/ 38 w 644"/>
                  <a:gd name="T9" fmla="*/ 678 h 1088"/>
                  <a:gd name="T10" fmla="*/ 7 w 644"/>
                  <a:gd name="T11" fmla="*/ 661 h 1088"/>
                  <a:gd name="T12" fmla="*/ 6 w 644"/>
                  <a:gd name="T13" fmla="*/ 625 h 1088"/>
                  <a:gd name="T14" fmla="*/ 333 w 644"/>
                  <a:gd name="T15" fmla="*/ 22 h 1088"/>
                  <a:gd name="T16" fmla="*/ 374 w 644"/>
                  <a:gd name="T17" fmla="*/ 5 h 1088"/>
                  <a:gd name="T18" fmla="*/ 401 w 644"/>
                  <a:gd name="T19" fmla="*/ 40 h 1088"/>
                  <a:gd name="T20" fmla="*/ 401 w 644"/>
                  <a:gd name="T21" fmla="*/ 414 h 1088"/>
                  <a:gd name="T22" fmla="*/ 606 w 644"/>
                  <a:gd name="T23" fmla="*/ 414 h 1088"/>
                  <a:gd name="T24" fmla="*/ 637 w 644"/>
                  <a:gd name="T25" fmla="*/ 431 h 1088"/>
                  <a:gd name="T26" fmla="*/ 638 w 644"/>
                  <a:gd name="T27" fmla="*/ 467 h 1088"/>
                  <a:gd name="T28" fmla="*/ 311 w 644"/>
                  <a:gd name="T29" fmla="*/ 1070 h 1088"/>
                  <a:gd name="T30" fmla="*/ 280 w 644"/>
                  <a:gd name="T31" fmla="*/ 1088 h 1088"/>
                  <a:gd name="T32" fmla="*/ 98 w 644"/>
                  <a:gd name="T33" fmla="*/ 606 h 1088"/>
                  <a:gd name="T34" fmla="*/ 280 w 644"/>
                  <a:gd name="T35" fmla="*/ 606 h 1088"/>
                  <a:gd name="T36" fmla="*/ 316 w 644"/>
                  <a:gd name="T37" fmla="*/ 642 h 1088"/>
                  <a:gd name="T38" fmla="*/ 316 w 644"/>
                  <a:gd name="T39" fmla="*/ 910 h 1088"/>
                  <a:gd name="T40" fmla="*/ 546 w 644"/>
                  <a:gd name="T41" fmla="*/ 486 h 1088"/>
                  <a:gd name="T42" fmla="*/ 365 w 644"/>
                  <a:gd name="T43" fmla="*/ 486 h 1088"/>
                  <a:gd name="T44" fmla="*/ 329 w 644"/>
                  <a:gd name="T45" fmla="*/ 450 h 1088"/>
                  <a:gd name="T46" fmla="*/ 329 w 644"/>
                  <a:gd name="T47" fmla="*/ 182 h 1088"/>
                  <a:gd name="T48" fmla="*/ 98 w 644"/>
                  <a:gd name="T49" fmla="*/ 606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4" h="1088">
                    <a:moveTo>
                      <a:pt x="280" y="1088"/>
                    </a:moveTo>
                    <a:cubicBezTo>
                      <a:pt x="277" y="1088"/>
                      <a:pt x="274" y="1088"/>
                      <a:pt x="271" y="1087"/>
                    </a:cubicBezTo>
                    <a:cubicBezTo>
                      <a:pt x="255" y="1083"/>
                      <a:pt x="244" y="1069"/>
                      <a:pt x="244" y="1052"/>
                    </a:cubicBezTo>
                    <a:cubicBezTo>
                      <a:pt x="244" y="678"/>
                      <a:pt x="244" y="678"/>
                      <a:pt x="244" y="678"/>
                    </a:cubicBezTo>
                    <a:cubicBezTo>
                      <a:pt x="38" y="678"/>
                      <a:pt x="38" y="678"/>
                      <a:pt x="38" y="678"/>
                    </a:cubicBezTo>
                    <a:cubicBezTo>
                      <a:pt x="25" y="678"/>
                      <a:pt x="14" y="672"/>
                      <a:pt x="7" y="661"/>
                    </a:cubicBezTo>
                    <a:cubicBezTo>
                      <a:pt x="1" y="650"/>
                      <a:pt x="0" y="636"/>
                      <a:pt x="6" y="625"/>
                    </a:cubicBezTo>
                    <a:cubicBezTo>
                      <a:pt x="333" y="22"/>
                      <a:pt x="333" y="22"/>
                      <a:pt x="333" y="22"/>
                    </a:cubicBezTo>
                    <a:cubicBezTo>
                      <a:pt x="341" y="8"/>
                      <a:pt x="358" y="0"/>
                      <a:pt x="374" y="5"/>
                    </a:cubicBezTo>
                    <a:cubicBezTo>
                      <a:pt x="390" y="9"/>
                      <a:pt x="401" y="23"/>
                      <a:pt x="401" y="40"/>
                    </a:cubicBezTo>
                    <a:cubicBezTo>
                      <a:pt x="401" y="414"/>
                      <a:pt x="401" y="414"/>
                      <a:pt x="401" y="414"/>
                    </a:cubicBezTo>
                    <a:cubicBezTo>
                      <a:pt x="606" y="414"/>
                      <a:pt x="606" y="414"/>
                      <a:pt x="606" y="414"/>
                    </a:cubicBezTo>
                    <a:cubicBezTo>
                      <a:pt x="619" y="414"/>
                      <a:pt x="630" y="420"/>
                      <a:pt x="637" y="431"/>
                    </a:cubicBezTo>
                    <a:cubicBezTo>
                      <a:pt x="643" y="442"/>
                      <a:pt x="644" y="456"/>
                      <a:pt x="638" y="467"/>
                    </a:cubicBezTo>
                    <a:cubicBezTo>
                      <a:pt x="311" y="1070"/>
                      <a:pt x="311" y="1070"/>
                      <a:pt x="311" y="1070"/>
                    </a:cubicBezTo>
                    <a:cubicBezTo>
                      <a:pt x="305" y="1082"/>
                      <a:pt x="292" y="1088"/>
                      <a:pt x="280" y="1088"/>
                    </a:cubicBezTo>
                    <a:close/>
                    <a:moveTo>
                      <a:pt x="98" y="606"/>
                    </a:moveTo>
                    <a:cubicBezTo>
                      <a:pt x="280" y="606"/>
                      <a:pt x="280" y="606"/>
                      <a:pt x="280" y="606"/>
                    </a:cubicBezTo>
                    <a:cubicBezTo>
                      <a:pt x="300" y="606"/>
                      <a:pt x="316" y="622"/>
                      <a:pt x="316" y="642"/>
                    </a:cubicBezTo>
                    <a:cubicBezTo>
                      <a:pt x="316" y="910"/>
                      <a:pt x="316" y="910"/>
                      <a:pt x="316" y="910"/>
                    </a:cubicBezTo>
                    <a:cubicBezTo>
                      <a:pt x="546" y="486"/>
                      <a:pt x="546" y="486"/>
                      <a:pt x="546" y="486"/>
                    </a:cubicBezTo>
                    <a:cubicBezTo>
                      <a:pt x="365" y="486"/>
                      <a:pt x="365" y="486"/>
                      <a:pt x="365" y="486"/>
                    </a:cubicBezTo>
                    <a:cubicBezTo>
                      <a:pt x="345" y="486"/>
                      <a:pt x="329" y="470"/>
                      <a:pt x="329" y="450"/>
                    </a:cubicBezTo>
                    <a:cubicBezTo>
                      <a:pt x="329" y="182"/>
                      <a:pt x="329" y="182"/>
                      <a:pt x="329" y="182"/>
                    </a:cubicBezTo>
                    <a:lnTo>
                      <a:pt x="98" y="6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154">
                <a:extLst>
                  <a:ext uri="{FF2B5EF4-FFF2-40B4-BE49-F238E27FC236}">
                    <a16:creationId xmlns:a16="http://schemas.microsoft.com/office/drawing/2014/main" id="{CDDF66FE-F273-46D3-55A2-18EF8905E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64"/>
                <a:ext cx="171" cy="510"/>
              </a:xfrm>
              <a:custGeom>
                <a:avLst/>
                <a:gdLst>
                  <a:gd name="T0" fmla="*/ 36 w 72"/>
                  <a:gd name="T1" fmla="*/ 215 h 215"/>
                  <a:gd name="T2" fmla="*/ 0 w 72"/>
                  <a:gd name="T3" fmla="*/ 179 h 215"/>
                  <a:gd name="T4" fmla="*/ 0 w 72"/>
                  <a:gd name="T5" fmla="*/ 36 h 215"/>
                  <a:gd name="T6" fmla="*/ 36 w 72"/>
                  <a:gd name="T7" fmla="*/ 0 h 215"/>
                  <a:gd name="T8" fmla="*/ 72 w 72"/>
                  <a:gd name="T9" fmla="*/ 36 h 215"/>
                  <a:gd name="T10" fmla="*/ 72 w 72"/>
                  <a:gd name="T11" fmla="*/ 179 h 215"/>
                  <a:gd name="T12" fmla="*/ 36 w 72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15">
                    <a:moveTo>
                      <a:pt x="36" y="215"/>
                    </a:moveTo>
                    <a:cubicBezTo>
                      <a:pt x="16" y="215"/>
                      <a:pt x="0" y="199"/>
                      <a:pt x="0" y="17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2" y="199"/>
                      <a:pt x="56" y="215"/>
                      <a:pt x="36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155">
                <a:extLst>
                  <a:ext uri="{FF2B5EF4-FFF2-40B4-BE49-F238E27FC236}">
                    <a16:creationId xmlns:a16="http://schemas.microsoft.com/office/drawing/2014/main" id="{A8F6E809-3778-FC4E-440E-0E348206B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3746"/>
                <a:ext cx="171" cy="510"/>
              </a:xfrm>
              <a:custGeom>
                <a:avLst/>
                <a:gdLst>
                  <a:gd name="T0" fmla="*/ 36 w 72"/>
                  <a:gd name="T1" fmla="*/ 215 h 215"/>
                  <a:gd name="T2" fmla="*/ 0 w 72"/>
                  <a:gd name="T3" fmla="*/ 179 h 215"/>
                  <a:gd name="T4" fmla="*/ 0 w 72"/>
                  <a:gd name="T5" fmla="*/ 36 h 215"/>
                  <a:gd name="T6" fmla="*/ 36 w 72"/>
                  <a:gd name="T7" fmla="*/ 0 h 215"/>
                  <a:gd name="T8" fmla="*/ 72 w 72"/>
                  <a:gd name="T9" fmla="*/ 36 h 215"/>
                  <a:gd name="T10" fmla="*/ 72 w 72"/>
                  <a:gd name="T11" fmla="*/ 179 h 215"/>
                  <a:gd name="T12" fmla="*/ 36 w 72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15">
                    <a:moveTo>
                      <a:pt x="36" y="215"/>
                    </a:moveTo>
                    <a:cubicBezTo>
                      <a:pt x="16" y="215"/>
                      <a:pt x="0" y="199"/>
                      <a:pt x="0" y="17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2" y="199"/>
                      <a:pt x="56" y="215"/>
                      <a:pt x="36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156">
                <a:extLst>
                  <a:ext uri="{FF2B5EF4-FFF2-40B4-BE49-F238E27FC236}">
                    <a16:creationId xmlns:a16="http://schemas.microsoft.com/office/drawing/2014/main" id="{636EC73D-534B-24BF-B505-61498AB6F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5" y="2075"/>
                <a:ext cx="511" cy="171"/>
              </a:xfrm>
              <a:custGeom>
                <a:avLst/>
                <a:gdLst>
                  <a:gd name="T0" fmla="*/ 179 w 215"/>
                  <a:gd name="T1" fmla="*/ 72 h 72"/>
                  <a:gd name="T2" fmla="*/ 36 w 215"/>
                  <a:gd name="T3" fmla="*/ 72 h 72"/>
                  <a:gd name="T4" fmla="*/ 0 w 215"/>
                  <a:gd name="T5" fmla="*/ 36 h 72"/>
                  <a:gd name="T6" fmla="*/ 36 w 215"/>
                  <a:gd name="T7" fmla="*/ 0 h 72"/>
                  <a:gd name="T8" fmla="*/ 179 w 215"/>
                  <a:gd name="T9" fmla="*/ 0 h 72"/>
                  <a:gd name="T10" fmla="*/ 215 w 215"/>
                  <a:gd name="T11" fmla="*/ 36 h 72"/>
                  <a:gd name="T12" fmla="*/ 179 w 21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2">
                    <a:moveTo>
                      <a:pt x="179" y="72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9" y="0"/>
                      <a:pt x="215" y="16"/>
                      <a:pt x="215" y="36"/>
                    </a:cubicBezTo>
                    <a:cubicBezTo>
                      <a:pt x="215" y="56"/>
                      <a:pt x="199" y="72"/>
                      <a:pt x="1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157">
                <a:extLst>
                  <a:ext uri="{FF2B5EF4-FFF2-40B4-BE49-F238E27FC236}">
                    <a16:creationId xmlns:a16="http://schemas.microsoft.com/office/drawing/2014/main" id="{34E3DA16-D900-5F55-ECF4-8C5AF06EE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2" y="2075"/>
                <a:ext cx="511" cy="171"/>
              </a:xfrm>
              <a:custGeom>
                <a:avLst/>
                <a:gdLst>
                  <a:gd name="T0" fmla="*/ 179 w 215"/>
                  <a:gd name="T1" fmla="*/ 72 h 72"/>
                  <a:gd name="T2" fmla="*/ 36 w 215"/>
                  <a:gd name="T3" fmla="*/ 72 h 72"/>
                  <a:gd name="T4" fmla="*/ 0 w 215"/>
                  <a:gd name="T5" fmla="*/ 36 h 72"/>
                  <a:gd name="T6" fmla="*/ 36 w 215"/>
                  <a:gd name="T7" fmla="*/ 0 h 72"/>
                  <a:gd name="T8" fmla="*/ 179 w 215"/>
                  <a:gd name="T9" fmla="*/ 0 h 72"/>
                  <a:gd name="T10" fmla="*/ 215 w 215"/>
                  <a:gd name="T11" fmla="*/ 36 h 72"/>
                  <a:gd name="T12" fmla="*/ 179 w 21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2">
                    <a:moveTo>
                      <a:pt x="179" y="72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9" y="0"/>
                      <a:pt x="215" y="16"/>
                      <a:pt x="215" y="36"/>
                    </a:cubicBezTo>
                    <a:cubicBezTo>
                      <a:pt x="215" y="56"/>
                      <a:pt x="199" y="72"/>
                      <a:pt x="1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158">
                <a:extLst>
                  <a:ext uri="{FF2B5EF4-FFF2-40B4-BE49-F238E27FC236}">
                    <a16:creationId xmlns:a16="http://schemas.microsoft.com/office/drawing/2014/main" id="{716C40CB-46D1-903E-F3A1-AC20E2959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823"/>
                <a:ext cx="397" cy="390"/>
              </a:xfrm>
              <a:custGeom>
                <a:avLst/>
                <a:gdLst>
                  <a:gd name="T0" fmla="*/ 39 w 167"/>
                  <a:gd name="T1" fmla="*/ 164 h 164"/>
                  <a:gd name="T2" fmla="*/ 14 w 167"/>
                  <a:gd name="T3" fmla="*/ 153 h 164"/>
                  <a:gd name="T4" fmla="*/ 14 w 167"/>
                  <a:gd name="T5" fmla="*/ 103 h 164"/>
                  <a:gd name="T6" fmla="*/ 102 w 167"/>
                  <a:gd name="T7" fmla="*/ 14 h 164"/>
                  <a:gd name="T8" fmla="*/ 153 w 167"/>
                  <a:gd name="T9" fmla="*/ 14 h 164"/>
                  <a:gd name="T10" fmla="*/ 153 w 167"/>
                  <a:gd name="T11" fmla="*/ 65 h 164"/>
                  <a:gd name="T12" fmla="*/ 64 w 167"/>
                  <a:gd name="T13" fmla="*/ 153 h 164"/>
                  <a:gd name="T14" fmla="*/ 39 w 167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64">
                    <a:moveTo>
                      <a:pt x="39" y="164"/>
                    </a:moveTo>
                    <a:cubicBezTo>
                      <a:pt x="30" y="164"/>
                      <a:pt x="21" y="160"/>
                      <a:pt x="14" y="153"/>
                    </a:cubicBezTo>
                    <a:cubicBezTo>
                      <a:pt x="0" y="139"/>
                      <a:pt x="0" y="117"/>
                      <a:pt x="14" y="103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16" y="0"/>
                      <a:pt x="139" y="0"/>
                      <a:pt x="153" y="14"/>
                    </a:cubicBezTo>
                    <a:cubicBezTo>
                      <a:pt x="167" y="28"/>
                      <a:pt x="167" y="51"/>
                      <a:pt x="153" y="65"/>
                    </a:cubicBezTo>
                    <a:cubicBezTo>
                      <a:pt x="64" y="153"/>
                      <a:pt x="64" y="153"/>
                      <a:pt x="64" y="153"/>
                    </a:cubicBezTo>
                    <a:cubicBezTo>
                      <a:pt x="58" y="160"/>
                      <a:pt x="48" y="164"/>
                      <a:pt x="39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159">
                <a:extLst>
                  <a:ext uri="{FF2B5EF4-FFF2-40B4-BE49-F238E27FC236}">
                    <a16:creationId xmlns:a16="http://schemas.microsoft.com/office/drawing/2014/main" id="{2D71BA78-E378-9FE6-CAAA-4D68C5895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3100"/>
                <a:ext cx="398" cy="390"/>
              </a:xfrm>
              <a:custGeom>
                <a:avLst/>
                <a:gdLst>
                  <a:gd name="T0" fmla="*/ 40 w 168"/>
                  <a:gd name="T1" fmla="*/ 164 h 164"/>
                  <a:gd name="T2" fmla="*/ 14 w 168"/>
                  <a:gd name="T3" fmla="*/ 154 h 164"/>
                  <a:gd name="T4" fmla="*/ 14 w 168"/>
                  <a:gd name="T5" fmla="*/ 103 h 164"/>
                  <a:gd name="T6" fmla="*/ 103 w 168"/>
                  <a:gd name="T7" fmla="*/ 14 h 164"/>
                  <a:gd name="T8" fmla="*/ 154 w 168"/>
                  <a:gd name="T9" fmla="*/ 14 h 164"/>
                  <a:gd name="T10" fmla="*/ 154 w 168"/>
                  <a:gd name="T11" fmla="*/ 65 h 164"/>
                  <a:gd name="T12" fmla="*/ 65 w 168"/>
                  <a:gd name="T13" fmla="*/ 154 h 164"/>
                  <a:gd name="T14" fmla="*/ 40 w 168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64">
                    <a:moveTo>
                      <a:pt x="40" y="164"/>
                    </a:moveTo>
                    <a:cubicBezTo>
                      <a:pt x="31" y="164"/>
                      <a:pt x="22" y="160"/>
                      <a:pt x="14" y="154"/>
                    </a:cubicBezTo>
                    <a:cubicBezTo>
                      <a:pt x="0" y="140"/>
                      <a:pt x="0" y="117"/>
                      <a:pt x="14" y="10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17" y="0"/>
                      <a:pt x="140" y="0"/>
                      <a:pt x="154" y="14"/>
                    </a:cubicBezTo>
                    <a:cubicBezTo>
                      <a:pt x="168" y="28"/>
                      <a:pt x="168" y="51"/>
                      <a:pt x="154" y="65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58" y="160"/>
                      <a:pt x="49" y="164"/>
                      <a:pt x="40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160">
                <a:extLst>
                  <a:ext uri="{FF2B5EF4-FFF2-40B4-BE49-F238E27FC236}">
                    <a16:creationId xmlns:a16="http://schemas.microsoft.com/office/drawing/2014/main" id="{12B22C2D-4414-4883-D1BF-C15913EB4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3100"/>
                <a:ext cx="397" cy="390"/>
              </a:xfrm>
              <a:custGeom>
                <a:avLst/>
                <a:gdLst>
                  <a:gd name="T0" fmla="*/ 128 w 167"/>
                  <a:gd name="T1" fmla="*/ 164 h 164"/>
                  <a:gd name="T2" fmla="*/ 102 w 167"/>
                  <a:gd name="T3" fmla="*/ 154 h 164"/>
                  <a:gd name="T4" fmla="*/ 14 w 167"/>
                  <a:gd name="T5" fmla="*/ 65 h 164"/>
                  <a:gd name="T6" fmla="*/ 14 w 167"/>
                  <a:gd name="T7" fmla="*/ 14 h 164"/>
                  <a:gd name="T8" fmla="*/ 64 w 167"/>
                  <a:gd name="T9" fmla="*/ 14 h 164"/>
                  <a:gd name="T10" fmla="*/ 153 w 167"/>
                  <a:gd name="T11" fmla="*/ 103 h 164"/>
                  <a:gd name="T12" fmla="*/ 153 w 167"/>
                  <a:gd name="T13" fmla="*/ 154 h 164"/>
                  <a:gd name="T14" fmla="*/ 128 w 167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64">
                    <a:moveTo>
                      <a:pt x="128" y="164"/>
                    </a:moveTo>
                    <a:cubicBezTo>
                      <a:pt x="119" y="164"/>
                      <a:pt x="110" y="160"/>
                      <a:pt x="102" y="154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51"/>
                      <a:pt x="0" y="28"/>
                      <a:pt x="14" y="14"/>
                    </a:cubicBezTo>
                    <a:cubicBezTo>
                      <a:pt x="28" y="0"/>
                      <a:pt x="50" y="0"/>
                      <a:pt x="64" y="14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67" y="117"/>
                      <a:pt x="167" y="140"/>
                      <a:pt x="153" y="154"/>
                    </a:cubicBezTo>
                    <a:cubicBezTo>
                      <a:pt x="146" y="160"/>
                      <a:pt x="137" y="164"/>
                      <a:pt x="128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161">
                <a:extLst>
                  <a:ext uri="{FF2B5EF4-FFF2-40B4-BE49-F238E27FC236}">
                    <a16:creationId xmlns:a16="http://schemas.microsoft.com/office/drawing/2014/main" id="{BC71D310-70C6-CCB7-A763-1B2D4A329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823"/>
                <a:ext cx="398" cy="390"/>
              </a:xfrm>
              <a:custGeom>
                <a:avLst/>
                <a:gdLst>
                  <a:gd name="T0" fmla="*/ 129 w 168"/>
                  <a:gd name="T1" fmla="*/ 164 h 164"/>
                  <a:gd name="T2" fmla="*/ 103 w 168"/>
                  <a:gd name="T3" fmla="*/ 153 h 164"/>
                  <a:gd name="T4" fmla="*/ 14 w 168"/>
                  <a:gd name="T5" fmla="*/ 65 h 164"/>
                  <a:gd name="T6" fmla="*/ 14 w 168"/>
                  <a:gd name="T7" fmla="*/ 14 h 164"/>
                  <a:gd name="T8" fmla="*/ 65 w 168"/>
                  <a:gd name="T9" fmla="*/ 14 h 164"/>
                  <a:gd name="T10" fmla="*/ 154 w 168"/>
                  <a:gd name="T11" fmla="*/ 103 h 164"/>
                  <a:gd name="T12" fmla="*/ 154 w 168"/>
                  <a:gd name="T13" fmla="*/ 153 h 164"/>
                  <a:gd name="T14" fmla="*/ 129 w 168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64">
                    <a:moveTo>
                      <a:pt x="129" y="164"/>
                    </a:moveTo>
                    <a:cubicBezTo>
                      <a:pt x="120" y="164"/>
                      <a:pt x="110" y="160"/>
                      <a:pt x="103" y="153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51"/>
                      <a:pt x="0" y="28"/>
                      <a:pt x="14" y="14"/>
                    </a:cubicBezTo>
                    <a:cubicBezTo>
                      <a:pt x="28" y="0"/>
                      <a:pt x="51" y="0"/>
                      <a:pt x="65" y="14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68" y="117"/>
                      <a:pt x="168" y="139"/>
                      <a:pt x="154" y="153"/>
                    </a:cubicBezTo>
                    <a:cubicBezTo>
                      <a:pt x="147" y="160"/>
                      <a:pt x="138" y="164"/>
                      <a:pt x="129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ctr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C5287C0-722A-CA8E-9280-7364BF3CB8B2}"/>
                </a:ext>
              </a:extLst>
            </p:cNvPr>
            <p:cNvSpPr/>
            <p:nvPr/>
          </p:nvSpPr>
          <p:spPr>
            <a:xfrm>
              <a:off x="544866" y="183725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31916" rtlCol="0" anchor="t"/>
            <a:lstStyle/>
            <a:p>
              <a:pPr defTabSz="914133">
                <a:defRPr/>
              </a:pPr>
              <a:endParaRPr lang="fr-FR" sz="1000" b="1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1000" b="1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#1 opérateur de bornes de recharge à travers plusieurs pays européens clés</a:t>
              </a:r>
              <a:endParaRPr lang="fr-FR" sz="1000" b="1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29" name="Picture 20" descr="Allego Identity Management">
              <a:extLst>
                <a:ext uri="{FF2B5EF4-FFF2-40B4-BE49-F238E27FC236}">
                  <a16:creationId xmlns:a16="http://schemas.microsoft.com/office/drawing/2014/main" id="{D86AF57D-13B6-0F3E-E128-23A9FA5BAC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784" y="1852476"/>
              <a:ext cx="1043591" cy="447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3">
              <a:extLst>
                <a:ext uri="{FF2B5EF4-FFF2-40B4-BE49-F238E27FC236}">
                  <a16:creationId xmlns:a16="http://schemas.microsoft.com/office/drawing/2014/main" id="{2400F6CD-21F9-1627-5115-13E84109524A}"/>
                </a:ext>
              </a:extLst>
            </p:cNvPr>
            <p:cNvSpPr txBox="1"/>
            <p:nvPr/>
          </p:nvSpPr>
          <p:spPr>
            <a:xfrm>
              <a:off x="1043902" y="2731527"/>
              <a:ext cx="1338766" cy="3379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33,000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owned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charging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points by H2 2024</a:t>
              </a:r>
              <a:endParaRPr lang="fr-FR" sz="800" b="1" baseline="300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grpSp>
          <p:nvGrpSpPr>
            <p:cNvPr id="31" name="Group 8">
              <a:extLst>
                <a:ext uri="{FF2B5EF4-FFF2-40B4-BE49-F238E27FC236}">
                  <a16:creationId xmlns:a16="http://schemas.microsoft.com/office/drawing/2014/main" id="{9FADC7E0-7306-F0E0-6959-510AB380F40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19773" y="2729617"/>
              <a:ext cx="342419" cy="341805"/>
              <a:chOff x="-769" y="2255"/>
              <a:chExt cx="558" cy="557"/>
            </a:xfrm>
            <a:solidFill>
              <a:schemeClr val="accent2"/>
            </a:solidFill>
          </p:grpSpPr>
          <p:sp>
            <p:nvSpPr>
              <p:cNvPr id="1159" name="Freeform 9">
                <a:extLst>
                  <a:ext uri="{FF2B5EF4-FFF2-40B4-BE49-F238E27FC236}">
                    <a16:creationId xmlns:a16="http://schemas.microsoft.com/office/drawing/2014/main" id="{A8AA0556-632B-9093-6C66-8CAC4EB5E3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02" y="2361"/>
                <a:ext cx="154" cy="345"/>
              </a:xfrm>
              <a:custGeom>
                <a:avLst/>
                <a:gdLst>
                  <a:gd name="T0" fmla="*/ 56 w 64"/>
                  <a:gd name="T1" fmla="*/ 0 h 144"/>
                  <a:gd name="T2" fmla="*/ 8 w 64"/>
                  <a:gd name="T3" fmla="*/ 0 h 144"/>
                  <a:gd name="T4" fmla="*/ 0 w 64"/>
                  <a:gd name="T5" fmla="*/ 8 h 144"/>
                  <a:gd name="T6" fmla="*/ 0 w 64"/>
                  <a:gd name="T7" fmla="*/ 116 h 144"/>
                  <a:gd name="T8" fmla="*/ 32 w 64"/>
                  <a:gd name="T9" fmla="*/ 144 h 144"/>
                  <a:gd name="T10" fmla="*/ 56 w 64"/>
                  <a:gd name="T11" fmla="*/ 136 h 144"/>
                  <a:gd name="T12" fmla="*/ 64 w 64"/>
                  <a:gd name="T13" fmla="*/ 116 h 144"/>
                  <a:gd name="T14" fmla="*/ 64 w 64"/>
                  <a:gd name="T15" fmla="*/ 8 h 144"/>
                  <a:gd name="T16" fmla="*/ 56 w 64"/>
                  <a:gd name="T17" fmla="*/ 0 h 144"/>
                  <a:gd name="T18" fmla="*/ 50 w 64"/>
                  <a:gd name="T19" fmla="*/ 130 h 144"/>
                  <a:gd name="T20" fmla="*/ 32 w 64"/>
                  <a:gd name="T21" fmla="*/ 136 h 144"/>
                  <a:gd name="T22" fmla="*/ 8 w 64"/>
                  <a:gd name="T23" fmla="*/ 116 h 144"/>
                  <a:gd name="T24" fmla="*/ 8 w 64"/>
                  <a:gd name="T25" fmla="*/ 8 h 144"/>
                  <a:gd name="T26" fmla="*/ 56 w 64"/>
                  <a:gd name="T27" fmla="*/ 8 h 144"/>
                  <a:gd name="T28" fmla="*/ 56 w 64"/>
                  <a:gd name="T29" fmla="*/ 116 h 144"/>
                  <a:gd name="T30" fmla="*/ 50 w 64"/>
                  <a:gd name="T31" fmla="*/ 1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44">
                    <a:moveTo>
                      <a:pt x="5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32"/>
                      <a:pt x="17" y="144"/>
                      <a:pt x="32" y="144"/>
                    </a:cubicBezTo>
                    <a:cubicBezTo>
                      <a:pt x="38" y="144"/>
                      <a:pt x="50" y="142"/>
                      <a:pt x="56" y="136"/>
                    </a:cubicBezTo>
                    <a:cubicBezTo>
                      <a:pt x="61" y="131"/>
                      <a:pt x="64" y="124"/>
                      <a:pt x="64" y="11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3"/>
                      <a:pt x="60" y="0"/>
                      <a:pt x="56" y="0"/>
                    </a:cubicBezTo>
                    <a:close/>
                    <a:moveTo>
                      <a:pt x="50" y="130"/>
                    </a:moveTo>
                    <a:cubicBezTo>
                      <a:pt x="47" y="134"/>
                      <a:pt x="38" y="136"/>
                      <a:pt x="32" y="136"/>
                    </a:cubicBezTo>
                    <a:cubicBezTo>
                      <a:pt x="21" y="136"/>
                      <a:pt x="8" y="127"/>
                      <a:pt x="8" y="1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22"/>
                      <a:pt x="54" y="127"/>
                      <a:pt x="50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ctr" anchorCtr="0" compatLnSpc="1">
                <a:prstTxWarp prst="textNoShape">
                  <a:avLst/>
                </a:prstTxWarp>
              </a:bodyPr>
              <a:lstStyle/>
              <a:p>
                <a:pPr defTabSz="914157">
                  <a:defRPr/>
                </a:pPr>
                <a:endParaRPr lang="fr-FR" sz="2800" b="1" noProof="0" dirty="0">
                  <a:solidFill>
                    <a:srgbClr val="095847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10">
                <a:extLst>
                  <a:ext uri="{FF2B5EF4-FFF2-40B4-BE49-F238E27FC236}">
                    <a16:creationId xmlns:a16="http://schemas.microsoft.com/office/drawing/2014/main" id="{90DD5A55-EDB2-FB37-1555-7E27568FEC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69" y="2255"/>
                <a:ext cx="558" cy="557"/>
              </a:xfrm>
              <a:custGeom>
                <a:avLst/>
                <a:gdLst>
                  <a:gd name="T0" fmla="*/ 224 w 232"/>
                  <a:gd name="T1" fmla="*/ 40 h 232"/>
                  <a:gd name="T2" fmla="*/ 220 w 232"/>
                  <a:gd name="T3" fmla="*/ 28 h 232"/>
                  <a:gd name="T4" fmla="*/ 216 w 232"/>
                  <a:gd name="T5" fmla="*/ 40 h 232"/>
                  <a:gd name="T6" fmla="*/ 208 w 232"/>
                  <a:gd name="T7" fmla="*/ 32 h 232"/>
                  <a:gd name="T8" fmla="*/ 200 w 232"/>
                  <a:gd name="T9" fmla="*/ 32 h 232"/>
                  <a:gd name="T10" fmla="*/ 196 w 232"/>
                  <a:gd name="T11" fmla="*/ 40 h 232"/>
                  <a:gd name="T12" fmla="*/ 192 w 232"/>
                  <a:gd name="T13" fmla="*/ 60 h 232"/>
                  <a:gd name="T14" fmla="*/ 208 w 232"/>
                  <a:gd name="T15" fmla="*/ 176 h 232"/>
                  <a:gd name="T16" fmla="*/ 168 w 232"/>
                  <a:gd name="T17" fmla="*/ 176 h 232"/>
                  <a:gd name="T18" fmla="*/ 140 w 232"/>
                  <a:gd name="T19" fmla="*/ 112 h 232"/>
                  <a:gd name="T20" fmla="*/ 108 w 232"/>
                  <a:gd name="T21" fmla="*/ 96 h 232"/>
                  <a:gd name="T22" fmla="*/ 106 w 232"/>
                  <a:gd name="T23" fmla="*/ 8 h 232"/>
                  <a:gd name="T24" fmla="*/ 14 w 232"/>
                  <a:gd name="T25" fmla="*/ 8 h 232"/>
                  <a:gd name="T26" fmla="*/ 12 w 232"/>
                  <a:gd name="T27" fmla="*/ 208 h 232"/>
                  <a:gd name="T28" fmla="*/ 0 w 232"/>
                  <a:gd name="T29" fmla="*/ 216 h 232"/>
                  <a:gd name="T30" fmla="*/ 8 w 232"/>
                  <a:gd name="T31" fmla="*/ 232 h 232"/>
                  <a:gd name="T32" fmla="*/ 120 w 232"/>
                  <a:gd name="T33" fmla="*/ 224 h 232"/>
                  <a:gd name="T34" fmla="*/ 112 w 232"/>
                  <a:gd name="T35" fmla="*/ 208 h 232"/>
                  <a:gd name="T36" fmla="*/ 108 w 232"/>
                  <a:gd name="T37" fmla="*/ 136 h 232"/>
                  <a:gd name="T38" fmla="*/ 140 w 232"/>
                  <a:gd name="T39" fmla="*/ 120 h 232"/>
                  <a:gd name="T40" fmla="*/ 160 w 232"/>
                  <a:gd name="T41" fmla="*/ 176 h 232"/>
                  <a:gd name="T42" fmla="*/ 216 w 232"/>
                  <a:gd name="T43" fmla="*/ 176 h 232"/>
                  <a:gd name="T44" fmla="*/ 232 w 232"/>
                  <a:gd name="T45" fmla="*/ 60 h 232"/>
                  <a:gd name="T46" fmla="*/ 228 w 232"/>
                  <a:gd name="T47" fmla="*/ 40 h 232"/>
                  <a:gd name="T48" fmla="*/ 8 w 232"/>
                  <a:gd name="T49" fmla="*/ 224 h 232"/>
                  <a:gd name="T50" fmla="*/ 112 w 232"/>
                  <a:gd name="T51" fmla="*/ 216 h 232"/>
                  <a:gd name="T52" fmla="*/ 20 w 232"/>
                  <a:gd name="T53" fmla="*/ 208 h 232"/>
                  <a:gd name="T54" fmla="*/ 60 w 232"/>
                  <a:gd name="T55" fmla="*/ 8 h 232"/>
                  <a:gd name="T56" fmla="*/ 100 w 232"/>
                  <a:gd name="T57" fmla="*/ 208 h 232"/>
                  <a:gd name="T58" fmla="*/ 108 w 232"/>
                  <a:gd name="T59" fmla="*/ 127 h 232"/>
                  <a:gd name="T60" fmla="*/ 115 w 232"/>
                  <a:gd name="T61" fmla="*/ 120 h 232"/>
                  <a:gd name="T62" fmla="*/ 224 w 232"/>
                  <a:gd name="T63" fmla="*/ 60 h 232"/>
                  <a:gd name="T64" fmla="*/ 200 w 232"/>
                  <a:gd name="T65" fmla="*/ 60 h 232"/>
                  <a:gd name="T66" fmla="*/ 224 w 232"/>
                  <a:gd name="T67" fmla="*/ 48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2" h="232">
                    <a:moveTo>
                      <a:pt x="228" y="40"/>
                    </a:move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2"/>
                      <a:pt x="224" y="32"/>
                      <a:pt x="224" y="32"/>
                    </a:cubicBezTo>
                    <a:cubicBezTo>
                      <a:pt x="224" y="30"/>
                      <a:pt x="222" y="28"/>
                      <a:pt x="220" y="28"/>
                    </a:cubicBezTo>
                    <a:cubicBezTo>
                      <a:pt x="218" y="28"/>
                      <a:pt x="216" y="30"/>
                      <a:pt x="216" y="32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08" y="32"/>
                      <a:pt x="208" y="32"/>
                      <a:pt x="208" y="32"/>
                    </a:cubicBezTo>
                    <a:cubicBezTo>
                      <a:pt x="208" y="30"/>
                      <a:pt x="206" y="28"/>
                      <a:pt x="204" y="28"/>
                    </a:cubicBezTo>
                    <a:cubicBezTo>
                      <a:pt x="202" y="28"/>
                      <a:pt x="200" y="30"/>
                      <a:pt x="200" y="32"/>
                    </a:cubicBezTo>
                    <a:cubicBezTo>
                      <a:pt x="200" y="40"/>
                      <a:pt x="200" y="40"/>
                      <a:pt x="200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4" y="40"/>
                      <a:pt x="192" y="42"/>
                      <a:pt x="192" y="44"/>
                    </a:cubicBezTo>
                    <a:cubicBezTo>
                      <a:pt x="192" y="60"/>
                      <a:pt x="192" y="60"/>
                      <a:pt x="192" y="60"/>
                    </a:cubicBezTo>
                    <a:cubicBezTo>
                      <a:pt x="192" y="70"/>
                      <a:pt x="199" y="78"/>
                      <a:pt x="208" y="80"/>
                    </a:cubicBezTo>
                    <a:cubicBezTo>
                      <a:pt x="208" y="176"/>
                      <a:pt x="208" y="176"/>
                      <a:pt x="208" y="176"/>
                    </a:cubicBezTo>
                    <a:cubicBezTo>
                      <a:pt x="208" y="187"/>
                      <a:pt x="199" y="196"/>
                      <a:pt x="188" y="196"/>
                    </a:cubicBezTo>
                    <a:cubicBezTo>
                      <a:pt x="177" y="196"/>
                      <a:pt x="168" y="187"/>
                      <a:pt x="168" y="176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125"/>
                      <a:pt x="155" y="112"/>
                      <a:pt x="140" y="112"/>
                    </a:cubicBezTo>
                    <a:cubicBezTo>
                      <a:pt x="124" y="112"/>
                      <a:pt x="124" y="112"/>
                      <a:pt x="124" y="112"/>
                    </a:cubicBezTo>
                    <a:cubicBezTo>
                      <a:pt x="122" y="104"/>
                      <a:pt x="116" y="98"/>
                      <a:pt x="108" y="96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0"/>
                      <a:pt x="107" y="9"/>
                      <a:pt x="106" y="8"/>
                    </a:cubicBezTo>
                    <a:cubicBezTo>
                      <a:pt x="105" y="8"/>
                      <a:pt x="89" y="0"/>
                      <a:pt x="60" y="0"/>
                    </a:cubicBezTo>
                    <a:cubicBezTo>
                      <a:pt x="31" y="0"/>
                      <a:pt x="15" y="8"/>
                      <a:pt x="14" y="8"/>
                    </a:cubicBezTo>
                    <a:cubicBezTo>
                      <a:pt x="13" y="9"/>
                      <a:pt x="12" y="10"/>
                      <a:pt x="12" y="12"/>
                    </a:cubicBezTo>
                    <a:cubicBezTo>
                      <a:pt x="12" y="208"/>
                      <a:pt x="12" y="208"/>
                      <a:pt x="12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4" y="208"/>
                      <a:pt x="0" y="212"/>
                      <a:pt x="0" y="216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8"/>
                      <a:pt x="4" y="232"/>
                      <a:pt x="8" y="232"/>
                    </a:cubicBezTo>
                    <a:cubicBezTo>
                      <a:pt x="112" y="232"/>
                      <a:pt x="112" y="232"/>
                      <a:pt x="112" y="232"/>
                    </a:cubicBezTo>
                    <a:cubicBezTo>
                      <a:pt x="116" y="232"/>
                      <a:pt x="120" y="228"/>
                      <a:pt x="120" y="224"/>
                    </a:cubicBezTo>
                    <a:cubicBezTo>
                      <a:pt x="120" y="216"/>
                      <a:pt x="120" y="216"/>
                      <a:pt x="120" y="216"/>
                    </a:cubicBezTo>
                    <a:cubicBezTo>
                      <a:pt x="120" y="212"/>
                      <a:pt x="116" y="208"/>
                      <a:pt x="112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136"/>
                      <a:pt x="108" y="136"/>
                      <a:pt x="108" y="136"/>
                    </a:cubicBezTo>
                    <a:cubicBezTo>
                      <a:pt x="116" y="134"/>
                      <a:pt x="122" y="128"/>
                      <a:pt x="124" y="120"/>
                    </a:cubicBez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51" y="120"/>
                      <a:pt x="160" y="129"/>
                      <a:pt x="160" y="140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191"/>
                      <a:pt x="173" y="204"/>
                      <a:pt x="188" y="204"/>
                    </a:cubicBezTo>
                    <a:cubicBezTo>
                      <a:pt x="203" y="204"/>
                      <a:pt x="216" y="191"/>
                      <a:pt x="216" y="176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25" y="78"/>
                      <a:pt x="232" y="70"/>
                      <a:pt x="232" y="60"/>
                    </a:cubicBez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2"/>
                      <a:pt x="230" y="40"/>
                      <a:pt x="228" y="40"/>
                    </a:cubicBezTo>
                    <a:close/>
                    <a:moveTo>
                      <a:pt x="112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112" y="216"/>
                      <a:pt x="112" y="216"/>
                      <a:pt x="112" y="216"/>
                    </a:cubicBezTo>
                    <a:lnTo>
                      <a:pt x="112" y="224"/>
                    </a:lnTo>
                    <a:close/>
                    <a:moveTo>
                      <a:pt x="20" y="208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33" y="10"/>
                      <a:pt x="46" y="8"/>
                      <a:pt x="60" y="8"/>
                    </a:cubicBezTo>
                    <a:cubicBezTo>
                      <a:pt x="74" y="8"/>
                      <a:pt x="87" y="10"/>
                      <a:pt x="100" y="15"/>
                    </a:cubicBezTo>
                    <a:cubicBezTo>
                      <a:pt x="100" y="208"/>
                      <a:pt x="100" y="208"/>
                      <a:pt x="100" y="208"/>
                    </a:cubicBezTo>
                    <a:lnTo>
                      <a:pt x="20" y="208"/>
                    </a:lnTo>
                    <a:close/>
                    <a:moveTo>
                      <a:pt x="108" y="127"/>
                    </a:moveTo>
                    <a:cubicBezTo>
                      <a:pt x="108" y="105"/>
                      <a:pt x="108" y="105"/>
                      <a:pt x="108" y="105"/>
                    </a:cubicBezTo>
                    <a:cubicBezTo>
                      <a:pt x="114" y="107"/>
                      <a:pt x="118" y="114"/>
                      <a:pt x="115" y="120"/>
                    </a:cubicBezTo>
                    <a:cubicBezTo>
                      <a:pt x="114" y="123"/>
                      <a:pt x="111" y="126"/>
                      <a:pt x="108" y="127"/>
                    </a:cubicBezTo>
                    <a:close/>
                    <a:moveTo>
                      <a:pt x="224" y="60"/>
                    </a:moveTo>
                    <a:cubicBezTo>
                      <a:pt x="224" y="67"/>
                      <a:pt x="219" y="72"/>
                      <a:pt x="212" y="72"/>
                    </a:cubicBezTo>
                    <a:cubicBezTo>
                      <a:pt x="205" y="72"/>
                      <a:pt x="200" y="67"/>
                      <a:pt x="200" y="60"/>
                    </a:cubicBezTo>
                    <a:cubicBezTo>
                      <a:pt x="200" y="48"/>
                      <a:pt x="200" y="48"/>
                      <a:pt x="200" y="48"/>
                    </a:cubicBezTo>
                    <a:cubicBezTo>
                      <a:pt x="224" y="48"/>
                      <a:pt x="224" y="48"/>
                      <a:pt x="224" y="48"/>
                    </a:cubicBezTo>
                    <a:lnTo>
                      <a:pt x="22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ctr" anchorCtr="0" compatLnSpc="1">
                <a:prstTxWarp prst="textNoShape">
                  <a:avLst/>
                </a:prstTxWarp>
              </a:bodyPr>
              <a:lstStyle/>
              <a:p>
                <a:pPr defTabSz="914157">
                  <a:defRPr/>
                </a:pPr>
                <a:endParaRPr lang="fr-FR" sz="2800" b="1" noProof="0" dirty="0">
                  <a:solidFill>
                    <a:srgbClr val="095847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3AAD45C-D111-4A8C-8162-0D8E2D7489ED}"/>
                </a:ext>
              </a:extLst>
            </p:cNvPr>
            <p:cNvSpPr/>
            <p:nvPr/>
          </p:nvSpPr>
          <p:spPr>
            <a:xfrm>
              <a:off x="2363810" y="1837253"/>
              <a:ext cx="269947" cy="269947"/>
            </a:xfrm>
            <a:prstGeom prst="ellipse">
              <a:avLst/>
            </a:prstGeom>
            <a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E4DFCEF-8D06-DE14-AA20-9E2223FD87AC}"/>
                </a:ext>
              </a:extLst>
            </p:cNvPr>
            <p:cNvSpPr/>
            <p:nvPr/>
          </p:nvSpPr>
          <p:spPr>
            <a:xfrm>
              <a:off x="544866" y="463499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7978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400" noProof="0" dirty="0" err="1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University</a:t>
              </a:r>
              <a:r>
                <a:rPr lang="fr-FR" sz="14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 of Iowa</a:t>
              </a:r>
              <a:br>
                <a:rPr lang="fr-FR" sz="14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14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Utility System</a:t>
              </a: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Concession de 50 ans pour la transition du système énergétique de l’université vers une sortie du charbon</a:t>
              </a: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4" name="TextBox 3">
              <a:extLst>
                <a:ext uri="{FF2B5EF4-FFF2-40B4-BE49-F238E27FC236}">
                  <a16:creationId xmlns:a16="http://schemas.microsoft.com/office/drawing/2014/main" id="{AC0E6C50-046E-A255-A8C5-07B8A8DCE4E2}"/>
                </a:ext>
              </a:extLst>
            </p:cNvPr>
            <p:cNvSpPr txBox="1"/>
            <p:nvPr/>
          </p:nvSpPr>
          <p:spPr>
            <a:xfrm>
              <a:off x="947084" y="5493087"/>
              <a:ext cx="704612" cy="514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6994" tIns="0" rIns="26994" rtlCol="0" anchor="ctr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100%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coal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-free campus by 2025</a:t>
              </a:r>
            </a:p>
          </p:txBody>
        </p:sp>
        <p:sp>
          <p:nvSpPr>
            <p:cNvPr id="35" name="TextBox 3">
              <a:extLst>
                <a:ext uri="{FF2B5EF4-FFF2-40B4-BE49-F238E27FC236}">
                  <a16:creationId xmlns:a16="http://schemas.microsoft.com/office/drawing/2014/main" id="{150FCBF7-579F-D3CD-DD3F-013B93912BB9}"/>
                </a:ext>
              </a:extLst>
            </p:cNvPr>
            <p:cNvSpPr txBox="1"/>
            <p:nvPr/>
          </p:nvSpPr>
          <p:spPr>
            <a:xfrm>
              <a:off x="2005288" y="5493087"/>
              <a:ext cx="611303" cy="514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35,000+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students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36" name="Graphique 7">
              <a:extLst>
                <a:ext uri="{FF2B5EF4-FFF2-40B4-BE49-F238E27FC236}">
                  <a16:creationId xmlns:a16="http://schemas.microsoft.com/office/drawing/2014/main" id="{148EE2E6-B1E4-98B2-BD7F-D7C275CF3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648765" y="5623692"/>
              <a:ext cx="228599" cy="253092"/>
            </a:xfrm>
            <a:prstGeom prst="rect">
              <a:avLst/>
            </a:prstGeom>
          </p:spPr>
        </p:pic>
        <p:pic>
          <p:nvPicPr>
            <p:cNvPr id="37" name="Graphic 36" descr="Classroom outline">
              <a:extLst>
                <a:ext uri="{FF2B5EF4-FFF2-40B4-BE49-F238E27FC236}">
                  <a16:creationId xmlns:a16="http://schemas.microsoft.com/office/drawing/2014/main" id="{9253F260-07F0-BB6C-2182-5ED1C187C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649314" y="5586629"/>
              <a:ext cx="327216" cy="327216"/>
            </a:xfrm>
            <a:prstGeom prst="rect">
              <a:avLst/>
            </a:prstGeom>
          </p:spPr>
        </p:pic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8C7312D-D4B7-1E48-0C35-268200208F7B}"/>
                </a:ext>
              </a:extLst>
            </p:cNvPr>
            <p:cNvSpPr/>
            <p:nvPr/>
          </p:nvSpPr>
          <p:spPr>
            <a:xfrm>
              <a:off x="2349442" y="4653900"/>
              <a:ext cx="269947" cy="269947"/>
            </a:xfrm>
            <a:prstGeom prst="ellipse">
              <a:avLst/>
            </a:prstGeom>
            <a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A32A547-421A-99CC-D957-AAB80E2987A2}"/>
                </a:ext>
              </a:extLst>
            </p:cNvPr>
            <p:cNvSpPr/>
            <p:nvPr/>
          </p:nvSpPr>
          <p:spPr>
            <a:xfrm>
              <a:off x="2805443" y="323612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85905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L’un des principaux acteurs européens dans le domaine de la réponse automatisée à la demande</a:t>
              </a: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0" name="TextBox 3">
              <a:extLst>
                <a:ext uri="{FF2B5EF4-FFF2-40B4-BE49-F238E27FC236}">
                  <a16:creationId xmlns:a16="http://schemas.microsoft.com/office/drawing/2014/main" id="{E1DC0994-E8FE-2EC3-9ED7-0FEE671BE3E8}"/>
                </a:ext>
              </a:extLst>
            </p:cNvPr>
            <p:cNvSpPr txBox="1"/>
            <p:nvPr/>
          </p:nvSpPr>
          <p:spPr>
            <a:xfrm>
              <a:off x="3156316" y="3942378"/>
              <a:ext cx="721818" cy="713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6994" tIns="0" rIns="26994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718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MWp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of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demand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response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capacity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1" name="TextBox 3">
              <a:extLst>
                <a:ext uri="{FF2B5EF4-FFF2-40B4-BE49-F238E27FC236}">
                  <a16:creationId xmlns:a16="http://schemas.microsoft.com/office/drawing/2014/main" id="{AA7C5FAF-7D2B-ADAA-748C-5938F1C9EAFD}"/>
                </a:ext>
              </a:extLst>
            </p:cNvPr>
            <p:cNvSpPr txBox="1"/>
            <p:nvPr/>
          </p:nvSpPr>
          <p:spPr>
            <a:xfrm>
              <a:off x="4176608" y="3942378"/>
              <a:ext cx="705188" cy="713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Up to 15%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savings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on bills for end-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users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42" name="Picture 24" descr="La solution d'économies d'énergie gratuite ✔️ - Voltalis">
              <a:extLst>
                <a:ext uri="{FF2B5EF4-FFF2-40B4-BE49-F238E27FC236}">
                  <a16:creationId xmlns:a16="http://schemas.microsoft.com/office/drawing/2014/main" id="{14C8567A-312A-0C77-BF68-9128E74E9A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639" y="3344669"/>
              <a:ext cx="985181" cy="215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3" name="Group 8">
              <a:extLst>
                <a:ext uri="{FF2B5EF4-FFF2-40B4-BE49-F238E27FC236}">
                  <a16:creationId xmlns:a16="http://schemas.microsoft.com/office/drawing/2014/main" id="{162E9F6C-ECB8-6ECF-3C15-BE737AD5088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55453" y="4176789"/>
              <a:ext cx="254941" cy="244342"/>
              <a:chOff x="3027" y="2467"/>
              <a:chExt cx="866" cy="830"/>
            </a:xfrm>
            <a:solidFill>
              <a:schemeClr val="accent2"/>
            </a:solidFill>
          </p:grpSpPr>
          <p:sp>
            <p:nvSpPr>
              <p:cNvPr id="1150" name="Freeform 9">
                <a:extLst>
                  <a:ext uri="{FF2B5EF4-FFF2-40B4-BE49-F238E27FC236}">
                    <a16:creationId xmlns:a16="http://schemas.microsoft.com/office/drawing/2014/main" id="{BECBB9D3-2628-66A2-EFC3-7F41BFA853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7" y="2756"/>
                <a:ext cx="301" cy="448"/>
              </a:xfrm>
              <a:custGeom>
                <a:avLst/>
                <a:gdLst>
                  <a:gd name="T0" fmla="*/ 64 w 126"/>
                  <a:gd name="T1" fmla="*/ 0 h 187"/>
                  <a:gd name="T2" fmla="*/ 57 w 126"/>
                  <a:gd name="T3" fmla="*/ 1 h 187"/>
                  <a:gd name="T4" fmla="*/ 2 w 126"/>
                  <a:gd name="T5" fmla="*/ 55 h 187"/>
                  <a:gd name="T6" fmla="*/ 23 w 126"/>
                  <a:gd name="T7" fmla="*/ 109 h 187"/>
                  <a:gd name="T8" fmla="*/ 31 w 126"/>
                  <a:gd name="T9" fmla="*/ 129 h 187"/>
                  <a:gd name="T10" fmla="*/ 31 w 126"/>
                  <a:gd name="T11" fmla="*/ 148 h 187"/>
                  <a:gd name="T12" fmla="*/ 52 w 126"/>
                  <a:gd name="T13" fmla="*/ 174 h 187"/>
                  <a:gd name="T14" fmla="*/ 52 w 126"/>
                  <a:gd name="T15" fmla="*/ 175 h 187"/>
                  <a:gd name="T16" fmla="*/ 64 w 126"/>
                  <a:gd name="T17" fmla="*/ 187 h 187"/>
                  <a:gd name="T18" fmla="*/ 76 w 126"/>
                  <a:gd name="T19" fmla="*/ 175 h 187"/>
                  <a:gd name="T20" fmla="*/ 76 w 126"/>
                  <a:gd name="T21" fmla="*/ 174 h 187"/>
                  <a:gd name="T22" fmla="*/ 97 w 126"/>
                  <a:gd name="T23" fmla="*/ 148 h 187"/>
                  <a:gd name="T24" fmla="*/ 97 w 126"/>
                  <a:gd name="T25" fmla="*/ 128 h 187"/>
                  <a:gd name="T26" fmla="*/ 105 w 126"/>
                  <a:gd name="T27" fmla="*/ 109 h 187"/>
                  <a:gd name="T28" fmla="*/ 126 w 126"/>
                  <a:gd name="T29" fmla="*/ 63 h 187"/>
                  <a:gd name="T30" fmla="*/ 64 w 126"/>
                  <a:gd name="T31" fmla="*/ 0 h 187"/>
                  <a:gd name="T32" fmla="*/ 70 w 126"/>
                  <a:gd name="T33" fmla="*/ 165 h 187"/>
                  <a:gd name="T34" fmla="*/ 58 w 126"/>
                  <a:gd name="T35" fmla="*/ 165 h 187"/>
                  <a:gd name="T36" fmla="*/ 41 w 126"/>
                  <a:gd name="T37" fmla="*/ 148 h 187"/>
                  <a:gd name="T38" fmla="*/ 41 w 126"/>
                  <a:gd name="T39" fmla="*/ 140 h 187"/>
                  <a:gd name="T40" fmla="*/ 87 w 126"/>
                  <a:gd name="T41" fmla="*/ 140 h 187"/>
                  <a:gd name="T42" fmla="*/ 87 w 126"/>
                  <a:gd name="T43" fmla="*/ 148 h 187"/>
                  <a:gd name="T44" fmla="*/ 70 w 126"/>
                  <a:gd name="T45" fmla="*/ 165 h 187"/>
                  <a:gd name="T46" fmla="*/ 64 w 126"/>
                  <a:gd name="T47" fmla="*/ 76 h 187"/>
                  <a:gd name="T48" fmla="*/ 54 w 126"/>
                  <a:gd name="T49" fmla="*/ 66 h 187"/>
                  <a:gd name="T50" fmla="*/ 64 w 126"/>
                  <a:gd name="T51" fmla="*/ 56 h 187"/>
                  <a:gd name="T52" fmla="*/ 74 w 126"/>
                  <a:gd name="T53" fmla="*/ 66 h 187"/>
                  <a:gd name="T54" fmla="*/ 64 w 126"/>
                  <a:gd name="T55" fmla="*/ 76 h 187"/>
                  <a:gd name="T56" fmla="*/ 99 w 126"/>
                  <a:gd name="T57" fmla="*/ 102 h 187"/>
                  <a:gd name="T58" fmla="*/ 87 w 126"/>
                  <a:gd name="T59" fmla="*/ 128 h 187"/>
                  <a:gd name="T60" fmla="*/ 87 w 126"/>
                  <a:gd name="T61" fmla="*/ 131 h 187"/>
                  <a:gd name="T62" fmla="*/ 68 w 126"/>
                  <a:gd name="T63" fmla="*/ 131 h 187"/>
                  <a:gd name="T64" fmla="*/ 68 w 126"/>
                  <a:gd name="T65" fmla="*/ 83 h 187"/>
                  <a:gd name="T66" fmla="*/ 81 w 126"/>
                  <a:gd name="T67" fmla="*/ 66 h 187"/>
                  <a:gd name="T68" fmla="*/ 64 w 126"/>
                  <a:gd name="T69" fmla="*/ 49 h 187"/>
                  <a:gd name="T70" fmla="*/ 47 w 126"/>
                  <a:gd name="T71" fmla="*/ 66 h 187"/>
                  <a:gd name="T72" fmla="*/ 60 w 126"/>
                  <a:gd name="T73" fmla="*/ 83 h 187"/>
                  <a:gd name="T74" fmla="*/ 60 w 126"/>
                  <a:gd name="T75" fmla="*/ 131 h 187"/>
                  <a:gd name="T76" fmla="*/ 41 w 126"/>
                  <a:gd name="T77" fmla="*/ 131 h 187"/>
                  <a:gd name="T78" fmla="*/ 41 w 126"/>
                  <a:gd name="T79" fmla="*/ 129 h 187"/>
                  <a:gd name="T80" fmla="*/ 29 w 126"/>
                  <a:gd name="T81" fmla="*/ 102 h 187"/>
                  <a:gd name="T82" fmla="*/ 12 w 126"/>
                  <a:gd name="T83" fmla="*/ 57 h 187"/>
                  <a:gd name="T84" fmla="*/ 58 w 126"/>
                  <a:gd name="T85" fmla="*/ 11 h 187"/>
                  <a:gd name="T86" fmla="*/ 64 w 126"/>
                  <a:gd name="T87" fmla="*/ 10 h 187"/>
                  <a:gd name="T88" fmla="*/ 116 w 126"/>
                  <a:gd name="T89" fmla="*/ 63 h 187"/>
                  <a:gd name="T90" fmla="*/ 99 w 126"/>
                  <a:gd name="T91" fmla="*/ 10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6" h="187">
                    <a:moveTo>
                      <a:pt x="64" y="0"/>
                    </a:moveTo>
                    <a:cubicBezTo>
                      <a:pt x="62" y="0"/>
                      <a:pt x="59" y="0"/>
                      <a:pt x="57" y="1"/>
                    </a:cubicBezTo>
                    <a:cubicBezTo>
                      <a:pt x="28" y="4"/>
                      <a:pt x="5" y="27"/>
                      <a:pt x="2" y="55"/>
                    </a:cubicBezTo>
                    <a:cubicBezTo>
                      <a:pt x="0" y="76"/>
                      <a:pt x="7" y="96"/>
                      <a:pt x="23" y="109"/>
                    </a:cubicBezTo>
                    <a:cubicBezTo>
                      <a:pt x="28" y="114"/>
                      <a:pt x="31" y="121"/>
                      <a:pt x="31" y="129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1" y="161"/>
                      <a:pt x="40" y="172"/>
                      <a:pt x="52" y="174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2" y="182"/>
                      <a:pt x="57" y="187"/>
                      <a:pt x="64" y="187"/>
                    </a:cubicBezTo>
                    <a:cubicBezTo>
                      <a:pt x="71" y="187"/>
                      <a:pt x="76" y="182"/>
                      <a:pt x="76" y="175"/>
                    </a:cubicBezTo>
                    <a:cubicBezTo>
                      <a:pt x="76" y="174"/>
                      <a:pt x="76" y="174"/>
                      <a:pt x="76" y="174"/>
                    </a:cubicBezTo>
                    <a:cubicBezTo>
                      <a:pt x="88" y="172"/>
                      <a:pt x="97" y="161"/>
                      <a:pt x="97" y="14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97" y="121"/>
                      <a:pt x="100" y="114"/>
                      <a:pt x="105" y="109"/>
                    </a:cubicBezTo>
                    <a:cubicBezTo>
                      <a:pt x="119" y="98"/>
                      <a:pt x="126" y="81"/>
                      <a:pt x="126" y="63"/>
                    </a:cubicBezTo>
                    <a:cubicBezTo>
                      <a:pt x="126" y="28"/>
                      <a:pt x="98" y="0"/>
                      <a:pt x="64" y="0"/>
                    </a:cubicBezTo>
                    <a:close/>
                    <a:moveTo>
                      <a:pt x="70" y="165"/>
                    </a:moveTo>
                    <a:cubicBezTo>
                      <a:pt x="58" y="165"/>
                      <a:pt x="58" y="165"/>
                      <a:pt x="58" y="165"/>
                    </a:cubicBezTo>
                    <a:cubicBezTo>
                      <a:pt x="48" y="165"/>
                      <a:pt x="41" y="157"/>
                      <a:pt x="41" y="148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87" y="140"/>
                      <a:pt x="87" y="140"/>
                      <a:pt x="87" y="14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57"/>
                      <a:pt x="80" y="165"/>
                      <a:pt x="70" y="165"/>
                    </a:cubicBezTo>
                    <a:close/>
                    <a:moveTo>
                      <a:pt x="64" y="76"/>
                    </a:moveTo>
                    <a:cubicBezTo>
                      <a:pt x="59" y="76"/>
                      <a:pt x="54" y="72"/>
                      <a:pt x="54" y="66"/>
                    </a:cubicBezTo>
                    <a:cubicBezTo>
                      <a:pt x="54" y="61"/>
                      <a:pt x="59" y="56"/>
                      <a:pt x="64" y="56"/>
                    </a:cubicBezTo>
                    <a:cubicBezTo>
                      <a:pt x="69" y="56"/>
                      <a:pt x="74" y="61"/>
                      <a:pt x="74" y="66"/>
                    </a:cubicBezTo>
                    <a:cubicBezTo>
                      <a:pt x="74" y="72"/>
                      <a:pt x="69" y="76"/>
                      <a:pt x="64" y="76"/>
                    </a:cubicBezTo>
                    <a:close/>
                    <a:moveTo>
                      <a:pt x="99" y="102"/>
                    </a:moveTo>
                    <a:cubicBezTo>
                      <a:pt x="91" y="108"/>
                      <a:pt x="87" y="118"/>
                      <a:pt x="87" y="128"/>
                    </a:cubicBezTo>
                    <a:cubicBezTo>
                      <a:pt x="87" y="131"/>
                      <a:pt x="87" y="131"/>
                      <a:pt x="87" y="131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75" y="82"/>
                      <a:pt x="81" y="75"/>
                      <a:pt x="81" y="66"/>
                    </a:cubicBezTo>
                    <a:cubicBezTo>
                      <a:pt x="81" y="57"/>
                      <a:pt x="73" y="49"/>
                      <a:pt x="64" y="49"/>
                    </a:cubicBezTo>
                    <a:cubicBezTo>
                      <a:pt x="55" y="49"/>
                      <a:pt x="47" y="57"/>
                      <a:pt x="47" y="66"/>
                    </a:cubicBezTo>
                    <a:cubicBezTo>
                      <a:pt x="47" y="75"/>
                      <a:pt x="53" y="82"/>
                      <a:pt x="60" y="83"/>
                    </a:cubicBezTo>
                    <a:cubicBezTo>
                      <a:pt x="60" y="131"/>
                      <a:pt x="60" y="131"/>
                      <a:pt x="60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18"/>
                      <a:pt x="37" y="109"/>
                      <a:pt x="29" y="102"/>
                    </a:cubicBezTo>
                    <a:cubicBezTo>
                      <a:pt x="16" y="90"/>
                      <a:pt x="10" y="74"/>
                      <a:pt x="12" y="57"/>
                    </a:cubicBezTo>
                    <a:cubicBezTo>
                      <a:pt x="15" y="33"/>
                      <a:pt x="34" y="13"/>
                      <a:pt x="58" y="11"/>
                    </a:cubicBezTo>
                    <a:cubicBezTo>
                      <a:pt x="60" y="10"/>
                      <a:pt x="62" y="10"/>
                      <a:pt x="64" y="10"/>
                    </a:cubicBezTo>
                    <a:cubicBezTo>
                      <a:pt x="93" y="10"/>
                      <a:pt x="116" y="34"/>
                      <a:pt x="116" y="63"/>
                    </a:cubicBezTo>
                    <a:cubicBezTo>
                      <a:pt x="116" y="78"/>
                      <a:pt x="110" y="92"/>
                      <a:pt x="99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10">
                <a:extLst>
                  <a:ext uri="{FF2B5EF4-FFF2-40B4-BE49-F238E27FC236}">
                    <a16:creationId xmlns:a16="http://schemas.microsoft.com/office/drawing/2014/main" id="{AA8EC0B0-957C-A187-B7A6-341032E53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2890"/>
                <a:ext cx="60" cy="24"/>
              </a:xfrm>
              <a:custGeom>
                <a:avLst/>
                <a:gdLst>
                  <a:gd name="T0" fmla="*/ 20 w 25"/>
                  <a:gd name="T1" fmla="*/ 0 h 10"/>
                  <a:gd name="T2" fmla="*/ 5 w 25"/>
                  <a:gd name="T3" fmla="*/ 0 h 10"/>
                  <a:gd name="T4" fmla="*/ 0 w 25"/>
                  <a:gd name="T5" fmla="*/ 5 h 10"/>
                  <a:gd name="T6" fmla="*/ 5 w 25"/>
                  <a:gd name="T7" fmla="*/ 10 h 10"/>
                  <a:gd name="T8" fmla="*/ 20 w 25"/>
                  <a:gd name="T9" fmla="*/ 10 h 10"/>
                  <a:gd name="T10" fmla="*/ 25 w 25"/>
                  <a:gd name="T11" fmla="*/ 5 h 10"/>
                  <a:gd name="T12" fmla="*/ 20 w 2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5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3" y="10"/>
                      <a:pt x="25" y="8"/>
                      <a:pt x="25" y="5"/>
                    </a:cubicBezTo>
                    <a:cubicBezTo>
                      <a:pt x="25" y="2"/>
                      <a:pt x="23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11">
                <a:extLst>
                  <a:ext uri="{FF2B5EF4-FFF2-40B4-BE49-F238E27FC236}">
                    <a16:creationId xmlns:a16="http://schemas.microsoft.com/office/drawing/2014/main" id="{5914603F-1D34-6556-5353-93FE16886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6" y="2890"/>
                <a:ext cx="60" cy="24"/>
              </a:xfrm>
              <a:custGeom>
                <a:avLst/>
                <a:gdLst>
                  <a:gd name="T0" fmla="*/ 20 w 25"/>
                  <a:gd name="T1" fmla="*/ 0 h 10"/>
                  <a:gd name="T2" fmla="*/ 5 w 25"/>
                  <a:gd name="T3" fmla="*/ 0 h 10"/>
                  <a:gd name="T4" fmla="*/ 0 w 25"/>
                  <a:gd name="T5" fmla="*/ 5 h 10"/>
                  <a:gd name="T6" fmla="*/ 5 w 25"/>
                  <a:gd name="T7" fmla="*/ 10 h 10"/>
                  <a:gd name="T8" fmla="*/ 20 w 25"/>
                  <a:gd name="T9" fmla="*/ 10 h 10"/>
                  <a:gd name="T10" fmla="*/ 25 w 25"/>
                  <a:gd name="T11" fmla="*/ 5 h 10"/>
                  <a:gd name="T12" fmla="*/ 20 w 2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2" y="10"/>
                      <a:pt x="25" y="8"/>
                      <a:pt x="25" y="5"/>
                    </a:cubicBezTo>
                    <a:cubicBezTo>
                      <a:pt x="25" y="2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12">
                <a:extLst>
                  <a:ext uri="{FF2B5EF4-FFF2-40B4-BE49-F238E27FC236}">
                    <a16:creationId xmlns:a16="http://schemas.microsoft.com/office/drawing/2014/main" id="{A20875F6-EC36-BFD4-2CB1-1B6A30C2F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" y="3036"/>
                <a:ext cx="50" cy="50"/>
              </a:xfrm>
              <a:custGeom>
                <a:avLst/>
                <a:gdLst>
                  <a:gd name="T0" fmla="*/ 12 w 21"/>
                  <a:gd name="T1" fmla="*/ 2 h 21"/>
                  <a:gd name="T2" fmla="*/ 2 w 21"/>
                  <a:gd name="T3" fmla="*/ 13 h 21"/>
                  <a:gd name="T4" fmla="*/ 2 w 21"/>
                  <a:gd name="T5" fmla="*/ 20 h 21"/>
                  <a:gd name="T6" fmla="*/ 5 w 21"/>
                  <a:gd name="T7" fmla="*/ 21 h 21"/>
                  <a:gd name="T8" fmla="*/ 9 w 21"/>
                  <a:gd name="T9" fmla="*/ 20 h 21"/>
                  <a:gd name="T10" fmla="*/ 19 w 21"/>
                  <a:gd name="T11" fmla="*/ 9 h 21"/>
                  <a:gd name="T12" fmla="*/ 19 w 21"/>
                  <a:gd name="T13" fmla="*/ 2 h 21"/>
                  <a:gd name="T14" fmla="*/ 12 w 21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2" y="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4"/>
                      <a:pt x="0" y="18"/>
                      <a:pt x="2" y="20"/>
                    </a:cubicBezTo>
                    <a:cubicBezTo>
                      <a:pt x="3" y="21"/>
                      <a:pt x="4" y="21"/>
                      <a:pt x="5" y="21"/>
                    </a:cubicBezTo>
                    <a:cubicBezTo>
                      <a:pt x="6" y="21"/>
                      <a:pt x="8" y="21"/>
                      <a:pt x="9" y="2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7"/>
                      <a:pt x="21" y="4"/>
                      <a:pt x="19" y="2"/>
                    </a:cubicBezTo>
                    <a:cubicBezTo>
                      <a:pt x="17" y="0"/>
                      <a:pt x="1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13">
                <a:extLst>
                  <a:ext uri="{FF2B5EF4-FFF2-40B4-BE49-F238E27FC236}">
                    <a16:creationId xmlns:a16="http://schemas.microsoft.com/office/drawing/2014/main" id="{3066F2B1-19D7-6849-C7D0-83EBD01A2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718"/>
                <a:ext cx="50" cy="50"/>
              </a:xfrm>
              <a:custGeom>
                <a:avLst/>
                <a:gdLst>
                  <a:gd name="T0" fmla="*/ 12 w 21"/>
                  <a:gd name="T1" fmla="*/ 2 h 21"/>
                  <a:gd name="T2" fmla="*/ 2 w 21"/>
                  <a:gd name="T3" fmla="*/ 12 h 21"/>
                  <a:gd name="T4" fmla="*/ 2 w 21"/>
                  <a:gd name="T5" fmla="*/ 19 h 21"/>
                  <a:gd name="T6" fmla="*/ 5 w 21"/>
                  <a:gd name="T7" fmla="*/ 21 h 21"/>
                  <a:gd name="T8" fmla="*/ 9 w 21"/>
                  <a:gd name="T9" fmla="*/ 19 h 21"/>
                  <a:gd name="T10" fmla="*/ 19 w 21"/>
                  <a:gd name="T11" fmla="*/ 9 h 21"/>
                  <a:gd name="T12" fmla="*/ 19 w 21"/>
                  <a:gd name="T13" fmla="*/ 2 h 21"/>
                  <a:gd name="T14" fmla="*/ 12 w 21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0" y="14"/>
                      <a:pt x="0" y="18"/>
                      <a:pt x="2" y="19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7" y="21"/>
                      <a:pt x="8" y="20"/>
                      <a:pt x="9" y="1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7"/>
                      <a:pt x="21" y="4"/>
                      <a:pt x="19" y="2"/>
                    </a:cubicBezTo>
                    <a:cubicBezTo>
                      <a:pt x="18" y="0"/>
                      <a:pt x="1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14">
                <a:extLst>
                  <a:ext uri="{FF2B5EF4-FFF2-40B4-BE49-F238E27FC236}">
                    <a16:creationId xmlns:a16="http://schemas.microsoft.com/office/drawing/2014/main" id="{355603D6-F582-CDBD-9C51-FCCB65D04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8" y="2646"/>
                <a:ext cx="24" cy="63"/>
              </a:xfrm>
              <a:custGeom>
                <a:avLst/>
                <a:gdLst>
                  <a:gd name="T0" fmla="*/ 5 w 10"/>
                  <a:gd name="T1" fmla="*/ 26 h 26"/>
                  <a:gd name="T2" fmla="*/ 10 w 10"/>
                  <a:gd name="T3" fmla="*/ 21 h 26"/>
                  <a:gd name="T4" fmla="*/ 10 w 10"/>
                  <a:gd name="T5" fmla="*/ 5 h 26"/>
                  <a:gd name="T6" fmla="*/ 5 w 10"/>
                  <a:gd name="T7" fmla="*/ 0 h 26"/>
                  <a:gd name="T8" fmla="*/ 0 w 10"/>
                  <a:gd name="T9" fmla="*/ 5 h 26"/>
                  <a:gd name="T10" fmla="*/ 0 w 10"/>
                  <a:gd name="T11" fmla="*/ 21 h 26"/>
                  <a:gd name="T12" fmla="*/ 5 w 10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6">
                    <a:moveTo>
                      <a:pt x="5" y="26"/>
                    </a:moveTo>
                    <a:cubicBezTo>
                      <a:pt x="8" y="26"/>
                      <a:pt x="10" y="23"/>
                      <a:pt x="10" y="2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6"/>
                      <a:pt x="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15">
                <a:extLst>
                  <a:ext uri="{FF2B5EF4-FFF2-40B4-BE49-F238E27FC236}">
                    <a16:creationId xmlns:a16="http://schemas.microsoft.com/office/drawing/2014/main" id="{9BBBF098-7BC3-AD65-7229-AF7220DAA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036"/>
                <a:ext cx="50" cy="50"/>
              </a:xfrm>
              <a:custGeom>
                <a:avLst/>
                <a:gdLst>
                  <a:gd name="T0" fmla="*/ 9 w 21"/>
                  <a:gd name="T1" fmla="*/ 2 h 21"/>
                  <a:gd name="T2" fmla="*/ 2 w 21"/>
                  <a:gd name="T3" fmla="*/ 2 h 21"/>
                  <a:gd name="T4" fmla="*/ 2 w 21"/>
                  <a:gd name="T5" fmla="*/ 9 h 21"/>
                  <a:gd name="T6" fmla="*/ 12 w 21"/>
                  <a:gd name="T7" fmla="*/ 20 h 21"/>
                  <a:gd name="T8" fmla="*/ 16 w 21"/>
                  <a:gd name="T9" fmla="*/ 21 h 21"/>
                  <a:gd name="T10" fmla="*/ 19 w 21"/>
                  <a:gd name="T11" fmla="*/ 20 h 21"/>
                  <a:gd name="T12" fmla="*/ 19 w 21"/>
                  <a:gd name="T13" fmla="*/ 13 h 21"/>
                  <a:gd name="T14" fmla="*/ 9 w 21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9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5" y="21"/>
                      <a:pt x="16" y="21"/>
                    </a:cubicBezTo>
                    <a:cubicBezTo>
                      <a:pt x="17" y="21"/>
                      <a:pt x="18" y="21"/>
                      <a:pt x="19" y="20"/>
                    </a:cubicBezTo>
                    <a:cubicBezTo>
                      <a:pt x="21" y="18"/>
                      <a:pt x="21" y="14"/>
                      <a:pt x="19" y="13"/>
                    </a:cubicBez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16">
                <a:extLst>
                  <a:ext uri="{FF2B5EF4-FFF2-40B4-BE49-F238E27FC236}">
                    <a16:creationId xmlns:a16="http://schemas.microsoft.com/office/drawing/2014/main" id="{8A93BE4A-3326-4D12-3324-3E399C77B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" y="2718"/>
                <a:ext cx="50" cy="50"/>
              </a:xfrm>
              <a:custGeom>
                <a:avLst/>
                <a:gdLst>
                  <a:gd name="T0" fmla="*/ 12 w 21"/>
                  <a:gd name="T1" fmla="*/ 19 h 21"/>
                  <a:gd name="T2" fmla="*/ 16 w 21"/>
                  <a:gd name="T3" fmla="*/ 21 h 21"/>
                  <a:gd name="T4" fmla="*/ 19 w 21"/>
                  <a:gd name="T5" fmla="*/ 19 h 21"/>
                  <a:gd name="T6" fmla="*/ 19 w 21"/>
                  <a:gd name="T7" fmla="*/ 12 h 21"/>
                  <a:gd name="T8" fmla="*/ 9 w 21"/>
                  <a:gd name="T9" fmla="*/ 2 h 21"/>
                  <a:gd name="T10" fmla="*/ 2 w 21"/>
                  <a:gd name="T11" fmla="*/ 2 h 21"/>
                  <a:gd name="T12" fmla="*/ 2 w 21"/>
                  <a:gd name="T13" fmla="*/ 9 h 21"/>
                  <a:gd name="T14" fmla="*/ 12 w 21"/>
                  <a:gd name="T1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2" y="19"/>
                    </a:moveTo>
                    <a:cubicBezTo>
                      <a:pt x="13" y="20"/>
                      <a:pt x="14" y="21"/>
                      <a:pt x="16" y="21"/>
                    </a:cubicBezTo>
                    <a:cubicBezTo>
                      <a:pt x="17" y="21"/>
                      <a:pt x="18" y="20"/>
                      <a:pt x="19" y="19"/>
                    </a:cubicBezTo>
                    <a:cubicBezTo>
                      <a:pt x="21" y="18"/>
                      <a:pt x="21" y="14"/>
                      <a:pt x="19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lnTo>
                      <a:pt x="1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17">
                <a:extLst>
                  <a:ext uri="{FF2B5EF4-FFF2-40B4-BE49-F238E27FC236}">
                    <a16:creationId xmlns:a16="http://schemas.microsoft.com/office/drawing/2014/main" id="{D11E63DE-71CE-E775-5038-4DF2CD5D57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7" y="2467"/>
                <a:ext cx="866" cy="830"/>
              </a:xfrm>
              <a:custGeom>
                <a:avLst/>
                <a:gdLst>
                  <a:gd name="T0" fmla="*/ 356 w 362"/>
                  <a:gd name="T1" fmla="*/ 130 h 347"/>
                  <a:gd name="T2" fmla="*/ 194 w 362"/>
                  <a:gd name="T3" fmla="*/ 6 h 347"/>
                  <a:gd name="T4" fmla="*/ 168 w 362"/>
                  <a:gd name="T5" fmla="*/ 6 h 347"/>
                  <a:gd name="T6" fmla="*/ 6 w 362"/>
                  <a:gd name="T7" fmla="*/ 130 h 347"/>
                  <a:gd name="T8" fmla="*/ 2 w 362"/>
                  <a:gd name="T9" fmla="*/ 144 h 347"/>
                  <a:gd name="T10" fmla="*/ 13 w 362"/>
                  <a:gd name="T11" fmla="*/ 152 h 347"/>
                  <a:gd name="T12" fmla="*/ 29 w 362"/>
                  <a:gd name="T13" fmla="*/ 152 h 347"/>
                  <a:gd name="T14" fmla="*/ 29 w 362"/>
                  <a:gd name="T15" fmla="*/ 331 h 347"/>
                  <a:gd name="T16" fmla="*/ 44 w 362"/>
                  <a:gd name="T17" fmla="*/ 347 h 347"/>
                  <a:gd name="T18" fmla="*/ 318 w 362"/>
                  <a:gd name="T19" fmla="*/ 347 h 347"/>
                  <a:gd name="T20" fmla="*/ 333 w 362"/>
                  <a:gd name="T21" fmla="*/ 331 h 347"/>
                  <a:gd name="T22" fmla="*/ 333 w 362"/>
                  <a:gd name="T23" fmla="*/ 152 h 347"/>
                  <a:gd name="T24" fmla="*/ 349 w 362"/>
                  <a:gd name="T25" fmla="*/ 152 h 347"/>
                  <a:gd name="T26" fmla="*/ 360 w 362"/>
                  <a:gd name="T27" fmla="*/ 144 h 347"/>
                  <a:gd name="T28" fmla="*/ 356 w 362"/>
                  <a:gd name="T29" fmla="*/ 130 h 347"/>
                  <a:gd name="T30" fmla="*/ 349 w 362"/>
                  <a:gd name="T31" fmla="*/ 140 h 347"/>
                  <a:gd name="T32" fmla="*/ 349 w 362"/>
                  <a:gd name="T33" fmla="*/ 140 h 347"/>
                  <a:gd name="T34" fmla="*/ 327 w 362"/>
                  <a:gd name="T35" fmla="*/ 140 h 347"/>
                  <a:gd name="T36" fmla="*/ 321 w 362"/>
                  <a:gd name="T37" fmla="*/ 146 h 347"/>
                  <a:gd name="T38" fmla="*/ 321 w 362"/>
                  <a:gd name="T39" fmla="*/ 331 h 347"/>
                  <a:gd name="T40" fmla="*/ 318 w 362"/>
                  <a:gd name="T41" fmla="*/ 335 h 347"/>
                  <a:gd name="T42" fmla="*/ 44 w 362"/>
                  <a:gd name="T43" fmla="*/ 335 h 347"/>
                  <a:gd name="T44" fmla="*/ 41 w 362"/>
                  <a:gd name="T45" fmla="*/ 331 h 347"/>
                  <a:gd name="T46" fmla="*/ 41 w 362"/>
                  <a:gd name="T47" fmla="*/ 146 h 347"/>
                  <a:gd name="T48" fmla="*/ 35 w 362"/>
                  <a:gd name="T49" fmla="*/ 140 h 347"/>
                  <a:gd name="T50" fmla="*/ 13 w 362"/>
                  <a:gd name="T51" fmla="*/ 140 h 347"/>
                  <a:gd name="T52" fmla="*/ 13 w 362"/>
                  <a:gd name="T53" fmla="*/ 140 h 347"/>
                  <a:gd name="T54" fmla="*/ 13 w 362"/>
                  <a:gd name="T55" fmla="*/ 140 h 347"/>
                  <a:gd name="T56" fmla="*/ 176 w 362"/>
                  <a:gd name="T57" fmla="*/ 15 h 347"/>
                  <a:gd name="T58" fmla="*/ 186 w 362"/>
                  <a:gd name="T59" fmla="*/ 15 h 347"/>
                  <a:gd name="T60" fmla="*/ 349 w 362"/>
                  <a:gd name="T61" fmla="*/ 140 h 347"/>
                  <a:gd name="T62" fmla="*/ 349 w 362"/>
                  <a:gd name="T63" fmla="*/ 14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2" h="347">
                    <a:moveTo>
                      <a:pt x="356" y="130"/>
                    </a:moveTo>
                    <a:cubicBezTo>
                      <a:pt x="194" y="6"/>
                      <a:pt x="194" y="6"/>
                      <a:pt x="194" y="6"/>
                    </a:cubicBezTo>
                    <a:cubicBezTo>
                      <a:pt x="186" y="0"/>
                      <a:pt x="176" y="0"/>
                      <a:pt x="168" y="6"/>
                    </a:cubicBezTo>
                    <a:cubicBezTo>
                      <a:pt x="6" y="130"/>
                      <a:pt x="6" y="130"/>
                      <a:pt x="6" y="130"/>
                    </a:cubicBezTo>
                    <a:cubicBezTo>
                      <a:pt x="2" y="133"/>
                      <a:pt x="0" y="139"/>
                      <a:pt x="2" y="144"/>
                    </a:cubicBezTo>
                    <a:cubicBezTo>
                      <a:pt x="3" y="149"/>
                      <a:pt x="8" y="152"/>
                      <a:pt x="13" y="152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29" y="331"/>
                      <a:pt x="29" y="331"/>
                      <a:pt x="29" y="331"/>
                    </a:cubicBezTo>
                    <a:cubicBezTo>
                      <a:pt x="29" y="340"/>
                      <a:pt x="36" y="347"/>
                      <a:pt x="44" y="347"/>
                    </a:cubicBez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26" y="347"/>
                      <a:pt x="333" y="340"/>
                      <a:pt x="333" y="331"/>
                    </a:cubicBezTo>
                    <a:cubicBezTo>
                      <a:pt x="333" y="152"/>
                      <a:pt x="333" y="152"/>
                      <a:pt x="333" y="152"/>
                    </a:cubicBezTo>
                    <a:cubicBezTo>
                      <a:pt x="349" y="152"/>
                      <a:pt x="349" y="152"/>
                      <a:pt x="349" y="152"/>
                    </a:cubicBezTo>
                    <a:cubicBezTo>
                      <a:pt x="354" y="152"/>
                      <a:pt x="359" y="149"/>
                      <a:pt x="360" y="144"/>
                    </a:cubicBezTo>
                    <a:cubicBezTo>
                      <a:pt x="362" y="139"/>
                      <a:pt x="360" y="133"/>
                      <a:pt x="356" y="130"/>
                    </a:cubicBezTo>
                    <a:close/>
                    <a:moveTo>
                      <a:pt x="349" y="140"/>
                    </a:moveTo>
                    <a:cubicBezTo>
                      <a:pt x="349" y="140"/>
                      <a:pt x="349" y="140"/>
                      <a:pt x="349" y="140"/>
                    </a:cubicBezTo>
                    <a:cubicBezTo>
                      <a:pt x="327" y="140"/>
                      <a:pt x="327" y="140"/>
                      <a:pt x="327" y="140"/>
                    </a:cubicBezTo>
                    <a:cubicBezTo>
                      <a:pt x="324" y="140"/>
                      <a:pt x="321" y="143"/>
                      <a:pt x="321" y="146"/>
                    </a:cubicBezTo>
                    <a:cubicBezTo>
                      <a:pt x="321" y="331"/>
                      <a:pt x="321" y="331"/>
                      <a:pt x="321" y="331"/>
                    </a:cubicBezTo>
                    <a:cubicBezTo>
                      <a:pt x="321" y="333"/>
                      <a:pt x="320" y="335"/>
                      <a:pt x="318" y="335"/>
                    </a:cubicBezTo>
                    <a:cubicBezTo>
                      <a:pt x="44" y="335"/>
                      <a:pt x="44" y="335"/>
                      <a:pt x="44" y="335"/>
                    </a:cubicBezTo>
                    <a:cubicBezTo>
                      <a:pt x="42" y="335"/>
                      <a:pt x="41" y="333"/>
                      <a:pt x="41" y="331"/>
                    </a:cubicBezTo>
                    <a:cubicBezTo>
                      <a:pt x="41" y="146"/>
                      <a:pt x="41" y="146"/>
                      <a:pt x="41" y="146"/>
                    </a:cubicBezTo>
                    <a:cubicBezTo>
                      <a:pt x="41" y="143"/>
                      <a:pt x="38" y="140"/>
                      <a:pt x="35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76" y="15"/>
                      <a:pt x="176" y="15"/>
                      <a:pt x="176" y="15"/>
                    </a:cubicBezTo>
                    <a:cubicBezTo>
                      <a:pt x="179" y="13"/>
                      <a:pt x="183" y="13"/>
                      <a:pt x="186" y="15"/>
                    </a:cubicBezTo>
                    <a:cubicBezTo>
                      <a:pt x="349" y="140"/>
                      <a:pt x="349" y="140"/>
                      <a:pt x="349" y="140"/>
                    </a:cubicBezTo>
                    <a:cubicBezTo>
                      <a:pt x="349" y="140"/>
                      <a:pt x="349" y="140"/>
                      <a:pt x="349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" name="Group 22">
              <a:extLst>
                <a:ext uri="{FF2B5EF4-FFF2-40B4-BE49-F238E27FC236}">
                  <a16:creationId xmlns:a16="http://schemas.microsoft.com/office/drawing/2014/main" id="{2BFB0A25-8D24-727E-4478-FF857C3C549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17738" y="4150110"/>
              <a:ext cx="221402" cy="297698"/>
              <a:chOff x="-1030" y="3204"/>
              <a:chExt cx="650" cy="874"/>
            </a:xfrm>
            <a:solidFill>
              <a:schemeClr val="accent2"/>
            </a:solidFill>
          </p:grpSpPr>
          <p:sp>
            <p:nvSpPr>
              <p:cNvPr id="1136" name="Freeform 23">
                <a:extLst>
                  <a:ext uri="{FF2B5EF4-FFF2-40B4-BE49-F238E27FC236}">
                    <a16:creationId xmlns:a16="http://schemas.microsoft.com/office/drawing/2014/main" id="{72DFD030-5598-F357-42C8-D77BD0E217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30" y="3204"/>
                <a:ext cx="650" cy="253"/>
              </a:xfrm>
              <a:custGeom>
                <a:avLst/>
                <a:gdLst>
                  <a:gd name="T0" fmla="*/ 203 w 271"/>
                  <a:gd name="T1" fmla="*/ 0 h 106"/>
                  <a:gd name="T2" fmla="*/ 199 w 271"/>
                  <a:gd name="T3" fmla="*/ 8 h 106"/>
                  <a:gd name="T4" fmla="*/ 181 w 271"/>
                  <a:gd name="T5" fmla="*/ 17 h 106"/>
                  <a:gd name="T6" fmla="*/ 111 w 271"/>
                  <a:gd name="T7" fmla="*/ 6 h 106"/>
                  <a:gd name="T8" fmla="*/ 7 w 271"/>
                  <a:gd name="T9" fmla="*/ 63 h 106"/>
                  <a:gd name="T10" fmla="*/ 3 w 271"/>
                  <a:gd name="T11" fmla="*/ 82 h 106"/>
                  <a:gd name="T12" fmla="*/ 23 w 271"/>
                  <a:gd name="T13" fmla="*/ 87 h 106"/>
                  <a:gd name="T14" fmla="*/ 79 w 271"/>
                  <a:gd name="T15" fmla="*/ 79 h 106"/>
                  <a:gd name="T16" fmla="*/ 127 w 271"/>
                  <a:gd name="T17" fmla="*/ 80 h 106"/>
                  <a:gd name="T18" fmla="*/ 137 w 271"/>
                  <a:gd name="T19" fmla="*/ 82 h 106"/>
                  <a:gd name="T20" fmla="*/ 166 w 271"/>
                  <a:gd name="T21" fmla="*/ 86 h 106"/>
                  <a:gd name="T22" fmla="*/ 181 w 271"/>
                  <a:gd name="T23" fmla="*/ 90 h 106"/>
                  <a:gd name="T24" fmla="*/ 199 w 271"/>
                  <a:gd name="T25" fmla="*/ 100 h 106"/>
                  <a:gd name="T26" fmla="*/ 203 w 271"/>
                  <a:gd name="T27" fmla="*/ 106 h 106"/>
                  <a:gd name="T28" fmla="*/ 271 w 271"/>
                  <a:gd name="T29" fmla="*/ 102 h 106"/>
                  <a:gd name="T30" fmla="*/ 267 w 271"/>
                  <a:gd name="T31" fmla="*/ 0 h 106"/>
                  <a:gd name="T32" fmla="*/ 166 w 271"/>
                  <a:gd name="T33" fmla="*/ 79 h 106"/>
                  <a:gd name="T34" fmla="*/ 140 w 271"/>
                  <a:gd name="T35" fmla="*/ 75 h 106"/>
                  <a:gd name="T36" fmla="*/ 129 w 271"/>
                  <a:gd name="T37" fmla="*/ 72 h 106"/>
                  <a:gd name="T38" fmla="*/ 79 w 271"/>
                  <a:gd name="T39" fmla="*/ 71 h 106"/>
                  <a:gd name="T40" fmla="*/ 71 w 271"/>
                  <a:gd name="T41" fmla="*/ 64 h 106"/>
                  <a:gd name="T42" fmla="*/ 71 w 271"/>
                  <a:gd name="T43" fmla="*/ 63 h 106"/>
                  <a:gd name="T44" fmla="*/ 117 w 271"/>
                  <a:gd name="T45" fmla="*/ 57 h 106"/>
                  <a:gd name="T46" fmla="*/ 138 w 271"/>
                  <a:gd name="T47" fmla="*/ 44 h 106"/>
                  <a:gd name="T48" fmla="*/ 117 w 271"/>
                  <a:gd name="T49" fmla="*/ 49 h 106"/>
                  <a:gd name="T50" fmla="*/ 79 w 271"/>
                  <a:gd name="T51" fmla="*/ 49 h 106"/>
                  <a:gd name="T52" fmla="*/ 64 w 271"/>
                  <a:gd name="T53" fmla="*/ 62 h 106"/>
                  <a:gd name="T54" fmla="*/ 20 w 271"/>
                  <a:gd name="T55" fmla="*/ 80 h 106"/>
                  <a:gd name="T56" fmla="*/ 8 w 271"/>
                  <a:gd name="T57" fmla="*/ 74 h 106"/>
                  <a:gd name="T58" fmla="*/ 94 w 271"/>
                  <a:gd name="T59" fmla="*/ 16 h 106"/>
                  <a:gd name="T60" fmla="*/ 181 w 271"/>
                  <a:gd name="T61" fmla="*/ 29 h 106"/>
                  <a:gd name="T62" fmla="*/ 199 w 271"/>
                  <a:gd name="T63" fmla="*/ 92 h 106"/>
                  <a:gd name="T64" fmla="*/ 189 w 271"/>
                  <a:gd name="T65" fmla="*/ 90 h 106"/>
                  <a:gd name="T66" fmla="*/ 189 w 271"/>
                  <a:gd name="T67" fmla="*/ 27 h 106"/>
                  <a:gd name="T68" fmla="*/ 191 w 271"/>
                  <a:gd name="T69" fmla="*/ 15 h 106"/>
                  <a:gd name="T70" fmla="*/ 199 w 271"/>
                  <a:gd name="T71" fmla="*/ 92 h 106"/>
                  <a:gd name="T72" fmla="*/ 206 w 271"/>
                  <a:gd name="T73" fmla="*/ 99 h 106"/>
                  <a:gd name="T74" fmla="*/ 264 w 271"/>
                  <a:gd name="T75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1" h="106">
                    <a:moveTo>
                      <a:pt x="267" y="0"/>
                    </a:moveTo>
                    <a:cubicBezTo>
                      <a:pt x="203" y="0"/>
                      <a:pt x="203" y="0"/>
                      <a:pt x="203" y="0"/>
                    </a:cubicBezTo>
                    <a:cubicBezTo>
                      <a:pt x="201" y="0"/>
                      <a:pt x="199" y="1"/>
                      <a:pt x="199" y="3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1" y="8"/>
                      <a:pt x="191" y="8"/>
                      <a:pt x="191" y="8"/>
                    </a:cubicBezTo>
                    <a:cubicBezTo>
                      <a:pt x="186" y="8"/>
                      <a:pt x="181" y="12"/>
                      <a:pt x="181" y="17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05" y="4"/>
                      <a:pt x="95" y="6"/>
                      <a:pt x="90" y="10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66"/>
                      <a:pt x="2" y="69"/>
                      <a:pt x="1" y="73"/>
                    </a:cubicBezTo>
                    <a:cubicBezTo>
                      <a:pt x="0" y="76"/>
                      <a:pt x="1" y="79"/>
                      <a:pt x="3" y="82"/>
                    </a:cubicBezTo>
                    <a:cubicBezTo>
                      <a:pt x="6" y="86"/>
                      <a:pt x="11" y="88"/>
                      <a:pt x="16" y="88"/>
                    </a:cubicBezTo>
                    <a:cubicBezTo>
                      <a:pt x="18" y="88"/>
                      <a:pt x="21" y="88"/>
                      <a:pt x="23" y="87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7" y="75"/>
                      <a:pt x="72" y="79"/>
                      <a:pt x="79" y="79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20" y="79"/>
                      <a:pt x="123" y="79"/>
                      <a:pt x="127" y="80"/>
                    </a:cubicBezTo>
                    <a:cubicBezTo>
                      <a:pt x="131" y="80"/>
                      <a:pt x="135" y="81"/>
                      <a:pt x="137" y="82"/>
                    </a:cubicBezTo>
                    <a:cubicBezTo>
                      <a:pt x="137" y="82"/>
                      <a:pt x="137" y="82"/>
                      <a:pt x="137" y="82"/>
                    </a:cubicBezTo>
                    <a:cubicBezTo>
                      <a:pt x="137" y="82"/>
                      <a:pt x="137" y="82"/>
                      <a:pt x="137" y="82"/>
                    </a:cubicBezTo>
                    <a:cubicBezTo>
                      <a:pt x="144" y="85"/>
                      <a:pt x="155" y="86"/>
                      <a:pt x="166" y="86"/>
                    </a:cubicBezTo>
                    <a:cubicBezTo>
                      <a:pt x="181" y="86"/>
                      <a:pt x="181" y="86"/>
                      <a:pt x="181" y="86"/>
                    </a:cubicBezTo>
                    <a:cubicBezTo>
                      <a:pt x="181" y="90"/>
                      <a:pt x="181" y="90"/>
                      <a:pt x="181" y="90"/>
                    </a:cubicBezTo>
                    <a:cubicBezTo>
                      <a:pt x="181" y="95"/>
                      <a:pt x="186" y="100"/>
                      <a:pt x="191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2"/>
                      <a:pt x="199" y="102"/>
                      <a:pt x="199" y="102"/>
                    </a:cubicBezTo>
                    <a:cubicBezTo>
                      <a:pt x="199" y="104"/>
                      <a:pt x="201" y="106"/>
                      <a:pt x="203" y="106"/>
                    </a:cubicBezTo>
                    <a:cubicBezTo>
                      <a:pt x="267" y="106"/>
                      <a:pt x="267" y="106"/>
                      <a:pt x="267" y="106"/>
                    </a:cubicBezTo>
                    <a:cubicBezTo>
                      <a:pt x="269" y="106"/>
                      <a:pt x="271" y="104"/>
                      <a:pt x="271" y="102"/>
                    </a:cubicBezTo>
                    <a:cubicBezTo>
                      <a:pt x="271" y="3"/>
                      <a:pt x="271" y="3"/>
                      <a:pt x="271" y="3"/>
                    </a:cubicBezTo>
                    <a:cubicBezTo>
                      <a:pt x="271" y="1"/>
                      <a:pt x="269" y="0"/>
                      <a:pt x="267" y="0"/>
                    </a:cubicBezTo>
                    <a:close/>
                    <a:moveTo>
                      <a:pt x="181" y="79"/>
                    </a:moveTo>
                    <a:cubicBezTo>
                      <a:pt x="166" y="79"/>
                      <a:pt x="166" y="79"/>
                      <a:pt x="166" y="79"/>
                    </a:cubicBezTo>
                    <a:cubicBezTo>
                      <a:pt x="156" y="79"/>
                      <a:pt x="146" y="78"/>
                      <a:pt x="140" y="75"/>
                    </a:cubicBezTo>
                    <a:cubicBezTo>
                      <a:pt x="140" y="75"/>
                      <a:pt x="140" y="75"/>
                      <a:pt x="140" y="75"/>
                    </a:cubicBezTo>
                    <a:cubicBezTo>
                      <a:pt x="140" y="75"/>
                      <a:pt x="140" y="75"/>
                      <a:pt x="140" y="75"/>
                    </a:cubicBezTo>
                    <a:cubicBezTo>
                      <a:pt x="137" y="74"/>
                      <a:pt x="133" y="73"/>
                      <a:pt x="129" y="72"/>
                    </a:cubicBezTo>
                    <a:cubicBezTo>
                      <a:pt x="124" y="72"/>
                      <a:pt x="120" y="71"/>
                      <a:pt x="117" y="71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75" y="71"/>
                      <a:pt x="71" y="68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3"/>
                      <a:pt x="71" y="63"/>
                    </a:cubicBezTo>
                    <a:cubicBezTo>
                      <a:pt x="72" y="59"/>
                      <a:pt x="75" y="57"/>
                      <a:pt x="79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8" y="57"/>
                      <a:pt x="129" y="57"/>
                      <a:pt x="137" y="50"/>
                    </a:cubicBezTo>
                    <a:cubicBezTo>
                      <a:pt x="139" y="48"/>
                      <a:pt x="139" y="46"/>
                      <a:pt x="138" y="44"/>
                    </a:cubicBezTo>
                    <a:cubicBezTo>
                      <a:pt x="136" y="43"/>
                      <a:pt x="134" y="43"/>
                      <a:pt x="133" y="44"/>
                    </a:cubicBezTo>
                    <a:cubicBezTo>
                      <a:pt x="126" y="50"/>
                      <a:pt x="117" y="49"/>
                      <a:pt x="117" y="49"/>
                    </a:cubicBezTo>
                    <a:cubicBezTo>
                      <a:pt x="117" y="49"/>
                      <a:pt x="117" y="49"/>
                      <a:pt x="117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1" y="49"/>
                      <a:pt x="65" y="54"/>
                      <a:pt x="64" y="61"/>
                    </a:cubicBezTo>
                    <a:cubicBezTo>
                      <a:pt x="64" y="61"/>
                      <a:pt x="64" y="62"/>
                      <a:pt x="64" y="62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16" y="82"/>
                      <a:pt x="11" y="81"/>
                      <a:pt x="9" y="78"/>
                    </a:cubicBezTo>
                    <a:cubicBezTo>
                      <a:pt x="8" y="77"/>
                      <a:pt x="8" y="75"/>
                      <a:pt x="8" y="74"/>
                    </a:cubicBezTo>
                    <a:cubicBezTo>
                      <a:pt x="9" y="72"/>
                      <a:pt x="10" y="71"/>
                      <a:pt x="11" y="70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8" y="13"/>
                      <a:pt x="105" y="12"/>
                      <a:pt x="110" y="13"/>
                    </a:cubicBezTo>
                    <a:cubicBezTo>
                      <a:pt x="181" y="29"/>
                      <a:pt x="181" y="29"/>
                      <a:pt x="181" y="29"/>
                    </a:cubicBezTo>
                    <a:cubicBezTo>
                      <a:pt x="181" y="79"/>
                      <a:pt x="181" y="79"/>
                      <a:pt x="181" y="79"/>
                    </a:cubicBezTo>
                    <a:close/>
                    <a:moveTo>
                      <a:pt x="199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0" y="92"/>
                      <a:pt x="189" y="91"/>
                      <a:pt x="189" y="90"/>
                    </a:cubicBezTo>
                    <a:cubicBezTo>
                      <a:pt x="189" y="27"/>
                      <a:pt x="189" y="27"/>
                      <a:pt x="189" y="27"/>
                    </a:cubicBezTo>
                    <a:cubicBezTo>
                      <a:pt x="189" y="27"/>
                      <a:pt x="189" y="27"/>
                      <a:pt x="189" y="27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6"/>
                      <a:pt x="190" y="15"/>
                      <a:pt x="191" y="15"/>
                    </a:cubicBezTo>
                    <a:cubicBezTo>
                      <a:pt x="199" y="15"/>
                      <a:pt x="199" y="15"/>
                      <a:pt x="199" y="15"/>
                    </a:cubicBezTo>
                    <a:lnTo>
                      <a:pt x="199" y="92"/>
                    </a:lnTo>
                    <a:close/>
                    <a:moveTo>
                      <a:pt x="264" y="99"/>
                    </a:move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7"/>
                      <a:pt x="206" y="7"/>
                      <a:pt x="206" y="7"/>
                    </a:cubicBezTo>
                    <a:cubicBezTo>
                      <a:pt x="264" y="7"/>
                      <a:pt x="264" y="7"/>
                      <a:pt x="264" y="7"/>
                    </a:cubicBezTo>
                    <a:lnTo>
                      <a:pt x="264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4">
                <a:extLst>
                  <a:ext uri="{FF2B5EF4-FFF2-40B4-BE49-F238E27FC236}">
                    <a16:creationId xmlns:a16="http://schemas.microsoft.com/office/drawing/2014/main" id="{6D15E809-8B14-7015-7A8D-1CE2ADB77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1" y="3400"/>
                <a:ext cx="17" cy="69"/>
              </a:xfrm>
              <a:custGeom>
                <a:avLst/>
                <a:gdLst>
                  <a:gd name="T0" fmla="*/ 7 w 7"/>
                  <a:gd name="T1" fmla="*/ 25 h 29"/>
                  <a:gd name="T2" fmla="*/ 7 w 7"/>
                  <a:gd name="T3" fmla="*/ 3 h 29"/>
                  <a:gd name="T4" fmla="*/ 3 w 7"/>
                  <a:gd name="T5" fmla="*/ 0 h 29"/>
                  <a:gd name="T6" fmla="*/ 0 w 7"/>
                  <a:gd name="T7" fmla="*/ 3 h 29"/>
                  <a:gd name="T8" fmla="*/ 0 w 7"/>
                  <a:gd name="T9" fmla="*/ 25 h 29"/>
                  <a:gd name="T10" fmla="*/ 3 w 7"/>
                  <a:gd name="T11" fmla="*/ 29 h 29"/>
                  <a:gd name="T12" fmla="*/ 7 w 7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9">
                    <a:moveTo>
                      <a:pt x="7" y="25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7"/>
                      <a:pt x="1" y="29"/>
                      <a:pt x="3" y="29"/>
                    </a:cubicBezTo>
                    <a:cubicBezTo>
                      <a:pt x="5" y="29"/>
                      <a:pt x="7" y="27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5">
                <a:extLst>
                  <a:ext uri="{FF2B5EF4-FFF2-40B4-BE49-F238E27FC236}">
                    <a16:creationId xmlns:a16="http://schemas.microsoft.com/office/drawing/2014/main" id="{170BCE43-1074-D212-7D3D-CDA91C4D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4" y="3417"/>
                <a:ext cx="17" cy="52"/>
              </a:xfrm>
              <a:custGeom>
                <a:avLst/>
                <a:gdLst>
                  <a:gd name="T0" fmla="*/ 7 w 7"/>
                  <a:gd name="T1" fmla="*/ 18 h 22"/>
                  <a:gd name="T2" fmla="*/ 7 w 7"/>
                  <a:gd name="T3" fmla="*/ 4 h 22"/>
                  <a:gd name="T4" fmla="*/ 4 w 7"/>
                  <a:gd name="T5" fmla="*/ 0 h 22"/>
                  <a:gd name="T6" fmla="*/ 0 w 7"/>
                  <a:gd name="T7" fmla="*/ 4 h 22"/>
                  <a:gd name="T8" fmla="*/ 0 w 7"/>
                  <a:gd name="T9" fmla="*/ 18 h 22"/>
                  <a:gd name="T10" fmla="*/ 4 w 7"/>
                  <a:gd name="T11" fmla="*/ 22 h 22"/>
                  <a:gd name="T12" fmla="*/ 7 w 7"/>
                  <a:gd name="T13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2">
                    <a:moveTo>
                      <a:pt x="7" y="18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0"/>
                      <a:pt x="2" y="22"/>
                      <a:pt x="4" y="22"/>
                    </a:cubicBezTo>
                    <a:cubicBezTo>
                      <a:pt x="6" y="22"/>
                      <a:pt x="7" y="20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6">
                <a:extLst>
                  <a:ext uri="{FF2B5EF4-FFF2-40B4-BE49-F238E27FC236}">
                    <a16:creationId xmlns:a16="http://schemas.microsoft.com/office/drawing/2014/main" id="{840BC918-65CD-AF67-7335-1417CF115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8" y="3436"/>
                <a:ext cx="20" cy="59"/>
              </a:xfrm>
              <a:custGeom>
                <a:avLst/>
                <a:gdLst>
                  <a:gd name="T0" fmla="*/ 4 w 8"/>
                  <a:gd name="T1" fmla="*/ 0 h 25"/>
                  <a:gd name="T2" fmla="*/ 0 w 8"/>
                  <a:gd name="T3" fmla="*/ 3 h 25"/>
                  <a:gd name="T4" fmla="*/ 0 w 8"/>
                  <a:gd name="T5" fmla="*/ 21 h 25"/>
                  <a:gd name="T6" fmla="*/ 4 w 8"/>
                  <a:gd name="T7" fmla="*/ 25 h 25"/>
                  <a:gd name="T8" fmla="*/ 8 w 8"/>
                  <a:gd name="T9" fmla="*/ 21 h 25"/>
                  <a:gd name="T10" fmla="*/ 8 w 8"/>
                  <a:gd name="T11" fmla="*/ 3 h 25"/>
                  <a:gd name="T12" fmla="*/ 4 w 8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5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4"/>
                      <a:pt x="2" y="25"/>
                      <a:pt x="4" y="25"/>
                    </a:cubicBezTo>
                    <a:cubicBezTo>
                      <a:pt x="6" y="25"/>
                      <a:pt x="8" y="24"/>
                      <a:pt x="8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7">
                <a:extLst>
                  <a:ext uri="{FF2B5EF4-FFF2-40B4-BE49-F238E27FC236}">
                    <a16:creationId xmlns:a16="http://schemas.microsoft.com/office/drawing/2014/main" id="{9131C813-CAEF-6760-A05D-210447EF0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76" y="3436"/>
                <a:ext cx="19" cy="59"/>
              </a:xfrm>
              <a:custGeom>
                <a:avLst/>
                <a:gdLst>
                  <a:gd name="T0" fmla="*/ 8 w 8"/>
                  <a:gd name="T1" fmla="*/ 21 h 25"/>
                  <a:gd name="T2" fmla="*/ 8 w 8"/>
                  <a:gd name="T3" fmla="*/ 3 h 25"/>
                  <a:gd name="T4" fmla="*/ 4 w 8"/>
                  <a:gd name="T5" fmla="*/ 0 h 25"/>
                  <a:gd name="T6" fmla="*/ 0 w 8"/>
                  <a:gd name="T7" fmla="*/ 3 h 25"/>
                  <a:gd name="T8" fmla="*/ 0 w 8"/>
                  <a:gd name="T9" fmla="*/ 21 h 25"/>
                  <a:gd name="T10" fmla="*/ 4 w 8"/>
                  <a:gd name="T11" fmla="*/ 25 h 25"/>
                  <a:gd name="T12" fmla="*/ 8 w 8"/>
                  <a:gd name="T13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5">
                    <a:moveTo>
                      <a:pt x="8" y="21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4"/>
                      <a:pt x="2" y="25"/>
                      <a:pt x="4" y="25"/>
                    </a:cubicBezTo>
                    <a:cubicBezTo>
                      <a:pt x="6" y="25"/>
                      <a:pt x="8" y="24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8">
                <a:extLst>
                  <a:ext uri="{FF2B5EF4-FFF2-40B4-BE49-F238E27FC236}">
                    <a16:creationId xmlns:a16="http://schemas.microsoft.com/office/drawing/2014/main" id="{A5817EDD-E0A5-8B23-BEB7-78E68DC59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9" y="3417"/>
                <a:ext cx="19" cy="52"/>
              </a:xfrm>
              <a:custGeom>
                <a:avLst/>
                <a:gdLst>
                  <a:gd name="T0" fmla="*/ 4 w 8"/>
                  <a:gd name="T1" fmla="*/ 22 h 22"/>
                  <a:gd name="T2" fmla="*/ 8 w 8"/>
                  <a:gd name="T3" fmla="*/ 18 h 22"/>
                  <a:gd name="T4" fmla="*/ 8 w 8"/>
                  <a:gd name="T5" fmla="*/ 4 h 22"/>
                  <a:gd name="T6" fmla="*/ 4 w 8"/>
                  <a:gd name="T7" fmla="*/ 0 h 22"/>
                  <a:gd name="T8" fmla="*/ 0 w 8"/>
                  <a:gd name="T9" fmla="*/ 4 h 22"/>
                  <a:gd name="T10" fmla="*/ 0 w 8"/>
                  <a:gd name="T11" fmla="*/ 18 h 22"/>
                  <a:gd name="T12" fmla="*/ 4 w 8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2">
                    <a:moveTo>
                      <a:pt x="4" y="22"/>
                    </a:moveTo>
                    <a:cubicBezTo>
                      <a:pt x="6" y="22"/>
                      <a:pt x="8" y="20"/>
                      <a:pt x="8" y="1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0"/>
                      <a:pt x="2" y="22"/>
                      <a:pt x="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">
                <a:extLst>
                  <a:ext uri="{FF2B5EF4-FFF2-40B4-BE49-F238E27FC236}">
                    <a16:creationId xmlns:a16="http://schemas.microsoft.com/office/drawing/2014/main" id="{6BD74592-A3D2-2C99-AD96-E69FCE7B9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3" y="3760"/>
                <a:ext cx="50" cy="96"/>
              </a:xfrm>
              <a:custGeom>
                <a:avLst/>
                <a:gdLst>
                  <a:gd name="T0" fmla="*/ 9 w 21"/>
                  <a:gd name="T1" fmla="*/ 24 h 40"/>
                  <a:gd name="T2" fmla="*/ 12 w 21"/>
                  <a:gd name="T3" fmla="*/ 24 h 40"/>
                  <a:gd name="T4" fmla="*/ 13 w 21"/>
                  <a:gd name="T5" fmla="*/ 25 h 40"/>
                  <a:gd name="T6" fmla="*/ 12 w 21"/>
                  <a:gd name="T7" fmla="*/ 27 h 40"/>
                  <a:gd name="T8" fmla="*/ 4 w 21"/>
                  <a:gd name="T9" fmla="*/ 27 h 40"/>
                  <a:gd name="T10" fmla="*/ 0 w 21"/>
                  <a:gd name="T11" fmla="*/ 31 h 40"/>
                  <a:gd name="T12" fmla="*/ 4 w 21"/>
                  <a:gd name="T13" fmla="*/ 34 h 40"/>
                  <a:gd name="T14" fmla="*/ 7 w 21"/>
                  <a:gd name="T15" fmla="*/ 34 h 40"/>
                  <a:gd name="T16" fmla="*/ 7 w 21"/>
                  <a:gd name="T17" fmla="*/ 36 h 40"/>
                  <a:gd name="T18" fmla="*/ 10 w 21"/>
                  <a:gd name="T19" fmla="*/ 40 h 40"/>
                  <a:gd name="T20" fmla="*/ 14 w 21"/>
                  <a:gd name="T21" fmla="*/ 36 h 40"/>
                  <a:gd name="T22" fmla="*/ 14 w 21"/>
                  <a:gd name="T23" fmla="*/ 34 h 40"/>
                  <a:gd name="T24" fmla="*/ 21 w 21"/>
                  <a:gd name="T25" fmla="*/ 25 h 40"/>
                  <a:gd name="T26" fmla="*/ 12 w 21"/>
                  <a:gd name="T27" fmla="*/ 16 h 40"/>
                  <a:gd name="T28" fmla="*/ 9 w 21"/>
                  <a:gd name="T29" fmla="*/ 16 h 40"/>
                  <a:gd name="T30" fmla="*/ 7 w 21"/>
                  <a:gd name="T31" fmla="*/ 15 h 40"/>
                  <a:gd name="T32" fmla="*/ 9 w 21"/>
                  <a:gd name="T33" fmla="*/ 13 h 40"/>
                  <a:gd name="T34" fmla="*/ 17 w 21"/>
                  <a:gd name="T35" fmla="*/ 13 h 40"/>
                  <a:gd name="T36" fmla="*/ 21 w 21"/>
                  <a:gd name="T37" fmla="*/ 10 h 40"/>
                  <a:gd name="T38" fmla="*/ 17 w 21"/>
                  <a:gd name="T39" fmla="*/ 6 h 40"/>
                  <a:gd name="T40" fmla="*/ 14 w 21"/>
                  <a:gd name="T41" fmla="*/ 6 h 40"/>
                  <a:gd name="T42" fmla="*/ 14 w 21"/>
                  <a:gd name="T43" fmla="*/ 4 h 40"/>
                  <a:gd name="T44" fmla="*/ 10 w 21"/>
                  <a:gd name="T45" fmla="*/ 0 h 40"/>
                  <a:gd name="T46" fmla="*/ 7 w 21"/>
                  <a:gd name="T47" fmla="*/ 4 h 40"/>
                  <a:gd name="T48" fmla="*/ 7 w 21"/>
                  <a:gd name="T49" fmla="*/ 6 h 40"/>
                  <a:gd name="T50" fmla="*/ 0 w 21"/>
                  <a:gd name="T51" fmla="*/ 15 h 40"/>
                  <a:gd name="T52" fmla="*/ 9 w 21"/>
                  <a:gd name="T5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40">
                    <a:moveTo>
                      <a:pt x="9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5"/>
                      <a:pt x="13" y="25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0" y="29"/>
                      <a:pt x="0" y="31"/>
                    </a:cubicBezTo>
                    <a:cubicBezTo>
                      <a:pt x="0" y="33"/>
                      <a:pt x="2" y="34"/>
                      <a:pt x="4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8"/>
                      <a:pt x="8" y="40"/>
                      <a:pt x="10" y="40"/>
                    </a:cubicBezTo>
                    <a:cubicBezTo>
                      <a:pt x="12" y="40"/>
                      <a:pt x="14" y="38"/>
                      <a:pt x="14" y="36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8" y="33"/>
                      <a:pt x="21" y="30"/>
                      <a:pt x="21" y="25"/>
                    </a:cubicBezTo>
                    <a:cubicBezTo>
                      <a:pt x="21" y="20"/>
                      <a:pt x="17" y="16"/>
                      <a:pt x="12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7" y="16"/>
                      <a:pt x="7" y="15"/>
                    </a:cubicBezTo>
                    <a:cubicBezTo>
                      <a:pt x="7" y="14"/>
                      <a:pt x="8" y="13"/>
                      <a:pt x="9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2"/>
                      <a:pt x="21" y="10"/>
                    </a:cubicBezTo>
                    <a:cubicBezTo>
                      <a:pt x="21" y="8"/>
                      <a:pt x="19" y="6"/>
                      <a:pt x="17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ubicBezTo>
                      <a:pt x="8" y="0"/>
                      <a:pt x="7" y="2"/>
                      <a:pt x="7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" y="7"/>
                      <a:pt x="0" y="11"/>
                      <a:pt x="0" y="15"/>
                    </a:cubicBezTo>
                    <a:cubicBezTo>
                      <a:pt x="0" y="20"/>
                      <a:pt x="4" y="24"/>
                      <a:pt x="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30">
                <a:extLst>
                  <a:ext uri="{FF2B5EF4-FFF2-40B4-BE49-F238E27FC236}">
                    <a16:creationId xmlns:a16="http://schemas.microsoft.com/office/drawing/2014/main" id="{A24B5520-C1F9-C0E8-9F1E-4EDC2BAE89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7" y="3741"/>
                <a:ext cx="137" cy="136"/>
              </a:xfrm>
              <a:custGeom>
                <a:avLst/>
                <a:gdLst>
                  <a:gd name="T0" fmla="*/ 28 w 57"/>
                  <a:gd name="T1" fmla="*/ 57 h 57"/>
                  <a:gd name="T2" fmla="*/ 57 w 57"/>
                  <a:gd name="T3" fmla="*/ 28 h 57"/>
                  <a:gd name="T4" fmla="*/ 28 w 57"/>
                  <a:gd name="T5" fmla="*/ 0 h 57"/>
                  <a:gd name="T6" fmla="*/ 0 w 57"/>
                  <a:gd name="T7" fmla="*/ 28 h 57"/>
                  <a:gd name="T8" fmla="*/ 28 w 57"/>
                  <a:gd name="T9" fmla="*/ 57 h 57"/>
                  <a:gd name="T10" fmla="*/ 28 w 57"/>
                  <a:gd name="T11" fmla="*/ 7 h 57"/>
                  <a:gd name="T12" fmla="*/ 49 w 57"/>
                  <a:gd name="T13" fmla="*/ 28 h 57"/>
                  <a:gd name="T14" fmla="*/ 28 w 57"/>
                  <a:gd name="T15" fmla="*/ 49 h 57"/>
                  <a:gd name="T16" fmla="*/ 7 w 57"/>
                  <a:gd name="T17" fmla="*/ 28 h 57"/>
                  <a:gd name="T18" fmla="*/ 28 w 57"/>
                  <a:gd name="T19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7">
                    <a:moveTo>
                      <a:pt x="28" y="57"/>
                    </a:moveTo>
                    <a:cubicBezTo>
                      <a:pt x="44" y="57"/>
                      <a:pt x="57" y="44"/>
                      <a:pt x="57" y="28"/>
                    </a:cubicBezTo>
                    <a:cubicBezTo>
                      <a:pt x="57" y="12"/>
                      <a:pt x="44" y="0"/>
                      <a:pt x="28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3" y="57"/>
                      <a:pt x="28" y="57"/>
                    </a:cubicBezTo>
                    <a:close/>
                    <a:moveTo>
                      <a:pt x="28" y="7"/>
                    </a:moveTo>
                    <a:cubicBezTo>
                      <a:pt x="40" y="7"/>
                      <a:pt x="49" y="17"/>
                      <a:pt x="49" y="28"/>
                    </a:cubicBezTo>
                    <a:cubicBezTo>
                      <a:pt x="49" y="40"/>
                      <a:pt x="40" y="49"/>
                      <a:pt x="28" y="49"/>
                    </a:cubicBezTo>
                    <a:cubicBezTo>
                      <a:pt x="17" y="49"/>
                      <a:pt x="7" y="40"/>
                      <a:pt x="7" y="28"/>
                    </a:cubicBezTo>
                    <a:cubicBezTo>
                      <a:pt x="7" y="17"/>
                      <a:pt x="17" y="7"/>
                      <a:pt x="2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31">
                <a:extLst>
                  <a:ext uri="{FF2B5EF4-FFF2-40B4-BE49-F238E27FC236}">
                    <a16:creationId xmlns:a16="http://schemas.microsoft.com/office/drawing/2014/main" id="{7D494104-29C9-CF84-B057-4A32ED853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7" y="3503"/>
                <a:ext cx="50" cy="95"/>
              </a:xfrm>
              <a:custGeom>
                <a:avLst/>
                <a:gdLst>
                  <a:gd name="T0" fmla="*/ 9 w 21"/>
                  <a:gd name="T1" fmla="*/ 24 h 40"/>
                  <a:gd name="T2" fmla="*/ 12 w 21"/>
                  <a:gd name="T3" fmla="*/ 24 h 40"/>
                  <a:gd name="T4" fmla="*/ 14 w 21"/>
                  <a:gd name="T5" fmla="*/ 25 h 40"/>
                  <a:gd name="T6" fmla="*/ 12 w 21"/>
                  <a:gd name="T7" fmla="*/ 27 h 40"/>
                  <a:gd name="T8" fmla="*/ 4 w 21"/>
                  <a:gd name="T9" fmla="*/ 27 h 40"/>
                  <a:gd name="T10" fmla="*/ 0 w 21"/>
                  <a:gd name="T11" fmla="*/ 31 h 40"/>
                  <a:gd name="T12" fmla="*/ 4 w 21"/>
                  <a:gd name="T13" fmla="*/ 34 h 40"/>
                  <a:gd name="T14" fmla="*/ 7 w 21"/>
                  <a:gd name="T15" fmla="*/ 34 h 40"/>
                  <a:gd name="T16" fmla="*/ 7 w 21"/>
                  <a:gd name="T17" fmla="*/ 36 h 40"/>
                  <a:gd name="T18" fmla="*/ 10 w 21"/>
                  <a:gd name="T19" fmla="*/ 40 h 40"/>
                  <a:gd name="T20" fmla="*/ 14 w 21"/>
                  <a:gd name="T21" fmla="*/ 36 h 40"/>
                  <a:gd name="T22" fmla="*/ 14 w 21"/>
                  <a:gd name="T23" fmla="*/ 34 h 40"/>
                  <a:gd name="T24" fmla="*/ 21 w 21"/>
                  <a:gd name="T25" fmla="*/ 25 h 40"/>
                  <a:gd name="T26" fmla="*/ 12 w 21"/>
                  <a:gd name="T27" fmla="*/ 16 h 40"/>
                  <a:gd name="T28" fmla="*/ 9 w 21"/>
                  <a:gd name="T29" fmla="*/ 16 h 40"/>
                  <a:gd name="T30" fmla="*/ 7 w 21"/>
                  <a:gd name="T31" fmla="*/ 15 h 40"/>
                  <a:gd name="T32" fmla="*/ 9 w 21"/>
                  <a:gd name="T33" fmla="*/ 13 h 40"/>
                  <a:gd name="T34" fmla="*/ 17 w 21"/>
                  <a:gd name="T35" fmla="*/ 13 h 40"/>
                  <a:gd name="T36" fmla="*/ 21 w 21"/>
                  <a:gd name="T37" fmla="*/ 9 h 40"/>
                  <a:gd name="T38" fmla="*/ 17 w 21"/>
                  <a:gd name="T39" fmla="*/ 6 h 40"/>
                  <a:gd name="T40" fmla="*/ 14 w 21"/>
                  <a:gd name="T41" fmla="*/ 6 h 40"/>
                  <a:gd name="T42" fmla="*/ 14 w 21"/>
                  <a:gd name="T43" fmla="*/ 3 h 40"/>
                  <a:gd name="T44" fmla="*/ 10 w 21"/>
                  <a:gd name="T45" fmla="*/ 0 h 40"/>
                  <a:gd name="T46" fmla="*/ 7 w 21"/>
                  <a:gd name="T47" fmla="*/ 3 h 40"/>
                  <a:gd name="T48" fmla="*/ 7 w 21"/>
                  <a:gd name="T49" fmla="*/ 6 h 40"/>
                  <a:gd name="T50" fmla="*/ 0 w 21"/>
                  <a:gd name="T51" fmla="*/ 15 h 40"/>
                  <a:gd name="T52" fmla="*/ 9 w 21"/>
                  <a:gd name="T5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40">
                    <a:moveTo>
                      <a:pt x="9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4" y="24"/>
                      <a:pt x="14" y="25"/>
                    </a:cubicBezTo>
                    <a:cubicBezTo>
                      <a:pt x="14" y="26"/>
                      <a:pt x="13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0" y="28"/>
                      <a:pt x="0" y="31"/>
                    </a:cubicBezTo>
                    <a:cubicBezTo>
                      <a:pt x="0" y="33"/>
                      <a:pt x="2" y="34"/>
                      <a:pt x="4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9"/>
                      <a:pt x="8" y="40"/>
                      <a:pt x="10" y="40"/>
                    </a:cubicBezTo>
                    <a:cubicBezTo>
                      <a:pt x="12" y="40"/>
                      <a:pt x="14" y="39"/>
                      <a:pt x="14" y="36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8" y="33"/>
                      <a:pt x="21" y="29"/>
                      <a:pt x="21" y="25"/>
                    </a:cubicBezTo>
                    <a:cubicBezTo>
                      <a:pt x="21" y="20"/>
                      <a:pt x="17" y="16"/>
                      <a:pt x="12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7" y="16"/>
                      <a:pt x="7" y="15"/>
                    </a:cubicBezTo>
                    <a:cubicBezTo>
                      <a:pt x="7" y="14"/>
                      <a:pt x="8" y="13"/>
                      <a:pt x="9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1"/>
                      <a:pt x="21" y="9"/>
                    </a:cubicBezTo>
                    <a:cubicBezTo>
                      <a:pt x="21" y="7"/>
                      <a:pt x="19" y="6"/>
                      <a:pt x="17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7" y="1"/>
                      <a:pt x="7" y="3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" y="7"/>
                      <a:pt x="0" y="10"/>
                      <a:pt x="0" y="15"/>
                    </a:cubicBezTo>
                    <a:cubicBezTo>
                      <a:pt x="0" y="20"/>
                      <a:pt x="4" y="24"/>
                      <a:pt x="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32">
                <a:extLst>
                  <a:ext uri="{FF2B5EF4-FFF2-40B4-BE49-F238E27FC236}">
                    <a16:creationId xmlns:a16="http://schemas.microsoft.com/office/drawing/2014/main" id="{E24479FB-0E9E-C308-8195-DC5DC13096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03" y="3479"/>
                <a:ext cx="142" cy="143"/>
              </a:xfrm>
              <a:custGeom>
                <a:avLst/>
                <a:gdLst>
                  <a:gd name="T0" fmla="*/ 0 w 59"/>
                  <a:gd name="T1" fmla="*/ 30 h 60"/>
                  <a:gd name="T2" fmla="*/ 29 w 59"/>
                  <a:gd name="T3" fmla="*/ 60 h 60"/>
                  <a:gd name="T4" fmla="*/ 59 w 59"/>
                  <a:gd name="T5" fmla="*/ 30 h 60"/>
                  <a:gd name="T6" fmla="*/ 29 w 59"/>
                  <a:gd name="T7" fmla="*/ 0 h 60"/>
                  <a:gd name="T8" fmla="*/ 0 w 59"/>
                  <a:gd name="T9" fmla="*/ 30 h 60"/>
                  <a:gd name="T10" fmla="*/ 29 w 59"/>
                  <a:gd name="T11" fmla="*/ 8 h 60"/>
                  <a:gd name="T12" fmla="*/ 52 w 59"/>
                  <a:gd name="T13" fmla="*/ 30 h 60"/>
                  <a:gd name="T14" fmla="*/ 29 w 59"/>
                  <a:gd name="T15" fmla="*/ 52 h 60"/>
                  <a:gd name="T16" fmla="*/ 7 w 59"/>
                  <a:gd name="T17" fmla="*/ 30 h 60"/>
                  <a:gd name="T18" fmla="*/ 29 w 59"/>
                  <a:gd name="T1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60">
                    <a:moveTo>
                      <a:pt x="0" y="30"/>
                    </a:moveTo>
                    <a:cubicBezTo>
                      <a:pt x="0" y="46"/>
                      <a:pt x="13" y="60"/>
                      <a:pt x="29" y="60"/>
                    </a:cubicBezTo>
                    <a:cubicBezTo>
                      <a:pt x="46" y="60"/>
                      <a:pt x="59" y="46"/>
                      <a:pt x="59" y="30"/>
                    </a:cubicBezTo>
                    <a:cubicBezTo>
                      <a:pt x="59" y="14"/>
                      <a:pt x="46" y="0"/>
                      <a:pt x="29" y="0"/>
                    </a:cubicBezTo>
                    <a:cubicBezTo>
                      <a:pt x="13" y="0"/>
                      <a:pt x="0" y="14"/>
                      <a:pt x="0" y="30"/>
                    </a:cubicBezTo>
                    <a:close/>
                    <a:moveTo>
                      <a:pt x="29" y="8"/>
                    </a:move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2"/>
                      <a:pt x="29" y="52"/>
                    </a:cubicBezTo>
                    <a:cubicBezTo>
                      <a:pt x="17" y="52"/>
                      <a:pt x="7" y="42"/>
                      <a:pt x="7" y="30"/>
                    </a:cubicBezTo>
                    <a:cubicBezTo>
                      <a:pt x="7" y="18"/>
                      <a:pt x="17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33">
                <a:extLst>
                  <a:ext uri="{FF2B5EF4-FFF2-40B4-BE49-F238E27FC236}">
                    <a16:creationId xmlns:a16="http://schemas.microsoft.com/office/drawing/2014/main" id="{1E7FFF2A-1E77-8CEE-8D7B-0C215F794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18" y="3629"/>
                <a:ext cx="372" cy="449"/>
              </a:xfrm>
              <a:custGeom>
                <a:avLst/>
                <a:gdLst>
                  <a:gd name="T0" fmla="*/ 129 w 155"/>
                  <a:gd name="T1" fmla="*/ 30 h 188"/>
                  <a:gd name="T2" fmla="*/ 123 w 155"/>
                  <a:gd name="T3" fmla="*/ 30 h 188"/>
                  <a:gd name="T4" fmla="*/ 123 w 155"/>
                  <a:gd name="T5" fmla="*/ 26 h 188"/>
                  <a:gd name="T6" fmla="*/ 132 w 155"/>
                  <a:gd name="T7" fmla="*/ 15 h 188"/>
                  <a:gd name="T8" fmla="*/ 132 w 155"/>
                  <a:gd name="T9" fmla="*/ 10 h 188"/>
                  <a:gd name="T10" fmla="*/ 122 w 155"/>
                  <a:gd name="T11" fmla="*/ 0 h 188"/>
                  <a:gd name="T12" fmla="*/ 33 w 155"/>
                  <a:gd name="T13" fmla="*/ 0 h 188"/>
                  <a:gd name="T14" fmla="*/ 23 w 155"/>
                  <a:gd name="T15" fmla="*/ 10 h 188"/>
                  <a:gd name="T16" fmla="*/ 23 w 155"/>
                  <a:gd name="T17" fmla="*/ 15 h 188"/>
                  <a:gd name="T18" fmla="*/ 32 w 155"/>
                  <a:gd name="T19" fmla="*/ 26 h 188"/>
                  <a:gd name="T20" fmla="*/ 32 w 155"/>
                  <a:gd name="T21" fmla="*/ 30 h 188"/>
                  <a:gd name="T22" fmla="*/ 26 w 155"/>
                  <a:gd name="T23" fmla="*/ 30 h 188"/>
                  <a:gd name="T24" fmla="*/ 0 w 155"/>
                  <a:gd name="T25" fmla="*/ 56 h 188"/>
                  <a:gd name="T26" fmla="*/ 0 w 155"/>
                  <a:gd name="T27" fmla="*/ 162 h 188"/>
                  <a:gd name="T28" fmla="*/ 26 w 155"/>
                  <a:gd name="T29" fmla="*/ 188 h 188"/>
                  <a:gd name="T30" fmla="*/ 129 w 155"/>
                  <a:gd name="T31" fmla="*/ 188 h 188"/>
                  <a:gd name="T32" fmla="*/ 155 w 155"/>
                  <a:gd name="T33" fmla="*/ 162 h 188"/>
                  <a:gd name="T34" fmla="*/ 155 w 155"/>
                  <a:gd name="T35" fmla="*/ 56 h 188"/>
                  <a:gd name="T36" fmla="*/ 129 w 155"/>
                  <a:gd name="T37" fmla="*/ 30 h 188"/>
                  <a:gd name="T38" fmla="*/ 30 w 155"/>
                  <a:gd name="T39" fmla="*/ 15 h 188"/>
                  <a:gd name="T40" fmla="*/ 30 w 155"/>
                  <a:gd name="T41" fmla="*/ 10 h 188"/>
                  <a:gd name="T42" fmla="*/ 33 w 155"/>
                  <a:gd name="T43" fmla="*/ 7 h 188"/>
                  <a:gd name="T44" fmla="*/ 122 w 155"/>
                  <a:gd name="T45" fmla="*/ 7 h 188"/>
                  <a:gd name="T46" fmla="*/ 125 w 155"/>
                  <a:gd name="T47" fmla="*/ 10 h 188"/>
                  <a:gd name="T48" fmla="*/ 125 w 155"/>
                  <a:gd name="T49" fmla="*/ 15 h 188"/>
                  <a:gd name="T50" fmla="*/ 122 w 155"/>
                  <a:gd name="T51" fmla="*/ 18 h 188"/>
                  <a:gd name="T52" fmla="*/ 33 w 155"/>
                  <a:gd name="T53" fmla="*/ 18 h 188"/>
                  <a:gd name="T54" fmla="*/ 30 w 155"/>
                  <a:gd name="T55" fmla="*/ 15 h 188"/>
                  <a:gd name="T56" fmla="*/ 115 w 155"/>
                  <a:gd name="T57" fmla="*/ 26 h 188"/>
                  <a:gd name="T58" fmla="*/ 115 w 155"/>
                  <a:gd name="T59" fmla="*/ 30 h 188"/>
                  <a:gd name="T60" fmla="*/ 39 w 155"/>
                  <a:gd name="T61" fmla="*/ 30 h 188"/>
                  <a:gd name="T62" fmla="*/ 39 w 155"/>
                  <a:gd name="T63" fmla="*/ 26 h 188"/>
                  <a:gd name="T64" fmla="*/ 115 w 155"/>
                  <a:gd name="T65" fmla="*/ 26 h 188"/>
                  <a:gd name="T66" fmla="*/ 148 w 155"/>
                  <a:gd name="T67" fmla="*/ 162 h 188"/>
                  <a:gd name="T68" fmla="*/ 129 w 155"/>
                  <a:gd name="T69" fmla="*/ 181 h 188"/>
                  <a:gd name="T70" fmla="*/ 26 w 155"/>
                  <a:gd name="T71" fmla="*/ 181 h 188"/>
                  <a:gd name="T72" fmla="*/ 7 w 155"/>
                  <a:gd name="T73" fmla="*/ 162 h 188"/>
                  <a:gd name="T74" fmla="*/ 7 w 155"/>
                  <a:gd name="T75" fmla="*/ 56 h 188"/>
                  <a:gd name="T76" fmla="*/ 26 w 155"/>
                  <a:gd name="T77" fmla="*/ 37 h 188"/>
                  <a:gd name="T78" fmla="*/ 129 w 155"/>
                  <a:gd name="T79" fmla="*/ 37 h 188"/>
                  <a:gd name="T80" fmla="*/ 148 w 155"/>
                  <a:gd name="T81" fmla="*/ 56 h 188"/>
                  <a:gd name="T82" fmla="*/ 148 w 155"/>
                  <a:gd name="T83" fmla="*/ 16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88">
                    <a:moveTo>
                      <a:pt x="129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8" y="25"/>
                      <a:pt x="132" y="21"/>
                      <a:pt x="132" y="15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4"/>
                      <a:pt x="127" y="0"/>
                      <a:pt x="12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3" y="4"/>
                      <a:pt x="23" y="10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21"/>
                      <a:pt x="27" y="25"/>
                      <a:pt x="32" y="26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11" y="30"/>
                      <a:pt x="0" y="42"/>
                      <a:pt x="0" y="56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7"/>
                      <a:pt x="11" y="188"/>
                      <a:pt x="26" y="188"/>
                    </a:cubicBezTo>
                    <a:cubicBezTo>
                      <a:pt x="129" y="188"/>
                      <a:pt x="129" y="188"/>
                      <a:pt x="129" y="188"/>
                    </a:cubicBezTo>
                    <a:cubicBezTo>
                      <a:pt x="143" y="188"/>
                      <a:pt x="155" y="177"/>
                      <a:pt x="155" y="162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42"/>
                      <a:pt x="143" y="30"/>
                      <a:pt x="129" y="30"/>
                    </a:cubicBezTo>
                    <a:close/>
                    <a:moveTo>
                      <a:pt x="30" y="15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8"/>
                      <a:pt x="31" y="7"/>
                      <a:pt x="33" y="7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3" y="7"/>
                      <a:pt x="125" y="8"/>
                      <a:pt x="125" y="10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7"/>
                      <a:pt x="123" y="18"/>
                      <a:pt x="12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1" y="18"/>
                      <a:pt x="30" y="17"/>
                      <a:pt x="30" y="15"/>
                    </a:cubicBezTo>
                    <a:close/>
                    <a:moveTo>
                      <a:pt x="115" y="26"/>
                    </a:moveTo>
                    <a:cubicBezTo>
                      <a:pt x="115" y="30"/>
                      <a:pt x="115" y="30"/>
                      <a:pt x="115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6"/>
                      <a:pt x="39" y="26"/>
                      <a:pt x="39" y="26"/>
                    </a:cubicBezTo>
                    <a:lnTo>
                      <a:pt x="115" y="26"/>
                    </a:lnTo>
                    <a:close/>
                    <a:moveTo>
                      <a:pt x="148" y="162"/>
                    </a:moveTo>
                    <a:cubicBezTo>
                      <a:pt x="148" y="173"/>
                      <a:pt x="139" y="181"/>
                      <a:pt x="129" y="181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15" y="181"/>
                      <a:pt x="7" y="173"/>
                      <a:pt x="7" y="162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46"/>
                      <a:pt x="15" y="37"/>
                      <a:pt x="26" y="37"/>
                    </a:cubicBezTo>
                    <a:cubicBezTo>
                      <a:pt x="129" y="37"/>
                      <a:pt x="129" y="37"/>
                      <a:pt x="129" y="37"/>
                    </a:cubicBezTo>
                    <a:cubicBezTo>
                      <a:pt x="139" y="37"/>
                      <a:pt x="148" y="46"/>
                      <a:pt x="148" y="56"/>
                    </a:cubicBezTo>
                    <a:cubicBezTo>
                      <a:pt x="148" y="162"/>
                      <a:pt x="148" y="162"/>
                      <a:pt x="14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34">
                <a:extLst>
                  <a:ext uri="{FF2B5EF4-FFF2-40B4-BE49-F238E27FC236}">
                    <a16:creationId xmlns:a16="http://schemas.microsoft.com/office/drawing/2014/main" id="{42B02ED4-C343-3343-4CD5-5E56836862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7" y="3918"/>
                <a:ext cx="197" cy="136"/>
              </a:xfrm>
              <a:custGeom>
                <a:avLst/>
                <a:gdLst>
                  <a:gd name="T0" fmla="*/ 73 w 82"/>
                  <a:gd name="T1" fmla="*/ 10 h 57"/>
                  <a:gd name="T2" fmla="*/ 72 w 82"/>
                  <a:gd name="T3" fmla="*/ 9 h 57"/>
                  <a:gd name="T4" fmla="*/ 23 w 82"/>
                  <a:gd name="T5" fmla="*/ 0 h 57"/>
                  <a:gd name="T6" fmla="*/ 23 w 82"/>
                  <a:gd name="T7" fmla="*/ 18 h 57"/>
                  <a:gd name="T8" fmla="*/ 25 w 82"/>
                  <a:gd name="T9" fmla="*/ 19 h 57"/>
                  <a:gd name="T10" fmla="*/ 15 w 82"/>
                  <a:gd name="T11" fmla="*/ 20 h 57"/>
                  <a:gd name="T12" fmla="*/ 7 w 82"/>
                  <a:gd name="T13" fmla="*/ 30 h 57"/>
                  <a:gd name="T14" fmla="*/ 9 w 82"/>
                  <a:gd name="T15" fmla="*/ 47 h 57"/>
                  <a:gd name="T16" fmla="*/ 25 w 82"/>
                  <a:gd name="T17" fmla="*/ 49 h 57"/>
                  <a:gd name="T18" fmla="*/ 73 w 82"/>
                  <a:gd name="T19" fmla="*/ 57 h 57"/>
                  <a:gd name="T20" fmla="*/ 73 w 82"/>
                  <a:gd name="T21" fmla="*/ 40 h 57"/>
                  <a:gd name="T22" fmla="*/ 57 w 82"/>
                  <a:gd name="T23" fmla="*/ 39 h 57"/>
                  <a:gd name="T24" fmla="*/ 64 w 82"/>
                  <a:gd name="T25" fmla="*/ 29 h 57"/>
                  <a:gd name="T26" fmla="*/ 73 w 82"/>
                  <a:gd name="T27" fmla="*/ 27 h 57"/>
                  <a:gd name="T28" fmla="*/ 23 w 82"/>
                  <a:gd name="T29" fmla="*/ 10 h 57"/>
                  <a:gd name="T30" fmla="*/ 23 w 82"/>
                  <a:gd name="T31" fmla="*/ 8 h 57"/>
                  <a:gd name="T32" fmla="*/ 64 w 82"/>
                  <a:gd name="T33" fmla="*/ 9 h 57"/>
                  <a:gd name="T34" fmla="*/ 33 w 82"/>
                  <a:gd name="T35" fmla="*/ 10 h 57"/>
                  <a:gd name="T36" fmla="*/ 15 w 82"/>
                  <a:gd name="T37" fmla="*/ 27 h 57"/>
                  <a:gd name="T38" fmla="*/ 33 w 82"/>
                  <a:gd name="T39" fmla="*/ 28 h 57"/>
                  <a:gd name="T40" fmla="*/ 56 w 82"/>
                  <a:gd name="T41" fmla="*/ 29 h 57"/>
                  <a:gd name="T42" fmla="*/ 48 w 82"/>
                  <a:gd name="T43" fmla="*/ 30 h 57"/>
                  <a:gd name="T44" fmla="*/ 15 w 82"/>
                  <a:gd name="T45" fmla="*/ 30 h 57"/>
                  <a:gd name="T46" fmla="*/ 15 w 82"/>
                  <a:gd name="T47" fmla="*/ 27 h 57"/>
                  <a:gd name="T48" fmla="*/ 7 w 82"/>
                  <a:gd name="T49" fmla="*/ 39 h 57"/>
                  <a:gd name="T50" fmla="*/ 15 w 82"/>
                  <a:gd name="T51" fmla="*/ 37 h 57"/>
                  <a:gd name="T52" fmla="*/ 48 w 82"/>
                  <a:gd name="T53" fmla="*/ 37 h 57"/>
                  <a:gd name="T54" fmla="*/ 48 w 82"/>
                  <a:gd name="T55" fmla="*/ 40 h 57"/>
                  <a:gd name="T56" fmla="*/ 33 w 82"/>
                  <a:gd name="T57" fmla="*/ 40 h 57"/>
                  <a:gd name="T58" fmla="*/ 73 w 82"/>
                  <a:gd name="T59" fmla="*/ 47 h 57"/>
                  <a:gd name="T60" fmla="*/ 73 w 82"/>
                  <a:gd name="T61" fmla="*/ 50 h 57"/>
                  <a:gd name="T62" fmla="*/ 32 w 82"/>
                  <a:gd name="T63" fmla="*/ 49 h 57"/>
                  <a:gd name="T64" fmla="*/ 48 w 82"/>
                  <a:gd name="T65" fmla="*/ 47 h 57"/>
                  <a:gd name="T66" fmla="*/ 73 w 82"/>
                  <a:gd name="T67" fmla="*/ 47 h 57"/>
                  <a:gd name="T68" fmla="*/ 55 w 82"/>
                  <a:gd name="T69" fmla="*/ 20 h 57"/>
                  <a:gd name="T70" fmla="*/ 32 w 82"/>
                  <a:gd name="T71" fmla="*/ 19 h 57"/>
                  <a:gd name="T72" fmla="*/ 63 w 82"/>
                  <a:gd name="T73" fmla="*/ 18 h 57"/>
                  <a:gd name="T74" fmla="*/ 74 w 82"/>
                  <a:gd name="T75" fmla="*/ 19 h 57"/>
                  <a:gd name="T76" fmla="*/ 55 w 82"/>
                  <a:gd name="T77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57">
                    <a:moveTo>
                      <a:pt x="82" y="19"/>
                    </a:moveTo>
                    <a:cubicBezTo>
                      <a:pt x="82" y="14"/>
                      <a:pt x="78" y="10"/>
                      <a:pt x="73" y="10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2" y="10"/>
                      <a:pt x="72" y="9"/>
                      <a:pt x="72" y="9"/>
                    </a:cubicBezTo>
                    <a:cubicBezTo>
                      <a:pt x="72" y="4"/>
                      <a:pt x="68" y="0"/>
                      <a:pt x="6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9" y="0"/>
                      <a:pt x="15" y="4"/>
                      <a:pt x="15" y="9"/>
                    </a:cubicBezTo>
                    <a:cubicBezTo>
                      <a:pt x="15" y="14"/>
                      <a:pt x="19" y="18"/>
                      <a:pt x="23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9"/>
                    </a:cubicBezTo>
                    <a:cubicBezTo>
                      <a:pt x="25" y="19"/>
                      <a:pt x="25" y="20"/>
                      <a:pt x="2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1" y="20"/>
                      <a:pt x="7" y="24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3" y="31"/>
                      <a:pt x="0" y="35"/>
                      <a:pt x="0" y="39"/>
                    </a:cubicBezTo>
                    <a:cubicBezTo>
                      <a:pt x="0" y="43"/>
                      <a:pt x="4" y="47"/>
                      <a:pt x="9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8"/>
                      <a:pt x="25" y="48"/>
                      <a:pt x="25" y="49"/>
                    </a:cubicBezTo>
                    <a:cubicBezTo>
                      <a:pt x="25" y="53"/>
                      <a:pt x="29" y="57"/>
                      <a:pt x="3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8" y="57"/>
                      <a:pt x="82" y="53"/>
                      <a:pt x="82" y="49"/>
                    </a:cubicBezTo>
                    <a:cubicBezTo>
                      <a:pt x="82" y="44"/>
                      <a:pt x="78" y="40"/>
                      <a:pt x="73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39"/>
                      <a:pt x="57" y="39"/>
                    </a:cubicBezTo>
                    <a:cubicBezTo>
                      <a:pt x="57" y="38"/>
                      <a:pt x="57" y="38"/>
                      <a:pt x="57" y="37"/>
                    </a:cubicBezTo>
                    <a:cubicBezTo>
                      <a:pt x="61" y="36"/>
                      <a:pt x="64" y="33"/>
                      <a:pt x="64" y="29"/>
                    </a:cubicBezTo>
                    <a:cubicBezTo>
                      <a:pt x="64" y="28"/>
                      <a:pt x="64" y="28"/>
                      <a:pt x="64" y="27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8" y="27"/>
                      <a:pt x="82" y="24"/>
                      <a:pt x="82" y="19"/>
                    </a:cubicBezTo>
                    <a:close/>
                    <a:moveTo>
                      <a:pt x="23" y="10"/>
                    </a:moveTo>
                    <a:cubicBezTo>
                      <a:pt x="23" y="10"/>
                      <a:pt x="22" y="10"/>
                      <a:pt x="22" y="9"/>
                    </a:cubicBezTo>
                    <a:cubicBezTo>
                      <a:pt x="22" y="8"/>
                      <a:pt x="23" y="8"/>
                      <a:pt x="2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4" y="8"/>
                      <a:pt x="64" y="8"/>
                      <a:pt x="64" y="9"/>
                    </a:cubicBezTo>
                    <a:cubicBezTo>
                      <a:pt x="64" y="10"/>
                      <a:pt x="64" y="10"/>
                      <a:pt x="63" y="10"/>
                    </a:cubicBezTo>
                    <a:cubicBezTo>
                      <a:pt x="33" y="10"/>
                      <a:pt x="33" y="10"/>
                      <a:pt x="33" y="10"/>
                    </a:cubicBezTo>
                    <a:lnTo>
                      <a:pt x="23" y="10"/>
                    </a:lnTo>
                    <a:close/>
                    <a:moveTo>
                      <a:pt x="15" y="27"/>
                    </a:move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8"/>
                      <a:pt x="33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6" y="28"/>
                      <a:pt x="56" y="28"/>
                      <a:pt x="56" y="29"/>
                    </a:cubicBezTo>
                    <a:cubicBezTo>
                      <a:pt x="56" y="29"/>
                      <a:pt x="56" y="30"/>
                      <a:pt x="55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4" y="29"/>
                      <a:pt x="14" y="29"/>
                    </a:cubicBezTo>
                    <a:cubicBezTo>
                      <a:pt x="14" y="28"/>
                      <a:pt x="15" y="27"/>
                      <a:pt x="15" y="27"/>
                    </a:cubicBezTo>
                    <a:close/>
                    <a:moveTo>
                      <a:pt x="9" y="40"/>
                    </a:moveTo>
                    <a:cubicBezTo>
                      <a:pt x="8" y="40"/>
                      <a:pt x="7" y="39"/>
                      <a:pt x="7" y="39"/>
                    </a:cubicBezTo>
                    <a:cubicBezTo>
                      <a:pt x="7" y="38"/>
                      <a:pt x="8" y="37"/>
                      <a:pt x="9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9" y="37"/>
                      <a:pt x="49" y="38"/>
                      <a:pt x="49" y="39"/>
                    </a:cubicBezTo>
                    <a:cubicBezTo>
                      <a:pt x="49" y="39"/>
                      <a:pt x="49" y="40"/>
                      <a:pt x="4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lnTo>
                      <a:pt x="9" y="40"/>
                    </a:lnTo>
                    <a:close/>
                    <a:moveTo>
                      <a:pt x="73" y="47"/>
                    </a:moveTo>
                    <a:cubicBezTo>
                      <a:pt x="74" y="47"/>
                      <a:pt x="74" y="48"/>
                      <a:pt x="74" y="49"/>
                    </a:cubicBezTo>
                    <a:cubicBezTo>
                      <a:pt x="74" y="49"/>
                      <a:pt x="74" y="50"/>
                      <a:pt x="7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2" y="49"/>
                      <a:pt x="32" y="49"/>
                    </a:cubicBezTo>
                    <a:cubicBezTo>
                      <a:pt x="32" y="48"/>
                      <a:pt x="33" y="47"/>
                      <a:pt x="33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lnTo>
                      <a:pt x="73" y="47"/>
                    </a:lnTo>
                    <a:close/>
                    <a:moveTo>
                      <a:pt x="55" y="20"/>
                    </a:moveTo>
                    <a:cubicBezTo>
                      <a:pt x="55" y="20"/>
                      <a:pt x="55" y="20"/>
                      <a:pt x="55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2" y="20"/>
                      <a:pt x="32" y="19"/>
                    </a:cubicBezTo>
                    <a:cubicBezTo>
                      <a:pt x="32" y="18"/>
                      <a:pt x="33" y="18"/>
                      <a:pt x="3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8"/>
                      <a:pt x="74" y="18"/>
                      <a:pt x="74" y="19"/>
                    </a:cubicBezTo>
                    <a:cubicBezTo>
                      <a:pt x="74" y="20"/>
                      <a:pt x="74" y="20"/>
                      <a:pt x="73" y="20"/>
                    </a:cubicBezTo>
                    <a:lnTo>
                      <a:pt x="5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35">
                <a:extLst>
                  <a:ext uri="{FF2B5EF4-FFF2-40B4-BE49-F238E27FC236}">
                    <a16:creationId xmlns:a16="http://schemas.microsoft.com/office/drawing/2014/main" id="{67C47E91-2DBE-6008-9EC7-88E245D47E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87" y="3827"/>
                <a:ext cx="130" cy="82"/>
              </a:xfrm>
              <a:custGeom>
                <a:avLst/>
                <a:gdLst>
                  <a:gd name="T0" fmla="*/ 5 w 54"/>
                  <a:gd name="T1" fmla="*/ 17 h 34"/>
                  <a:gd name="T2" fmla="*/ 41 w 54"/>
                  <a:gd name="T3" fmla="*/ 33 h 34"/>
                  <a:gd name="T4" fmla="*/ 45 w 54"/>
                  <a:gd name="T5" fmla="*/ 34 h 34"/>
                  <a:gd name="T6" fmla="*/ 53 w 54"/>
                  <a:gd name="T7" fmla="*/ 29 h 34"/>
                  <a:gd name="T8" fmla="*/ 48 w 54"/>
                  <a:gd name="T9" fmla="*/ 17 h 34"/>
                  <a:gd name="T10" fmla="*/ 12 w 54"/>
                  <a:gd name="T11" fmla="*/ 1 h 34"/>
                  <a:gd name="T12" fmla="*/ 8 w 54"/>
                  <a:gd name="T13" fmla="*/ 0 h 34"/>
                  <a:gd name="T14" fmla="*/ 1 w 54"/>
                  <a:gd name="T15" fmla="*/ 5 h 34"/>
                  <a:gd name="T16" fmla="*/ 0 w 54"/>
                  <a:gd name="T17" fmla="*/ 12 h 34"/>
                  <a:gd name="T18" fmla="*/ 5 w 54"/>
                  <a:gd name="T19" fmla="*/ 17 h 34"/>
                  <a:gd name="T20" fmla="*/ 7 w 54"/>
                  <a:gd name="T21" fmla="*/ 8 h 34"/>
                  <a:gd name="T22" fmla="*/ 8 w 54"/>
                  <a:gd name="T23" fmla="*/ 8 h 34"/>
                  <a:gd name="T24" fmla="*/ 9 w 54"/>
                  <a:gd name="T25" fmla="*/ 8 h 34"/>
                  <a:gd name="T26" fmla="*/ 45 w 54"/>
                  <a:gd name="T27" fmla="*/ 24 h 34"/>
                  <a:gd name="T28" fmla="*/ 46 w 54"/>
                  <a:gd name="T29" fmla="*/ 26 h 34"/>
                  <a:gd name="T30" fmla="*/ 45 w 54"/>
                  <a:gd name="T31" fmla="*/ 26 h 34"/>
                  <a:gd name="T32" fmla="*/ 44 w 54"/>
                  <a:gd name="T33" fmla="*/ 26 h 34"/>
                  <a:gd name="T34" fmla="*/ 8 w 54"/>
                  <a:gd name="T35" fmla="*/ 10 h 34"/>
                  <a:gd name="T36" fmla="*/ 7 w 54"/>
                  <a:gd name="T37" fmla="*/ 9 h 34"/>
                  <a:gd name="T38" fmla="*/ 7 w 54"/>
                  <a:gd name="T3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34">
                    <a:moveTo>
                      <a:pt x="5" y="17"/>
                    </a:move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3"/>
                      <a:pt x="43" y="34"/>
                      <a:pt x="45" y="34"/>
                    </a:cubicBezTo>
                    <a:cubicBezTo>
                      <a:pt x="48" y="34"/>
                      <a:pt x="51" y="32"/>
                      <a:pt x="53" y="29"/>
                    </a:cubicBezTo>
                    <a:cubicBezTo>
                      <a:pt x="54" y="24"/>
                      <a:pt x="53" y="19"/>
                      <a:pt x="48" y="1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7"/>
                      <a:pt x="0" y="10"/>
                      <a:pt x="0" y="12"/>
                    </a:cubicBezTo>
                    <a:cubicBezTo>
                      <a:pt x="1" y="14"/>
                      <a:pt x="3" y="16"/>
                      <a:pt x="5" y="17"/>
                    </a:cubicBezTo>
                    <a:close/>
                    <a:moveTo>
                      <a:pt x="7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4"/>
                      <a:pt x="46" y="25"/>
                      <a:pt x="46" y="26"/>
                    </a:cubicBezTo>
                    <a:cubicBezTo>
                      <a:pt x="46" y="26"/>
                      <a:pt x="45" y="26"/>
                      <a:pt x="45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36">
                <a:extLst>
                  <a:ext uri="{FF2B5EF4-FFF2-40B4-BE49-F238E27FC236}">
                    <a16:creationId xmlns:a16="http://schemas.microsoft.com/office/drawing/2014/main" id="{7090FFD2-AED8-7D4F-FD27-4F0E74D17E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89" y="3949"/>
                <a:ext cx="127" cy="86"/>
              </a:xfrm>
              <a:custGeom>
                <a:avLst/>
                <a:gdLst>
                  <a:gd name="T0" fmla="*/ 51 w 53"/>
                  <a:gd name="T1" fmla="*/ 4 h 36"/>
                  <a:gd name="T2" fmla="*/ 43 w 53"/>
                  <a:gd name="T3" fmla="*/ 0 h 36"/>
                  <a:gd name="T4" fmla="*/ 39 w 53"/>
                  <a:gd name="T5" fmla="*/ 1 h 36"/>
                  <a:gd name="T6" fmla="*/ 4 w 53"/>
                  <a:gd name="T7" fmla="*/ 20 h 36"/>
                  <a:gd name="T8" fmla="*/ 0 w 53"/>
                  <a:gd name="T9" fmla="*/ 25 h 36"/>
                  <a:gd name="T10" fmla="*/ 1 w 53"/>
                  <a:gd name="T11" fmla="*/ 32 h 36"/>
                  <a:gd name="T12" fmla="*/ 9 w 53"/>
                  <a:gd name="T13" fmla="*/ 36 h 36"/>
                  <a:gd name="T14" fmla="*/ 13 w 53"/>
                  <a:gd name="T15" fmla="*/ 35 h 36"/>
                  <a:gd name="T16" fmla="*/ 47 w 53"/>
                  <a:gd name="T17" fmla="*/ 16 h 36"/>
                  <a:gd name="T18" fmla="*/ 51 w 53"/>
                  <a:gd name="T19" fmla="*/ 4 h 36"/>
                  <a:gd name="T20" fmla="*/ 44 w 53"/>
                  <a:gd name="T21" fmla="*/ 10 h 36"/>
                  <a:gd name="T22" fmla="*/ 9 w 53"/>
                  <a:gd name="T23" fmla="*/ 29 h 36"/>
                  <a:gd name="T24" fmla="*/ 9 w 53"/>
                  <a:gd name="T25" fmla="*/ 29 h 36"/>
                  <a:gd name="T26" fmla="*/ 7 w 53"/>
                  <a:gd name="T27" fmla="*/ 28 h 36"/>
                  <a:gd name="T28" fmla="*/ 7 w 53"/>
                  <a:gd name="T29" fmla="*/ 27 h 36"/>
                  <a:gd name="T30" fmla="*/ 8 w 53"/>
                  <a:gd name="T31" fmla="*/ 26 h 36"/>
                  <a:gd name="T32" fmla="*/ 43 w 53"/>
                  <a:gd name="T33" fmla="*/ 7 h 36"/>
                  <a:gd name="T34" fmla="*/ 43 w 53"/>
                  <a:gd name="T35" fmla="*/ 7 h 36"/>
                  <a:gd name="T36" fmla="*/ 44 w 53"/>
                  <a:gd name="T37" fmla="*/ 8 h 36"/>
                  <a:gd name="T38" fmla="*/ 44 w 53"/>
                  <a:gd name="T39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36">
                    <a:moveTo>
                      <a:pt x="51" y="4"/>
                    </a:moveTo>
                    <a:cubicBezTo>
                      <a:pt x="49" y="1"/>
                      <a:pt x="46" y="0"/>
                      <a:pt x="43" y="0"/>
                    </a:cubicBezTo>
                    <a:cubicBezTo>
                      <a:pt x="42" y="0"/>
                      <a:pt x="40" y="0"/>
                      <a:pt x="39" y="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" y="21"/>
                      <a:pt x="1" y="23"/>
                      <a:pt x="0" y="25"/>
                    </a:cubicBezTo>
                    <a:cubicBezTo>
                      <a:pt x="0" y="27"/>
                      <a:pt x="0" y="30"/>
                      <a:pt x="1" y="32"/>
                    </a:cubicBezTo>
                    <a:cubicBezTo>
                      <a:pt x="2" y="34"/>
                      <a:pt x="5" y="36"/>
                      <a:pt x="9" y="36"/>
                    </a:cubicBezTo>
                    <a:cubicBezTo>
                      <a:pt x="10" y="36"/>
                      <a:pt x="11" y="36"/>
                      <a:pt x="13" y="35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52" y="14"/>
                      <a:pt x="53" y="8"/>
                      <a:pt x="51" y="4"/>
                    </a:cubicBezTo>
                    <a:close/>
                    <a:moveTo>
                      <a:pt x="44" y="10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9"/>
                      <a:pt x="8" y="29"/>
                      <a:pt x="7" y="28"/>
                    </a:cubicBezTo>
                    <a:cubicBezTo>
                      <a:pt x="7" y="28"/>
                      <a:pt x="7" y="27"/>
                      <a:pt x="7" y="27"/>
                    </a:cubicBezTo>
                    <a:cubicBezTo>
                      <a:pt x="7" y="27"/>
                      <a:pt x="7" y="27"/>
                      <a:pt x="8" y="2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8"/>
                    </a:cubicBezTo>
                    <a:cubicBezTo>
                      <a:pt x="45" y="8"/>
                      <a:pt x="44" y="9"/>
                      <a:pt x="4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64A393E-8DAA-8D72-6BEA-2AB6E98E8A6A}"/>
                </a:ext>
              </a:extLst>
            </p:cNvPr>
            <p:cNvSpPr/>
            <p:nvPr/>
          </p:nvSpPr>
          <p:spPr>
            <a:xfrm>
              <a:off x="4628933" y="3263567"/>
              <a:ext cx="269947" cy="269947"/>
            </a:xfrm>
            <a:prstGeom prst="ellipse">
              <a:avLst/>
            </a:prstGeom>
            <a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56A75B8-B282-1D45-EB5C-054ACDB3DF00}"/>
                </a:ext>
              </a:extLst>
            </p:cNvPr>
            <p:cNvSpPr/>
            <p:nvPr/>
          </p:nvSpPr>
          <p:spPr>
            <a:xfrm>
              <a:off x="5075274" y="183725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31916" rIns="26997" rtlCol="0" anchor="t"/>
            <a:lstStyle/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La plus grande plateforme solaire du Sénégal(2) :</a:t>
              </a:r>
              <a:b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4 centrales totalisant 140 MWh</a:t>
              </a:r>
            </a:p>
          </p:txBody>
        </p:sp>
        <p:pic>
          <p:nvPicPr>
            <p:cNvPr id="47" name="Picture 7">
              <a:extLst>
                <a:ext uri="{FF2B5EF4-FFF2-40B4-BE49-F238E27FC236}">
                  <a16:creationId xmlns:a16="http://schemas.microsoft.com/office/drawing/2014/main" id="{4E0E88F0-EEAD-409A-1AF1-CA1732238D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7360" y="1887401"/>
              <a:ext cx="1200679" cy="29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3">
              <a:extLst>
                <a:ext uri="{FF2B5EF4-FFF2-40B4-BE49-F238E27FC236}">
                  <a16:creationId xmlns:a16="http://schemas.microsoft.com/office/drawing/2014/main" id="{83A5218B-229C-7677-3D95-1DEDBF8D899C}"/>
                </a:ext>
              </a:extLst>
            </p:cNvPr>
            <p:cNvSpPr txBox="1"/>
            <p:nvPr/>
          </p:nvSpPr>
          <p:spPr>
            <a:xfrm>
              <a:off x="5423197" y="2686463"/>
              <a:ext cx="619851" cy="4281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Most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competitive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tariffs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in the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region</a:t>
              </a:r>
              <a:r>
                <a:rPr lang="fr-FR" sz="800" baseline="30000" noProof="0" dirty="0">
                  <a:latin typeface="+mj-lt"/>
                  <a:cs typeface="Arial" panose="020B0604020202020204" pitchFamily="34" charset="0"/>
                </a:rPr>
                <a:t>(2)</a:t>
              </a:r>
            </a:p>
          </p:txBody>
        </p:sp>
        <p:sp>
          <p:nvSpPr>
            <p:cNvPr id="49" name="TextBox 3">
              <a:extLst>
                <a:ext uri="{FF2B5EF4-FFF2-40B4-BE49-F238E27FC236}">
                  <a16:creationId xmlns:a16="http://schemas.microsoft.com/office/drawing/2014/main" id="{65AA4677-1039-B0E8-5A65-951FD6665DA6}"/>
                </a:ext>
              </a:extLst>
            </p:cNvPr>
            <p:cNvSpPr txBox="1"/>
            <p:nvPr/>
          </p:nvSpPr>
          <p:spPr>
            <a:xfrm>
              <a:off x="6475148" y="2686463"/>
              <a:ext cx="652062" cy="4281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Providing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electricity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to 1,000,000 people</a:t>
              </a:r>
            </a:p>
          </p:txBody>
        </p:sp>
        <p:sp>
          <p:nvSpPr>
            <p:cNvPr id="50" name="Freeform 256">
              <a:extLst>
                <a:ext uri="{FF2B5EF4-FFF2-40B4-BE49-F238E27FC236}">
                  <a16:creationId xmlns:a16="http://schemas.microsoft.com/office/drawing/2014/main" id="{D952870A-4691-16D3-70EC-A981595DD9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7122" y="2715341"/>
              <a:ext cx="190939" cy="370357"/>
            </a:xfrm>
            <a:custGeom>
              <a:avLst/>
              <a:gdLst>
                <a:gd name="connsiteX0" fmla="*/ 53047 w 372985"/>
                <a:gd name="connsiteY0" fmla="*/ 447047 h 729511"/>
                <a:gd name="connsiteX1" fmla="*/ 34995 w 372985"/>
                <a:gd name="connsiteY1" fmla="*/ 447515 h 729511"/>
                <a:gd name="connsiteX2" fmla="*/ 71685 w 372985"/>
                <a:gd name="connsiteY2" fmla="*/ 546469 h 729511"/>
                <a:gd name="connsiteX3" fmla="*/ 171437 w 372985"/>
                <a:gd name="connsiteY3" fmla="*/ 582818 h 729511"/>
                <a:gd name="connsiteX4" fmla="*/ 171957 w 372985"/>
                <a:gd name="connsiteY4" fmla="*/ 575464 h 729511"/>
                <a:gd name="connsiteX5" fmla="*/ 171957 w 372985"/>
                <a:gd name="connsiteY5" fmla="*/ 572426 h 729511"/>
                <a:gd name="connsiteX6" fmla="*/ 171957 w 372985"/>
                <a:gd name="connsiteY6" fmla="*/ 569229 h 729511"/>
                <a:gd name="connsiteX7" fmla="*/ 171957 w 372985"/>
                <a:gd name="connsiteY7" fmla="*/ 566794 h 729511"/>
                <a:gd name="connsiteX8" fmla="*/ 134861 w 372985"/>
                <a:gd name="connsiteY8" fmla="*/ 483799 h 729511"/>
                <a:gd name="connsiteX9" fmla="*/ 53047 w 372985"/>
                <a:gd name="connsiteY9" fmla="*/ 447047 h 729511"/>
                <a:gd name="connsiteX10" fmla="*/ 319947 w 372985"/>
                <a:gd name="connsiteY10" fmla="*/ 447044 h 729511"/>
                <a:gd name="connsiteX11" fmla="*/ 238134 w 372985"/>
                <a:gd name="connsiteY11" fmla="*/ 483799 h 729511"/>
                <a:gd name="connsiteX12" fmla="*/ 201037 w 372985"/>
                <a:gd name="connsiteY12" fmla="*/ 566766 h 729511"/>
                <a:gd name="connsiteX13" fmla="*/ 201037 w 372985"/>
                <a:gd name="connsiteY13" fmla="*/ 569229 h 729511"/>
                <a:gd name="connsiteX14" fmla="*/ 201037 w 372985"/>
                <a:gd name="connsiteY14" fmla="*/ 572426 h 729511"/>
                <a:gd name="connsiteX15" fmla="*/ 201037 w 372985"/>
                <a:gd name="connsiteY15" fmla="*/ 575519 h 729511"/>
                <a:gd name="connsiteX16" fmla="*/ 201557 w 372985"/>
                <a:gd name="connsiteY16" fmla="*/ 582856 h 729511"/>
                <a:gd name="connsiteX17" fmla="*/ 301309 w 372985"/>
                <a:gd name="connsiteY17" fmla="*/ 546469 h 729511"/>
                <a:gd name="connsiteX18" fmla="*/ 337989 w 372985"/>
                <a:gd name="connsiteY18" fmla="*/ 447515 h 729511"/>
                <a:gd name="connsiteX19" fmla="*/ 319947 w 372985"/>
                <a:gd name="connsiteY19" fmla="*/ 447044 h 729511"/>
                <a:gd name="connsiteX20" fmla="*/ 192555 w 372985"/>
                <a:gd name="connsiteY20" fmla="*/ 92634 h 729511"/>
                <a:gd name="connsiteX21" fmla="*/ 246454 w 372985"/>
                <a:gd name="connsiteY21" fmla="*/ 116044 h 729511"/>
                <a:gd name="connsiteX22" fmla="*/ 245639 w 372985"/>
                <a:gd name="connsiteY22" fmla="*/ 136420 h 729511"/>
                <a:gd name="connsiteX23" fmla="*/ 225098 w 372985"/>
                <a:gd name="connsiteY23" fmla="*/ 135613 h 729511"/>
                <a:gd name="connsiteX24" fmla="*/ 192555 w 372985"/>
                <a:gd name="connsiteY24" fmla="*/ 121481 h 729511"/>
                <a:gd name="connsiteX25" fmla="*/ 150433 w 372985"/>
                <a:gd name="connsiteY25" fmla="*/ 152571 h 729511"/>
                <a:gd name="connsiteX26" fmla="*/ 185843 w 372985"/>
                <a:gd name="connsiteY26" fmla="*/ 152571 h 729511"/>
                <a:gd name="connsiteX27" fmla="*/ 200383 w 372985"/>
                <a:gd name="connsiteY27" fmla="*/ 166996 h 729511"/>
                <a:gd name="connsiteX28" fmla="*/ 185843 w 372985"/>
                <a:gd name="connsiteY28" fmla="*/ 181419 h 729511"/>
                <a:gd name="connsiteX29" fmla="*/ 148283 w 372985"/>
                <a:gd name="connsiteY29" fmla="*/ 181419 h 729511"/>
                <a:gd name="connsiteX30" fmla="*/ 148283 w 372985"/>
                <a:gd name="connsiteY30" fmla="*/ 188583 h 729511"/>
                <a:gd name="connsiteX31" fmla="*/ 185843 w 372985"/>
                <a:gd name="connsiteY31" fmla="*/ 188583 h 729511"/>
                <a:gd name="connsiteX32" fmla="*/ 200383 w 372985"/>
                <a:gd name="connsiteY32" fmla="*/ 203007 h 729511"/>
                <a:gd name="connsiteX33" fmla="*/ 185843 w 372985"/>
                <a:gd name="connsiteY33" fmla="*/ 217430 h 729511"/>
                <a:gd name="connsiteX34" fmla="*/ 150431 w 372985"/>
                <a:gd name="connsiteY34" fmla="*/ 217430 h 729511"/>
                <a:gd name="connsiteX35" fmla="*/ 192555 w 372985"/>
                <a:gd name="connsiteY35" fmla="*/ 248530 h 729511"/>
                <a:gd name="connsiteX36" fmla="*/ 226727 w 372985"/>
                <a:gd name="connsiteY36" fmla="*/ 232539 h 729511"/>
                <a:gd name="connsiteX37" fmla="*/ 247192 w 372985"/>
                <a:gd name="connsiteY37" fmla="*/ 230604 h 729511"/>
                <a:gd name="connsiteX38" fmla="*/ 249142 w 372985"/>
                <a:gd name="connsiteY38" fmla="*/ 250906 h 729511"/>
                <a:gd name="connsiteX39" fmla="*/ 192555 w 372985"/>
                <a:gd name="connsiteY39" fmla="*/ 277377 h 729511"/>
                <a:gd name="connsiteX40" fmla="*/ 120572 w 372985"/>
                <a:gd name="connsiteY40" fmla="*/ 218455 h 729511"/>
                <a:gd name="connsiteX41" fmla="*/ 119317 w 372985"/>
                <a:gd name="connsiteY41" fmla="*/ 217430 h 729511"/>
                <a:gd name="connsiteX42" fmla="*/ 114584 w 372985"/>
                <a:gd name="connsiteY42" fmla="*/ 217430 h 729511"/>
                <a:gd name="connsiteX43" fmla="*/ 103197 w 372985"/>
                <a:gd name="connsiteY43" fmla="*/ 217430 h 729511"/>
                <a:gd name="connsiteX44" fmla="*/ 88657 w 372985"/>
                <a:gd name="connsiteY44" fmla="*/ 203007 h 729511"/>
                <a:gd name="connsiteX45" fmla="*/ 103197 w 372985"/>
                <a:gd name="connsiteY45" fmla="*/ 188583 h 729511"/>
                <a:gd name="connsiteX46" fmla="*/ 114584 w 372985"/>
                <a:gd name="connsiteY46" fmla="*/ 188583 h 729511"/>
                <a:gd name="connsiteX47" fmla="*/ 119203 w 372985"/>
                <a:gd name="connsiteY47" fmla="*/ 188583 h 729511"/>
                <a:gd name="connsiteX48" fmla="*/ 119203 w 372985"/>
                <a:gd name="connsiteY48" fmla="*/ 181419 h 729511"/>
                <a:gd name="connsiteX49" fmla="*/ 103197 w 372985"/>
                <a:gd name="connsiteY49" fmla="*/ 181419 h 729511"/>
                <a:gd name="connsiteX50" fmla="*/ 88657 w 372985"/>
                <a:gd name="connsiteY50" fmla="*/ 166996 h 729511"/>
                <a:gd name="connsiteX51" fmla="*/ 103197 w 372985"/>
                <a:gd name="connsiteY51" fmla="*/ 152571 h 729511"/>
                <a:gd name="connsiteX52" fmla="*/ 120415 w 372985"/>
                <a:gd name="connsiteY52" fmla="*/ 152571 h 729511"/>
                <a:gd name="connsiteX53" fmla="*/ 192555 w 372985"/>
                <a:gd name="connsiteY53" fmla="*/ 92634 h 729511"/>
                <a:gd name="connsiteX54" fmla="*/ 186497 w 372985"/>
                <a:gd name="connsiteY54" fmla="*/ 28847 h 729511"/>
                <a:gd name="connsiteX55" fmla="*/ 29079 w 372985"/>
                <a:gd name="connsiteY55" fmla="*/ 185005 h 729511"/>
                <a:gd name="connsiteX56" fmla="*/ 186497 w 372985"/>
                <a:gd name="connsiteY56" fmla="*/ 341153 h 729511"/>
                <a:gd name="connsiteX57" fmla="*/ 343906 w 372985"/>
                <a:gd name="connsiteY57" fmla="*/ 185005 h 729511"/>
                <a:gd name="connsiteX58" fmla="*/ 186497 w 372985"/>
                <a:gd name="connsiteY58" fmla="*/ 28847 h 729511"/>
                <a:gd name="connsiteX59" fmla="*/ 186497 w 372985"/>
                <a:gd name="connsiteY59" fmla="*/ 0 h 729511"/>
                <a:gd name="connsiteX60" fmla="*/ 372985 w 372985"/>
                <a:gd name="connsiteY60" fmla="*/ 185005 h 729511"/>
                <a:gd name="connsiteX61" fmla="*/ 201037 w 372985"/>
                <a:gd name="connsiteY61" fmla="*/ 369269 h 729511"/>
                <a:gd name="connsiteX62" fmla="*/ 201037 w 372985"/>
                <a:gd name="connsiteY62" fmla="*/ 482735 h 729511"/>
                <a:gd name="connsiteX63" fmla="*/ 217574 w 372985"/>
                <a:gd name="connsiteY63" fmla="*/ 463404 h 729511"/>
                <a:gd name="connsiteX64" fmla="*/ 354110 w 372985"/>
                <a:gd name="connsiteY64" fmla="*/ 420970 h 729511"/>
                <a:gd name="connsiteX65" fmla="*/ 364607 w 372985"/>
                <a:gd name="connsiteY65" fmla="*/ 431280 h 729511"/>
                <a:gd name="connsiteX66" fmla="*/ 321869 w 372985"/>
                <a:gd name="connsiteY66" fmla="*/ 566864 h 729511"/>
                <a:gd name="connsiteX67" fmla="*/ 213920 w 372985"/>
                <a:gd name="connsiteY67" fmla="*/ 612313 h 729511"/>
                <a:gd name="connsiteX68" fmla="*/ 201037 w 372985"/>
                <a:gd name="connsiteY68" fmla="*/ 611729 h 729511"/>
                <a:gd name="connsiteX69" fmla="*/ 201037 w 372985"/>
                <a:gd name="connsiteY69" fmla="*/ 678899 h 729511"/>
                <a:gd name="connsiteX70" fmla="*/ 351743 w 372985"/>
                <a:gd name="connsiteY70" fmla="*/ 701312 h 729511"/>
                <a:gd name="connsiteX71" fmla="*/ 361332 w 372985"/>
                <a:gd name="connsiteY71" fmla="*/ 719341 h 729511"/>
                <a:gd name="connsiteX72" fmla="*/ 343158 w 372985"/>
                <a:gd name="connsiteY72" fmla="*/ 728872 h 729511"/>
                <a:gd name="connsiteX73" fmla="*/ 29846 w 372985"/>
                <a:gd name="connsiteY73" fmla="*/ 728863 h 729511"/>
                <a:gd name="connsiteX74" fmla="*/ 25548 w 372985"/>
                <a:gd name="connsiteY74" fmla="*/ 729511 h 729511"/>
                <a:gd name="connsiteX75" fmla="*/ 11662 w 372985"/>
                <a:gd name="connsiteY75" fmla="*/ 719351 h 729511"/>
                <a:gd name="connsiteX76" fmla="*/ 21251 w 372985"/>
                <a:gd name="connsiteY76" fmla="*/ 701312 h 729511"/>
                <a:gd name="connsiteX77" fmla="*/ 171957 w 372985"/>
                <a:gd name="connsiteY77" fmla="*/ 678647 h 729511"/>
                <a:gd name="connsiteX78" fmla="*/ 171957 w 372985"/>
                <a:gd name="connsiteY78" fmla="*/ 611729 h 729511"/>
                <a:gd name="connsiteX79" fmla="*/ 159074 w 372985"/>
                <a:gd name="connsiteY79" fmla="*/ 612313 h 729511"/>
                <a:gd name="connsiteX80" fmla="*/ 51125 w 372985"/>
                <a:gd name="connsiteY80" fmla="*/ 566864 h 729511"/>
                <a:gd name="connsiteX81" fmla="*/ 8377 w 372985"/>
                <a:gd name="connsiteY81" fmla="*/ 431280 h 729511"/>
                <a:gd name="connsiteX82" fmla="*/ 18875 w 372985"/>
                <a:gd name="connsiteY82" fmla="*/ 420970 h 729511"/>
                <a:gd name="connsiteX83" fmla="*/ 155421 w 372985"/>
                <a:gd name="connsiteY83" fmla="*/ 463404 h 729511"/>
                <a:gd name="connsiteX84" fmla="*/ 171957 w 372985"/>
                <a:gd name="connsiteY84" fmla="*/ 482735 h 729511"/>
                <a:gd name="connsiteX85" fmla="*/ 171957 w 372985"/>
                <a:gd name="connsiteY85" fmla="*/ 369269 h 729511"/>
                <a:gd name="connsiteX86" fmla="*/ 0 w 372985"/>
                <a:gd name="connsiteY86" fmla="*/ 185005 h 729511"/>
                <a:gd name="connsiteX87" fmla="*/ 186497 w 372985"/>
                <a:gd name="connsiteY87" fmla="*/ 0 h 72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72985" h="729511">
                  <a:moveTo>
                    <a:pt x="53047" y="447047"/>
                  </a:moveTo>
                  <a:cubicBezTo>
                    <a:pt x="45795" y="446689"/>
                    <a:pt x="39622" y="447027"/>
                    <a:pt x="34995" y="447515"/>
                  </a:cubicBezTo>
                  <a:cubicBezTo>
                    <a:pt x="32941" y="465667"/>
                    <a:pt x="33206" y="508298"/>
                    <a:pt x="71685" y="546469"/>
                  </a:cubicBezTo>
                  <a:cubicBezTo>
                    <a:pt x="109975" y="584443"/>
                    <a:pt x="153168" y="584799"/>
                    <a:pt x="171437" y="582818"/>
                  </a:cubicBezTo>
                  <a:cubicBezTo>
                    <a:pt x="171664" y="580691"/>
                    <a:pt x="171850" y="578203"/>
                    <a:pt x="171957" y="575464"/>
                  </a:cubicBezTo>
                  <a:lnTo>
                    <a:pt x="171957" y="572426"/>
                  </a:lnTo>
                  <a:cubicBezTo>
                    <a:pt x="171947" y="571375"/>
                    <a:pt x="171945" y="570327"/>
                    <a:pt x="171957" y="569229"/>
                  </a:cubicBezTo>
                  <a:lnTo>
                    <a:pt x="171957" y="566794"/>
                  </a:lnTo>
                  <a:cubicBezTo>
                    <a:pt x="171217" y="545177"/>
                    <a:pt x="164285" y="512988"/>
                    <a:pt x="134861" y="483799"/>
                  </a:cubicBezTo>
                  <a:cubicBezTo>
                    <a:pt x="106279" y="455460"/>
                    <a:pt x="74805" y="448121"/>
                    <a:pt x="53047" y="447047"/>
                  </a:cubicBezTo>
                  <a:close/>
                  <a:moveTo>
                    <a:pt x="319947" y="447044"/>
                  </a:moveTo>
                  <a:cubicBezTo>
                    <a:pt x="298195" y="448114"/>
                    <a:pt x="266716" y="455445"/>
                    <a:pt x="238134" y="483799"/>
                  </a:cubicBezTo>
                  <a:cubicBezTo>
                    <a:pt x="208730" y="512975"/>
                    <a:pt x="201786" y="545151"/>
                    <a:pt x="201037" y="566766"/>
                  </a:cubicBezTo>
                  <a:lnTo>
                    <a:pt x="201037" y="569229"/>
                  </a:lnTo>
                  <a:cubicBezTo>
                    <a:pt x="201049" y="570327"/>
                    <a:pt x="201047" y="571375"/>
                    <a:pt x="201037" y="572426"/>
                  </a:cubicBezTo>
                  <a:lnTo>
                    <a:pt x="201037" y="575519"/>
                  </a:lnTo>
                  <a:cubicBezTo>
                    <a:pt x="201144" y="578253"/>
                    <a:pt x="201331" y="580735"/>
                    <a:pt x="201557" y="582856"/>
                  </a:cubicBezTo>
                  <a:cubicBezTo>
                    <a:pt x="219817" y="584893"/>
                    <a:pt x="262821" y="584630"/>
                    <a:pt x="301309" y="546469"/>
                  </a:cubicBezTo>
                  <a:cubicBezTo>
                    <a:pt x="339760" y="508317"/>
                    <a:pt x="340053" y="465714"/>
                    <a:pt x="337989" y="447515"/>
                  </a:cubicBezTo>
                  <a:cubicBezTo>
                    <a:pt x="333368" y="447027"/>
                    <a:pt x="327198" y="446688"/>
                    <a:pt x="319947" y="447044"/>
                  </a:cubicBezTo>
                  <a:close/>
                  <a:moveTo>
                    <a:pt x="192555" y="92634"/>
                  </a:moveTo>
                  <a:cubicBezTo>
                    <a:pt x="212963" y="92634"/>
                    <a:pt x="232605" y="101170"/>
                    <a:pt x="246454" y="116044"/>
                  </a:cubicBezTo>
                  <a:cubicBezTo>
                    <a:pt x="251906" y="121894"/>
                    <a:pt x="251537" y="131021"/>
                    <a:pt x="245639" y="136420"/>
                  </a:cubicBezTo>
                  <a:cubicBezTo>
                    <a:pt x="239761" y="141820"/>
                    <a:pt x="230541" y="141472"/>
                    <a:pt x="225098" y="135613"/>
                  </a:cubicBezTo>
                  <a:cubicBezTo>
                    <a:pt x="216731" y="126636"/>
                    <a:pt x="204870" y="121481"/>
                    <a:pt x="192555" y="121481"/>
                  </a:cubicBezTo>
                  <a:cubicBezTo>
                    <a:pt x="172669" y="121481"/>
                    <a:pt x="156003" y="134639"/>
                    <a:pt x="150433" y="152571"/>
                  </a:cubicBezTo>
                  <a:lnTo>
                    <a:pt x="185843" y="152571"/>
                  </a:lnTo>
                  <a:cubicBezTo>
                    <a:pt x="193870" y="152571"/>
                    <a:pt x="200383" y="159032"/>
                    <a:pt x="200383" y="166996"/>
                  </a:cubicBezTo>
                  <a:cubicBezTo>
                    <a:pt x="200383" y="174958"/>
                    <a:pt x="193870" y="181419"/>
                    <a:pt x="185843" y="181419"/>
                  </a:cubicBezTo>
                  <a:lnTo>
                    <a:pt x="148283" y="181419"/>
                  </a:lnTo>
                  <a:lnTo>
                    <a:pt x="148283" y="188583"/>
                  </a:lnTo>
                  <a:lnTo>
                    <a:pt x="185843" y="188583"/>
                  </a:lnTo>
                  <a:cubicBezTo>
                    <a:pt x="193870" y="188583"/>
                    <a:pt x="200383" y="195044"/>
                    <a:pt x="200383" y="203007"/>
                  </a:cubicBezTo>
                  <a:cubicBezTo>
                    <a:pt x="200383" y="210970"/>
                    <a:pt x="193870" y="217430"/>
                    <a:pt x="185843" y="217430"/>
                  </a:cubicBezTo>
                  <a:lnTo>
                    <a:pt x="150431" y="217430"/>
                  </a:lnTo>
                  <a:cubicBezTo>
                    <a:pt x="156000" y="235369"/>
                    <a:pt x="172667" y="248530"/>
                    <a:pt x="192555" y="248530"/>
                  </a:cubicBezTo>
                  <a:cubicBezTo>
                    <a:pt x="205807" y="248530"/>
                    <a:pt x="218264" y="242699"/>
                    <a:pt x="226727" y="232539"/>
                  </a:cubicBezTo>
                  <a:cubicBezTo>
                    <a:pt x="231848" y="226388"/>
                    <a:pt x="241011" y="225515"/>
                    <a:pt x="247192" y="230604"/>
                  </a:cubicBezTo>
                  <a:cubicBezTo>
                    <a:pt x="253383" y="235675"/>
                    <a:pt x="254253" y="244765"/>
                    <a:pt x="249142" y="250906"/>
                  </a:cubicBezTo>
                  <a:cubicBezTo>
                    <a:pt x="235132" y="267733"/>
                    <a:pt x="214506" y="277377"/>
                    <a:pt x="192555" y="277377"/>
                  </a:cubicBezTo>
                  <a:cubicBezTo>
                    <a:pt x="156881" y="277377"/>
                    <a:pt x="127111" y="251976"/>
                    <a:pt x="120572" y="218455"/>
                  </a:cubicBezTo>
                  <a:cubicBezTo>
                    <a:pt x="120415" y="217876"/>
                    <a:pt x="119939" y="217430"/>
                    <a:pt x="119317" y="217430"/>
                  </a:cubicBezTo>
                  <a:lnTo>
                    <a:pt x="114584" y="217430"/>
                  </a:lnTo>
                  <a:lnTo>
                    <a:pt x="103197" y="217430"/>
                  </a:lnTo>
                  <a:cubicBezTo>
                    <a:pt x="95170" y="217430"/>
                    <a:pt x="88657" y="210970"/>
                    <a:pt x="88657" y="203007"/>
                  </a:cubicBezTo>
                  <a:cubicBezTo>
                    <a:pt x="88657" y="195044"/>
                    <a:pt x="95170" y="188583"/>
                    <a:pt x="103197" y="188583"/>
                  </a:cubicBezTo>
                  <a:lnTo>
                    <a:pt x="114584" y="188583"/>
                  </a:lnTo>
                  <a:lnTo>
                    <a:pt x="119203" y="188583"/>
                  </a:lnTo>
                  <a:lnTo>
                    <a:pt x="119203" y="181419"/>
                  </a:lnTo>
                  <a:lnTo>
                    <a:pt x="103197" y="181419"/>
                  </a:lnTo>
                  <a:cubicBezTo>
                    <a:pt x="95170" y="181419"/>
                    <a:pt x="88657" y="174958"/>
                    <a:pt x="88657" y="166996"/>
                  </a:cubicBezTo>
                  <a:cubicBezTo>
                    <a:pt x="88657" y="159032"/>
                    <a:pt x="95170" y="152571"/>
                    <a:pt x="103197" y="152571"/>
                  </a:cubicBezTo>
                  <a:lnTo>
                    <a:pt x="120415" y="152571"/>
                  </a:lnTo>
                  <a:cubicBezTo>
                    <a:pt x="126546" y="118558"/>
                    <a:pt x="156523" y="92634"/>
                    <a:pt x="192555" y="92634"/>
                  </a:cubicBezTo>
                  <a:close/>
                  <a:moveTo>
                    <a:pt x="186497" y="28847"/>
                  </a:moveTo>
                  <a:cubicBezTo>
                    <a:pt x="99695" y="28847"/>
                    <a:pt x="29079" y="98897"/>
                    <a:pt x="29079" y="185005"/>
                  </a:cubicBezTo>
                  <a:cubicBezTo>
                    <a:pt x="29079" y="271103"/>
                    <a:pt x="99695" y="341153"/>
                    <a:pt x="186497" y="341153"/>
                  </a:cubicBezTo>
                  <a:cubicBezTo>
                    <a:pt x="273290" y="341153"/>
                    <a:pt x="343906" y="271103"/>
                    <a:pt x="343906" y="185005"/>
                  </a:cubicBezTo>
                  <a:cubicBezTo>
                    <a:pt x="343906" y="98897"/>
                    <a:pt x="273290" y="28847"/>
                    <a:pt x="186497" y="28847"/>
                  </a:cubicBezTo>
                  <a:close/>
                  <a:moveTo>
                    <a:pt x="186497" y="0"/>
                  </a:moveTo>
                  <a:cubicBezTo>
                    <a:pt x="289325" y="0"/>
                    <a:pt x="372985" y="82990"/>
                    <a:pt x="372985" y="185005"/>
                  </a:cubicBezTo>
                  <a:cubicBezTo>
                    <a:pt x="372985" y="282142"/>
                    <a:pt x="297075" y="361864"/>
                    <a:pt x="201037" y="369269"/>
                  </a:cubicBezTo>
                  <a:lnTo>
                    <a:pt x="201037" y="482735"/>
                  </a:lnTo>
                  <a:cubicBezTo>
                    <a:pt x="205818" y="476230"/>
                    <a:pt x="211176" y="469749"/>
                    <a:pt x="217574" y="463404"/>
                  </a:cubicBezTo>
                  <a:cubicBezTo>
                    <a:pt x="278553" y="402912"/>
                    <a:pt x="351062" y="420200"/>
                    <a:pt x="354110" y="420970"/>
                  </a:cubicBezTo>
                  <a:cubicBezTo>
                    <a:pt x="359240" y="422247"/>
                    <a:pt x="363263" y="426200"/>
                    <a:pt x="364607" y="431280"/>
                  </a:cubicBezTo>
                  <a:cubicBezTo>
                    <a:pt x="365412" y="434294"/>
                    <a:pt x="383482" y="505744"/>
                    <a:pt x="321869" y="566864"/>
                  </a:cubicBezTo>
                  <a:cubicBezTo>
                    <a:pt x="283551" y="604876"/>
                    <a:pt x="241201" y="612313"/>
                    <a:pt x="213920" y="612313"/>
                  </a:cubicBezTo>
                  <a:cubicBezTo>
                    <a:pt x="209095" y="612313"/>
                    <a:pt x="204812" y="612067"/>
                    <a:pt x="201037" y="611729"/>
                  </a:cubicBezTo>
                  <a:lnTo>
                    <a:pt x="201037" y="678899"/>
                  </a:lnTo>
                  <a:cubicBezTo>
                    <a:pt x="285810" y="681545"/>
                    <a:pt x="347610" y="700036"/>
                    <a:pt x="351743" y="701312"/>
                  </a:cubicBezTo>
                  <a:cubicBezTo>
                    <a:pt x="359411" y="703660"/>
                    <a:pt x="363699" y="711735"/>
                    <a:pt x="361332" y="719341"/>
                  </a:cubicBezTo>
                  <a:cubicBezTo>
                    <a:pt x="358975" y="726957"/>
                    <a:pt x="350844" y="731201"/>
                    <a:pt x="343158" y="728872"/>
                  </a:cubicBezTo>
                  <a:cubicBezTo>
                    <a:pt x="341586" y="728394"/>
                    <a:pt x="184405" y="681433"/>
                    <a:pt x="29846" y="728863"/>
                  </a:cubicBezTo>
                  <a:cubicBezTo>
                    <a:pt x="28417" y="729304"/>
                    <a:pt x="26968" y="729511"/>
                    <a:pt x="25548" y="729511"/>
                  </a:cubicBezTo>
                  <a:cubicBezTo>
                    <a:pt x="19339" y="729511"/>
                    <a:pt x="13593" y="725539"/>
                    <a:pt x="11662" y="719351"/>
                  </a:cubicBezTo>
                  <a:cubicBezTo>
                    <a:pt x="9286" y="711745"/>
                    <a:pt x="13584" y="703660"/>
                    <a:pt x="21251" y="701312"/>
                  </a:cubicBezTo>
                  <a:cubicBezTo>
                    <a:pt x="73436" y="685294"/>
                    <a:pt x="125291" y="679323"/>
                    <a:pt x="171957" y="678647"/>
                  </a:cubicBezTo>
                  <a:lnTo>
                    <a:pt x="171957" y="611729"/>
                  </a:lnTo>
                  <a:cubicBezTo>
                    <a:pt x="168182" y="612067"/>
                    <a:pt x="163900" y="612313"/>
                    <a:pt x="159074" y="612313"/>
                  </a:cubicBezTo>
                  <a:cubicBezTo>
                    <a:pt x="131794" y="612313"/>
                    <a:pt x="89453" y="604876"/>
                    <a:pt x="51125" y="566864"/>
                  </a:cubicBezTo>
                  <a:cubicBezTo>
                    <a:pt x="-10488" y="505744"/>
                    <a:pt x="7573" y="434294"/>
                    <a:pt x="8377" y="431280"/>
                  </a:cubicBezTo>
                  <a:cubicBezTo>
                    <a:pt x="9721" y="426200"/>
                    <a:pt x="13744" y="422247"/>
                    <a:pt x="18875" y="420970"/>
                  </a:cubicBezTo>
                  <a:cubicBezTo>
                    <a:pt x="21932" y="420181"/>
                    <a:pt x="94451" y="402931"/>
                    <a:pt x="155421" y="463404"/>
                  </a:cubicBezTo>
                  <a:cubicBezTo>
                    <a:pt x="161818" y="469749"/>
                    <a:pt x="167176" y="476230"/>
                    <a:pt x="171957" y="482735"/>
                  </a:cubicBezTo>
                  <a:lnTo>
                    <a:pt x="171957" y="369269"/>
                  </a:lnTo>
                  <a:cubicBezTo>
                    <a:pt x="75911" y="361865"/>
                    <a:pt x="0" y="282142"/>
                    <a:pt x="0" y="185005"/>
                  </a:cubicBezTo>
                  <a:cubicBezTo>
                    <a:pt x="0" y="82990"/>
                    <a:pt x="83660" y="0"/>
                    <a:pt x="186497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 anchorCtr="0"/>
            <a:lstStyle/>
            <a:p>
              <a:pPr defTabSz="914133">
                <a:defRPr/>
              </a:pPr>
              <a:endParaRPr lang="fr-FR" sz="2800" noProof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51" name="Graphic 50" descr="Group of men with solid fill">
              <a:extLst>
                <a:ext uri="{FF2B5EF4-FFF2-40B4-BE49-F238E27FC236}">
                  <a16:creationId xmlns:a16="http://schemas.microsoft.com/office/drawing/2014/main" id="{2C1A512F-7CA4-1476-9E34-267C5DBC9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6080866" y="2735945"/>
              <a:ext cx="329150" cy="329150"/>
            </a:xfrm>
            <a:prstGeom prst="rect">
              <a:avLst/>
            </a:prstGeom>
          </p:spPr>
        </p:pic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F547250-030D-989F-3AE0-37C65199ADFA}"/>
                </a:ext>
              </a:extLst>
            </p:cNvPr>
            <p:cNvSpPr/>
            <p:nvPr/>
          </p:nvSpPr>
          <p:spPr>
            <a:xfrm>
              <a:off x="6894136" y="1837253"/>
              <a:ext cx="269947" cy="269947"/>
            </a:xfrm>
            <a:prstGeom prst="ellipse">
              <a:avLst/>
            </a:prstGeom>
            <a:blipFill>
              <a:blip r:embed="rId3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E491076-1A38-4928-7441-919C4961D79D}"/>
                </a:ext>
              </a:extLst>
            </p:cNvPr>
            <p:cNvSpPr/>
            <p:nvPr/>
          </p:nvSpPr>
          <p:spPr>
            <a:xfrm>
              <a:off x="5075274" y="4634925"/>
              <a:ext cx="2088809" cy="1349868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31916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Centrale hydroélectrique de </a:t>
              </a:r>
              <a:r>
                <a:rPr lang="fr-FR" sz="1000" noProof="0" dirty="0" err="1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Kinguele</a:t>
              </a: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 Aval : premier producteur indépendant d’électricité au Gabon</a:t>
              </a: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4" name="TextBox 3">
              <a:extLst>
                <a:ext uri="{FF2B5EF4-FFF2-40B4-BE49-F238E27FC236}">
                  <a16:creationId xmlns:a16="http://schemas.microsoft.com/office/drawing/2014/main" id="{64199DEE-B3EB-562F-2A24-FF90D2CC091F}"/>
                </a:ext>
              </a:extLst>
            </p:cNvPr>
            <p:cNvSpPr txBox="1"/>
            <p:nvPr/>
          </p:nvSpPr>
          <p:spPr>
            <a:xfrm>
              <a:off x="5371510" y="5626309"/>
              <a:ext cx="870068" cy="24785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algn="ctr" defTabSz="1219231">
                <a:defRPr sz="1467" b="1">
                  <a:solidFill>
                    <a:schemeClr val="accent1"/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914157">
                <a:defRPr/>
              </a:pP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13% of Libreville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electricity</a:t>
              </a: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needs</a:t>
              </a:r>
              <a:endParaRPr lang="fr-FR" sz="800" baseline="300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5" name="TextBox 3">
              <a:extLst>
                <a:ext uri="{FF2B5EF4-FFF2-40B4-BE49-F238E27FC236}">
                  <a16:creationId xmlns:a16="http://schemas.microsoft.com/office/drawing/2014/main" id="{F1EEDE89-B140-11EB-E15C-0FB4FF436AC8}"/>
                </a:ext>
              </a:extLst>
            </p:cNvPr>
            <p:cNvSpPr txBox="1"/>
            <p:nvPr/>
          </p:nvSpPr>
          <p:spPr>
            <a:xfrm>
              <a:off x="6487653" y="5536181"/>
              <a:ext cx="591493" cy="428112"/>
            </a:xfrm>
            <a:prstGeom prst="rect">
              <a:avLst/>
            </a:prstGeom>
          </p:spPr>
          <p:txBody>
            <a:bodyPr wrap="square" lIns="0" rIns="0" anchor="ctr">
              <a:spAutoFit/>
            </a:bodyPr>
            <a:lstStyle>
              <a:defPPr>
                <a:defRPr lang="en-US"/>
              </a:defPPr>
              <a:lvl1pPr algn="ctr" defTabSz="1219231">
                <a:defRPr sz="1467" b="1">
                  <a:solidFill>
                    <a:schemeClr val="accent1"/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914157">
                <a:defRPr/>
              </a:pP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Unique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biodiversity</a:t>
              </a: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protection plan</a:t>
              </a:r>
            </a:p>
          </p:txBody>
        </p:sp>
        <p:pic>
          <p:nvPicPr>
            <p:cNvPr id="56" name="Picture 14" descr="Asonha Energie | LinkedIn">
              <a:extLst>
                <a:ext uri="{FF2B5EF4-FFF2-40B4-BE49-F238E27FC236}">
                  <a16:creationId xmlns:a16="http://schemas.microsoft.com/office/drawing/2014/main" id="{27FCEEA0-C0F4-AFC3-C8DA-004C2708C4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4" cstate="email">
              <a:clrChange>
                <a:clrFrom>
                  <a:srgbClr val="F4FAF6"/>
                </a:clrFrom>
                <a:clrTo>
                  <a:srgbClr val="F4FA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62250" y="4672748"/>
              <a:ext cx="1173195" cy="350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7" name="Group 152">
              <a:extLst>
                <a:ext uri="{FF2B5EF4-FFF2-40B4-BE49-F238E27FC236}">
                  <a16:creationId xmlns:a16="http://schemas.microsoft.com/office/drawing/2014/main" id="{931BB7C0-47B3-46B0-7B1F-176BDCC2B4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1031" y="5610359"/>
              <a:ext cx="279891" cy="279757"/>
              <a:chOff x="1742" y="64"/>
              <a:chExt cx="4194" cy="4192"/>
            </a:xfrm>
            <a:solidFill>
              <a:schemeClr val="accent2"/>
            </a:solidFill>
          </p:grpSpPr>
          <p:sp>
            <p:nvSpPr>
              <p:cNvPr id="1127" name="Freeform 153">
                <a:extLst>
                  <a:ext uri="{FF2B5EF4-FFF2-40B4-BE49-F238E27FC236}">
                    <a16:creationId xmlns:a16="http://schemas.microsoft.com/office/drawing/2014/main" id="{F11D10A0-C0D4-DC15-1951-8B103D58F8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4" y="864"/>
                <a:ext cx="1529" cy="2583"/>
              </a:xfrm>
              <a:custGeom>
                <a:avLst/>
                <a:gdLst>
                  <a:gd name="T0" fmla="*/ 280 w 644"/>
                  <a:gd name="T1" fmla="*/ 1088 h 1088"/>
                  <a:gd name="T2" fmla="*/ 271 w 644"/>
                  <a:gd name="T3" fmla="*/ 1087 h 1088"/>
                  <a:gd name="T4" fmla="*/ 244 w 644"/>
                  <a:gd name="T5" fmla="*/ 1052 h 1088"/>
                  <a:gd name="T6" fmla="*/ 244 w 644"/>
                  <a:gd name="T7" fmla="*/ 678 h 1088"/>
                  <a:gd name="T8" fmla="*/ 38 w 644"/>
                  <a:gd name="T9" fmla="*/ 678 h 1088"/>
                  <a:gd name="T10" fmla="*/ 7 w 644"/>
                  <a:gd name="T11" fmla="*/ 661 h 1088"/>
                  <a:gd name="T12" fmla="*/ 6 w 644"/>
                  <a:gd name="T13" fmla="*/ 625 h 1088"/>
                  <a:gd name="T14" fmla="*/ 333 w 644"/>
                  <a:gd name="T15" fmla="*/ 22 h 1088"/>
                  <a:gd name="T16" fmla="*/ 374 w 644"/>
                  <a:gd name="T17" fmla="*/ 5 h 1088"/>
                  <a:gd name="T18" fmla="*/ 401 w 644"/>
                  <a:gd name="T19" fmla="*/ 40 h 1088"/>
                  <a:gd name="T20" fmla="*/ 401 w 644"/>
                  <a:gd name="T21" fmla="*/ 414 h 1088"/>
                  <a:gd name="T22" fmla="*/ 606 w 644"/>
                  <a:gd name="T23" fmla="*/ 414 h 1088"/>
                  <a:gd name="T24" fmla="*/ 637 w 644"/>
                  <a:gd name="T25" fmla="*/ 431 h 1088"/>
                  <a:gd name="T26" fmla="*/ 638 w 644"/>
                  <a:gd name="T27" fmla="*/ 467 h 1088"/>
                  <a:gd name="T28" fmla="*/ 311 w 644"/>
                  <a:gd name="T29" fmla="*/ 1070 h 1088"/>
                  <a:gd name="T30" fmla="*/ 280 w 644"/>
                  <a:gd name="T31" fmla="*/ 1088 h 1088"/>
                  <a:gd name="T32" fmla="*/ 98 w 644"/>
                  <a:gd name="T33" fmla="*/ 606 h 1088"/>
                  <a:gd name="T34" fmla="*/ 280 w 644"/>
                  <a:gd name="T35" fmla="*/ 606 h 1088"/>
                  <a:gd name="T36" fmla="*/ 316 w 644"/>
                  <a:gd name="T37" fmla="*/ 642 h 1088"/>
                  <a:gd name="T38" fmla="*/ 316 w 644"/>
                  <a:gd name="T39" fmla="*/ 910 h 1088"/>
                  <a:gd name="T40" fmla="*/ 546 w 644"/>
                  <a:gd name="T41" fmla="*/ 486 h 1088"/>
                  <a:gd name="T42" fmla="*/ 365 w 644"/>
                  <a:gd name="T43" fmla="*/ 486 h 1088"/>
                  <a:gd name="T44" fmla="*/ 329 w 644"/>
                  <a:gd name="T45" fmla="*/ 450 h 1088"/>
                  <a:gd name="T46" fmla="*/ 329 w 644"/>
                  <a:gd name="T47" fmla="*/ 182 h 1088"/>
                  <a:gd name="T48" fmla="*/ 98 w 644"/>
                  <a:gd name="T49" fmla="*/ 606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4" h="1088">
                    <a:moveTo>
                      <a:pt x="280" y="1088"/>
                    </a:moveTo>
                    <a:cubicBezTo>
                      <a:pt x="277" y="1088"/>
                      <a:pt x="274" y="1088"/>
                      <a:pt x="271" y="1087"/>
                    </a:cubicBezTo>
                    <a:cubicBezTo>
                      <a:pt x="255" y="1083"/>
                      <a:pt x="244" y="1069"/>
                      <a:pt x="244" y="1052"/>
                    </a:cubicBezTo>
                    <a:cubicBezTo>
                      <a:pt x="244" y="678"/>
                      <a:pt x="244" y="678"/>
                      <a:pt x="244" y="678"/>
                    </a:cubicBezTo>
                    <a:cubicBezTo>
                      <a:pt x="38" y="678"/>
                      <a:pt x="38" y="678"/>
                      <a:pt x="38" y="678"/>
                    </a:cubicBezTo>
                    <a:cubicBezTo>
                      <a:pt x="25" y="678"/>
                      <a:pt x="14" y="672"/>
                      <a:pt x="7" y="661"/>
                    </a:cubicBezTo>
                    <a:cubicBezTo>
                      <a:pt x="1" y="650"/>
                      <a:pt x="0" y="636"/>
                      <a:pt x="6" y="625"/>
                    </a:cubicBezTo>
                    <a:cubicBezTo>
                      <a:pt x="333" y="22"/>
                      <a:pt x="333" y="22"/>
                      <a:pt x="333" y="22"/>
                    </a:cubicBezTo>
                    <a:cubicBezTo>
                      <a:pt x="341" y="8"/>
                      <a:pt x="358" y="0"/>
                      <a:pt x="374" y="5"/>
                    </a:cubicBezTo>
                    <a:cubicBezTo>
                      <a:pt x="390" y="9"/>
                      <a:pt x="401" y="23"/>
                      <a:pt x="401" y="40"/>
                    </a:cubicBezTo>
                    <a:cubicBezTo>
                      <a:pt x="401" y="414"/>
                      <a:pt x="401" y="414"/>
                      <a:pt x="401" y="414"/>
                    </a:cubicBezTo>
                    <a:cubicBezTo>
                      <a:pt x="606" y="414"/>
                      <a:pt x="606" y="414"/>
                      <a:pt x="606" y="414"/>
                    </a:cubicBezTo>
                    <a:cubicBezTo>
                      <a:pt x="619" y="414"/>
                      <a:pt x="630" y="420"/>
                      <a:pt x="637" y="431"/>
                    </a:cubicBezTo>
                    <a:cubicBezTo>
                      <a:pt x="643" y="442"/>
                      <a:pt x="644" y="456"/>
                      <a:pt x="638" y="467"/>
                    </a:cubicBezTo>
                    <a:cubicBezTo>
                      <a:pt x="311" y="1070"/>
                      <a:pt x="311" y="1070"/>
                      <a:pt x="311" y="1070"/>
                    </a:cubicBezTo>
                    <a:cubicBezTo>
                      <a:pt x="305" y="1082"/>
                      <a:pt x="292" y="1088"/>
                      <a:pt x="280" y="1088"/>
                    </a:cubicBezTo>
                    <a:close/>
                    <a:moveTo>
                      <a:pt x="98" y="606"/>
                    </a:moveTo>
                    <a:cubicBezTo>
                      <a:pt x="280" y="606"/>
                      <a:pt x="280" y="606"/>
                      <a:pt x="280" y="606"/>
                    </a:cubicBezTo>
                    <a:cubicBezTo>
                      <a:pt x="300" y="606"/>
                      <a:pt x="316" y="622"/>
                      <a:pt x="316" y="642"/>
                    </a:cubicBezTo>
                    <a:cubicBezTo>
                      <a:pt x="316" y="910"/>
                      <a:pt x="316" y="910"/>
                      <a:pt x="316" y="910"/>
                    </a:cubicBezTo>
                    <a:cubicBezTo>
                      <a:pt x="546" y="486"/>
                      <a:pt x="546" y="486"/>
                      <a:pt x="546" y="486"/>
                    </a:cubicBezTo>
                    <a:cubicBezTo>
                      <a:pt x="365" y="486"/>
                      <a:pt x="365" y="486"/>
                      <a:pt x="365" y="486"/>
                    </a:cubicBezTo>
                    <a:cubicBezTo>
                      <a:pt x="345" y="486"/>
                      <a:pt x="329" y="470"/>
                      <a:pt x="329" y="450"/>
                    </a:cubicBezTo>
                    <a:cubicBezTo>
                      <a:pt x="329" y="182"/>
                      <a:pt x="329" y="182"/>
                      <a:pt x="329" y="182"/>
                    </a:cubicBezTo>
                    <a:lnTo>
                      <a:pt x="98" y="6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154">
                <a:extLst>
                  <a:ext uri="{FF2B5EF4-FFF2-40B4-BE49-F238E27FC236}">
                    <a16:creationId xmlns:a16="http://schemas.microsoft.com/office/drawing/2014/main" id="{148105D5-047A-12E6-04A7-0C21FC4EF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64"/>
                <a:ext cx="171" cy="510"/>
              </a:xfrm>
              <a:custGeom>
                <a:avLst/>
                <a:gdLst>
                  <a:gd name="T0" fmla="*/ 36 w 72"/>
                  <a:gd name="T1" fmla="*/ 215 h 215"/>
                  <a:gd name="T2" fmla="*/ 0 w 72"/>
                  <a:gd name="T3" fmla="*/ 179 h 215"/>
                  <a:gd name="T4" fmla="*/ 0 w 72"/>
                  <a:gd name="T5" fmla="*/ 36 h 215"/>
                  <a:gd name="T6" fmla="*/ 36 w 72"/>
                  <a:gd name="T7" fmla="*/ 0 h 215"/>
                  <a:gd name="T8" fmla="*/ 72 w 72"/>
                  <a:gd name="T9" fmla="*/ 36 h 215"/>
                  <a:gd name="T10" fmla="*/ 72 w 72"/>
                  <a:gd name="T11" fmla="*/ 179 h 215"/>
                  <a:gd name="T12" fmla="*/ 36 w 72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15">
                    <a:moveTo>
                      <a:pt x="36" y="215"/>
                    </a:moveTo>
                    <a:cubicBezTo>
                      <a:pt x="16" y="215"/>
                      <a:pt x="0" y="199"/>
                      <a:pt x="0" y="17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2" y="199"/>
                      <a:pt x="56" y="215"/>
                      <a:pt x="36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155">
                <a:extLst>
                  <a:ext uri="{FF2B5EF4-FFF2-40B4-BE49-F238E27FC236}">
                    <a16:creationId xmlns:a16="http://schemas.microsoft.com/office/drawing/2014/main" id="{B745F16A-89A9-B827-3EE0-37BDB6942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3746"/>
                <a:ext cx="171" cy="510"/>
              </a:xfrm>
              <a:custGeom>
                <a:avLst/>
                <a:gdLst>
                  <a:gd name="T0" fmla="*/ 36 w 72"/>
                  <a:gd name="T1" fmla="*/ 215 h 215"/>
                  <a:gd name="T2" fmla="*/ 0 w 72"/>
                  <a:gd name="T3" fmla="*/ 179 h 215"/>
                  <a:gd name="T4" fmla="*/ 0 w 72"/>
                  <a:gd name="T5" fmla="*/ 36 h 215"/>
                  <a:gd name="T6" fmla="*/ 36 w 72"/>
                  <a:gd name="T7" fmla="*/ 0 h 215"/>
                  <a:gd name="T8" fmla="*/ 72 w 72"/>
                  <a:gd name="T9" fmla="*/ 36 h 215"/>
                  <a:gd name="T10" fmla="*/ 72 w 72"/>
                  <a:gd name="T11" fmla="*/ 179 h 215"/>
                  <a:gd name="T12" fmla="*/ 36 w 72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15">
                    <a:moveTo>
                      <a:pt x="36" y="215"/>
                    </a:moveTo>
                    <a:cubicBezTo>
                      <a:pt x="16" y="215"/>
                      <a:pt x="0" y="199"/>
                      <a:pt x="0" y="17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2" y="199"/>
                      <a:pt x="56" y="215"/>
                      <a:pt x="36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156">
                <a:extLst>
                  <a:ext uri="{FF2B5EF4-FFF2-40B4-BE49-F238E27FC236}">
                    <a16:creationId xmlns:a16="http://schemas.microsoft.com/office/drawing/2014/main" id="{1E4BB375-9BC8-86B5-0187-DFA38B03F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5" y="2075"/>
                <a:ext cx="511" cy="171"/>
              </a:xfrm>
              <a:custGeom>
                <a:avLst/>
                <a:gdLst>
                  <a:gd name="T0" fmla="*/ 179 w 215"/>
                  <a:gd name="T1" fmla="*/ 72 h 72"/>
                  <a:gd name="T2" fmla="*/ 36 w 215"/>
                  <a:gd name="T3" fmla="*/ 72 h 72"/>
                  <a:gd name="T4" fmla="*/ 0 w 215"/>
                  <a:gd name="T5" fmla="*/ 36 h 72"/>
                  <a:gd name="T6" fmla="*/ 36 w 215"/>
                  <a:gd name="T7" fmla="*/ 0 h 72"/>
                  <a:gd name="T8" fmla="*/ 179 w 215"/>
                  <a:gd name="T9" fmla="*/ 0 h 72"/>
                  <a:gd name="T10" fmla="*/ 215 w 215"/>
                  <a:gd name="T11" fmla="*/ 36 h 72"/>
                  <a:gd name="T12" fmla="*/ 179 w 21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2">
                    <a:moveTo>
                      <a:pt x="179" y="72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9" y="0"/>
                      <a:pt x="215" y="16"/>
                      <a:pt x="215" y="36"/>
                    </a:cubicBezTo>
                    <a:cubicBezTo>
                      <a:pt x="215" y="56"/>
                      <a:pt x="199" y="72"/>
                      <a:pt x="1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157">
                <a:extLst>
                  <a:ext uri="{FF2B5EF4-FFF2-40B4-BE49-F238E27FC236}">
                    <a16:creationId xmlns:a16="http://schemas.microsoft.com/office/drawing/2014/main" id="{E92E8DC1-780E-AF86-FB89-04EFC5D4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2" y="2075"/>
                <a:ext cx="511" cy="171"/>
              </a:xfrm>
              <a:custGeom>
                <a:avLst/>
                <a:gdLst>
                  <a:gd name="T0" fmla="*/ 179 w 215"/>
                  <a:gd name="T1" fmla="*/ 72 h 72"/>
                  <a:gd name="T2" fmla="*/ 36 w 215"/>
                  <a:gd name="T3" fmla="*/ 72 h 72"/>
                  <a:gd name="T4" fmla="*/ 0 w 215"/>
                  <a:gd name="T5" fmla="*/ 36 h 72"/>
                  <a:gd name="T6" fmla="*/ 36 w 215"/>
                  <a:gd name="T7" fmla="*/ 0 h 72"/>
                  <a:gd name="T8" fmla="*/ 179 w 215"/>
                  <a:gd name="T9" fmla="*/ 0 h 72"/>
                  <a:gd name="T10" fmla="*/ 215 w 215"/>
                  <a:gd name="T11" fmla="*/ 36 h 72"/>
                  <a:gd name="T12" fmla="*/ 179 w 21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2">
                    <a:moveTo>
                      <a:pt x="179" y="72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9" y="0"/>
                      <a:pt x="215" y="16"/>
                      <a:pt x="215" y="36"/>
                    </a:cubicBezTo>
                    <a:cubicBezTo>
                      <a:pt x="215" y="56"/>
                      <a:pt x="199" y="72"/>
                      <a:pt x="1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158">
                <a:extLst>
                  <a:ext uri="{FF2B5EF4-FFF2-40B4-BE49-F238E27FC236}">
                    <a16:creationId xmlns:a16="http://schemas.microsoft.com/office/drawing/2014/main" id="{2E6A88D4-E235-B528-BD24-7B5FDF1E0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823"/>
                <a:ext cx="397" cy="390"/>
              </a:xfrm>
              <a:custGeom>
                <a:avLst/>
                <a:gdLst>
                  <a:gd name="T0" fmla="*/ 39 w 167"/>
                  <a:gd name="T1" fmla="*/ 164 h 164"/>
                  <a:gd name="T2" fmla="*/ 14 w 167"/>
                  <a:gd name="T3" fmla="*/ 153 h 164"/>
                  <a:gd name="T4" fmla="*/ 14 w 167"/>
                  <a:gd name="T5" fmla="*/ 103 h 164"/>
                  <a:gd name="T6" fmla="*/ 102 w 167"/>
                  <a:gd name="T7" fmla="*/ 14 h 164"/>
                  <a:gd name="T8" fmla="*/ 153 w 167"/>
                  <a:gd name="T9" fmla="*/ 14 h 164"/>
                  <a:gd name="T10" fmla="*/ 153 w 167"/>
                  <a:gd name="T11" fmla="*/ 65 h 164"/>
                  <a:gd name="T12" fmla="*/ 64 w 167"/>
                  <a:gd name="T13" fmla="*/ 153 h 164"/>
                  <a:gd name="T14" fmla="*/ 39 w 167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64">
                    <a:moveTo>
                      <a:pt x="39" y="164"/>
                    </a:moveTo>
                    <a:cubicBezTo>
                      <a:pt x="30" y="164"/>
                      <a:pt x="21" y="160"/>
                      <a:pt x="14" y="153"/>
                    </a:cubicBezTo>
                    <a:cubicBezTo>
                      <a:pt x="0" y="139"/>
                      <a:pt x="0" y="117"/>
                      <a:pt x="14" y="103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16" y="0"/>
                      <a:pt x="139" y="0"/>
                      <a:pt x="153" y="14"/>
                    </a:cubicBezTo>
                    <a:cubicBezTo>
                      <a:pt x="167" y="28"/>
                      <a:pt x="167" y="51"/>
                      <a:pt x="153" y="65"/>
                    </a:cubicBezTo>
                    <a:cubicBezTo>
                      <a:pt x="64" y="153"/>
                      <a:pt x="64" y="153"/>
                      <a:pt x="64" y="153"/>
                    </a:cubicBezTo>
                    <a:cubicBezTo>
                      <a:pt x="58" y="160"/>
                      <a:pt x="48" y="164"/>
                      <a:pt x="39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159">
                <a:extLst>
                  <a:ext uri="{FF2B5EF4-FFF2-40B4-BE49-F238E27FC236}">
                    <a16:creationId xmlns:a16="http://schemas.microsoft.com/office/drawing/2014/main" id="{297FDF32-ECCD-E3E2-A2E9-2C302CD47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3100"/>
                <a:ext cx="398" cy="390"/>
              </a:xfrm>
              <a:custGeom>
                <a:avLst/>
                <a:gdLst>
                  <a:gd name="T0" fmla="*/ 40 w 168"/>
                  <a:gd name="T1" fmla="*/ 164 h 164"/>
                  <a:gd name="T2" fmla="*/ 14 w 168"/>
                  <a:gd name="T3" fmla="*/ 154 h 164"/>
                  <a:gd name="T4" fmla="*/ 14 w 168"/>
                  <a:gd name="T5" fmla="*/ 103 h 164"/>
                  <a:gd name="T6" fmla="*/ 103 w 168"/>
                  <a:gd name="T7" fmla="*/ 14 h 164"/>
                  <a:gd name="T8" fmla="*/ 154 w 168"/>
                  <a:gd name="T9" fmla="*/ 14 h 164"/>
                  <a:gd name="T10" fmla="*/ 154 w 168"/>
                  <a:gd name="T11" fmla="*/ 65 h 164"/>
                  <a:gd name="T12" fmla="*/ 65 w 168"/>
                  <a:gd name="T13" fmla="*/ 154 h 164"/>
                  <a:gd name="T14" fmla="*/ 40 w 168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64">
                    <a:moveTo>
                      <a:pt x="40" y="164"/>
                    </a:moveTo>
                    <a:cubicBezTo>
                      <a:pt x="31" y="164"/>
                      <a:pt x="22" y="160"/>
                      <a:pt x="14" y="154"/>
                    </a:cubicBezTo>
                    <a:cubicBezTo>
                      <a:pt x="0" y="140"/>
                      <a:pt x="0" y="117"/>
                      <a:pt x="14" y="10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17" y="0"/>
                      <a:pt x="140" y="0"/>
                      <a:pt x="154" y="14"/>
                    </a:cubicBezTo>
                    <a:cubicBezTo>
                      <a:pt x="168" y="28"/>
                      <a:pt x="168" y="51"/>
                      <a:pt x="154" y="65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58" y="160"/>
                      <a:pt x="49" y="164"/>
                      <a:pt x="40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160">
                <a:extLst>
                  <a:ext uri="{FF2B5EF4-FFF2-40B4-BE49-F238E27FC236}">
                    <a16:creationId xmlns:a16="http://schemas.microsoft.com/office/drawing/2014/main" id="{13717990-5862-74F9-23A4-35F4ACCE1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3100"/>
                <a:ext cx="397" cy="390"/>
              </a:xfrm>
              <a:custGeom>
                <a:avLst/>
                <a:gdLst>
                  <a:gd name="T0" fmla="*/ 128 w 167"/>
                  <a:gd name="T1" fmla="*/ 164 h 164"/>
                  <a:gd name="T2" fmla="*/ 102 w 167"/>
                  <a:gd name="T3" fmla="*/ 154 h 164"/>
                  <a:gd name="T4" fmla="*/ 14 w 167"/>
                  <a:gd name="T5" fmla="*/ 65 h 164"/>
                  <a:gd name="T6" fmla="*/ 14 w 167"/>
                  <a:gd name="T7" fmla="*/ 14 h 164"/>
                  <a:gd name="T8" fmla="*/ 64 w 167"/>
                  <a:gd name="T9" fmla="*/ 14 h 164"/>
                  <a:gd name="T10" fmla="*/ 153 w 167"/>
                  <a:gd name="T11" fmla="*/ 103 h 164"/>
                  <a:gd name="T12" fmla="*/ 153 w 167"/>
                  <a:gd name="T13" fmla="*/ 154 h 164"/>
                  <a:gd name="T14" fmla="*/ 128 w 167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64">
                    <a:moveTo>
                      <a:pt x="128" y="164"/>
                    </a:moveTo>
                    <a:cubicBezTo>
                      <a:pt x="119" y="164"/>
                      <a:pt x="110" y="160"/>
                      <a:pt x="102" y="154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51"/>
                      <a:pt x="0" y="28"/>
                      <a:pt x="14" y="14"/>
                    </a:cubicBezTo>
                    <a:cubicBezTo>
                      <a:pt x="28" y="0"/>
                      <a:pt x="50" y="0"/>
                      <a:pt x="64" y="14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67" y="117"/>
                      <a:pt x="167" y="140"/>
                      <a:pt x="153" y="154"/>
                    </a:cubicBezTo>
                    <a:cubicBezTo>
                      <a:pt x="146" y="160"/>
                      <a:pt x="137" y="164"/>
                      <a:pt x="128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161">
                <a:extLst>
                  <a:ext uri="{FF2B5EF4-FFF2-40B4-BE49-F238E27FC236}">
                    <a16:creationId xmlns:a16="http://schemas.microsoft.com/office/drawing/2014/main" id="{B597342F-26E0-09EA-34C0-B5632E2CF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823"/>
                <a:ext cx="398" cy="390"/>
              </a:xfrm>
              <a:custGeom>
                <a:avLst/>
                <a:gdLst>
                  <a:gd name="T0" fmla="*/ 129 w 168"/>
                  <a:gd name="T1" fmla="*/ 164 h 164"/>
                  <a:gd name="T2" fmla="*/ 103 w 168"/>
                  <a:gd name="T3" fmla="*/ 153 h 164"/>
                  <a:gd name="T4" fmla="*/ 14 w 168"/>
                  <a:gd name="T5" fmla="*/ 65 h 164"/>
                  <a:gd name="T6" fmla="*/ 14 w 168"/>
                  <a:gd name="T7" fmla="*/ 14 h 164"/>
                  <a:gd name="T8" fmla="*/ 65 w 168"/>
                  <a:gd name="T9" fmla="*/ 14 h 164"/>
                  <a:gd name="T10" fmla="*/ 154 w 168"/>
                  <a:gd name="T11" fmla="*/ 103 h 164"/>
                  <a:gd name="T12" fmla="*/ 154 w 168"/>
                  <a:gd name="T13" fmla="*/ 153 h 164"/>
                  <a:gd name="T14" fmla="*/ 129 w 168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64">
                    <a:moveTo>
                      <a:pt x="129" y="164"/>
                    </a:moveTo>
                    <a:cubicBezTo>
                      <a:pt x="120" y="164"/>
                      <a:pt x="110" y="160"/>
                      <a:pt x="103" y="153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51"/>
                      <a:pt x="0" y="28"/>
                      <a:pt x="14" y="14"/>
                    </a:cubicBezTo>
                    <a:cubicBezTo>
                      <a:pt x="28" y="0"/>
                      <a:pt x="51" y="0"/>
                      <a:pt x="65" y="14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68" y="117"/>
                      <a:pt x="168" y="139"/>
                      <a:pt x="154" y="153"/>
                    </a:cubicBezTo>
                    <a:cubicBezTo>
                      <a:pt x="147" y="160"/>
                      <a:pt x="138" y="164"/>
                      <a:pt x="129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58" name="Graphic 57" descr="Leaf with solid fill">
              <a:extLst>
                <a:ext uri="{FF2B5EF4-FFF2-40B4-BE49-F238E27FC236}">
                  <a16:creationId xmlns:a16="http://schemas.microsoft.com/office/drawing/2014/main" id="{BFDBD3F0-3479-3CEF-A35A-34AA2EC43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6093456" y="5578821"/>
              <a:ext cx="342833" cy="342833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DA30F52-3C78-0E81-07F3-10A7A33149CA}"/>
                </a:ext>
              </a:extLst>
            </p:cNvPr>
            <p:cNvSpPr/>
            <p:nvPr/>
          </p:nvSpPr>
          <p:spPr>
            <a:xfrm>
              <a:off x="7335263" y="1837186"/>
              <a:ext cx="4359989" cy="1349868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699472" bIns="107978" rtlCol="0" anchor="ctr"/>
            <a:lstStyle/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Leader des services </a:t>
              </a: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environnementaux en </a:t>
              </a: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Europe et au monde</a:t>
              </a:r>
            </a:p>
          </p:txBody>
        </p:sp>
        <p:sp>
          <p:nvSpPr>
            <p:cNvPr id="60" name="TextBox 3">
              <a:extLst>
                <a:ext uri="{FF2B5EF4-FFF2-40B4-BE49-F238E27FC236}">
                  <a16:creationId xmlns:a16="http://schemas.microsoft.com/office/drawing/2014/main" id="{4522FBBA-C512-C761-7E74-61DC002FC84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502850" y="2622926"/>
              <a:ext cx="1012612" cy="304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>
              <a:spAutoFit/>
            </a:bodyPr>
            <a:lstStyle/>
            <a:p>
              <a:pPr algn="ctr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17m MT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secondary</a:t>
              </a: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raw</a:t>
              </a:r>
              <a:b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materials</a:t>
              </a: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produced</a:t>
              </a:r>
              <a:endParaRPr lang="fr-FR" sz="8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61" name="Graphic 60" descr="Sustainability with solid fill">
              <a:extLst>
                <a:ext uri="{FF2B5EF4-FFF2-40B4-BE49-F238E27FC236}">
                  <a16:creationId xmlns:a16="http://schemas.microsoft.com/office/drawing/2014/main" id="{236B2EFF-43C0-D640-54DF-A4F0BE18E4D7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8854216" y="2210200"/>
              <a:ext cx="309879" cy="309879"/>
            </a:xfrm>
            <a:prstGeom prst="rect">
              <a:avLst/>
            </a:prstGeom>
          </p:spPr>
        </p:pic>
        <p:sp>
          <p:nvSpPr>
            <p:cNvPr id="62" name="TextBox 3">
              <a:extLst>
                <a:ext uri="{FF2B5EF4-FFF2-40B4-BE49-F238E27FC236}">
                  <a16:creationId xmlns:a16="http://schemas.microsoft.com/office/drawing/2014/main" id="{D97C1FFB-7C73-40C8-B9A9-52056C45A0F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0473867" y="2622926"/>
              <a:ext cx="1012612" cy="304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>
              <a:spAutoFit/>
            </a:bodyPr>
            <a:lstStyle/>
            <a:p>
              <a:pPr algn="ctr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4.2 million MT of CO</a:t>
              </a:r>
              <a:r>
                <a:rPr lang="fr-FR" sz="800" b="1" baseline="-250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2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saved</a:t>
              </a: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by Suez</a:t>
              </a:r>
              <a:b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customers</a:t>
              </a:r>
              <a:endParaRPr lang="fr-FR" sz="8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09D4ED1-FFFE-D4CD-878A-4D5C7B3E1E13}"/>
                </a:ext>
              </a:extLst>
            </p:cNvPr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>
            <a:xfrm>
              <a:off x="10790998" y="2238858"/>
              <a:ext cx="378339" cy="252564"/>
              <a:chOff x="4677816" y="5050965"/>
              <a:chExt cx="703255" cy="469463"/>
            </a:xfrm>
            <a:solidFill>
              <a:schemeClr val="accent2"/>
            </a:solidFill>
          </p:grpSpPr>
          <p:grpSp>
            <p:nvGrpSpPr>
              <p:cNvPr id="1117" name="Group 39">
                <a:extLst>
                  <a:ext uri="{FF2B5EF4-FFF2-40B4-BE49-F238E27FC236}">
                    <a16:creationId xmlns:a16="http://schemas.microsoft.com/office/drawing/2014/main" id="{056BD18B-A563-2568-4E48-1A4BD9D6FFE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677816" y="5050965"/>
                <a:ext cx="549272" cy="469463"/>
                <a:chOff x="3380" y="4553"/>
                <a:chExt cx="585" cy="500"/>
              </a:xfrm>
              <a:grpFill/>
            </p:grpSpPr>
            <p:sp>
              <p:nvSpPr>
                <p:cNvPr id="1120" name="Freeform 40">
                  <a:extLst>
                    <a:ext uri="{FF2B5EF4-FFF2-40B4-BE49-F238E27FC236}">
                      <a16:creationId xmlns:a16="http://schemas.microsoft.com/office/drawing/2014/main" id="{EF799B45-4FA7-40EE-28FE-E19B3FB8BB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80" y="4553"/>
                  <a:ext cx="585" cy="454"/>
                </a:xfrm>
                <a:custGeom>
                  <a:avLst/>
                  <a:gdLst>
                    <a:gd name="T0" fmla="*/ 189 w 244"/>
                    <a:gd name="T1" fmla="*/ 68 h 189"/>
                    <a:gd name="T2" fmla="*/ 175 w 244"/>
                    <a:gd name="T3" fmla="*/ 68 h 189"/>
                    <a:gd name="T4" fmla="*/ 107 w 244"/>
                    <a:gd name="T5" fmla="*/ 0 h 189"/>
                    <a:gd name="T6" fmla="*/ 39 w 244"/>
                    <a:gd name="T7" fmla="*/ 68 h 189"/>
                    <a:gd name="T8" fmla="*/ 39 w 244"/>
                    <a:gd name="T9" fmla="*/ 71 h 189"/>
                    <a:gd name="T10" fmla="*/ 10 w 244"/>
                    <a:gd name="T11" fmla="*/ 136 h 189"/>
                    <a:gd name="T12" fmla="*/ 57 w 244"/>
                    <a:gd name="T13" fmla="*/ 168 h 189"/>
                    <a:gd name="T14" fmla="*/ 125 w 244"/>
                    <a:gd name="T15" fmla="*/ 168 h 189"/>
                    <a:gd name="T16" fmla="*/ 199 w 244"/>
                    <a:gd name="T17" fmla="*/ 169 h 189"/>
                    <a:gd name="T18" fmla="*/ 202 w 244"/>
                    <a:gd name="T19" fmla="*/ 166 h 189"/>
                    <a:gd name="T20" fmla="*/ 236 w 244"/>
                    <a:gd name="T21" fmla="*/ 104 h 189"/>
                    <a:gd name="T22" fmla="*/ 189 w 244"/>
                    <a:gd name="T23" fmla="*/ 68 h 189"/>
                    <a:gd name="T24" fmla="*/ 199 w 244"/>
                    <a:gd name="T25" fmla="*/ 159 h 189"/>
                    <a:gd name="T26" fmla="*/ 197 w 244"/>
                    <a:gd name="T27" fmla="*/ 160 h 189"/>
                    <a:gd name="T28" fmla="*/ 135 w 244"/>
                    <a:gd name="T29" fmla="*/ 165 h 189"/>
                    <a:gd name="T30" fmla="*/ 131 w 244"/>
                    <a:gd name="T31" fmla="*/ 161 h 189"/>
                    <a:gd name="T32" fmla="*/ 128 w 244"/>
                    <a:gd name="T33" fmla="*/ 160 h 189"/>
                    <a:gd name="T34" fmla="*/ 57 w 244"/>
                    <a:gd name="T35" fmla="*/ 160 h 189"/>
                    <a:gd name="T36" fmla="*/ 15 w 244"/>
                    <a:gd name="T37" fmla="*/ 118 h 189"/>
                    <a:gd name="T38" fmla="*/ 45 w 244"/>
                    <a:gd name="T39" fmla="*/ 78 h 189"/>
                    <a:gd name="T40" fmla="*/ 47 w 244"/>
                    <a:gd name="T41" fmla="*/ 74 h 189"/>
                    <a:gd name="T42" fmla="*/ 47 w 244"/>
                    <a:gd name="T43" fmla="*/ 68 h 189"/>
                    <a:gd name="T44" fmla="*/ 107 w 244"/>
                    <a:gd name="T45" fmla="*/ 8 h 189"/>
                    <a:gd name="T46" fmla="*/ 167 w 244"/>
                    <a:gd name="T47" fmla="*/ 68 h 189"/>
                    <a:gd name="T48" fmla="*/ 167 w 244"/>
                    <a:gd name="T49" fmla="*/ 71 h 189"/>
                    <a:gd name="T50" fmla="*/ 167 w 244"/>
                    <a:gd name="T51" fmla="*/ 72 h 189"/>
                    <a:gd name="T52" fmla="*/ 171 w 244"/>
                    <a:gd name="T53" fmla="*/ 76 h 189"/>
                    <a:gd name="T54" fmla="*/ 171 w 244"/>
                    <a:gd name="T55" fmla="*/ 76 h 189"/>
                    <a:gd name="T56" fmla="*/ 189 w 244"/>
                    <a:gd name="T57" fmla="*/ 76 h 189"/>
                    <a:gd name="T58" fmla="*/ 230 w 244"/>
                    <a:gd name="T59" fmla="*/ 120 h 189"/>
                    <a:gd name="T60" fmla="*/ 199 w 244"/>
                    <a:gd name="T61" fmla="*/ 159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4" h="189">
                      <a:moveTo>
                        <a:pt x="189" y="68"/>
                      </a:moveTo>
                      <a:cubicBezTo>
                        <a:pt x="175" y="68"/>
                        <a:pt x="175" y="68"/>
                        <a:pt x="175" y="68"/>
                      </a:cubicBezTo>
                      <a:cubicBezTo>
                        <a:pt x="175" y="30"/>
                        <a:pt x="145" y="0"/>
                        <a:pt x="107" y="0"/>
                      </a:cubicBezTo>
                      <a:cubicBezTo>
                        <a:pt x="69" y="0"/>
                        <a:pt x="39" y="30"/>
                        <a:pt x="39" y="68"/>
                      </a:cubicBezTo>
                      <a:cubicBezTo>
                        <a:pt x="39" y="69"/>
                        <a:pt x="39" y="70"/>
                        <a:pt x="39" y="71"/>
                      </a:cubicBezTo>
                      <a:cubicBezTo>
                        <a:pt x="13" y="81"/>
                        <a:pt x="0" y="110"/>
                        <a:pt x="10" y="136"/>
                      </a:cubicBezTo>
                      <a:cubicBezTo>
                        <a:pt x="17" y="155"/>
                        <a:pt x="36" y="168"/>
                        <a:pt x="57" y="168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45" y="189"/>
                        <a:pt x="178" y="189"/>
                        <a:pt x="199" y="169"/>
                      </a:cubicBezTo>
                      <a:cubicBezTo>
                        <a:pt x="200" y="168"/>
                        <a:pt x="201" y="167"/>
                        <a:pt x="202" y="166"/>
                      </a:cubicBezTo>
                      <a:cubicBezTo>
                        <a:pt x="229" y="158"/>
                        <a:pt x="244" y="131"/>
                        <a:pt x="236" y="104"/>
                      </a:cubicBezTo>
                      <a:cubicBezTo>
                        <a:pt x="230" y="83"/>
                        <a:pt x="211" y="68"/>
                        <a:pt x="189" y="68"/>
                      </a:cubicBezTo>
                      <a:close/>
                      <a:moveTo>
                        <a:pt x="199" y="159"/>
                      </a:moveTo>
                      <a:cubicBezTo>
                        <a:pt x="197" y="160"/>
                        <a:pt x="197" y="160"/>
                        <a:pt x="197" y="160"/>
                      </a:cubicBezTo>
                      <a:cubicBezTo>
                        <a:pt x="181" y="179"/>
                        <a:pt x="154" y="181"/>
                        <a:pt x="135" y="165"/>
                      </a:cubicBezTo>
                      <a:cubicBezTo>
                        <a:pt x="133" y="164"/>
                        <a:pt x="132" y="163"/>
                        <a:pt x="131" y="161"/>
                      </a:cubicBezTo>
                      <a:cubicBezTo>
                        <a:pt x="130" y="160"/>
                        <a:pt x="129" y="160"/>
                        <a:pt x="128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34" y="160"/>
                        <a:pt x="15" y="141"/>
                        <a:pt x="15" y="118"/>
                      </a:cubicBezTo>
                      <a:cubicBezTo>
                        <a:pt x="16" y="99"/>
                        <a:pt x="27" y="84"/>
                        <a:pt x="45" y="78"/>
                      </a:cubicBezTo>
                      <a:cubicBezTo>
                        <a:pt x="46" y="77"/>
                        <a:pt x="47" y="76"/>
                        <a:pt x="47" y="74"/>
                      </a:cubicBezTo>
                      <a:cubicBezTo>
                        <a:pt x="47" y="72"/>
                        <a:pt x="47" y="70"/>
                        <a:pt x="47" y="68"/>
                      </a:cubicBezTo>
                      <a:cubicBezTo>
                        <a:pt x="47" y="35"/>
                        <a:pt x="74" y="8"/>
                        <a:pt x="107" y="8"/>
                      </a:cubicBezTo>
                      <a:cubicBezTo>
                        <a:pt x="140" y="8"/>
                        <a:pt x="167" y="35"/>
                        <a:pt x="167" y="68"/>
                      </a:cubicBezTo>
                      <a:cubicBezTo>
                        <a:pt x="167" y="69"/>
                        <a:pt x="167" y="70"/>
                        <a:pt x="167" y="71"/>
                      </a:cubicBezTo>
                      <a:cubicBezTo>
                        <a:pt x="167" y="72"/>
                        <a:pt x="167" y="72"/>
                        <a:pt x="167" y="72"/>
                      </a:cubicBezTo>
                      <a:cubicBezTo>
                        <a:pt x="167" y="74"/>
                        <a:pt x="168" y="76"/>
                        <a:pt x="171" y="76"/>
                      </a:cubicBezTo>
                      <a:cubicBezTo>
                        <a:pt x="171" y="76"/>
                        <a:pt x="171" y="76"/>
                        <a:pt x="171" y="76"/>
                      </a:cubicBezTo>
                      <a:cubicBezTo>
                        <a:pt x="189" y="76"/>
                        <a:pt x="189" y="76"/>
                        <a:pt x="189" y="76"/>
                      </a:cubicBezTo>
                      <a:cubicBezTo>
                        <a:pt x="213" y="77"/>
                        <a:pt x="231" y="97"/>
                        <a:pt x="230" y="120"/>
                      </a:cubicBezTo>
                      <a:cubicBezTo>
                        <a:pt x="229" y="138"/>
                        <a:pt x="216" y="154"/>
                        <a:pt x="19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1" name="Freeform 41">
                  <a:extLst>
                    <a:ext uri="{FF2B5EF4-FFF2-40B4-BE49-F238E27FC236}">
                      <a16:creationId xmlns:a16="http://schemas.microsoft.com/office/drawing/2014/main" id="{0E8EE85A-DD7E-6206-EA05-CF82BCFCD6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" y="4620"/>
                  <a:ext cx="76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2" name="Freeform 42">
                  <a:extLst>
                    <a:ext uri="{FF2B5EF4-FFF2-40B4-BE49-F238E27FC236}">
                      <a16:creationId xmlns:a16="http://schemas.microsoft.com/office/drawing/2014/main" id="{36519151-0536-A718-4085-677CCFD611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97" y="4553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3" name="Freeform 43">
                  <a:extLst>
                    <a:ext uri="{FF2B5EF4-FFF2-40B4-BE49-F238E27FC236}">
                      <a16:creationId xmlns:a16="http://schemas.microsoft.com/office/drawing/2014/main" id="{4C8AB2C7-5E70-9E0E-836B-6520209930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0" y="4976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4" name="Freeform 44">
                  <a:extLst>
                    <a:ext uri="{FF2B5EF4-FFF2-40B4-BE49-F238E27FC236}">
                      <a16:creationId xmlns:a16="http://schemas.microsoft.com/office/drawing/2014/main" id="{078E8D2D-8549-7F73-337E-146DF84F1B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6" y="4716"/>
                  <a:ext cx="96" cy="145"/>
                </a:xfrm>
                <a:custGeom>
                  <a:avLst/>
                  <a:gdLst>
                    <a:gd name="T0" fmla="*/ 20 w 40"/>
                    <a:gd name="T1" fmla="*/ 0 h 60"/>
                    <a:gd name="T2" fmla="*/ 0 w 40"/>
                    <a:gd name="T3" fmla="*/ 20 h 60"/>
                    <a:gd name="T4" fmla="*/ 0 w 40"/>
                    <a:gd name="T5" fmla="*/ 40 h 60"/>
                    <a:gd name="T6" fmla="*/ 20 w 40"/>
                    <a:gd name="T7" fmla="*/ 60 h 60"/>
                    <a:gd name="T8" fmla="*/ 40 w 40"/>
                    <a:gd name="T9" fmla="*/ 40 h 60"/>
                    <a:gd name="T10" fmla="*/ 40 w 40"/>
                    <a:gd name="T11" fmla="*/ 20 h 60"/>
                    <a:gd name="T12" fmla="*/ 20 w 40"/>
                    <a:gd name="T13" fmla="*/ 0 h 60"/>
                    <a:gd name="T14" fmla="*/ 32 w 40"/>
                    <a:gd name="T15" fmla="*/ 40 h 60"/>
                    <a:gd name="T16" fmla="*/ 20 w 40"/>
                    <a:gd name="T17" fmla="*/ 52 h 60"/>
                    <a:gd name="T18" fmla="*/ 8 w 40"/>
                    <a:gd name="T19" fmla="*/ 40 h 60"/>
                    <a:gd name="T20" fmla="*/ 8 w 40"/>
                    <a:gd name="T21" fmla="*/ 20 h 60"/>
                    <a:gd name="T22" fmla="*/ 20 w 40"/>
                    <a:gd name="T23" fmla="*/ 8 h 60"/>
                    <a:gd name="T24" fmla="*/ 32 w 40"/>
                    <a:gd name="T25" fmla="*/ 20 h 60"/>
                    <a:gd name="T26" fmla="*/ 32 w 40"/>
                    <a:gd name="T27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60">
                      <a:moveTo>
                        <a:pt x="20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lose/>
                      <a:moveTo>
                        <a:pt x="32" y="40"/>
                      </a:move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ubicBezTo>
                        <a:pt x="27" y="8"/>
                        <a:pt x="32" y="13"/>
                        <a:pt x="32" y="20"/>
                      </a:cubicBezTo>
                      <a:lnTo>
                        <a:pt x="32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5" name="Freeform 45">
                  <a:extLst>
                    <a:ext uri="{FF2B5EF4-FFF2-40B4-BE49-F238E27FC236}">
                      <a16:creationId xmlns:a16="http://schemas.microsoft.com/office/drawing/2014/main" id="{011D1843-0BC0-F92A-33A2-9187C40C0D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1" y="4716"/>
                  <a:ext cx="96" cy="145"/>
                </a:xfrm>
                <a:custGeom>
                  <a:avLst/>
                  <a:gdLst>
                    <a:gd name="T0" fmla="*/ 20 w 40"/>
                    <a:gd name="T1" fmla="*/ 8 h 60"/>
                    <a:gd name="T2" fmla="*/ 32 w 40"/>
                    <a:gd name="T3" fmla="*/ 20 h 60"/>
                    <a:gd name="T4" fmla="*/ 36 w 40"/>
                    <a:gd name="T5" fmla="*/ 24 h 60"/>
                    <a:gd name="T6" fmla="*/ 40 w 40"/>
                    <a:gd name="T7" fmla="*/ 20 h 60"/>
                    <a:gd name="T8" fmla="*/ 20 w 40"/>
                    <a:gd name="T9" fmla="*/ 0 h 60"/>
                    <a:gd name="T10" fmla="*/ 0 w 40"/>
                    <a:gd name="T11" fmla="*/ 20 h 60"/>
                    <a:gd name="T12" fmla="*/ 0 w 40"/>
                    <a:gd name="T13" fmla="*/ 40 h 60"/>
                    <a:gd name="T14" fmla="*/ 20 w 40"/>
                    <a:gd name="T15" fmla="*/ 60 h 60"/>
                    <a:gd name="T16" fmla="*/ 40 w 40"/>
                    <a:gd name="T17" fmla="*/ 40 h 60"/>
                    <a:gd name="T18" fmla="*/ 36 w 40"/>
                    <a:gd name="T19" fmla="*/ 36 h 60"/>
                    <a:gd name="T20" fmla="*/ 32 w 40"/>
                    <a:gd name="T21" fmla="*/ 40 h 60"/>
                    <a:gd name="T22" fmla="*/ 20 w 40"/>
                    <a:gd name="T23" fmla="*/ 52 h 60"/>
                    <a:gd name="T24" fmla="*/ 8 w 40"/>
                    <a:gd name="T25" fmla="*/ 40 h 60"/>
                    <a:gd name="T26" fmla="*/ 8 w 40"/>
                    <a:gd name="T27" fmla="*/ 20 h 60"/>
                    <a:gd name="T28" fmla="*/ 20 w 40"/>
                    <a:gd name="T2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60">
                      <a:moveTo>
                        <a:pt x="20" y="8"/>
                      </a:moveTo>
                      <a:cubicBezTo>
                        <a:pt x="27" y="8"/>
                        <a:pt x="32" y="13"/>
                        <a:pt x="32" y="20"/>
                      </a:cubicBezTo>
                      <a:cubicBezTo>
                        <a:pt x="32" y="22"/>
                        <a:pt x="34" y="24"/>
                        <a:pt x="36" y="24"/>
                      </a:cubicBezTo>
                      <a:cubicBezTo>
                        <a:pt x="38" y="24"/>
                        <a:pt x="40" y="22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38"/>
                        <a:pt x="38" y="36"/>
                        <a:pt x="36" y="36"/>
                      </a:cubicBezTo>
                      <a:cubicBezTo>
                        <a:pt x="34" y="36"/>
                        <a:pt x="32" y="38"/>
                        <a:pt x="32" y="40"/>
                      </a:cubicBez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6" name="Freeform 46">
                  <a:extLst>
                    <a:ext uri="{FF2B5EF4-FFF2-40B4-BE49-F238E27FC236}">
                      <a16:creationId xmlns:a16="http://schemas.microsoft.com/office/drawing/2014/main" id="{9CC2705B-2413-A73D-C7F7-5554DA5C3C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2" y="4793"/>
                  <a:ext cx="77" cy="87"/>
                </a:xfrm>
                <a:custGeom>
                  <a:avLst/>
                  <a:gdLst>
                    <a:gd name="T0" fmla="*/ 28 w 32"/>
                    <a:gd name="T1" fmla="*/ 28 h 36"/>
                    <a:gd name="T2" fmla="*/ 14 w 32"/>
                    <a:gd name="T3" fmla="*/ 28 h 36"/>
                    <a:gd name="T4" fmla="*/ 16 w 32"/>
                    <a:gd name="T5" fmla="*/ 26 h 36"/>
                    <a:gd name="T6" fmla="*/ 24 w 32"/>
                    <a:gd name="T7" fmla="*/ 12 h 36"/>
                    <a:gd name="T8" fmla="*/ 12 w 32"/>
                    <a:gd name="T9" fmla="*/ 0 h 36"/>
                    <a:gd name="T10" fmla="*/ 0 w 32"/>
                    <a:gd name="T11" fmla="*/ 12 h 36"/>
                    <a:gd name="T12" fmla="*/ 4 w 32"/>
                    <a:gd name="T13" fmla="*/ 16 h 36"/>
                    <a:gd name="T14" fmla="*/ 8 w 32"/>
                    <a:gd name="T15" fmla="*/ 12 h 36"/>
                    <a:gd name="T16" fmla="*/ 12 w 32"/>
                    <a:gd name="T17" fmla="*/ 8 h 36"/>
                    <a:gd name="T18" fmla="*/ 16 w 32"/>
                    <a:gd name="T19" fmla="*/ 12 h 36"/>
                    <a:gd name="T20" fmla="*/ 10 w 32"/>
                    <a:gd name="T21" fmla="*/ 20 h 36"/>
                    <a:gd name="T22" fmla="*/ 1 w 32"/>
                    <a:gd name="T23" fmla="*/ 29 h 36"/>
                    <a:gd name="T24" fmla="*/ 1 w 32"/>
                    <a:gd name="T25" fmla="*/ 35 h 36"/>
                    <a:gd name="T26" fmla="*/ 4 w 32"/>
                    <a:gd name="T27" fmla="*/ 36 h 36"/>
                    <a:gd name="T28" fmla="*/ 28 w 32"/>
                    <a:gd name="T29" fmla="*/ 36 h 36"/>
                    <a:gd name="T30" fmla="*/ 32 w 32"/>
                    <a:gd name="T31" fmla="*/ 32 h 36"/>
                    <a:gd name="T32" fmla="*/ 28 w 32"/>
                    <a:gd name="T33" fmla="*/ 2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36">
                      <a:moveTo>
                        <a:pt x="28" y="28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20" y="22"/>
                        <a:pt x="24" y="18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14"/>
                        <a:pt x="2" y="16"/>
                        <a:pt x="4" y="16"/>
                      </a:cubicBezTo>
                      <a:cubicBezTo>
                        <a:pt x="6" y="16"/>
                        <a:pt x="8" y="14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14" y="8"/>
                        <a:pt x="16" y="10"/>
                        <a:pt x="16" y="12"/>
                      </a:cubicBezTo>
                      <a:cubicBezTo>
                        <a:pt x="16" y="14"/>
                        <a:pt x="13" y="17"/>
                        <a:pt x="10" y="2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1" y="35"/>
                      </a:cubicBezTo>
                      <a:cubicBezTo>
                        <a:pt x="2" y="36"/>
                        <a:pt x="3" y="36"/>
                        <a:pt x="4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0" y="36"/>
                        <a:pt x="32" y="34"/>
                        <a:pt x="32" y="32"/>
                      </a:cubicBezTo>
                      <a:cubicBezTo>
                        <a:pt x="32" y="30"/>
                        <a:pt x="30" y="28"/>
                        <a:pt x="2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18" name="Ellipse 118">
                <a:extLst>
                  <a:ext uri="{FF2B5EF4-FFF2-40B4-BE49-F238E27FC236}">
                    <a16:creationId xmlns:a16="http://schemas.microsoft.com/office/drawing/2014/main" id="{9AEA2A0B-F5C8-0DC6-3B18-F0BFD7BB661B}"/>
                  </a:ext>
                </a:extLst>
              </p:cNvPr>
              <p:cNvSpPr/>
              <p:nvPr/>
            </p:nvSpPr>
            <p:spPr>
              <a:xfrm>
                <a:off x="5126284" y="5240571"/>
                <a:ext cx="254787" cy="254787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7">
                <a:extLst>
                  <a:ext uri="{FF2B5EF4-FFF2-40B4-BE49-F238E27FC236}">
                    <a16:creationId xmlns:a16="http://schemas.microsoft.com/office/drawing/2014/main" id="{B1AA235A-257F-F836-13F2-FD001172C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992" y="5298440"/>
                <a:ext cx="143678" cy="143711"/>
              </a:xfrm>
              <a:custGeom>
                <a:avLst/>
                <a:gdLst>
                  <a:gd name="T0" fmla="*/ 2664 w 2698"/>
                  <a:gd name="T1" fmla="*/ 230 h 2698"/>
                  <a:gd name="T2" fmla="*/ 2693 w 2698"/>
                  <a:gd name="T3" fmla="*/ 365 h 2698"/>
                  <a:gd name="T4" fmla="*/ 2664 w 2698"/>
                  <a:gd name="T5" fmla="*/ 499 h 2698"/>
                  <a:gd name="T6" fmla="*/ 2588 w 2698"/>
                  <a:gd name="T7" fmla="*/ 620 h 2698"/>
                  <a:gd name="T8" fmla="*/ 2585 w 2698"/>
                  <a:gd name="T9" fmla="*/ 623 h 2698"/>
                  <a:gd name="T10" fmla="*/ 2508 w 2698"/>
                  <a:gd name="T11" fmla="*/ 700 h 2698"/>
                  <a:gd name="T12" fmla="*/ 1858 w 2698"/>
                  <a:gd name="T13" fmla="*/ 1349 h 2698"/>
                  <a:gd name="T14" fmla="*/ 2588 w 2698"/>
                  <a:gd name="T15" fmla="*/ 2079 h 2698"/>
                  <a:gd name="T16" fmla="*/ 2693 w 2698"/>
                  <a:gd name="T17" fmla="*/ 2333 h 2698"/>
                  <a:gd name="T18" fmla="*/ 2588 w 2698"/>
                  <a:gd name="T19" fmla="*/ 2587 h 2698"/>
                  <a:gd name="T20" fmla="*/ 2468 w 2698"/>
                  <a:gd name="T21" fmla="*/ 2663 h 2698"/>
                  <a:gd name="T22" fmla="*/ 2333 w 2698"/>
                  <a:gd name="T23" fmla="*/ 2693 h 2698"/>
                  <a:gd name="T24" fmla="*/ 2198 w 2698"/>
                  <a:gd name="T25" fmla="*/ 2663 h 2698"/>
                  <a:gd name="T26" fmla="*/ 2078 w 2698"/>
                  <a:gd name="T27" fmla="*/ 2587 h 2698"/>
                  <a:gd name="T28" fmla="*/ 2075 w 2698"/>
                  <a:gd name="T29" fmla="*/ 2584 h 2698"/>
                  <a:gd name="T30" fmla="*/ 1998 w 2698"/>
                  <a:gd name="T31" fmla="*/ 2507 h 2698"/>
                  <a:gd name="T32" fmla="*/ 1349 w 2698"/>
                  <a:gd name="T33" fmla="*/ 1858 h 2698"/>
                  <a:gd name="T34" fmla="*/ 619 w 2698"/>
                  <a:gd name="T35" fmla="*/ 2588 h 2698"/>
                  <a:gd name="T36" fmla="*/ 365 w 2698"/>
                  <a:gd name="T37" fmla="*/ 2693 h 2698"/>
                  <a:gd name="T38" fmla="*/ 111 w 2698"/>
                  <a:gd name="T39" fmla="*/ 2588 h 2698"/>
                  <a:gd name="T40" fmla="*/ 35 w 2698"/>
                  <a:gd name="T41" fmla="*/ 2468 h 2698"/>
                  <a:gd name="T42" fmla="*/ 5 w 2698"/>
                  <a:gd name="T43" fmla="*/ 2333 h 2698"/>
                  <a:gd name="T44" fmla="*/ 35 w 2698"/>
                  <a:gd name="T45" fmla="*/ 2198 h 2698"/>
                  <a:gd name="T46" fmla="*/ 111 w 2698"/>
                  <a:gd name="T47" fmla="*/ 2078 h 2698"/>
                  <a:gd name="T48" fmla="*/ 114 w 2698"/>
                  <a:gd name="T49" fmla="*/ 2075 h 2698"/>
                  <a:gd name="T50" fmla="*/ 191 w 2698"/>
                  <a:gd name="T51" fmla="*/ 1998 h 2698"/>
                  <a:gd name="T52" fmla="*/ 840 w 2698"/>
                  <a:gd name="T53" fmla="*/ 1349 h 2698"/>
                  <a:gd name="T54" fmla="*/ 110 w 2698"/>
                  <a:gd name="T55" fmla="*/ 619 h 2698"/>
                  <a:gd name="T56" fmla="*/ 5 w 2698"/>
                  <a:gd name="T57" fmla="*/ 365 h 2698"/>
                  <a:gd name="T58" fmla="*/ 110 w 2698"/>
                  <a:gd name="T59" fmla="*/ 111 h 2698"/>
                  <a:gd name="T60" fmla="*/ 230 w 2698"/>
                  <a:gd name="T61" fmla="*/ 35 h 2698"/>
                  <a:gd name="T62" fmla="*/ 365 w 2698"/>
                  <a:gd name="T63" fmla="*/ 5 h 2698"/>
                  <a:gd name="T64" fmla="*/ 500 w 2698"/>
                  <a:gd name="T65" fmla="*/ 35 h 2698"/>
                  <a:gd name="T66" fmla="*/ 620 w 2698"/>
                  <a:gd name="T67" fmla="*/ 111 h 2698"/>
                  <a:gd name="T68" fmla="*/ 623 w 2698"/>
                  <a:gd name="T69" fmla="*/ 114 h 2698"/>
                  <a:gd name="T70" fmla="*/ 700 w 2698"/>
                  <a:gd name="T71" fmla="*/ 191 h 2698"/>
                  <a:gd name="T72" fmla="*/ 1349 w 2698"/>
                  <a:gd name="T73" fmla="*/ 840 h 2698"/>
                  <a:gd name="T74" fmla="*/ 2079 w 2698"/>
                  <a:gd name="T75" fmla="*/ 110 h 2698"/>
                  <a:gd name="T76" fmla="*/ 2333 w 2698"/>
                  <a:gd name="T77" fmla="*/ 5 h 2698"/>
                  <a:gd name="T78" fmla="*/ 2587 w 2698"/>
                  <a:gd name="T79" fmla="*/ 110 h 2698"/>
                  <a:gd name="T80" fmla="*/ 2664 w 2698"/>
                  <a:gd name="T81" fmla="*/ 230 h 2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98" h="2698">
                    <a:moveTo>
                      <a:pt x="2664" y="230"/>
                    </a:moveTo>
                    <a:cubicBezTo>
                      <a:pt x="2685" y="272"/>
                      <a:pt x="2695" y="316"/>
                      <a:pt x="2693" y="365"/>
                    </a:cubicBezTo>
                    <a:cubicBezTo>
                      <a:pt x="2695" y="413"/>
                      <a:pt x="2685" y="457"/>
                      <a:pt x="2664" y="499"/>
                    </a:cubicBezTo>
                    <a:cubicBezTo>
                      <a:pt x="2649" y="546"/>
                      <a:pt x="2624" y="586"/>
                      <a:pt x="2588" y="620"/>
                    </a:cubicBezTo>
                    <a:cubicBezTo>
                      <a:pt x="2585" y="623"/>
                      <a:pt x="2585" y="623"/>
                      <a:pt x="2585" y="623"/>
                    </a:cubicBezTo>
                    <a:cubicBezTo>
                      <a:pt x="2559" y="649"/>
                      <a:pt x="2533" y="674"/>
                      <a:pt x="2508" y="700"/>
                    </a:cubicBezTo>
                    <a:cubicBezTo>
                      <a:pt x="1858" y="1349"/>
                      <a:pt x="1858" y="1349"/>
                      <a:pt x="1858" y="1349"/>
                    </a:cubicBezTo>
                    <a:cubicBezTo>
                      <a:pt x="2588" y="2079"/>
                      <a:pt x="2588" y="2079"/>
                      <a:pt x="2588" y="2079"/>
                    </a:cubicBezTo>
                    <a:cubicBezTo>
                      <a:pt x="2657" y="2148"/>
                      <a:pt x="2689" y="2237"/>
                      <a:pt x="2693" y="2333"/>
                    </a:cubicBezTo>
                    <a:cubicBezTo>
                      <a:pt x="2698" y="2429"/>
                      <a:pt x="2651" y="2519"/>
                      <a:pt x="2588" y="2587"/>
                    </a:cubicBezTo>
                    <a:cubicBezTo>
                      <a:pt x="2554" y="2624"/>
                      <a:pt x="2514" y="2649"/>
                      <a:pt x="2468" y="2663"/>
                    </a:cubicBezTo>
                    <a:cubicBezTo>
                      <a:pt x="2426" y="2685"/>
                      <a:pt x="2381" y="2695"/>
                      <a:pt x="2333" y="2693"/>
                    </a:cubicBezTo>
                    <a:cubicBezTo>
                      <a:pt x="2285" y="2695"/>
                      <a:pt x="2240" y="2685"/>
                      <a:pt x="2198" y="2663"/>
                    </a:cubicBezTo>
                    <a:cubicBezTo>
                      <a:pt x="2151" y="2649"/>
                      <a:pt x="2112" y="2624"/>
                      <a:pt x="2078" y="2587"/>
                    </a:cubicBezTo>
                    <a:cubicBezTo>
                      <a:pt x="2075" y="2584"/>
                      <a:pt x="2075" y="2584"/>
                      <a:pt x="2075" y="2584"/>
                    </a:cubicBezTo>
                    <a:cubicBezTo>
                      <a:pt x="2049" y="2559"/>
                      <a:pt x="2023" y="2533"/>
                      <a:pt x="1998" y="2507"/>
                    </a:cubicBezTo>
                    <a:cubicBezTo>
                      <a:pt x="1349" y="1858"/>
                      <a:pt x="1349" y="1858"/>
                      <a:pt x="1349" y="1858"/>
                    </a:cubicBezTo>
                    <a:cubicBezTo>
                      <a:pt x="619" y="2588"/>
                      <a:pt x="619" y="2588"/>
                      <a:pt x="619" y="2588"/>
                    </a:cubicBezTo>
                    <a:cubicBezTo>
                      <a:pt x="550" y="2657"/>
                      <a:pt x="461" y="2689"/>
                      <a:pt x="365" y="2693"/>
                    </a:cubicBezTo>
                    <a:cubicBezTo>
                      <a:pt x="269" y="2698"/>
                      <a:pt x="179" y="2651"/>
                      <a:pt x="111" y="2588"/>
                    </a:cubicBezTo>
                    <a:cubicBezTo>
                      <a:pt x="74" y="2554"/>
                      <a:pt x="49" y="2514"/>
                      <a:pt x="35" y="2468"/>
                    </a:cubicBezTo>
                    <a:cubicBezTo>
                      <a:pt x="13" y="2426"/>
                      <a:pt x="3" y="2381"/>
                      <a:pt x="5" y="2333"/>
                    </a:cubicBezTo>
                    <a:cubicBezTo>
                      <a:pt x="3" y="2285"/>
                      <a:pt x="13" y="2240"/>
                      <a:pt x="35" y="2198"/>
                    </a:cubicBezTo>
                    <a:cubicBezTo>
                      <a:pt x="49" y="2151"/>
                      <a:pt x="74" y="2112"/>
                      <a:pt x="111" y="2078"/>
                    </a:cubicBezTo>
                    <a:cubicBezTo>
                      <a:pt x="114" y="2075"/>
                      <a:pt x="114" y="2075"/>
                      <a:pt x="114" y="2075"/>
                    </a:cubicBezTo>
                    <a:cubicBezTo>
                      <a:pt x="139" y="2049"/>
                      <a:pt x="165" y="2023"/>
                      <a:pt x="191" y="1998"/>
                    </a:cubicBezTo>
                    <a:cubicBezTo>
                      <a:pt x="840" y="1349"/>
                      <a:pt x="840" y="1349"/>
                      <a:pt x="840" y="1349"/>
                    </a:cubicBezTo>
                    <a:cubicBezTo>
                      <a:pt x="110" y="619"/>
                      <a:pt x="110" y="619"/>
                      <a:pt x="110" y="619"/>
                    </a:cubicBezTo>
                    <a:cubicBezTo>
                      <a:pt x="41" y="550"/>
                      <a:pt x="9" y="461"/>
                      <a:pt x="5" y="365"/>
                    </a:cubicBezTo>
                    <a:cubicBezTo>
                      <a:pt x="0" y="269"/>
                      <a:pt x="47" y="179"/>
                      <a:pt x="110" y="111"/>
                    </a:cubicBezTo>
                    <a:cubicBezTo>
                      <a:pt x="144" y="74"/>
                      <a:pt x="184" y="49"/>
                      <a:pt x="230" y="35"/>
                    </a:cubicBezTo>
                    <a:cubicBezTo>
                      <a:pt x="272" y="13"/>
                      <a:pt x="317" y="3"/>
                      <a:pt x="365" y="5"/>
                    </a:cubicBezTo>
                    <a:cubicBezTo>
                      <a:pt x="413" y="3"/>
                      <a:pt x="458" y="13"/>
                      <a:pt x="500" y="35"/>
                    </a:cubicBezTo>
                    <a:cubicBezTo>
                      <a:pt x="547" y="49"/>
                      <a:pt x="586" y="74"/>
                      <a:pt x="620" y="111"/>
                    </a:cubicBezTo>
                    <a:cubicBezTo>
                      <a:pt x="623" y="114"/>
                      <a:pt x="623" y="114"/>
                      <a:pt x="623" y="114"/>
                    </a:cubicBezTo>
                    <a:cubicBezTo>
                      <a:pt x="649" y="139"/>
                      <a:pt x="675" y="165"/>
                      <a:pt x="700" y="191"/>
                    </a:cubicBezTo>
                    <a:cubicBezTo>
                      <a:pt x="1349" y="840"/>
                      <a:pt x="1349" y="840"/>
                      <a:pt x="1349" y="840"/>
                    </a:cubicBezTo>
                    <a:cubicBezTo>
                      <a:pt x="2079" y="110"/>
                      <a:pt x="2079" y="110"/>
                      <a:pt x="2079" y="110"/>
                    </a:cubicBezTo>
                    <a:cubicBezTo>
                      <a:pt x="2148" y="41"/>
                      <a:pt x="2237" y="9"/>
                      <a:pt x="2333" y="5"/>
                    </a:cubicBezTo>
                    <a:cubicBezTo>
                      <a:pt x="2429" y="0"/>
                      <a:pt x="2519" y="47"/>
                      <a:pt x="2587" y="110"/>
                    </a:cubicBezTo>
                    <a:cubicBezTo>
                      <a:pt x="2624" y="143"/>
                      <a:pt x="2649" y="184"/>
                      <a:pt x="2664" y="2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24" name="TextBox 3">
              <a:extLst>
                <a:ext uri="{FF2B5EF4-FFF2-40B4-BE49-F238E27FC236}">
                  <a16:creationId xmlns:a16="http://schemas.microsoft.com/office/drawing/2014/main" id="{EA1689D6-82C6-CB22-F1CF-52E826DA0007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9461255" y="2622926"/>
              <a:ext cx="1012612" cy="304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>
              <a:spAutoFit/>
            </a:bodyPr>
            <a:lstStyle/>
            <a:p>
              <a:pPr algn="ctr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68 million people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served</a:t>
              </a:r>
              <a:b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in </a:t>
              </a:r>
              <a:r>
                <a:rPr lang="fr-FR" sz="800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drinking</a:t>
              </a:r>
              <a:r>
                <a:rPr lang="fr-FR" sz="8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water</a:t>
              </a:r>
            </a:p>
          </p:txBody>
        </p:sp>
        <p:pic>
          <p:nvPicPr>
            <p:cNvPr id="1025" name="Graphic 1024" descr="Handwashing with solid fill">
              <a:extLst>
                <a:ext uri="{FF2B5EF4-FFF2-40B4-BE49-F238E27FC236}">
                  <a16:creationId xmlns:a16="http://schemas.microsoft.com/office/drawing/2014/main" id="{30D6A748-83BE-6A62-E8EF-EA3FE0DF0C0D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9802938" y="2200517"/>
              <a:ext cx="329246" cy="329246"/>
            </a:xfrm>
            <a:prstGeom prst="rect">
              <a:avLst/>
            </a:prstGeom>
          </p:spPr>
        </p:pic>
        <p:pic>
          <p:nvPicPr>
            <p:cNvPr id="1027" name="Picture 4">
              <a:extLst>
                <a:ext uri="{FF2B5EF4-FFF2-40B4-BE49-F238E27FC236}">
                  <a16:creationId xmlns:a16="http://schemas.microsoft.com/office/drawing/2014/main" id="{AE78C3CA-2C62-A590-9858-B9A83EDF8E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1434" y="1885872"/>
              <a:ext cx="1014609" cy="253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8" name="Oval 1027">
              <a:extLst>
                <a:ext uri="{FF2B5EF4-FFF2-40B4-BE49-F238E27FC236}">
                  <a16:creationId xmlns:a16="http://schemas.microsoft.com/office/drawing/2014/main" id="{86267634-791C-8463-B372-45F2A09B08B8}"/>
                </a:ext>
              </a:extLst>
            </p:cNvPr>
            <p:cNvSpPr/>
            <p:nvPr/>
          </p:nvSpPr>
          <p:spPr>
            <a:xfrm>
              <a:off x="11426112" y="1843174"/>
              <a:ext cx="269947" cy="269947"/>
            </a:xfrm>
            <a:prstGeom prst="ellipse">
              <a:avLst/>
            </a:prstGeom>
            <a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44BB10B1-F7FD-980F-D633-DFA852E1F6BC}"/>
                </a:ext>
              </a:extLst>
            </p:cNvPr>
            <p:cNvSpPr/>
            <p:nvPr/>
          </p:nvSpPr>
          <p:spPr>
            <a:xfrm>
              <a:off x="7335263" y="323612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31916" rtlCol="0" anchor="t"/>
            <a:lstStyle/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L’un des principaux développeurs, propriétaires et fournisseurs de solutions de biogaz en Europe</a:t>
              </a: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030" name="Picture 8" descr="PRESS RELEASE">
              <a:extLst>
                <a:ext uri="{FF2B5EF4-FFF2-40B4-BE49-F238E27FC236}">
                  <a16:creationId xmlns:a16="http://schemas.microsoft.com/office/drawing/2014/main" id="{D0E9075A-97E7-A4E6-743A-BD560F4598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341017" y="3239428"/>
              <a:ext cx="1217079" cy="440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Graphic 2" descr="Wreath">
              <a:extLst>
                <a:ext uri="{FF2B5EF4-FFF2-40B4-BE49-F238E27FC236}">
                  <a16:creationId xmlns:a16="http://schemas.microsoft.com/office/drawing/2014/main" id="{E9620F41-7DED-8F48-5788-9009C4D19B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7359977" y="4104468"/>
              <a:ext cx="388986" cy="388985"/>
            </a:xfrm>
            <a:prstGeom prst="rect">
              <a:avLst/>
            </a:prstGeom>
          </p:spPr>
        </p:pic>
        <p:sp>
          <p:nvSpPr>
            <p:cNvPr id="1033" name="Rectangle 5">
              <a:extLst>
                <a:ext uri="{FF2B5EF4-FFF2-40B4-BE49-F238E27FC236}">
                  <a16:creationId xmlns:a16="http://schemas.microsoft.com/office/drawing/2014/main" id="{2B6BD744-5333-639F-54B8-D7F51FD68D63}"/>
                </a:ext>
              </a:extLst>
            </p:cNvPr>
            <p:cNvSpPr/>
            <p:nvPr/>
          </p:nvSpPr>
          <p:spPr>
            <a:xfrm>
              <a:off x="7749479" y="4163767"/>
              <a:ext cx="725179" cy="2703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Operator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of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territorial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units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in France</a:t>
              </a:r>
              <a:r>
                <a:rPr lang="fr-FR" sz="800" baseline="30000" noProof="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(6)</a:t>
              </a:r>
            </a:p>
          </p:txBody>
        </p:sp>
        <p:sp>
          <p:nvSpPr>
            <p:cNvPr id="1034" name="Rectangle 7">
              <a:extLst>
                <a:ext uri="{FF2B5EF4-FFF2-40B4-BE49-F238E27FC236}">
                  <a16:creationId xmlns:a16="http://schemas.microsoft.com/office/drawing/2014/main" id="{36851D5B-AFB0-8ACD-0A05-96BBB24036D0}"/>
                </a:ext>
              </a:extLst>
            </p:cNvPr>
            <p:cNvSpPr/>
            <p:nvPr/>
          </p:nvSpPr>
          <p:spPr>
            <a:xfrm>
              <a:off x="7523794" y="4220096"/>
              <a:ext cx="61345" cy="1577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 defTabSz="914133">
                <a:defRPr/>
              </a:pPr>
              <a:r>
                <a:rPr lang="fr-FR" sz="14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035" name="TextBox 3">
              <a:extLst>
                <a:ext uri="{FF2B5EF4-FFF2-40B4-BE49-F238E27FC236}">
                  <a16:creationId xmlns:a16="http://schemas.microsoft.com/office/drawing/2014/main" id="{7A5E37BD-AE85-D123-8B51-8D61F904AD43}"/>
                </a:ext>
              </a:extLst>
            </p:cNvPr>
            <p:cNvSpPr txBox="1"/>
            <p:nvPr/>
          </p:nvSpPr>
          <p:spPr>
            <a:xfrm>
              <a:off x="8760126" y="3942378"/>
              <a:ext cx="694634" cy="713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 anchorCtr="0">
              <a:noAutofit/>
            </a:bodyPr>
            <a:lstStyle/>
            <a:p>
              <a:pPr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Provides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additional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income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to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farmers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36" name="Freeform 20">
              <a:extLst>
                <a:ext uri="{FF2B5EF4-FFF2-40B4-BE49-F238E27FC236}">
                  <a16:creationId xmlns:a16="http://schemas.microsoft.com/office/drawing/2014/main" id="{044C4EB3-F567-6A2B-5FE9-B3672330BC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373993" y="4149713"/>
              <a:ext cx="350510" cy="298493"/>
            </a:xfrm>
            <a:custGeom>
              <a:avLst/>
              <a:gdLst>
                <a:gd name="T0" fmla="*/ 97 w 182"/>
                <a:gd name="T1" fmla="*/ 63 h 155"/>
                <a:gd name="T2" fmla="*/ 92 w 182"/>
                <a:gd name="T3" fmla="*/ 14 h 155"/>
                <a:gd name="T4" fmla="*/ 67 w 182"/>
                <a:gd name="T5" fmla="*/ 2 h 155"/>
                <a:gd name="T6" fmla="*/ 41 w 182"/>
                <a:gd name="T7" fmla="*/ 14 h 155"/>
                <a:gd name="T8" fmla="*/ 36 w 182"/>
                <a:gd name="T9" fmla="*/ 63 h 155"/>
                <a:gd name="T10" fmla="*/ 0 w 182"/>
                <a:gd name="T11" fmla="*/ 130 h 155"/>
                <a:gd name="T12" fmla="*/ 82 w 182"/>
                <a:gd name="T13" fmla="*/ 90 h 155"/>
                <a:gd name="T14" fmla="*/ 34 w 182"/>
                <a:gd name="T15" fmla="*/ 103 h 155"/>
                <a:gd name="T16" fmla="*/ 47 w 182"/>
                <a:gd name="T17" fmla="*/ 99 h 155"/>
                <a:gd name="T18" fmla="*/ 81 w 182"/>
                <a:gd name="T19" fmla="*/ 98 h 155"/>
                <a:gd name="T20" fmla="*/ 47 w 182"/>
                <a:gd name="T21" fmla="*/ 129 h 155"/>
                <a:gd name="T22" fmla="*/ 73 w 182"/>
                <a:gd name="T23" fmla="*/ 97 h 155"/>
                <a:gd name="T24" fmla="*/ 66 w 182"/>
                <a:gd name="T25" fmla="*/ 97 h 155"/>
                <a:gd name="T26" fmla="*/ 99 w 182"/>
                <a:gd name="T27" fmla="*/ 145 h 155"/>
                <a:gd name="T28" fmla="*/ 43 w 182"/>
                <a:gd name="T29" fmla="*/ 36 h 155"/>
                <a:gd name="T30" fmla="*/ 91 w 182"/>
                <a:gd name="T31" fmla="*/ 39 h 155"/>
                <a:gd name="T32" fmla="*/ 49 w 182"/>
                <a:gd name="T33" fmla="*/ 16 h 155"/>
                <a:gd name="T34" fmla="*/ 67 w 182"/>
                <a:gd name="T35" fmla="*/ 11 h 155"/>
                <a:gd name="T36" fmla="*/ 88 w 182"/>
                <a:gd name="T37" fmla="*/ 29 h 155"/>
                <a:gd name="T38" fmla="*/ 37 w 182"/>
                <a:gd name="T39" fmla="*/ 47 h 155"/>
                <a:gd name="T40" fmla="*/ 96 w 182"/>
                <a:gd name="T41" fmla="*/ 47 h 155"/>
                <a:gd name="T42" fmla="*/ 67 w 182"/>
                <a:gd name="T43" fmla="*/ 56 h 155"/>
                <a:gd name="T44" fmla="*/ 44 w 182"/>
                <a:gd name="T45" fmla="*/ 64 h 155"/>
                <a:gd name="T46" fmla="*/ 89 w 182"/>
                <a:gd name="T47" fmla="*/ 64 h 155"/>
                <a:gd name="T48" fmla="*/ 44 w 182"/>
                <a:gd name="T49" fmla="*/ 64 h 155"/>
                <a:gd name="T50" fmla="*/ 26 w 182"/>
                <a:gd name="T51" fmla="*/ 144 h 155"/>
                <a:gd name="T52" fmla="*/ 47 w 182"/>
                <a:gd name="T53" fmla="*/ 137 h 155"/>
                <a:gd name="T54" fmla="*/ 66 w 182"/>
                <a:gd name="T55" fmla="*/ 147 h 155"/>
                <a:gd name="T56" fmla="*/ 107 w 182"/>
                <a:gd name="T57" fmla="*/ 108 h 155"/>
                <a:gd name="T58" fmla="*/ 178 w 182"/>
                <a:gd name="T59" fmla="*/ 1 h 155"/>
                <a:gd name="T60" fmla="*/ 167 w 182"/>
                <a:gd name="T61" fmla="*/ 43 h 155"/>
                <a:gd name="T62" fmla="*/ 159 w 182"/>
                <a:gd name="T63" fmla="*/ 5 h 155"/>
                <a:gd name="T64" fmla="*/ 150 w 182"/>
                <a:gd name="T65" fmla="*/ 5 h 155"/>
                <a:gd name="T66" fmla="*/ 142 w 182"/>
                <a:gd name="T67" fmla="*/ 43 h 155"/>
                <a:gd name="T68" fmla="*/ 131 w 182"/>
                <a:gd name="T69" fmla="*/ 1 h 155"/>
                <a:gd name="T70" fmla="*/ 146 w 182"/>
                <a:gd name="T71" fmla="*/ 52 h 155"/>
                <a:gd name="T72" fmla="*/ 147 w 182"/>
                <a:gd name="T73" fmla="*/ 129 h 155"/>
                <a:gd name="T74" fmla="*/ 147 w 182"/>
                <a:gd name="T75" fmla="*/ 153 h 155"/>
                <a:gd name="T76" fmla="*/ 166 w 182"/>
                <a:gd name="T77" fmla="*/ 133 h 155"/>
                <a:gd name="T78" fmla="*/ 159 w 182"/>
                <a:gd name="T79" fmla="*/ 52 h 155"/>
                <a:gd name="T80" fmla="*/ 182 w 182"/>
                <a:gd name="T81" fmla="*/ 5 h 155"/>
                <a:gd name="T82" fmla="*/ 151 w 182"/>
                <a:gd name="T83" fmla="*/ 145 h 155"/>
                <a:gd name="T84" fmla="*/ 158 w 182"/>
                <a:gd name="T85" fmla="*/ 14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55">
                  <a:moveTo>
                    <a:pt x="82" y="90"/>
                  </a:moveTo>
                  <a:cubicBezTo>
                    <a:pt x="91" y="85"/>
                    <a:pt x="97" y="75"/>
                    <a:pt x="97" y="64"/>
                  </a:cubicBezTo>
                  <a:cubicBezTo>
                    <a:pt x="97" y="64"/>
                    <a:pt x="97" y="63"/>
                    <a:pt x="97" y="63"/>
                  </a:cubicBezTo>
                  <a:cubicBezTo>
                    <a:pt x="113" y="61"/>
                    <a:pt x="128" y="58"/>
                    <a:pt x="128" y="51"/>
                  </a:cubicBezTo>
                  <a:cubicBezTo>
                    <a:pt x="128" y="48"/>
                    <a:pt x="128" y="42"/>
                    <a:pt x="99" y="39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9" y="5"/>
                    <a:pt x="82" y="0"/>
                    <a:pt x="73" y="0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69" y="1"/>
                    <a:pt x="67" y="2"/>
                    <a:pt x="67" y="2"/>
                  </a:cubicBezTo>
                  <a:cubicBezTo>
                    <a:pt x="66" y="2"/>
                    <a:pt x="64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51" y="0"/>
                    <a:pt x="44" y="5"/>
                    <a:pt x="41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" y="42"/>
                    <a:pt x="5" y="48"/>
                    <a:pt x="5" y="51"/>
                  </a:cubicBezTo>
                  <a:cubicBezTo>
                    <a:pt x="5" y="58"/>
                    <a:pt x="20" y="61"/>
                    <a:pt x="36" y="63"/>
                  </a:cubicBezTo>
                  <a:cubicBezTo>
                    <a:pt x="36" y="63"/>
                    <a:pt x="36" y="64"/>
                    <a:pt x="36" y="64"/>
                  </a:cubicBezTo>
                  <a:cubicBezTo>
                    <a:pt x="36" y="75"/>
                    <a:pt x="42" y="85"/>
                    <a:pt x="51" y="90"/>
                  </a:cubicBezTo>
                  <a:cubicBezTo>
                    <a:pt x="21" y="95"/>
                    <a:pt x="0" y="114"/>
                    <a:pt x="0" y="130"/>
                  </a:cubicBezTo>
                  <a:cubicBezTo>
                    <a:pt x="0" y="152"/>
                    <a:pt x="32" y="155"/>
                    <a:pt x="66" y="155"/>
                  </a:cubicBezTo>
                  <a:cubicBezTo>
                    <a:pt x="101" y="155"/>
                    <a:pt x="133" y="152"/>
                    <a:pt x="133" y="130"/>
                  </a:cubicBezTo>
                  <a:cubicBezTo>
                    <a:pt x="133" y="114"/>
                    <a:pt x="112" y="95"/>
                    <a:pt x="82" y="90"/>
                  </a:cubicBezTo>
                  <a:close/>
                  <a:moveTo>
                    <a:pt x="39" y="146"/>
                  </a:moveTo>
                  <a:cubicBezTo>
                    <a:pt x="37" y="146"/>
                    <a:pt x="36" y="146"/>
                    <a:pt x="34" y="145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6" y="103"/>
                    <a:pt x="37" y="102"/>
                    <a:pt x="39" y="101"/>
                  </a:cubicBezTo>
                  <a:lnTo>
                    <a:pt x="39" y="146"/>
                  </a:lnTo>
                  <a:close/>
                  <a:moveTo>
                    <a:pt x="47" y="99"/>
                  </a:moveTo>
                  <a:cubicBezTo>
                    <a:pt x="49" y="99"/>
                    <a:pt x="51" y="98"/>
                    <a:pt x="52" y="98"/>
                  </a:cubicBezTo>
                  <a:cubicBezTo>
                    <a:pt x="53" y="105"/>
                    <a:pt x="59" y="110"/>
                    <a:pt x="67" y="110"/>
                  </a:cubicBezTo>
                  <a:cubicBezTo>
                    <a:pt x="74" y="110"/>
                    <a:pt x="80" y="105"/>
                    <a:pt x="81" y="98"/>
                  </a:cubicBezTo>
                  <a:cubicBezTo>
                    <a:pt x="82" y="98"/>
                    <a:pt x="84" y="99"/>
                    <a:pt x="86" y="99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47" y="129"/>
                    <a:pt x="47" y="129"/>
                    <a:pt x="47" y="129"/>
                  </a:cubicBezTo>
                  <a:lnTo>
                    <a:pt x="47" y="99"/>
                  </a:lnTo>
                  <a:close/>
                  <a:moveTo>
                    <a:pt x="66" y="97"/>
                  </a:moveTo>
                  <a:cubicBezTo>
                    <a:pt x="69" y="97"/>
                    <a:pt x="71" y="97"/>
                    <a:pt x="73" y="97"/>
                  </a:cubicBezTo>
                  <a:cubicBezTo>
                    <a:pt x="72" y="100"/>
                    <a:pt x="70" y="102"/>
                    <a:pt x="67" y="102"/>
                  </a:cubicBezTo>
                  <a:cubicBezTo>
                    <a:pt x="63" y="102"/>
                    <a:pt x="61" y="100"/>
                    <a:pt x="60" y="97"/>
                  </a:cubicBezTo>
                  <a:cubicBezTo>
                    <a:pt x="62" y="97"/>
                    <a:pt x="64" y="97"/>
                    <a:pt x="66" y="97"/>
                  </a:cubicBezTo>
                  <a:close/>
                  <a:moveTo>
                    <a:pt x="94" y="101"/>
                  </a:moveTo>
                  <a:cubicBezTo>
                    <a:pt x="96" y="102"/>
                    <a:pt x="97" y="103"/>
                    <a:pt x="99" y="103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7" y="146"/>
                    <a:pt x="95" y="146"/>
                    <a:pt x="94" y="146"/>
                  </a:cubicBezTo>
                  <a:lnTo>
                    <a:pt x="94" y="101"/>
                  </a:lnTo>
                  <a:close/>
                  <a:moveTo>
                    <a:pt x="43" y="36"/>
                  </a:moveTo>
                  <a:cubicBezTo>
                    <a:pt x="50" y="37"/>
                    <a:pt x="58" y="37"/>
                    <a:pt x="66" y="37"/>
                  </a:cubicBezTo>
                  <a:cubicBezTo>
                    <a:pt x="75" y="37"/>
                    <a:pt x="83" y="37"/>
                    <a:pt x="90" y="36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76" y="40"/>
                    <a:pt x="57" y="40"/>
                    <a:pt x="42" y="39"/>
                  </a:cubicBezTo>
                  <a:lnTo>
                    <a:pt x="43" y="36"/>
                  </a:lnTo>
                  <a:close/>
                  <a:moveTo>
                    <a:pt x="49" y="16"/>
                  </a:moveTo>
                  <a:cubicBezTo>
                    <a:pt x="50" y="11"/>
                    <a:pt x="54" y="8"/>
                    <a:pt x="59" y="8"/>
                  </a:cubicBezTo>
                  <a:cubicBezTo>
                    <a:pt x="61" y="9"/>
                    <a:pt x="64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9" y="11"/>
                    <a:pt x="72" y="9"/>
                    <a:pt x="74" y="8"/>
                  </a:cubicBezTo>
                  <a:cubicBezTo>
                    <a:pt x="79" y="8"/>
                    <a:pt x="83" y="11"/>
                    <a:pt x="84" y="16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74" y="30"/>
                    <a:pt x="59" y="30"/>
                    <a:pt x="45" y="29"/>
                  </a:cubicBezTo>
                  <a:lnTo>
                    <a:pt x="49" y="16"/>
                  </a:lnTo>
                  <a:close/>
                  <a:moveTo>
                    <a:pt x="37" y="47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6" y="47"/>
                    <a:pt x="56" y="48"/>
                    <a:pt x="66" y="48"/>
                  </a:cubicBezTo>
                  <a:cubicBezTo>
                    <a:pt x="77" y="48"/>
                    <a:pt x="87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108" y="48"/>
                    <a:pt x="115" y="50"/>
                    <a:pt x="118" y="51"/>
                  </a:cubicBezTo>
                  <a:cubicBezTo>
                    <a:pt x="112" y="53"/>
                    <a:pt x="95" y="56"/>
                    <a:pt x="67" y="56"/>
                  </a:cubicBezTo>
                  <a:cubicBezTo>
                    <a:pt x="38" y="56"/>
                    <a:pt x="21" y="53"/>
                    <a:pt x="15" y="51"/>
                  </a:cubicBezTo>
                  <a:cubicBezTo>
                    <a:pt x="18" y="50"/>
                    <a:pt x="25" y="48"/>
                    <a:pt x="37" y="47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52" y="64"/>
                    <a:pt x="61" y="64"/>
                    <a:pt x="67" y="64"/>
                  </a:cubicBezTo>
                  <a:cubicBezTo>
                    <a:pt x="72" y="64"/>
                    <a:pt x="81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76"/>
                    <a:pt x="79" y="86"/>
                    <a:pt x="66" y="86"/>
                  </a:cubicBezTo>
                  <a:cubicBezTo>
                    <a:pt x="54" y="86"/>
                    <a:pt x="44" y="76"/>
                    <a:pt x="44" y="64"/>
                  </a:cubicBezTo>
                  <a:close/>
                  <a:moveTo>
                    <a:pt x="8" y="130"/>
                  </a:moveTo>
                  <a:cubicBezTo>
                    <a:pt x="8" y="123"/>
                    <a:pt x="15" y="114"/>
                    <a:pt x="26" y="108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15" y="142"/>
                    <a:pt x="8" y="137"/>
                    <a:pt x="8" y="130"/>
                  </a:cubicBezTo>
                  <a:close/>
                  <a:moveTo>
                    <a:pt x="47" y="147"/>
                  </a:moveTo>
                  <a:cubicBezTo>
                    <a:pt x="47" y="137"/>
                    <a:pt x="47" y="137"/>
                    <a:pt x="47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79" y="147"/>
                    <a:pt x="73" y="147"/>
                    <a:pt x="66" y="147"/>
                  </a:cubicBezTo>
                  <a:cubicBezTo>
                    <a:pt x="60" y="147"/>
                    <a:pt x="54" y="147"/>
                    <a:pt x="47" y="147"/>
                  </a:cubicBezTo>
                  <a:close/>
                  <a:moveTo>
                    <a:pt x="107" y="144"/>
                  </a:moveTo>
                  <a:cubicBezTo>
                    <a:pt x="107" y="108"/>
                    <a:pt x="107" y="108"/>
                    <a:pt x="107" y="108"/>
                  </a:cubicBezTo>
                  <a:cubicBezTo>
                    <a:pt x="118" y="114"/>
                    <a:pt x="125" y="123"/>
                    <a:pt x="125" y="130"/>
                  </a:cubicBezTo>
                  <a:cubicBezTo>
                    <a:pt x="125" y="137"/>
                    <a:pt x="118" y="142"/>
                    <a:pt x="107" y="144"/>
                  </a:cubicBezTo>
                  <a:close/>
                  <a:moveTo>
                    <a:pt x="178" y="1"/>
                  </a:moveTo>
                  <a:cubicBezTo>
                    <a:pt x="176" y="1"/>
                    <a:pt x="174" y="3"/>
                    <a:pt x="174" y="5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8"/>
                    <a:pt x="171" y="41"/>
                    <a:pt x="167" y="43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7" y="3"/>
                    <a:pt x="165" y="1"/>
                    <a:pt x="163" y="1"/>
                  </a:cubicBezTo>
                  <a:cubicBezTo>
                    <a:pt x="161" y="1"/>
                    <a:pt x="159" y="3"/>
                    <a:pt x="159" y="5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0" y="3"/>
                    <a:pt x="148" y="1"/>
                    <a:pt x="146" y="1"/>
                  </a:cubicBezTo>
                  <a:cubicBezTo>
                    <a:pt x="144" y="1"/>
                    <a:pt x="142" y="3"/>
                    <a:pt x="142" y="5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38" y="41"/>
                    <a:pt x="135" y="38"/>
                    <a:pt x="135" y="33"/>
                  </a:cubicBezTo>
                  <a:cubicBezTo>
                    <a:pt x="135" y="5"/>
                    <a:pt x="135" y="5"/>
                    <a:pt x="135" y="5"/>
                  </a:cubicBezTo>
                  <a:cubicBezTo>
                    <a:pt x="135" y="3"/>
                    <a:pt x="133" y="1"/>
                    <a:pt x="131" y="1"/>
                  </a:cubicBezTo>
                  <a:cubicBezTo>
                    <a:pt x="129" y="1"/>
                    <a:pt x="127" y="3"/>
                    <a:pt x="127" y="5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7" y="43"/>
                    <a:pt x="136" y="52"/>
                    <a:pt x="146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1" y="129"/>
                    <a:pt x="151" y="129"/>
                    <a:pt x="151" y="129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5" y="129"/>
                    <a:pt x="143" y="131"/>
                    <a:pt x="143" y="133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2"/>
                    <a:pt x="145" y="153"/>
                    <a:pt x="147" y="153"/>
                  </a:cubicBezTo>
                  <a:cubicBezTo>
                    <a:pt x="162" y="153"/>
                    <a:pt x="162" y="153"/>
                    <a:pt x="162" y="153"/>
                  </a:cubicBezTo>
                  <a:cubicBezTo>
                    <a:pt x="164" y="153"/>
                    <a:pt x="166" y="152"/>
                    <a:pt x="166" y="149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1"/>
                    <a:pt x="164" y="129"/>
                    <a:pt x="162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74" y="52"/>
                    <a:pt x="182" y="43"/>
                    <a:pt x="182" y="33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3"/>
                    <a:pt x="180" y="1"/>
                    <a:pt x="178" y="1"/>
                  </a:cubicBezTo>
                  <a:close/>
                  <a:moveTo>
                    <a:pt x="158" y="145"/>
                  </a:moveTo>
                  <a:cubicBezTo>
                    <a:pt x="151" y="145"/>
                    <a:pt x="151" y="145"/>
                    <a:pt x="151" y="145"/>
                  </a:cubicBezTo>
                  <a:cubicBezTo>
                    <a:pt x="151" y="137"/>
                    <a:pt x="151" y="137"/>
                    <a:pt x="151" y="137"/>
                  </a:cubicBezTo>
                  <a:cubicBezTo>
                    <a:pt x="158" y="137"/>
                    <a:pt x="158" y="137"/>
                    <a:pt x="158" y="137"/>
                  </a:cubicBezTo>
                  <a:lnTo>
                    <a:pt x="158" y="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2" tIns="45712" rIns="91422" bIns="45712" numCol="1" anchor="t" anchorCtr="0" compatLnSpc="1">
              <a:prstTxWarp prst="textNoShape">
                <a:avLst/>
              </a:prstTxWarp>
            </a:bodyPr>
            <a:lstStyle/>
            <a:p>
              <a:pPr defTabSz="914133">
                <a:defRPr/>
              </a:pPr>
              <a:endParaRPr lang="fr-FR" sz="2800" noProof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37" name="Oval 1036">
              <a:extLst>
                <a:ext uri="{FF2B5EF4-FFF2-40B4-BE49-F238E27FC236}">
                  <a16:creationId xmlns:a16="http://schemas.microsoft.com/office/drawing/2014/main" id="{7CE42F10-6CC1-9D39-C984-A9FDC595E414}"/>
                </a:ext>
              </a:extLst>
            </p:cNvPr>
            <p:cNvSpPr/>
            <p:nvPr/>
          </p:nvSpPr>
          <p:spPr>
            <a:xfrm>
              <a:off x="9139839" y="3263567"/>
              <a:ext cx="269947" cy="269947"/>
            </a:xfrm>
            <a:prstGeom prst="ellipse">
              <a:avLst/>
            </a:prstGeom>
            <a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0149A7E1-A398-29ED-9F63-A6605A6B568D}"/>
                </a:ext>
              </a:extLst>
            </p:cNvPr>
            <p:cNvSpPr/>
            <p:nvPr/>
          </p:nvSpPr>
          <p:spPr>
            <a:xfrm>
              <a:off x="5075274" y="323612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85905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La première centrale de stockage PV + Hydrogène au monde</a:t>
              </a: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039" name="Picture 12" descr="CEOG - Centrale Électrique de l'Ouest Guyanais - Home | Facebook">
              <a:extLst>
                <a:ext uri="{FF2B5EF4-FFF2-40B4-BE49-F238E27FC236}">
                  <a16:creationId xmlns:a16="http://schemas.microsoft.com/office/drawing/2014/main" id="{39DDDC71-8FAF-A562-D52D-FB5C5A66F50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8986" b="28986"/>
            <a:stretch/>
          </p:blipFill>
          <p:spPr bwMode="auto">
            <a:xfrm>
              <a:off x="5133270" y="3263063"/>
              <a:ext cx="886368" cy="372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0" name="TextBox 3">
              <a:extLst>
                <a:ext uri="{FF2B5EF4-FFF2-40B4-BE49-F238E27FC236}">
                  <a16:creationId xmlns:a16="http://schemas.microsoft.com/office/drawing/2014/main" id="{B77F4B7A-4767-B1C3-C526-710FB7A48082}"/>
                </a:ext>
              </a:extLst>
            </p:cNvPr>
            <p:cNvSpPr txBox="1"/>
            <p:nvPr/>
          </p:nvSpPr>
          <p:spPr>
            <a:xfrm>
              <a:off x="5421519" y="3942378"/>
              <a:ext cx="704612" cy="713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6994" tIns="0" rIns="26994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Capacity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to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power up to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10,000 homes</a:t>
              </a:r>
            </a:p>
          </p:txBody>
        </p:sp>
        <p:sp>
          <p:nvSpPr>
            <p:cNvPr id="1041" name="TextBox 3">
              <a:extLst>
                <a:ext uri="{FF2B5EF4-FFF2-40B4-BE49-F238E27FC236}">
                  <a16:creationId xmlns:a16="http://schemas.microsoft.com/office/drawing/2014/main" id="{96979B11-FF92-F157-7C9E-2C41638890F9}"/>
                </a:ext>
              </a:extLst>
            </p:cNvPr>
            <p:cNvSpPr txBox="1"/>
            <p:nvPr/>
          </p:nvSpPr>
          <p:spPr>
            <a:xfrm>
              <a:off x="6535695" y="3942378"/>
              <a:ext cx="611303" cy="713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39,000 tCO</a:t>
              </a:r>
              <a:r>
                <a:rPr lang="fr-FR" sz="800" b="1" baseline="-250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2e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avoided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p.a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. in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operation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grpSp>
          <p:nvGrpSpPr>
            <p:cNvPr id="1042" name="Groupe 79">
              <a:extLst>
                <a:ext uri="{FF2B5EF4-FFF2-40B4-BE49-F238E27FC236}">
                  <a16:creationId xmlns:a16="http://schemas.microsoft.com/office/drawing/2014/main" id="{2E5E3569-6F7F-112E-F481-B1745F40A1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23450" y="4186563"/>
              <a:ext cx="286906" cy="224794"/>
              <a:chOff x="3765623" y="4771375"/>
              <a:chExt cx="836061" cy="655064"/>
            </a:xfrm>
            <a:solidFill>
              <a:schemeClr val="accent2"/>
            </a:solidFill>
          </p:grpSpPr>
          <p:sp>
            <p:nvSpPr>
              <p:cNvPr id="1114" name="Freeform 26">
                <a:extLst>
                  <a:ext uri="{FF2B5EF4-FFF2-40B4-BE49-F238E27FC236}">
                    <a16:creationId xmlns:a16="http://schemas.microsoft.com/office/drawing/2014/main" id="{EFCA08D2-54FF-D261-54B0-5FA4C688A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5623" y="5037853"/>
                <a:ext cx="419314" cy="388586"/>
              </a:xfrm>
              <a:custGeom>
                <a:avLst/>
                <a:gdLst>
                  <a:gd name="T0" fmla="*/ 245 w 371"/>
                  <a:gd name="T1" fmla="*/ 0 h 344"/>
                  <a:gd name="T2" fmla="*/ 107 w 371"/>
                  <a:gd name="T3" fmla="*/ 40 h 344"/>
                  <a:gd name="T4" fmla="*/ 103 w 371"/>
                  <a:gd name="T5" fmla="*/ 43 h 344"/>
                  <a:gd name="T6" fmla="*/ 3 w 371"/>
                  <a:gd name="T7" fmla="*/ 167 h 344"/>
                  <a:gd name="T8" fmla="*/ 2 w 371"/>
                  <a:gd name="T9" fmla="*/ 175 h 344"/>
                  <a:gd name="T10" fmla="*/ 9 w 371"/>
                  <a:gd name="T11" fmla="*/ 180 h 344"/>
                  <a:gd name="T12" fmla="*/ 29 w 371"/>
                  <a:gd name="T13" fmla="*/ 180 h 344"/>
                  <a:gd name="T14" fmla="*/ 29 w 371"/>
                  <a:gd name="T15" fmla="*/ 299 h 344"/>
                  <a:gd name="T16" fmla="*/ 35 w 371"/>
                  <a:gd name="T17" fmla="*/ 307 h 344"/>
                  <a:gd name="T18" fmla="*/ 208 w 371"/>
                  <a:gd name="T19" fmla="*/ 344 h 344"/>
                  <a:gd name="T20" fmla="*/ 214 w 371"/>
                  <a:gd name="T21" fmla="*/ 343 h 344"/>
                  <a:gd name="T22" fmla="*/ 337 w 371"/>
                  <a:gd name="T23" fmla="*/ 266 h 344"/>
                  <a:gd name="T24" fmla="*/ 341 w 371"/>
                  <a:gd name="T25" fmla="*/ 260 h 344"/>
                  <a:gd name="T26" fmla="*/ 341 w 371"/>
                  <a:gd name="T27" fmla="*/ 153 h 344"/>
                  <a:gd name="T28" fmla="*/ 364 w 371"/>
                  <a:gd name="T29" fmla="*/ 143 h 344"/>
                  <a:gd name="T30" fmla="*/ 367 w 371"/>
                  <a:gd name="T31" fmla="*/ 130 h 344"/>
                  <a:gd name="T32" fmla="*/ 251 w 371"/>
                  <a:gd name="T33" fmla="*/ 3 h 344"/>
                  <a:gd name="T34" fmla="*/ 245 w 371"/>
                  <a:gd name="T35" fmla="*/ 0 h 344"/>
                  <a:gd name="T36" fmla="*/ 243 w 371"/>
                  <a:gd name="T37" fmla="*/ 17 h 344"/>
                  <a:gd name="T38" fmla="*/ 348 w 371"/>
                  <a:gd name="T39" fmla="*/ 133 h 344"/>
                  <a:gd name="T40" fmla="*/ 239 w 371"/>
                  <a:gd name="T41" fmla="*/ 182 h 344"/>
                  <a:gd name="T42" fmla="*/ 123 w 371"/>
                  <a:gd name="T43" fmla="*/ 52 h 344"/>
                  <a:gd name="T44" fmla="*/ 243 w 371"/>
                  <a:gd name="T45" fmla="*/ 17 h 344"/>
                  <a:gd name="T46" fmla="*/ 109 w 371"/>
                  <a:gd name="T47" fmla="*/ 60 h 344"/>
                  <a:gd name="T48" fmla="*/ 201 w 371"/>
                  <a:gd name="T49" fmla="*/ 163 h 344"/>
                  <a:gd name="T50" fmla="*/ 201 w 371"/>
                  <a:gd name="T51" fmla="*/ 326 h 344"/>
                  <a:gd name="T52" fmla="*/ 155 w 371"/>
                  <a:gd name="T53" fmla="*/ 316 h 344"/>
                  <a:gd name="T54" fmla="*/ 155 w 371"/>
                  <a:gd name="T55" fmla="*/ 246 h 344"/>
                  <a:gd name="T56" fmla="*/ 147 w 371"/>
                  <a:gd name="T57" fmla="*/ 238 h 344"/>
                  <a:gd name="T58" fmla="*/ 101 w 371"/>
                  <a:gd name="T59" fmla="*/ 232 h 344"/>
                  <a:gd name="T60" fmla="*/ 93 w 371"/>
                  <a:gd name="T61" fmla="*/ 240 h 344"/>
                  <a:gd name="T62" fmla="*/ 93 w 371"/>
                  <a:gd name="T63" fmla="*/ 303 h 344"/>
                  <a:gd name="T64" fmla="*/ 45 w 371"/>
                  <a:gd name="T65" fmla="*/ 293 h 344"/>
                  <a:gd name="T66" fmla="*/ 45 w 371"/>
                  <a:gd name="T67" fmla="*/ 172 h 344"/>
                  <a:gd name="T68" fmla="*/ 37 w 371"/>
                  <a:gd name="T69" fmla="*/ 164 h 344"/>
                  <a:gd name="T70" fmla="*/ 26 w 371"/>
                  <a:gd name="T71" fmla="*/ 164 h 344"/>
                  <a:gd name="T72" fmla="*/ 109 w 371"/>
                  <a:gd name="T73" fmla="*/ 60 h 344"/>
                  <a:gd name="T74" fmla="*/ 325 w 371"/>
                  <a:gd name="T75" fmla="*/ 160 h 344"/>
                  <a:gd name="T76" fmla="*/ 325 w 371"/>
                  <a:gd name="T77" fmla="*/ 255 h 344"/>
                  <a:gd name="T78" fmla="*/ 217 w 371"/>
                  <a:gd name="T79" fmla="*/ 322 h 344"/>
                  <a:gd name="T80" fmla="*/ 217 w 371"/>
                  <a:gd name="T81" fmla="*/ 181 h 344"/>
                  <a:gd name="T82" fmla="*/ 231 w 371"/>
                  <a:gd name="T83" fmla="*/ 197 h 344"/>
                  <a:gd name="T84" fmla="*/ 241 w 371"/>
                  <a:gd name="T85" fmla="*/ 199 h 344"/>
                  <a:gd name="T86" fmla="*/ 325 w 371"/>
                  <a:gd name="T87" fmla="*/ 160 h 344"/>
                  <a:gd name="T88" fmla="*/ 109 w 371"/>
                  <a:gd name="T89" fmla="*/ 249 h 344"/>
                  <a:gd name="T90" fmla="*/ 139 w 371"/>
                  <a:gd name="T91" fmla="*/ 253 h 344"/>
                  <a:gd name="T92" fmla="*/ 139 w 371"/>
                  <a:gd name="T93" fmla="*/ 313 h 344"/>
                  <a:gd name="T94" fmla="*/ 109 w 371"/>
                  <a:gd name="T95" fmla="*/ 307 h 344"/>
                  <a:gd name="T96" fmla="*/ 109 w 371"/>
                  <a:gd name="T97" fmla="*/ 249 h 344"/>
                  <a:gd name="T98" fmla="*/ 117 w 371"/>
                  <a:gd name="T99" fmla="*/ 276 h 344"/>
                  <a:gd name="T100" fmla="*/ 113 w 371"/>
                  <a:gd name="T101" fmla="*/ 279 h 344"/>
                  <a:gd name="T102" fmla="*/ 117 w 371"/>
                  <a:gd name="T103" fmla="*/ 283 h 344"/>
                  <a:gd name="T104" fmla="*/ 121 w 371"/>
                  <a:gd name="T105" fmla="*/ 279 h 344"/>
                  <a:gd name="T106" fmla="*/ 117 w 371"/>
                  <a:gd name="T107" fmla="*/ 276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1" h="344">
                    <a:moveTo>
                      <a:pt x="245" y="0"/>
                    </a:moveTo>
                    <a:cubicBezTo>
                      <a:pt x="199" y="13"/>
                      <a:pt x="153" y="27"/>
                      <a:pt x="107" y="40"/>
                    </a:cubicBezTo>
                    <a:cubicBezTo>
                      <a:pt x="105" y="41"/>
                      <a:pt x="104" y="42"/>
                      <a:pt x="103" y="43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9"/>
                      <a:pt x="0" y="172"/>
                      <a:pt x="2" y="175"/>
                    </a:cubicBezTo>
                    <a:cubicBezTo>
                      <a:pt x="3" y="178"/>
                      <a:pt x="6" y="180"/>
                      <a:pt x="9" y="180"/>
                    </a:cubicBezTo>
                    <a:cubicBezTo>
                      <a:pt x="29" y="180"/>
                      <a:pt x="29" y="180"/>
                      <a:pt x="29" y="180"/>
                    </a:cubicBezTo>
                    <a:cubicBezTo>
                      <a:pt x="29" y="299"/>
                      <a:pt x="29" y="299"/>
                      <a:pt x="29" y="299"/>
                    </a:cubicBezTo>
                    <a:cubicBezTo>
                      <a:pt x="29" y="303"/>
                      <a:pt x="32" y="306"/>
                      <a:pt x="35" y="307"/>
                    </a:cubicBezTo>
                    <a:cubicBezTo>
                      <a:pt x="208" y="344"/>
                      <a:pt x="208" y="344"/>
                      <a:pt x="208" y="344"/>
                    </a:cubicBezTo>
                    <a:cubicBezTo>
                      <a:pt x="210" y="344"/>
                      <a:pt x="212" y="344"/>
                      <a:pt x="214" y="343"/>
                    </a:cubicBezTo>
                    <a:cubicBezTo>
                      <a:pt x="337" y="266"/>
                      <a:pt x="337" y="266"/>
                      <a:pt x="337" y="266"/>
                    </a:cubicBezTo>
                    <a:cubicBezTo>
                      <a:pt x="340" y="265"/>
                      <a:pt x="341" y="262"/>
                      <a:pt x="341" y="260"/>
                    </a:cubicBezTo>
                    <a:cubicBezTo>
                      <a:pt x="341" y="153"/>
                      <a:pt x="341" y="153"/>
                      <a:pt x="341" y="153"/>
                    </a:cubicBezTo>
                    <a:cubicBezTo>
                      <a:pt x="364" y="143"/>
                      <a:pt x="364" y="143"/>
                      <a:pt x="364" y="143"/>
                    </a:cubicBezTo>
                    <a:cubicBezTo>
                      <a:pt x="369" y="141"/>
                      <a:pt x="371" y="134"/>
                      <a:pt x="367" y="130"/>
                    </a:cubicBezTo>
                    <a:cubicBezTo>
                      <a:pt x="251" y="3"/>
                      <a:pt x="251" y="3"/>
                      <a:pt x="251" y="3"/>
                    </a:cubicBezTo>
                    <a:cubicBezTo>
                      <a:pt x="249" y="1"/>
                      <a:pt x="247" y="0"/>
                      <a:pt x="245" y="0"/>
                    </a:cubicBezTo>
                    <a:close/>
                    <a:moveTo>
                      <a:pt x="243" y="17"/>
                    </a:move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11" y="148"/>
                      <a:pt x="275" y="165"/>
                      <a:pt x="239" y="182"/>
                    </a:cubicBezTo>
                    <a:cubicBezTo>
                      <a:pt x="123" y="52"/>
                      <a:pt x="123" y="52"/>
                      <a:pt x="123" y="52"/>
                    </a:cubicBezTo>
                    <a:cubicBezTo>
                      <a:pt x="163" y="40"/>
                      <a:pt x="203" y="29"/>
                      <a:pt x="243" y="17"/>
                    </a:cubicBezTo>
                    <a:close/>
                    <a:moveTo>
                      <a:pt x="109" y="60"/>
                    </a:moveTo>
                    <a:cubicBezTo>
                      <a:pt x="201" y="163"/>
                      <a:pt x="201" y="163"/>
                      <a:pt x="201" y="163"/>
                    </a:cubicBezTo>
                    <a:cubicBezTo>
                      <a:pt x="201" y="326"/>
                      <a:pt x="201" y="326"/>
                      <a:pt x="201" y="326"/>
                    </a:cubicBezTo>
                    <a:cubicBezTo>
                      <a:pt x="155" y="316"/>
                      <a:pt x="155" y="316"/>
                      <a:pt x="155" y="316"/>
                    </a:cubicBezTo>
                    <a:cubicBezTo>
                      <a:pt x="155" y="246"/>
                      <a:pt x="155" y="246"/>
                      <a:pt x="155" y="246"/>
                    </a:cubicBezTo>
                    <a:cubicBezTo>
                      <a:pt x="155" y="242"/>
                      <a:pt x="151" y="238"/>
                      <a:pt x="147" y="238"/>
                    </a:cubicBezTo>
                    <a:cubicBezTo>
                      <a:pt x="132" y="236"/>
                      <a:pt x="116" y="233"/>
                      <a:pt x="101" y="232"/>
                    </a:cubicBezTo>
                    <a:cubicBezTo>
                      <a:pt x="97" y="232"/>
                      <a:pt x="93" y="236"/>
                      <a:pt x="93" y="240"/>
                    </a:cubicBezTo>
                    <a:cubicBezTo>
                      <a:pt x="93" y="303"/>
                      <a:pt x="93" y="303"/>
                      <a:pt x="93" y="303"/>
                    </a:cubicBezTo>
                    <a:cubicBezTo>
                      <a:pt x="45" y="293"/>
                      <a:pt x="45" y="293"/>
                      <a:pt x="45" y="293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5" y="168"/>
                      <a:pt x="41" y="164"/>
                      <a:pt x="37" y="164"/>
                    </a:cubicBezTo>
                    <a:cubicBezTo>
                      <a:pt x="26" y="164"/>
                      <a:pt x="26" y="164"/>
                      <a:pt x="26" y="164"/>
                    </a:cubicBezTo>
                    <a:lnTo>
                      <a:pt x="109" y="60"/>
                    </a:lnTo>
                    <a:close/>
                    <a:moveTo>
                      <a:pt x="325" y="160"/>
                    </a:moveTo>
                    <a:cubicBezTo>
                      <a:pt x="325" y="255"/>
                      <a:pt x="325" y="255"/>
                      <a:pt x="325" y="255"/>
                    </a:cubicBezTo>
                    <a:cubicBezTo>
                      <a:pt x="217" y="322"/>
                      <a:pt x="217" y="322"/>
                      <a:pt x="217" y="322"/>
                    </a:cubicBez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3" y="199"/>
                      <a:pt x="237" y="200"/>
                      <a:pt x="241" y="199"/>
                    </a:cubicBezTo>
                    <a:lnTo>
                      <a:pt x="325" y="160"/>
                    </a:lnTo>
                    <a:close/>
                    <a:moveTo>
                      <a:pt x="109" y="249"/>
                    </a:moveTo>
                    <a:cubicBezTo>
                      <a:pt x="139" y="253"/>
                      <a:pt x="139" y="253"/>
                      <a:pt x="139" y="253"/>
                    </a:cubicBezTo>
                    <a:cubicBezTo>
                      <a:pt x="139" y="313"/>
                      <a:pt x="139" y="313"/>
                      <a:pt x="139" y="313"/>
                    </a:cubicBezTo>
                    <a:cubicBezTo>
                      <a:pt x="109" y="307"/>
                      <a:pt x="109" y="307"/>
                      <a:pt x="109" y="307"/>
                    </a:cubicBezTo>
                    <a:lnTo>
                      <a:pt x="109" y="249"/>
                    </a:lnTo>
                    <a:close/>
                    <a:moveTo>
                      <a:pt x="117" y="276"/>
                    </a:moveTo>
                    <a:cubicBezTo>
                      <a:pt x="115" y="276"/>
                      <a:pt x="113" y="277"/>
                      <a:pt x="113" y="279"/>
                    </a:cubicBezTo>
                    <a:cubicBezTo>
                      <a:pt x="113" y="282"/>
                      <a:pt x="115" y="283"/>
                      <a:pt x="117" y="283"/>
                    </a:cubicBezTo>
                    <a:cubicBezTo>
                      <a:pt x="119" y="283"/>
                      <a:pt x="121" y="282"/>
                      <a:pt x="121" y="279"/>
                    </a:cubicBezTo>
                    <a:cubicBezTo>
                      <a:pt x="121" y="277"/>
                      <a:pt x="119" y="276"/>
                      <a:pt x="117" y="2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">
                <a:extLst>
                  <a:ext uri="{FF2B5EF4-FFF2-40B4-BE49-F238E27FC236}">
                    <a16:creationId xmlns:a16="http://schemas.microsoft.com/office/drawing/2014/main" id="{4E034C2B-D499-ABC5-5B01-9694DD6A52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11722" y="5030641"/>
                <a:ext cx="389962" cy="361385"/>
              </a:xfrm>
              <a:custGeom>
                <a:avLst/>
                <a:gdLst>
                  <a:gd name="T0" fmla="*/ 245 w 371"/>
                  <a:gd name="T1" fmla="*/ 0 h 344"/>
                  <a:gd name="T2" fmla="*/ 107 w 371"/>
                  <a:gd name="T3" fmla="*/ 40 h 344"/>
                  <a:gd name="T4" fmla="*/ 103 w 371"/>
                  <a:gd name="T5" fmla="*/ 43 h 344"/>
                  <a:gd name="T6" fmla="*/ 3 w 371"/>
                  <a:gd name="T7" fmla="*/ 167 h 344"/>
                  <a:gd name="T8" fmla="*/ 2 w 371"/>
                  <a:gd name="T9" fmla="*/ 175 h 344"/>
                  <a:gd name="T10" fmla="*/ 9 w 371"/>
                  <a:gd name="T11" fmla="*/ 180 h 344"/>
                  <a:gd name="T12" fmla="*/ 29 w 371"/>
                  <a:gd name="T13" fmla="*/ 180 h 344"/>
                  <a:gd name="T14" fmla="*/ 29 w 371"/>
                  <a:gd name="T15" fmla="*/ 299 h 344"/>
                  <a:gd name="T16" fmla="*/ 35 w 371"/>
                  <a:gd name="T17" fmla="*/ 307 h 344"/>
                  <a:gd name="T18" fmla="*/ 208 w 371"/>
                  <a:gd name="T19" fmla="*/ 344 h 344"/>
                  <a:gd name="T20" fmla="*/ 214 w 371"/>
                  <a:gd name="T21" fmla="*/ 343 h 344"/>
                  <a:gd name="T22" fmla="*/ 337 w 371"/>
                  <a:gd name="T23" fmla="*/ 266 h 344"/>
                  <a:gd name="T24" fmla="*/ 341 w 371"/>
                  <a:gd name="T25" fmla="*/ 260 h 344"/>
                  <a:gd name="T26" fmla="*/ 341 w 371"/>
                  <a:gd name="T27" fmla="*/ 153 h 344"/>
                  <a:gd name="T28" fmla="*/ 364 w 371"/>
                  <a:gd name="T29" fmla="*/ 143 h 344"/>
                  <a:gd name="T30" fmla="*/ 367 w 371"/>
                  <a:gd name="T31" fmla="*/ 130 h 344"/>
                  <a:gd name="T32" fmla="*/ 251 w 371"/>
                  <a:gd name="T33" fmla="*/ 3 h 344"/>
                  <a:gd name="T34" fmla="*/ 245 w 371"/>
                  <a:gd name="T35" fmla="*/ 0 h 344"/>
                  <a:gd name="T36" fmla="*/ 243 w 371"/>
                  <a:gd name="T37" fmla="*/ 17 h 344"/>
                  <a:gd name="T38" fmla="*/ 348 w 371"/>
                  <a:gd name="T39" fmla="*/ 133 h 344"/>
                  <a:gd name="T40" fmla="*/ 239 w 371"/>
                  <a:gd name="T41" fmla="*/ 182 h 344"/>
                  <a:gd name="T42" fmla="*/ 123 w 371"/>
                  <a:gd name="T43" fmla="*/ 52 h 344"/>
                  <a:gd name="T44" fmla="*/ 243 w 371"/>
                  <a:gd name="T45" fmla="*/ 17 h 344"/>
                  <a:gd name="T46" fmla="*/ 109 w 371"/>
                  <a:gd name="T47" fmla="*/ 60 h 344"/>
                  <a:gd name="T48" fmla="*/ 201 w 371"/>
                  <a:gd name="T49" fmla="*/ 163 h 344"/>
                  <a:gd name="T50" fmla="*/ 201 w 371"/>
                  <a:gd name="T51" fmla="*/ 326 h 344"/>
                  <a:gd name="T52" fmla="*/ 155 w 371"/>
                  <a:gd name="T53" fmla="*/ 316 h 344"/>
                  <a:gd name="T54" fmla="*/ 155 w 371"/>
                  <a:gd name="T55" fmla="*/ 246 h 344"/>
                  <a:gd name="T56" fmla="*/ 147 w 371"/>
                  <a:gd name="T57" fmla="*/ 238 h 344"/>
                  <a:gd name="T58" fmla="*/ 101 w 371"/>
                  <a:gd name="T59" fmla="*/ 232 h 344"/>
                  <a:gd name="T60" fmla="*/ 93 w 371"/>
                  <a:gd name="T61" fmla="*/ 240 h 344"/>
                  <a:gd name="T62" fmla="*/ 93 w 371"/>
                  <a:gd name="T63" fmla="*/ 303 h 344"/>
                  <a:gd name="T64" fmla="*/ 45 w 371"/>
                  <a:gd name="T65" fmla="*/ 293 h 344"/>
                  <a:gd name="T66" fmla="*/ 45 w 371"/>
                  <a:gd name="T67" fmla="*/ 172 h 344"/>
                  <a:gd name="T68" fmla="*/ 37 w 371"/>
                  <a:gd name="T69" fmla="*/ 164 h 344"/>
                  <a:gd name="T70" fmla="*/ 26 w 371"/>
                  <a:gd name="T71" fmla="*/ 164 h 344"/>
                  <a:gd name="T72" fmla="*/ 109 w 371"/>
                  <a:gd name="T73" fmla="*/ 60 h 344"/>
                  <a:gd name="T74" fmla="*/ 325 w 371"/>
                  <a:gd name="T75" fmla="*/ 160 h 344"/>
                  <a:gd name="T76" fmla="*/ 325 w 371"/>
                  <a:gd name="T77" fmla="*/ 255 h 344"/>
                  <a:gd name="T78" fmla="*/ 217 w 371"/>
                  <a:gd name="T79" fmla="*/ 322 h 344"/>
                  <a:gd name="T80" fmla="*/ 217 w 371"/>
                  <a:gd name="T81" fmla="*/ 181 h 344"/>
                  <a:gd name="T82" fmla="*/ 231 w 371"/>
                  <a:gd name="T83" fmla="*/ 197 h 344"/>
                  <a:gd name="T84" fmla="*/ 241 w 371"/>
                  <a:gd name="T85" fmla="*/ 199 h 344"/>
                  <a:gd name="T86" fmla="*/ 325 w 371"/>
                  <a:gd name="T87" fmla="*/ 160 h 344"/>
                  <a:gd name="T88" fmla="*/ 109 w 371"/>
                  <a:gd name="T89" fmla="*/ 249 h 344"/>
                  <a:gd name="T90" fmla="*/ 139 w 371"/>
                  <a:gd name="T91" fmla="*/ 253 h 344"/>
                  <a:gd name="T92" fmla="*/ 139 w 371"/>
                  <a:gd name="T93" fmla="*/ 313 h 344"/>
                  <a:gd name="T94" fmla="*/ 109 w 371"/>
                  <a:gd name="T95" fmla="*/ 307 h 344"/>
                  <a:gd name="T96" fmla="*/ 109 w 371"/>
                  <a:gd name="T97" fmla="*/ 249 h 344"/>
                  <a:gd name="T98" fmla="*/ 117 w 371"/>
                  <a:gd name="T99" fmla="*/ 276 h 344"/>
                  <a:gd name="T100" fmla="*/ 113 w 371"/>
                  <a:gd name="T101" fmla="*/ 279 h 344"/>
                  <a:gd name="T102" fmla="*/ 117 w 371"/>
                  <a:gd name="T103" fmla="*/ 283 h 344"/>
                  <a:gd name="T104" fmla="*/ 121 w 371"/>
                  <a:gd name="T105" fmla="*/ 279 h 344"/>
                  <a:gd name="T106" fmla="*/ 117 w 371"/>
                  <a:gd name="T107" fmla="*/ 276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1" h="344">
                    <a:moveTo>
                      <a:pt x="245" y="0"/>
                    </a:moveTo>
                    <a:cubicBezTo>
                      <a:pt x="199" y="13"/>
                      <a:pt x="153" y="27"/>
                      <a:pt x="107" y="40"/>
                    </a:cubicBezTo>
                    <a:cubicBezTo>
                      <a:pt x="105" y="41"/>
                      <a:pt x="104" y="42"/>
                      <a:pt x="103" y="43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9"/>
                      <a:pt x="0" y="172"/>
                      <a:pt x="2" y="175"/>
                    </a:cubicBezTo>
                    <a:cubicBezTo>
                      <a:pt x="3" y="178"/>
                      <a:pt x="6" y="180"/>
                      <a:pt x="9" y="180"/>
                    </a:cubicBezTo>
                    <a:cubicBezTo>
                      <a:pt x="29" y="180"/>
                      <a:pt x="29" y="180"/>
                      <a:pt x="29" y="180"/>
                    </a:cubicBezTo>
                    <a:cubicBezTo>
                      <a:pt x="29" y="299"/>
                      <a:pt x="29" y="299"/>
                      <a:pt x="29" y="299"/>
                    </a:cubicBezTo>
                    <a:cubicBezTo>
                      <a:pt x="29" y="303"/>
                      <a:pt x="32" y="306"/>
                      <a:pt x="35" y="307"/>
                    </a:cubicBezTo>
                    <a:cubicBezTo>
                      <a:pt x="208" y="344"/>
                      <a:pt x="208" y="344"/>
                      <a:pt x="208" y="344"/>
                    </a:cubicBezTo>
                    <a:cubicBezTo>
                      <a:pt x="210" y="344"/>
                      <a:pt x="212" y="344"/>
                      <a:pt x="214" y="343"/>
                    </a:cubicBezTo>
                    <a:cubicBezTo>
                      <a:pt x="337" y="266"/>
                      <a:pt x="337" y="266"/>
                      <a:pt x="337" y="266"/>
                    </a:cubicBezTo>
                    <a:cubicBezTo>
                      <a:pt x="340" y="265"/>
                      <a:pt x="341" y="262"/>
                      <a:pt x="341" y="260"/>
                    </a:cubicBezTo>
                    <a:cubicBezTo>
                      <a:pt x="341" y="153"/>
                      <a:pt x="341" y="153"/>
                      <a:pt x="341" y="153"/>
                    </a:cubicBezTo>
                    <a:cubicBezTo>
                      <a:pt x="364" y="143"/>
                      <a:pt x="364" y="143"/>
                      <a:pt x="364" y="143"/>
                    </a:cubicBezTo>
                    <a:cubicBezTo>
                      <a:pt x="369" y="141"/>
                      <a:pt x="371" y="134"/>
                      <a:pt x="367" y="130"/>
                    </a:cubicBezTo>
                    <a:cubicBezTo>
                      <a:pt x="251" y="3"/>
                      <a:pt x="251" y="3"/>
                      <a:pt x="251" y="3"/>
                    </a:cubicBezTo>
                    <a:cubicBezTo>
                      <a:pt x="249" y="1"/>
                      <a:pt x="247" y="0"/>
                      <a:pt x="245" y="0"/>
                    </a:cubicBezTo>
                    <a:close/>
                    <a:moveTo>
                      <a:pt x="243" y="17"/>
                    </a:move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11" y="148"/>
                      <a:pt x="275" y="165"/>
                      <a:pt x="239" y="182"/>
                    </a:cubicBezTo>
                    <a:cubicBezTo>
                      <a:pt x="123" y="52"/>
                      <a:pt x="123" y="52"/>
                      <a:pt x="123" y="52"/>
                    </a:cubicBezTo>
                    <a:cubicBezTo>
                      <a:pt x="163" y="40"/>
                      <a:pt x="203" y="29"/>
                      <a:pt x="243" y="17"/>
                    </a:cubicBezTo>
                    <a:close/>
                    <a:moveTo>
                      <a:pt x="109" y="60"/>
                    </a:moveTo>
                    <a:cubicBezTo>
                      <a:pt x="201" y="163"/>
                      <a:pt x="201" y="163"/>
                      <a:pt x="201" y="163"/>
                    </a:cubicBezTo>
                    <a:cubicBezTo>
                      <a:pt x="201" y="326"/>
                      <a:pt x="201" y="326"/>
                      <a:pt x="201" y="326"/>
                    </a:cubicBezTo>
                    <a:cubicBezTo>
                      <a:pt x="155" y="316"/>
                      <a:pt x="155" y="316"/>
                      <a:pt x="155" y="316"/>
                    </a:cubicBezTo>
                    <a:cubicBezTo>
                      <a:pt x="155" y="246"/>
                      <a:pt x="155" y="246"/>
                      <a:pt x="155" y="246"/>
                    </a:cubicBezTo>
                    <a:cubicBezTo>
                      <a:pt x="155" y="242"/>
                      <a:pt x="151" y="238"/>
                      <a:pt x="147" y="238"/>
                    </a:cubicBezTo>
                    <a:cubicBezTo>
                      <a:pt x="132" y="236"/>
                      <a:pt x="116" y="233"/>
                      <a:pt x="101" y="232"/>
                    </a:cubicBezTo>
                    <a:cubicBezTo>
                      <a:pt x="97" y="232"/>
                      <a:pt x="93" y="236"/>
                      <a:pt x="93" y="240"/>
                    </a:cubicBezTo>
                    <a:cubicBezTo>
                      <a:pt x="93" y="303"/>
                      <a:pt x="93" y="303"/>
                      <a:pt x="93" y="303"/>
                    </a:cubicBezTo>
                    <a:cubicBezTo>
                      <a:pt x="45" y="293"/>
                      <a:pt x="45" y="293"/>
                      <a:pt x="45" y="293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5" y="168"/>
                      <a:pt x="41" y="164"/>
                      <a:pt x="37" y="164"/>
                    </a:cubicBezTo>
                    <a:cubicBezTo>
                      <a:pt x="26" y="164"/>
                      <a:pt x="26" y="164"/>
                      <a:pt x="26" y="164"/>
                    </a:cubicBezTo>
                    <a:lnTo>
                      <a:pt x="109" y="60"/>
                    </a:lnTo>
                    <a:close/>
                    <a:moveTo>
                      <a:pt x="325" y="160"/>
                    </a:moveTo>
                    <a:cubicBezTo>
                      <a:pt x="325" y="255"/>
                      <a:pt x="325" y="255"/>
                      <a:pt x="325" y="255"/>
                    </a:cubicBezTo>
                    <a:cubicBezTo>
                      <a:pt x="217" y="322"/>
                      <a:pt x="217" y="322"/>
                      <a:pt x="217" y="322"/>
                    </a:cubicBez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3" y="199"/>
                      <a:pt x="237" y="200"/>
                      <a:pt x="241" y="199"/>
                    </a:cubicBezTo>
                    <a:lnTo>
                      <a:pt x="325" y="160"/>
                    </a:lnTo>
                    <a:close/>
                    <a:moveTo>
                      <a:pt x="109" y="249"/>
                    </a:moveTo>
                    <a:cubicBezTo>
                      <a:pt x="139" y="253"/>
                      <a:pt x="139" y="253"/>
                      <a:pt x="139" y="253"/>
                    </a:cubicBezTo>
                    <a:cubicBezTo>
                      <a:pt x="139" y="313"/>
                      <a:pt x="139" y="313"/>
                      <a:pt x="139" y="313"/>
                    </a:cubicBezTo>
                    <a:cubicBezTo>
                      <a:pt x="109" y="307"/>
                      <a:pt x="109" y="307"/>
                      <a:pt x="109" y="307"/>
                    </a:cubicBezTo>
                    <a:lnTo>
                      <a:pt x="109" y="249"/>
                    </a:lnTo>
                    <a:close/>
                    <a:moveTo>
                      <a:pt x="117" y="276"/>
                    </a:moveTo>
                    <a:cubicBezTo>
                      <a:pt x="115" y="276"/>
                      <a:pt x="113" y="277"/>
                      <a:pt x="113" y="279"/>
                    </a:cubicBezTo>
                    <a:cubicBezTo>
                      <a:pt x="113" y="282"/>
                      <a:pt x="115" y="283"/>
                      <a:pt x="117" y="283"/>
                    </a:cubicBezTo>
                    <a:cubicBezTo>
                      <a:pt x="119" y="283"/>
                      <a:pt x="121" y="282"/>
                      <a:pt x="121" y="279"/>
                    </a:cubicBezTo>
                    <a:cubicBezTo>
                      <a:pt x="121" y="277"/>
                      <a:pt x="119" y="276"/>
                      <a:pt x="117" y="2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">
                <a:extLst>
                  <a:ext uri="{FF2B5EF4-FFF2-40B4-BE49-F238E27FC236}">
                    <a16:creationId xmlns:a16="http://schemas.microsoft.com/office/drawing/2014/main" id="{6C514B3B-94E3-BE01-6F4C-F07D01F930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5553" y="4771375"/>
                <a:ext cx="339448" cy="314573"/>
              </a:xfrm>
              <a:custGeom>
                <a:avLst/>
                <a:gdLst>
                  <a:gd name="T0" fmla="*/ 245 w 371"/>
                  <a:gd name="T1" fmla="*/ 0 h 344"/>
                  <a:gd name="T2" fmla="*/ 107 w 371"/>
                  <a:gd name="T3" fmla="*/ 40 h 344"/>
                  <a:gd name="T4" fmla="*/ 103 w 371"/>
                  <a:gd name="T5" fmla="*/ 43 h 344"/>
                  <a:gd name="T6" fmla="*/ 3 w 371"/>
                  <a:gd name="T7" fmla="*/ 167 h 344"/>
                  <a:gd name="T8" fmla="*/ 2 w 371"/>
                  <a:gd name="T9" fmla="*/ 175 h 344"/>
                  <a:gd name="T10" fmla="*/ 9 w 371"/>
                  <a:gd name="T11" fmla="*/ 180 h 344"/>
                  <a:gd name="T12" fmla="*/ 29 w 371"/>
                  <a:gd name="T13" fmla="*/ 180 h 344"/>
                  <a:gd name="T14" fmla="*/ 29 w 371"/>
                  <a:gd name="T15" fmla="*/ 299 h 344"/>
                  <a:gd name="T16" fmla="*/ 35 w 371"/>
                  <a:gd name="T17" fmla="*/ 307 h 344"/>
                  <a:gd name="T18" fmla="*/ 208 w 371"/>
                  <a:gd name="T19" fmla="*/ 344 h 344"/>
                  <a:gd name="T20" fmla="*/ 214 w 371"/>
                  <a:gd name="T21" fmla="*/ 343 h 344"/>
                  <a:gd name="T22" fmla="*/ 337 w 371"/>
                  <a:gd name="T23" fmla="*/ 266 h 344"/>
                  <a:gd name="T24" fmla="*/ 341 w 371"/>
                  <a:gd name="T25" fmla="*/ 260 h 344"/>
                  <a:gd name="T26" fmla="*/ 341 w 371"/>
                  <a:gd name="T27" fmla="*/ 153 h 344"/>
                  <a:gd name="T28" fmla="*/ 364 w 371"/>
                  <a:gd name="T29" fmla="*/ 143 h 344"/>
                  <a:gd name="T30" fmla="*/ 367 w 371"/>
                  <a:gd name="T31" fmla="*/ 130 h 344"/>
                  <a:gd name="T32" fmla="*/ 251 w 371"/>
                  <a:gd name="T33" fmla="*/ 3 h 344"/>
                  <a:gd name="T34" fmla="*/ 245 w 371"/>
                  <a:gd name="T35" fmla="*/ 0 h 344"/>
                  <a:gd name="T36" fmla="*/ 243 w 371"/>
                  <a:gd name="T37" fmla="*/ 17 h 344"/>
                  <a:gd name="T38" fmla="*/ 348 w 371"/>
                  <a:gd name="T39" fmla="*/ 133 h 344"/>
                  <a:gd name="T40" fmla="*/ 239 w 371"/>
                  <a:gd name="T41" fmla="*/ 182 h 344"/>
                  <a:gd name="T42" fmla="*/ 123 w 371"/>
                  <a:gd name="T43" fmla="*/ 52 h 344"/>
                  <a:gd name="T44" fmla="*/ 243 w 371"/>
                  <a:gd name="T45" fmla="*/ 17 h 344"/>
                  <a:gd name="T46" fmla="*/ 109 w 371"/>
                  <a:gd name="T47" fmla="*/ 60 h 344"/>
                  <a:gd name="T48" fmla="*/ 201 w 371"/>
                  <a:gd name="T49" fmla="*/ 163 h 344"/>
                  <a:gd name="T50" fmla="*/ 201 w 371"/>
                  <a:gd name="T51" fmla="*/ 326 h 344"/>
                  <a:gd name="T52" fmla="*/ 155 w 371"/>
                  <a:gd name="T53" fmla="*/ 316 h 344"/>
                  <a:gd name="T54" fmla="*/ 155 w 371"/>
                  <a:gd name="T55" fmla="*/ 246 h 344"/>
                  <a:gd name="T56" fmla="*/ 147 w 371"/>
                  <a:gd name="T57" fmla="*/ 238 h 344"/>
                  <a:gd name="T58" fmla="*/ 101 w 371"/>
                  <a:gd name="T59" fmla="*/ 232 h 344"/>
                  <a:gd name="T60" fmla="*/ 93 w 371"/>
                  <a:gd name="T61" fmla="*/ 240 h 344"/>
                  <a:gd name="T62" fmla="*/ 93 w 371"/>
                  <a:gd name="T63" fmla="*/ 303 h 344"/>
                  <a:gd name="T64" fmla="*/ 45 w 371"/>
                  <a:gd name="T65" fmla="*/ 293 h 344"/>
                  <a:gd name="T66" fmla="*/ 45 w 371"/>
                  <a:gd name="T67" fmla="*/ 172 h 344"/>
                  <a:gd name="T68" fmla="*/ 37 w 371"/>
                  <a:gd name="T69" fmla="*/ 164 h 344"/>
                  <a:gd name="T70" fmla="*/ 26 w 371"/>
                  <a:gd name="T71" fmla="*/ 164 h 344"/>
                  <a:gd name="T72" fmla="*/ 109 w 371"/>
                  <a:gd name="T73" fmla="*/ 60 h 344"/>
                  <a:gd name="T74" fmla="*/ 325 w 371"/>
                  <a:gd name="T75" fmla="*/ 160 h 344"/>
                  <a:gd name="T76" fmla="*/ 325 w 371"/>
                  <a:gd name="T77" fmla="*/ 255 h 344"/>
                  <a:gd name="T78" fmla="*/ 217 w 371"/>
                  <a:gd name="T79" fmla="*/ 322 h 344"/>
                  <a:gd name="T80" fmla="*/ 217 w 371"/>
                  <a:gd name="T81" fmla="*/ 181 h 344"/>
                  <a:gd name="T82" fmla="*/ 231 w 371"/>
                  <a:gd name="T83" fmla="*/ 197 h 344"/>
                  <a:gd name="T84" fmla="*/ 241 w 371"/>
                  <a:gd name="T85" fmla="*/ 199 h 344"/>
                  <a:gd name="T86" fmla="*/ 325 w 371"/>
                  <a:gd name="T87" fmla="*/ 160 h 344"/>
                  <a:gd name="T88" fmla="*/ 109 w 371"/>
                  <a:gd name="T89" fmla="*/ 249 h 344"/>
                  <a:gd name="T90" fmla="*/ 139 w 371"/>
                  <a:gd name="T91" fmla="*/ 253 h 344"/>
                  <a:gd name="T92" fmla="*/ 139 w 371"/>
                  <a:gd name="T93" fmla="*/ 313 h 344"/>
                  <a:gd name="T94" fmla="*/ 109 w 371"/>
                  <a:gd name="T95" fmla="*/ 307 h 344"/>
                  <a:gd name="T96" fmla="*/ 109 w 371"/>
                  <a:gd name="T97" fmla="*/ 249 h 344"/>
                  <a:gd name="T98" fmla="*/ 117 w 371"/>
                  <a:gd name="T99" fmla="*/ 276 h 344"/>
                  <a:gd name="T100" fmla="*/ 113 w 371"/>
                  <a:gd name="T101" fmla="*/ 279 h 344"/>
                  <a:gd name="T102" fmla="*/ 117 w 371"/>
                  <a:gd name="T103" fmla="*/ 283 h 344"/>
                  <a:gd name="T104" fmla="*/ 121 w 371"/>
                  <a:gd name="T105" fmla="*/ 279 h 344"/>
                  <a:gd name="T106" fmla="*/ 117 w 371"/>
                  <a:gd name="T107" fmla="*/ 276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1" h="344">
                    <a:moveTo>
                      <a:pt x="245" y="0"/>
                    </a:moveTo>
                    <a:cubicBezTo>
                      <a:pt x="199" y="13"/>
                      <a:pt x="153" y="27"/>
                      <a:pt x="107" y="40"/>
                    </a:cubicBezTo>
                    <a:cubicBezTo>
                      <a:pt x="105" y="41"/>
                      <a:pt x="104" y="42"/>
                      <a:pt x="103" y="43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9"/>
                      <a:pt x="0" y="172"/>
                      <a:pt x="2" y="175"/>
                    </a:cubicBezTo>
                    <a:cubicBezTo>
                      <a:pt x="3" y="178"/>
                      <a:pt x="6" y="180"/>
                      <a:pt x="9" y="180"/>
                    </a:cubicBezTo>
                    <a:cubicBezTo>
                      <a:pt x="29" y="180"/>
                      <a:pt x="29" y="180"/>
                      <a:pt x="29" y="180"/>
                    </a:cubicBezTo>
                    <a:cubicBezTo>
                      <a:pt x="29" y="299"/>
                      <a:pt x="29" y="299"/>
                      <a:pt x="29" y="299"/>
                    </a:cubicBezTo>
                    <a:cubicBezTo>
                      <a:pt x="29" y="303"/>
                      <a:pt x="32" y="306"/>
                      <a:pt x="35" y="307"/>
                    </a:cubicBezTo>
                    <a:cubicBezTo>
                      <a:pt x="208" y="344"/>
                      <a:pt x="208" y="344"/>
                      <a:pt x="208" y="344"/>
                    </a:cubicBezTo>
                    <a:cubicBezTo>
                      <a:pt x="210" y="344"/>
                      <a:pt x="212" y="344"/>
                      <a:pt x="214" y="343"/>
                    </a:cubicBezTo>
                    <a:cubicBezTo>
                      <a:pt x="337" y="266"/>
                      <a:pt x="337" y="266"/>
                      <a:pt x="337" y="266"/>
                    </a:cubicBezTo>
                    <a:cubicBezTo>
                      <a:pt x="340" y="265"/>
                      <a:pt x="341" y="262"/>
                      <a:pt x="341" y="260"/>
                    </a:cubicBezTo>
                    <a:cubicBezTo>
                      <a:pt x="341" y="153"/>
                      <a:pt x="341" y="153"/>
                      <a:pt x="341" y="153"/>
                    </a:cubicBezTo>
                    <a:cubicBezTo>
                      <a:pt x="364" y="143"/>
                      <a:pt x="364" y="143"/>
                      <a:pt x="364" y="143"/>
                    </a:cubicBezTo>
                    <a:cubicBezTo>
                      <a:pt x="369" y="141"/>
                      <a:pt x="371" y="134"/>
                      <a:pt x="367" y="130"/>
                    </a:cubicBezTo>
                    <a:cubicBezTo>
                      <a:pt x="251" y="3"/>
                      <a:pt x="251" y="3"/>
                      <a:pt x="251" y="3"/>
                    </a:cubicBezTo>
                    <a:cubicBezTo>
                      <a:pt x="249" y="1"/>
                      <a:pt x="247" y="0"/>
                      <a:pt x="245" y="0"/>
                    </a:cubicBezTo>
                    <a:close/>
                    <a:moveTo>
                      <a:pt x="243" y="17"/>
                    </a:move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11" y="148"/>
                      <a:pt x="275" y="165"/>
                      <a:pt x="239" y="182"/>
                    </a:cubicBezTo>
                    <a:cubicBezTo>
                      <a:pt x="123" y="52"/>
                      <a:pt x="123" y="52"/>
                      <a:pt x="123" y="52"/>
                    </a:cubicBezTo>
                    <a:cubicBezTo>
                      <a:pt x="163" y="40"/>
                      <a:pt x="203" y="29"/>
                      <a:pt x="243" y="17"/>
                    </a:cubicBezTo>
                    <a:close/>
                    <a:moveTo>
                      <a:pt x="109" y="60"/>
                    </a:moveTo>
                    <a:cubicBezTo>
                      <a:pt x="201" y="163"/>
                      <a:pt x="201" y="163"/>
                      <a:pt x="201" y="163"/>
                    </a:cubicBezTo>
                    <a:cubicBezTo>
                      <a:pt x="201" y="326"/>
                      <a:pt x="201" y="326"/>
                      <a:pt x="201" y="326"/>
                    </a:cubicBezTo>
                    <a:cubicBezTo>
                      <a:pt x="155" y="316"/>
                      <a:pt x="155" y="316"/>
                      <a:pt x="155" y="316"/>
                    </a:cubicBezTo>
                    <a:cubicBezTo>
                      <a:pt x="155" y="246"/>
                      <a:pt x="155" y="246"/>
                      <a:pt x="155" y="246"/>
                    </a:cubicBezTo>
                    <a:cubicBezTo>
                      <a:pt x="155" y="242"/>
                      <a:pt x="151" y="238"/>
                      <a:pt x="147" y="238"/>
                    </a:cubicBezTo>
                    <a:cubicBezTo>
                      <a:pt x="132" y="236"/>
                      <a:pt x="116" y="233"/>
                      <a:pt x="101" y="232"/>
                    </a:cubicBezTo>
                    <a:cubicBezTo>
                      <a:pt x="97" y="232"/>
                      <a:pt x="93" y="236"/>
                      <a:pt x="93" y="240"/>
                    </a:cubicBezTo>
                    <a:cubicBezTo>
                      <a:pt x="93" y="303"/>
                      <a:pt x="93" y="303"/>
                      <a:pt x="93" y="303"/>
                    </a:cubicBezTo>
                    <a:cubicBezTo>
                      <a:pt x="45" y="293"/>
                      <a:pt x="45" y="293"/>
                      <a:pt x="45" y="293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5" y="168"/>
                      <a:pt x="41" y="164"/>
                      <a:pt x="37" y="164"/>
                    </a:cubicBezTo>
                    <a:cubicBezTo>
                      <a:pt x="26" y="164"/>
                      <a:pt x="26" y="164"/>
                      <a:pt x="26" y="164"/>
                    </a:cubicBezTo>
                    <a:lnTo>
                      <a:pt x="109" y="60"/>
                    </a:lnTo>
                    <a:close/>
                    <a:moveTo>
                      <a:pt x="325" y="160"/>
                    </a:moveTo>
                    <a:cubicBezTo>
                      <a:pt x="325" y="255"/>
                      <a:pt x="325" y="255"/>
                      <a:pt x="325" y="255"/>
                    </a:cubicBezTo>
                    <a:cubicBezTo>
                      <a:pt x="217" y="322"/>
                      <a:pt x="217" y="322"/>
                      <a:pt x="217" y="322"/>
                    </a:cubicBez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3" y="199"/>
                      <a:pt x="237" y="200"/>
                      <a:pt x="241" y="199"/>
                    </a:cubicBezTo>
                    <a:lnTo>
                      <a:pt x="325" y="160"/>
                    </a:lnTo>
                    <a:close/>
                    <a:moveTo>
                      <a:pt x="109" y="249"/>
                    </a:moveTo>
                    <a:cubicBezTo>
                      <a:pt x="139" y="253"/>
                      <a:pt x="139" y="253"/>
                      <a:pt x="139" y="253"/>
                    </a:cubicBezTo>
                    <a:cubicBezTo>
                      <a:pt x="139" y="313"/>
                      <a:pt x="139" y="313"/>
                      <a:pt x="139" y="313"/>
                    </a:cubicBezTo>
                    <a:cubicBezTo>
                      <a:pt x="109" y="307"/>
                      <a:pt x="109" y="307"/>
                      <a:pt x="109" y="307"/>
                    </a:cubicBezTo>
                    <a:lnTo>
                      <a:pt x="109" y="249"/>
                    </a:lnTo>
                    <a:close/>
                    <a:moveTo>
                      <a:pt x="117" y="276"/>
                    </a:moveTo>
                    <a:cubicBezTo>
                      <a:pt x="115" y="276"/>
                      <a:pt x="113" y="277"/>
                      <a:pt x="113" y="279"/>
                    </a:cubicBezTo>
                    <a:cubicBezTo>
                      <a:pt x="113" y="282"/>
                      <a:pt x="115" y="283"/>
                      <a:pt x="117" y="283"/>
                    </a:cubicBezTo>
                    <a:cubicBezTo>
                      <a:pt x="119" y="283"/>
                      <a:pt x="121" y="282"/>
                      <a:pt x="121" y="279"/>
                    </a:cubicBezTo>
                    <a:cubicBezTo>
                      <a:pt x="121" y="277"/>
                      <a:pt x="119" y="276"/>
                      <a:pt x="117" y="2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3" name="Group 1042">
              <a:extLst>
                <a:ext uri="{FF2B5EF4-FFF2-40B4-BE49-F238E27FC236}">
                  <a16:creationId xmlns:a16="http://schemas.microsoft.com/office/drawing/2014/main" id="{0E760013-B104-EAC2-F1D1-87B87A8B73DC}"/>
                </a:ext>
              </a:extLst>
            </p:cNvPr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>
            <a:xfrm>
              <a:off x="6117888" y="4172678"/>
              <a:ext cx="378339" cy="252563"/>
              <a:chOff x="4677816" y="5050965"/>
              <a:chExt cx="703255" cy="469463"/>
            </a:xfrm>
            <a:solidFill>
              <a:schemeClr val="accent2"/>
            </a:solidFill>
          </p:grpSpPr>
          <p:grpSp>
            <p:nvGrpSpPr>
              <p:cNvPr id="1104" name="Group 39">
                <a:extLst>
                  <a:ext uri="{FF2B5EF4-FFF2-40B4-BE49-F238E27FC236}">
                    <a16:creationId xmlns:a16="http://schemas.microsoft.com/office/drawing/2014/main" id="{53F0C770-1955-B000-B136-FACA59C785F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677816" y="5050965"/>
                <a:ext cx="549272" cy="469463"/>
                <a:chOff x="3380" y="4553"/>
                <a:chExt cx="585" cy="500"/>
              </a:xfrm>
              <a:grpFill/>
            </p:grpSpPr>
            <p:sp>
              <p:nvSpPr>
                <p:cNvPr id="1107" name="Freeform 40">
                  <a:extLst>
                    <a:ext uri="{FF2B5EF4-FFF2-40B4-BE49-F238E27FC236}">
                      <a16:creationId xmlns:a16="http://schemas.microsoft.com/office/drawing/2014/main" id="{B2303910-D203-6EEF-0D21-B3DA3B78F3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80" y="4553"/>
                  <a:ext cx="585" cy="454"/>
                </a:xfrm>
                <a:custGeom>
                  <a:avLst/>
                  <a:gdLst>
                    <a:gd name="T0" fmla="*/ 189 w 244"/>
                    <a:gd name="T1" fmla="*/ 68 h 189"/>
                    <a:gd name="T2" fmla="*/ 175 w 244"/>
                    <a:gd name="T3" fmla="*/ 68 h 189"/>
                    <a:gd name="T4" fmla="*/ 107 w 244"/>
                    <a:gd name="T5" fmla="*/ 0 h 189"/>
                    <a:gd name="T6" fmla="*/ 39 w 244"/>
                    <a:gd name="T7" fmla="*/ 68 h 189"/>
                    <a:gd name="T8" fmla="*/ 39 w 244"/>
                    <a:gd name="T9" fmla="*/ 71 h 189"/>
                    <a:gd name="T10" fmla="*/ 10 w 244"/>
                    <a:gd name="T11" fmla="*/ 136 h 189"/>
                    <a:gd name="T12" fmla="*/ 57 w 244"/>
                    <a:gd name="T13" fmla="*/ 168 h 189"/>
                    <a:gd name="T14" fmla="*/ 125 w 244"/>
                    <a:gd name="T15" fmla="*/ 168 h 189"/>
                    <a:gd name="T16" fmla="*/ 199 w 244"/>
                    <a:gd name="T17" fmla="*/ 169 h 189"/>
                    <a:gd name="T18" fmla="*/ 202 w 244"/>
                    <a:gd name="T19" fmla="*/ 166 h 189"/>
                    <a:gd name="T20" fmla="*/ 236 w 244"/>
                    <a:gd name="T21" fmla="*/ 104 h 189"/>
                    <a:gd name="T22" fmla="*/ 189 w 244"/>
                    <a:gd name="T23" fmla="*/ 68 h 189"/>
                    <a:gd name="T24" fmla="*/ 199 w 244"/>
                    <a:gd name="T25" fmla="*/ 159 h 189"/>
                    <a:gd name="T26" fmla="*/ 197 w 244"/>
                    <a:gd name="T27" fmla="*/ 160 h 189"/>
                    <a:gd name="T28" fmla="*/ 135 w 244"/>
                    <a:gd name="T29" fmla="*/ 165 h 189"/>
                    <a:gd name="T30" fmla="*/ 131 w 244"/>
                    <a:gd name="T31" fmla="*/ 161 h 189"/>
                    <a:gd name="T32" fmla="*/ 128 w 244"/>
                    <a:gd name="T33" fmla="*/ 160 h 189"/>
                    <a:gd name="T34" fmla="*/ 57 w 244"/>
                    <a:gd name="T35" fmla="*/ 160 h 189"/>
                    <a:gd name="T36" fmla="*/ 15 w 244"/>
                    <a:gd name="T37" fmla="*/ 118 h 189"/>
                    <a:gd name="T38" fmla="*/ 45 w 244"/>
                    <a:gd name="T39" fmla="*/ 78 h 189"/>
                    <a:gd name="T40" fmla="*/ 47 w 244"/>
                    <a:gd name="T41" fmla="*/ 74 h 189"/>
                    <a:gd name="T42" fmla="*/ 47 w 244"/>
                    <a:gd name="T43" fmla="*/ 68 h 189"/>
                    <a:gd name="T44" fmla="*/ 107 w 244"/>
                    <a:gd name="T45" fmla="*/ 8 h 189"/>
                    <a:gd name="T46" fmla="*/ 167 w 244"/>
                    <a:gd name="T47" fmla="*/ 68 h 189"/>
                    <a:gd name="T48" fmla="*/ 167 w 244"/>
                    <a:gd name="T49" fmla="*/ 71 h 189"/>
                    <a:gd name="T50" fmla="*/ 167 w 244"/>
                    <a:gd name="T51" fmla="*/ 72 h 189"/>
                    <a:gd name="T52" fmla="*/ 171 w 244"/>
                    <a:gd name="T53" fmla="*/ 76 h 189"/>
                    <a:gd name="T54" fmla="*/ 171 w 244"/>
                    <a:gd name="T55" fmla="*/ 76 h 189"/>
                    <a:gd name="T56" fmla="*/ 189 w 244"/>
                    <a:gd name="T57" fmla="*/ 76 h 189"/>
                    <a:gd name="T58" fmla="*/ 230 w 244"/>
                    <a:gd name="T59" fmla="*/ 120 h 189"/>
                    <a:gd name="T60" fmla="*/ 199 w 244"/>
                    <a:gd name="T61" fmla="*/ 159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4" h="189">
                      <a:moveTo>
                        <a:pt x="189" y="68"/>
                      </a:moveTo>
                      <a:cubicBezTo>
                        <a:pt x="175" y="68"/>
                        <a:pt x="175" y="68"/>
                        <a:pt x="175" y="68"/>
                      </a:cubicBezTo>
                      <a:cubicBezTo>
                        <a:pt x="175" y="30"/>
                        <a:pt x="145" y="0"/>
                        <a:pt x="107" y="0"/>
                      </a:cubicBezTo>
                      <a:cubicBezTo>
                        <a:pt x="69" y="0"/>
                        <a:pt x="39" y="30"/>
                        <a:pt x="39" y="68"/>
                      </a:cubicBezTo>
                      <a:cubicBezTo>
                        <a:pt x="39" y="69"/>
                        <a:pt x="39" y="70"/>
                        <a:pt x="39" y="71"/>
                      </a:cubicBezTo>
                      <a:cubicBezTo>
                        <a:pt x="13" y="81"/>
                        <a:pt x="0" y="110"/>
                        <a:pt x="10" y="136"/>
                      </a:cubicBezTo>
                      <a:cubicBezTo>
                        <a:pt x="17" y="155"/>
                        <a:pt x="36" y="168"/>
                        <a:pt x="57" y="168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45" y="189"/>
                        <a:pt x="178" y="189"/>
                        <a:pt x="199" y="169"/>
                      </a:cubicBezTo>
                      <a:cubicBezTo>
                        <a:pt x="200" y="168"/>
                        <a:pt x="201" y="167"/>
                        <a:pt x="202" y="166"/>
                      </a:cubicBezTo>
                      <a:cubicBezTo>
                        <a:pt x="229" y="158"/>
                        <a:pt x="244" y="131"/>
                        <a:pt x="236" y="104"/>
                      </a:cubicBezTo>
                      <a:cubicBezTo>
                        <a:pt x="230" y="83"/>
                        <a:pt x="211" y="68"/>
                        <a:pt x="189" y="68"/>
                      </a:cubicBezTo>
                      <a:close/>
                      <a:moveTo>
                        <a:pt x="199" y="159"/>
                      </a:moveTo>
                      <a:cubicBezTo>
                        <a:pt x="197" y="160"/>
                        <a:pt x="197" y="160"/>
                        <a:pt x="197" y="160"/>
                      </a:cubicBezTo>
                      <a:cubicBezTo>
                        <a:pt x="181" y="179"/>
                        <a:pt x="154" y="181"/>
                        <a:pt x="135" y="165"/>
                      </a:cubicBezTo>
                      <a:cubicBezTo>
                        <a:pt x="133" y="164"/>
                        <a:pt x="132" y="163"/>
                        <a:pt x="131" y="161"/>
                      </a:cubicBezTo>
                      <a:cubicBezTo>
                        <a:pt x="130" y="160"/>
                        <a:pt x="129" y="160"/>
                        <a:pt x="128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34" y="160"/>
                        <a:pt x="15" y="141"/>
                        <a:pt x="15" y="118"/>
                      </a:cubicBezTo>
                      <a:cubicBezTo>
                        <a:pt x="16" y="99"/>
                        <a:pt x="27" y="84"/>
                        <a:pt x="45" y="78"/>
                      </a:cubicBezTo>
                      <a:cubicBezTo>
                        <a:pt x="46" y="77"/>
                        <a:pt x="47" y="76"/>
                        <a:pt x="47" y="74"/>
                      </a:cubicBezTo>
                      <a:cubicBezTo>
                        <a:pt x="47" y="72"/>
                        <a:pt x="47" y="70"/>
                        <a:pt x="47" y="68"/>
                      </a:cubicBezTo>
                      <a:cubicBezTo>
                        <a:pt x="47" y="35"/>
                        <a:pt x="74" y="8"/>
                        <a:pt x="107" y="8"/>
                      </a:cubicBezTo>
                      <a:cubicBezTo>
                        <a:pt x="140" y="8"/>
                        <a:pt x="167" y="35"/>
                        <a:pt x="167" y="68"/>
                      </a:cubicBezTo>
                      <a:cubicBezTo>
                        <a:pt x="167" y="69"/>
                        <a:pt x="167" y="70"/>
                        <a:pt x="167" y="71"/>
                      </a:cubicBezTo>
                      <a:cubicBezTo>
                        <a:pt x="167" y="72"/>
                        <a:pt x="167" y="72"/>
                        <a:pt x="167" y="72"/>
                      </a:cubicBezTo>
                      <a:cubicBezTo>
                        <a:pt x="167" y="74"/>
                        <a:pt x="168" y="76"/>
                        <a:pt x="171" y="76"/>
                      </a:cubicBezTo>
                      <a:cubicBezTo>
                        <a:pt x="171" y="76"/>
                        <a:pt x="171" y="76"/>
                        <a:pt x="171" y="76"/>
                      </a:cubicBezTo>
                      <a:cubicBezTo>
                        <a:pt x="189" y="76"/>
                        <a:pt x="189" y="76"/>
                        <a:pt x="189" y="76"/>
                      </a:cubicBezTo>
                      <a:cubicBezTo>
                        <a:pt x="213" y="77"/>
                        <a:pt x="231" y="97"/>
                        <a:pt x="230" y="120"/>
                      </a:cubicBezTo>
                      <a:cubicBezTo>
                        <a:pt x="229" y="138"/>
                        <a:pt x="216" y="154"/>
                        <a:pt x="19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8" name="Freeform 41">
                  <a:extLst>
                    <a:ext uri="{FF2B5EF4-FFF2-40B4-BE49-F238E27FC236}">
                      <a16:creationId xmlns:a16="http://schemas.microsoft.com/office/drawing/2014/main" id="{11DD55BD-8496-F668-C7E6-EFBF5C6856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" y="4620"/>
                  <a:ext cx="76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9" name="Freeform 42">
                  <a:extLst>
                    <a:ext uri="{FF2B5EF4-FFF2-40B4-BE49-F238E27FC236}">
                      <a16:creationId xmlns:a16="http://schemas.microsoft.com/office/drawing/2014/main" id="{D54F52F1-E3BB-5A83-013E-0875B94CA8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97" y="4553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0" name="Freeform 43">
                  <a:extLst>
                    <a:ext uri="{FF2B5EF4-FFF2-40B4-BE49-F238E27FC236}">
                      <a16:creationId xmlns:a16="http://schemas.microsoft.com/office/drawing/2014/main" id="{5A66FA18-09C7-D548-B79E-6040F77613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0" y="4976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1" name="Freeform 44">
                  <a:extLst>
                    <a:ext uri="{FF2B5EF4-FFF2-40B4-BE49-F238E27FC236}">
                      <a16:creationId xmlns:a16="http://schemas.microsoft.com/office/drawing/2014/main" id="{ACA2162C-DF90-0EDC-A763-744ABD4C548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6" y="4716"/>
                  <a:ext cx="96" cy="145"/>
                </a:xfrm>
                <a:custGeom>
                  <a:avLst/>
                  <a:gdLst>
                    <a:gd name="T0" fmla="*/ 20 w 40"/>
                    <a:gd name="T1" fmla="*/ 0 h 60"/>
                    <a:gd name="T2" fmla="*/ 0 w 40"/>
                    <a:gd name="T3" fmla="*/ 20 h 60"/>
                    <a:gd name="T4" fmla="*/ 0 w 40"/>
                    <a:gd name="T5" fmla="*/ 40 h 60"/>
                    <a:gd name="T6" fmla="*/ 20 w 40"/>
                    <a:gd name="T7" fmla="*/ 60 h 60"/>
                    <a:gd name="T8" fmla="*/ 40 w 40"/>
                    <a:gd name="T9" fmla="*/ 40 h 60"/>
                    <a:gd name="T10" fmla="*/ 40 w 40"/>
                    <a:gd name="T11" fmla="*/ 20 h 60"/>
                    <a:gd name="T12" fmla="*/ 20 w 40"/>
                    <a:gd name="T13" fmla="*/ 0 h 60"/>
                    <a:gd name="T14" fmla="*/ 32 w 40"/>
                    <a:gd name="T15" fmla="*/ 40 h 60"/>
                    <a:gd name="T16" fmla="*/ 20 w 40"/>
                    <a:gd name="T17" fmla="*/ 52 h 60"/>
                    <a:gd name="T18" fmla="*/ 8 w 40"/>
                    <a:gd name="T19" fmla="*/ 40 h 60"/>
                    <a:gd name="T20" fmla="*/ 8 w 40"/>
                    <a:gd name="T21" fmla="*/ 20 h 60"/>
                    <a:gd name="T22" fmla="*/ 20 w 40"/>
                    <a:gd name="T23" fmla="*/ 8 h 60"/>
                    <a:gd name="T24" fmla="*/ 32 w 40"/>
                    <a:gd name="T25" fmla="*/ 20 h 60"/>
                    <a:gd name="T26" fmla="*/ 32 w 40"/>
                    <a:gd name="T27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60">
                      <a:moveTo>
                        <a:pt x="20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lose/>
                      <a:moveTo>
                        <a:pt x="32" y="40"/>
                      </a:move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ubicBezTo>
                        <a:pt x="27" y="8"/>
                        <a:pt x="32" y="13"/>
                        <a:pt x="32" y="20"/>
                      </a:cubicBezTo>
                      <a:lnTo>
                        <a:pt x="32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2" name="Freeform 45">
                  <a:extLst>
                    <a:ext uri="{FF2B5EF4-FFF2-40B4-BE49-F238E27FC236}">
                      <a16:creationId xmlns:a16="http://schemas.microsoft.com/office/drawing/2014/main" id="{EA71B19D-BFCF-1BBE-DD6B-5700EBF782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1" y="4716"/>
                  <a:ext cx="96" cy="145"/>
                </a:xfrm>
                <a:custGeom>
                  <a:avLst/>
                  <a:gdLst>
                    <a:gd name="T0" fmla="*/ 20 w 40"/>
                    <a:gd name="T1" fmla="*/ 8 h 60"/>
                    <a:gd name="T2" fmla="*/ 32 w 40"/>
                    <a:gd name="T3" fmla="*/ 20 h 60"/>
                    <a:gd name="T4" fmla="*/ 36 w 40"/>
                    <a:gd name="T5" fmla="*/ 24 h 60"/>
                    <a:gd name="T6" fmla="*/ 40 w 40"/>
                    <a:gd name="T7" fmla="*/ 20 h 60"/>
                    <a:gd name="T8" fmla="*/ 20 w 40"/>
                    <a:gd name="T9" fmla="*/ 0 h 60"/>
                    <a:gd name="T10" fmla="*/ 0 w 40"/>
                    <a:gd name="T11" fmla="*/ 20 h 60"/>
                    <a:gd name="T12" fmla="*/ 0 w 40"/>
                    <a:gd name="T13" fmla="*/ 40 h 60"/>
                    <a:gd name="T14" fmla="*/ 20 w 40"/>
                    <a:gd name="T15" fmla="*/ 60 h 60"/>
                    <a:gd name="T16" fmla="*/ 40 w 40"/>
                    <a:gd name="T17" fmla="*/ 40 h 60"/>
                    <a:gd name="T18" fmla="*/ 36 w 40"/>
                    <a:gd name="T19" fmla="*/ 36 h 60"/>
                    <a:gd name="T20" fmla="*/ 32 w 40"/>
                    <a:gd name="T21" fmla="*/ 40 h 60"/>
                    <a:gd name="T22" fmla="*/ 20 w 40"/>
                    <a:gd name="T23" fmla="*/ 52 h 60"/>
                    <a:gd name="T24" fmla="*/ 8 w 40"/>
                    <a:gd name="T25" fmla="*/ 40 h 60"/>
                    <a:gd name="T26" fmla="*/ 8 w 40"/>
                    <a:gd name="T27" fmla="*/ 20 h 60"/>
                    <a:gd name="T28" fmla="*/ 20 w 40"/>
                    <a:gd name="T2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60">
                      <a:moveTo>
                        <a:pt x="20" y="8"/>
                      </a:moveTo>
                      <a:cubicBezTo>
                        <a:pt x="27" y="8"/>
                        <a:pt x="32" y="13"/>
                        <a:pt x="32" y="20"/>
                      </a:cubicBezTo>
                      <a:cubicBezTo>
                        <a:pt x="32" y="22"/>
                        <a:pt x="34" y="24"/>
                        <a:pt x="36" y="24"/>
                      </a:cubicBezTo>
                      <a:cubicBezTo>
                        <a:pt x="38" y="24"/>
                        <a:pt x="40" y="22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38"/>
                        <a:pt x="38" y="36"/>
                        <a:pt x="36" y="36"/>
                      </a:cubicBezTo>
                      <a:cubicBezTo>
                        <a:pt x="34" y="36"/>
                        <a:pt x="32" y="38"/>
                        <a:pt x="32" y="40"/>
                      </a:cubicBez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3" name="Freeform 46">
                  <a:extLst>
                    <a:ext uri="{FF2B5EF4-FFF2-40B4-BE49-F238E27FC236}">
                      <a16:creationId xmlns:a16="http://schemas.microsoft.com/office/drawing/2014/main" id="{4CE50483-EFA3-45C1-B935-D6FA38E9BF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2" y="4793"/>
                  <a:ext cx="77" cy="87"/>
                </a:xfrm>
                <a:custGeom>
                  <a:avLst/>
                  <a:gdLst>
                    <a:gd name="T0" fmla="*/ 28 w 32"/>
                    <a:gd name="T1" fmla="*/ 28 h 36"/>
                    <a:gd name="T2" fmla="*/ 14 w 32"/>
                    <a:gd name="T3" fmla="*/ 28 h 36"/>
                    <a:gd name="T4" fmla="*/ 16 w 32"/>
                    <a:gd name="T5" fmla="*/ 26 h 36"/>
                    <a:gd name="T6" fmla="*/ 24 w 32"/>
                    <a:gd name="T7" fmla="*/ 12 h 36"/>
                    <a:gd name="T8" fmla="*/ 12 w 32"/>
                    <a:gd name="T9" fmla="*/ 0 h 36"/>
                    <a:gd name="T10" fmla="*/ 0 w 32"/>
                    <a:gd name="T11" fmla="*/ 12 h 36"/>
                    <a:gd name="T12" fmla="*/ 4 w 32"/>
                    <a:gd name="T13" fmla="*/ 16 h 36"/>
                    <a:gd name="T14" fmla="*/ 8 w 32"/>
                    <a:gd name="T15" fmla="*/ 12 h 36"/>
                    <a:gd name="T16" fmla="*/ 12 w 32"/>
                    <a:gd name="T17" fmla="*/ 8 h 36"/>
                    <a:gd name="T18" fmla="*/ 16 w 32"/>
                    <a:gd name="T19" fmla="*/ 12 h 36"/>
                    <a:gd name="T20" fmla="*/ 10 w 32"/>
                    <a:gd name="T21" fmla="*/ 20 h 36"/>
                    <a:gd name="T22" fmla="*/ 1 w 32"/>
                    <a:gd name="T23" fmla="*/ 29 h 36"/>
                    <a:gd name="T24" fmla="*/ 1 w 32"/>
                    <a:gd name="T25" fmla="*/ 35 h 36"/>
                    <a:gd name="T26" fmla="*/ 4 w 32"/>
                    <a:gd name="T27" fmla="*/ 36 h 36"/>
                    <a:gd name="T28" fmla="*/ 28 w 32"/>
                    <a:gd name="T29" fmla="*/ 36 h 36"/>
                    <a:gd name="T30" fmla="*/ 32 w 32"/>
                    <a:gd name="T31" fmla="*/ 32 h 36"/>
                    <a:gd name="T32" fmla="*/ 28 w 32"/>
                    <a:gd name="T33" fmla="*/ 2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36">
                      <a:moveTo>
                        <a:pt x="28" y="28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20" y="22"/>
                        <a:pt x="24" y="18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14"/>
                        <a:pt x="2" y="16"/>
                        <a:pt x="4" y="16"/>
                      </a:cubicBezTo>
                      <a:cubicBezTo>
                        <a:pt x="6" y="16"/>
                        <a:pt x="8" y="14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14" y="8"/>
                        <a:pt x="16" y="10"/>
                        <a:pt x="16" y="12"/>
                      </a:cubicBezTo>
                      <a:cubicBezTo>
                        <a:pt x="16" y="14"/>
                        <a:pt x="13" y="17"/>
                        <a:pt x="10" y="2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1" y="35"/>
                      </a:cubicBezTo>
                      <a:cubicBezTo>
                        <a:pt x="2" y="36"/>
                        <a:pt x="3" y="36"/>
                        <a:pt x="4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0" y="36"/>
                        <a:pt x="32" y="34"/>
                        <a:pt x="32" y="32"/>
                      </a:cubicBezTo>
                      <a:cubicBezTo>
                        <a:pt x="32" y="30"/>
                        <a:pt x="30" y="28"/>
                        <a:pt x="2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05" name="Ellipse 118">
                <a:extLst>
                  <a:ext uri="{FF2B5EF4-FFF2-40B4-BE49-F238E27FC236}">
                    <a16:creationId xmlns:a16="http://schemas.microsoft.com/office/drawing/2014/main" id="{055AF0E9-A595-BC60-BF58-01DDB5B3C5A6}"/>
                  </a:ext>
                </a:extLst>
              </p:cNvPr>
              <p:cNvSpPr/>
              <p:nvPr/>
            </p:nvSpPr>
            <p:spPr>
              <a:xfrm>
                <a:off x="5126284" y="5240571"/>
                <a:ext cx="254787" cy="254787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7">
                <a:extLst>
                  <a:ext uri="{FF2B5EF4-FFF2-40B4-BE49-F238E27FC236}">
                    <a16:creationId xmlns:a16="http://schemas.microsoft.com/office/drawing/2014/main" id="{DF9B162E-AE5C-9508-1EA5-127CCFC90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992" y="5298440"/>
                <a:ext cx="143678" cy="143711"/>
              </a:xfrm>
              <a:custGeom>
                <a:avLst/>
                <a:gdLst>
                  <a:gd name="T0" fmla="*/ 2664 w 2698"/>
                  <a:gd name="T1" fmla="*/ 230 h 2698"/>
                  <a:gd name="T2" fmla="*/ 2693 w 2698"/>
                  <a:gd name="T3" fmla="*/ 365 h 2698"/>
                  <a:gd name="T4" fmla="*/ 2664 w 2698"/>
                  <a:gd name="T5" fmla="*/ 499 h 2698"/>
                  <a:gd name="T6" fmla="*/ 2588 w 2698"/>
                  <a:gd name="T7" fmla="*/ 620 h 2698"/>
                  <a:gd name="T8" fmla="*/ 2585 w 2698"/>
                  <a:gd name="T9" fmla="*/ 623 h 2698"/>
                  <a:gd name="T10" fmla="*/ 2508 w 2698"/>
                  <a:gd name="T11" fmla="*/ 700 h 2698"/>
                  <a:gd name="T12" fmla="*/ 1858 w 2698"/>
                  <a:gd name="T13" fmla="*/ 1349 h 2698"/>
                  <a:gd name="T14" fmla="*/ 2588 w 2698"/>
                  <a:gd name="T15" fmla="*/ 2079 h 2698"/>
                  <a:gd name="T16" fmla="*/ 2693 w 2698"/>
                  <a:gd name="T17" fmla="*/ 2333 h 2698"/>
                  <a:gd name="T18" fmla="*/ 2588 w 2698"/>
                  <a:gd name="T19" fmla="*/ 2587 h 2698"/>
                  <a:gd name="T20" fmla="*/ 2468 w 2698"/>
                  <a:gd name="T21" fmla="*/ 2663 h 2698"/>
                  <a:gd name="T22" fmla="*/ 2333 w 2698"/>
                  <a:gd name="T23" fmla="*/ 2693 h 2698"/>
                  <a:gd name="T24" fmla="*/ 2198 w 2698"/>
                  <a:gd name="T25" fmla="*/ 2663 h 2698"/>
                  <a:gd name="T26" fmla="*/ 2078 w 2698"/>
                  <a:gd name="T27" fmla="*/ 2587 h 2698"/>
                  <a:gd name="T28" fmla="*/ 2075 w 2698"/>
                  <a:gd name="T29" fmla="*/ 2584 h 2698"/>
                  <a:gd name="T30" fmla="*/ 1998 w 2698"/>
                  <a:gd name="T31" fmla="*/ 2507 h 2698"/>
                  <a:gd name="T32" fmla="*/ 1349 w 2698"/>
                  <a:gd name="T33" fmla="*/ 1858 h 2698"/>
                  <a:gd name="T34" fmla="*/ 619 w 2698"/>
                  <a:gd name="T35" fmla="*/ 2588 h 2698"/>
                  <a:gd name="T36" fmla="*/ 365 w 2698"/>
                  <a:gd name="T37" fmla="*/ 2693 h 2698"/>
                  <a:gd name="T38" fmla="*/ 111 w 2698"/>
                  <a:gd name="T39" fmla="*/ 2588 h 2698"/>
                  <a:gd name="T40" fmla="*/ 35 w 2698"/>
                  <a:gd name="T41" fmla="*/ 2468 h 2698"/>
                  <a:gd name="T42" fmla="*/ 5 w 2698"/>
                  <a:gd name="T43" fmla="*/ 2333 h 2698"/>
                  <a:gd name="T44" fmla="*/ 35 w 2698"/>
                  <a:gd name="T45" fmla="*/ 2198 h 2698"/>
                  <a:gd name="T46" fmla="*/ 111 w 2698"/>
                  <a:gd name="T47" fmla="*/ 2078 h 2698"/>
                  <a:gd name="T48" fmla="*/ 114 w 2698"/>
                  <a:gd name="T49" fmla="*/ 2075 h 2698"/>
                  <a:gd name="T50" fmla="*/ 191 w 2698"/>
                  <a:gd name="T51" fmla="*/ 1998 h 2698"/>
                  <a:gd name="T52" fmla="*/ 840 w 2698"/>
                  <a:gd name="T53" fmla="*/ 1349 h 2698"/>
                  <a:gd name="T54" fmla="*/ 110 w 2698"/>
                  <a:gd name="T55" fmla="*/ 619 h 2698"/>
                  <a:gd name="T56" fmla="*/ 5 w 2698"/>
                  <a:gd name="T57" fmla="*/ 365 h 2698"/>
                  <a:gd name="T58" fmla="*/ 110 w 2698"/>
                  <a:gd name="T59" fmla="*/ 111 h 2698"/>
                  <a:gd name="T60" fmla="*/ 230 w 2698"/>
                  <a:gd name="T61" fmla="*/ 35 h 2698"/>
                  <a:gd name="T62" fmla="*/ 365 w 2698"/>
                  <a:gd name="T63" fmla="*/ 5 h 2698"/>
                  <a:gd name="T64" fmla="*/ 500 w 2698"/>
                  <a:gd name="T65" fmla="*/ 35 h 2698"/>
                  <a:gd name="T66" fmla="*/ 620 w 2698"/>
                  <a:gd name="T67" fmla="*/ 111 h 2698"/>
                  <a:gd name="T68" fmla="*/ 623 w 2698"/>
                  <a:gd name="T69" fmla="*/ 114 h 2698"/>
                  <a:gd name="T70" fmla="*/ 700 w 2698"/>
                  <a:gd name="T71" fmla="*/ 191 h 2698"/>
                  <a:gd name="T72" fmla="*/ 1349 w 2698"/>
                  <a:gd name="T73" fmla="*/ 840 h 2698"/>
                  <a:gd name="T74" fmla="*/ 2079 w 2698"/>
                  <a:gd name="T75" fmla="*/ 110 h 2698"/>
                  <a:gd name="T76" fmla="*/ 2333 w 2698"/>
                  <a:gd name="T77" fmla="*/ 5 h 2698"/>
                  <a:gd name="T78" fmla="*/ 2587 w 2698"/>
                  <a:gd name="T79" fmla="*/ 110 h 2698"/>
                  <a:gd name="T80" fmla="*/ 2664 w 2698"/>
                  <a:gd name="T81" fmla="*/ 230 h 2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98" h="2698">
                    <a:moveTo>
                      <a:pt x="2664" y="230"/>
                    </a:moveTo>
                    <a:cubicBezTo>
                      <a:pt x="2685" y="272"/>
                      <a:pt x="2695" y="316"/>
                      <a:pt x="2693" y="365"/>
                    </a:cubicBezTo>
                    <a:cubicBezTo>
                      <a:pt x="2695" y="413"/>
                      <a:pt x="2685" y="457"/>
                      <a:pt x="2664" y="499"/>
                    </a:cubicBezTo>
                    <a:cubicBezTo>
                      <a:pt x="2649" y="546"/>
                      <a:pt x="2624" y="586"/>
                      <a:pt x="2588" y="620"/>
                    </a:cubicBezTo>
                    <a:cubicBezTo>
                      <a:pt x="2585" y="623"/>
                      <a:pt x="2585" y="623"/>
                      <a:pt x="2585" y="623"/>
                    </a:cubicBezTo>
                    <a:cubicBezTo>
                      <a:pt x="2559" y="649"/>
                      <a:pt x="2533" y="674"/>
                      <a:pt x="2508" y="700"/>
                    </a:cubicBezTo>
                    <a:cubicBezTo>
                      <a:pt x="1858" y="1349"/>
                      <a:pt x="1858" y="1349"/>
                      <a:pt x="1858" y="1349"/>
                    </a:cubicBezTo>
                    <a:cubicBezTo>
                      <a:pt x="2588" y="2079"/>
                      <a:pt x="2588" y="2079"/>
                      <a:pt x="2588" y="2079"/>
                    </a:cubicBezTo>
                    <a:cubicBezTo>
                      <a:pt x="2657" y="2148"/>
                      <a:pt x="2689" y="2237"/>
                      <a:pt x="2693" y="2333"/>
                    </a:cubicBezTo>
                    <a:cubicBezTo>
                      <a:pt x="2698" y="2429"/>
                      <a:pt x="2651" y="2519"/>
                      <a:pt x="2588" y="2587"/>
                    </a:cubicBezTo>
                    <a:cubicBezTo>
                      <a:pt x="2554" y="2624"/>
                      <a:pt x="2514" y="2649"/>
                      <a:pt x="2468" y="2663"/>
                    </a:cubicBezTo>
                    <a:cubicBezTo>
                      <a:pt x="2426" y="2685"/>
                      <a:pt x="2381" y="2695"/>
                      <a:pt x="2333" y="2693"/>
                    </a:cubicBezTo>
                    <a:cubicBezTo>
                      <a:pt x="2285" y="2695"/>
                      <a:pt x="2240" y="2685"/>
                      <a:pt x="2198" y="2663"/>
                    </a:cubicBezTo>
                    <a:cubicBezTo>
                      <a:pt x="2151" y="2649"/>
                      <a:pt x="2112" y="2624"/>
                      <a:pt x="2078" y="2587"/>
                    </a:cubicBezTo>
                    <a:cubicBezTo>
                      <a:pt x="2075" y="2584"/>
                      <a:pt x="2075" y="2584"/>
                      <a:pt x="2075" y="2584"/>
                    </a:cubicBezTo>
                    <a:cubicBezTo>
                      <a:pt x="2049" y="2559"/>
                      <a:pt x="2023" y="2533"/>
                      <a:pt x="1998" y="2507"/>
                    </a:cubicBezTo>
                    <a:cubicBezTo>
                      <a:pt x="1349" y="1858"/>
                      <a:pt x="1349" y="1858"/>
                      <a:pt x="1349" y="1858"/>
                    </a:cubicBezTo>
                    <a:cubicBezTo>
                      <a:pt x="619" y="2588"/>
                      <a:pt x="619" y="2588"/>
                      <a:pt x="619" y="2588"/>
                    </a:cubicBezTo>
                    <a:cubicBezTo>
                      <a:pt x="550" y="2657"/>
                      <a:pt x="461" y="2689"/>
                      <a:pt x="365" y="2693"/>
                    </a:cubicBezTo>
                    <a:cubicBezTo>
                      <a:pt x="269" y="2698"/>
                      <a:pt x="179" y="2651"/>
                      <a:pt x="111" y="2588"/>
                    </a:cubicBezTo>
                    <a:cubicBezTo>
                      <a:pt x="74" y="2554"/>
                      <a:pt x="49" y="2514"/>
                      <a:pt x="35" y="2468"/>
                    </a:cubicBezTo>
                    <a:cubicBezTo>
                      <a:pt x="13" y="2426"/>
                      <a:pt x="3" y="2381"/>
                      <a:pt x="5" y="2333"/>
                    </a:cubicBezTo>
                    <a:cubicBezTo>
                      <a:pt x="3" y="2285"/>
                      <a:pt x="13" y="2240"/>
                      <a:pt x="35" y="2198"/>
                    </a:cubicBezTo>
                    <a:cubicBezTo>
                      <a:pt x="49" y="2151"/>
                      <a:pt x="74" y="2112"/>
                      <a:pt x="111" y="2078"/>
                    </a:cubicBezTo>
                    <a:cubicBezTo>
                      <a:pt x="114" y="2075"/>
                      <a:pt x="114" y="2075"/>
                      <a:pt x="114" y="2075"/>
                    </a:cubicBezTo>
                    <a:cubicBezTo>
                      <a:pt x="139" y="2049"/>
                      <a:pt x="165" y="2023"/>
                      <a:pt x="191" y="1998"/>
                    </a:cubicBezTo>
                    <a:cubicBezTo>
                      <a:pt x="840" y="1349"/>
                      <a:pt x="840" y="1349"/>
                      <a:pt x="840" y="1349"/>
                    </a:cubicBezTo>
                    <a:cubicBezTo>
                      <a:pt x="110" y="619"/>
                      <a:pt x="110" y="619"/>
                      <a:pt x="110" y="619"/>
                    </a:cubicBezTo>
                    <a:cubicBezTo>
                      <a:pt x="41" y="550"/>
                      <a:pt x="9" y="461"/>
                      <a:pt x="5" y="365"/>
                    </a:cubicBezTo>
                    <a:cubicBezTo>
                      <a:pt x="0" y="269"/>
                      <a:pt x="47" y="179"/>
                      <a:pt x="110" y="111"/>
                    </a:cubicBezTo>
                    <a:cubicBezTo>
                      <a:pt x="144" y="74"/>
                      <a:pt x="184" y="49"/>
                      <a:pt x="230" y="35"/>
                    </a:cubicBezTo>
                    <a:cubicBezTo>
                      <a:pt x="272" y="13"/>
                      <a:pt x="317" y="3"/>
                      <a:pt x="365" y="5"/>
                    </a:cubicBezTo>
                    <a:cubicBezTo>
                      <a:pt x="413" y="3"/>
                      <a:pt x="458" y="13"/>
                      <a:pt x="500" y="35"/>
                    </a:cubicBezTo>
                    <a:cubicBezTo>
                      <a:pt x="547" y="49"/>
                      <a:pt x="586" y="74"/>
                      <a:pt x="620" y="111"/>
                    </a:cubicBezTo>
                    <a:cubicBezTo>
                      <a:pt x="623" y="114"/>
                      <a:pt x="623" y="114"/>
                      <a:pt x="623" y="114"/>
                    </a:cubicBezTo>
                    <a:cubicBezTo>
                      <a:pt x="649" y="139"/>
                      <a:pt x="675" y="165"/>
                      <a:pt x="700" y="191"/>
                    </a:cubicBezTo>
                    <a:cubicBezTo>
                      <a:pt x="1349" y="840"/>
                      <a:pt x="1349" y="840"/>
                      <a:pt x="1349" y="840"/>
                    </a:cubicBezTo>
                    <a:cubicBezTo>
                      <a:pt x="2079" y="110"/>
                      <a:pt x="2079" y="110"/>
                      <a:pt x="2079" y="110"/>
                    </a:cubicBezTo>
                    <a:cubicBezTo>
                      <a:pt x="2148" y="41"/>
                      <a:pt x="2237" y="9"/>
                      <a:pt x="2333" y="5"/>
                    </a:cubicBezTo>
                    <a:cubicBezTo>
                      <a:pt x="2429" y="0"/>
                      <a:pt x="2519" y="47"/>
                      <a:pt x="2587" y="110"/>
                    </a:cubicBezTo>
                    <a:cubicBezTo>
                      <a:pt x="2624" y="143"/>
                      <a:pt x="2649" y="184"/>
                      <a:pt x="2664" y="2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45" name="Oval 1044">
              <a:extLst>
                <a:ext uri="{FF2B5EF4-FFF2-40B4-BE49-F238E27FC236}">
                  <a16:creationId xmlns:a16="http://schemas.microsoft.com/office/drawing/2014/main" id="{277ECC6C-3E0B-5D15-F0F1-B37B062BD64D}"/>
                </a:ext>
              </a:extLst>
            </p:cNvPr>
            <p:cNvSpPr/>
            <p:nvPr/>
          </p:nvSpPr>
          <p:spPr>
            <a:xfrm>
              <a:off x="6894136" y="3263567"/>
              <a:ext cx="269947" cy="269947"/>
            </a:xfrm>
            <a:prstGeom prst="ellipse">
              <a:avLst/>
            </a:prstGeom>
            <a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46" name="Rectangle 1045">
              <a:extLst>
                <a:ext uri="{FF2B5EF4-FFF2-40B4-BE49-F238E27FC236}">
                  <a16:creationId xmlns:a16="http://schemas.microsoft.com/office/drawing/2014/main" id="{946C1299-F3FC-C809-3FB5-4E87B628E230}"/>
                </a:ext>
              </a:extLst>
            </p:cNvPr>
            <p:cNvSpPr/>
            <p:nvPr/>
          </p:nvSpPr>
          <p:spPr>
            <a:xfrm>
              <a:off x="544866" y="323612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85905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Développement, financement, construction et </a:t>
              </a:r>
              <a:r>
                <a:rPr lang="fr-FR" sz="1000" noProof="0" dirty="0" err="1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operation</a:t>
              </a: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 d’une </a:t>
              </a:r>
              <a:r>
                <a:rPr lang="fr-FR" sz="1000" noProof="0" dirty="0" err="1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gigafactory</a:t>
              </a: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 de 16GWh</a:t>
              </a: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47" name="Oval 1046">
              <a:extLst>
                <a:ext uri="{FF2B5EF4-FFF2-40B4-BE49-F238E27FC236}">
                  <a16:creationId xmlns:a16="http://schemas.microsoft.com/office/drawing/2014/main" id="{B7BEF959-01FE-D85C-4537-05AEBC45474E}"/>
                </a:ext>
              </a:extLst>
            </p:cNvPr>
            <p:cNvSpPr/>
            <p:nvPr/>
          </p:nvSpPr>
          <p:spPr>
            <a:xfrm>
              <a:off x="2363728" y="3263567"/>
              <a:ext cx="269947" cy="269947"/>
            </a:xfrm>
            <a:prstGeom prst="ellipse">
              <a:avLst/>
            </a:prstGeom>
            <a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048" name="Picture 2" descr="Verkor — Wikipédia">
              <a:extLst>
                <a:ext uri="{FF2B5EF4-FFF2-40B4-BE49-F238E27FC236}">
                  <a16:creationId xmlns:a16="http://schemas.microsoft.com/office/drawing/2014/main" id="{F4051D67-3622-7707-240B-A5FDA3EBDF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662" y="3269038"/>
              <a:ext cx="1005666" cy="377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" name="TextBox 3">
              <a:extLst>
                <a:ext uri="{FF2B5EF4-FFF2-40B4-BE49-F238E27FC236}">
                  <a16:creationId xmlns:a16="http://schemas.microsoft.com/office/drawing/2014/main" id="{472BDED4-31DB-0A96-D0C2-A8B181DCA2DF}"/>
                </a:ext>
              </a:extLst>
            </p:cNvPr>
            <p:cNvSpPr txBox="1"/>
            <p:nvPr/>
          </p:nvSpPr>
          <p:spPr>
            <a:xfrm>
              <a:off x="862814" y="3980476"/>
              <a:ext cx="827065" cy="713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6994" tIns="0" rIns="26994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Supporting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the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electrification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of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mobility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050" name="Graphique 7">
              <a:extLst>
                <a:ext uri="{FF2B5EF4-FFF2-40B4-BE49-F238E27FC236}">
                  <a16:creationId xmlns:a16="http://schemas.microsoft.com/office/drawing/2014/main" id="{69932902-EA03-6B02-D47E-098F306EB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617521" y="4210512"/>
              <a:ext cx="228599" cy="253092"/>
            </a:xfrm>
            <a:prstGeom prst="rect">
              <a:avLst/>
            </a:prstGeom>
          </p:spPr>
        </p:pic>
        <p:sp>
          <p:nvSpPr>
            <p:cNvPr id="1051" name="TextBox 3">
              <a:extLst>
                <a:ext uri="{FF2B5EF4-FFF2-40B4-BE49-F238E27FC236}">
                  <a16:creationId xmlns:a16="http://schemas.microsoft.com/office/drawing/2014/main" id="{425EBCC1-5D21-D2E7-0C79-CB075CA50B12}"/>
                </a:ext>
              </a:extLst>
            </p:cNvPr>
            <p:cNvSpPr txBox="1"/>
            <p:nvPr/>
          </p:nvSpPr>
          <p:spPr>
            <a:xfrm>
              <a:off x="2071030" y="4168065"/>
              <a:ext cx="579339" cy="3379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Low CO</a:t>
              </a:r>
              <a:r>
                <a:rPr lang="fr-FR" sz="800" b="1" baseline="-25000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2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industrial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process</a:t>
              </a:r>
            </a:p>
          </p:txBody>
        </p:sp>
        <p:grpSp>
          <p:nvGrpSpPr>
            <p:cNvPr id="1052" name="Group 1051">
              <a:extLst>
                <a:ext uri="{FF2B5EF4-FFF2-40B4-BE49-F238E27FC236}">
                  <a16:creationId xmlns:a16="http://schemas.microsoft.com/office/drawing/2014/main" id="{6B0CFCE4-E6E7-C73A-BCED-F9A46CF03841}"/>
                </a:ext>
              </a:extLst>
            </p:cNvPr>
            <p:cNvGrpSpPr>
              <a:grpSpLocks noChangeAspect="1"/>
            </p:cNvGrpSpPr>
            <p:nvPr>
              <p:custDataLst>
                <p:tags r:id="rId9"/>
              </p:custDataLst>
            </p:nvPr>
          </p:nvGrpSpPr>
          <p:grpSpPr>
            <a:xfrm>
              <a:off x="1675991" y="4210776"/>
              <a:ext cx="378339" cy="252563"/>
              <a:chOff x="4677816" y="5050965"/>
              <a:chExt cx="703255" cy="469463"/>
            </a:xfrm>
            <a:solidFill>
              <a:schemeClr val="accent2"/>
            </a:solidFill>
          </p:grpSpPr>
          <p:grpSp>
            <p:nvGrpSpPr>
              <p:cNvPr id="1094" name="Group 39">
                <a:extLst>
                  <a:ext uri="{FF2B5EF4-FFF2-40B4-BE49-F238E27FC236}">
                    <a16:creationId xmlns:a16="http://schemas.microsoft.com/office/drawing/2014/main" id="{73EC5AD8-A37A-631C-5B61-C48D702CB2A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677816" y="5050965"/>
                <a:ext cx="549272" cy="469463"/>
                <a:chOff x="3380" y="4553"/>
                <a:chExt cx="585" cy="500"/>
              </a:xfrm>
              <a:grpFill/>
            </p:grpSpPr>
            <p:sp>
              <p:nvSpPr>
                <p:cNvPr id="1097" name="Freeform 40">
                  <a:extLst>
                    <a:ext uri="{FF2B5EF4-FFF2-40B4-BE49-F238E27FC236}">
                      <a16:creationId xmlns:a16="http://schemas.microsoft.com/office/drawing/2014/main" id="{69F7D3DC-865D-EAD0-CC4E-DC05106F3A3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80" y="4553"/>
                  <a:ext cx="585" cy="454"/>
                </a:xfrm>
                <a:custGeom>
                  <a:avLst/>
                  <a:gdLst>
                    <a:gd name="T0" fmla="*/ 189 w 244"/>
                    <a:gd name="T1" fmla="*/ 68 h 189"/>
                    <a:gd name="T2" fmla="*/ 175 w 244"/>
                    <a:gd name="T3" fmla="*/ 68 h 189"/>
                    <a:gd name="T4" fmla="*/ 107 w 244"/>
                    <a:gd name="T5" fmla="*/ 0 h 189"/>
                    <a:gd name="T6" fmla="*/ 39 w 244"/>
                    <a:gd name="T7" fmla="*/ 68 h 189"/>
                    <a:gd name="T8" fmla="*/ 39 w 244"/>
                    <a:gd name="T9" fmla="*/ 71 h 189"/>
                    <a:gd name="T10" fmla="*/ 10 w 244"/>
                    <a:gd name="T11" fmla="*/ 136 h 189"/>
                    <a:gd name="T12" fmla="*/ 57 w 244"/>
                    <a:gd name="T13" fmla="*/ 168 h 189"/>
                    <a:gd name="T14" fmla="*/ 125 w 244"/>
                    <a:gd name="T15" fmla="*/ 168 h 189"/>
                    <a:gd name="T16" fmla="*/ 199 w 244"/>
                    <a:gd name="T17" fmla="*/ 169 h 189"/>
                    <a:gd name="T18" fmla="*/ 202 w 244"/>
                    <a:gd name="T19" fmla="*/ 166 h 189"/>
                    <a:gd name="T20" fmla="*/ 236 w 244"/>
                    <a:gd name="T21" fmla="*/ 104 h 189"/>
                    <a:gd name="T22" fmla="*/ 189 w 244"/>
                    <a:gd name="T23" fmla="*/ 68 h 189"/>
                    <a:gd name="T24" fmla="*/ 199 w 244"/>
                    <a:gd name="T25" fmla="*/ 159 h 189"/>
                    <a:gd name="T26" fmla="*/ 197 w 244"/>
                    <a:gd name="T27" fmla="*/ 160 h 189"/>
                    <a:gd name="T28" fmla="*/ 135 w 244"/>
                    <a:gd name="T29" fmla="*/ 165 h 189"/>
                    <a:gd name="T30" fmla="*/ 131 w 244"/>
                    <a:gd name="T31" fmla="*/ 161 h 189"/>
                    <a:gd name="T32" fmla="*/ 128 w 244"/>
                    <a:gd name="T33" fmla="*/ 160 h 189"/>
                    <a:gd name="T34" fmla="*/ 57 w 244"/>
                    <a:gd name="T35" fmla="*/ 160 h 189"/>
                    <a:gd name="T36" fmla="*/ 15 w 244"/>
                    <a:gd name="T37" fmla="*/ 118 h 189"/>
                    <a:gd name="T38" fmla="*/ 45 w 244"/>
                    <a:gd name="T39" fmla="*/ 78 h 189"/>
                    <a:gd name="T40" fmla="*/ 47 w 244"/>
                    <a:gd name="T41" fmla="*/ 74 h 189"/>
                    <a:gd name="T42" fmla="*/ 47 w 244"/>
                    <a:gd name="T43" fmla="*/ 68 h 189"/>
                    <a:gd name="T44" fmla="*/ 107 w 244"/>
                    <a:gd name="T45" fmla="*/ 8 h 189"/>
                    <a:gd name="T46" fmla="*/ 167 w 244"/>
                    <a:gd name="T47" fmla="*/ 68 h 189"/>
                    <a:gd name="T48" fmla="*/ 167 w 244"/>
                    <a:gd name="T49" fmla="*/ 71 h 189"/>
                    <a:gd name="T50" fmla="*/ 167 w 244"/>
                    <a:gd name="T51" fmla="*/ 72 h 189"/>
                    <a:gd name="T52" fmla="*/ 171 w 244"/>
                    <a:gd name="T53" fmla="*/ 76 h 189"/>
                    <a:gd name="T54" fmla="*/ 171 w 244"/>
                    <a:gd name="T55" fmla="*/ 76 h 189"/>
                    <a:gd name="T56" fmla="*/ 189 w 244"/>
                    <a:gd name="T57" fmla="*/ 76 h 189"/>
                    <a:gd name="T58" fmla="*/ 230 w 244"/>
                    <a:gd name="T59" fmla="*/ 120 h 189"/>
                    <a:gd name="T60" fmla="*/ 199 w 244"/>
                    <a:gd name="T61" fmla="*/ 159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4" h="189">
                      <a:moveTo>
                        <a:pt x="189" y="68"/>
                      </a:moveTo>
                      <a:cubicBezTo>
                        <a:pt x="175" y="68"/>
                        <a:pt x="175" y="68"/>
                        <a:pt x="175" y="68"/>
                      </a:cubicBezTo>
                      <a:cubicBezTo>
                        <a:pt x="175" y="30"/>
                        <a:pt x="145" y="0"/>
                        <a:pt x="107" y="0"/>
                      </a:cubicBezTo>
                      <a:cubicBezTo>
                        <a:pt x="69" y="0"/>
                        <a:pt x="39" y="30"/>
                        <a:pt x="39" y="68"/>
                      </a:cubicBezTo>
                      <a:cubicBezTo>
                        <a:pt x="39" y="69"/>
                        <a:pt x="39" y="70"/>
                        <a:pt x="39" y="71"/>
                      </a:cubicBezTo>
                      <a:cubicBezTo>
                        <a:pt x="13" y="81"/>
                        <a:pt x="0" y="110"/>
                        <a:pt x="10" y="136"/>
                      </a:cubicBezTo>
                      <a:cubicBezTo>
                        <a:pt x="17" y="155"/>
                        <a:pt x="36" y="168"/>
                        <a:pt x="57" y="168"/>
                      </a:cubicBezTo>
                      <a:cubicBezTo>
                        <a:pt x="125" y="168"/>
                        <a:pt x="125" y="168"/>
                        <a:pt x="125" y="168"/>
                      </a:cubicBezTo>
                      <a:cubicBezTo>
                        <a:pt x="145" y="189"/>
                        <a:pt x="178" y="189"/>
                        <a:pt x="199" y="169"/>
                      </a:cubicBezTo>
                      <a:cubicBezTo>
                        <a:pt x="200" y="168"/>
                        <a:pt x="201" y="167"/>
                        <a:pt x="202" y="166"/>
                      </a:cubicBezTo>
                      <a:cubicBezTo>
                        <a:pt x="229" y="158"/>
                        <a:pt x="244" y="131"/>
                        <a:pt x="236" y="104"/>
                      </a:cubicBezTo>
                      <a:cubicBezTo>
                        <a:pt x="230" y="83"/>
                        <a:pt x="211" y="68"/>
                        <a:pt x="189" y="68"/>
                      </a:cubicBezTo>
                      <a:close/>
                      <a:moveTo>
                        <a:pt x="199" y="159"/>
                      </a:moveTo>
                      <a:cubicBezTo>
                        <a:pt x="197" y="160"/>
                        <a:pt x="197" y="160"/>
                        <a:pt x="197" y="160"/>
                      </a:cubicBezTo>
                      <a:cubicBezTo>
                        <a:pt x="181" y="179"/>
                        <a:pt x="154" y="181"/>
                        <a:pt x="135" y="165"/>
                      </a:cubicBezTo>
                      <a:cubicBezTo>
                        <a:pt x="133" y="164"/>
                        <a:pt x="132" y="163"/>
                        <a:pt x="131" y="161"/>
                      </a:cubicBezTo>
                      <a:cubicBezTo>
                        <a:pt x="130" y="160"/>
                        <a:pt x="129" y="160"/>
                        <a:pt x="128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34" y="160"/>
                        <a:pt x="15" y="141"/>
                        <a:pt x="15" y="118"/>
                      </a:cubicBezTo>
                      <a:cubicBezTo>
                        <a:pt x="16" y="99"/>
                        <a:pt x="27" y="84"/>
                        <a:pt x="45" y="78"/>
                      </a:cubicBezTo>
                      <a:cubicBezTo>
                        <a:pt x="46" y="77"/>
                        <a:pt x="47" y="76"/>
                        <a:pt x="47" y="74"/>
                      </a:cubicBezTo>
                      <a:cubicBezTo>
                        <a:pt x="47" y="72"/>
                        <a:pt x="47" y="70"/>
                        <a:pt x="47" y="68"/>
                      </a:cubicBezTo>
                      <a:cubicBezTo>
                        <a:pt x="47" y="35"/>
                        <a:pt x="74" y="8"/>
                        <a:pt x="107" y="8"/>
                      </a:cubicBezTo>
                      <a:cubicBezTo>
                        <a:pt x="140" y="8"/>
                        <a:pt x="167" y="35"/>
                        <a:pt x="167" y="68"/>
                      </a:cubicBezTo>
                      <a:cubicBezTo>
                        <a:pt x="167" y="69"/>
                        <a:pt x="167" y="70"/>
                        <a:pt x="167" y="71"/>
                      </a:cubicBezTo>
                      <a:cubicBezTo>
                        <a:pt x="167" y="72"/>
                        <a:pt x="167" y="72"/>
                        <a:pt x="167" y="72"/>
                      </a:cubicBezTo>
                      <a:cubicBezTo>
                        <a:pt x="167" y="74"/>
                        <a:pt x="168" y="76"/>
                        <a:pt x="171" y="76"/>
                      </a:cubicBezTo>
                      <a:cubicBezTo>
                        <a:pt x="171" y="76"/>
                        <a:pt x="171" y="76"/>
                        <a:pt x="171" y="76"/>
                      </a:cubicBezTo>
                      <a:cubicBezTo>
                        <a:pt x="189" y="76"/>
                        <a:pt x="189" y="76"/>
                        <a:pt x="189" y="76"/>
                      </a:cubicBezTo>
                      <a:cubicBezTo>
                        <a:pt x="213" y="77"/>
                        <a:pt x="231" y="97"/>
                        <a:pt x="230" y="120"/>
                      </a:cubicBezTo>
                      <a:cubicBezTo>
                        <a:pt x="229" y="138"/>
                        <a:pt x="216" y="154"/>
                        <a:pt x="19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8" name="Freeform 41">
                  <a:extLst>
                    <a:ext uri="{FF2B5EF4-FFF2-40B4-BE49-F238E27FC236}">
                      <a16:creationId xmlns:a16="http://schemas.microsoft.com/office/drawing/2014/main" id="{4F092EFD-7132-291B-C7F9-D3092DE08A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" y="4620"/>
                  <a:ext cx="76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9" name="Freeform 42">
                  <a:extLst>
                    <a:ext uri="{FF2B5EF4-FFF2-40B4-BE49-F238E27FC236}">
                      <a16:creationId xmlns:a16="http://schemas.microsoft.com/office/drawing/2014/main" id="{F46B0AB7-603B-A6A1-7AEE-7C27207C6E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97" y="4553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0" name="Freeform 43">
                  <a:extLst>
                    <a:ext uri="{FF2B5EF4-FFF2-40B4-BE49-F238E27FC236}">
                      <a16:creationId xmlns:a16="http://schemas.microsoft.com/office/drawing/2014/main" id="{C0195296-F9A3-797A-EF48-F3F428A5B4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0" y="4976"/>
                  <a:ext cx="77" cy="77"/>
                </a:xfrm>
                <a:custGeom>
                  <a:avLst/>
                  <a:gdLst>
                    <a:gd name="T0" fmla="*/ 16 w 32"/>
                    <a:gd name="T1" fmla="*/ 32 h 32"/>
                    <a:gd name="T2" fmla="*/ 32 w 32"/>
                    <a:gd name="T3" fmla="*/ 16 h 32"/>
                    <a:gd name="T4" fmla="*/ 16 w 32"/>
                    <a:gd name="T5" fmla="*/ 0 h 32"/>
                    <a:gd name="T6" fmla="*/ 0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24 w 32"/>
                    <a:gd name="T13" fmla="*/ 16 h 32"/>
                    <a:gd name="T14" fmla="*/ 16 w 32"/>
                    <a:gd name="T15" fmla="*/ 24 h 32"/>
                    <a:gd name="T16" fmla="*/ 8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20" y="8"/>
                        <a:pt x="24" y="12"/>
                        <a:pt x="24" y="16"/>
                      </a:cubicBezTo>
                      <a:cubicBezTo>
                        <a:pt x="24" y="20"/>
                        <a:pt x="20" y="24"/>
                        <a:pt x="16" y="24"/>
                      </a:cubicBezTo>
                      <a:cubicBezTo>
                        <a:pt x="12" y="24"/>
                        <a:pt x="8" y="20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1" name="Freeform 44">
                  <a:extLst>
                    <a:ext uri="{FF2B5EF4-FFF2-40B4-BE49-F238E27FC236}">
                      <a16:creationId xmlns:a16="http://schemas.microsoft.com/office/drawing/2014/main" id="{1D037C50-0B4A-9A41-565B-AE27AB110C2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6" y="4716"/>
                  <a:ext cx="96" cy="145"/>
                </a:xfrm>
                <a:custGeom>
                  <a:avLst/>
                  <a:gdLst>
                    <a:gd name="T0" fmla="*/ 20 w 40"/>
                    <a:gd name="T1" fmla="*/ 0 h 60"/>
                    <a:gd name="T2" fmla="*/ 0 w 40"/>
                    <a:gd name="T3" fmla="*/ 20 h 60"/>
                    <a:gd name="T4" fmla="*/ 0 w 40"/>
                    <a:gd name="T5" fmla="*/ 40 h 60"/>
                    <a:gd name="T6" fmla="*/ 20 w 40"/>
                    <a:gd name="T7" fmla="*/ 60 h 60"/>
                    <a:gd name="T8" fmla="*/ 40 w 40"/>
                    <a:gd name="T9" fmla="*/ 40 h 60"/>
                    <a:gd name="T10" fmla="*/ 40 w 40"/>
                    <a:gd name="T11" fmla="*/ 20 h 60"/>
                    <a:gd name="T12" fmla="*/ 20 w 40"/>
                    <a:gd name="T13" fmla="*/ 0 h 60"/>
                    <a:gd name="T14" fmla="*/ 32 w 40"/>
                    <a:gd name="T15" fmla="*/ 40 h 60"/>
                    <a:gd name="T16" fmla="*/ 20 w 40"/>
                    <a:gd name="T17" fmla="*/ 52 h 60"/>
                    <a:gd name="T18" fmla="*/ 8 w 40"/>
                    <a:gd name="T19" fmla="*/ 40 h 60"/>
                    <a:gd name="T20" fmla="*/ 8 w 40"/>
                    <a:gd name="T21" fmla="*/ 20 h 60"/>
                    <a:gd name="T22" fmla="*/ 20 w 40"/>
                    <a:gd name="T23" fmla="*/ 8 h 60"/>
                    <a:gd name="T24" fmla="*/ 32 w 40"/>
                    <a:gd name="T25" fmla="*/ 20 h 60"/>
                    <a:gd name="T26" fmla="*/ 32 w 40"/>
                    <a:gd name="T27" fmla="*/ 4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60">
                      <a:moveTo>
                        <a:pt x="20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lose/>
                      <a:moveTo>
                        <a:pt x="32" y="40"/>
                      </a:move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ubicBezTo>
                        <a:pt x="27" y="8"/>
                        <a:pt x="32" y="13"/>
                        <a:pt x="32" y="20"/>
                      </a:cubicBezTo>
                      <a:lnTo>
                        <a:pt x="32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2" name="Freeform 45">
                  <a:extLst>
                    <a:ext uri="{FF2B5EF4-FFF2-40B4-BE49-F238E27FC236}">
                      <a16:creationId xmlns:a16="http://schemas.microsoft.com/office/drawing/2014/main" id="{32778C2B-AEAB-7ECC-779B-106C8F080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1" y="4716"/>
                  <a:ext cx="96" cy="145"/>
                </a:xfrm>
                <a:custGeom>
                  <a:avLst/>
                  <a:gdLst>
                    <a:gd name="T0" fmla="*/ 20 w 40"/>
                    <a:gd name="T1" fmla="*/ 8 h 60"/>
                    <a:gd name="T2" fmla="*/ 32 w 40"/>
                    <a:gd name="T3" fmla="*/ 20 h 60"/>
                    <a:gd name="T4" fmla="*/ 36 w 40"/>
                    <a:gd name="T5" fmla="*/ 24 h 60"/>
                    <a:gd name="T6" fmla="*/ 40 w 40"/>
                    <a:gd name="T7" fmla="*/ 20 h 60"/>
                    <a:gd name="T8" fmla="*/ 20 w 40"/>
                    <a:gd name="T9" fmla="*/ 0 h 60"/>
                    <a:gd name="T10" fmla="*/ 0 w 40"/>
                    <a:gd name="T11" fmla="*/ 20 h 60"/>
                    <a:gd name="T12" fmla="*/ 0 w 40"/>
                    <a:gd name="T13" fmla="*/ 40 h 60"/>
                    <a:gd name="T14" fmla="*/ 20 w 40"/>
                    <a:gd name="T15" fmla="*/ 60 h 60"/>
                    <a:gd name="T16" fmla="*/ 40 w 40"/>
                    <a:gd name="T17" fmla="*/ 40 h 60"/>
                    <a:gd name="T18" fmla="*/ 36 w 40"/>
                    <a:gd name="T19" fmla="*/ 36 h 60"/>
                    <a:gd name="T20" fmla="*/ 32 w 40"/>
                    <a:gd name="T21" fmla="*/ 40 h 60"/>
                    <a:gd name="T22" fmla="*/ 20 w 40"/>
                    <a:gd name="T23" fmla="*/ 52 h 60"/>
                    <a:gd name="T24" fmla="*/ 8 w 40"/>
                    <a:gd name="T25" fmla="*/ 40 h 60"/>
                    <a:gd name="T26" fmla="*/ 8 w 40"/>
                    <a:gd name="T27" fmla="*/ 20 h 60"/>
                    <a:gd name="T28" fmla="*/ 20 w 40"/>
                    <a:gd name="T2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60">
                      <a:moveTo>
                        <a:pt x="20" y="8"/>
                      </a:moveTo>
                      <a:cubicBezTo>
                        <a:pt x="27" y="8"/>
                        <a:pt x="32" y="13"/>
                        <a:pt x="32" y="20"/>
                      </a:cubicBezTo>
                      <a:cubicBezTo>
                        <a:pt x="32" y="22"/>
                        <a:pt x="34" y="24"/>
                        <a:pt x="36" y="24"/>
                      </a:cubicBezTo>
                      <a:cubicBezTo>
                        <a:pt x="38" y="24"/>
                        <a:pt x="40" y="22"/>
                        <a:pt x="40" y="20"/>
                      </a:cubicBez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1"/>
                        <a:pt x="9" y="60"/>
                        <a:pt x="20" y="60"/>
                      </a:cubicBezTo>
                      <a:cubicBezTo>
                        <a:pt x="31" y="60"/>
                        <a:pt x="40" y="51"/>
                        <a:pt x="40" y="40"/>
                      </a:cubicBezTo>
                      <a:cubicBezTo>
                        <a:pt x="40" y="38"/>
                        <a:pt x="38" y="36"/>
                        <a:pt x="36" y="36"/>
                      </a:cubicBezTo>
                      <a:cubicBezTo>
                        <a:pt x="34" y="36"/>
                        <a:pt x="32" y="38"/>
                        <a:pt x="32" y="40"/>
                      </a:cubicBezTo>
                      <a:cubicBezTo>
                        <a:pt x="32" y="47"/>
                        <a:pt x="27" y="52"/>
                        <a:pt x="20" y="52"/>
                      </a:cubicBezTo>
                      <a:cubicBezTo>
                        <a:pt x="13" y="52"/>
                        <a:pt x="8" y="47"/>
                        <a:pt x="8" y="4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3"/>
                        <a:pt x="13" y="8"/>
                        <a:pt x="2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3" name="Freeform 46">
                  <a:extLst>
                    <a:ext uri="{FF2B5EF4-FFF2-40B4-BE49-F238E27FC236}">
                      <a16:creationId xmlns:a16="http://schemas.microsoft.com/office/drawing/2014/main" id="{5420C937-D52D-02EC-F181-050E67F180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2" y="4793"/>
                  <a:ext cx="77" cy="87"/>
                </a:xfrm>
                <a:custGeom>
                  <a:avLst/>
                  <a:gdLst>
                    <a:gd name="T0" fmla="*/ 28 w 32"/>
                    <a:gd name="T1" fmla="*/ 28 h 36"/>
                    <a:gd name="T2" fmla="*/ 14 w 32"/>
                    <a:gd name="T3" fmla="*/ 28 h 36"/>
                    <a:gd name="T4" fmla="*/ 16 w 32"/>
                    <a:gd name="T5" fmla="*/ 26 h 36"/>
                    <a:gd name="T6" fmla="*/ 24 w 32"/>
                    <a:gd name="T7" fmla="*/ 12 h 36"/>
                    <a:gd name="T8" fmla="*/ 12 w 32"/>
                    <a:gd name="T9" fmla="*/ 0 h 36"/>
                    <a:gd name="T10" fmla="*/ 0 w 32"/>
                    <a:gd name="T11" fmla="*/ 12 h 36"/>
                    <a:gd name="T12" fmla="*/ 4 w 32"/>
                    <a:gd name="T13" fmla="*/ 16 h 36"/>
                    <a:gd name="T14" fmla="*/ 8 w 32"/>
                    <a:gd name="T15" fmla="*/ 12 h 36"/>
                    <a:gd name="T16" fmla="*/ 12 w 32"/>
                    <a:gd name="T17" fmla="*/ 8 h 36"/>
                    <a:gd name="T18" fmla="*/ 16 w 32"/>
                    <a:gd name="T19" fmla="*/ 12 h 36"/>
                    <a:gd name="T20" fmla="*/ 10 w 32"/>
                    <a:gd name="T21" fmla="*/ 20 h 36"/>
                    <a:gd name="T22" fmla="*/ 1 w 32"/>
                    <a:gd name="T23" fmla="*/ 29 h 36"/>
                    <a:gd name="T24" fmla="*/ 1 w 32"/>
                    <a:gd name="T25" fmla="*/ 35 h 36"/>
                    <a:gd name="T26" fmla="*/ 4 w 32"/>
                    <a:gd name="T27" fmla="*/ 36 h 36"/>
                    <a:gd name="T28" fmla="*/ 28 w 32"/>
                    <a:gd name="T29" fmla="*/ 36 h 36"/>
                    <a:gd name="T30" fmla="*/ 32 w 32"/>
                    <a:gd name="T31" fmla="*/ 32 h 36"/>
                    <a:gd name="T32" fmla="*/ 28 w 32"/>
                    <a:gd name="T33" fmla="*/ 2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36">
                      <a:moveTo>
                        <a:pt x="28" y="28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20" y="22"/>
                        <a:pt x="24" y="18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14"/>
                        <a:pt x="2" y="16"/>
                        <a:pt x="4" y="16"/>
                      </a:cubicBezTo>
                      <a:cubicBezTo>
                        <a:pt x="6" y="16"/>
                        <a:pt x="8" y="14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14" y="8"/>
                        <a:pt x="16" y="10"/>
                        <a:pt x="16" y="12"/>
                      </a:cubicBezTo>
                      <a:cubicBezTo>
                        <a:pt x="16" y="14"/>
                        <a:pt x="13" y="17"/>
                        <a:pt x="10" y="2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1" y="35"/>
                      </a:cubicBezTo>
                      <a:cubicBezTo>
                        <a:pt x="2" y="36"/>
                        <a:pt x="3" y="36"/>
                        <a:pt x="4" y="36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0" y="36"/>
                        <a:pt x="32" y="34"/>
                        <a:pt x="32" y="32"/>
                      </a:cubicBezTo>
                      <a:cubicBezTo>
                        <a:pt x="32" y="30"/>
                        <a:pt x="30" y="28"/>
                        <a:pt x="2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67" tIns="34284" rIns="68567" bIns="34284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133">
                    <a:defRPr/>
                  </a:pPr>
                  <a:endParaRPr lang="fr-FR" sz="2800" noProof="0" dirty="0">
                    <a:solidFill>
                      <a:srgbClr val="000000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95" name="Ellipse 118">
                <a:extLst>
                  <a:ext uri="{FF2B5EF4-FFF2-40B4-BE49-F238E27FC236}">
                    <a16:creationId xmlns:a16="http://schemas.microsoft.com/office/drawing/2014/main" id="{4C667BA1-6B01-A312-2497-594A5F9935B5}"/>
                  </a:ext>
                </a:extLst>
              </p:cNvPr>
              <p:cNvSpPr/>
              <p:nvPr/>
            </p:nvSpPr>
            <p:spPr>
              <a:xfrm>
                <a:off x="5126284" y="5240571"/>
                <a:ext cx="254787" cy="254787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7">
                <a:extLst>
                  <a:ext uri="{FF2B5EF4-FFF2-40B4-BE49-F238E27FC236}">
                    <a16:creationId xmlns:a16="http://schemas.microsoft.com/office/drawing/2014/main" id="{D7F63E91-DEA7-4E27-8915-411C04B2E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992" y="5298440"/>
                <a:ext cx="143678" cy="143711"/>
              </a:xfrm>
              <a:custGeom>
                <a:avLst/>
                <a:gdLst>
                  <a:gd name="T0" fmla="*/ 2664 w 2698"/>
                  <a:gd name="T1" fmla="*/ 230 h 2698"/>
                  <a:gd name="T2" fmla="*/ 2693 w 2698"/>
                  <a:gd name="T3" fmla="*/ 365 h 2698"/>
                  <a:gd name="T4" fmla="*/ 2664 w 2698"/>
                  <a:gd name="T5" fmla="*/ 499 h 2698"/>
                  <a:gd name="T6" fmla="*/ 2588 w 2698"/>
                  <a:gd name="T7" fmla="*/ 620 h 2698"/>
                  <a:gd name="T8" fmla="*/ 2585 w 2698"/>
                  <a:gd name="T9" fmla="*/ 623 h 2698"/>
                  <a:gd name="T10" fmla="*/ 2508 w 2698"/>
                  <a:gd name="T11" fmla="*/ 700 h 2698"/>
                  <a:gd name="T12" fmla="*/ 1858 w 2698"/>
                  <a:gd name="T13" fmla="*/ 1349 h 2698"/>
                  <a:gd name="T14" fmla="*/ 2588 w 2698"/>
                  <a:gd name="T15" fmla="*/ 2079 h 2698"/>
                  <a:gd name="T16" fmla="*/ 2693 w 2698"/>
                  <a:gd name="T17" fmla="*/ 2333 h 2698"/>
                  <a:gd name="T18" fmla="*/ 2588 w 2698"/>
                  <a:gd name="T19" fmla="*/ 2587 h 2698"/>
                  <a:gd name="T20" fmla="*/ 2468 w 2698"/>
                  <a:gd name="T21" fmla="*/ 2663 h 2698"/>
                  <a:gd name="T22" fmla="*/ 2333 w 2698"/>
                  <a:gd name="T23" fmla="*/ 2693 h 2698"/>
                  <a:gd name="T24" fmla="*/ 2198 w 2698"/>
                  <a:gd name="T25" fmla="*/ 2663 h 2698"/>
                  <a:gd name="T26" fmla="*/ 2078 w 2698"/>
                  <a:gd name="T27" fmla="*/ 2587 h 2698"/>
                  <a:gd name="T28" fmla="*/ 2075 w 2698"/>
                  <a:gd name="T29" fmla="*/ 2584 h 2698"/>
                  <a:gd name="T30" fmla="*/ 1998 w 2698"/>
                  <a:gd name="T31" fmla="*/ 2507 h 2698"/>
                  <a:gd name="T32" fmla="*/ 1349 w 2698"/>
                  <a:gd name="T33" fmla="*/ 1858 h 2698"/>
                  <a:gd name="T34" fmla="*/ 619 w 2698"/>
                  <a:gd name="T35" fmla="*/ 2588 h 2698"/>
                  <a:gd name="T36" fmla="*/ 365 w 2698"/>
                  <a:gd name="T37" fmla="*/ 2693 h 2698"/>
                  <a:gd name="T38" fmla="*/ 111 w 2698"/>
                  <a:gd name="T39" fmla="*/ 2588 h 2698"/>
                  <a:gd name="T40" fmla="*/ 35 w 2698"/>
                  <a:gd name="T41" fmla="*/ 2468 h 2698"/>
                  <a:gd name="T42" fmla="*/ 5 w 2698"/>
                  <a:gd name="T43" fmla="*/ 2333 h 2698"/>
                  <a:gd name="T44" fmla="*/ 35 w 2698"/>
                  <a:gd name="T45" fmla="*/ 2198 h 2698"/>
                  <a:gd name="T46" fmla="*/ 111 w 2698"/>
                  <a:gd name="T47" fmla="*/ 2078 h 2698"/>
                  <a:gd name="T48" fmla="*/ 114 w 2698"/>
                  <a:gd name="T49" fmla="*/ 2075 h 2698"/>
                  <a:gd name="T50" fmla="*/ 191 w 2698"/>
                  <a:gd name="T51" fmla="*/ 1998 h 2698"/>
                  <a:gd name="T52" fmla="*/ 840 w 2698"/>
                  <a:gd name="T53" fmla="*/ 1349 h 2698"/>
                  <a:gd name="T54" fmla="*/ 110 w 2698"/>
                  <a:gd name="T55" fmla="*/ 619 h 2698"/>
                  <a:gd name="T56" fmla="*/ 5 w 2698"/>
                  <a:gd name="T57" fmla="*/ 365 h 2698"/>
                  <a:gd name="T58" fmla="*/ 110 w 2698"/>
                  <a:gd name="T59" fmla="*/ 111 h 2698"/>
                  <a:gd name="T60" fmla="*/ 230 w 2698"/>
                  <a:gd name="T61" fmla="*/ 35 h 2698"/>
                  <a:gd name="T62" fmla="*/ 365 w 2698"/>
                  <a:gd name="T63" fmla="*/ 5 h 2698"/>
                  <a:gd name="T64" fmla="*/ 500 w 2698"/>
                  <a:gd name="T65" fmla="*/ 35 h 2698"/>
                  <a:gd name="T66" fmla="*/ 620 w 2698"/>
                  <a:gd name="T67" fmla="*/ 111 h 2698"/>
                  <a:gd name="T68" fmla="*/ 623 w 2698"/>
                  <a:gd name="T69" fmla="*/ 114 h 2698"/>
                  <a:gd name="T70" fmla="*/ 700 w 2698"/>
                  <a:gd name="T71" fmla="*/ 191 h 2698"/>
                  <a:gd name="T72" fmla="*/ 1349 w 2698"/>
                  <a:gd name="T73" fmla="*/ 840 h 2698"/>
                  <a:gd name="T74" fmla="*/ 2079 w 2698"/>
                  <a:gd name="T75" fmla="*/ 110 h 2698"/>
                  <a:gd name="T76" fmla="*/ 2333 w 2698"/>
                  <a:gd name="T77" fmla="*/ 5 h 2698"/>
                  <a:gd name="T78" fmla="*/ 2587 w 2698"/>
                  <a:gd name="T79" fmla="*/ 110 h 2698"/>
                  <a:gd name="T80" fmla="*/ 2664 w 2698"/>
                  <a:gd name="T81" fmla="*/ 230 h 2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98" h="2698">
                    <a:moveTo>
                      <a:pt x="2664" y="230"/>
                    </a:moveTo>
                    <a:cubicBezTo>
                      <a:pt x="2685" y="272"/>
                      <a:pt x="2695" y="316"/>
                      <a:pt x="2693" y="365"/>
                    </a:cubicBezTo>
                    <a:cubicBezTo>
                      <a:pt x="2695" y="413"/>
                      <a:pt x="2685" y="457"/>
                      <a:pt x="2664" y="499"/>
                    </a:cubicBezTo>
                    <a:cubicBezTo>
                      <a:pt x="2649" y="546"/>
                      <a:pt x="2624" y="586"/>
                      <a:pt x="2588" y="620"/>
                    </a:cubicBezTo>
                    <a:cubicBezTo>
                      <a:pt x="2585" y="623"/>
                      <a:pt x="2585" y="623"/>
                      <a:pt x="2585" y="623"/>
                    </a:cubicBezTo>
                    <a:cubicBezTo>
                      <a:pt x="2559" y="649"/>
                      <a:pt x="2533" y="674"/>
                      <a:pt x="2508" y="700"/>
                    </a:cubicBezTo>
                    <a:cubicBezTo>
                      <a:pt x="1858" y="1349"/>
                      <a:pt x="1858" y="1349"/>
                      <a:pt x="1858" y="1349"/>
                    </a:cubicBezTo>
                    <a:cubicBezTo>
                      <a:pt x="2588" y="2079"/>
                      <a:pt x="2588" y="2079"/>
                      <a:pt x="2588" y="2079"/>
                    </a:cubicBezTo>
                    <a:cubicBezTo>
                      <a:pt x="2657" y="2148"/>
                      <a:pt x="2689" y="2237"/>
                      <a:pt x="2693" y="2333"/>
                    </a:cubicBezTo>
                    <a:cubicBezTo>
                      <a:pt x="2698" y="2429"/>
                      <a:pt x="2651" y="2519"/>
                      <a:pt x="2588" y="2587"/>
                    </a:cubicBezTo>
                    <a:cubicBezTo>
                      <a:pt x="2554" y="2624"/>
                      <a:pt x="2514" y="2649"/>
                      <a:pt x="2468" y="2663"/>
                    </a:cubicBezTo>
                    <a:cubicBezTo>
                      <a:pt x="2426" y="2685"/>
                      <a:pt x="2381" y="2695"/>
                      <a:pt x="2333" y="2693"/>
                    </a:cubicBezTo>
                    <a:cubicBezTo>
                      <a:pt x="2285" y="2695"/>
                      <a:pt x="2240" y="2685"/>
                      <a:pt x="2198" y="2663"/>
                    </a:cubicBezTo>
                    <a:cubicBezTo>
                      <a:pt x="2151" y="2649"/>
                      <a:pt x="2112" y="2624"/>
                      <a:pt x="2078" y="2587"/>
                    </a:cubicBezTo>
                    <a:cubicBezTo>
                      <a:pt x="2075" y="2584"/>
                      <a:pt x="2075" y="2584"/>
                      <a:pt x="2075" y="2584"/>
                    </a:cubicBezTo>
                    <a:cubicBezTo>
                      <a:pt x="2049" y="2559"/>
                      <a:pt x="2023" y="2533"/>
                      <a:pt x="1998" y="2507"/>
                    </a:cubicBezTo>
                    <a:cubicBezTo>
                      <a:pt x="1349" y="1858"/>
                      <a:pt x="1349" y="1858"/>
                      <a:pt x="1349" y="1858"/>
                    </a:cubicBezTo>
                    <a:cubicBezTo>
                      <a:pt x="619" y="2588"/>
                      <a:pt x="619" y="2588"/>
                      <a:pt x="619" y="2588"/>
                    </a:cubicBezTo>
                    <a:cubicBezTo>
                      <a:pt x="550" y="2657"/>
                      <a:pt x="461" y="2689"/>
                      <a:pt x="365" y="2693"/>
                    </a:cubicBezTo>
                    <a:cubicBezTo>
                      <a:pt x="269" y="2698"/>
                      <a:pt x="179" y="2651"/>
                      <a:pt x="111" y="2588"/>
                    </a:cubicBezTo>
                    <a:cubicBezTo>
                      <a:pt x="74" y="2554"/>
                      <a:pt x="49" y="2514"/>
                      <a:pt x="35" y="2468"/>
                    </a:cubicBezTo>
                    <a:cubicBezTo>
                      <a:pt x="13" y="2426"/>
                      <a:pt x="3" y="2381"/>
                      <a:pt x="5" y="2333"/>
                    </a:cubicBezTo>
                    <a:cubicBezTo>
                      <a:pt x="3" y="2285"/>
                      <a:pt x="13" y="2240"/>
                      <a:pt x="35" y="2198"/>
                    </a:cubicBezTo>
                    <a:cubicBezTo>
                      <a:pt x="49" y="2151"/>
                      <a:pt x="74" y="2112"/>
                      <a:pt x="111" y="2078"/>
                    </a:cubicBezTo>
                    <a:cubicBezTo>
                      <a:pt x="114" y="2075"/>
                      <a:pt x="114" y="2075"/>
                      <a:pt x="114" y="2075"/>
                    </a:cubicBezTo>
                    <a:cubicBezTo>
                      <a:pt x="139" y="2049"/>
                      <a:pt x="165" y="2023"/>
                      <a:pt x="191" y="1998"/>
                    </a:cubicBezTo>
                    <a:cubicBezTo>
                      <a:pt x="840" y="1349"/>
                      <a:pt x="840" y="1349"/>
                      <a:pt x="840" y="1349"/>
                    </a:cubicBezTo>
                    <a:cubicBezTo>
                      <a:pt x="110" y="619"/>
                      <a:pt x="110" y="619"/>
                      <a:pt x="110" y="619"/>
                    </a:cubicBezTo>
                    <a:cubicBezTo>
                      <a:pt x="41" y="550"/>
                      <a:pt x="9" y="461"/>
                      <a:pt x="5" y="365"/>
                    </a:cubicBezTo>
                    <a:cubicBezTo>
                      <a:pt x="0" y="269"/>
                      <a:pt x="47" y="179"/>
                      <a:pt x="110" y="111"/>
                    </a:cubicBezTo>
                    <a:cubicBezTo>
                      <a:pt x="144" y="74"/>
                      <a:pt x="184" y="49"/>
                      <a:pt x="230" y="35"/>
                    </a:cubicBezTo>
                    <a:cubicBezTo>
                      <a:pt x="272" y="13"/>
                      <a:pt x="317" y="3"/>
                      <a:pt x="365" y="5"/>
                    </a:cubicBezTo>
                    <a:cubicBezTo>
                      <a:pt x="413" y="3"/>
                      <a:pt x="458" y="13"/>
                      <a:pt x="500" y="35"/>
                    </a:cubicBezTo>
                    <a:cubicBezTo>
                      <a:pt x="547" y="49"/>
                      <a:pt x="586" y="74"/>
                      <a:pt x="620" y="111"/>
                    </a:cubicBezTo>
                    <a:cubicBezTo>
                      <a:pt x="623" y="114"/>
                      <a:pt x="623" y="114"/>
                      <a:pt x="623" y="114"/>
                    </a:cubicBezTo>
                    <a:cubicBezTo>
                      <a:pt x="649" y="139"/>
                      <a:pt x="675" y="165"/>
                      <a:pt x="700" y="191"/>
                    </a:cubicBezTo>
                    <a:cubicBezTo>
                      <a:pt x="1349" y="840"/>
                      <a:pt x="1349" y="840"/>
                      <a:pt x="1349" y="840"/>
                    </a:cubicBezTo>
                    <a:cubicBezTo>
                      <a:pt x="2079" y="110"/>
                      <a:pt x="2079" y="110"/>
                      <a:pt x="2079" y="110"/>
                    </a:cubicBezTo>
                    <a:cubicBezTo>
                      <a:pt x="2148" y="41"/>
                      <a:pt x="2237" y="9"/>
                      <a:pt x="2333" y="5"/>
                    </a:cubicBezTo>
                    <a:cubicBezTo>
                      <a:pt x="2429" y="0"/>
                      <a:pt x="2519" y="47"/>
                      <a:pt x="2587" y="110"/>
                    </a:cubicBezTo>
                    <a:cubicBezTo>
                      <a:pt x="2624" y="143"/>
                      <a:pt x="2649" y="184"/>
                      <a:pt x="2664" y="2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53" name="Oval 1052">
              <a:extLst>
                <a:ext uri="{FF2B5EF4-FFF2-40B4-BE49-F238E27FC236}">
                  <a16:creationId xmlns:a16="http://schemas.microsoft.com/office/drawing/2014/main" id="{F4B09D90-35DF-C9FB-3D01-93934852ECD7}"/>
                </a:ext>
              </a:extLst>
            </p:cNvPr>
            <p:cNvSpPr/>
            <p:nvPr/>
          </p:nvSpPr>
          <p:spPr>
            <a:xfrm>
              <a:off x="6907159" y="4638346"/>
              <a:ext cx="269947" cy="269947"/>
            </a:xfrm>
            <a:prstGeom prst="ellipse">
              <a:avLst/>
            </a:prstGeom>
            <a:blipFill>
              <a:blip r:embed="rId4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54" name="Rectangle 1053">
              <a:extLst>
                <a:ext uri="{FF2B5EF4-FFF2-40B4-BE49-F238E27FC236}">
                  <a16:creationId xmlns:a16="http://schemas.microsoft.com/office/drawing/2014/main" id="{697E48E8-C77D-0A2B-D285-EA7C21442C86}"/>
                </a:ext>
              </a:extLst>
            </p:cNvPr>
            <p:cNvSpPr/>
            <p:nvPr/>
          </p:nvSpPr>
          <p:spPr>
            <a:xfrm>
              <a:off x="7335263" y="463499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31916" rtlCol="0" anchor="t"/>
            <a:lstStyle/>
            <a:p>
              <a:pPr defTabSz="914133"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Concession de 30 ans de </a:t>
              </a:r>
              <a:r>
                <a:rPr lang="fr-FR" sz="1000" noProof="0" dirty="0" err="1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Gipuzkoa</a:t>
              </a: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 pour une usine de valorisation énergétique des déchets</a:t>
              </a:r>
            </a:p>
          </p:txBody>
        </p:sp>
        <p:sp>
          <p:nvSpPr>
            <p:cNvPr id="1055" name="Rectangle 5">
              <a:extLst>
                <a:ext uri="{FF2B5EF4-FFF2-40B4-BE49-F238E27FC236}">
                  <a16:creationId xmlns:a16="http://schemas.microsoft.com/office/drawing/2014/main" id="{043B6B1E-7AB0-DD30-098C-DB77DCA0D6A8}"/>
                </a:ext>
              </a:extLst>
            </p:cNvPr>
            <p:cNvSpPr/>
            <p:nvPr/>
          </p:nvSpPr>
          <p:spPr>
            <a:xfrm>
              <a:off x="7706025" y="5615044"/>
              <a:ext cx="667970" cy="2703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Up to 160,000tn a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year</a:t>
              </a:r>
              <a:endParaRPr lang="fr-FR" sz="800" b="1" baseline="300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56" name="TextBox 3">
              <a:extLst>
                <a:ext uri="{FF2B5EF4-FFF2-40B4-BE49-F238E27FC236}">
                  <a16:creationId xmlns:a16="http://schemas.microsoft.com/office/drawing/2014/main" id="{6FE4E292-E2DB-67AA-8AD2-DB5E30B33947}"/>
                </a:ext>
              </a:extLst>
            </p:cNvPr>
            <p:cNvSpPr txBox="1"/>
            <p:nvPr/>
          </p:nvSpPr>
          <p:spPr>
            <a:xfrm>
              <a:off x="8760127" y="5493087"/>
              <a:ext cx="645521" cy="514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>
              <a:noAutofit/>
            </a:bodyPr>
            <a:lstStyle/>
            <a:p>
              <a:pPr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Provides</a:t>
              </a:r>
              <a:b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clean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energy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to the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region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057" name="Picture 1056">
              <a:extLst>
                <a:ext uri="{FF2B5EF4-FFF2-40B4-BE49-F238E27FC236}">
                  <a16:creationId xmlns:a16="http://schemas.microsoft.com/office/drawing/2014/main" id="{D9C09B58-365F-FD25-5955-8984631FE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7814" y="4661198"/>
              <a:ext cx="267833" cy="267833"/>
            </a:xfrm>
            <a:prstGeom prst="rect">
              <a:avLst/>
            </a:prstGeom>
          </p:spPr>
        </p:pic>
        <p:pic>
          <p:nvPicPr>
            <p:cNvPr id="1058" name="Picture 1057">
              <a:extLst>
                <a:ext uri="{FF2B5EF4-FFF2-40B4-BE49-F238E27FC236}">
                  <a16:creationId xmlns:a16="http://schemas.microsoft.com/office/drawing/2014/main" id="{D015B98B-0543-DC14-B545-8BC29E8AE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6788" y="4661198"/>
              <a:ext cx="796265" cy="331958"/>
            </a:xfrm>
            <a:prstGeom prst="rect">
              <a:avLst/>
            </a:prstGeom>
          </p:spPr>
        </p:pic>
        <p:pic>
          <p:nvPicPr>
            <p:cNvPr id="1059" name="Graphic 1058" descr="Sustainability with solid fill">
              <a:extLst>
                <a:ext uri="{FF2B5EF4-FFF2-40B4-BE49-F238E27FC236}">
                  <a16:creationId xmlns:a16="http://schemas.microsoft.com/office/drawing/2014/main" id="{E2A5E2F3-58C3-E97B-9C39-C97961FDDEB5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7365704" y="5595298"/>
              <a:ext cx="309879" cy="309879"/>
            </a:xfrm>
            <a:prstGeom prst="rect">
              <a:avLst/>
            </a:prstGeom>
          </p:spPr>
        </p:pic>
        <p:grpSp>
          <p:nvGrpSpPr>
            <p:cNvPr id="1060" name="Group 152">
              <a:extLst>
                <a:ext uri="{FF2B5EF4-FFF2-40B4-BE49-F238E27FC236}">
                  <a16:creationId xmlns:a16="http://schemas.microsoft.com/office/drawing/2014/main" id="{E86AE3C0-0BB8-9AFC-3429-4E132A9714F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454417" y="5610359"/>
              <a:ext cx="279891" cy="279757"/>
              <a:chOff x="1742" y="64"/>
              <a:chExt cx="4194" cy="4192"/>
            </a:xfrm>
            <a:solidFill>
              <a:schemeClr val="accent2"/>
            </a:solidFill>
          </p:grpSpPr>
          <p:sp>
            <p:nvSpPr>
              <p:cNvPr id="1085" name="Freeform 153">
                <a:extLst>
                  <a:ext uri="{FF2B5EF4-FFF2-40B4-BE49-F238E27FC236}">
                    <a16:creationId xmlns:a16="http://schemas.microsoft.com/office/drawing/2014/main" id="{EF720C72-A9F6-BF3A-9F49-746716F28F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4" y="864"/>
                <a:ext cx="1529" cy="2583"/>
              </a:xfrm>
              <a:custGeom>
                <a:avLst/>
                <a:gdLst>
                  <a:gd name="T0" fmla="*/ 280 w 644"/>
                  <a:gd name="T1" fmla="*/ 1088 h 1088"/>
                  <a:gd name="T2" fmla="*/ 271 w 644"/>
                  <a:gd name="T3" fmla="*/ 1087 h 1088"/>
                  <a:gd name="T4" fmla="*/ 244 w 644"/>
                  <a:gd name="T5" fmla="*/ 1052 h 1088"/>
                  <a:gd name="T6" fmla="*/ 244 w 644"/>
                  <a:gd name="T7" fmla="*/ 678 h 1088"/>
                  <a:gd name="T8" fmla="*/ 38 w 644"/>
                  <a:gd name="T9" fmla="*/ 678 h 1088"/>
                  <a:gd name="T10" fmla="*/ 7 w 644"/>
                  <a:gd name="T11" fmla="*/ 661 h 1088"/>
                  <a:gd name="T12" fmla="*/ 6 w 644"/>
                  <a:gd name="T13" fmla="*/ 625 h 1088"/>
                  <a:gd name="T14" fmla="*/ 333 w 644"/>
                  <a:gd name="T15" fmla="*/ 22 h 1088"/>
                  <a:gd name="T16" fmla="*/ 374 w 644"/>
                  <a:gd name="T17" fmla="*/ 5 h 1088"/>
                  <a:gd name="T18" fmla="*/ 401 w 644"/>
                  <a:gd name="T19" fmla="*/ 40 h 1088"/>
                  <a:gd name="T20" fmla="*/ 401 w 644"/>
                  <a:gd name="T21" fmla="*/ 414 h 1088"/>
                  <a:gd name="T22" fmla="*/ 606 w 644"/>
                  <a:gd name="T23" fmla="*/ 414 h 1088"/>
                  <a:gd name="T24" fmla="*/ 637 w 644"/>
                  <a:gd name="T25" fmla="*/ 431 h 1088"/>
                  <a:gd name="T26" fmla="*/ 638 w 644"/>
                  <a:gd name="T27" fmla="*/ 467 h 1088"/>
                  <a:gd name="T28" fmla="*/ 311 w 644"/>
                  <a:gd name="T29" fmla="*/ 1070 h 1088"/>
                  <a:gd name="T30" fmla="*/ 280 w 644"/>
                  <a:gd name="T31" fmla="*/ 1088 h 1088"/>
                  <a:gd name="T32" fmla="*/ 98 w 644"/>
                  <a:gd name="T33" fmla="*/ 606 h 1088"/>
                  <a:gd name="T34" fmla="*/ 280 w 644"/>
                  <a:gd name="T35" fmla="*/ 606 h 1088"/>
                  <a:gd name="T36" fmla="*/ 316 w 644"/>
                  <a:gd name="T37" fmla="*/ 642 h 1088"/>
                  <a:gd name="T38" fmla="*/ 316 w 644"/>
                  <a:gd name="T39" fmla="*/ 910 h 1088"/>
                  <a:gd name="T40" fmla="*/ 546 w 644"/>
                  <a:gd name="T41" fmla="*/ 486 h 1088"/>
                  <a:gd name="T42" fmla="*/ 365 w 644"/>
                  <a:gd name="T43" fmla="*/ 486 h 1088"/>
                  <a:gd name="T44" fmla="*/ 329 w 644"/>
                  <a:gd name="T45" fmla="*/ 450 h 1088"/>
                  <a:gd name="T46" fmla="*/ 329 w 644"/>
                  <a:gd name="T47" fmla="*/ 182 h 1088"/>
                  <a:gd name="T48" fmla="*/ 98 w 644"/>
                  <a:gd name="T49" fmla="*/ 606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4" h="1088">
                    <a:moveTo>
                      <a:pt x="280" y="1088"/>
                    </a:moveTo>
                    <a:cubicBezTo>
                      <a:pt x="277" y="1088"/>
                      <a:pt x="274" y="1088"/>
                      <a:pt x="271" y="1087"/>
                    </a:cubicBezTo>
                    <a:cubicBezTo>
                      <a:pt x="255" y="1083"/>
                      <a:pt x="244" y="1069"/>
                      <a:pt x="244" y="1052"/>
                    </a:cubicBezTo>
                    <a:cubicBezTo>
                      <a:pt x="244" y="678"/>
                      <a:pt x="244" y="678"/>
                      <a:pt x="244" y="678"/>
                    </a:cubicBezTo>
                    <a:cubicBezTo>
                      <a:pt x="38" y="678"/>
                      <a:pt x="38" y="678"/>
                      <a:pt x="38" y="678"/>
                    </a:cubicBezTo>
                    <a:cubicBezTo>
                      <a:pt x="25" y="678"/>
                      <a:pt x="14" y="672"/>
                      <a:pt x="7" y="661"/>
                    </a:cubicBezTo>
                    <a:cubicBezTo>
                      <a:pt x="1" y="650"/>
                      <a:pt x="0" y="636"/>
                      <a:pt x="6" y="625"/>
                    </a:cubicBezTo>
                    <a:cubicBezTo>
                      <a:pt x="333" y="22"/>
                      <a:pt x="333" y="22"/>
                      <a:pt x="333" y="22"/>
                    </a:cubicBezTo>
                    <a:cubicBezTo>
                      <a:pt x="341" y="8"/>
                      <a:pt x="358" y="0"/>
                      <a:pt x="374" y="5"/>
                    </a:cubicBezTo>
                    <a:cubicBezTo>
                      <a:pt x="390" y="9"/>
                      <a:pt x="401" y="23"/>
                      <a:pt x="401" y="40"/>
                    </a:cubicBezTo>
                    <a:cubicBezTo>
                      <a:pt x="401" y="414"/>
                      <a:pt x="401" y="414"/>
                      <a:pt x="401" y="414"/>
                    </a:cubicBezTo>
                    <a:cubicBezTo>
                      <a:pt x="606" y="414"/>
                      <a:pt x="606" y="414"/>
                      <a:pt x="606" y="414"/>
                    </a:cubicBezTo>
                    <a:cubicBezTo>
                      <a:pt x="619" y="414"/>
                      <a:pt x="630" y="420"/>
                      <a:pt x="637" y="431"/>
                    </a:cubicBezTo>
                    <a:cubicBezTo>
                      <a:pt x="643" y="442"/>
                      <a:pt x="644" y="456"/>
                      <a:pt x="638" y="467"/>
                    </a:cubicBezTo>
                    <a:cubicBezTo>
                      <a:pt x="311" y="1070"/>
                      <a:pt x="311" y="1070"/>
                      <a:pt x="311" y="1070"/>
                    </a:cubicBezTo>
                    <a:cubicBezTo>
                      <a:pt x="305" y="1082"/>
                      <a:pt x="292" y="1088"/>
                      <a:pt x="280" y="1088"/>
                    </a:cubicBezTo>
                    <a:close/>
                    <a:moveTo>
                      <a:pt x="98" y="606"/>
                    </a:moveTo>
                    <a:cubicBezTo>
                      <a:pt x="280" y="606"/>
                      <a:pt x="280" y="606"/>
                      <a:pt x="280" y="606"/>
                    </a:cubicBezTo>
                    <a:cubicBezTo>
                      <a:pt x="300" y="606"/>
                      <a:pt x="316" y="622"/>
                      <a:pt x="316" y="642"/>
                    </a:cubicBezTo>
                    <a:cubicBezTo>
                      <a:pt x="316" y="910"/>
                      <a:pt x="316" y="910"/>
                      <a:pt x="316" y="910"/>
                    </a:cubicBezTo>
                    <a:cubicBezTo>
                      <a:pt x="546" y="486"/>
                      <a:pt x="546" y="486"/>
                      <a:pt x="546" y="486"/>
                    </a:cubicBezTo>
                    <a:cubicBezTo>
                      <a:pt x="365" y="486"/>
                      <a:pt x="365" y="486"/>
                      <a:pt x="365" y="486"/>
                    </a:cubicBezTo>
                    <a:cubicBezTo>
                      <a:pt x="345" y="486"/>
                      <a:pt x="329" y="470"/>
                      <a:pt x="329" y="450"/>
                    </a:cubicBezTo>
                    <a:cubicBezTo>
                      <a:pt x="329" y="182"/>
                      <a:pt x="329" y="182"/>
                      <a:pt x="329" y="182"/>
                    </a:cubicBezTo>
                    <a:lnTo>
                      <a:pt x="98" y="6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154">
                <a:extLst>
                  <a:ext uri="{FF2B5EF4-FFF2-40B4-BE49-F238E27FC236}">
                    <a16:creationId xmlns:a16="http://schemas.microsoft.com/office/drawing/2014/main" id="{DBA6357A-439B-819B-C9AE-E87027D5F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64"/>
                <a:ext cx="171" cy="510"/>
              </a:xfrm>
              <a:custGeom>
                <a:avLst/>
                <a:gdLst>
                  <a:gd name="T0" fmla="*/ 36 w 72"/>
                  <a:gd name="T1" fmla="*/ 215 h 215"/>
                  <a:gd name="T2" fmla="*/ 0 w 72"/>
                  <a:gd name="T3" fmla="*/ 179 h 215"/>
                  <a:gd name="T4" fmla="*/ 0 w 72"/>
                  <a:gd name="T5" fmla="*/ 36 h 215"/>
                  <a:gd name="T6" fmla="*/ 36 w 72"/>
                  <a:gd name="T7" fmla="*/ 0 h 215"/>
                  <a:gd name="T8" fmla="*/ 72 w 72"/>
                  <a:gd name="T9" fmla="*/ 36 h 215"/>
                  <a:gd name="T10" fmla="*/ 72 w 72"/>
                  <a:gd name="T11" fmla="*/ 179 h 215"/>
                  <a:gd name="T12" fmla="*/ 36 w 72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15">
                    <a:moveTo>
                      <a:pt x="36" y="215"/>
                    </a:moveTo>
                    <a:cubicBezTo>
                      <a:pt x="16" y="215"/>
                      <a:pt x="0" y="199"/>
                      <a:pt x="0" y="17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2" y="199"/>
                      <a:pt x="56" y="215"/>
                      <a:pt x="36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155">
                <a:extLst>
                  <a:ext uri="{FF2B5EF4-FFF2-40B4-BE49-F238E27FC236}">
                    <a16:creationId xmlns:a16="http://schemas.microsoft.com/office/drawing/2014/main" id="{2A1EC7C8-74CE-55EA-77B2-F16D62302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3746"/>
                <a:ext cx="171" cy="510"/>
              </a:xfrm>
              <a:custGeom>
                <a:avLst/>
                <a:gdLst>
                  <a:gd name="T0" fmla="*/ 36 w 72"/>
                  <a:gd name="T1" fmla="*/ 215 h 215"/>
                  <a:gd name="T2" fmla="*/ 0 w 72"/>
                  <a:gd name="T3" fmla="*/ 179 h 215"/>
                  <a:gd name="T4" fmla="*/ 0 w 72"/>
                  <a:gd name="T5" fmla="*/ 36 h 215"/>
                  <a:gd name="T6" fmla="*/ 36 w 72"/>
                  <a:gd name="T7" fmla="*/ 0 h 215"/>
                  <a:gd name="T8" fmla="*/ 72 w 72"/>
                  <a:gd name="T9" fmla="*/ 36 h 215"/>
                  <a:gd name="T10" fmla="*/ 72 w 72"/>
                  <a:gd name="T11" fmla="*/ 179 h 215"/>
                  <a:gd name="T12" fmla="*/ 36 w 72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15">
                    <a:moveTo>
                      <a:pt x="36" y="215"/>
                    </a:moveTo>
                    <a:cubicBezTo>
                      <a:pt x="16" y="215"/>
                      <a:pt x="0" y="199"/>
                      <a:pt x="0" y="17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2" y="199"/>
                      <a:pt x="56" y="215"/>
                      <a:pt x="36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156">
                <a:extLst>
                  <a:ext uri="{FF2B5EF4-FFF2-40B4-BE49-F238E27FC236}">
                    <a16:creationId xmlns:a16="http://schemas.microsoft.com/office/drawing/2014/main" id="{9697696B-EDE4-7C00-71FC-47950471A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5" y="2075"/>
                <a:ext cx="511" cy="171"/>
              </a:xfrm>
              <a:custGeom>
                <a:avLst/>
                <a:gdLst>
                  <a:gd name="T0" fmla="*/ 179 w 215"/>
                  <a:gd name="T1" fmla="*/ 72 h 72"/>
                  <a:gd name="T2" fmla="*/ 36 w 215"/>
                  <a:gd name="T3" fmla="*/ 72 h 72"/>
                  <a:gd name="T4" fmla="*/ 0 w 215"/>
                  <a:gd name="T5" fmla="*/ 36 h 72"/>
                  <a:gd name="T6" fmla="*/ 36 w 215"/>
                  <a:gd name="T7" fmla="*/ 0 h 72"/>
                  <a:gd name="T8" fmla="*/ 179 w 215"/>
                  <a:gd name="T9" fmla="*/ 0 h 72"/>
                  <a:gd name="T10" fmla="*/ 215 w 215"/>
                  <a:gd name="T11" fmla="*/ 36 h 72"/>
                  <a:gd name="T12" fmla="*/ 179 w 21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2">
                    <a:moveTo>
                      <a:pt x="179" y="72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9" y="0"/>
                      <a:pt x="215" y="16"/>
                      <a:pt x="215" y="36"/>
                    </a:cubicBezTo>
                    <a:cubicBezTo>
                      <a:pt x="215" y="56"/>
                      <a:pt x="199" y="72"/>
                      <a:pt x="1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157">
                <a:extLst>
                  <a:ext uri="{FF2B5EF4-FFF2-40B4-BE49-F238E27FC236}">
                    <a16:creationId xmlns:a16="http://schemas.microsoft.com/office/drawing/2014/main" id="{FC00289D-98B1-E154-AE37-65BEF5E39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2" y="2075"/>
                <a:ext cx="511" cy="171"/>
              </a:xfrm>
              <a:custGeom>
                <a:avLst/>
                <a:gdLst>
                  <a:gd name="T0" fmla="*/ 179 w 215"/>
                  <a:gd name="T1" fmla="*/ 72 h 72"/>
                  <a:gd name="T2" fmla="*/ 36 w 215"/>
                  <a:gd name="T3" fmla="*/ 72 h 72"/>
                  <a:gd name="T4" fmla="*/ 0 w 215"/>
                  <a:gd name="T5" fmla="*/ 36 h 72"/>
                  <a:gd name="T6" fmla="*/ 36 w 215"/>
                  <a:gd name="T7" fmla="*/ 0 h 72"/>
                  <a:gd name="T8" fmla="*/ 179 w 215"/>
                  <a:gd name="T9" fmla="*/ 0 h 72"/>
                  <a:gd name="T10" fmla="*/ 215 w 215"/>
                  <a:gd name="T11" fmla="*/ 36 h 72"/>
                  <a:gd name="T12" fmla="*/ 179 w 215"/>
                  <a:gd name="T1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2">
                    <a:moveTo>
                      <a:pt x="179" y="72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99" y="0"/>
                      <a:pt x="215" y="16"/>
                      <a:pt x="215" y="36"/>
                    </a:cubicBezTo>
                    <a:cubicBezTo>
                      <a:pt x="215" y="56"/>
                      <a:pt x="199" y="72"/>
                      <a:pt x="1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158">
                <a:extLst>
                  <a:ext uri="{FF2B5EF4-FFF2-40B4-BE49-F238E27FC236}">
                    <a16:creationId xmlns:a16="http://schemas.microsoft.com/office/drawing/2014/main" id="{FD153A19-3EA9-BE63-E95E-A3B6A96E4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823"/>
                <a:ext cx="397" cy="390"/>
              </a:xfrm>
              <a:custGeom>
                <a:avLst/>
                <a:gdLst>
                  <a:gd name="T0" fmla="*/ 39 w 167"/>
                  <a:gd name="T1" fmla="*/ 164 h 164"/>
                  <a:gd name="T2" fmla="*/ 14 w 167"/>
                  <a:gd name="T3" fmla="*/ 153 h 164"/>
                  <a:gd name="T4" fmla="*/ 14 w 167"/>
                  <a:gd name="T5" fmla="*/ 103 h 164"/>
                  <a:gd name="T6" fmla="*/ 102 w 167"/>
                  <a:gd name="T7" fmla="*/ 14 h 164"/>
                  <a:gd name="T8" fmla="*/ 153 w 167"/>
                  <a:gd name="T9" fmla="*/ 14 h 164"/>
                  <a:gd name="T10" fmla="*/ 153 w 167"/>
                  <a:gd name="T11" fmla="*/ 65 h 164"/>
                  <a:gd name="T12" fmla="*/ 64 w 167"/>
                  <a:gd name="T13" fmla="*/ 153 h 164"/>
                  <a:gd name="T14" fmla="*/ 39 w 167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64">
                    <a:moveTo>
                      <a:pt x="39" y="164"/>
                    </a:moveTo>
                    <a:cubicBezTo>
                      <a:pt x="30" y="164"/>
                      <a:pt x="21" y="160"/>
                      <a:pt x="14" y="153"/>
                    </a:cubicBezTo>
                    <a:cubicBezTo>
                      <a:pt x="0" y="139"/>
                      <a:pt x="0" y="117"/>
                      <a:pt x="14" y="103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16" y="0"/>
                      <a:pt x="139" y="0"/>
                      <a:pt x="153" y="14"/>
                    </a:cubicBezTo>
                    <a:cubicBezTo>
                      <a:pt x="167" y="28"/>
                      <a:pt x="167" y="51"/>
                      <a:pt x="153" y="65"/>
                    </a:cubicBezTo>
                    <a:cubicBezTo>
                      <a:pt x="64" y="153"/>
                      <a:pt x="64" y="153"/>
                      <a:pt x="64" y="153"/>
                    </a:cubicBezTo>
                    <a:cubicBezTo>
                      <a:pt x="58" y="160"/>
                      <a:pt x="48" y="164"/>
                      <a:pt x="39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159">
                <a:extLst>
                  <a:ext uri="{FF2B5EF4-FFF2-40B4-BE49-F238E27FC236}">
                    <a16:creationId xmlns:a16="http://schemas.microsoft.com/office/drawing/2014/main" id="{A1D3C9B1-3720-30F4-6060-D608179E6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3100"/>
                <a:ext cx="398" cy="390"/>
              </a:xfrm>
              <a:custGeom>
                <a:avLst/>
                <a:gdLst>
                  <a:gd name="T0" fmla="*/ 40 w 168"/>
                  <a:gd name="T1" fmla="*/ 164 h 164"/>
                  <a:gd name="T2" fmla="*/ 14 w 168"/>
                  <a:gd name="T3" fmla="*/ 154 h 164"/>
                  <a:gd name="T4" fmla="*/ 14 w 168"/>
                  <a:gd name="T5" fmla="*/ 103 h 164"/>
                  <a:gd name="T6" fmla="*/ 103 w 168"/>
                  <a:gd name="T7" fmla="*/ 14 h 164"/>
                  <a:gd name="T8" fmla="*/ 154 w 168"/>
                  <a:gd name="T9" fmla="*/ 14 h 164"/>
                  <a:gd name="T10" fmla="*/ 154 w 168"/>
                  <a:gd name="T11" fmla="*/ 65 h 164"/>
                  <a:gd name="T12" fmla="*/ 65 w 168"/>
                  <a:gd name="T13" fmla="*/ 154 h 164"/>
                  <a:gd name="T14" fmla="*/ 40 w 168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64">
                    <a:moveTo>
                      <a:pt x="40" y="164"/>
                    </a:moveTo>
                    <a:cubicBezTo>
                      <a:pt x="31" y="164"/>
                      <a:pt x="22" y="160"/>
                      <a:pt x="14" y="154"/>
                    </a:cubicBezTo>
                    <a:cubicBezTo>
                      <a:pt x="0" y="140"/>
                      <a:pt x="0" y="117"/>
                      <a:pt x="14" y="10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17" y="0"/>
                      <a:pt x="140" y="0"/>
                      <a:pt x="154" y="14"/>
                    </a:cubicBezTo>
                    <a:cubicBezTo>
                      <a:pt x="168" y="28"/>
                      <a:pt x="168" y="51"/>
                      <a:pt x="154" y="65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58" y="160"/>
                      <a:pt x="49" y="164"/>
                      <a:pt x="40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160">
                <a:extLst>
                  <a:ext uri="{FF2B5EF4-FFF2-40B4-BE49-F238E27FC236}">
                    <a16:creationId xmlns:a16="http://schemas.microsoft.com/office/drawing/2014/main" id="{4C71C97C-4463-AFCC-85E4-E743125E1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3100"/>
                <a:ext cx="397" cy="390"/>
              </a:xfrm>
              <a:custGeom>
                <a:avLst/>
                <a:gdLst>
                  <a:gd name="T0" fmla="*/ 128 w 167"/>
                  <a:gd name="T1" fmla="*/ 164 h 164"/>
                  <a:gd name="T2" fmla="*/ 102 w 167"/>
                  <a:gd name="T3" fmla="*/ 154 h 164"/>
                  <a:gd name="T4" fmla="*/ 14 w 167"/>
                  <a:gd name="T5" fmla="*/ 65 h 164"/>
                  <a:gd name="T6" fmla="*/ 14 w 167"/>
                  <a:gd name="T7" fmla="*/ 14 h 164"/>
                  <a:gd name="T8" fmla="*/ 64 w 167"/>
                  <a:gd name="T9" fmla="*/ 14 h 164"/>
                  <a:gd name="T10" fmla="*/ 153 w 167"/>
                  <a:gd name="T11" fmla="*/ 103 h 164"/>
                  <a:gd name="T12" fmla="*/ 153 w 167"/>
                  <a:gd name="T13" fmla="*/ 154 h 164"/>
                  <a:gd name="T14" fmla="*/ 128 w 167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64">
                    <a:moveTo>
                      <a:pt x="128" y="164"/>
                    </a:moveTo>
                    <a:cubicBezTo>
                      <a:pt x="119" y="164"/>
                      <a:pt x="110" y="160"/>
                      <a:pt x="102" y="154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51"/>
                      <a:pt x="0" y="28"/>
                      <a:pt x="14" y="14"/>
                    </a:cubicBezTo>
                    <a:cubicBezTo>
                      <a:pt x="28" y="0"/>
                      <a:pt x="50" y="0"/>
                      <a:pt x="64" y="14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67" y="117"/>
                      <a:pt x="167" y="140"/>
                      <a:pt x="153" y="154"/>
                    </a:cubicBezTo>
                    <a:cubicBezTo>
                      <a:pt x="146" y="160"/>
                      <a:pt x="137" y="164"/>
                      <a:pt x="128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161">
                <a:extLst>
                  <a:ext uri="{FF2B5EF4-FFF2-40B4-BE49-F238E27FC236}">
                    <a16:creationId xmlns:a16="http://schemas.microsoft.com/office/drawing/2014/main" id="{92E621AE-84B1-0087-F422-8856A01C5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823"/>
                <a:ext cx="398" cy="390"/>
              </a:xfrm>
              <a:custGeom>
                <a:avLst/>
                <a:gdLst>
                  <a:gd name="T0" fmla="*/ 129 w 168"/>
                  <a:gd name="T1" fmla="*/ 164 h 164"/>
                  <a:gd name="T2" fmla="*/ 103 w 168"/>
                  <a:gd name="T3" fmla="*/ 153 h 164"/>
                  <a:gd name="T4" fmla="*/ 14 w 168"/>
                  <a:gd name="T5" fmla="*/ 65 h 164"/>
                  <a:gd name="T6" fmla="*/ 14 w 168"/>
                  <a:gd name="T7" fmla="*/ 14 h 164"/>
                  <a:gd name="T8" fmla="*/ 65 w 168"/>
                  <a:gd name="T9" fmla="*/ 14 h 164"/>
                  <a:gd name="T10" fmla="*/ 154 w 168"/>
                  <a:gd name="T11" fmla="*/ 103 h 164"/>
                  <a:gd name="T12" fmla="*/ 154 w 168"/>
                  <a:gd name="T13" fmla="*/ 153 h 164"/>
                  <a:gd name="T14" fmla="*/ 129 w 168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64">
                    <a:moveTo>
                      <a:pt x="129" y="164"/>
                    </a:moveTo>
                    <a:cubicBezTo>
                      <a:pt x="120" y="164"/>
                      <a:pt x="110" y="160"/>
                      <a:pt x="103" y="153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51"/>
                      <a:pt x="0" y="28"/>
                      <a:pt x="14" y="14"/>
                    </a:cubicBezTo>
                    <a:cubicBezTo>
                      <a:pt x="28" y="0"/>
                      <a:pt x="51" y="0"/>
                      <a:pt x="65" y="14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68" y="117"/>
                      <a:pt x="168" y="139"/>
                      <a:pt x="154" y="153"/>
                    </a:cubicBezTo>
                    <a:cubicBezTo>
                      <a:pt x="147" y="160"/>
                      <a:pt x="138" y="164"/>
                      <a:pt x="129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7" tIns="34284" rIns="68567" bIns="34284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61" name="Rectangle 1060">
              <a:extLst>
                <a:ext uri="{FF2B5EF4-FFF2-40B4-BE49-F238E27FC236}">
                  <a16:creationId xmlns:a16="http://schemas.microsoft.com/office/drawing/2014/main" id="{F8B28CB5-E63B-8FB7-E1A4-60208FFFCE9F}"/>
                </a:ext>
              </a:extLst>
            </p:cNvPr>
            <p:cNvSpPr/>
            <p:nvPr/>
          </p:nvSpPr>
          <p:spPr>
            <a:xfrm>
              <a:off x="9607250" y="323612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7978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4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Approvisionnement en eau de Laguna</a:t>
              </a: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Plateforme de contrats d’approvisionnement à long terme au Texas pour fournir de l’eau aux municipalités locales</a:t>
              </a:r>
            </a:p>
          </p:txBody>
        </p:sp>
        <p:sp>
          <p:nvSpPr>
            <p:cNvPr id="1062" name="Oval 1061">
              <a:extLst>
                <a:ext uri="{FF2B5EF4-FFF2-40B4-BE49-F238E27FC236}">
                  <a16:creationId xmlns:a16="http://schemas.microsoft.com/office/drawing/2014/main" id="{8AE75079-DD58-49BF-AC74-19E98FA030FA}"/>
                </a:ext>
              </a:extLst>
            </p:cNvPr>
            <p:cNvSpPr/>
            <p:nvPr/>
          </p:nvSpPr>
          <p:spPr>
            <a:xfrm>
              <a:off x="11426112" y="3263567"/>
              <a:ext cx="269947" cy="269947"/>
            </a:xfrm>
            <a:prstGeom prst="ellipse">
              <a:avLst/>
            </a:prstGeom>
            <a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33">
                <a:defRPr/>
              </a:pPr>
              <a:endParaRPr lang="fr-FR" sz="2800" noProof="0" dirty="0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63" name="TextBox 3">
              <a:extLst>
                <a:ext uri="{FF2B5EF4-FFF2-40B4-BE49-F238E27FC236}">
                  <a16:creationId xmlns:a16="http://schemas.microsoft.com/office/drawing/2014/main" id="{1E43657B-BBAE-E8C3-0A91-13B3139D3ADE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0958826" y="4146868"/>
              <a:ext cx="646255" cy="304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 anchorCtr="0">
              <a:spAutoFit/>
            </a:bodyPr>
            <a:lstStyle/>
            <a:p>
              <a:pPr algn="ctr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150,000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residences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served</a:t>
              </a:r>
              <a:endParaRPr lang="fr-FR" sz="8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pic>
          <p:nvPicPr>
            <p:cNvPr id="1064" name="Graphic 1063" descr="Handwashing with solid fill">
              <a:extLst>
                <a:ext uri="{FF2B5EF4-FFF2-40B4-BE49-F238E27FC236}">
                  <a16:creationId xmlns:a16="http://schemas.microsoft.com/office/drawing/2014/main" id="{B7C87984-B64F-AB2A-9E79-21B59C3B12E9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10619299" y="4134336"/>
              <a:ext cx="329246" cy="329246"/>
            </a:xfrm>
            <a:prstGeom prst="rect">
              <a:avLst/>
            </a:prstGeom>
          </p:spPr>
        </p:pic>
        <p:pic>
          <p:nvPicPr>
            <p:cNvPr id="1065" name="Graphic 1064" descr="Water outline">
              <a:extLst>
                <a:ext uri="{FF2B5EF4-FFF2-40B4-BE49-F238E27FC236}">
                  <a16:creationId xmlns:a16="http://schemas.microsoft.com/office/drawing/2014/main" id="{ED99D1DF-43F6-EBBD-692B-72276FFDF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p:blipFill>
          <p:spPr>
            <a:xfrm>
              <a:off x="9655171" y="4109978"/>
              <a:ext cx="377963" cy="377963"/>
            </a:xfrm>
            <a:prstGeom prst="rect">
              <a:avLst/>
            </a:prstGeom>
          </p:spPr>
        </p:pic>
        <p:sp>
          <p:nvSpPr>
            <p:cNvPr id="1066" name="TextBox 3">
              <a:extLst>
                <a:ext uri="{FF2B5EF4-FFF2-40B4-BE49-F238E27FC236}">
                  <a16:creationId xmlns:a16="http://schemas.microsoft.com/office/drawing/2014/main" id="{5C10D941-3EAC-5A1E-30B7-C95EF8551981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9940993" y="4146868"/>
              <a:ext cx="646255" cy="304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 anchorCtr="0">
              <a:spAutoFit/>
            </a:bodyPr>
            <a:lstStyle/>
            <a:p>
              <a:pPr algn="ctr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Clean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affordable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water</a:t>
              </a:r>
              <a:endParaRPr lang="fr-FR" sz="800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67" name="Rectangle 1066">
              <a:extLst>
                <a:ext uri="{FF2B5EF4-FFF2-40B4-BE49-F238E27FC236}">
                  <a16:creationId xmlns:a16="http://schemas.microsoft.com/office/drawing/2014/main" id="{86B1C97A-A7D2-55AF-1010-D31301A51115}"/>
                </a:ext>
              </a:extLst>
            </p:cNvPr>
            <p:cNvSpPr/>
            <p:nvPr/>
          </p:nvSpPr>
          <p:spPr>
            <a:xfrm>
              <a:off x="2805443" y="4634992"/>
              <a:ext cx="2088809" cy="1349736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85905" rtlCol="0" anchor="t"/>
            <a:lstStyle/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endParaRPr lang="fr-FR" sz="1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  <a:p>
              <a:pPr defTabSz="914133">
                <a:spcBef>
                  <a:spcPts val="225"/>
                </a:spcBef>
                <a:buClr>
                  <a:srgbClr val="3177A6"/>
                </a:buClr>
                <a:buSzPct val="80000"/>
                <a:defRPr/>
              </a:pPr>
              <a:r>
                <a:rPr lang="fr-FR" sz="1000" noProof="0" dirty="0">
                  <a:solidFill>
                    <a:srgbClr val="052F26"/>
                  </a:solidFill>
                  <a:latin typeface="+mj-lt"/>
                  <a:cs typeface="Arial" panose="020B0604020202020204" pitchFamily="34" charset="0"/>
                </a:rPr>
                <a:t>Plateforme de développement et d’investissement dans des solutions énergétiques hors réseau dans certains pays africains</a:t>
              </a:r>
              <a:endParaRPr lang="fr-FR" sz="1000" baseline="30000" noProof="0" dirty="0">
                <a:solidFill>
                  <a:srgbClr val="052F26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68" name="TextBox 3">
              <a:extLst>
                <a:ext uri="{FF2B5EF4-FFF2-40B4-BE49-F238E27FC236}">
                  <a16:creationId xmlns:a16="http://schemas.microsoft.com/office/drawing/2014/main" id="{E4DCF7F0-9302-D357-1845-06A2908FE02A}"/>
                </a:ext>
              </a:extLst>
            </p:cNvPr>
            <p:cNvSpPr txBox="1"/>
            <p:nvPr/>
          </p:nvSpPr>
          <p:spPr>
            <a:xfrm>
              <a:off x="3151688" y="5493087"/>
              <a:ext cx="716131" cy="514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6994" tIns="0" rIns="26994" rtlCol="0" anchor="ctr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65 mini-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grids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and c. 37,000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solar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homes</a:t>
              </a:r>
            </a:p>
          </p:txBody>
        </p:sp>
        <p:sp>
          <p:nvSpPr>
            <p:cNvPr id="1069" name="TextBox 3">
              <a:extLst>
                <a:ext uri="{FF2B5EF4-FFF2-40B4-BE49-F238E27FC236}">
                  <a16:creationId xmlns:a16="http://schemas.microsoft.com/office/drawing/2014/main" id="{BDE23711-2284-2851-5761-49F15C700DA7}"/>
                </a:ext>
              </a:extLst>
            </p:cNvPr>
            <p:cNvSpPr txBox="1"/>
            <p:nvPr/>
          </p:nvSpPr>
          <p:spPr>
            <a:xfrm>
              <a:off x="4171980" y="5493087"/>
              <a:ext cx="705188" cy="514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rtlCol="0" anchor="ctr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tx2"/>
                  </a:solidFill>
                  <a:latin typeface="Alaska Beta Light" pitchFamily="50" charset="0"/>
                </a:defRPr>
              </a:lvl1pPr>
            </a:lstStyle>
            <a:p>
              <a:pPr algn="l" defTabSz="914133">
                <a:defRPr/>
              </a:pP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Deployed</a:t>
              </a: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 in 6 </a:t>
              </a:r>
              <a:r>
                <a:rPr lang="fr-FR" sz="800" b="1" noProof="0" dirty="0" err="1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African</a:t>
              </a:r>
              <a:endParaRPr lang="fr-FR" sz="800" b="1" noProof="0" dirty="0">
                <a:solidFill>
                  <a:srgbClr val="00CFB3"/>
                </a:solidFill>
                <a:latin typeface="+mj-lt"/>
                <a:cs typeface="Arial" panose="020B0604020202020204" pitchFamily="34" charset="0"/>
              </a:endParaRPr>
            </a:p>
            <a:p>
              <a:pPr algn="l" defTabSz="914133">
                <a:defRPr/>
              </a:pPr>
              <a:r>
                <a:rPr lang="fr-FR" sz="800" b="1" noProof="0" dirty="0">
                  <a:solidFill>
                    <a:srgbClr val="00CFB3"/>
                  </a:solidFill>
                  <a:latin typeface="+mj-lt"/>
                  <a:cs typeface="Arial" panose="020B0604020202020204" pitchFamily="34" charset="0"/>
                </a:rPr>
                <a:t>countries</a:t>
              </a:r>
            </a:p>
          </p:txBody>
        </p:sp>
        <p:grpSp>
          <p:nvGrpSpPr>
            <p:cNvPr id="1070" name="Group 1069">
              <a:extLst>
                <a:ext uri="{FF2B5EF4-FFF2-40B4-BE49-F238E27FC236}">
                  <a16:creationId xmlns:a16="http://schemas.microsoft.com/office/drawing/2014/main" id="{87597CCE-97B8-5C35-79B4-E2C200DC9BB9}"/>
                </a:ext>
              </a:extLst>
            </p:cNvPr>
            <p:cNvGrpSpPr/>
            <p:nvPr/>
          </p:nvGrpSpPr>
          <p:grpSpPr>
            <a:xfrm>
              <a:off x="2850825" y="5628066"/>
              <a:ext cx="254941" cy="244343"/>
              <a:chOff x="3801472" y="7513202"/>
              <a:chExt cx="339954" cy="325822"/>
            </a:xfrm>
          </p:grpSpPr>
          <p:sp>
            <p:nvSpPr>
              <p:cNvPr id="1076" name="Freeform 9">
                <a:extLst>
                  <a:ext uri="{FF2B5EF4-FFF2-40B4-BE49-F238E27FC236}">
                    <a16:creationId xmlns:a16="http://schemas.microsoft.com/office/drawing/2014/main" id="{DFACC071-F6E2-D652-9207-BA635127DD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1388" y="7626651"/>
                <a:ext cx="118160" cy="175865"/>
              </a:xfrm>
              <a:custGeom>
                <a:avLst/>
                <a:gdLst>
                  <a:gd name="T0" fmla="*/ 64 w 126"/>
                  <a:gd name="T1" fmla="*/ 0 h 187"/>
                  <a:gd name="T2" fmla="*/ 57 w 126"/>
                  <a:gd name="T3" fmla="*/ 1 h 187"/>
                  <a:gd name="T4" fmla="*/ 2 w 126"/>
                  <a:gd name="T5" fmla="*/ 55 h 187"/>
                  <a:gd name="T6" fmla="*/ 23 w 126"/>
                  <a:gd name="T7" fmla="*/ 109 h 187"/>
                  <a:gd name="T8" fmla="*/ 31 w 126"/>
                  <a:gd name="T9" fmla="*/ 129 h 187"/>
                  <a:gd name="T10" fmla="*/ 31 w 126"/>
                  <a:gd name="T11" fmla="*/ 148 h 187"/>
                  <a:gd name="T12" fmla="*/ 52 w 126"/>
                  <a:gd name="T13" fmla="*/ 174 h 187"/>
                  <a:gd name="T14" fmla="*/ 52 w 126"/>
                  <a:gd name="T15" fmla="*/ 175 h 187"/>
                  <a:gd name="T16" fmla="*/ 64 w 126"/>
                  <a:gd name="T17" fmla="*/ 187 h 187"/>
                  <a:gd name="T18" fmla="*/ 76 w 126"/>
                  <a:gd name="T19" fmla="*/ 175 h 187"/>
                  <a:gd name="T20" fmla="*/ 76 w 126"/>
                  <a:gd name="T21" fmla="*/ 174 h 187"/>
                  <a:gd name="T22" fmla="*/ 97 w 126"/>
                  <a:gd name="T23" fmla="*/ 148 h 187"/>
                  <a:gd name="T24" fmla="*/ 97 w 126"/>
                  <a:gd name="T25" fmla="*/ 128 h 187"/>
                  <a:gd name="T26" fmla="*/ 105 w 126"/>
                  <a:gd name="T27" fmla="*/ 109 h 187"/>
                  <a:gd name="T28" fmla="*/ 126 w 126"/>
                  <a:gd name="T29" fmla="*/ 63 h 187"/>
                  <a:gd name="T30" fmla="*/ 64 w 126"/>
                  <a:gd name="T31" fmla="*/ 0 h 187"/>
                  <a:gd name="T32" fmla="*/ 70 w 126"/>
                  <a:gd name="T33" fmla="*/ 165 h 187"/>
                  <a:gd name="T34" fmla="*/ 58 w 126"/>
                  <a:gd name="T35" fmla="*/ 165 h 187"/>
                  <a:gd name="T36" fmla="*/ 41 w 126"/>
                  <a:gd name="T37" fmla="*/ 148 h 187"/>
                  <a:gd name="T38" fmla="*/ 41 w 126"/>
                  <a:gd name="T39" fmla="*/ 140 h 187"/>
                  <a:gd name="T40" fmla="*/ 87 w 126"/>
                  <a:gd name="T41" fmla="*/ 140 h 187"/>
                  <a:gd name="T42" fmla="*/ 87 w 126"/>
                  <a:gd name="T43" fmla="*/ 148 h 187"/>
                  <a:gd name="T44" fmla="*/ 70 w 126"/>
                  <a:gd name="T45" fmla="*/ 165 h 187"/>
                  <a:gd name="T46" fmla="*/ 64 w 126"/>
                  <a:gd name="T47" fmla="*/ 76 h 187"/>
                  <a:gd name="T48" fmla="*/ 54 w 126"/>
                  <a:gd name="T49" fmla="*/ 66 h 187"/>
                  <a:gd name="T50" fmla="*/ 64 w 126"/>
                  <a:gd name="T51" fmla="*/ 56 h 187"/>
                  <a:gd name="T52" fmla="*/ 74 w 126"/>
                  <a:gd name="T53" fmla="*/ 66 h 187"/>
                  <a:gd name="T54" fmla="*/ 64 w 126"/>
                  <a:gd name="T55" fmla="*/ 76 h 187"/>
                  <a:gd name="T56" fmla="*/ 99 w 126"/>
                  <a:gd name="T57" fmla="*/ 102 h 187"/>
                  <a:gd name="T58" fmla="*/ 87 w 126"/>
                  <a:gd name="T59" fmla="*/ 128 h 187"/>
                  <a:gd name="T60" fmla="*/ 87 w 126"/>
                  <a:gd name="T61" fmla="*/ 131 h 187"/>
                  <a:gd name="T62" fmla="*/ 68 w 126"/>
                  <a:gd name="T63" fmla="*/ 131 h 187"/>
                  <a:gd name="T64" fmla="*/ 68 w 126"/>
                  <a:gd name="T65" fmla="*/ 83 h 187"/>
                  <a:gd name="T66" fmla="*/ 81 w 126"/>
                  <a:gd name="T67" fmla="*/ 66 h 187"/>
                  <a:gd name="T68" fmla="*/ 64 w 126"/>
                  <a:gd name="T69" fmla="*/ 49 h 187"/>
                  <a:gd name="T70" fmla="*/ 47 w 126"/>
                  <a:gd name="T71" fmla="*/ 66 h 187"/>
                  <a:gd name="T72" fmla="*/ 60 w 126"/>
                  <a:gd name="T73" fmla="*/ 83 h 187"/>
                  <a:gd name="T74" fmla="*/ 60 w 126"/>
                  <a:gd name="T75" fmla="*/ 131 h 187"/>
                  <a:gd name="T76" fmla="*/ 41 w 126"/>
                  <a:gd name="T77" fmla="*/ 131 h 187"/>
                  <a:gd name="T78" fmla="*/ 41 w 126"/>
                  <a:gd name="T79" fmla="*/ 129 h 187"/>
                  <a:gd name="T80" fmla="*/ 29 w 126"/>
                  <a:gd name="T81" fmla="*/ 102 h 187"/>
                  <a:gd name="T82" fmla="*/ 12 w 126"/>
                  <a:gd name="T83" fmla="*/ 57 h 187"/>
                  <a:gd name="T84" fmla="*/ 58 w 126"/>
                  <a:gd name="T85" fmla="*/ 11 h 187"/>
                  <a:gd name="T86" fmla="*/ 64 w 126"/>
                  <a:gd name="T87" fmla="*/ 10 h 187"/>
                  <a:gd name="T88" fmla="*/ 116 w 126"/>
                  <a:gd name="T89" fmla="*/ 63 h 187"/>
                  <a:gd name="T90" fmla="*/ 99 w 126"/>
                  <a:gd name="T91" fmla="*/ 10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6" h="187">
                    <a:moveTo>
                      <a:pt x="64" y="0"/>
                    </a:moveTo>
                    <a:cubicBezTo>
                      <a:pt x="62" y="0"/>
                      <a:pt x="59" y="0"/>
                      <a:pt x="57" y="1"/>
                    </a:cubicBezTo>
                    <a:cubicBezTo>
                      <a:pt x="28" y="4"/>
                      <a:pt x="5" y="27"/>
                      <a:pt x="2" y="55"/>
                    </a:cubicBezTo>
                    <a:cubicBezTo>
                      <a:pt x="0" y="76"/>
                      <a:pt x="7" y="96"/>
                      <a:pt x="23" y="109"/>
                    </a:cubicBezTo>
                    <a:cubicBezTo>
                      <a:pt x="28" y="114"/>
                      <a:pt x="31" y="121"/>
                      <a:pt x="31" y="129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1" y="161"/>
                      <a:pt x="40" y="172"/>
                      <a:pt x="52" y="174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2" y="182"/>
                      <a:pt x="57" y="187"/>
                      <a:pt x="64" y="187"/>
                    </a:cubicBezTo>
                    <a:cubicBezTo>
                      <a:pt x="71" y="187"/>
                      <a:pt x="76" y="182"/>
                      <a:pt x="76" y="175"/>
                    </a:cubicBezTo>
                    <a:cubicBezTo>
                      <a:pt x="76" y="174"/>
                      <a:pt x="76" y="174"/>
                      <a:pt x="76" y="174"/>
                    </a:cubicBezTo>
                    <a:cubicBezTo>
                      <a:pt x="88" y="172"/>
                      <a:pt x="97" y="161"/>
                      <a:pt x="97" y="14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97" y="121"/>
                      <a:pt x="100" y="114"/>
                      <a:pt x="105" y="109"/>
                    </a:cubicBezTo>
                    <a:cubicBezTo>
                      <a:pt x="119" y="98"/>
                      <a:pt x="126" y="81"/>
                      <a:pt x="126" y="63"/>
                    </a:cubicBezTo>
                    <a:cubicBezTo>
                      <a:pt x="126" y="28"/>
                      <a:pt x="98" y="0"/>
                      <a:pt x="64" y="0"/>
                    </a:cubicBezTo>
                    <a:close/>
                    <a:moveTo>
                      <a:pt x="70" y="165"/>
                    </a:moveTo>
                    <a:cubicBezTo>
                      <a:pt x="58" y="165"/>
                      <a:pt x="58" y="165"/>
                      <a:pt x="58" y="165"/>
                    </a:cubicBezTo>
                    <a:cubicBezTo>
                      <a:pt x="48" y="165"/>
                      <a:pt x="41" y="157"/>
                      <a:pt x="41" y="148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87" y="140"/>
                      <a:pt x="87" y="140"/>
                      <a:pt x="87" y="14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57"/>
                      <a:pt x="80" y="165"/>
                      <a:pt x="70" y="165"/>
                    </a:cubicBezTo>
                    <a:close/>
                    <a:moveTo>
                      <a:pt x="64" y="76"/>
                    </a:moveTo>
                    <a:cubicBezTo>
                      <a:pt x="59" y="76"/>
                      <a:pt x="54" y="72"/>
                      <a:pt x="54" y="66"/>
                    </a:cubicBezTo>
                    <a:cubicBezTo>
                      <a:pt x="54" y="61"/>
                      <a:pt x="59" y="56"/>
                      <a:pt x="64" y="56"/>
                    </a:cubicBezTo>
                    <a:cubicBezTo>
                      <a:pt x="69" y="56"/>
                      <a:pt x="74" y="61"/>
                      <a:pt x="74" y="66"/>
                    </a:cubicBezTo>
                    <a:cubicBezTo>
                      <a:pt x="74" y="72"/>
                      <a:pt x="69" y="76"/>
                      <a:pt x="64" y="76"/>
                    </a:cubicBezTo>
                    <a:close/>
                    <a:moveTo>
                      <a:pt x="99" y="102"/>
                    </a:moveTo>
                    <a:cubicBezTo>
                      <a:pt x="91" y="108"/>
                      <a:pt x="87" y="118"/>
                      <a:pt x="87" y="128"/>
                    </a:cubicBezTo>
                    <a:cubicBezTo>
                      <a:pt x="87" y="131"/>
                      <a:pt x="87" y="131"/>
                      <a:pt x="87" y="131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75" y="82"/>
                      <a:pt x="81" y="75"/>
                      <a:pt x="81" y="66"/>
                    </a:cubicBezTo>
                    <a:cubicBezTo>
                      <a:pt x="81" y="57"/>
                      <a:pt x="73" y="49"/>
                      <a:pt x="64" y="49"/>
                    </a:cubicBezTo>
                    <a:cubicBezTo>
                      <a:pt x="55" y="49"/>
                      <a:pt x="47" y="57"/>
                      <a:pt x="47" y="66"/>
                    </a:cubicBezTo>
                    <a:cubicBezTo>
                      <a:pt x="47" y="75"/>
                      <a:pt x="53" y="82"/>
                      <a:pt x="60" y="83"/>
                    </a:cubicBezTo>
                    <a:cubicBezTo>
                      <a:pt x="60" y="131"/>
                      <a:pt x="60" y="131"/>
                      <a:pt x="60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18"/>
                      <a:pt x="37" y="109"/>
                      <a:pt x="29" y="102"/>
                    </a:cubicBezTo>
                    <a:cubicBezTo>
                      <a:pt x="16" y="90"/>
                      <a:pt x="10" y="74"/>
                      <a:pt x="12" y="57"/>
                    </a:cubicBezTo>
                    <a:cubicBezTo>
                      <a:pt x="15" y="33"/>
                      <a:pt x="34" y="13"/>
                      <a:pt x="58" y="11"/>
                    </a:cubicBezTo>
                    <a:cubicBezTo>
                      <a:pt x="60" y="10"/>
                      <a:pt x="62" y="10"/>
                      <a:pt x="64" y="10"/>
                    </a:cubicBezTo>
                    <a:cubicBezTo>
                      <a:pt x="93" y="10"/>
                      <a:pt x="116" y="34"/>
                      <a:pt x="116" y="63"/>
                    </a:cubicBezTo>
                    <a:cubicBezTo>
                      <a:pt x="116" y="78"/>
                      <a:pt x="110" y="92"/>
                      <a:pt x="99" y="1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10">
                <a:extLst>
                  <a:ext uri="{FF2B5EF4-FFF2-40B4-BE49-F238E27FC236}">
                    <a16:creationId xmlns:a16="http://schemas.microsoft.com/office/drawing/2014/main" id="{7B4122A3-34A4-7AD0-D310-4F6889A0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0955" y="7679253"/>
                <a:ext cx="23553" cy="9421"/>
              </a:xfrm>
              <a:custGeom>
                <a:avLst/>
                <a:gdLst>
                  <a:gd name="T0" fmla="*/ 20 w 25"/>
                  <a:gd name="T1" fmla="*/ 0 h 10"/>
                  <a:gd name="T2" fmla="*/ 5 w 25"/>
                  <a:gd name="T3" fmla="*/ 0 h 10"/>
                  <a:gd name="T4" fmla="*/ 0 w 25"/>
                  <a:gd name="T5" fmla="*/ 5 h 10"/>
                  <a:gd name="T6" fmla="*/ 5 w 25"/>
                  <a:gd name="T7" fmla="*/ 10 h 10"/>
                  <a:gd name="T8" fmla="*/ 20 w 25"/>
                  <a:gd name="T9" fmla="*/ 10 h 10"/>
                  <a:gd name="T10" fmla="*/ 25 w 25"/>
                  <a:gd name="T11" fmla="*/ 5 h 10"/>
                  <a:gd name="T12" fmla="*/ 20 w 2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5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3" y="10"/>
                      <a:pt x="25" y="8"/>
                      <a:pt x="25" y="5"/>
                    </a:cubicBezTo>
                    <a:cubicBezTo>
                      <a:pt x="25" y="2"/>
                      <a:pt x="23" y="0"/>
                      <a:pt x="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11">
                <a:extLst>
                  <a:ext uri="{FF2B5EF4-FFF2-40B4-BE49-F238E27FC236}">
                    <a16:creationId xmlns:a16="http://schemas.microsoft.com/office/drawing/2014/main" id="{35F16B58-D82E-0B2B-CF3E-D195466E6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8390" y="7679253"/>
                <a:ext cx="23553" cy="9421"/>
              </a:xfrm>
              <a:custGeom>
                <a:avLst/>
                <a:gdLst>
                  <a:gd name="T0" fmla="*/ 20 w 25"/>
                  <a:gd name="T1" fmla="*/ 0 h 10"/>
                  <a:gd name="T2" fmla="*/ 5 w 25"/>
                  <a:gd name="T3" fmla="*/ 0 h 10"/>
                  <a:gd name="T4" fmla="*/ 0 w 25"/>
                  <a:gd name="T5" fmla="*/ 5 h 10"/>
                  <a:gd name="T6" fmla="*/ 5 w 25"/>
                  <a:gd name="T7" fmla="*/ 10 h 10"/>
                  <a:gd name="T8" fmla="*/ 20 w 25"/>
                  <a:gd name="T9" fmla="*/ 10 h 10"/>
                  <a:gd name="T10" fmla="*/ 25 w 25"/>
                  <a:gd name="T11" fmla="*/ 5 h 10"/>
                  <a:gd name="T12" fmla="*/ 20 w 2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2" y="10"/>
                      <a:pt x="25" y="8"/>
                      <a:pt x="25" y="5"/>
                    </a:cubicBezTo>
                    <a:cubicBezTo>
                      <a:pt x="25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12">
                <a:extLst>
                  <a:ext uri="{FF2B5EF4-FFF2-40B4-BE49-F238E27FC236}">
                    <a16:creationId xmlns:a16="http://schemas.microsoft.com/office/drawing/2014/main" id="{E7E74CE9-80A9-97D8-58C5-7196BA6BB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9219" y="7736567"/>
                <a:ext cx="19628" cy="19628"/>
              </a:xfrm>
              <a:custGeom>
                <a:avLst/>
                <a:gdLst>
                  <a:gd name="T0" fmla="*/ 12 w 21"/>
                  <a:gd name="T1" fmla="*/ 2 h 21"/>
                  <a:gd name="T2" fmla="*/ 2 w 21"/>
                  <a:gd name="T3" fmla="*/ 13 h 21"/>
                  <a:gd name="T4" fmla="*/ 2 w 21"/>
                  <a:gd name="T5" fmla="*/ 20 h 21"/>
                  <a:gd name="T6" fmla="*/ 5 w 21"/>
                  <a:gd name="T7" fmla="*/ 21 h 21"/>
                  <a:gd name="T8" fmla="*/ 9 w 21"/>
                  <a:gd name="T9" fmla="*/ 20 h 21"/>
                  <a:gd name="T10" fmla="*/ 19 w 21"/>
                  <a:gd name="T11" fmla="*/ 9 h 21"/>
                  <a:gd name="T12" fmla="*/ 19 w 21"/>
                  <a:gd name="T13" fmla="*/ 2 h 21"/>
                  <a:gd name="T14" fmla="*/ 12 w 21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2" y="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4"/>
                      <a:pt x="0" y="18"/>
                      <a:pt x="2" y="20"/>
                    </a:cubicBezTo>
                    <a:cubicBezTo>
                      <a:pt x="3" y="21"/>
                      <a:pt x="4" y="21"/>
                      <a:pt x="5" y="21"/>
                    </a:cubicBezTo>
                    <a:cubicBezTo>
                      <a:pt x="6" y="21"/>
                      <a:pt x="8" y="21"/>
                      <a:pt x="9" y="2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7"/>
                      <a:pt x="21" y="4"/>
                      <a:pt x="19" y="2"/>
                    </a:cubicBezTo>
                    <a:cubicBezTo>
                      <a:pt x="17" y="0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13">
                <a:extLst>
                  <a:ext uri="{FF2B5EF4-FFF2-40B4-BE49-F238E27FC236}">
                    <a16:creationId xmlns:a16="http://schemas.microsoft.com/office/drawing/2014/main" id="{E817BEDB-BF3C-2B7D-97DD-9C319DE6B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4052" y="7611734"/>
                <a:ext cx="19628" cy="19628"/>
              </a:xfrm>
              <a:custGeom>
                <a:avLst/>
                <a:gdLst>
                  <a:gd name="T0" fmla="*/ 12 w 21"/>
                  <a:gd name="T1" fmla="*/ 2 h 21"/>
                  <a:gd name="T2" fmla="*/ 2 w 21"/>
                  <a:gd name="T3" fmla="*/ 12 h 21"/>
                  <a:gd name="T4" fmla="*/ 2 w 21"/>
                  <a:gd name="T5" fmla="*/ 19 h 21"/>
                  <a:gd name="T6" fmla="*/ 5 w 21"/>
                  <a:gd name="T7" fmla="*/ 21 h 21"/>
                  <a:gd name="T8" fmla="*/ 9 w 21"/>
                  <a:gd name="T9" fmla="*/ 19 h 21"/>
                  <a:gd name="T10" fmla="*/ 19 w 21"/>
                  <a:gd name="T11" fmla="*/ 9 h 21"/>
                  <a:gd name="T12" fmla="*/ 19 w 21"/>
                  <a:gd name="T13" fmla="*/ 2 h 21"/>
                  <a:gd name="T14" fmla="*/ 12 w 21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0" y="14"/>
                      <a:pt x="0" y="18"/>
                      <a:pt x="2" y="19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7" y="21"/>
                      <a:pt x="8" y="20"/>
                      <a:pt x="9" y="1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7"/>
                      <a:pt x="21" y="4"/>
                      <a:pt x="19" y="2"/>
                    </a:cubicBezTo>
                    <a:cubicBezTo>
                      <a:pt x="18" y="0"/>
                      <a:pt x="14" y="0"/>
                      <a:pt x="12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14">
                <a:extLst>
                  <a:ext uri="{FF2B5EF4-FFF2-40B4-BE49-F238E27FC236}">
                    <a16:creationId xmlns:a16="http://schemas.microsoft.com/office/drawing/2014/main" id="{1ACF0794-EB63-D2BF-3C40-991ACEEF5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6738" y="7583470"/>
                <a:ext cx="9421" cy="24731"/>
              </a:xfrm>
              <a:custGeom>
                <a:avLst/>
                <a:gdLst>
                  <a:gd name="T0" fmla="*/ 5 w 10"/>
                  <a:gd name="T1" fmla="*/ 26 h 26"/>
                  <a:gd name="T2" fmla="*/ 10 w 10"/>
                  <a:gd name="T3" fmla="*/ 21 h 26"/>
                  <a:gd name="T4" fmla="*/ 10 w 10"/>
                  <a:gd name="T5" fmla="*/ 5 h 26"/>
                  <a:gd name="T6" fmla="*/ 5 w 10"/>
                  <a:gd name="T7" fmla="*/ 0 h 26"/>
                  <a:gd name="T8" fmla="*/ 0 w 10"/>
                  <a:gd name="T9" fmla="*/ 5 h 26"/>
                  <a:gd name="T10" fmla="*/ 0 w 10"/>
                  <a:gd name="T11" fmla="*/ 21 h 26"/>
                  <a:gd name="T12" fmla="*/ 5 w 10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6">
                    <a:moveTo>
                      <a:pt x="5" y="26"/>
                    </a:moveTo>
                    <a:cubicBezTo>
                      <a:pt x="8" y="26"/>
                      <a:pt x="10" y="23"/>
                      <a:pt x="10" y="2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6"/>
                      <a:pt x="5" y="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15">
                <a:extLst>
                  <a:ext uri="{FF2B5EF4-FFF2-40B4-BE49-F238E27FC236}">
                    <a16:creationId xmlns:a16="http://schemas.microsoft.com/office/drawing/2014/main" id="{B064BF19-2994-FDB9-D26F-A1C364C66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4052" y="7736567"/>
                <a:ext cx="19628" cy="19628"/>
              </a:xfrm>
              <a:custGeom>
                <a:avLst/>
                <a:gdLst>
                  <a:gd name="T0" fmla="*/ 9 w 21"/>
                  <a:gd name="T1" fmla="*/ 2 h 21"/>
                  <a:gd name="T2" fmla="*/ 2 w 21"/>
                  <a:gd name="T3" fmla="*/ 2 h 21"/>
                  <a:gd name="T4" fmla="*/ 2 w 21"/>
                  <a:gd name="T5" fmla="*/ 9 h 21"/>
                  <a:gd name="T6" fmla="*/ 12 w 21"/>
                  <a:gd name="T7" fmla="*/ 20 h 21"/>
                  <a:gd name="T8" fmla="*/ 16 w 21"/>
                  <a:gd name="T9" fmla="*/ 21 h 21"/>
                  <a:gd name="T10" fmla="*/ 19 w 21"/>
                  <a:gd name="T11" fmla="*/ 20 h 21"/>
                  <a:gd name="T12" fmla="*/ 19 w 21"/>
                  <a:gd name="T13" fmla="*/ 13 h 21"/>
                  <a:gd name="T14" fmla="*/ 9 w 21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9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5" y="21"/>
                      <a:pt x="16" y="21"/>
                    </a:cubicBezTo>
                    <a:cubicBezTo>
                      <a:pt x="17" y="21"/>
                      <a:pt x="18" y="21"/>
                      <a:pt x="19" y="20"/>
                    </a:cubicBezTo>
                    <a:cubicBezTo>
                      <a:pt x="21" y="18"/>
                      <a:pt x="21" y="14"/>
                      <a:pt x="19" y="13"/>
                    </a:cubicBez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16">
                <a:extLst>
                  <a:ext uri="{FF2B5EF4-FFF2-40B4-BE49-F238E27FC236}">
                    <a16:creationId xmlns:a16="http://schemas.microsoft.com/office/drawing/2014/main" id="{4ADC1725-8433-CDEC-E6FA-A300866E2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9219" y="7611734"/>
                <a:ext cx="19628" cy="19628"/>
              </a:xfrm>
              <a:custGeom>
                <a:avLst/>
                <a:gdLst>
                  <a:gd name="T0" fmla="*/ 12 w 21"/>
                  <a:gd name="T1" fmla="*/ 19 h 21"/>
                  <a:gd name="T2" fmla="*/ 16 w 21"/>
                  <a:gd name="T3" fmla="*/ 21 h 21"/>
                  <a:gd name="T4" fmla="*/ 19 w 21"/>
                  <a:gd name="T5" fmla="*/ 19 h 21"/>
                  <a:gd name="T6" fmla="*/ 19 w 21"/>
                  <a:gd name="T7" fmla="*/ 12 h 21"/>
                  <a:gd name="T8" fmla="*/ 9 w 21"/>
                  <a:gd name="T9" fmla="*/ 2 h 21"/>
                  <a:gd name="T10" fmla="*/ 2 w 21"/>
                  <a:gd name="T11" fmla="*/ 2 h 21"/>
                  <a:gd name="T12" fmla="*/ 2 w 21"/>
                  <a:gd name="T13" fmla="*/ 9 h 21"/>
                  <a:gd name="T14" fmla="*/ 12 w 21"/>
                  <a:gd name="T1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2" y="19"/>
                    </a:moveTo>
                    <a:cubicBezTo>
                      <a:pt x="13" y="20"/>
                      <a:pt x="14" y="21"/>
                      <a:pt x="16" y="21"/>
                    </a:cubicBezTo>
                    <a:cubicBezTo>
                      <a:pt x="17" y="21"/>
                      <a:pt x="18" y="20"/>
                      <a:pt x="19" y="19"/>
                    </a:cubicBezTo>
                    <a:cubicBezTo>
                      <a:pt x="21" y="18"/>
                      <a:pt x="21" y="14"/>
                      <a:pt x="19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lnTo>
                      <a:pt x="12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17">
                <a:extLst>
                  <a:ext uri="{FF2B5EF4-FFF2-40B4-BE49-F238E27FC236}">
                    <a16:creationId xmlns:a16="http://schemas.microsoft.com/office/drawing/2014/main" id="{D5AC6C5B-9A94-175A-9F13-DAE52CBF07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1472" y="7513202"/>
                <a:ext cx="339954" cy="325822"/>
              </a:xfrm>
              <a:custGeom>
                <a:avLst/>
                <a:gdLst>
                  <a:gd name="T0" fmla="*/ 356 w 362"/>
                  <a:gd name="T1" fmla="*/ 130 h 347"/>
                  <a:gd name="T2" fmla="*/ 194 w 362"/>
                  <a:gd name="T3" fmla="*/ 6 h 347"/>
                  <a:gd name="T4" fmla="*/ 168 w 362"/>
                  <a:gd name="T5" fmla="*/ 6 h 347"/>
                  <a:gd name="T6" fmla="*/ 6 w 362"/>
                  <a:gd name="T7" fmla="*/ 130 h 347"/>
                  <a:gd name="T8" fmla="*/ 2 w 362"/>
                  <a:gd name="T9" fmla="*/ 144 h 347"/>
                  <a:gd name="T10" fmla="*/ 13 w 362"/>
                  <a:gd name="T11" fmla="*/ 152 h 347"/>
                  <a:gd name="T12" fmla="*/ 29 w 362"/>
                  <a:gd name="T13" fmla="*/ 152 h 347"/>
                  <a:gd name="T14" fmla="*/ 29 w 362"/>
                  <a:gd name="T15" fmla="*/ 331 h 347"/>
                  <a:gd name="T16" fmla="*/ 44 w 362"/>
                  <a:gd name="T17" fmla="*/ 347 h 347"/>
                  <a:gd name="T18" fmla="*/ 318 w 362"/>
                  <a:gd name="T19" fmla="*/ 347 h 347"/>
                  <a:gd name="T20" fmla="*/ 333 w 362"/>
                  <a:gd name="T21" fmla="*/ 331 h 347"/>
                  <a:gd name="T22" fmla="*/ 333 w 362"/>
                  <a:gd name="T23" fmla="*/ 152 h 347"/>
                  <a:gd name="T24" fmla="*/ 349 w 362"/>
                  <a:gd name="T25" fmla="*/ 152 h 347"/>
                  <a:gd name="T26" fmla="*/ 360 w 362"/>
                  <a:gd name="T27" fmla="*/ 144 h 347"/>
                  <a:gd name="T28" fmla="*/ 356 w 362"/>
                  <a:gd name="T29" fmla="*/ 130 h 347"/>
                  <a:gd name="T30" fmla="*/ 349 w 362"/>
                  <a:gd name="T31" fmla="*/ 140 h 347"/>
                  <a:gd name="T32" fmla="*/ 349 w 362"/>
                  <a:gd name="T33" fmla="*/ 140 h 347"/>
                  <a:gd name="T34" fmla="*/ 327 w 362"/>
                  <a:gd name="T35" fmla="*/ 140 h 347"/>
                  <a:gd name="T36" fmla="*/ 321 w 362"/>
                  <a:gd name="T37" fmla="*/ 146 h 347"/>
                  <a:gd name="T38" fmla="*/ 321 w 362"/>
                  <a:gd name="T39" fmla="*/ 331 h 347"/>
                  <a:gd name="T40" fmla="*/ 318 w 362"/>
                  <a:gd name="T41" fmla="*/ 335 h 347"/>
                  <a:gd name="T42" fmla="*/ 44 w 362"/>
                  <a:gd name="T43" fmla="*/ 335 h 347"/>
                  <a:gd name="T44" fmla="*/ 41 w 362"/>
                  <a:gd name="T45" fmla="*/ 331 h 347"/>
                  <a:gd name="T46" fmla="*/ 41 w 362"/>
                  <a:gd name="T47" fmla="*/ 146 h 347"/>
                  <a:gd name="T48" fmla="*/ 35 w 362"/>
                  <a:gd name="T49" fmla="*/ 140 h 347"/>
                  <a:gd name="T50" fmla="*/ 13 w 362"/>
                  <a:gd name="T51" fmla="*/ 140 h 347"/>
                  <a:gd name="T52" fmla="*/ 13 w 362"/>
                  <a:gd name="T53" fmla="*/ 140 h 347"/>
                  <a:gd name="T54" fmla="*/ 13 w 362"/>
                  <a:gd name="T55" fmla="*/ 140 h 347"/>
                  <a:gd name="T56" fmla="*/ 176 w 362"/>
                  <a:gd name="T57" fmla="*/ 15 h 347"/>
                  <a:gd name="T58" fmla="*/ 186 w 362"/>
                  <a:gd name="T59" fmla="*/ 15 h 347"/>
                  <a:gd name="T60" fmla="*/ 349 w 362"/>
                  <a:gd name="T61" fmla="*/ 140 h 347"/>
                  <a:gd name="T62" fmla="*/ 349 w 362"/>
                  <a:gd name="T63" fmla="*/ 14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2" h="347">
                    <a:moveTo>
                      <a:pt x="356" y="130"/>
                    </a:moveTo>
                    <a:cubicBezTo>
                      <a:pt x="194" y="6"/>
                      <a:pt x="194" y="6"/>
                      <a:pt x="194" y="6"/>
                    </a:cubicBezTo>
                    <a:cubicBezTo>
                      <a:pt x="186" y="0"/>
                      <a:pt x="176" y="0"/>
                      <a:pt x="168" y="6"/>
                    </a:cubicBezTo>
                    <a:cubicBezTo>
                      <a:pt x="6" y="130"/>
                      <a:pt x="6" y="130"/>
                      <a:pt x="6" y="130"/>
                    </a:cubicBezTo>
                    <a:cubicBezTo>
                      <a:pt x="2" y="133"/>
                      <a:pt x="0" y="139"/>
                      <a:pt x="2" y="144"/>
                    </a:cubicBezTo>
                    <a:cubicBezTo>
                      <a:pt x="3" y="149"/>
                      <a:pt x="8" y="152"/>
                      <a:pt x="13" y="152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29" y="331"/>
                      <a:pt x="29" y="331"/>
                      <a:pt x="29" y="331"/>
                    </a:cubicBezTo>
                    <a:cubicBezTo>
                      <a:pt x="29" y="340"/>
                      <a:pt x="36" y="347"/>
                      <a:pt x="44" y="347"/>
                    </a:cubicBez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26" y="347"/>
                      <a:pt x="333" y="340"/>
                      <a:pt x="333" y="331"/>
                    </a:cubicBezTo>
                    <a:cubicBezTo>
                      <a:pt x="333" y="152"/>
                      <a:pt x="333" y="152"/>
                      <a:pt x="333" y="152"/>
                    </a:cubicBezTo>
                    <a:cubicBezTo>
                      <a:pt x="349" y="152"/>
                      <a:pt x="349" y="152"/>
                      <a:pt x="349" y="152"/>
                    </a:cubicBezTo>
                    <a:cubicBezTo>
                      <a:pt x="354" y="152"/>
                      <a:pt x="359" y="149"/>
                      <a:pt x="360" y="144"/>
                    </a:cubicBezTo>
                    <a:cubicBezTo>
                      <a:pt x="362" y="139"/>
                      <a:pt x="360" y="133"/>
                      <a:pt x="356" y="130"/>
                    </a:cubicBezTo>
                    <a:close/>
                    <a:moveTo>
                      <a:pt x="349" y="140"/>
                    </a:moveTo>
                    <a:cubicBezTo>
                      <a:pt x="349" y="140"/>
                      <a:pt x="349" y="140"/>
                      <a:pt x="349" y="140"/>
                    </a:cubicBezTo>
                    <a:cubicBezTo>
                      <a:pt x="327" y="140"/>
                      <a:pt x="327" y="140"/>
                      <a:pt x="327" y="140"/>
                    </a:cubicBezTo>
                    <a:cubicBezTo>
                      <a:pt x="324" y="140"/>
                      <a:pt x="321" y="143"/>
                      <a:pt x="321" y="146"/>
                    </a:cubicBezTo>
                    <a:cubicBezTo>
                      <a:pt x="321" y="331"/>
                      <a:pt x="321" y="331"/>
                      <a:pt x="321" y="331"/>
                    </a:cubicBezTo>
                    <a:cubicBezTo>
                      <a:pt x="321" y="333"/>
                      <a:pt x="320" y="335"/>
                      <a:pt x="318" y="335"/>
                    </a:cubicBezTo>
                    <a:cubicBezTo>
                      <a:pt x="44" y="335"/>
                      <a:pt x="44" y="335"/>
                      <a:pt x="44" y="335"/>
                    </a:cubicBezTo>
                    <a:cubicBezTo>
                      <a:pt x="42" y="335"/>
                      <a:pt x="41" y="333"/>
                      <a:pt x="41" y="331"/>
                    </a:cubicBezTo>
                    <a:cubicBezTo>
                      <a:pt x="41" y="146"/>
                      <a:pt x="41" y="146"/>
                      <a:pt x="41" y="146"/>
                    </a:cubicBezTo>
                    <a:cubicBezTo>
                      <a:pt x="41" y="143"/>
                      <a:pt x="38" y="140"/>
                      <a:pt x="35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76" y="15"/>
                      <a:pt x="176" y="15"/>
                      <a:pt x="176" y="15"/>
                    </a:cubicBezTo>
                    <a:cubicBezTo>
                      <a:pt x="179" y="13"/>
                      <a:pt x="183" y="13"/>
                      <a:pt x="186" y="15"/>
                    </a:cubicBezTo>
                    <a:cubicBezTo>
                      <a:pt x="349" y="140"/>
                      <a:pt x="349" y="140"/>
                      <a:pt x="349" y="140"/>
                    </a:cubicBezTo>
                    <a:cubicBezTo>
                      <a:pt x="349" y="140"/>
                      <a:pt x="349" y="140"/>
                      <a:pt x="349" y="1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2" tIns="45712" rIns="91422" bIns="45712" numCol="1" anchor="t" anchorCtr="0" compatLnSpc="1">
                <a:prstTxWarp prst="textNoShape">
                  <a:avLst/>
                </a:prstTxWarp>
              </a:bodyPr>
              <a:lstStyle/>
              <a:p>
                <a:pPr defTabSz="914133">
                  <a:defRPr/>
                </a:pPr>
                <a:endParaRPr lang="fr-FR" sz="2800" noProof="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71" name="Picture 1070">
              <a:extLst>
                <a:ext uri="{FF2B5EF4-FFF2-40B4-BE49-F238E27FC236}">
                  <a16:creationId xmlns:a16="http://schemas.microsoft.com/office/drawing/2014/main" id="{762923DB-E899-1E6C-46AD-AAC68546A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4944" y="4706639"/>
              <a:ext cx="1244347" cy="269106"/>
            </a:xfrm>
            <a:prstGeom prst="rect">
              <a:avLst/>
            </a:prstGeom>
          </p:spPr>
        </p:pic>
        <p:pic>
          <p:nvPicPr>
            <p:cNvPr id="1072" name="Picture 1071">
              <a:extLst>
                <a:ext uri="{FF2B5EF4-FFF2-40B4-BE49-F238E27FC236}">
                  <a16:creationId xmlns:a16="http://schemas.microsoft.com/office/drawing/2014/main" id="{20C0A507-1559-0F62-34E7-C05E0FF598E5}"/>
                </a:ext>
              </a:extLst>
            </p:cNvPr>
            <p:cNvPicPr>
              <a:picLocks/>
            </p:cNvPicPr>
            <p:nvPr/>
          </p:nvPicPr>
          <p:blipFill>
            <a:blip r:embed="rId5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0380" y="4659057"/>
              <a:ext cx="269974" cy="269974"/>
            </a:xfrm>
            <a:prstGeom prst="flowChartConnector">
              <a:avLst/>
            </a:prstGeom>
          </p:spPr>
        </p:pic>
        <p:pic>
          <p:nvPicPr>
            <p:cNvPr id="1073" name="Graphic 1072" descr="Africa with solid fill">
              <a:extLst>
                <a:ext uri="{FF2B5EF4-FFF2-40B4-BE49-F238E27FC236}">
                  <a16:creationId xmlns:a16="http://schemas.microsoft.com/office/drawing/2014/main" id="{86EB5F77-7689-FA09-705B-CD0B90D16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p:blipFill>
          <p:spPr>
            <a:xfrm>
              <a:off x="3858995" y="5601767"/>
              <a:ext cx="296942" cy="296942"/>
            </a:xfrm>
            <a:prstGeom prst="rect">
              <a:avLst/>
            </a:prstGeom>
          </p:spPr>
        </p:pic>
        <p:pic>
          <p:nvPicPr>
            <p:cNvPr id="1074" name="Picture 1073">
              <a:extLst>
                <a:ext uri="{FF2B5EF4-FFF2-40B4-BE49-F238E27FC236}">
                  <a16:creationId xmlns:a16="http://schemas.microsoft.com/office/drawing/2014/main" id="{4B39509E-A644-46FB-213F-A59D805B68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06443" y="4638054"/>
              <a:ext cx="2089615" cy="1343613"/>
            </a:xfrm>
            <a:prstGeom prst="rect">
              <a:avLst/>
            </a:prstGeom>
          </p:spPr>
        </p:pic>
        <p:sp>
          <p:nvSpPr>
            <p:cNvPr id="1075" name="Rectangle 1074">
              <a:extLst>
                <a:ext uri="{FF2B5EF4-FFF2-40B4-BE49-F238E27FC236}">
                  <a16:creationId xmlns:a16="http://schemas.microsoft.com/office/drawing/2014/main" id="{EBB1C38B-9262-0367-BA81-3E2B52177E1C}"/>
                </a:ext>
              </a:extLst>
            </p:cNvPr>
            <p:cNvSpPr/>
            <p:nvPr/>
          </p:nvSpPr>
          <p:spPr>
            <a:xfrm>
              <a:off x="9606443" y="4626894"/>
              <a:ext cx="2088809" cy="1354698"/>
            </a:xfrm>
            <a:prstGeom prst="rect">
              <a:avLst/>
            </a:prstGeom>
            <a:solidFill>
              <a:schemeClr val="bg1">
                <a:alpha val="81000"/>
              </a:schemeClr>
            </a:solidFill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6997" tIns="107978" rIns="26994" rtlCol="0" anchor="ctr"/>
            <a:lstStyle/>
            <a:p>
              <a:pPr algn="ctr" defTabSz="914133">
                <a:defRPr/>
              </a:pPr>
              <a:r>
                <a:rPr lang="fr-FR" sz="1100" i="1" noProof="0" dirty="0" err="1">
                  <a:solidFill>
                    <a:srgbClr val="052F26"/>
                  </a:solidFill>
                  <a:latin typeface="Alaska Beta Med" pitchFamily="50" charset="0"/>
                  <a:cs typeface="Arial" panose="020B0604020202020204" pitchFamily="34" charset="0"/>
                </a:rPr>
                <a:t>Meridiam</a:t>
              </a:r>
              <a:r>
                <a:rPr lang="fr-FR" sz="1100" i="1" noProof="0" dirty="0">
                  <a:solidFill>
                    <a:srgbClr val="052F26"/>
                  </a:solidFill>
                  <a:latin typeface="Alaska Beta Med" pitchFamily="50" charset="0"/>
                  <a:cs typeface="Arial" panose="020B0604020202020204" pitchFamily="34" charset="0"/>
                </a:rPr>
                <a:t> est un fond d’investissement français œuvrant au service des populations et de la planète, en concevant, finançant, développant et exploitant des infrastructures durables et transformatrices, inscrites dans le long terme.</a:t>
              </a:r>
            </a:p>
            <a:p>
              <a:pPr algn="ctr" defTabSz="914133">
                <a:defRPr/>
              </a:pPr>
              <a:r>
                <a:rPr lang="fr-FR" sz="1100" i="1" noProof="0" dirty="0">
                  <a:solidFill>
                    <a:srgbClr val="052F26"/>
                  </a:solidFill>
                  <a:latin typeface="Alaska Beta Med" pitchFamily="50" charset="0"/>
                  <a:cs typeface="Arial" panose="020B0604020202020204" pitchFamily="34" charset="0"/>
                </a:rPr>
                <a:t>(un horizon de 25 ans, ou plus)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9041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194FF042-81B5-7AAC-BD1F-51624D3B0394}"/>
              </a:ext>
            </a:extLst>
          </p:cNvPr>
          <p:cNvSpPr/>
          <p:nvPr/>
        </p:nvSpPr>
        <p:spPr>
          <a:xfrm>
            <a:off x="0" y="1452305"/>
            <a:ext cx="6306458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086965-8FF8-5801-E1F5-13DD80A7C912}"/>
              </a:ext>
            </a:extLst>
          </p:cNvPr>
          <p:cNvSpPr/>
          <p:nvPr/>
        </p:nvSpPr>
        <p:spPr>
          <a:xfrm>
            <a:off x="632618" y="2310873"/>
            <a:ext cx="7246785" cy="5370448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2E18AB-EEAA-24AD-26D2-FD655F761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619" y="580152"/>
            <a:ext cx="14979941" cy="569387"/>
          </a:xfrm>
        </p:spPr>
        <p:txBody>
          <a:bodyPr/>
          <a:lstStyle/>
          <a:p>
            <a:r>
              <a:rPr lang="fr-FR" sz="4000" noProof="0" dirty="0"/>
              <a:t>Rappels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E5F63-5F0D-3F98-C65F-CC59D88A9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19" y="1462679"/>
            <a:ext cx="6847723" cy="805804"/>
          </a:xfrm>
        </p:spPr>
        <p:txBody>
          <a:bodyPr/>
          <a:lstStyle/>
          <a:p>
            <a:r>
              <a:rPr lang="fr-FR" sz="4400" b="1" noProof="0" dirty="0" err="1">
                <a:solidFill>
                  <a:schemeClr val="bg1"/>
                </a:solidFill>
              </a:rPr>
              <a:t>Meridiam</a:t>
            </a:r>
            <a:r>
              <a:rPr lang="fr-FR" sz="4400" b="1" noProof="0" dirty="0">
                <a:solidFill>
                  <a:schemeClr val="bg1"/>
                </a:solidFill>
              </a:rPr>
              <a:t> au Gabon</a:t>
            </a:r>
            <a:endParaRPr lang="fr-FR" sz="4000" b="1" noProof="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5F982-485C-24E0-FC7D-EEC267A49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t>5</a:t>
            </a:fld>
            <a:endParaRPr lang="fr-FR" noProof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1BC6EB4-3935-B15C-FD5F-0B745D7D45D5}"/>
              </a:ext>
            </a:extLst>
          </p:cNvPr>
          <p:cNvSpPr txBox="1">
            <a:spLocks/>
          </p:cNvSpPr>
          <p:nvPr/>
        </p:nvSpPr>
        <p:spPr>
          <a:xfrm>
            <a:off x="890217" y="3780080"/>
            <a:ext cx="6398548" cy="6494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i="1" noProof="0" dirty="0">
                <a:solidFill>
                  <a:schemeClr val="bg1">
                    <a:lumMod val="95000"/>
                  </a:schemeClr>
                </a:solidFill>
              </a:rPr>
              <a:t>ASONHA Energie, la </a:t>
            </a:r>
            <a:r>
              <a:rPr lang="fr-FR" sz="2000" b="1" i="1" noProof="0" dirty="0">
                <a:solidFill>
                  <a:schemeClr val="bg1">
                    <a:lumMod val="95000"/>
                  </a:schemeClr>
                </a:solidFill>
              </a:rPr>
              <a:t>SAG</a:t>
            </a:r>
            <a:r>
              <a:rPr lang="fr-FR" sz="2000" i="1" noProof="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fr-FR" sz="2000" b="1" i="1" noProof="0" dirty="0">
                <a:solidFill>
                  <a:schemeClr val="bg1">
                    <a:lumMod val="95000"/>
                  </a:schemeClr>
                </a:solidFill>
              </a:rPr>
              <a:t>SETRAG</a:t>
            </a:r>
            <a:r>
              <a:rPr lang="fr-FR" sz="2000" i="1" noProof="0" dirty="0">
                <a:solidFill>
                  <a:schemeClr val="bg1">
                    <a:lumMod val="95000"/>
                  </a:schemeClr>
                </a:solidFill>
              </a:rPr>
              <a:t> et </a:t>
            </a:r>
            <a:r>
              <a:rPr lang="fr-FR" sz="2000" b="1" i="1" noProof="0" dirty="0">
                <a:solidFill>
                  <a:schemeClr val="bg1">
                    <a:lumMod val="95000"/>
                  </a:schemeClr>
                </a:solidFill>
              </a:rPr>
              <a:t>OMP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E5ADDEE-5BAB-BDBC-4FD9-A8A653384C84}"/>
              </a:ext>
            </a:extLst>
          </p:cNvPr>
          <p:cNvSpPr txBox="1">
            <a:spLocks/>
          </p:cNvSpPr>
          <p:nvPr/>
        </p:nvSpPr>
        <p:spPr>
          <a:xfrm>
            <a:off x="1347542" y="4386243"/>
            <a:ext cx="5657626" cy="9144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b="1" noProof="0" dirty="0">
                <a:solidFill>
                  <a:srgbClr val="00CFB3"/>
                </a:solidFill>
              </a:rPr>
              <a:t>3000</a:t>
            </a:r>
            <a:r>
              <a:rPr lang="fr-FR" sz="4000" noProof="0" dirty="0">
                <a:solidFill>
                  <a:srgbClr val="00CFB3"/>
                </a:solidFill>
              </a:rPr>
              <a:t> </a:t>
            </a:r>
          </a:p>
          <a:p>
            <a:pPr algn="ctr"/>
            <a:r>
              <a:rPr lang="fr-FR" sz="4000" noProof="0" dirty="0">
                <a:solidFill>
                  <a:schemeClr val="bg2"/>
                </a:solidFill>
              </a:rPr>
              <a:t>Emplois Directs créés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7F5030D-97AD-6A6D-37DF-88489399987A}"/>
              </a:ext>
            </a:extLst>
          </p:cNvPr>
          <p:cNvSpPr txBox="1">
            <a:spLocks/>
          </p:cNvSpPr>
          <p:nvPr/>
        </p:nvSpPr>
        <p:spPr>
          <a:xfrm>
            <a:off x="1404410" y="6059119"/>
            <a:ext cx="5543890" cy="9144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b="1" noProof="0" dirty="0">
                <a:solidFill>
                  <a:srgbClr val="00CFB3"/>
                </a:solidFill>
              </a:rPr>
              <a:t>1,5</a:t>
            </a:r>
            <a:r>
              <a:rPr lang="fr-FR" sz="4000" noProof="0" dirty="0">
                <a:solidFill>
                  <a:srgbClr val="00CFB3"/>
                </a:solidFill>
              </a:rPr>
              <a:t> </a:t>
            </a:r>
          </a:p>
          <a:p>
            <a:pPr algn="ctr"/>
            <a:r>
              <a:rPr lang="fr-FR" sz="4000" noProof="0" dirty="0">
                <a:solidFill>
                  <a:schemeClr val="bg2"/>
                </a:solidFill>
              </a:rPr>
              <a:t>Milliards d’euros investi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6301705-1F51-A17C-9615-D2B90F149740}"/>
              </a:ext>
            </a:extLst>
          </p:cNvPr>
          <p:cNvSpPr txBox="1">
            <a:spLocks/>
          </p:cNvSpPr>
          <p:nvPr/>
        </p:nvSpPr>
        <p:spPr>
          <a:xfrm>
            <a:off x="1670022" y="2381434"/>
            <a:ext cx="4593884" cy="9144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5400" b="1" noProof="0" dirty="0">
                <a:solidFill>
                  <a:srgbClr val="00CFB3"/>
                </a:solidFill>
              </a:rPr>
              <a:t>4</a:t>
            </a:r>
            <a:r>
              <a:rPr lang="fr-FR" sz="4000" noProof="0" dirty="0"/>
              <a:t> </a:t>
            </a:r>
          </a:p>
          <a:p>
            <a:pPr algn="ctr"/>
            <a:r>
              <a:rPr lang="fr-FR" sz="4000" noProof="0" dirty="0">
                <a:solidFill>
                  <a:schemeClr val="bg2"/>
                </a:solidFill>
              </a:rPr>
              <a:t>Projets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8CB7D9E-37E6-890D-2242-79D666417527}"/>
              </a:ext>
            </a:extLst>
          </p:cNvPr>
          <p:cNvSpPr txBox="1">
            <a:spLocks/>
          </p:cNvSpPr>
          <p:nvPr/>
        </p:nvSpPr>
        <p:spPr>
          <a:xfrm>
            <a:off x="8217297" y="3390714"/>
            <a:ext cx="7407673" cy="41871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0" b="0" i="0" kern="1200" spc="-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6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None/>
              <a:tabLst/>
              <a:defRPr sz="5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3000" kern="1200" spc="-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1" u="sng" noProof="0" dirty="0">
                <a:solidFill>
                  <a:schemeClr val="tx1"/>
                </a:solidFill>
              </a:rPr>
              <a:t>Actionnaire à 60% </a:t>
            </a:r>
            <a:r>
              <a:rPr lang="fr-FR" sz="3200" noProof="0" dirty="0">
                <a:solidFill>
                  <a:schemeClr val="tx1"/>
                </a:solidFill>
              </a:rPr>
              <a:t>d'</a:t>
            </a:r>
            <a:r>
              <a:rPr lang="fr-FR" sz="3200" b="1" noProof="0" dirty="0" err="1">
                <a:solidFill>
                  <a:schemeClr val="tx1"/>
                </a:solidFill>
                <a:highlight>
                  <a:srgbClr val="80E7DA"/>
                </a:highlight>
              </a:rPr>
              <a:t>Asonha</a:t>
            </a:r>
            <a:r>
              <a:rPr lang="fr-FR" sz="3200" b="1" noProof="0" dirty="0">
                <a:solidFill>
                  <a:schemeClr val="tx1"/>
                </a:solidFill>
                <a:highlight>
                  <a:srgbClr val="80E7DA"/>
                </a:highlight>
              </a:rPr>
              <a:t> Energie</a:t>
            </a:r>
            <a:r>
              <a:rPr lang="fr-FR" sz="3200" noProof="0" dirty="0">
                <a:solidFill>
                  <a:schemeClr val="tx1"/>
                </a:solidFill>
              </a:rPr>
              <a:t>, nous avons signé avec l'État gabonais un partenariat public-privé pour le financement, la conception, construction et exploitation du </a:t>
            </a:r>
            <a:r>
              <a:rPr lang="fr-FR" sz="3200" noProof="0" dirty="0">
                <a:solidFill>
                  <a:schemeClr val="tx1"/>
                </a:solidFill>
                <a:highlight>
                  <a:srgbClr val="80E7DA"/>
                </a:highlight>
              </a:rPr>
              <a:t>barrage hydroélectrique de </a:t>
            </a:r>
            <a:r>
              <a:rPr lang="fr-FR" sz="3200" noProof="0" dirty="0" err="1">
                <a:solidFill>
                  <a:schemeClr val="tx1"/>
                </a:solidFill>
                <a:highlight>
                  <a:srgbClr val="80E7DA"/>
                </a:highlight>
              </a:rPr>
              <a:t>Kinguélé</a:t>
            </a:r>
            <a:r>
              <a:rPr lang="fr-FR" sz="3200" noProof="0" dirty="0">
                <a:solidFill>
                  <a:schemeClr val="tx1"/>
                </a:solidFill>
                <a:highlight>
                  <a:srgbClr val="80E7DA"/>
                </a:highlight>
              </a:rPr>
              <a:t> Aval</a:t>
            </a:r>
            <a:r>
              <a:rPr lang="fr-FR" sz="3200" noProof="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1563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9975E-6368-8EB9-BF16-198EE9A3C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17D018-6B6C-C371-DE9D-A8AA161B8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6</a:t>
            </a:fld>
            <a:endParaRPr lang="fr-FR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26F561-6647-2F88-6AFB-D8D6F711B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61" y="605961"/>
            <a:ext cx="9855491" cy="1036822"/>
          </a:xfrm>
        </p:spPr>
        <p:txBody>
          <a:bodyPr/>
          <a:lstStyle/>
          <a:p>
            <a:r>
              <a:rPr lang="fr-FR" noProof="0" dirty="0">
                <a:solidFill>
                  <a:schemeClr val="tx1"/>
                </a:solidFill>
              </a:rPr>
              <a:t>Sommaire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4DCE89B-05BF-0AB6-1146-511FFB463243}"/>
              </a:ext>
            </a:extLst>
          </p:cNvPr>
          <p:cNvSpPr txBox="1">
            <a:spLocks/>
          </p:cNvSpPr>
          <p:nvPr/>
        </p:nvSpPr>
        <p:spPr>
          <a:xfrm>
            <a:off x="663761" y="2149065"/>
            <a:ext cx="11867874" cy="90764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tx1"/>
                </a:solidFill>
              </a:rPr>
              <a:t>Présentation du projet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EDA471-5DBD-13C6-4587-652D06B05A63}"/>
              </a:ext>
            </a:extLst>
          </p:cNvPr>
          <p:cNvSpPr txBox="1">
            <a:spLocks/>
          </p:cNvSpPr>
          <p:nvPr/>
        </p:nvSpPr>
        <p:spPr>
          <a:xfrm>
            <a:off x="642646" y="3660002"/>
            <a:ext cx="11867874" cy="90764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bg2">
                    <a:lumMod val="85000"/>
                  </a:schemeClr>
                </a:solidFill>
              </a:rPr>
              <a:t>Structuration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EE9935A-0806-2EAD-80B1-589883F58715}"/>
              </a:ext>
            </a:extLst>
          </p:cNvPr>
          <p:cNvSpPr txBox="1">
            <a:spLocks/>
          </p:cNvSpPr>
          <p:nvPr/>
        </p:nvSpPr>
        <p:spPr>
          <a:xfrm>
            <a:off x="621531" y="5170939"/>
            <a:ext cx="11867874" cy="90764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/>
          <a:lstStyle>
            <a:lvl1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2000" b="0" i="0" kern="1200">
                <a:solidFill>
                  <a:schemeClr val="tx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140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0800" indent="-19080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Char char="–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200" rtl="0" eaLnBrk="1" latinLnBrk="0" hangingPunct="1">
              <a:lnSpc>
                <a:spcPct val="117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noProof="0" dirty="0">
                <a:solidFill>
                  <a:schemeClr val="bg2">
                    <a:lumMod val="85000"/>
                  </a:schemeClr>
                </a:solidFill>
              </a:rPr>
              <a:t>Facteurs clés de succès</a:t>
            </a:r>
          </a:p>
        </p:txBody>
      </p:sp>
    </p:spTree>
    <p:extLst>
      <p:ext uri="{BB962C8B-B14F-4D97-AF65-F5344CB8AC3E}">
        <p14:creationId xmlns:p14="http://schemas.microsoft.com/office/powerpoint/2010/main" val="2784545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2EA2C-F8BB-2370-8155-92A0FE49D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72CE22-03A7-EA18-8DCE-C0FF5B670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7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7984A06-1F60-AEDF-B44B-347C9022E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Présentation du projet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E728E8-3617-4054-2407-F94F6D7DDF0B}"/>
              </a:ext>
            </a:extLst>
          </p:cNvPr>
          <p:cNvSpPr/>
          <p:nvPr/>
        </p:nvSpPr>
        <p:spPr>
          <a:xfrm>
            <a:off x="505287" y="1527912"/>
            <a:ext cx="3907687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344A67-EF88-BE79-3982-CA93A4C2F42A}"/>
              </a:ext>
            </a:extLst>
          </p:cNvPr>
          <p:cNvSpPr txBox="1"/>
          <p:nvPr/>
        </p:nvSpPr>
        <p:spPr>
          <a:xfrm>
            <a:off x="600986" y="1527914"/>
            <a:ext cx="3716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Raison d’être  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E0244C52-9EEA-5564-4E4C-C44E557D52EF}"/>
              </a:ext>
            </a:extLst>
          </p:cNvPr>
          <p:cNvSpPr/>
          <p:nvPr/>
        </p:nvSpPr>
        <p:spPr>
          <a:xfrm rot="707117">
            <a:off x="3302587" y="1315854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pic>
        <p:nvPicPr>
          <p:cNvPr id="12" name="Image 4">
            <a:extLst>
              <a:ext uri="{FF2B5EF4-FFF2-40B4-BE49-F238E27FC236}">
                <a16:creationId xmlns:a16="http://schemas.microsoft.com/office/drawing/2014/main" id="{2F108341-D28C-9BFA-7764-280DA87797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r="1834"/>
          <a:stretch/>
        </p:blipFill>
        <p:spPr>
          <a:xfrm>
            <a:off x="4682102" y="2369836"/>
            <a:ext cx="7283116" cy="409675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625F14EA-3E7E-F0D9-FB77-3FADDECB1F5D}"/>
              </a:ext>
            </a:extLst>
          </p:cNvPr>
          <p:cNvGrpSpPr/>
          <p:nvPr/>
        </p:nvGrpSpPr>
        <p:grpSpPr>
          <a:xfrm>
            <a:off x="6551007" y="5295802"/>
            <a:ext cx="3545305" cy="1170786"/>
            <a:chOff x="6356139" y="5189263"/>
            <a:chExt cx="3545305" cy="117078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30167B-DEEC-DC3F-AF02-7375EAFDF52B}"/>
                </a:ext>
              </a:extLst>
            </p:cNvPr>
            <p:cNvSpPr/>
            <p:nvPr/>
          </p:nvSpPr>
          <p:spPr>
            <a:xfrm>
              <a:off x="6356139" y="5189263"/>
              <a:ext cx="3545305" cy="117078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0" dirty="0"/>
            </a:p>
          </p:txBody>
        </p:sp>
        <p:pic>
          <p:nvPicPr>
            <p:cNvPr id="13" name="Picture 21">
              <a:extLst>
                <a:ext uri="{FF2B5EF4-FFF2-40B4-BE49-F238E27FC236}">
                  <a16:creationId xmlns:a16="http://schemas.microsoft.com/office/drawing/2014/main" id="{EFE2C7F7-1A4E-01B9-83A4-6651C9497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6139" y="5391480"/>
              <a:ext cx="3348049" cy="862531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9B8B064-18A6-6C40-AB9A-4FC62A2869EA}"/>
              </a:ext>
            </a:extLst>
          </p:cNvPr>
          <p:cNvSpPr txBox="1"/>
          <p:nvPr/>
        </p:nvSpPr>
        <p:spPr>
          <a:xfrm>
            <a:off x="254581" y="2791377"/>
            <a:ext cx="350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noProof="0" dirty="0">
                <a:highlight>
                  <a:srgbClr val="80E7DA"/>
                </a:highlight>
              </a:rPr>
              <a:t>d’augmentation des besoins en électricité </a:t>
            </a:r>
            <a:r>
              <a:rPr lang="fr-FR" sz="1800" b="1" noProof="0" dirty="0"/>
              <a:t>domestique du Grand Libreville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A65A0E-6634-ECAE-D291-7E08B0E5DBB3}"/>
              </a:ext>
            </a:extLst>
          </p:cNvPr>
          <p:cNvSpPr txBox="1"/>
          <p:nvPr/>
        </p:nvSpPr>
        <p:spPr>
          <a:xfrm>
            <a:off x="12303468" y="2363370"/>
            <a:ext cx="3746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noProof="0" dirty="0"/>
              <a:t>Impact socio-économique durable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6047D6-7ACB-79BE-4D34-0A42E4EFC271}"/>
              </a:ext>
            </a:extLst>
          </p:cNvPr>
          <p:cNvSpPr txBox="1"/>
          <p:nvPr/>
        </p:nvSpPr>
        <p:spPr>
          <a:xfrm>
            <a:off x="254581" y="3738991"/>
            <a:ext cx="350917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noProof="0" dirty="0"/>
              <a:t>Une production insuffisante pour absorber la demande – industrielle notamment. </a:t>
            </a:r>
          </a:p>
          <a:p>
            <a:endParaRPr lang="fr-FR" sz="1800" noProof="0" dirty="0"/>
          </a:p>
          <a:p>
            <a:r>
              <a:rPr lang="fr-FR" sz="1800" noProof="0" dirty="0"/>
              <a:t>Le développement de nouveaux projets a connu un ralentissement, avec seulement une dizaine de  projets en cours de réalisation sur les cinquante-deux sites potentiels identifiés depuis les années 1980..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0B9667-70A1-9189-6B64-344B8FCCEA84}"/>
              </a:ext>
            </a:extLst>
          </p:cNvPr>
          <p:cNvSpPr txBox="1"/>
          <p:nvPr/>
        </p:nvSpPr>
        <p:spPr>
          <a:xfrm>
            <a:off x="415773" y="2271491"/>
            <a:ext cx="2833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noProof="0" dirty="0"/>
              <a:t>+5% par 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C09436-BE56-E715-0F8C-98CAB8D082E5}"/>
              </a:ext>
            </a:extLst>
          </p:cNvPr>
          <p:cNvSpPr txBox="1"/>
          <p:nvPr/>
        </p:nvSpPr>
        <p:spPr>
          <a:xfrm>
            <a:off x="12422034" y="3198073"/>
            <a:ext cx="35091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noProof="0" dirty="0" err="1"/>
              <a:t>Asonha</a:t>
            </a:r>
            <a:r>
              <a:rPr lang="fr-FR" sz="1800" noProof="0" dirty="0"/>
              <a:t> Energie vise à soutenir le pays dans sa croissance nationale et établir une </a:t>
            </a:r>
            <a:r>
              <a:rPr lang="fr-FR" sz="1800" noProof="0" dirty="0">
                <a:highlight>
                  <a:srgbClr val="80E7DA"/>
                </a:highlight>
              </a:rPr>
              <a:t>référence internationale </a:t>
            </a:r>
            <a:r>
              <a:rPr lang="fr-FR" sz="1800" noProof="0" dirty="0"/>
              <a:t>en termes d’investissement responsable</a:t>
            </a:r>
            <a:r>
              <a:rPr lang="fr-FR" sz="1800" b="1" noProof="0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F74829-585A-496C-D722-580A88A08D1D}"/>
              </a:ext>
            </a:extLst>
          </p:cNvPr>
          <p:cNvSpPr txBox="1"/>
          <p:nvPr/>
        </p:nvSpPr>
        <p:spPr>
          <a:xfrm>
            <a:off x="2851417" y="6621351"/>
            <a:ext cx="5514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noProof="0" dirty="0"/>
              <a:t>Transition énergétique et diversification du mix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70995F-922B-290B-AFCB-979CFD98EACA}"/>
              </a:ext>
            </a:extLst>
          </p:cNvPr>
          <p:cNvSpPr txBox="1"/>
          <p:nvPr/>
        </p:nvSpPr>
        <p:spPr>
          <a:xfrm>
            <a:off x="2637409" y="7425949"/>
            <a:ext cx="58074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noProof="0" dirty="0"/>
              <a:t>Le projet contribue à accroître la part de l’hydroélectricité dans le mix énergétique national, en réduisant la </a:t>
            </a:r>
            <a:r>
              <a:rPr lang="fr-FR" sz="1800" noProof="0" dirty="0">
                <a:highlight>
                  <a:srgbClr val="80E7DA"/>
                </a:highlight>
              </a:rPr>
              <a:t>dépendance au thermique</a:t>
            </a:r>
            <a:r>
              <a:rPr lang="fr-FR" sz="1800" noProof="0" dirty="0"/>
              <a:t> coûteux et polluant. Il fournira environ 34 MW pour 205 GWh/an d’électricité.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774A1-55A4-0F9E-85B8-3647D279625D}"/>
              </a:ext>
            </a:extLst>
          </p:cNvPr>
          <p:cNvSpPr txBox="1"/>
          <p:nvPr/>
        </p:nvSpPr>
        <p:spPr>
          <a:xfrm>
            <a:off x="9187696" y="7082960"/>
            <a:ext cx="5514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noProof="0" dirty="0"/>
              <a:t>Un projet à portée économique</a:t>
            </a:r>
          </a:p>
          <a:p>
            <a:pPr algn="ctr"/>
            <a:endParaRPr lang="fr-FR" b="1" u="sng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CB3950-D9FE-4E0C-0EE4-5B27DC054F08}"/>
              </a:ext>
            </a:extLst>
          </p:cNvPr>
          <p:cNvSpPr txBox="1"/>
          <p:nvPr/>
        </p:nvSpPr>
        <p:spPr>
          <a:xfrm>
            <a:off x="9061517" y="7604497"/>
            <a:ext cx="5807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noProof="0" dirty="0"/>
              <a:t>Ce projet renforce </a:t>
            </a:r>
            <a:r>
              <a:rPr lang="fr-FR" sz="1800" noProof="0" dirty="0">
                <a:highlight>
                  <a:srgbClr val="80E7DA"/>
                </a:highlight>
              </a:rPr>
              <a:t>l’attractivité du Gabon </a:t>
            </a:r>
            <a:r>
              <a:rPr lang="fr-FR" sz="1800" noProof="0" dirty="0"/>
              <a:t>en tant que destination stable pour l’investissement, participe à la diversification de l’économie, et génère des emplois durables. </a:t>
            </a:r>
          </a:p>
        </p:txBody>
      </p:sp>
    </p:spTree>
    <p:extLst>
      <p:ext uri="{BB962C8B-B14F-4D97-AF65-F5344CB8AC3E}">
        <p14:creationId xmlns:p14="http://schemas.microsoft.com/office/powerpoint/2010/main" val="1468640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10B11-B9E0-A287-11FC-FD8ED03BB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028F22-03C1-23E7-9561-C1860040B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68E7-61F5-D04E-995D-81EF41C01A2A}" type="slidenum">
              <a:rPr lang="fr-FR" noProof="0" smtClean="0"/>
              <a:pPr/>
              <a:t>8</a:t>
            </a:fld>
            <a:endParaRPr lang="fr-FR" noProof="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C8FDCF5-BF64-4BB9-E01D-DE85CB862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00" y="396454"/>
            <a:ext cx="14336096" cy="888705"/>
          </a:xfrm>
        </p:spPr>
        <p:txBody>
          <a:bodyPr/>
          <a:lstStyle/>
          <a:p>
            <a:r>
              <a:rPr lang="fr-FR" sz="6000" b="1" noProof="0" dirty="0">
                <a:solidFill>
                  <a:schemeClr val="bg2"/>
                </a:solidFill>
              </a:rPr>
              <a:t>Présentation du projet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D12846-6B02-9ED8-711A-92566D8B2A89}"/>
              </a:ext>
            </a:extLst>
          </p:cNvPr>
          <p:cNvSpPr/>
          <p:nvPr/>
        </p:nvSpPr>
        <p:spPr>
          <a:xfrm>
            <a:off x="505287" y="1527912"/>
            <a:ext cx="4048696" cy="584777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A061F5-1A08-4CF7-6014-DED445123E06}"/>
              </a:ext>
            </a:extLst>
          </p:cNvPr>
          <p:cNvSpPr txBox="1"/>
          <p:nvPr/>
        </p:nvSpPr>
        <p:spPr>
          <a:xfrm>
            <a:off x="516321" y="1527914"/>
            <a:ext cx="2953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noProof="0" dirty="0">
                <a:solidFill>
                  <a:schemeClr val="bg2"/>
                </a:solidFill>
              </a:rPr>
              <a:t>Présentation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B535801-0FA2-7151-3F1F-F25ED501DBC9}"/>
              </a:ext>
            </a:extLst>
          </p:cNvPr>
          <p:cNvSpPr/>
          <p:nvPr/>
        </p:nvSpPr>
        <p:spPr>
          <a:xfrm rot="707117">
            <a:off x="3440126" y="1339103"/>
            <a:ext cx="1846217" cy="159366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F246E48-75D2-89B9-9450-89FB9028FD12}"/>
              </a:ext>
            </a:extLst>
          </p:cNvPr>
          <p:cNvGrpSpPr/>
          <p:nvPr/>
        </p:nvGrpSpPr>
        <p:grpSpPr>
          <a:xfrm>
            <a:off x="12476876" y="3218851"/>
            <a:ext cx="3455688" cy="1204600"/>
            <a:chOff x="6356139" y="5189263"/>
            <a:chExt cx="3545305" cy="117078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3AF5FD-2012-CDF0-F0DA-4511808B21D9}"/>
                </a:ext>
              </a:extLst>
            </p:cNvPr>
            <p:cNvSpPr/>
            <p:nvPr/>
          </p:nvSpPr>
          <p:spPr>
            <a:xfrm>
              <a:off x="6356139" y="5189263"/>
              <a:ext cx="3545305" cy="117078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0" dirty="0"/>
            </a:p>
          </p:txBody>
        </p:sp>
        <p:pic>
          <p:nvPicPr>
            <p:cNvPr id="13" name="Picture 21">
              <a:extLst>
                <a:ext uri="{FF2B5EF4-FFF2-40B4-BE49-F238E27FC236}">
                  <a16:creationId xmlns:a16="http://schemas.microsoft.com/office/drawing/2014/main" id="{034D6E81-C3E0-7DB7-FAD1-788ADF6C2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6139" y="5391480"/>
              <a:ext cx="3348049" cy="862531"/>
            </a:xfrm>
            <a:prstGeom prst="rect">
              <a:avLst/>
            </a:prstGeom>
          </p:spPr>
        </p:pic>
      </p:grpSp>
      <p:pic>
        <p:nvPicPr>
          <p:cNvPr id="2" name="Image 40">
            <a:extLst>
              <a:ext uri="{FF2B5EF4-FFF2-40B4-BE49-F238E27FC236}">
                <a16:creationId xmlns:a16="http://schemas.microsoft.com/office/drawing/2014/main" id="{B4FA3FA2-4F77-50D1-1BCD-04B6EC5AD94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186440" y="1298597"/>
            <a:ext cx="3406967" cy="31546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1C6A86"/>
            </a:solidFill>
          </a:ln>
        </p:spPr>
      </p:pic>
      <p:pic>
        <p:nvPicPr>
          <p:cNvPr id="4" name="Image 8" descr="C:\DONNEES\01_Affaires\8210771_Gabon_Meridiam_ EIES KINGUELE aval\D_SIG\RESTITUTIONS\Situation Parc v2.jpg">
            <a:extLst>
              <a:ext uri="{FF2B5EF4-FFF2-40B4-BE49-F238E27FC236}">
                <a16:creationId xmlns:a16="http://schemas.microsoft.com/office/drawing/2014/main" id="{329C910C-FB23-68E2-AD83-7C6C61B905B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376" y="4326166"/>
            <a:ext cx="5246656" cy="31546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1C6A86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DBA8C5E-9DD6-C8D3-A734-2825AFA767EF}"/>
              </a:ext>
            </a:extLst>
          </p:cNvPr>
          <p:cNvSpPr/>
          <p:nvPr/>
        </p:nvSpPr>
        <p:spPr>
          <a:xfrm>
            <a:off x="10062090" y="2358961"/>
            <a:ext cx="206954" cy="14571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900225-1DC8-07EA-9536-E8D5A5337D0D}"/>
              </a:ext>
            </a:extLst>
          </p:cNvPr>
          <p:cNvSpPr txBox="1"/>
          <p:nvPr/>
        </p:nvSpPr>
        <p:spPr>
          <a:xfrm>
            <a:off x="451758" y="6581544"/>
            <a:ext cx="4483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Le projet</a:t>
            </a:r>
          </a:p>
        </p:txBody>
      </p:sp>
      <p:cxnSp>
        <p:nvCxnSpPr>
          <p:cNvPr id="25" name="Connecteur droit avec flèche 11">
            <a:extLst>
              <a:ext uri="{FF2B5EF4-FFF2-40B4-BE49-F238E27FC236}">
                <a16:creationId xmlns:a16="http://schemas.microsoft.com/office/drawing/2014/main" id="{FB3ACF15-AA21-0F10-C431-0F4E19188AB7}"/>
              </a:ext>
            </a:extLst>
          </p:cNvPr>
          <p:cNvCxnSpPr>
            <a:cxnSpLocks/>
          </p:cNvCxnSpPr>
          <p:nvPr/>
        </p:nvCxnSpPr>
        <p:spPr>
          <a:xfrm>
            <a:off x="12265651" y="6584680"/>
            <a:ext cx="1600878" cy="42328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3E47B30-CDDD-C386-5F99-5BF4AEB34A73}"/>
              </a:ext>
            </a:extLst>
          </p:cNvPr>
          <p:cNvSpPr txBox="1"/>
          <p:nvPr/>
        </p:nvSpPr>
        <p:spPr>
          <a:xfrm>
            <a:off x="401063" y="2789032"/>
            <a:ext cx="830986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1700" b="1" noProof="0" dirty="0">
                <a:solidFill>
                  <a:schemeClr val="accent6"/>
                </a:solidFill>
              </a:rPr>
              <a:t>Durée </a:t>
            </a:r>
            <a:r>
              <a:rPr lang="fr-FR" sz="1700" noProof="0" dirty="0">
                <a:solidFill>
                  <a:schemeClr val="accent6"/>
                </a:solidFill>
              </a:rPr>
              <a:t>: construction (40 mois) + Exploitation (30 ans)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1700" b="1" noProof="0" dirty="0">
              <a:solidFill>
                <a:schemeClr val="accent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1700" b="1" noProof="0" dirty="0">
                <a:solidFill>
                  <a:schemeClr val="accent6"/>
                </a:solidFill>
              </a:rPr>
              <a:t>Contrat : </a:t>
            </a:r>
            <a:r>
              <a:rPr lang="fr-FR" sz="1700" noProof="0" dirty="0">
                <a:solidFill>
                  <a:schemeClr val="accent6"/>
                </a:solidFill>
              </a:rPr>
              <a:t>Contrat de Partenariat et Contrat d’Achat d’Energie Electrique (Financement/Conception/Construction - Exploitation – Transfert à l’Etat) – </a:t>
            </a:r>
            <a:r>
              <a:rPr lang="fr-FR" sz="1700" b="1" noProof="0" dirty="0">
                <a:solidFill>
                  <a:schemeClr val="accent6"/>
                </a:solidFill>
              </a:rPr>
              <a:t>signé le 29 oct. 2019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52A4B92-A779-84CE-6237-A1CDC758AD02}"/>
              </a:ext>
            </a:extLst>
          </p:cNvPr>
          <p:cNvSpPr txBox="1"/>
          <p:nvPr/>
        </p:nvSpPr>
        <p:spPr>
          <a:xfrm>
            <a:off x="395962" y="2265847"/>
            <a:ext cx="3602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La Concession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C070AC-EE2E-1866-7123-B199635FC0DC}"/>
              </a:ext>
            </a:extLst>
          </p:cNvPr>
          <p:cNvSpPr txBox="1"/>
          <p:nvPr/>
        </p:nvSpPr>
        <p:spPr>
          <a:xfrm>
            <a:off x="446657" y="7065889"/>
            <a:ext cx="831496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1700" b="1" noProof="0" dirty="0">
                <a:solidFill>
                  <a:schemeClr val="accent6"/>
                </a:solidFill>
              </a:rPr>
              <a:t>Capacité : </a:t>
            </a:r>
            <a:r>
              <a:rPr lang="fr-FR" sz="1700" noProof="0" dirty="0">
                <a:solidFill>
                  <a:schemeClr val="accent6"/>
                </a:solidFill>
              </a:rPr>
              <a:t>34 MW (3 groupes)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1700" b="1" noProof="0" dirty="0">
              <a:solidFill>
                <a:schemeClr val="accent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1700" b="1" noProof="0" dirty="0">
                <a:solidFill>
                  <a:schemeClr val="accent6"/>
                </a:solidFill>
              </a:rPr>
              <a:t>Energie Produite : </a:t>
            </a:r>
            <a:r>
              <a:rPr lang="fr-FR" sz="1700" noProof="0" dirty="0">
                <a:solidFill>
                  <a:schemeClr val="accent6"/>
                </a:solidFill>
              </a:rPr>
              <a:t>205 GWh </a:t>
            </a:r>
            <a:r>
              <a:rPr lang="fr-FR" sz="1700" noProof="0" dirty="0" err="1">
                <a:solidFill>
                  <a:schemeClr val="accent6"/>
                </a:solidFill>
              </a:rPr>
              <a:t>p.a</a:t>
            </a:r>
            <a:r>
              <a:rPr lang="fr-FR" sz="1700" noProof="0" dirty="0">
                <a:solidFill>
                  <a:schemeClr val="accent6"/>
                </a:solidFill>
              </a:rPr>
              <a:t>. (1/3 du RIC de Libreville)</a:t>
            </a:r>
          </a:p>
          <a:p>
            <a:endParaRPr lang="fr-FR" sz="1700" b="1" noProof="0" dirty="0">
              <a:solidFill>
                <a:schemeClr val="accent6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292A04-5782-4C39-5E83-5C21E4E5203D}"/>
              </a:ext>
            </a:extLst>
          </p:cNvPr>
          <p:cNvSpPr txBox="1"/>
          <p:nvPr/>
        </p:nvSpPr>
        <p:spPr>
          <a:xfrm>
            <a:off x="395962" y="4945446"/>
            <a:ext cx="83098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1700" b="1" noProof="0" dirty="0">
                <a:solidFill>
                  <a:schemeClr val="accent6"/>
                </a:solidFill>
              </a:rPr>
              <a:t>Actionnariat: </a:t>
            </a:r>
            <a:r>
              <a:rPr lang="fr-FR" sz="1700" noProof="0" dirty="0" err="1">
                <a:solidFill>
                  <a:schemeClr val="accent6"/>
                </a:solidFill>
              </a:rPr>
              <a:t>Meridiam</a:t>
            </a:r>
            <a:r>
              <a:rPr lang="fr-FR" sz="1700" noProof="0" dirty="0">
                <a:solidFill>
                  <a:schemeClr val="accent6"/>
                </a:solidFill>
              </a:rPr>
              <a:t> 60% et GPC 40% pour un montant de </a:t>
            </a:r>
            <a:r>
              <a:rPr lang="fr-FR" sz="1700" b="1" noProof="0" dirty="0">
                <a:solidFill>
                  <a:schemeClr val="accent6"/>
                </a:solidFill>
                <a:highlight>
                  <a:srgbClr val="80E7DA"/>
                </a:highlight>
              </a:rPr>
              <a:t>51M EUR soit 34 milliards FCFA</a:t>
            </a:r>
          </a:p>
          <a:p>
            <a:endParaRPr lang="fr-FR" sz="1700" b="1" noProof="0" dirty="0">
              <a:solidFill>
                <a:schemeClr val="accent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1700" b="1" noProof="0" dirty="0">
                <a:solidFill>
                  <a:schemeClr val="accent6"/>
                </a:solidFill>
              </a:rPr>
              <a:t>Financement des bailleurs de fonds: </a:t>
            </a:r>
            <a:r>
              <a:rPr lang="fr-FR" sz="1700" noProof="0" dirty="0">
                <a:solidFill>
                  <a:schemeClr val="accent6"/>
                </a:solidFill>
              </a:rPr>
              <a:t>SFI, BAD, DBSA, EAIF pour un montant de </a:t>
            </a:r>
            <a:r>
              <a:rPr lang="fr-FR" sz="1700" b="1" noProof="0" dirty="0">
                <a:solidFill>
                  <a:schemeClr val="accent6"/>
                </a:solidFill>
                <a:highlight>
                  <a:srgbClr val="80E7DA"/>
                </a:highlight>
              </a:rPr>
              <a:t>137M EUR soit 89 milliards FCFA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1700" b="1" noProof="0" dirty="0">
              <a:solidFill>
                <a:schemeClr val="accent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B2D5E8-BB51-9255-9288-282C9AAB1AE6}"/>
              </a:ext>
            </a:extLst>
          </p:cNvPr>
          <p:cNvSpPr txBox="1"/>
          <p:nvPr/>
        </p:nvSpPr>
        <p:spPr>
          <a:xfrm>
            <a:off x="390861" y="4422261"/>
            <a:ext cx="3602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Le financement</a:t>
            </a:r>
          </a:p>
        </p:txBody>
      </p:sp>
    </p:spTree>
    <p:extLst>
      <p:ext uri="{BB962C8B-B14F-4D97-AF65-F5344CB8AC3E}">
        <p14:creationId xmlns:p14="http://schemas.microsoft.com/office/powerpoint/2010/main" val="2988792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6E1C2-BD22-344F-B00A-AF44CA478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647" y="650124"/>
            <a:ext cx="14979941" cy="683264"/>
          </a:xfrm>
        </p:spPr>
        <p:txBody>
          <a:bodyPr/>
          <a:lstStyle/>
          <a:p>
            <a:r>
              <a:rPr lang="fr-FR" sz="4800" noProof="0" dirty="0"/>
              <a:t>Les chiffres clés du projet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D13E34-4262-A046-BC6B-A36BFF3C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54596" y="8204662"/>
            <a:ext cx="660345" cy="356167"/>
          </a:xfrm>
        </p:spPr>
        <p:txBody>
          <a:bodyPr/>
          <a:lstStyle/>
          <a:p>
            <a:fld id="{91D568E7-61F5-D04E-995D-81EF41C01A2A}" type="slidenum">
              <a:rPr lang="fr-FR" noProof="0" smtClean="0"/>
              <a:pPr/>
              <a:t>9</a:t>
            </a:fld>
            <a:endParaRPr lang="fr-FR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2662EC-69B2-9C42-BA0D-80A652A7308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2646" y="2785701"/>
            <a:ext cx="3760911" cy="2014538"/>
          </a:xfrm>
        </p:spPr>
        <p:txBody>
          <a:bodyPr/>
          <a:lstStyle/>
          <a:p>
            <a:r>
              <a:rPr lang="fr-FR" sz="11500" noProof="0" dirty="0"/>
              <a:t>13%</a:t>
            </a:r>
          </a:p>
          <a:p>
            <a:pPr lvl="1"/>
            <a:r>
              <a:rPr lang="fr-FR" sz="1800" noProof="0" dirty="0"/>
              <a:t>des besoins en électricité de Libreville qui seront couverts par l'électricité fournie par le barrage hydroélectrique de </a:t>
            </a:r>
            <a:r>
              <a:rPr lang="fr-FR" sz="1800" noProof="0" dirty="0" err="1"/>
              <a:t>Kinguélé</a:t>
            </a:r>
            <a:r>
              <a:rPr lang="fr-FR" sz="1800" noProof="0" dirty="0"/>
              <a:t> Aval</a:t>
            </a:r>
          </a:p>
          <a:p>
            <a:pPr lvl="1"/>
            <a:endParaRPr lang="fr-FR" sz="1800" noProof="0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507F47-81E6-ED49-A4E5-9362678E13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300040" y="3994481"/>
            <a:ext cx="3910264" cy="2014538"/>
          </a:xfrm>
        </p:spPr>
        <p:txBody>
          <a:bodyPr/>
          <a:lstStyle/>
          <a:p>
            <a:pPr lvl="1"/>
            <a:r>
              <a:rPr lang="fr-FR" sz="1800" noProof="0" dirty="0"/>
              <a:t>de puissance installée qui sera mise en service après la réalisation des travaux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62931C2-90BC-204B-B48C-8E5C8036CBB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847757" y="2887579"/>
            <a:ext cx="5226736" cy="2451055"/>
          </a:xfrm>
        </p:spPr>
        <p:txBody>
          <a:bodyPr/>
          <a:lstStyle/>
          <a:p>
            <a:r>
              <a:rPr lang="fr-FR" sz="9600" noProof="0" dirty="0"/>
              <a:t>205 GW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C48C0FBD-18E7-3429-0B3D-FD33FCCE9A12}"/>
              </a:ext>
            </a:extLst>
          </p:cNvPr>
          <p:cNvSpPr txBox="1">
            <a:spLocks/>
          </p:cNvSpPr>
          <p:nvPr/>
        </p:nvSpPr>
        <p:spPr>
          <a:xfrm>
            <a:off x="11345189" y="1493285"/>
            <a:ext cx="4394995" cy="10676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2400" b="1" noProof="0" dirty="0"/>
              <a:t>≥ 50 </a:t>
            </a:r>
            <a:r>
              <a:rPr lang="fr-FR" sz="1800" noProof="0" dirty="0"/>
              <a:t>Nombre d’entreprises gabonaises impliquées sur le projet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B79EBA78-63CC-E3C0-DB13-F75B74906ACE}"/>
              </a:ext>
            </a:extLst>
          </p:cNvPr>
          <p:cNvSpPr txBox="1">
            <a:spLocks/>
          </p:cNvSpPr>
          <p:nvPr/>
        </p:nvSpPr>
        <p:spPr>
          <a:xfrm>
            <a:off x="11345189" y="617437"/>
            <a:ext cx="4394995" cy="5409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2400" b="1" noProof="0" dirty="0">
                <a:solidFill>
                  <a:schemeClr val="accent2"/>
                </a:solidFill>
              </a:rPr>
              <a:t>Impact économique</a:t>
            </a:r>
            <a:endParaRPr lang="fr-FR" sz="1800" noProof="0" dirty="0">
              <a:solidFill>
                <a:schemeClr val="accent2"/>
              </a:solidFill>
            </a:endParaRPr>
          </a:p>
        </p:txBody>
      </p:sp>
      <p:cxnSp>
        <p:nvCxnSpPr>
          <p:cNvPr id="9" name="Straight Connector 44">
            <a:extLst>
              <a:ext uri="{FF2B5EF4-FFF2-40B4-BE49-F238E27FC236}">
                <a16:creationId xmlns:a16="http://schemas.microsoft.com/office/drawing/2014/main" id="{C55B4EA7-4585-98D3-0704-01DF57E94714}"/>
              </a:ext>
            </a:extLst>
          </p:cNvPr>
          <p:cNvCxnSpPr>
            <a:cxnSpLocks/>
          </p:cNvCxnSpPr>
          <p:nvPr/>
        </p:nvCxnSpPr>
        <p:spPr>
          <a:xfrm>
            <a:off x="11345189" y="1269890"/>
            <a:ext cx="20740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08F2D6C3-8F14-E5E2-E5A6-98C10E30908D}"/>
              </a:ext>
            </a:extLst>
          </p:cNvPr>
          <p:cNvSpPr txBox="1">
            <a:spLocks/>
          </p:cNvSpPr>
          <p:nvPr/>
        </p:nvSpPr>
        <p:spPr>
          <a:xfrm>
            <a:off x="11345189" y="3418149"/>
            <a:ext cx="4537362" cy="14519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2400" b="1" noProof="0" dirty="0"/>
              <a:t>73 000 </a:t>
            </a:r>
            <a:r>
              <a:rPr lang="fr-FR" sz="1800" noProof="0" dirty="0"/>
              <a:t>tonnes d’émissions de CO2 évitées par an</a:t>
            </a:r>
          </a:p>
          <a:p>
            <a:pPr lvl="1" algn="l"/>
            <a:endParaRPr lang="fr-FR" sz="1800" noProof="0" dirty="0"/>
          </a:p>
          <a:p>
            <a:pPr lvl="1" algn="l"/>
            <a:r>
              <a:rPr lang="fr-FR" sz="2400" noProof="0" dirty="0"/>
              <a:t>1er</a:t>
            </a:r>
            <a:r>
              <a:rPr lang="fr-FR" sz="1800" noProof="0" dirty="0"/>
              <a:t> projet en Afrique à mettre en œuvre le </a:t>
            </a:r>
            <a:r>
              <a:rPr lang="fr-FR" sz="1800" b="1" i="1" noProof="0" dirty="0"/>
              <a:t>mécanisme de compensation </a:t>
            </a:r>
            <a:r>
              <a:rPr lang="fr-FR" sz="1800" noProof="0" dirty="0"/>
              <a:t>: 2 000 ha (soit 10x l'empreinte du projet) de concession forestière convertis en une zone protégée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0AA50185-8E5B-E181-C4D0-E0756F2430D1}"/>
              </a:ext>
            </a:extLst>
          </p:cNvPr>
          <p:cNvSpPr txBox="1">
            <a:spLocks/>
          </p:cNvSpPr>
          <p:nvPr/>
        </p:nvSpPr>
        <p:spPr>
          <a:xfrm>
            <a:off x="11345189" y="2665871"/>
            <a:ext cx="4394995" cy="5409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2400" b="1" noProof="0" dirty="0">
                <a:solidFill>
                  <a:schemeClr val="accent2"/>
                </a:solidFill>
              </a:rPr>
              <a:t>Impact environnemental</a:t>
            </a:r>
            <a:endParaRPr lang="fr-FR" sz="1800" noProof="0" dirty="0">
              <a:solidFill>
                <a:schemeClr val="accent2"/>
              </a:solidFill>
            </a:endParaRPr>
          </a:p>
        </p:txBody>
      </p:sp>
      <p:cxnSp>
        <p:nvCxnSpPr>
          <p:cNvPr id="13" name="Straight Connector 44">
            <a:extLst>
              <a:ext uri="{FF2B5EF4-FFF2-40B4-BE49-F238E27FC236}">
                <a16:creationId xmlns:a16="http://schemas.microsoft.com/office/drawing/2014/main" id="{4F0DB2D7-40E0-8906-A385-08B44945ECDA}"/>
              </a:ext>
            </a:extLst>
          </p:cNvPr>
          <p:cNvCxnSpPr>
            <a:cxnSpLocks/>
          </p:cNvCxnSpPr>
          <p:nvPr/>
        </p:nvCxnSpPr>
        <p:spPr>
          <a:xfrm>
            <a:off x="11345189" y="3293610"/>
            <a:ext cx="20740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805A85C9-DDC5-6901-4986-C2B3CCA5A14B}"/>
              </a:ext>
            </a:extLst>
          </p:cNvPr>
          <p:cNvSpPr txBox="1">
            <a:spLocks/>
          </p:cNvSpPr>
          <p:nvPr/>
        </p:nvSpPr>
        <p:spPr>
          <a:xfrm>
            <a:off x="11345189" y="7554598"/>
            <a:ext cx="4394995" cy="10676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2400" b="1" noProof="0" dirty="0"/>
              <a:t>+</a:t>
            </a:r>
            <a:r>
              <a:rPr lang="fr-FR" sz="2400" b="1" dirty="0"/>
              <a:t>750</a:t>
            </a:r>
            <a:r>
              <a:rPr lang="fr-FR" sz="2400" b="1" noProof="0" dirty="0"/>
              <a:t> </a:t>
            </a:r>
            <a:r>
              <a:rPr lang="fr-FR" sz="1800" noProof="0" dirty="0"/>
              <a:t>Nombre de personnes mobilisées sur le projet à fin mai 2025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02EEB83C-00D8-7AB5-A79D-53E410DA73DC}"/>
              </a:ext>
            </a:extLst>
          </p:cNvPr>
          <p:cNvSpPr txBox="1">
            <a:spLocks/>
          </p:cNvSpPr>
          <p:nvPr/>
        </p:nvSpPr>
        <p:spPr>
          <a:xfrm>
            <a:off x="11345189" y="6762176"/>
            <a:ext cx="4394995" cy="5409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2400" b="1" noProof="0" dirty="0">
                <a:solidFill>
                  <a:schemeClr val="accent2"/>
                </a:solidFill>
              </a:rPr>
              <a:t>Impact social</a:t>
            </a:r>
            <a:endParaRPr lang="fr-FR" sz="1800" noProof="0" dirty="0">
              <a:solidFill>
                <a:schemeClr val="accent2"/>
              </a:solidFill>
            </a:endParaRPr>
          </a:p>
        </p:txBody>
      </p:sp>
      <p:cxnSp>
        <p:nvCxnSpPr>
          <p:cNvPr id="18" name="Straight Connector 44">
            <a:extLst>
              <a:ext uri="{FF2B5EF4-FFF2-40B4-BE49-F238E27FC236}">
                <a16:creationId xmlns:a16="http://schemas.microsoft.com/office/drawing/2014/main" id="{200046F2-9B2E-1395-E9E4-2CA708CA5766}"/>
              </a:ext>
            </a:extLst>
          </p:cNvPr>
          <p:cNvCxnSpPr>
            <a:cxnSpLocks/>
          </p:cNvCxnSpPr>
          <p:nvPr/>
        </p:nvCxnSpPr>
        <p:spPr>
          <a:xfrm>
            <a:off x="11345189" y="7422867"/>
            <a:ext cx="20740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F6B2A448-8DD5-8B3E-65F2-988A7A42C4FC}"/>
              </a:ext>
            </a:extLst>
          </p:cNvPr>
          <p:cNvSpPr txBox="1">
            <a:spLocks/>
          </p:cNvSpPr>
          <p:nvPr/>
        </p:nvSpPr>
        <p:spPr>
          <a:xfrm>
            <a:off x="118393" y="6100084"/>
            <a:ext cx="9663792" cy="15854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219200" rtl="0" eaLnBrk="1" latinLnBrk="0" hangingPunct="1">
              <a:lnSpc>
                <a:spcPct val="6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8000" b="0" i="0" kern="1200">
                <a:solidFill>
                  <a:schemeClr val="accent2"/>
                </a:solidFill>
                <a:latin typeface="Alaska Beta Med" pitchFamily="2" charset="0"/>
                <a:ea typeface="+mn-ea"/>
                <a:cs typeface="+mn-cs"/>
              </a:defRPr>
            </a:lvl1pPr>
            <a:lvl2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System Font Regular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192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219200" rtl="0" eaLnBrk="1" latinLnBrk="0" hangingPunct="1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3200" b="1" i="1" noProof="0" dirty="0"/>
              <a:t>Contribution à la Transition Energétique</a:t>
            </a:r>
            <a:endParaRPr lang="fr-FR" sz="2400" i="1" noProof="0" dirty="0"/>
          </a:p>
        </p:txBody>
      </p:sp>
    </p:spTree>
    <p:extLst>
      <p:ext uri="{BB962C8B-B14F-4D97-AF65-F5344CB8AC3E}">
        <p14:creationId xmlns:p14="http://schemas.microsoft.com/office/powerpoint/2010/main" val="11335622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heme/theme1.xml><?xml version="1.0" encoding="utf-8"?>
<a:theme xmlns:a="http://schemas.openxmlformats.org/drawingml/2006/main" name="Thème Office">
  <a:themeElements>
    <a:clrScheme name="Meridian">
      <a:dk1>
        <a:srgbClr val="000000"/>
      </a:dk1>
      <a:lt1>
        <a:srgbClr val="FFFFFF"/>
      </a:lt1>
      <a:dk2>
        <a:srgbClr val="052F26"/>
      </a:dk2>
      <a:lt2>
        <a:srgbClr val="FFFFFF"/>
      </a:lt2>
      <a:accent1>
        <a:srgbClr val="052F26"/>
      </a:accent1>
      <a:accent2>
        <a:srgbClr val="00CFB3"/>
      </a:accent2>
      <a:accent3>
        <a:srgbClr val="E3E1DC"/>
      </a:accent3>
      <a:accent4>
        <a:srgbClr val="F2F2F2"/>
      </a:accent4>
      <a:accent5>
        <a:srgbClr val="CCF1DD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 2">
      <a:majorFont>
        <a:latin typeface="Alaska Beta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Alaska Beta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7" id="{3D63C416-7B06-DD42-9C92-B2B7640E4D3B}" vid="{AC499326-B65E-944D-AF9C-29B81427864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165AB7EC647F418C5122947C3E923C" ma:contentTypeVersion="9" ma:contentTypeDescription="Crée un document." ma:contentTypeScope="" ma:versionID="94bcd7f5e3836cace797f8a60d90a763">
  <xsd:schema xmlns:xsd="http://www.w3.org/2001/XMLSchema" xmlns:xs="http://www.w3.org/2001/XMLSchema" xmlns:p="http://schemas.microsoft.com/office/2006/metadata/properties" xmlns:ns3="82309cc8-a540-42cc-b1cc-2fa54d59a617" targetNamespace="http://schemas.microsoft.com/office/2006/metadata/properties" ma:root="true" ma:fieldsID="55ac9abedba016c0b3ce2c5a1584338b" ns3:_="">
    <xsd:import namespace="82309cc8-a540-42cc-b1cc-2fa54d59a617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09cc8-a540-42cc-b1cc-2fa54d59a617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6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2309cc8-a540-42cc-b1cc-2fa54d59a617" xsi:nil="true"/>
  </documentManagement>
</p:properties>
</file>

<file path=customXml/itemProps1.xml><?xml version="1.0" encoding="utf-8"?>
<ds:datastoreItem xmlns:ds="http://schemas.openxmlformats.org/officeDocument/2006/customXml" ds:itemID="{7D681235-DE99-4304-98C4-4C931E457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309cc8-a540-42cc-b1cc-2fa54d59a6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B9F54FE-05D7-48F2-BB7A-A0B809109A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D6613F-8BEA-4D97-9F1F-B53573A42D30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  <ds:schemaRef ds:uri="82309cc8-a540-42cc-b1cc-2fa54d59a617"/>
  </ds:schemaRefs>
</ds:datastoreItem>
</file>

<file path=docMetadata/LabelInfo.xml><?xml version="1.0" encoding="utf-8"?>
<clbl:labelList xmlns:clbl="http://schemas.microsoft.com/office/2020/mipLabelMetadata">
  <clbl:label id="{02fb6423-e98f-4b78-bad1-2cdef9555b92}" enabled="1" method="Standard" siteId="{db36e912-cf85-4f21-b854-da0ef791c6f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Meridiam_PPT_Template_V04</Template>
  <TotalTime>21168</TotalTime>
  <Words>2102</Words>
  <Application>Microsoft Office PowerPoint</Application>
  <PresentationFormat>Custom</PresentationFormat>
  <Paragraphs>299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Alaska Beta</vt:lpstr>
      <vt:lpstr>Alaska Beta Light</vt:lpstr>
      <vt:lpstr>Alaska Beta Med</vt:lpstr>
      <vt:lpstr>Arial</vt:lpstr>
      <vt:lpstr>Calibri</vt:lpstr>
      <vt:lpstr>System Font Regular</vt:lpstr>
      <vt:lpstr>Wingdings</vt:lpstr>
      <vt:lpstr>Thème Office</vt:lpstr>
      <vt:lpstr>Mettre en œuvre un  projet d’indépendance énergétique :  L’exemple de Kinguélé Aval au Gabon</vt:lpstr>
      <vt:lpstr>Sommaire</vt:lpstr>
      <vt:lpstr>Rappels</vt:lpstr>
      <vt:lpstr>Rappels</vt:lpstr>
      <vt:lpstr>Rappels</vt:lpstr>
      <vt:lpstr>Sommaire</vt:lpstr>
      <vt:lpstr>Présentation du projet</vt:lpstr>
      <vt:lpstr>Présentation du projet</vt:lpstr>
      <vt:lpstr>Les chiffres clés du projet</vt:lpstr>
      <vt:lpstr>Sommaire</vt:lpstr>
      <vt:lpstr>Structuration</vt:lpstr>
      <vt:lpstr>Structuration</vt:lpstr>
      <vt:lpstr>Structuration</vt:lpstr>
      <vt:lpstr>Structuration</vt:lpstr>
      <vt:lpstr>Structuration</vt:lpstr>
      <vt:lpstr>Structuration</vt:lpstr>
      <vt:lpstr>Sommaire</vt:lpstr>
      <vt:lpstr>Facteurs clés de succès</vt:lpstr>
      <vt:lpstr>Merci pour votre attention.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 goes here</dc:title>
  <dc:creator>Antoine LENOIR</dc:creator>
  <cp:lastModifiedBy>Melat MENGESHA</cp:lastModifiedBy>
  <cp:revision>11</cp:revision>
  <cp:lastPrinted>2018-02-15T23:48:39Z</cp:lastPrinted>
  <dcterms:created xsi:type="dcterms:W3CDTF">2021-10-20T14:35:53Z</dcterms:created>
  <dcterms:modified xsi:type="dcterms:W3CDTF">2025-07-03T07:01:44Z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0x01010024165AB7EC647F418C5122947C3E923C</vt:lpwstr>
  </property>
  <property fmtid="{D5CDD505-2E9C-101B-9397-08002B2CF9AE}" pid="3" name="MSIP_Label_02fb6423-e98f-4b78-bad1-2cdef9555b92_Enabled">
    <vt:lpwstr>true</vt:lpwstr>
  </property>
  <property fmtid="{D5CDD505-2E9C-101B-9397-08002B2CF9AE}" pid="4" name="MSIP_Label_02fb6423-e98f-4b78-bad1-2cdef9555b92_SetDate">
    <vt:lpwstr>2022-12-16T16:26:07Z</vt:lpwstr>
  </property>
  <property fmtid="{D5CDD505-2E9C-101B-9397-08002B2CF9AE}" pid="5" name="MSIP_Label_02fb6423-e98f-4b78-bad1-2cdef9555b92_Method">
    <vt:lpwstr>Standard</vt:lpwstr>
  </property>
  <property fmtid="{D5CDD505-2E9C-101B-9397-08002B2CF9AE}" pid="6" name="MSIP_Label_02fb6423-e98f-4b78-bad1-2cdef9555b92_Name">
    <vt:lpwstr>defa4170-0d19-0005-0004-bc88714345d2</vt:lpwstr>
  </property>
  <property fmtid="{D5CDD505-2E9C-101B-9397-08002B2CF9AE}" pid="7" name="MSIP_Label_02fb6423-e98f-4b78-bad1-2cdef9555b92_SiteId">
    <vt:lpwstr>db36e912-cf85-4f21-b854-da0ef791c6f0</vt:lpwstr>
  </property>
  <property fmtid="{D5CDD505-2E9C-101B-9397-08002B2CF9AE}" pid="8" name="MSIP_Label_02fb6423-e98f-4b78-bad1-2cdef9555b92_ActionId">
    <vt:lpwstr>d519405d-125e-43a2-bd21-7cb6cfa252e2</vt:lpwstr>
  </property>
  <property fmtid="{D5CDD505-2E9C-101B-9397-08002B2CF9AE}" pid="9" name="MSIP_Label_02fb6423-e98f-4b78-bad1-2cdef9555b92_ContentBits">
    <vt:lpwstr>0</vt:lpwstr>
  </property>
</Properties>
</file>