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5143500" type="screen16x9"/>
  <p:notesSz cx="9144000" cy="51435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8" d="100"/>
          <a:sy n="138" d="100"/>
        </p:scale>
        <p:origin x="834" y="1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10801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rgbClr val="7E7E7E"/>
                </a:solidFill>
                <a:latin typeface="Arial MT"/>
                <a:cs typeface="Arial MT"/>
              </a:defRPr>
            </a:lvl1pPr>
          </a:lstStyle>
          <a:p>
            <a:pPr marL="1016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spc="-50" dirty="0"/>
              <a:t>‹N°›</a:t>
            </a:fld>
            <a:endParaRPr spc="-5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rgbClr val="7E7E7E"/>
                </a:solidFill>
                <a:latin typeface="Arial MT"/>
                <a:cs typeface="Arial MT"/>
              </a:defRPr>
            </a:lvl1pPr>
          </a:lstStyle>
          <a:p>
            <a:pPr marL="1016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spc="-50" dirty="0"/>
              <a:t>‹N°›</a:t>
            </a:fld>
            <a:endParaRPr spc="-5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rgbClr val="7E7E7E"/>
                </a:solidFill>
                <a:latin typeface="Arial MT"/>
                <a:cs typeface="Arial MT"/>
              </a:defRPr>
            </a:lvl1pPr>
          </a:lstStyle>
          <a:p>
            <a:pPr marL="1016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spc="-50" dirty="0"/>
              <a:t>‹N°›</a:t>
            </a:fld>
            <a:endParaRPr spc="-5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4000" y="3736860"/>
                </a:moveTo>
                <a:lnTo>
                  <a:pt x="99225" y="3736860"/>
                </a:lnTo>
                <a:lnTo>
                  <a:pt x="99225" y="0"/>
                </a:lnTo>
                <a:lnTo>
                  <a:pt x="0" y="0"/>
                </a:lnTo>
                <a:lnTo>
                  <a:pt x="0" y="3736860"/>
                </a:lnTo>
                <a:lnTo>
                  <a:pt x="0" y="5143500"/>
                </a:lnTo>
                <a:lnTo>
                  <a:pt x="99225" y="5143500"/>
                </a:lnTo>
                <a:lnTo>
                  <a:pt x="9144000" y="5143500"/>
                </a:lnTo>
                <a:lnTo>
                  <a:pt x="9144000" y="3736860"/>
                </a:lnTo>
                <a:close/>
              </a:path>
            </a:pathLst>
          </a:custGeom>
          <a:solidFill>
            <a:srgbClr val="00A09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3736848"/>
            <a:ext cx="9144000" cy="1407160"/>
          </a:xfrm>
          <a:custGeom>
            <a:avLst/>
            <a:gdLst/>
            <a:ahLst/>
            <a:cxnLst/>
            <a:rect l="l" t="t" r="r" b="b"/>
            <a:pathLst>
              <a:path w="9144000" h="1407160">
                <a:moveTo>
                  <a:pt x="0" y="1406651"/>
                </a:moveTo>
                <a:lnTo>
                  <a:pt x="9144000" y="1406651"/>
                </a:lnTo>
                <a:lnTo>
                  <a:pt x="9144000" y="0"/>
                </a:lnTo>
                <a:lnTo>
                  <a:pt x="0" y="0"/>
                </a:lnTo>
                <a:lnTo>
                  <a:pt x="0" y="1406651"/>
                </a:lnTo>
                <a:close/>
              </a:path>
            </a:pathLst>
          </a:custGeom>
          <a:ln w="12699">
            <a:solidFill>
              <a:srgbClr val="00A09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rgbClr val="7E7E7E"/>
                </a:solidFill>
                <a:latin typeface="Arial MT"/>
                <a:cs typeface="Arial MT"/>
              </a:defRPr>
            </a:lvl1pPr>
          </a:lstStyle>
          <a:p>
            <a:pPr marL="1016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spc="-50" dirty="0"/>
              <a:t>‹N°›</a:t>
            </a:fld>
            <a:endParaRPr spc="-5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rgbClr val="7E7E7E"/>
                </a:solidFill>
                <a:latin typeface="Arial MT"/>
                <a:cs typeface="Arial MT"/>
              </a:defRPr>
            </a:lvl1pPr>
          </a:lstStyle>
          <a:p>
            <a:pPr marL="1016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spc="-50" dirty="0"/>
              <a:t>‹N°›</a:t>
            </a:fld>
            <a:endParaRPr spc="-5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254162" y="241061"/>
            <a:ext cx="660220" cy="335718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0" y="0"/>
            <a:ext cx="99695" cy="5143500"/>
          </a:xfrm>
          <a:custGeom>
            <a:avLst/>
            <a:gdLst/>
            <a:ahLst/>
            <a:cxnLst/>
            <a:rect l="l" t="t" r="r" b="b"/>
            <a:pathLst>
              <a:path w="99695" h="5143500">
                <a:moveTo>
                  <a:pt x="99236" y="0"/>
                </a:moveTo>
                <a:lnTo>
                  <a:pt x="0" y="0"/>
                </a:lnTo>
                <a:lnTo>
                  <a:pt x="0" y="5143500"/>
                </a:lnTo>
                <a:lnTo>
                  <a:pt x="99236" y="5143500"/>
                </a:lnTo>
                <a:lnTo>
                  <a:pt x="99236" y="0"/>
                </a:lnTo>
                <a:close/>
              </a:path>
            </a:pathLst>
          </a:custGeom>
          <a:solidFill>
            <a:srgbClr val="00A09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09283" y="38862"/>
            <a:ext cx="8725433" cy="5641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51866" y="2168499"/>
            <a:ext cx="4832985" cy="12757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257667" y="4831674"/>
            <a:ext cx="217170" cy="153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rgbClr val="7E7E7E"/>
                </a:solidFill>
                <a:latin typeface="Arial MT"/>
                <a:cs typeface="Arial MT"/>
              </a:defRPr>
            </a:lvl1pPr>
          </a:lstStyle>
          <a:p>
            <a:pPr marL="1016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spc="-50" dirty="0"/>
              <a:t>‹N°›</a:t>
            </a:fld>
            <a:endParaRPr spc="-5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4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12" Type="http://schemas.openxmlformats.org/officeDocument/2006/relationships/image" Target="../media/image53.png"/><Relationship Id="rId2" Type="http://schemas.openxmlformats.org/officeDocument/2006/relationships/image" Target="../media/image43.png"/><Relationship Id="rId16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11" Type="http://schemas.openxmlformats.org/officeDocument/2006/relationships/image" Target="../media/image52.png"/><Relationship Id="rId5" Type="http://schemas.openxmlformats.org/officeDocument/2006/relationships/image" Target="../media/image46.png"/><Relationship Id="rId15" Type="http://schemas.openxmlformats.org/officeDocument/2006/relationships/image" Target="../media/image56.png"/><Relationship Id="rId10" Type="http://schemas.openxmlformats.org/officeDocument/2006/relationships/image" Target="../media/image51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Relationship Id="rId14" Type="http://schemas.openxmlformats.org/officeDocument/2006/relationships/image" Target="../media/image5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13" Type="http://schemas.openxmlformats.org/officeDocument/2006/relationships/image" Target="../media/image67.png"/><Relationship Id="rId3" Type="http://schemas.openxmlformats.org/officeDocument/2006/relationships/image" Target="../media/image59.png"/><Relationship Id="rId7" Type="http://schemas.openxmlformats.org/officeDocument/2006/relationships/image" Target="../media/image32.png"/><Relationship Id="rId12" Type="http://schemas.openxmlformats.org/officeDocument/2006/relationships/image" Target="../media/image66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11" Type="http://schemas.openxmlformats.org/officeDocument/2006/relationships/image" Target="../media/image65.png"/><Relationship Id="rId5" Type="http://schemas.openxmlformats.org/officeDocument/2006/relationships/image" Target="../media/image14.png"/><Relationship Id="rId15" Type="http://schemas.openxmlformats.org/officeDocument/2006/relationships/image" Target="../media/image69.png"/><Relationship Id="rId10" Type="http://schemas.openxmlformats.org/officeDocument/2006/relationships/image" Target="../media/image64.png"/><Relationship Id="rId4" Type="http://schemas.openxmlformats.org/officeDocument/2006/relationships/image" Target="../media/image60.png"/><Relationship Id="rId9" Type="http://schemas.openxmlformats.org/officeDocument/2006/relationships/image" Target="../media/image63.png"/><Relationship Id="rId14" Type="http://schemas.openxmlformats.org/officeDocument/2006/relationships/image" Target="../media/image6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5.png"/><Relationship Id="rId18" Type="http://schemas.openxmlformats.org/officeDocument/2006/relationships/image" Target="../media/image74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12" Type="http://schemas.openxmlformats.org/officeDocument/2006/relationships/image" Target="../media/image71.png"/><Relationship Id="rId17" Type="http://schemas.openxmlformats.org/officeDocument/2006/relationships/image" Target="../media/image73.png"/><Relationship Id="rId2" Type="http://schemas.openxmlformats.org/officeDocument/2006/relationships/image" Target="../media/image43.png"/><Relationship Id="rId16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11" Type="http://schemas.openxmlformats.org/officeDocument/2006/relationships/image" Target="../media/image70.png"/><Relationship Id="rId5" Type="http://schemas.openxmlformats.org/officeDocument/2006/relationships/image" Target="../media/image48.png"/><Relationship Id="rId15" Type="http://schemas.openxmlformats.org/officeDocument/2006/relationships/image" Target="../media/image57.png"/><Relationship Id="rId10" Type="http://schemas.openxmlformats.org/officeDocument/2006/relationships/image" Target="../media/image53.png"/><Relationship Id="rId19" Type="http://schemas.openxmlformats.org/officeDocument/2006/relationships/image" Target="../media/image75.jpg"/><Relationship Id="rId4" Type="http://schemas.openxmlformats.org/officeDocument/2006/relationships/image" Target="../media/image47.png"/><Relationship Id="rId9" Type="http://schemas.openxmlformats.org/officeDocument/2006/relationships/image" Target="../media/image52.png"/><Relationship Id="rId14" Type="http://schemas.openxmlformats.org/officeDocument/2006/relationships/image" Target="../media/image5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5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12" Type="http://schemas.openxmlformats.org/officeDocument/2006/relationships/image" Target="../media/image71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11" Type="http://schemas.openxmlformats.org/officeDocument/2006/relationships/image" Target="../media/image70.png"/><Relationship Id="rId5" Type="http://schemas.openxmlformats.org/officeDocument/2006/relationships/image" Target="../media/image48.png"/><Relationship Id="rId15" Type="http://schemas.openxmlformats.org/officeDocument/2006/relationships/image" Target="../media/image57.png"/><Relationship Id="rId10" Type="http://schemas.openxmlformats.org/officeDocument/2006/relationships/image" Target="../media/image53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Relationship Id="rId14" Type="http://schemas.openxmlformats.org/officeDocument/2006/relationships/image" Target="../media/image5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image" Target="../media/image79.png"/><Relationship Id="rId7" Type="http://schemas.openxmlformats.org/officeDocument/2006/relationships/image" Target="../media/image82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10" Type="http://schemas.openxmlformats.org/officeDocument/2006/relationships/image" Target="../media/image85.png"/><Relationship Id="rId4" Type="http://schemas.openxmlformats.org/officeDocument/2006/relationships/image" Target="../media/image32.png"/><Relationship Id="rId9" Type="http://schemas.openxmlformats.org/officeDocument/2006/relationships/image" Target="../media/image8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image" Target="../media/image79.png"/><Relationship Id="rId7" Type="http://schemas.openxmlformats.org/officeDocument/2006/relationships/image" Target="../media/image82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11" Type="http://schemas.openxmlformats.org/officeDocument/2006/relationships/image" Target="../media/image86.jpg"/><Relationship Id="rId5" Type="http://schemas.openxmlformats.org/officeDocument/2006/relationships/image" Target="../media/image80.png"/><Relationship Id="rId10" Type="http://schemas.openxmlformats.org/officeDocument/2006/relationships/image" Target="../media/image85.png"/><Relationship Id="rId4" Type="http://schemas.openxmlformats.org/officeDocument/2006/relationships/image" Target="../media/image32.png"/><Relationship Id="rId9" Type="http://schemas.openxmlformats.org/officeDocument/2006/relationships/image" Target="../media/image8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image" Target="../media/image79.png"/><Relationship Id="rId7" Type="http://schemas.openxmlformats.org/officeDocument/2006/relationships/image" Target="../media/image82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11" Type="http://schemas.openxmlformats.org/officeDocument/2006/relationships/image" Target="../media/image87.png"/><Relationship Id="rId5" Type="http://schemas.openxmlformats.org/officeDocument/2006/relationships/image" Target="../media/image80.png"/><Relationship Id="rId10" Type="http://schemas.openxmlformats.org/officeDocument/2006/relationships/image" Target="../media/image85.png"/><Relationship Id="rId4" Type="http://schemas.openxmlformats.org/officeDocument/2006/relationships/image" Target="../media/image32.png"/><Relationship Id="rId9" Type="http://schemas.openxmlformats.org/officeDocument/2006/relationships/image" Target="../media/image8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jpg"/><Relationship Id="rId13" Type="http://schemas.openxmlformats.org/officeDocument/2006/relationships/image" Target="../media/image96.jpg"/><Relationship Id="rId3" Type="http://schemas.openxmlformats.org/officeDocument/2006/relationships/image" Target="../media/image88.png"/><Relationship Id="rId7" Type="http://schemas.openxmlformats.org/officeDocument/2006/relationships/image" Target="../media/image90.jpg"/><Relationship Id="rId12" Type="http://schemas.openxmlformats.org/officeDocument/2006/relationships/image" Target="../media/image95.jpg"/><Relationship Id="rId2" Type="http://schemas.openxmlformats.org/officeDocument/2006/relationships/image" Target="../media/image11.png"/><Relationship Id="rId16" Type="http://schemas.openxmlformats.org/officeDocument/2006/relationships/image" Target="../media/image9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png"/><Relationship Id="rId11" Type="http://schemas.openxmlformats.org/officeDocument/2006/relationships/image" Target="../media/image94.jpg"/><Relationship Id="rId5" Type="http://schemas.openxmlformats.org/officeDocument/2006/relationships/image" Target="../media/image14.png"/><Relationship Id="rId15" Type="http://schemas.openxmlformats.org/officeDocument/2006/relationships/image" Target="../media/image98.jpg"/><Relationship Id="rId10" Type="http://schemas.openxmlformats.org/officeDocument/2006/relationships/image" Target="../media/image93.jpg"/><Relationship Id="rId4" Type="http://schemas.openxmlformats.org/officeDocument/2006/relationships/image" Target="../media/image13.png"/><Relationship Id="rId9" Type="http://schemas.openxmlformats.org/officeDocument/2006/relationships/image" Target="../media/image92.jpg"/><Relationship Id="rId14" Type="http://schemas.openxmlformats.org/officeDocument/2006/relationships/image" Target="../media/image97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5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3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3" Type="http://schemas.openxmlformats.org/officeDocument/2006/relationships/image" Target="../media/image31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36.png"/><Relationship Id="rId5" Type="http://schemas.openxmlformats.org/officeDocument/2006/relationships/image" Target="../media/image14.png"/><Relationship Id="rId10" Type="http://schemas.openxmlformats.org/officeDocument/2006/relationships/image" Target="../media/image35.png"/><Relationship Id="rId4" Type="http://schemas.openxmlformats.org/officeDocument/2006/relationships/image" Target="../media/image13.png"/><Relationship Id="rId9" Type="http://schemas.openxmlformats.org/officeDocument/2006/relationships/image" Target="../media/image34.png"/><Relationship Id="rId14" Type="http://schemas.openxmlformats.org/officeDocument/2006/relationships/image" Target="../media/image39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7.png"/><Relationship Id="rId3" Type="http://schemas.openxmlformats.org/officeDocument/2006/relationships/image" Target="../media/image31.png"/><Relationship Id="rId7" Type="http://schemas.openxmlformats.org/officeDocument/2006/relationships/image" Target="../media/image32.png"/><Relationship Id="rId12" Type="http://schemas.openxmlformats.org/officeDocument/2006/relationships/image" Target="../media/image36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41.png"/><Relationship Id="rId5" Type="http://schemas.openxmlformats.org/officeDocument/2006/relationships/image" Target="../media/image14.png"/><Relationship Id="rId15" Type="http://schemas.openxmlformats.org/officeDocument/2006/relationships/image" Target="../media/image42.jpg"/><Relationship Id="rId10" Type="http://schemas.openxmlformats.org/officeDocument/2006/relationships/image" Target="../media/image40.png"/><Relationship Id="rId4" Type="http://schemas.openxmlformats.org/officeDocument/2006/relationships/image" Target="../media/image13.png"/><Relationship Id="rId9" Type="http://schemas.openxmlformats.org/officeDocument/2006/relationships/image" Target="../media/image34.png"/><Relationship Id="rId1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98678" y="3811390"/>
            <a:ext cx="3955415" cy="1040130"/>
          </a:xfrm>
          <a:prstGeom prst="rect">
            <a:avLst/>
          </a:prstGeom>
        </p:spPr>
        <p:txBody>
          <a:bodyPr vert="horz" wrap="square" lIns="0" tIns="54610" rIns="0" bIns="0" rtlCol="0">
            <a:spAutoFit/>
          </a:bodyPr>
          <a:lstStyle/>
          <a:p>
            <a:pPr marL="53340">
              <a:lnSpc>
                <a:spcPts val="1939"/>
              </a:lnSpc>
              <a:spcBef>
                <a:spcPts val="430"/>
              </a:spcBef>
            </a:pPr>
            <a:r>
              <a:rPr sz="1800" dirty="0">
                <a:solidFill>
                  <a:srgbClr val="00A09A"/>
                </a:solidFill>
                <a:latin typeface="Arial Black"/>
                <a:cs typeface="Arial Black"/>
              </a:rPr>
              <a:t>Travaux</a:t>
            </a:r>
            <a:r>
              <a:rPr sz="1800" spc="-40" dirty="0">
                <a:solidFill>
                  <a:srgbClr val="00A09A"/>
                </a:solidFill>
                <a:latin typeface="Arial Black"/>
                <a:cs typeface="Arial Black"/>
              </a:rPr>
              <a:t> </a:t>
            </a:r>
            <a:r>
              <a:rPr sz="1800" dirty="0">
                <a:solidFill>
                  <a:srgbClr val="00A09A"/>
                </a:solidFill>
                <a:latin typeface="Arial Black"/>
                <a:cs typeface="Arial Black"/>
              </a:rPr>
              <a:t>de</a:t>
            </a:r>
            <a:r>
              <a:rPr sz="1800" spc="-30" dirty="0">
                <a:solidFill>
                  <a:srgbClr val="00A09A"/>
                </a:solidFill>
                <a:latin typeface="Arial Black"/>
                <a:cs typeface="Arial Black"/>
              </a:rPr>
              <a:t> </a:t>
            </a:r>
            <a:r>
              <a:rPr sz="1800" dirty="0">
                <a:solidFill>
                  <a:srgbClr val="00A09A"/>
                </a:solidFill>
                <a:latin typeface="Arial Black"/>
                <a:cs typeface="Arial Black"/>
              </a:rPr>
              <a:t>la</a:t>
            </a:r>
            <a:r>
              <a:rPr sz="1800" spc="-30" dirty="0">
                <a:solidFill>
                  <a:srgbClr val="00A09A"/>
                </a:solidFill>
                <a:latin typeface="Arial Black"/>
                <a:cs typeface="Arial Black"/>
              </a:rPr>
              <a:t> </a:t>
            </a:r>
            <a:r>
              <a:rPr sz="1800" dirty="0">
                <a:solidFill>
                  <a:srgbClr val="00A09A"/>
                </a:solidFill>
                <a:latin typeface="Arial Black"/>
                <a:cs typeface="Arial Black"/>
              </a:rPr>
              <a:t>CREG</a:t>
            </a:r>
            <a:r>
              <a:rPr sz="1800" spc="-30" dirty="0">
                <a:solidFill>
                  <a:srgbClr val="00A09A"/>
                </a:solidFill>
                <a:latin typeface="Arial Black"/>
                <a:cs typeface="Arial Black"/>
              </a:rPr>
              <a:t> </a:t>
            </a:r>
            <a:r>
              <a:rPr sz="1800" dirty="0">
                <a:solidFill>
                  <a:srgbClr val="00A09A"/>
                </a:solidFill>
                <a:latin typeface="Arial Black"/>
                <a:cs typeface="Arial Black"/>
              </a:rPr>
              <a:t>en</a:t>
            </a:r>
            <a:r>
              <a:rPr sz="1800" spc="-30" dirty="0">
                <a:solidFill>
                  <a:srgbClr val="00A09A"/>
                </a:solidFill>
                <a:latin typeface="Arial Black"/>
                <a:cs typeface="Arial Black"/>
              </a:rPr>
              <a:t> </a:t>
            </a:r>
            <a:r>
              <a:rPr sz="1800" spc="-10" dirty="0">
                <a:solidFill>
                  <a:srgbClr val="00A09A"/>
                </a:solidFill>
                <a:latin typeface="Arial Black"/>
                <a:cs typeface="Arial Black"/>
              </a:rPr>
              <a:t>matière </a:t>
            </a:r>
            <a:r>
              <a:rPr sz="1800" dirty="0">
                <a:solidFill>
                  <a:srgbClr val="00A09A"/>
                </a:solidFill>
                <a:latin typeface="Arial Black"/>
                <a:cs typeface="Arial Black"/>
              </a:rPr>
              <a:t>d’énergies</a:t>
            </a:r>
            <a:r>
              <a:rPr sz="1800" spc="30" dirty="0">
                <a:solidFill>
                  <a:srgbClr val="00A09A"/>
                </a:solidFill>
                <a:latin typeface="Arial Black"/>
                <a:cs typeface="Arial Black"/>
              </a:rPr>
              <a:t> </a:t>
            </a:r>
            <a:r>
              <a:rPr sz="1800" spc="-10" dirty="0">
                <a:solidFill>
                  <a:srgbClr val="00A09A"/>
                </a:solidFill>
                <a:latin typeface="Arial Black"/>
                <a:cs typeface="Arial Black"/>
              </a:rPr>
              <a:t>renouvelables</a:t>
            </a:r>
            <a:endParaRPr sz="1800">
              <a:latin typeface="Arial Black"/>
              <a:cs typeface="Arial Black"/>
            </a:endParaRPr>
          </a:p>
          <a:p>
            <a:pPr>
              <a:lnSpc>
                <a:spcPct val="100000"/>
              </a:lnSpc>
              <a:spcBef>
                <a:spcPts val="2039"/>
              </a:spcBef>
            </a:pPr>
            <a:r>
              <a:rPr sz="1400" dirty="0">
                <a:solidFill>
                  <a:srgbClr val="7E7E7E"/>
                </a:solidFill>
                <a:latin typeface="Arial Black"/>
                <a:cs typeface="Arial Black"/>
              </a:rPr>
              <a:t>Alger,</a:t>
            </a:r>
            <a:r>
              <a:rPr sz="1400" spc="-40" dirty="0">
                <a:solidFill>
                  <a:srgbClr val="7E7E7E"/>
                </a:solidFill>
                <a:latin typeface="Arial Black"/>
                <a:cs typeface="Arial Black"/>
              </a:rPr>
              <a:t> </a:t>
            </a:r>
            <a:r>
              <a:rPr sz="1400" dirty="0">
                <a:solidFill>
                  <a:srgbClr val="7E7E7E"/>
                </a:solidFill>
                <a:latin typeface="Arial Black"/>
                <a:cs typeface="Arial Black"/>
              </a:rPr>
              <a:t>le</a:t>
            </a:r>
            <a:r>
              <a:rPr sz="1400" spc="-35" dirty="0">
                <a:solidFill>
                  <a:srgbClr val="7E7E7E"/>
                </a:solidFill>
                <a:latin typeface="Arial Black"/>
                <a:cs typeface="Arial Black"/>
              </a:rPr>
              <a:t> </a:t>
            </a:r>
            <a:r>
              <a:rPr sz="1400" dirty="0">
                <a:solidFill>
                  <a:srgbClr val="7E7E7E"/>
                </a:solidFill>
                <a:latin typeface="Arial Black"/>
                <a:cs typeface="Arial Black"/>
              </a:rPr>
              <a:t>28</a:t>
            </a:r>
            <a:r>
              <a:rPr sz="1400" spc="-20" dirty="0">
                <a:solidFill>
                  <a:srgbClr val="7E7E7E"/>
                </a:solidFill>
                <a:latin typeface="Arial Black"/>
                <a:cs typeface="Arial Black"/>
              </a:rPr>
              <a:t> </a:t>
            </a:r>
            <a:r>
              <a:rPr sz="1400" dirty="0">
                <a:solidFill>
                  <a:srgbClr val="7E7E7E"/>
                </a:solidFill>
                <a:latin typeface="Arial Black"/>
                <a:cs typeface="Arial Black"/>
              </a:rPr>
              <a:t>novembre</a:t>
            </a:r>
            <a:r>
              <a:rPr sz="1400" spc="-35" dirty="0">
                <a:solidFill>
                  <a:srgbClr val="7E7E7E"/>
                </a:solidFill>
                <a:latin typeface="Arial Black"/>
                <a:cs typeface="Arial Black"/>
              </a:rPr>
              <a:t> </a:t>
            </a:r>
            <a:r>
              <a:rPr sz="1400" spc="-20" dirty="0">
                <a:solidFill>
                  <a:srgbClr val="7E7E7E"/>
                </a:solidFill>
                <a:latin typeface="Arial Black"/>
                <a:cs typeface="Arial Black"/>
              </a:rPr>
              <a:t>2024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53301" y="3795458"/>
            <a:ext cx="53975" cy="1044575"/>
          </a:xfrm>
          <a:custGeom>
            <a:avLst/>
            <a:gdLst/>
            <a:ahLst/>
            <a:cxnLst/>
            <a:rect l="l" t="t" r="r" b="b"/>
            <a:pathLst>
              <a:path w="53975" h="1044575">
                <a:moveTo>
                  <a:pt x="53874" y="0"/>
                </a:moveTo>
                <a:lnTo>
                  <a:pt x="0" y="0"/>
                </a:lnTo>
                <a:lnTo>
                  <a:pt x="0" y="1044003"/>
                </a:lnTo>
                <a:lnTo>
                  <a:pt x="53874" y="1044003"/>
                </a:lnTo>
                <a:lnTo>
                  <a:pt x="53874" y="0"/>
                </a:lnTo>
                <a:close/>
              </a:path>
            </a:pathLst>
          </a:custGeom>
          <a:solidFill>
            <a:srgbClr val="00A09A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" name="object 4"/>
          <p:cNvGrpSpPr/>
          <p:nvPr/>
        </p:nvGrpSpPr>
        <p:grpSpPr>
          <a:xfrm>
            <a:off x="1017" y="-1"/>
            <a:ext cx="9143365" cy="5143500"/>
            <a:chOff x="1017" y="-1"/>
            <a:chExt cx="9143365" cy="514350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824386" y="107204"/>
              <a:ext cx="1777099" cy="91378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17" y="-1"/>
              <a:ext cx="9142983" cy="5143500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253301" y="3985644"/>
              <a:ext cx="53975" cy="1044575"/>
            </a:xfrm>
            <a:custGeom>
              <a:avLst/>
              <a:gdLst/>
              <a:ahLst/>
              <a:cxnLst/>
              <a:rect l="l" t="t" r="r" b="b"/>
              <a:pathLst>
                <a:path w="53975" h="1044575">
                  <a:moveTo>
                    <a:pt x="53874" y="0"/>
                  </a:moveTo>
                  <a:lnTo>
                    <a:pt x="0" y="0"/>
                  </a:lnTo>
                  <a:lnTo>
                    <a:pt x="0" y="1044003"/>
                  </a:lnTo>
                  <a:lnTo>
                    <a:pt x="53874" y="1044003"/>
                  </a:lnTo>
                  <a:lnTo>
                    <a:pt x="53874" y="0"/>
                  </a:lnTo>
                  <a:close/>
                </a:path>
              </a:pathLst>
            </a:custGeom>
            <a:solidFill>
              <a:srgbClr val="00A0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385978" y="3588766"/>
            <a:ext cx="4726305" cy="1445895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20955" marR="5080">
              <a:lnSpc>
                <a:spcPts val="1939"/>
              </a:lnSpc>
              <a:spcBef>
                <a:spcPts val="345"/>
              </a:spcBef>
            </a:pPr>
            <a:r>
              <a:rPr sz="1800" dirty="0">
                <a:solidFill>
                  <a:srgbClr val="00A09A"/>
                </a:solidFill>
                <a:latin typeface="Arial Black"/>
                <a:cs typeface="Arial Black"/>
              </a:rPr>
              <a:t>Mise</a:t>
            </a:r>
            <a:r>
              <a:rPr sz="1800" spc="-20" dirty="0">
                <a:solidFill>
                  <a:srgbClr val="00A09A"/>
                </a:solidFill>
                <a:latin typeface="Arial Black"/>
                <a:cs typeface="Arial Black"/>
              </a:rPr>
              <a:t> </a:t>
            </a:r>
            <a:r>
              <a:rPr sz="1800" dirty="0">
                <a:solidFill>
                  <a:srgbClr val="00A09A"/>
                </a:solidFill>
                <a:latin typeface="Arial Black"/>
                <a:cs typeface="Arial Black"/>
              </a:rPr>
              <a:t>en</a:t>
            </a:r>
            <a:r>
              <a:rPr sz="1800" spc="-15" dirty="0">
                <a:solidFill>
                  <a:srgbClr val="00A09A"/>
                </a:solidFill>
                <a:latin typeface="Arial Black"/>
                <a:cs typeface="Arial Black"/>
              </a:rPr>
              <a:t> </a:t>
            </a:r>
            <a:r>
              <a:rPr sz="1800" dirty="0">
                <a:solidFill>
                  <a:srgbClr val="00A09A"/>
                </a:solidFill>
                <a:latin typeface="Arial Black"/>
                <a:cs typeface="Arial Black"/>
              </a:rPr>
              <a:t>œuvre</a:t>
            </a:r>
            <a:r>
              <a:rPr sz="1800" spc="-15" dirty="0">
                <a:solidFill>
                  <a:srgbClr val="00A09A"/>
                </a:solidFill>
                <a:latin typeface="Arial Black"/>
                <a:cs typeface="Arial Black"/>
              </a:rPr>
              <a:t> </a:t>
            </a:r>
            <a:r>
              <a:rPr sz="1800" dirty="0">
                <a:solidFill>
                  <a:srgbClr val="00A09A"/>
                </a:solidFill>
                <a:latin typeface="Arial Black"/>
                <a:cs typeface="Arial Black"/>
              </a:rPr>
              <a:t>du</a:t>
            </a:r>
            <a:r>
              <a:rPr sz="1800" spc="-10" dirty="0">
                <a:solidFill>
                  <a:srgbClr val="00A09A"/>
                </a:solidFill>
                <a:latin typeface="Arial Black"/>
                <a:cs typeface="Arial Black"/>
              </a:rPr>
              <a:t> </a:t>
            </a:r>
            <a:r>
              <a:rPr sz="1800" dirty="0">
                <a:solidFill>
                  <a:srgbClr val="00A09A"/>
                </a:solidFill>
                <a:latin typeface="Arial Black"/>
                <a:cs typeface="Arial Black"/>
              </a:rPr>
              <a:t>mécanisme</a:t>
            </a:r>
            <a:r>
              <a:rPr sz="1800" spc="-15" dirty="0">
                <a:solidFill>
                  <a:srgbClr val="00A09A"/>
                </a:solidFill>
                <a:latin typeface="Arial Black"/>
                <a:cs typeface="Arial Black"/>
              </a:rPr>
              <a:t> </a:t>
            </a:r>
            <a:r>
              <a:rPr sz="1800" spc="-10" dirty="0">
                <a:solidFill>
                  <a:srgbClr val="00A09A"/>
                </a:solidFill>
                <a:latin typeface="Arial Black"/>
                <a:cs typeface="Arial Black"/>
              </a:rPr>
              <a:t>d’appel </a:t>
            </a:r>
            <a:r>
              <a:rPr sz="1800" dirty="0">
                <a:solidFill>
                  <a:srgbClr val="00A09A"/>
                </a:solidFill>
                <a:latin typeface="Arial Black"/>
                <a:cs typeface="Arial Black"/>
              </a:rPr>
              <a:t>d’offres</a:t>
            </a:r>
            <a:r>
              <a:rPr sz="1800" spc="15" dirty="0">
                <a:solidFill>
                  <a:srgbClr val="00A09A"/>
                </a:solidFill>
                <a:latin typeface="Arial Black"/>
                <a:cs typeface="Arial Black"/>
              </a:rPr>
              <a:t> </a:t>
            </a:r>
            <a:r>
              <a:rPr sz="1800" dirty="0">
                <a:solidFill>
                  <a:srgbClr val="00A09A"/>
                </a:solidFill>
                <a:latin typeface="Arial Black"/>
                <a:cs typeface="Arial Black"/>
              </a:rPr>
              <a:t>pour</a:t>
            </a:r>
            <a:r>
              <a:rPr sz="1800" spc="25" dirty="0">
                <a:solidFill>
                  <a:srgbClr val="00A09A"/>
                </a:solidFill>
                <a:latin typeface="Arial Black"/>
                <a:cs typeface="Arial Black"/>
              </a:rPr>
              <a:t> </a:t>
            </a:r>
            <a:r>
              <a:rPr sz="1800" dirty="0">
                <a:solidFill>
                  <a:srgbClr val="00A09A"/>
                </a:solidFill>
                <a:latin typeface="Arial Black"/>
                <a:cs typeface="Arial Black"/>
              </a:rPr>
              <a:t>l’encouragement</a:t>
            </a:r>
            <a:r>
              <a:rPr sz="1800" spc="10" dirty="0">
                <a:solidFill>
                  <a:srgbClr val="00A09A"/>
                </a:solidFill>
                <a:latin typeface="Arial Black"/>
                <a:cs typeface="Arial Black"/>
              </a:rPr>
              <a:t> </a:t>
            </a:r>
            <a:r>
              <a:rPr sz="1800" dirty="0">
                <a:solidFill>
                  <a:srgbClr val="00A09A"/>
                </a:solidFill>
                <a:latin typeface="Arial Black"/>
                <a:cs typeface="Arial Black"/>
              </a:rPr>
              <a:t>de</a:t>
            </a:r>
            <a:r>
              <a:rPr sz="1800" spc="20" dirty="0">
                <a:solidFill>
                  <a:srgbClr val="00A09A"/>
                </a:solidFill>
                <a:latin typeface="Arial Black"/>
                <a:cs typeface="Arial Black"/>
              </a:rPr>
              <a:t> </a:t>
            </a:r>
            <a:r>
              <a:rPr sz="1800" spc="-25" dirty="0">
                <a:solidFill>
                  <a:srgbClr val="00A09A"/>
                </a:solidFill>
                <a:latin typeface="Arial Black"/>
                <a:cs typeface="Arial Black"/>
              </a:rPr>
              <a:t>la</a:t>
            </a:r>
            <a:endParaRPr sz="1800">
              <a:latin typeface="Arial Black"/>
              <a:cs typeface="Arial Black"/>
            </a:endParaRPr>
          </a:p>
          <a:p>
            <a:pPr marL="20955">
              <a:lnSpc>
                <a:spcPts val="1814"/>
              </a:lnSpc>
            </a:pPr>
            <a:r>
              <a:rPr sz="1800" dirty="0">
                <a:solidFill>
                  <a:srgbClr val="00A09A"/>
                </a:solidFill>
                <a:latin typeface="Arial Black"/>
                <a:cs typeface="Arial Black"/>
              </a:rPr>
              <a:t>production</a:t>
            </a:r>
            <a:r>
              <a:rPr sz="1800" spc="5" dirty="0">
                <a:solidFill>
                  <a:srgbClr val="00A09A"/>
                </a:solidFill>
                <a:latin typeface="Arial Black"/>
                <a:cs typeface="Arial Black"/>
              </a:rPr>
              <a:t> </a:t>
            </a:r>
            <a:r>
              <a:rPr sz="1800" dirty="0">
                <a:solidFill>
                  <a:srgbClr val="00A09A"/>
                </a:solidFill>
                <a:latin typeface="Arial Black"/>
                <a:cs typeface="Arial Black"/>
              </a:rPr>
              <a:t>d’électricité</a:t>
            </a:r>
            <a:r>
              <a:rPr sz="1800" spc="-15" dirty="0">
                <a:solidFill>
                  <a:srgbClr val="00A09A"/>
                </a:solidFill>
                <a:latin typeface="Arial Black"/>
                <a:cs typeface="Arial Black"/>
              </a:rPr>
              <a:t> </a:t>
            </a:r>
            <a:r>
              <a:rPr sz="1800" dirty="0">
                <a:solidFill>
                  <a:srgbClr val="00A09A"/>
                </a:solidFill>
                <a:latin typeface="Arial Black"/>
                <a:cs typeface="Arial Black"/>
              </a:rPr>
              <a:t>à</a:t>
            </a:r>
            <a:r>
              <a:rPr sz="1800" spc="10" dirty="0">
                <a:solidFill>
                  <a:srgbClr val="00A09A"/>
                </a:solidFill>
                <a:latin typeface="Arial Black"/>
                <a:cs typeface="Arial Black"/>
              </a:rPr>
              <a:t> </a:t>
            </a:r>
            <a:r>
              <a:rPr sz="1800" dirty="0">
                <a:solidFill>
                  <a:srgbClr val="00A09A"/>
                </a:solidFill>
                <a:latin typeface="Arial Black"/>
                <a:cs typeface="Arial Black"/>
              </a:rPr>
              <a:t>partir</a:t>
            </a:r>
            <a:r>
              <a:rPr sz="1800" spc="5" dirty="0">
                <a:solidFill>
                  <a:srgbClr val="00A09A"/>
                </a:solidFill>
                <a:latin typeface="Arial Black"/>
                <a:cs typeface="Arial Black"/>
              </a:rPr>
              <a:t> </a:t>
            </a:r>
            <a:r>
              <a:rPr sz="1800" spc="-25" dirty="0">
                <a:solidFill>
                  <a:srgbClr val="00A09A"/>
                </a:solidFill>
                <a:latin typeface="Arial Black"/>
                <a:cs typeface="Arial Black"/>
              </a:rPr>
              <a:t>des</a:t>
            </a:r>
            <a:endParaRPr sz="1800">
              <a:latin typeface="Arial Black"/>
              <a:cs typeface="Arial Black"/>
            </a:endParaRPr>
          </a:p>
          <a:p>
            <a:pPr marL="20955">
              <a:lnSpc>
                <a:spcPts val="2055"/>
              </a:lnSpc>
            </a:pPr>
            <a:r>
              <a:rPr sz="1800" dirty="0">
                <a:solidFill>
                  <a:srgbClr val="00A09A"/>
                </a:solidFill>
                <a:latin typeface="Arial Black"/>
                <a:cs typeface="Arial Black"/>
              </a:rPr>
              <a:t>énergies</a:t>
            </a:r>
            <a:r>
              <a:rPr sz="1800" spc="35" dirty="0">
                <a:solidFill>
                  <a:srgbClr val="00A09A"/>
                </a:solidFill>
                <a:latin typeface="Arial Black"/>
                <a:cs typeface="Arial Black"/>
              </a:rPr>
              <a:t> </a:t>
            </a:r>
            <a:r>
              <a:rPr sz="1800" spc="-10" dirty="0">
                <a:solidFill>
                  <a:srgbClr val="00A09A"/>
                </a:solidFill>
                <a:latin typeface="Arial Black"/>
                <a:cs typeface="Arial Black"/>
              </a:rPr>
              <a:t>renouvelables</a:t>
            </a:r>
            <a:endParaRPr sz="1800">
              <a:latin typeface="Arial Black"/>
              <a:cs typeface="Arial Black"/>
            </a:endParaRPr>
          </a:p>
          <a:p>
            <a:pPr marL="12700">
              <a:lnSpc>
                <a:spcPct val="100000"/>
              </a:lnSpc>
              <a:spcBef>
                <a:spcPts val="1510"/>
              </a:spcBef>
            </a:pPr>
            <a:r>
              <a:rPr sz="1400" dirty="0">
                <a:solidFill>
                  <a:srgbClr val="7E7E7E"/>
                </a:solidFill>
                <a:latin typeface="Arial Black"/>
                <a:cs typeface="Arial Black"/>
              </a:rPr>
              <a:t>Libreville,</a:t>
            </a:r>
            <a:r>
              <a:rPr sz="1400" spc="-40" dirty="0">
                <a:solidFill>
                  <a:srgbClr val="7E7E7E"/>
                </a:solidFill>
                <a:latin typeface="Arial Black"/>
                <a:cs typeface="Arial Black"/>
              </a:rPr>
              <a:t> </a:t>
            </a:r>
            <a:r>
              <a:rPr sz="1400" dirty="0">
                <a:solidFill>
                  <a:srgbClr val="7E7E7E"/>
                </a:solidFill>
                <a:latin typeface="Arial Black"/>
                <a:cs typeface="Arial Black"/>
              </a:rPr>
              <a:t>Juillet</a:t>
            </a:r>
            <a:r>
              <a:rPr sz="1400" spc="-35" dirty="0">
                <a:solidFill>
                  <a:srgbClr val="7E7E7E"/>
                </a:solidFill>
                <a:latin typeface="Arial Black"/>
                <a:cs typeface="Arial Black"/>
              </a:rPr>
              <a:t> </a:t>
            </a:r>
            <a:r>
              <a:rPr sz="1400" spc="-20" dirty="0">
                <a:solidFill>
                  <a:srgbClr val="7E7E7E"/>
                </a:solidFill>
                <a:latin typeface="Arial Black"/>
                <a:cs typeface="Arial Black"/>
              </a:rPr>
              <a:t>2025</a:t>
            </a:r>
            <a:endParaRPr sz="14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2926715" cy="5143500"/>
            <a:chOff x="-6350" y="0"/>
            <a:chExt cx="2926715" cy="51435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4697" y="4727451"/>
              <a:ext cx="563448" cy="303338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4621556"/>
              <a:ext cx="2393950" cy="34290"/>
            </a:xfrm>
            <a:custGeom>
              <a:avLst/>
              <a:gdLst/>
              <a:ahLst/>
              <a:cxnLst/>
              <a:rect l="l" t="t" r="r" b="b"/>
              <a:pathLst>
                <a:path w="2393950" h="34289">
                  <a:moveTo>
                    <a:pt x="2393696" y="0"/>
                  </a:moveTo>
                  <a:lnTo>
                    <a:pt x="0" y="0"/>
                  </a:lnTo>
                  <a:lnTo>
                    <a:pt x="0" y="34288"/>
                  </a:lnTo>
                  <a:lnTo>
                    <a:pt x="2393696" y="34288"/>
                  </a:lnTo>
                  <a:lnTo>
                    <a:pt x="2393696" y="0"/>
                  </a:lnTo>
                  <a:close/>
                </a:path>
              </a:pathLst>
            </a:custGeom>
            <a:solidFill>
              <a:srgbClr val="006E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4621556"/>
              <a:ext cx="2393950" cy="34290"/>
            </a:xfrm>
            <a:custGeom>
              <a:avLst/>
              <a:gdLst/>
              <a:ahLst/>
              <a:cxnLst/>
              <a:rect l="l" t="t" r="r" b="b"/>
              <a:pathLst>
                <a:path w="2393950" h="34289">
                  <a:moveTo>
                    <a:pt x="0" y="34288"/>
                  </a:moveTo>
                  <a:lnTo>
                    <a:pt x="2393696" y="34288"/>
                  </a:lnTo>
                  <a:lnTo>
                    <a:pt x="2393696" y="0"/>
                  </a:lnTo>
                  <a:lnTo>
                    <a:pt x="0" y="0"/>
                  </a:lnTo>
                  <a:lnTo>
                    <a:pt x="0" y="34288"/>
                  </a:lnTo>
                  <a:close/>
                </a:path>
              </a:pathLst>
            </a:custGeom>
            <a:ln w="12700">
              <a:solidFill>
                <a:srgbClr val="DED7A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42900" y="4660913"/>
              <a:ext cx="2571115" cy="34290"/>
            </a:xfrm>
            <a:custGeom>
              <a:avLst/>
              <a:gdLst/>
              <a:ahLst/>
              <a:cxnLst/>
              <a:rect l="l" t="t" r="r" b="b"/>
              <a:pathLst>
                <a:path w="2571115" h="34289">
                  <a:moveTo>
                    <a:pt x="2570861" y="0"/>
                  </a:moveTo>
                  <a:lnTo>
                    <a:pt x="0" y="0"/>
                  </a:lnTo>
                  <a:lnTo>
                    <a:pt x="0" y="34288"/>
                  </a:lnTo>
                  <a:lnTo>
                    <a:pt x="2570861" y="34288"/>
                  </a:lnTo>
                  <a:lnTo>
                    <a:pt x="2570861" y="0"/>
                  </a:lnTo>
                  <a:close/>
                </a:path>
              </a:pathLst>
            </a:custGeom>
            <a:solidFill>
              <a:srgbClr val="DED7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42900" y="4660913"/>
              <a:ext cx="2571115" cy="34290"/>
            </a:xfrm>
            <a:custGeom>
              <a:avLst/>
              <a:gdLst/>
              <a:ahLst/>
              <a:cxnLst/>
              <a:rect l="l" t="t" r="r" b="b"/>
              <a:pathLst>
                <a:path w="2571115" h="34289">
                  <a:moveTo>
                    <a:pt x="0" y="34288"/>
                  </a:moveTo>
                  <a:lnTo>
                    <a:pt x="2570861" y="34288"/>
                  </a:lnTo>
                  <a:lnTo>
                    <a:pt x="2570861" y="0"/>
                  </a:lnTo>
                  <a:lnTo>
                    <a:pt x="0" y="0"/>
                  </a:lnTo>
                  <a:lnTo>
                    <a:pt x="0" y="34288"/>
                  </a:lnTo>
                  <a:close/>
                </a:path>
              </a:pathLst>
            </a:custGeom>
            <a:ln w="12700">
              <a:solidFill>
                <a:srgbClr val="DED7A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8764651" y="4804054"/>
            <a:ext cx="175260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spc="-25" dirty="0">
                <a:latin typeface="Arial MT"/>
                <a:cs typeface="Arial MT"/>
              </a:rPr>
              <a:t>10</a:t>
            </a:r>
            <a:endParaRPr sz="1050">
              <a:latin typeface="Arial MT"/>
              <a:cs typeface="Aria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44144" y="4781820"/>
            <a:ext cx="1439545" cy="255904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L="359410" marR="410209" algn="r">
              <a:lnSpc>
                <a:spcPct val="100000"/>
              </a:lnSpc>
              <a:spcBef>
                <a:spcPts val="409"/>
              </a:spcBef>
            </a:pPr>
            <a:r>
              <a:rPr sz="600" b="1" spc="-55" dirty="0">
                <a:solidFill>
                  <a:srgbClr val="404040"/>
                </a:solidFill>
                <a:latin typeface="Arial"/>
                <a:cs typeface="Arial"/>
              </a:rPr>
              <a:t>زاغلا</a:t>
            </a:r>
            <a:r>
              <a:rPr sz="600" b="1" dirty="0">
                <a:solidFill>
                  <a:srgbClr val="404040"/>
                </a:solidFill>
                <a:latin typeface="Arial"/>
                <a:cs typeface="Arial"/>
              </a:rPr>
              <a:t> و</a:t>
            </a:r>
            <a:r>
              <a:rPr sz="600" b="1" spc="-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600" b="1" spc="-60" dirty="0">
                <a:solidFill>
                  <a:srgbClr val="404040"/>
                </a:solidFill>
                <a:latin typeface="Arial"/>
                <a:cs typeface="Arial"/>
              </a:rPr>
              <a:t>ءابرهكلا</a:t>
            </a:r>
            <a:r>
              <a:rPr sz="600" b="1" spc="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600" b="1" spc="-140" dirty="0">
                <a:solidFill>
                  <a:srgbClr val="404040"/>
                </a:solidFill>
                <a:latin typeface="Arial"/>
                <a:cs typeface="Arial"/>
              </a:rPr>
              <a:t>طبض</a:t>
            </a:r>
            <a:r>
              <a:rPr sz="600" b="1" spc="-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600" b="1" spc="-40" dirty="0">
                <a:solidFill>
                  <a:srgbClr val="404040"/>
                </a:solidFill>
                <a:latin typeface="Arial"/>
                <a:cs typeface="Arial"/>
              </a:rPr>
              <a:t>ةنجل</a:t>
            </a:r>
            <a:endParaRPr sz="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450" b="1" spc="-10" dirty="0">
                <a:solidFill>
                  <a:srgbClr val="404040"/>
                </a:solidFill>
                <a:latin typeface="Arial"/>
                <a:cs typeface="Arial"/>
              </a:rPr>
              <a:t>Commission</a:t>
            </a:r>
            <a:r>
              <a:rPr sz="450" b="1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450" b="1" dirty="0">
                <a:solidFill>
                  <a:srgbClr val="404040"/>
                </a:solidFill>
                <a:latin typeface="Arial"/>
                <a:cs typeface="Arial"/>
              </a:rPr>
              <a:t>de</a:t>
            </a:r>
            <a:r>
              <a:rPr sz="450" b="1" spc="5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450" b="1" spc="-10" dirty="0">
                <a:solidFill>
                  <a:srgbClr val="404040"/>
                </a:solidFill>
                <a:latin typeface="Arial"/>
                <a:cs typeface="Arial"/>
              </a:rPr>
              <a:t>Régulation</a:t>
            </a:r>
            <a:r>
              <a:rPr sz="450" b="1" spc="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450" b="1" dirty="0">
                <a:solidFill>
                  <a:srgbClr val="404040"/>
                </a:solidFill>
                <a:latin typeface="Arial"/>
                <a:cs typeface="Arial"/>
              </a:rPr>
              <a:t>de</a:t>
            </a:r>
            <a:r>
              <a:rPr sz="450" b="1" spc="3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450" b="1" spc="-10" dirty="0">
                <a:solidFill>
                  <a:srgbClr val="404040"/>
                </a:solidFill>
                <a:latin typeface="Arial"/>
                <a:cs typeface="Arial"/>
              </a:rPr>
              <a:t>l’Electricité </a:t>
            </a:r>
            <a:r>
              <a:rPr sz="450" b="1" dirty="0">
                <a:solidFill>
                  <a:srgbClr val="404040"/>
                </a:solidFill>
                <a:latin typeface="Arial"/>
                <a:cs typeface="Arial"/>
              </a:rPr>
              <a:t>et</a:t>
            </a:r>
            <a:r>
              <a:rPr sz="450" b="1" spc="5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450" b="1" dirty="0">
                <a:solidFill>
                  <a:srgbClr val="404040"/>
                </a:solidFill>
                <a:latin typeface="Arial"/>
                <a:cs typeface="Arial"/>
              </a:rPr>
              <a:t>du</a:t>
            </a:r>
            <a:r>
              <a:rPr sz="450" b="1" spc="3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450" b="1" spc="-25" dirty="0">
                <a:solidFill>
                  <a:srgbClr val="404040"/>
                </a:solidFill>
                <a:latin typeface="Arial"/>
                <a:cs typeface="Arial"/>
              </a:rPr>
              <a:t>Gaz</a:t>
            </a:r>
            <a:endParaRPr sz="4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088385" y="835532"/>
            <a:ext cx="517334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Arial MT"/>
                <a:cs typeface="Arial MT"/>
              </a:rPr>
              <a:t>instituant</a:t>
            </a:r>
            <a:r>
              <a:rPr sz="1400" spc="2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l’appel</a:t>
            </a:r>
            <a:r>
              <a:rPr sz="1400" spc="2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d’offres</a:t>
            </a:r>
            <a:r>
              <a:rPr sz="1400" spc="2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comme</a:t>
            </a:r>
            <a:r>
              <a:rPr sz="1400" spc="2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mécanisme</a:t>
            </a:r>
            <a:r>
              <a:rPr sz="1400" spc="24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d’encouragement,</a:t>
            </a:r>
            <a:endParaRPr sz="1400">
              <a:latin typeface="Arial MT"/>
              <a:cs typeface="Arial MT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678141" y="1400936"/>
            <a:ext cx="133985" cy="622935"/>
            <a:chOff x="678141" y="1400936"/>
            <a:chExt cx="133985" cy="622935"/>
          </a:xfrm>
        </p:grpSpPr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85609" y="1400936"/>
              <a:ext cx="125996" cy="122809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78141" y="1891410"/>
              <a:ext cx="126009" cy="132333"/>
            </a:xfrm>
            <a:prstGeom prst="rect">
              <a:avLst/>
            </a:prstGeom>
          </p:spPr>
        </p:pic>
      </p:grpSp>
      <p:sp>
        <p:nvSpPr>
          <p:cNvPr id="14" name="object 14"/>
          <p:cNvSpPr txBox="1"/>
          <p:nvPr/>
        </p:nvSpPr>
        <p:spPr>
          <a:xfrm>
            <a:off x="686206" y="1290320"/>
            <a:ext cx="7715884" cy="33559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24154" marR="9525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latin typeface="Arial"/>
                <a:cs typeface="Arial"/>
              </a:rPr>
              <a:t>L’appel</a:t>
            </a:r>
            <a:r>
              <a:rPr sz="1400" b="1" spc="13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d’offres</a:t>
            </a:r>
            <a:r>
              <a:rPr sz="1400" b="1" spc="114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à</a:t>
            </a:r>
            <a:r>
              <a:rPr sz="1400" b="1" spc="13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investisseurs</a:t>
            </a:r>
            <a:r>
              <a:rPr sz="1400" dirty="0">
                <a:latin typeface="Arial MT"/>
                <a:cs typeface="Arial MT"/>
              </a:rPr>
              <a:t>:</a:t>
            </a:r>
            <a:r>
              <a:rPr sz="1400" spc="1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à</a:t>
            </a:r>
            <a:r>
              <a:rPr sz="1400" spc="1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lancer</a:t>
            </a:r>
            <a:r>
              <a:rPr sz="1400" spc="1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par</a:t>
            </a:r>
            <a:r>
              <a:rPr sz="1400" spc="1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le</a:t>
            </a:r>
            <a:r>
              <a:rPr sz="1400" spc="1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Ministère</a:t>
            </a:r>
            <a:r>
              <a:rPr sz="1400" spc="1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en</a:t>
            </a:r>
            <a:r>
              <a:rPr sz="1400" spc="1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charge</a:t>
            </a:r>
            <a:r>
              <a:rPr sz="1400" spc="1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1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l’énergie</a:t>
            </a:r>
            <a:r>
              <a:rPr sz="1400" spc="1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pour</a:t>
            </a:r>
            <a:r>
              <a:rPr sz="1400" spc="130" dirty="0">
                <a:latin typeface="Arial MT"/>
                <a:cs typeface="Arial MT"/>
              </a:rPr>
              <a:t> </a:t>
            </a:r>
            <a:r>
              <a:rPr sz="1400" spc="-25" dirty="0">
                <a:latin typeface="Arial MT"/>
                <a:cs typeface="Arial MT"/>
              </a:rPr>
              <a:t>des </a:t>
            </a:r>
            <a:r>
              <a:rPr sz="1400" dirty="0">
                <a:latin typeface="Arial MT"/>
                <a:cs typeface="Arial MT"/>
              </a:rPr>
              <a:t>capacités</a:t>
            </a:r>
            <a:r>
              <a:rPr sz="1400" spc="-6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importantes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(supérieures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à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20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GWh/an).</a:t>
            </a:r>
            <a:endParaRPr sz="1400">
              <a:latin typeface="Arial MT"/>
              <a:cs typeface="Arial MT"/>
            </a:endParaRPr>
          </a:p>
          <a:p>
            <a:pPr marL="224154" marR="7620">
              <a:lnSpc>
                <a:spcPct val="150000"/>
              </a:lnSpc>
              <a:spcBef>
                <a:spcPts val="190"/>
              </a:spcBef>
            </a:pPr>
            <a:r>
              <a:rPr sz="1400" b="1" dirty="0">
                <a:latin typeface="Arial"/>
                <a:cs typeface="Arial"/>
              </a:rPr>
              <a:t>L’appel</a:t>
            </a:r>
            <a:r>
              <a:rPr sz="1400" b="1" spc="1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d’offres</a:t>
            </a:r>
            <a:r>
              <a:rPr sz="1400" b="1" spc="-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aux</a:t>
            </a:r>
            <a:r>
              <a:rPr sz="1400" b="1" spc="1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enchères</a:t>
            </a:r>
            <a:r>
              <a:rPr sz="1400" dirty="0">
                <a:latin typeface="Arial MT"/>
                <a:cs typeface="Arial MT"/>
              </a:rPr>
              <a:t>: à</a:t>
            </a:r>
            <a:r>
              <a:rPr sz="1400" spc="1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lancer</a:t>
            </a:r>
            <a:r>
              <a:rPr sz="1400" spc="1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par</a:t>
            </a:r>
            <a:r>
              <a:rPr sz="1400" spc="1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la</a:t>
            </a:r>
            <a:r>
              <a:rPr sz="1400" spc="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CREG,</a:t>
            </a:r>
            <a:r>
              <a:rPr sz="1400" spc="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pour</a:t>
            </a:r>
            <a:r>
              <a:rPr sz="1400" spc="-1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des</a:t>
            </a:r>
            <a:r>
              <a:rPr sz="1400" spc="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petites</a:t>
            </a:r>
            <a:r>
              <a:rPr sz="1400" spc="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capacités</a:t>
            </a:r>
            <a:r>
              <a:rPr sz="1400" spc="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(entre</a:t>
            </a:r>
            <a:r>
              <a:rPr sz="1400" spc="-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10 </a:t>
            </a:r>
            <a:r>
              <a:rPr sz="1400" spc="-25" dirty="0">
                <a:latin typeface="Arial MT"/>
                <a:cs typeface="Arial MT"/>
              </a:rPr>
              <a:t>et </a:t>
            </a:r>
            <a:r>
              <a:rPr sz="1400" dirty="0">
                <a:latin typeface="Arial MT"/>
                <a:cs typeface="Arial MT"/>
              </a:rPr>
              <a:t>20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GWh/an)</a:t>
            </a:r>
            <a:endParaRPr sz="14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Arial MT"/>
                <a:cs typeface="Arial MT"/>
              </a:rPr>
              <a:t>Le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lancement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ce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type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d’appel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d’offres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est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à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la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charge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la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CREG</a:t>
            </a:r>
            <a:r>
              <a:rPr sz="1400" spc="-5" dirty="0">
                <a:latin typeface="Arial MT"/>
                <a:cs typeface="Arial MT"/>
              </a:rPr>
              <a:t> </a:t>
            </a:r>
            <a:r>
              <a:rPr sz="1400" spc="-50" dirty="0">
                <a:latin typeface="Arial MT"/>
                <a:cs typeface="Arial MT"/>
              </a:rPr>
              <a:t>:</a:t>
            </a:r>
            <a:endParaRPr sz="1400">
              <a:latin typeface="Arial MT"/>
              <a:cs typeface="Arial MT"/>
            </a:endParaRPr>
          </a:p>
          <a:p>
            <a:pPr marL="380365" indent="-159385">
              <a:lnSpc>
                <a:spcPct val="100000"/>
              </a:lnSpc>
              <a:spcBef>
                <a:spcPts val="600"/>
              </a:spcBef>
              <a:buClr>
                <a:srgbClr val="44536A"/>
              </a:buClr>
              <a:buFont typeface="Wingdings"/>
              <a:buChar char=""/>
              <a:tabLst>
                <a:tab pos="380365" algn="l"/>
              </a:tabLst>
            </a:pPr>
            <a:r>
              <a:rPr sz="1400" dirty="0">
                <a:latin typeface="Arial MT"/>
                <a:cs typeface="Arial MT"/>
              </a:rPr>
              <a:t>Il</a:t>
            </a:r>
            <a:r>
              <a:rPr sz="1400" spc="17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couvre</a:t>
            </a:r>
            <a:r>
              <a:rPr sz="1400" spc="19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17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petites</a:t>
            </a:r>
            <a:r>
              <a:rPr sz="1400" spc="18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capacités:</a:t>
            </a:r>
            <a:r>
              <a:rPr sz="1400" spc="18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installations</a:t>
            </a:r>
            <a:r>
              <a:rPr sz="1400" spc="20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produisant</a:t>
            </a:r>
            <a:r>
              <a:rPr sz="1400" spc="18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des</a:t>
            </a:r>
            <a:r>
              <a:rPr sz="1400" spc="18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quantités</a:t>
            </a:r>
            <a:r>
              <a:rPr sz="1400" spc="18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d’énergie</a:t>
            </a:r>
            <a:r>
              <a:rPr sz="1400" spc="17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entre</a:t>
            </a:r>
            <a:r>
              <a:rPr sz="1400" spc="17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10</a:t>
            </a:r>
            <a:r>
              <a:rPr sz="1400" spc="175" dirty="0">
                <a:latin typeface="Arial MT"/>
                <a:cs typeface="Arial MT"/>
              </a:rPr>
              <a:t> </a:t>
            </a:r>
            <a:r>
              <a:rPr sz="1400" spc="-25" dirty="0">
                <a:latin typeface="Arial MT"/>
                <a:cs typeface="Arial MT"/>
              </a:rPr>
              <a:t>et</a:t>
            </a:r>
            <a:endParaRPr sz="1400">
              <a:latin typeface="Arial MT"/>
              <a:cs typeface="Arial MT"/>
            </a:endParaRPr>
          </a:p>
          <a:p>
            <a:pPr marL="381000">
              <a:lnSpc>
                <a:spcPct val="100000"/>
              </a:lnSpc>
            </a:pPr>
            <a:r>
              <a:rPr sz="1400" dirty="0">
                <a:latin typeface="Arial MT"/>
                <a:cs typeface="Arial MT"/>
              </a:rPr>
              <a:t>20GWh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par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site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et</a:t>
            </a:r>
            <a:r>
              <a:rPr sz="1400" spc="-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par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spc="-25" dirty="0">
                <a:latin typeface="Arial MT"/>
                <a:cs typeface="Arial MT"/>
              </a:rPr>
              <a:t>an.</a:t>
            </a:r>
            <a:endParaRPr sz="1400">
              <a:latin typeface="Arial MT"/>
              <a:cs typeface="Arial MT"/>
            </a:endParaRPr>
          </a:p>
          <a:p>
            <a:pPr marL="381000" marR="8255" indent="-160020">
              <a:lnSpc>
                <a:spcPct val="100000"/>
              </a:lnSpc>
              <a:spcBef>
                <a:spcPts val="605"/>
              </a:spcBef>
              <a:buClr>
                <a:srgbClr val="44536A"/>
              </a:buClr>
              <a:buFont typeface="Wingdings"/>
              <a:buChar char=""/>
              <a:tabLst>
                <a:tab pos="381000" algn="l"/>
              </a:tabLst>
            </a:pPr>
            <a:r>
              <a:rPr sz="1400" dirty="0">
                <a:latin typeface="Arial MT"/>
                <a:cs typeface="Arial MT"/>
              </a:rPr>
              <a:t>Le</a:t>
            </a:r>
            <a:r>
              <a:rPr sz="1400" spc="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volume</a:t>
            </a:r>
            <a:r>
              <a:rPr sz="1400" spc="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à</a:t>
            </a:r>
            <a:r>
              <a:rPr sz="1400" spc="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lancer</a:t>
            </a:r>
            <a:r>
              <a:rPr sz="1400" spc="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aux</a:t>
            </a:r>
            <a:r>
              <a:rPr sz="1400" spc="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enchères</a:t>
            </a:r>
            <a:r>
              <a:rPr sz="1400" spc="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est</a:t>
            </a:r>
            <a:r>
              <a:rPr sz="1400" spc="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proposé</a:t>
            </a:r>
            <a:r>
              <a:rPr sz="1400" spc="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par</a:t>
            </a:r>
            <a:r>
              <a:rPr sz="1400" spc="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la</a:t>
            </a:r>
            <a:r>
              <a:rPr sz="1400" spc="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CREG</a:t>
            </a:r>
            <a:r>
              <a:rPr sz="1400" spc="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et</a:t>
            </a:r>
            <a:r>
              <a:rPr sz="1400" spc="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fixé</a:t>
            </a:r>
            <a:r>
              <a:rPr sz="1400" spc="6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par</a:t>
            </a:r>
            <a:r>
              <a:rPr sz="1400" spc="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le</a:t>
            </a:r>
            <a:r>
              <a:rPr sz="1400" spc="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ministre</a:t>
            </a:r>
            <a:r>
              <a:rPr sz="1400" spc="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chargé</a:t>
            </a:r>
            <a:r>
              <a:rPr sz="1400" spc="45" dirty="0">
                <a:latin typeface="Arial MT"/>
                <a:cs typeface="Arial MT"/>
              </a:rPr>
              <a:t> </a:t>
            </a:r>
            <a:r>
              <a:rPr sz="1400" spc="-25" dirty="0">
                <a:latin typeface="Arial MT"/>
                <a:cs typeface="Arial MT"/>
              </a:rPr>
              <a:t>de </a:t>
            </a:r>
            <a:r>
              <a:rPr sz="1400" spc="-10" dirty="0">
                <a:latin typeface="Arial MT"/>
                <a:cs typeface="Arial MT"/>
              </a:rPr>
              <a:t>l’énergie.</a:t>
            </a:r>
            <a:endParaRPr sz="1400">
              <a:latin typeface="Arial MT"/>
              <a:cs typeface="Arial MT"/>
            </a:endParaRPr>
          </a:p>
          <a:p>
            <a:pPr marL="380365" indent="-159385">
              <a:lnSpc>
                <a:spcPct val="100000"/>
              </a:lnSpc>
              <a:spcBef>
                <a:spcPts val="600"/>
              </a:spcBef>
              <a:buClr>
                <a:srgbClr val="44536A"/>
              </a:buClr>
              <a:buFont typeface="Wingdings"/>
              <a:buChar char=""/>
              <a:tabLst>
                <a:tab pos="380365" algn="l"/>
              </a:tabLst>
            </a:pPr>
            <a:r>
              <a:rPr sz="1400" dirty="0">
                <a:latin typeface="Arial MT"/>
                <a:cs typeface="Arial MT"/>
              </a:rPr>
              <a:t>Choix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et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acquisition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des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sites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est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la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responsabilité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l’investisseur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(Identification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des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sites</a:t>
            </a:r>
            <a:endParaRPr sz="1400">
              <a:latin typeface="Arial MT"/>
              <a:cs typeface="Arial MT"/>
            </a:endParaRPr>
          </a:p>
          <a:p>
            <a:pPr marL="381000">
              <a:lnSpc>
                <a:spcPct val="100000"/>
              </a:lnSpc>
            </a:pPr>
            <a:r>
              <a:rPr sz="1400" spc="-10" dirty="0">
                <a:latin typeface="Arial MT"/>
                <a:cs typeface="Arial MT"/>
              </a:rPr>
              <a:t>d’implantation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des</a:t>
            </a:r>
            <a:r>
              <a:rPr sz="1400" spc="-1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installations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et</a:t>
            </a:r>
            <a:r>
              <a:rPr sz="1400" spc="-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proposition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des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sites),</a:t>
            </a:r>
            <a:endParaRPr sz="1400">
              <a:latin typeface="Arial MT"/>
              <a:cs typeface="Arial MT"/>
            </a:endParaRPr>
          </a:p>
          <a:p>
            <a:pPr marL="381000" marR="5080" indent="-160020">
              <a:lnSpc>
                <a:spcPct val="100000"/>
              </a:lnSpc>
              <a:spcBef>
                <a:spcPts val="600"/>
              </a:spcBef>
              <a:buClr>
                <a:srgbClr val="44536A"/>
              </a:buClr>
              <a:buFont typeface="Wingdings"/>
              <a:buChar char=""/>
              <a:tabLst>
                <a:tab pos="381000" algn="l"/>
              </a:tabLst>
            </a:pPr>
            <a:r>
              <a:rPr sz="1400" dirty="0">
                <a:latin typeface="Arial MT"/>
                <a:cs typeface="Arial MT"/>
              </a:rPr>
              <a:t>Prise</a:t>
            </a:r>
            <a:r>
              <a:rPr sz="1400" spc="28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en</a:t>
            </a:r>
            <a:r>
              <a:rPr sz="1400" spc="29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charge</a:t>
            </a:r>
            <a:r>
              <a:rPr sz="1400" spc="30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30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la</a:t>
            </a:r>
            <a:r>
              <a:rPr sz="1400" spc="29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réalisation</a:t>
            </a:r>
            <a:r>
              <a:rPr sz="1400" spc="29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des</a:t>
            </a:r>
            <a:r>
              <a:rPr sz="1400" spc="30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installations</a:t>
            </a:r>
            <a:r>
              <a:rPr sz="1400" spc="31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d’évacuation</a:t>
            </a:r>
            <a:r>
              <a:rPr sz="1400" spc="29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et</a:t>
            </a:r>
            <a:r>
              <a:rPr sz="1400" spc="29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29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raccordement</a:t>
            </a:r>
            <a:r>
              <a:rPr sz="1400" spc="295" dirty="0">
                <a:latin typeface="Arial MT"/>
                <a:cs typeface="Arial MT"/>
              </a:rPr>
              <a:t> </a:t>
            </a:r>
            <a:r>
              <a:rPr sz="1400" spc="-25" dirty="0">
                <a:latin typeface="Arial MT"/>
                <a:cs typeface="Arial MT"/>
              </a:rPr>
              <a:t>aux </a:t>
            </a:r>
            <a:r>
              <a:rPr sz="1400" dirty="0">
                <a:latin typeface="Arial MT"/>
                <a:cs typeface="Arial MT"/>
              </a:rPr>
              <a:t>réseaux,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par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l’investisseur.</a:t>
            </a:r>
            <a:endParaRPr sz="1400">
              <a:latin typeface="Arial MT"/>
              <a:cs typeface="Arial MT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278714" y="9144"/>
            <a:ext cx="7976234" cy="577215"/>
            <a:chOff x="278714" y="9144"/>
            <a:chExt cx="7976234" cy="577215"/>
          </a:xfrm>
        </p:grpSpPr>
        <p:sp>
          <p:nvSpPr>
            <p:cNvPr id="16" name="object 16"/>
            <p:cNvSpPr/>
            <p:nvPr/>
          </p:nvSpPr>
          <p:spPr>
            <a:xfrm>
              <a:off x="283476" y="51625"/>
              <a:ext cx="7966709" cy="400685"/>
            </a:xfrm>
            <a:custGeom>
              <a:avLst/>
              <a:gdLst/>
              <a:ahLst/>
              <a:cxnLst/>
              <a:rect l="l" t="t" r="r" b="b"/>
              <a:pathLst>
                <a:path w="7966709" h="400684">
                  <a:moveTo>
                    <a:pt x="7966709" y="0"/>
                  </a:moveTo>
                  <a:lnTo>
                    <a:pt x="0" y="0"/>
                  </a:lnTo>
                  <a:lnTo>
                    <a:pt x="0" y="400113"/>
                  </a:lnTo>
                  <a:lnTo>
                    <a:pt x="7966709" y="400113"/>
                  </a:lnTo>
                  <a:lnTo>
                    <a:pt x="7966709" y="0"/>
                  </a:lnTo>
                  <a:close/>
                </a:path>
              </a:pathLst>
            </a:custGeom>
            <a:solidFill>
              <a:srgbClr val="00A0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283476" y="51625"/>
              <a:ext cx="7966709" cy="400685"/>
            </a:xfrm>
            <a:custGeom>
              <a:avLst/>
              <a:gdLst/>
              <a:ahLst/>
              <a:cxnLst/>
              <a:rect l="l" t="t" r="r" b="b"/>
              <a:pathLst>
                <a:path w="7966709" h="400684">
                  <a:moveTo>
                    <a:pt x="0" y="400113"/>
                  </a:moveTo>
                  <a:lnTo>
                    <a:pt x="7966709" y="400113"/>
                  </a:lnTo>
                  <a:lnTo>
                    <a:pt x="7966709" y="0"/>
                  </a:lnTo>
                  <a:lnTo>
                    <a:pt x="0" y="0"/>
                  </a:lnTo>
                  <a:lnTo>
                    <a:pt x="0" y="400113"/>
                  </a:lnTo>
                  <a:close/>
                </a:path>
              </a:pathLst>
            </a:custGeom>
            <a:ln w="9525">
              <a:solidFill>
                <a:srgbClr val="00A09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07491" y="9144"/>
              <a:ext cx="532638" cy="576834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22375" y="73164"/>
              <a:ext cx="1200150" cy="470141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705355" y="73164"/>
              <a:ext cx="569213" cy="470141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055876" y="73164"/>
              <a:ext cx="543293" cy="470141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357627" y="9144"/>
              <a:ext cx="1152905" cy="576834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192779" y="73164"/>
              <a:ext cx="569214" cy="470141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543299" y="73164"/>
              <a:ext cx="1178814" cy="470141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511039" y="73164"/>
              <a:ext cx="433565" cy="470141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626863" y="9144"/>
              <a:ext cx="587501" cy="576834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896612" y="73164"/>
              <a:ext cx="1200150" cy="470141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5849112" y="9144"/>
              <a:ext cx="532638" cy="576834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063995" y="73164"/>
              <a:ext cx="1948433" cy="470141"/>
            </a:xfrm>
            <a:prstGeom prst="rect">
              <a:avLst/>
            </a:prstGeom>
          </p:spPr>
        </p:pic>
      </p:grpSp>
      <p:sp>
        <p:nvSpPr>
          <p:cNvPr id="30" name="object 30"/>
          <p:cNvSpPr txBox="1">
            <a:spLocks noGrp="1"/>
          </p:cNvSpPr>
          <p:nvPr>
            <p:ph type="title"/>
          </p:nvPr>
        </p:nvSpPr>
        <p:spPr>
          <a:xfrm>
            <a:off x="659688" y="77215"/>
            <a:ext cx="721296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cap="small" dirty="0"/>
              <a:t>Activités</a:t>
            </a:r>
            <a:r>
              <a:rPr cap="small" spc="45" dirty="0"/>
              <a:t> </a:t>
            </a:r>
            <a:r>
              <a:rPr cap="small" dirty="0"/>
              <a:t>de</a:t>
            </a:r>
            <a:r>
              <a:rPr cap="small" spc="35" dirty="0"/>
              <a:t> </a:t>
            </a:r>
            <a:r>
              <a:rPr cap="small" dirty="0"/>
              <a:t>la</a:t>
            </a:r>
            <a:r>
              <a:rPr cap="small" spc="-10" dirty="0"/>
              <a:t> </a:t>
            </a:r>
            <a:r>
              <a:rPr cap="small" dirty="0"/>
              <a:t>CREG</a:t>
            </a:r>
            <a:r>
              <a:rPr cap="small" spc="-65" dirty="0"/>
              <a:t> </a:t>
            </a:r>
            <a:r>
              <a:rPr cap="small" dirty="0"/>
              <a:t>en</a:t>
            </a:r>
            <a:r>
              <a:rPr cap="small" spc="35" dirty="0"/>
              <a:t> </a:t>
            </a:r>
            <a:r>
              <a:rPr cap="small" dirty="0"/>
              <a:t>matière</a:t>
            </a:r>
            <a:r>
              <a:rPr cap="small" spc="95" dirty="0"/>
              <a:t> </a:t>
            </a:r>
            <a:r>
              <a:rPr cap="small" dirty="0"/>
              <a:t>d’Energies</a:t>
            </a:r>
            <a:r>
              <a:rPr cap="small" spc="45" dirty="0"/>
              <a:t> </a:t>
            </a:r>
            <a:r>
              <a:rPr cap="small" spc="-20" dirty="0"/>
              <a:t>Renouvelables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674014" y="391002"/>
            <a:ext cx="2263775" cy="897255"/>
          </a:xfrm>
          <a:prstGeom prst="rect">
            <a:avLst/>
          </a:prstGeom>
        </p:spPr>
        <p:txBody>
          <a:bodyPr vert="horz" wrap="square" lIns="0" tIns="1193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40"/>
              </a:spcBef>
            </a:pPr>
            <a:r>
              <a:rPr sz="1600" b="1" dirty="0">
                <a:latin typeface="Arial"/>
                <a:cs typeface="Arial"/>
              </a:rPr>
              <a:t>Appel</a:t>
            </a:r>
            <a:r>
              <a:rPr sz="1600" b="1" spc="-4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d’offres</a:t>
            </a:r>
            <a:endParaRPr sz="16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745"/>
              </a:spcBef>
            </a:pPr>
            <a:r>
              <a:rPr sz="1400" dirty="0">
                <a:latin typeface="Arial MT"/>
                <a:cs typeface="Arial MT"/>
              </a:rPr>
              <a:t>Le</a:t>
            </a:r>
            <a:r>
              <a:rPr sz="1400" spc="27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décret</a:t>
            </a:r>
            <a:r>
              <a:rPr sz="1400" spc="27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exécutif</a:t>
            </a:r>
            <a:r>
              <a:rPr sz="1400" spc="28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n°17-</a:t>
            </a:r>
            <a:r>
              <a:rPr sz="1400" spc="-25" dirty="0">
                <a:latin typeface="Arial MT"/>
                <a:cs typeface="Arial MT"/>
              </a:rPr>
              <a:t>98, </a:t>
            </a:r>
            <a:r>
              <a:rPr sz="1400" dirty="0">
                <a:latin typeface="Arial MT"/>
                <a:cs typeface="Arial MT"/>
              </a:rPr>
              <a:t>prévoit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deux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(02)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formes:</a:t>
            </a:r>
            <a:endParaRPr sz="14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260842" y="4836058"/>
            <a:ext cx="15367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25" dirty="0">
                <a:solidFill>
                  <a:srgbClr val="7E7E7E"/>
                </a:solidFill>
                <a:latin typeface="Arial MT"/>
                <a:cs typeface="Arial MT"/>
              </a:rPr>
              <a:t>11</a:t>
            </a:r>
            <a:endParaRPr sz="900">
              <a:latin typeface="Arial MT"/>
              <a:cs typeface="Arial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209283" y="0"/>
            <a:ext cx="7976234" cy="548005"/>
            <a:chOff x="209283" y="0"/>
            <a:chExt cx="7976234" cy="548005"/>
          </a:xfrm>
        </p:grpSpPr>
        <p:sp>
          <p:nvSpPr>
            <p:cNvPr id="4" name="object 4"/>
            <p:cNvSpPr/>
            <p:nvPr/>
          </p:nvSpPr>
          <p:spPr>
            <a:xfrm>
              <a:off x="214045" y="13144"/>
              <a:ext cx="7966709" cy="400685"/>
            </a:xfrm>
            <a:custGeom>
              <a:avLst/>
              <a:gdLst/>
              <a:ahLst/>
              <a:cxnLst/>
              <a:rect l="l" t="t" r="r" b="b"/>
              <a:pathLst>
                <a:path w="7966709" h="400684">
                  <a:moveTo>
                    <a:pt x="7966709" y="0"/>
                  </a:moveTo>
                  <a:lnTo>
                    <a:pt x="0" y="0"/>
                  </a:lnTo>
                  <a:lnTo>
                    <a:pt x="0" y="400113"/>
                  </a:lnTo>
                  <a:lnTo>
                    <a:pt x="7966709" y="400113"/>
                  </a:lnTo>
                  <a:lnTo>
                    <a:pt x="7966709" y="0"/>
                  </a:lnTo>
                  <a:close/>
                </a:path>
              </a:pathLst>
            </a:custGeom>
            <a:solidFill>
              <a:srgbClr val="00A0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14045" y="13144"/>
              <a:ext cx="7966709" cy="400685"/>
            </a:xfrm>
            <a:custGeom>
              <a:avLst/>
              <a:gdLst/>
              <a:ahLst/>
              <a:cxnLst/>
              <a:rect l="l" t="t" r="r" b="b"/>
              <a:pathLst>
                <a:path w="7966709" h="400684">
                  <a:moveTo>
                    <a:pt x="0" y="400113"/>
                  </a:moveTo>
                  <a:lnTo>
                    <a:pt x="7966709" y="400113"/>
                  </a:lnTo>
                  <a:lnTo>
                    <a:pt x="7966709" y="0"/>
                  </a:lnTo>
                  <a:lnTo>
                    <a:pt x="0" y="0"/>
                  </a:lnTo>
                  <a:lnTo>
                    <a:pt x="0" y="400113"/>
                  </a:lnTo>
                  <a:close/>
                </a:path>
              </a:pathLst>
            </a:custGeom>
            <a:ln w="9525">
              <a:solidFill>
                <a:srgbClr val="00A09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38911" y="0"/>
              <a:ext cx="532638" cy="54787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53795" y="35064"/>
              <a:ext cx="1200150" cy="47014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36776" y="35064"/>
              <a:ext cx="569213" cy="470141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987296" y="35064"/>
              <a:ext cx="543293" cy="470141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89048" y="0"/>
              <a:ext cx="1152905" cy="54787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124199" y="35064"/>
              <a:ext cx="569213" cy="47014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474720" y="35064"/>
              <a:ext cx="1178814" cy="470141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442460" y="35064"/>
              <a:ext cx="433565" cy="470141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558284" y="0"/>
              <a:ext cx="418338" cy="547877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628387" y="0"/>
              <a:ext cx="517410" cy="54787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828031" y="35064"/>
              <a:ext cx="1200150" cy="470141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780531" y="0"/>
              <a:ext cx="532638" cy="547877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5995416" y="35064"/>
              <a:ext cx="1948434" cy="470141"/>
            </a:xfrm>
            <a:prstGeom prst="rect">
              <a:avLst/>
            </a:prstGeom>
          </p:spPr>
        </p:pic>
      </p:grpSp>
      <p:sp>
        <p:nvSpPr>
          <p:cNvPr id="19" name="object 1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93065">
              <a:lnSpc>
                <a:spcPct val="100000"/>
              </a:lnSpc>
              <a:spcBef>
                <a:spcPts val="105"/>
              </a:spcBef>
            </a:pPr>
            <a:r>
              <a:rPr cap="small" dirty="0"/>
              <a:t>Activités</a:t>
            </a:r>
            <a:r>
              <a:rPr cap="small" spc="50" dirty="0"/>
              <a:t> </a:t>
            </a:r>
            <a:r>
              <a:rPr cap="small" dirty="0"/>
              <a:t>de</a:t>
            </a:r>
            <a:r>
              <a:rPr cap="small" spc="35" dirty="0"/>
              <a:t> </a:t>
            </a:r>
            <a:r>
              <a:rPr cap="small" dirty="0"/>
              <a:t>la</a:t>
            </a:r>
            <a:r>
              <a:rPr cap="small" spc="-10" dirty="0"/>
              <a:t> </a:t>
            </a:r>
            <a:r>
              <a:rPr cap="small" dirty="0"/>
              <a:t>CREG</a:t>
            </a:r>
            <a:r>
              <a:rPr cap="small" spc="-70" dirty="0"/>
              <a:t> </a:t>
            </a:r>
            <a:r>
              <a:rPr cap="small" dirty="0"/>
              <a:t>en</a:t>
            </a:r>
            <a:r>
              <a:rPr cap="small" spc="35" dirty="0"/>
              <a:t> </a:t>
            </a:r>
            <a:r>
              <a:rPr cap="small" dirty="0"/>
              <a:t>matière</a:t>
            </a:r>
            <a:r>
              <a:rPr cap="small" spc="85" dirty="0"/>
              <a:t> </a:t>
            </a:r>
            <a:r>
              <a:rPr cap="small" dirty="0"/>
              <a:t>d’Energies</a:t>
            </a:r>
            <a:r>
              <a:rPr cap="small" spc="50" dirty="0"/>
              <a:t> </a:t>
            </a:r>
            <a:r>
              <a:rPr cap="small" spc="-20" dirty="0"/>
              <a:t>Renouvelables</a:t>
            </a:r>
          </a:p>
        </p:txBody>
      </p:sp>
      <p:pic>
        <p:nvPicPr>
          <p:cNvPr id="20" name="object 20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498132" y="1051763"/>
            <a:ext cx="8194303" cy="3669448"/>
          </a:xfrm>
          <a:prstGeom prst="rect">
            <a:avLst/>
          </a:prstGeom>
        </p:spPr>
      </p:pic>
      <p:sp>
        <p:nvSpPr>
          <p:cNvPr id="21" name="object 21"/>
          <p:cNvSpPr txBox="1"/>
          <p:nvPr/>
        </p:nvSpPr>
        <p:spPr>
          <a:xfrm>
            <a:off x="1525016" y="4607153"/>
            <a:ext cx="24638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3515" marR="5080" indent="-171450">
              <a:lnSpc>
                <a:spcPct val="100000"/>
              </a:lnSpc>
              <a:spcBef>
                <a:spcPts val="100"/>
              </a:spcBef>
              <a:buFont typeface="Wingdings"/>
              <a:buChar char=""/>
              <a:tabLst>
                <a:tab pos="184785" algn="l"/>
              </a:tabLst>
            </a:pPr>
            <a:r>
              <a:rPr sz="900" spc="-10" dirty="0">
                <a:latin typeface="Calibri"/>
                <a:cs typeface="Calibri"/>
              </a:rPr>
              <a:t>Concertation</a:t>
            </a:r>
            <a:r>
              <a:rPr sz="900" spc="-25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avec</a:t>
            </a:r>
            <a:r>
              <a:rPr sz="900" spc="-5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les parties prenantes</a:t>
            </a:r>
            <a:r>
              <a:rPr sz="900" spc="10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à</a:t>
            </a:r>
            <a:r>
              <a:rPr sz="900" spc="-15" dirty="0">
                <a:latin typeface="Calibri"/>
                <a:cs typeface="Calibri"/>
              </a:rPr>
              <a:t> </a:t>
            </a:r>
            <a:r>
              <a:rPr sz="900" spc="-10" dirty="0">
                <a:latin typeface="Calibri"/>
                <a:cs typeface="Calibri"/>
              </a:rPr>
              <a:t>travers</a:t>
            </a:r>
            <a:r>
              <a:rPr sz="900" spc="500" dirty="0">
                <a:latin typeface="Calibri"/>
                <a:cs typeface="Calibri"/>
              </a:rPr>
              <a:t> 	</a:t>
            </a:r>
            <a:r>
              <a:rPr sz="900" dirty="0">
                <a:latin typeface="Calibri"/>
                <a:cs typeface="Calibri"/>
              </a:rPr>
              <a:t>des rencontres</a:t>
            </a:r>
            <a:r>
              <a:rPr sz="900" spc="5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et</a:t>
            </a:r>
            <a:r>
              <a:rPr sz="900" spc="-5" dirty="0">
                <a:latin typeface="Calibri"/>
                <a:cs typeface="Calibri"/>
              </a:rPr>
              <a:t> </a:t>
            </a:r>
            <a:r>
              <a:rPr sz="900" spc="-10" dirty="0">
                <a:latin typeface="Calibri"/>
                <a:cs typeface="Calibri"/>
              </a:rPr>
              <a:t>consultations</a:t>
            </a:r>
            <a:r>
              <a:rPr sz="900" spc="5" dirty="0">
                <a:latin typeface="Calibri"/>
                <a:cs typeface="Calibri"/>
              </a:rPr>
              <a:t> </a:t>
            </a:r>
            <a:r>
              <a:rPr sz="900" spc="-10" dirty="0">
                <a:latin typeface="Calibri"/>
                <a:cs typeface="Calibri"/>
              </a:rPr>
              <a:t>publiques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259707" y="3080130"/>
            <a:ext cx="142367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3515" marR="5080" indent="-171450">
              <a:lnSpc>
                <a:spcPct val="100000"/>
              </a:lnSpc>
              <a:spcBef>
                <a:spcPts val="100"/>
              </a:spcBef>
              <a:buFont typeface="Wingdings"/>
              <a:buChar char=""/>
              <a:tabLst>
                <a:tab pos="184785" algn="l"/>
              </a:tabLst>
            </a:pPr>
            <a:r>
              <a:rPr sz="900" dirty="0">
                <a:latin typeface="Calibri"/>
                <a:cs typeface="Calibri"/>
              </a:rPr>
              <a:t>Notamment,</a:t>
            </a:r>
            <a:r>
              <a:rPr sz="900" spc="-25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à</a:t>
            </a:r>
            <a:r>
              <a:rPr sz="900" spc="-30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travers</a:t>
            </a:r>
            <a:r>
              <a:rPr sz="900" spc="-20" dirty="0">
                <a:latin typeface="Calibri"/>
                <a:cs typeface="Calibri"/>
              </a:rPr>
              <a:t> </a:t>
            </a:r>
            <a:r>
              <a:rPr sz="900" spc="-25" dirty="0">
                <a:latin typeface="Calibri"/>
                <a:cs typeface="Calibri"/>
              </a:rPr>
              <a:t>une</a:t>
            </a:r>
            <a:r>
              <a:rPr sz="900" spc="500" dirty="0">
                <a:latin typeface="Calibri"/>
                <a:cs typeface="Calibri"/>
              </a:rPr>
              <a:t> 	</a:t>
            </a:r>
            <a:r>
              <a:rPr sz="900" dirty="0">
                <a:latin typeface="Calibri"/>
                <a:cs typeface="Calibri"/>
              </a:rPr>
              <a:t>plateforme</a:t>
            </a:r>
            <a:r>
              <a:rPr sz="900" spc="-45" dirty="0">
                <a:latin typeface="Calibri"/>
                <a:cs typeface="Calibri"/>
              </a:rPr>
              <a:t> </a:t>
            </a:r>
            <a:r>
              <a:rPr sz="900" spc="-10" dirty="0">
                <a:latin typeface="Calibri"/>
                <a:cs typeface="Calibri"/>
              </a:rPr>
              <a:t>numérique</a:t>
            </a:r>
            <a:endParaRPr sz="9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8261350" cy="5143500"/>
            <a:chOff x="-6350" y="0"/>
            <a:chExt cx="8261350" cy="51435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4697" y="4727451"/>
              <a:ext cx="563448" cy="303338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4621556"/>
              <a:ext cx="2393950" cy="34290"/>
            </a:xfrm>
            <a:custGeom>
              <a:avLst/>
              <a:gdLst/>
              <a:ahLst/>
              <a:cxnLst/>
              <a:rect l="l" t="t" r="r" b="b"/>
              <a:pathLst>
                <a:path w="2393950" h="34289">
                  <a:moveTo>
                    <a:pt x="2393696" y="0"/>
                  </a:moveTo>
                  <a:lnTo>
                    <a:pt x="0" y="0"/>
                  </a:lnTo>
                  <a:lnTo>
                    <a:pt x="0" y="34288"/>
                  </a:lnTo>
                  <a:lnTo>
                    <a:pt x="2393696" y="34288"/>
                  </a:lnTo>
                  <a:lnTo>
                    <a:pt x="2393696" y="0"/>
                  </a:lnTo>
                  <a:close/>
                </a:path>
              </a:pathLst>
            </a:custGeom>
            <a:solidFill>
              <a:srgbClr val="006E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4621556"/>
              <a:ext cx="2393950" cy="34290"/>
            </a:xfrm>
            <a:custGeom>
              <a:avLst/>
              <a:gdLst/>
              <a:ahLst/>
              <a:cxnLst/>
              <a:rect l="l" t="t" r="r" b="b"/>
              <a:pathLst>
                <a:path w="2393950" h="34289">
                  <a:moveTo>
                    <a:pt x="0" y="34288"/>
                  </a:moveTo>
                  <a:lnTo>
                    <a:pt x="2393696" y="34288"/>
                  </a:lnTo>
                  <a:lnTo>
                    <a:pt x="2393696" y="0"/>
                  </a:lnTo>
                  <a:lnTo>
                    <a:pt x="0" y="0"/>
                  </a:lnTo>
                  <a:lnTo>
                    <a:pt x="0" y="34288"/>
                  </a:lnTo>
                  <a:close/>
                </a:path>
              </a:pathLst>
            </a:custGeom>
            <a:ln w="12700">
              <a:solidFill>
                <a:srgbClr val="DED7A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42900" y="4660913"/>
              <a:ext cx="2571115" cy="34290"/>
            </a:xfrm>
            <a:custGeom>
              <a:avLst/>
              <a:gdLst/>
              <a:ahLst/>
              <a:cxnLst/>
              <a:rect l="l" t="t" r="r" b="b"/>
              <a:pathLst>
                <a:path w="2571115" h="34289">
                  <a:moveTo>
                    <a:pt x="2570861" y="0"/>
                  </a:moveTo>
                  <a:lnTo>
                    <a:pt x="0" y="0"/>
                  </a:lnTo>
                  <a:lnTo>
                    <a:pt x="0" y="34288"/>
                  </a:lnTo>
                  <a:lnTo>
                    <a:pt x="2570861" y="34288"/>
                  </a:lnTo>
                  <a:lnTo>
                    <a:pt x="2570861" y="0"/>
                  </a:lnTo>
                  <a:close/>
                </a:path>
              </a:pathLst>
            </a:custGeom>
            <a:solidFill>
              <a:srgbClr val="DED7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42900" y="4660913"/>
              <a:ext cx="2571115" cy="34290"/>
            </a:xfrm>
            <a:custGeom>
              <a:avLst/>
              <a:gdLst/>
              <a:ahLst/>
              <a:cxnLst/>
              <a:rect l="l" t="t" r="r" b="b"/>
              <a:pathLst>
                <a:path w="2571115" h="34289">
                  <a:moveTo>
                    <a:pt x="0" y="34288"/>
                  </a:moveTo>
                  <a:lnTo>
                    <a:pt x="2570861" y="34288"/>
                  </a:lnTo>
                  <a:lnTo>
                    <a:pt x="2570861" y="0"/>
                  </a:lnTo>
                  <a:lnTo>
                    <a:pt x="0" y="0"/>
                  </a:lnTo>
                  <a:lnTo>
                    <a:pt x="0" y="34288"/>
                  </a:lnTo>
                  <a:close/>
                </a:path>
              </a:pathLst>
            </a:custGeom>
            <a:ln w="12700">
              <a:solidFill>
                <a:srgbClr val="DED7A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83476" y="51625"/>
              <a:ext cx="7966709" cy="400685"/>
            </a:xfrm>
            <a:custGeom>
              <a:avLst/>
              <a:gdLst/>
              <a:ahLst/>
              <a:cxnLst/>
              <a:rect l="l" t="t" r="r" b="b"/>
              <a:pathLst>
                <a:path w="7966709" h="400684">
                  <a:moveTo>
                    <a:pt x="7966709" y="0"/>
                  </a:moveTo>
                  <a:lnTo>
                    <a:pt x="0" y="0"/>
                  </a:lnTo>
                  <a:lnTo>
                    <a:pt x="0" y="400113"/>
                  </a:lnTo>
                  <a:lnTo>
                    <a:pt x="7966709" y="400113"/>
                  </a:lnTo>
                  <a:lnTo>
                    <a:pt x="7966709" y="0"/>
                  </a:lnTo>
                  <a:close/>
                </a:path>
              </a:pathLst>
            </a:custGeom>
            <a:solidFill>
              <a:srgbClr val="00A0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83476" y="51625"/>
              <a:ext cx="7966709" cy="400685"/>
            </a:xfrm>
            <a:custGeom>
              <a:avLst/>
              <a:gdLst/>
              <a:ahLst/>
              <a:cxnLst/>
              <a:rect l="l" t="t" r="r" b="b"/>
              <a:pathLst>
                <a:path w="7966709" h="400684">
                  <a:moveTo>
                    <a:pt x="0" y="400113"/>
                  </a:moveTo>
                  <a:lnTo>
                    <a:pt x="7966709" y="400113"/>
                  </a:lnTo>
                  <a:lnTo>
                    <a:pt x="7966709" y="0"/>
                  </a:lnTo>
                  <a:lnTo>
                    <a:pt x="0" y="0"/>
                  </a:lnTo>
                  <a:lnTo>
                    <a:pt x="0" y="400113"/>
                  </a:lnTo>
                  <a:close/>
                </a:path>
              </a:pathLst>
            </a:custGeom>
            <a:ln w="9525">
              <a:solidFill>
                <a:srgbClr val="00A09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07491" y="9144"/>
              <a:ext cx="532638" cy="576834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22376" y="73164"/>
              <a:ext cx="1200150" cy="47014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705355" y="73164"/>
              <a:ext cx="569213" cy="470141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055876" y="73164"/>
              <a:ext cx="543293" cy="470141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357627" y="9144"/>
              <a:ext cx="1152905" cy="576834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192779" y="73164"/>
              <a:ext cx="569214" cy="470141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543300" y="73164"/>
              <a:ext cx="1178814" cy="470141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511040" y="73164"/>
              <a:ext cx="433565" cy="470141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626864" y="9144"/>
              <a:ext cx="418338" cy="576834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696967" y="9144"/>
              <a:ext cx="517410" cy="576834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896611" y="73164"/>
              <a:ext cx="1200150" cy="470141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5849111" y="9144"/>
              <a:ext cx="532638" cy="576834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063996" y="73164"/>
              <a:ext cx="1948433" cy="470141"/>
            </a:xfrm>
            <a:prstGeom prst="rect">
              <a:avLst/>
            </a:prstGeom>
          </p:spPr>
        </p:pic>
      </p:grpSp>
      <p:sp>
        <p:nvSpPr>
          <p:cNvPr id="23" name="object 23"/>
          <p:cNvSpPr txBox="1">
            <a:spLocks noGrp="1"/>
          </p:cNvSpPr>
          <p:nvPr>
            <p:ph type="title"/>
          </p:nvPr>
        </p:nvSpPr>
        <p:spPr>
          <a:xfrm>
            <a:off x="659688" y="77215"/>
            <a:ext cx="721296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cap="small" dirty="0"/>
              <a:t>Activités</a:t>
            </a:r>
            <a:r>
              <a:rPr cap="small" spc="45" dirty="0"/>
              <a:t> </a:t>
            </a:r>
            <a:r>
              <a:rPr cap="small" dirty="0"/>
              <a:t>de</a:t>
            </a:r>
            <a:r>
              <a:rPr cap="small" spc="35" dirty="0"/>
              <a:t> </a:t>
            </a:r>
            <a:r>
              <a:rPr cap="small" dirty="0"/>
              <a:t>la</a:t>
            </a:r>
            <a:r>
              <a:rPr cap="small" spc="-10" dirty="0"/>
              <a:t> </a:t>
            </a:r>
            <a:r>
              <a:rPr cap="small" dirty="0"/>
              <a:t>CREG</a:t>
            </a:r>
            <a:r>
              <a:rPr cap="small" spc="-65" dirty="0"/>
              <a:t> </a:t>
            </a:r>
            <a:r>
              <a:rPr cap="small" dirty="0"/>
              <a:t>en</a:t>
            </a:r>
            <a:r>
              <a:rPr cap="small" spc="35" dirty="0"/>
              <a:t> </a:t>
            </a:r>
            <a:r>
              <a:rPr cap="small" dirty="0"/>
              <a:t>matière</a:t>
            </a:r>
            <a:r>
              <a:rPr cap="small" spc="90" dirty="0"/>
              <a:t> </a:t>
            </a:r>
            <a:r>
              <a:rPr cap="small" dirty="0"/>
              <a:t>d’Energies</a:t>
            </a:r>
            <a:r>
              <a:rPr cap="small" spc="50" dirty="0"/>
              <a:t> </a:t>
            </a:r>
            <a:r>
              <a:rPr cap="small" spc="-20" dirty="0"/>
              <a:t>Renouvelables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625246" y="550544"/>
            <a:ext cx="607695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dirty="0">
                <a:latin typeface="Arial"/>
                <a:cs typeface="Arial"/>
              </a:rPr>
              <a:t>Expérience</a:t>
            </a:r>
            <a:r>
              <a:rPr sz="1600" b="1" spc="-3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de</a:t>
            </a:r>
            <a:r>
              <a:rPr sz="1600" b="1" spc="-3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l’</a:t>
            </a:r>
            <a:r>
              <a:rPr sz="1600" b="1" spc="-3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Appel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d’offres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aux</a:t>
            </a:r>
            <a:r>
              <a:rPr sz="1600" b="1" spc="-4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enchères</a:t>
            </a:r>
            <a:r>
              <a:rPr sz="1600" b="1" spc="-3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de</a:t>
            </a:r>
            <a:r>
              <a:rPr sz="1600" b="1" spc="-3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2018</a:t>
            </a:r>
            <a:r>
              <a:rPr sz="1600" b="1" spc="-4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150</a:t>
            </a:r>
            <a:r>
              <a:rPr sz="1600" b="1" spc="-35" dirty="0">
                <a:latin typeface="Arial"/>
                <a:cs typeface="Arial"/>
              </a:rPr>
              <a:t> </a:t>
            </a:r>
            <a:r>
              <a:rPr sz="1600" b="1" spc="-25" dirty="0">
                <a:latin typeface="Arial"/>
                <a:cs typeface="Arial"/>
              </a:rPr>
              <a:t>MWc</a:t>
            </a:r>
            <a:endParaRPr sz="16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43001" y="1135760"/>
            <a:ext cx="4269740" cy="30676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050" dirty="0">
                <a:latin typeface="Tahoma"/>
                <a:cs typeface="Tahoma"/>
              </a:rPr>
              <a:t>L’appel</a:t>
            </a:r>
            <a:r>
              <a:rPr sz="1050" spc="45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d’offres</a:t>
            </a:r>
            <a:r>
              <a:rPr sz="1050" spc="4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prévoyait</a:t>
            </a:r>
            <a:r>
              <a:rPr sz="1050" spc="5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la</a:t>
            </a:r>
            <a:r>
              <a:rPr sz="1050" spc="55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réalisation</a:t>
            </a:r>
            <a:r>
              <a:rPr sz="1050" spc="5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de</a:t>
            </a:r>
            <a:r>
              <a:rPr sz="1050" spc="65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15</a:t>
            </a:r>
            <a:r>
              <a:rPr sz="1050" spc="55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centrales</a:t>
            </a:r>
            <a:r>
              <a:rPr sz="1050" spc="55" dirty="0">
                <a:latin typeface="Tahoma"/>
                <a:cs typeface="Tahoma"/>
              </a:rPr>
              <a:t> </a:t>
            </a:r>
            <a:r>
              <a:rPr sz="1050" spc="-10" dirty="0">
                <a:latin typeface="Tahoma"/>
                <a:cs typeface="Tahoma"/>
              </a:rPr>
              <a:t>photovoltaïques </a:t>
            </a:r>
            <a:r>
              <a:rPr sz="1050" dirty="0">
                <a:latin typeface="Tahoma"/>
                <a:cs typeface="Tahoma"/>
              </a:rPr>
              <a:t>de</a:t>
            </a:r>
            <a:r>
              <a:rPr sz="1050" spc="-25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10</a:t>
            </a:r>
            <a:r>
              <a:rPr sz="1050" spc="-1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MWc</a:t>
            </a:r>
            <a:r>
              <a:rPr sz="1050" spc="-2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chacune,</a:t>
            </a:r>
            <a:r>
              <a:rPr sz="1050" spc="-3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réparties</a:t>
            </a:r>
            <a:r>
              <a:rPr sz="1050" spc="-5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en</a:t>
            </a:r>
            <a:r>
              <a:rPr sz="1050" spc="-15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7</a:t>
            </a:r>
            <a:r>
              <a:rPr sz="1050" spc="-1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lots</a:t>
            </a:r>
            <a:r>
              <a:rPr sz="1050" spc="-2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au</a:t>
            </a:r>
            <a:r>
              <a:rPr sz="1050" spc="-15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niveau</a:t>
            </a:r>
            <a:r>
              <a:rPr sz="1050" spc="-25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de</a:t>
            </a:r>
            <a:r>
              <a:rPr sz="1050" spc="-25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4</a:t>
            </a:r>
            <a:r>
              <a:rPr sz="1050" spc="-10" dirty="0">
                <a:latin typeface="Tahoma"/>
                <a:cs typeface="Tahoma"/>
              </a:rPr>
              <a:t> wilayas:</a:t>
            </a:r>
            <a:endParaRPr sz="1050">
              <a:latin typeface="Tahoma"/>
              <a:cs typeface="Tahoma"/>
            </a:endParaRPr>
          </a:p>
          <a:p>
            <a:pPr marL="283845" marR="5080" indent="-22860">
              <a:lnSpc>
                <a:spcPct val="100000"/>
              </a:lnSpc>
              <a:spcBef>
                <a:spcPts val="1265"/>
              </a:spcBef>
            </a:pPr>
            <a:r>
              <a:rPr sz="1050" dirty="0">
                <a:latin typeface="Tahoma"/>
                <a:cs typeface="Tahoma"/>
              </a:rPr>
              <a:t>Wilaya</a:t>
            </a:r>
            <a:r>
              <a:rPr sz="1050" spc="5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de</a:t>
            </a:r>
            <a:r>
              <a:rPr sz="1050" spc="55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Ghardaïa</a:t>
            </a:r>
            <a:r>
              <a:rPr sz="1050" spc="75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:</a:t>
            </a:r>
            <a:r>
              <a:rPr sz="1050" spc="45" dirty="0">
                <a:latin typeface="Tahoma"/>
                <a:cs typeface="Tahoma"/>
              </a:rPr>
              <a:t> </a:t>
            </a:r>
            <a:r>
              <a:rPr sz="1050" b="1" dirty="0">
                <a:solidFill>
                  <a:srgbClr val="006E83"/>
                </a:solidFill>
                <a:latin typeface="Tahoma"/>
                <a:cs typeface="Tahoma"/>
              </a:rPr>
              <a:t>Lot</a:t>
            </a:r>
            <a:r>
              <a:rPr sz="1050" b="1" spc="95" dirty="0">
                <a:solidFill>
                  <a:srgbClr val="006E83"/>
                </a:solidFill>
                <a:latin typeface="Tahoma"/>
                <a:cs typeface="Tahoma"/>
              </a:rPr>
              <a:t> </a:t>
            </a:r>
            <a:r>
              <a:rPr sz="1050" b="1" dirty="0">
                <a:solidFill>
                  <a:srgbClr val="006E83"/>
                </a:solidFill>
                <a:latin typeface="Tahoma"/>
                <a:cs typeface="Tahoma"/>
              </a:rPr>
              <a:t>1</a:t>
            </a:r>
            <a:r>
              <a:rPr sz="1050" b="1" spc="80" dirty="0">
                <a:solidFill>
                  <a:srgbClr val="006E83"/>
                </a:solidFill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de</a:t>
            </a:r>
            <a:r>
              <a:rPr sz="1050" spc="7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5</a:t>
            </a:r>
            <a:r>
              <a:rPr sz="1050" spc="6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centrales</a:t>
            </a:r>
            <a:r>
              <a:rPr sz="1050" spc="7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au</a:t>
            </a:r>
            <a:r>
              <a:rPr sz="1050" spc="6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niveau</a:t>
            </a:r>
            <a:r>
              <a:rPr sz="1050" spc="55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de</a:t>
            </a:r>
            <a:r>
              <a:rPr sz="1050" spc="55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la</a:t>
            </a:r>
            <a:r>
              <a:rPr sz="1050" spc="70" dirty="0">
                <a:latin typeface="Tahoma"/>
                <a:cs typeface="Tahoma"/>
              </a:rPr>
              <a:t> </a:t>
            </a:r>
            <a:r>
              <a:rPr sz="1050" spc="-10" dirty="0">
                <a:latin typeface="Tahoma"/>
                <a:cs typeface="Tahoma"/>
              </a:rPr>
              <a:t>localité </a:t>
            </a:r>
            <a:r>
              <a:rPr sz="1050" dirty="0">
                <a:latin typeface="Tahoma"/>
                <a:cs typeface="Tahoma"/>
              </a:rPr>
              <a:t>de</a:t>
            </a:r>
            <a:r>
              <a:rPr sz="1050" spc="-10" dirty="0">
                <a:latin typeface="Tahoma"/>
                <a:cs typeface="Tahoma"/>
              </a:rPr>
              <a:t> </a:t>
            </a:r>
            <a:r>
              <a:rPr sz="1050" b="1" spc="-10" dirty="0">
                <a:latin typeface="Tahoma"/>
                <a:cs typeface="Tahoma"/>
              </a:rPr>
              <a:t>Guerrara.</a:t>
            </a:r>
            <a:endParaRPr sz="1050">
              <a:latin typeface="Tahoma"/>
              <a:cs typeface="Tahoma"/>
            </a:endParaRPr>
          </a:p>
          <a:p>
            <a:pPr marL="260985">
              <a:lnSpc>
                <a:spcPct val="100000"/>
              </a:lnSpc>
              <a:spcBef>
                <a:spcPts val="1260"/>
              </a:spcBef>
            </a:pPr>
            <a:r>
              <a:rPr sz="1050" dirty="0">
                <a:latin typeface="Tahoma"/>
                <a:cs typeface="Tahoma"/>
              </a:rPr>
              <a:t>Wilaya</a:t>
            </a:r>
            <a:r>
              <a:rPr sz="1050" spc="4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de</a:t>
            </a:r>
            <a:r>
              <a:rPr sz="1050" spc="5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Biskra</a:t>
            </a:r>
            <a:r>
              <a:rPr sz="1050" spc="5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:</a:t>
            </a:r>
            <a:r>
              <a:rPr sz="1050" spc="60" dirty="0">
                <a:latin typeface="Tahoma"/>
                <a:cs typeface="Tahoma"/>
              </a:rPr>
              <a:t> </a:t>
            </a:r>
            <a:r>
              <a:rPr sz="1050" b="1" dirty="0">
                <a:solidFill>
                  <a:srgbClr val="006E83"/>
                </a:solidFill>
                <a:latin typeface="Tahoma"/>
                <a:cs typeface="Tahoma"/>
              </a:rPr>
              <a:t>Lot</a:t>
            </a:r>
            <a:r>
              <a:rPr sz="1050" b="1" spc="70" dirty="0">
                <a:solidFill>
                  <a:srgbClr val="006E83"/>
                </a:solidFill>
                <a:latin typeface="Tahoma"/>
                <a:cs typeface="Tahoma"/>
              </a:rPr>
              <a:t> </a:t>
            </a:r>
            <a:r>
              <a:rPr sz="1050" b="1" dirty="0">
                <a:solidFill>
                  <a:srgbClr val="006E83"/>
                </a:solidFill>
                <a:latin typeface="Tahoma"/>
                <a:cs typeface="Tahoma"/>
              </a:rPr>
              <a:t>2</a:t>
            </a:r>
            <a:r>
              <a:rPr sz="1050" b="1" spc="65" dirty="0">
                <a:solidFill>
                  <a:srgbClr val="006E83"/>
                </a:solidFill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de</a:t>
            </a:r>
            <a:r>
              <a:rPr sz="1050" spc="4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5</a:t>
            </a:r>
            <a:r>
              <a:rPr sz="1050" spc="6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centrales</a:t>
            </a:r>
            <a:r>
              <a:rPr sz="1050" spc="45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au</a:t>
            </a:r>
            <a:r>
              <a:rPr sz="1050" spc="55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niveau</a:t>
            </a:r>
            <a:r>
              <a:rPr sz="1050" spc="45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de</a:t>
            </a:r>
            <a:r>
              <a:rPr sz="1050" spc="4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la</a:t>
            </a:r>
            <a:r>
              <a:rPr sz="1050" spc="55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localité</a:t>
            </a:r>
            <a:r>
              <a:rPr sz="1050" spc="40" dirty="0">
                <a:latin typeface="Tahoma"/>
                <a:cs typeface="Tahoma"/>
              </a:rPr>
              <a:t> </a:t>
            </a:r>
            <a:r>
              <a:rPr sz="1050" spc="-25" dirty="0">
                <a:latin typeface="Tahoma"/>
                <a:cs typeface="Tahoma"/>
              </a:rPr>
              <a:t>de</a:t>
            </a:r>
            <a:endParaRPr sz="1050">
              <a:latin typeface="Tahoma"/>
              <a:cs typeface="Tahoma"/>
            </a:endParaRPr>
          </a:p>
          <a:p>
            <a:pPr marL="283845">
              <a:lnSpc>
                <a:spcPct val="100000"/>
              </a:lnSpc>
            </a:pPr>
            <a:r>
              <a:rPr sz="1050" b="1" spc="-10" dirty="0">
                <a:latin typeface="Tahoma"/>
                <a:cs typeface="Tahoma"/>
              </a:rPr>
              <a:t>Diffel</a:t>
            </a:r>
            <a:r>
              <a:rPr sz="1050" spc="-10" dirty="0">
                <a:latin typeface="Tahoma"/>
                <a:cs typeface="Tahoma"/>
              </a:rPr>
              <a:t>.</a:t>
            </a:r>
            <a:endParaRPr sz="1050">
              <a:latin typeface="Tahoma"/>
              <a:cs typeface="Tahoma"/>
            </a:endParaRPr>
          </a:p>
          <a:p>
            <a:pPr marL="260985">
              <a:lnSpc>
                <a:spcPct val="100000"/>
              </a:lnSpc>
              <a:spcBef>
                <a:spcPts val="1260"/>
              </a:spcBef>
            </a:pPr>
            <a:r>
              <a:rPr sz="1050" dirty="0">
                <a:latin typeface="Tahoma"/>
                <a:cs typeface="Tahoma"/>
              </a:rPr>
              <a:t>Wilaya</a:t>
            </a:r>
            <a:r>
              <a:rPr sz="1050" spc="-2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de</a:t>
            </a:r>
            <a:r>
              <a:rPr sz="1050" spc="-2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Ouargla</a:t>
            </a:r>
            <a:r>
              <a:rPr sz="1050" spc="-45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:</a:t>
            </a:r>
            <a:r>
              <a:rPr sz="1050" spc="-1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Deux</a:t>
            </a:r>
            <a:r>
              <a:rPr sz="1050" spc="-15" dirty="0">
                <a:latin typeface="Tahoma"/>
                <a:cs typeface="Tahoma"/>
              </a:rPr>
              <a:t> </a:t>
            </a:r>
            <a:r>
              <a:rPr sz="1050" spc="-10" dirty="0">
                <a:latin typeface="Tahoma"/>
                <a:cs typeface="Tahoma"/>
              </a:rPr>
              <a:t>lots.</a:t>
            </a:r>
            <a:endParaRPr sz="1050">
              <a:latin typeface="Tahoma"/>
              <a:cs typeface="Tahoma"/>
            </a:endParaRPr>
          </a:p>
          <a:p>
            <a:pPr marL="210820">
              <a:lnSpc>
                <a:spcPct val="100000"/>
              </a:lnSpc>
              <a:spcBef>
                <a:spcPts val="1260"/>
              </a:spcBef>
            </a:pPr>
            <a:r>
              <a:rPr sz="1050" b="1" dirty="0">
                <a:solidFill>
                  <a:srgbClr val="006E83"/>
                </a:solidFill>
                <a:latin typeface="Tahoma"/>
                <a:cs typeface="Tahoma"/>
              </a:rPr>
              <a:t>Lot 4</a:t>
            </a:r>
            <a:r>
              <a:rPr sz="1050" b="1" spc="-5" dirty="0">
                <a:solidFill>
                  <a:srgbClr val="006E83"/>
                </a:solidFill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:</a:t>
            </a:r>
            <a:r>
              <a:rPr sz="1050" spc="-1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une</a:t>
            </a:r>
            <a:r>
              <a:rPr sz="1050" spc="-15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centrale</a:t>
            </a:r>
            <a:r>
              <a:rPr sz="1050" spc="-35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au</a:t>
            </a:r>
            <a:r>
              <a:rPr sz="1050" spc="-1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niveau</a:t>
            </a:r>
            <a:r>
              <a:rPr sz="1050" spc="-15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de</a:t>
            </a:r>
            <a:r>
              <a:rPr sz="1050" spc="-35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la</a:t>
            </a:r>
            <a:r>
              <a:rPr sz="1050" spc="-1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localité</a:t>
            </a:r>
            <a:r>
              <a:rPr sz="1050" spc="-25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de</a:t>
            </a:r>
            <a:r>
              <a:rPr sz="1050" spc="-20" dirty="0">
                <a:latin typeface="Tahoma"/>
                <a:cs typeface="Tahoma"/>
              </a:rPr>
              <a:t> </a:t>
            </a:r>
            <a:r>
              <a:rPr sz="1050" b="1" spc="-10" dirty="0">
                <a:latin typeface="Tahoma"/>
                <a:cs typeface="Tahoma"/>
              </a:rPr>
              <a:t>Nezla</a:t>
            </a:r>
            <a:r>
              <a:rPr sz="1050" spc="-10" dirty="0">
                <a:latin typeface="Tahoma"/>
                <a:cs typeface="Tahoma"/>
              </a:rPr>
              <a:t>.</a:t>
            </a:r>
            <a:endParaRPr sz="1050">
              <a:latin typeface="Tahoma"/>
              <a:cs typeface="Tahoma"/>
            </a:endParaRPr>
          </a:p>
          <a:p>
            <a:pPr marL="210820">
              <a:lnSpc>
                <a:spcPct val="100000"/>
              </a:lnSpc>
            </a:pPr>
            <a:r>
              <a:rPr sz="1050" b="1" dirty="0">
                <a:solidFill>
                  <a:srgbClr val="006E83"/>
                </a:solidFill>
                <a:latin typeface="Tahoma"/>
                <a:cs typeface="Tahoma"/>
              </a:rPr>
              <a:t>Lot 5</a:t>
            </a:r>
            <a:r>
              <a:rPr sz="1050" b="1" spc="-5" dirty="0">
                <a:solidFill>
                  <a:srgbClr val="006E83"/>
                </a:solidFill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:</a:t>
            </a:r>
            <a:r>
              <a:rPr sz="1050" spc="-1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une</a:t>
            </a:r>
            <a:r>
              <a:rPr sz="1050" spc="-15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centrale</a:t>
            </a:r>
            <a:r>
              <a:rPr sz="1050" spc="-35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au</a:t>
            </a:r>
            <a:r>
              <a:rPr sz="1050" spc="-1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niveau</a:t>
            </a:r>
            <a:r>
              <a:rPr sz="1050" spc="-15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de</a:t>
            </a:r>
            <a:r>
              <a:rPr sz="1050" spc="-35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la</a:t>
            </a:r>
            <a:r>
              <a:rPr sz="1050" spc="-1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localité</a:t>
            </a:r>
            <a:r>
              <a:rPr sz="1050" spc="-25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de</a:t>
            </a:r>
            <a:r>
              <a:rPr sz="1050" spc="-20" dirty="0">
                <a:latin typeface="Tahoma"/>
                <a:cs typeface="Tahoma"/>
              </a:rPr>
              <a:t> </a:t>
            </a:r>
            <a:r>
              <a:rPr sz="1050" b="1" spc="-10" dirty="0">
                <a:latin typeface="Tahoma"/>
                <a:cs typeface="Tahoma"/>
              </a:rPr>
              <a:t>Belhirane</a:t>
            </a:r>
            <a:r>
              <a:rPr sz="1050" spc="-10" dirty="0">
                <a:latin typeface="Tahoma"/>
                <a:cs typeface="Tahoma"/>
              </a:rPr>
              <a:t>.</a:t>
            </a:r>
            <a:endParaRPr sz="1050">
              <a:latin typeface="Tahoma"/>
              <a:cs typeface="Tahoma"/>
            </a:endParaRPr>
          </a:p>
          <a:p>
            <a:pPr marL="260985">
              <a:lnSpc>
                <a:spcPct val="100000"/>
              </a:lnSpc>
              <a:spcBef>
                <a:spcPts val="1260"/>
              </a:spcBef>
            </a:pPr>
            <a:r>
              <a:rPr sz="1050" dirty="0">
                <a:latin typeface="Tahoma"/>
                <a:cs typeface="Tahoma"/>
              </a:rPr>
              <a:t>Wilaya</a:t>
            </a:r>
            <a:r>
              <a:rPr sz="1050" spc="-3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d’El</a:t>
            </a:r>
            <a:r>
              <a:rPr sz="1050" spc="-4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Oued</a:t>
            </a:r>
            <a:r>
              <a:rPr sz="1050" spc="-3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: Trois</a:t>
            </a:r>
            <a:r>
              <a:rPr sz="1050" spc="-35" dirty="0">
                <a:latin typeface="Tahoma"/>
                <a:cs typeface="Tahoma"/>
              </a:rPr>
              <a:t> </a:t>
            </a:r>
            <a:r>
              <a:rPr sz="1050" spc="-10" dirty="0">
                <a:latin typeface="Tahoma"/>
                <a:cs typeface="Tahoma"/>
              </a:rPr>
              <a:t>lots.</a:t>
            </a:r>
            <a:endParaRPr sz="1050">
              <a:latin typeface="Tahoma"/>
              <a:cs typeface="Tahoma"/>
            </a:endParaRPr>
          </a:p>
          <a:p>
            <a:pPr marL="210820" marR="354965">
              <a:lnSpc>
                <a:spcPct val="100000"/>
              </a:lnSpc>
              <a:spcBef>
                <a:spcPts val="1260"/>
              </a:spcBef>
            </a:pPr>
            <a:r>
              <a:rPr sz="1050" b="1" dirty="0">
                <a:solidFill>
                  <a:srgbClr val="006E83"/>
                </a:solidFill>
                <a:latin typeface="Tahoma"/>
                <a:cs typeface="Tahoma"/>
              </a:rPr>
              <a:t>Lot 3 </a:t>
            </a:r>
            <a:r>
              <a:rPr sz="1050" dirty="0">
                <a:latin typeface="Tahoma"/>
                <a:cs typeface="Tahoma"/>
              </a:rPr>
              <a:t>:</a:t>
            </a:r>
            <a:r>
              <a:rPr sz="1050" spc="-15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une</a:t>
            </a:r>
            <a:r>
              <a:rPr sz="1050" spc="-1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centrale</a:t>
            </a:r>
            <a:r>
              <a:rPr sz="1050" spc="-35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au</a:t>
            </a:r>
            <a:r>
              <a:rPr sz="1050" spc="-1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niveau</a:t>
            </a:r>
            <a:r>
              <a:rPr sz="1050" spc="-15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de</a:t>
            </a:r>
            <a:r>
              <a:rPr sz="1050" spc="-3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la</a:t>
            </a:r>
            <a:r>
              <a:rPr sz="1050" spc="-15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localité</a:t>
            </a:r>
            <a:r>
              <a:rPr sz="1050" spc="-2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de</a:t>
            </a:r>
            <a:r>
              <a:rPr sz="1050" spc="-20" dirty="0">
                <a:latin typeface="Tahoma"/>
                <a:cs typeface="Tahoma"/>
              </a:rPr>
              <a:t> </a:t>
            </a:r>
            <a:r>
              <a:rPr sz="1050" b="1" dirty="0">
                <a:latin typeface="Tahoma"/>
                <a:cs typeface="Tahoma"/>
              </a:rPr>
              <a:t>Taleb</a:t>
            </a:r>
            <a:r>
              <a:rPr sz="1050" b="1" spc="-45" dirty="0">
                <a:latin typeface="Tahoma"/>
                <a:cs typeface="Tahoma"/>
              </a:rPr>
              <a:t> </a:t>
            </a:r>
            <a:r>
              <a:rPr sz="1050" b="1" dirty="0">
                <a:latin typeface="Tahoma"/>
                <a:cs typeface="Tahoma"/>
              </a:rPr>
              <a:t>El</a:t>
            </a:r>
            <a:r>
              <a:rPr sz="1050" b="1" spc="5" dirty="0">
                <a:latin typeface="Tahoma"/>
                <a:cs typeface="Tahoma"/>
              </a:rPr>
              <a:t> </a:t>
            </a:r>
            <a:r>
              <a:rPr sz="1050" b="1" spc="-10" dirty="0">
                <a:latin typeface="Tahoma"/>
                <a:cs typeface="Tahoma"/>
              </a:rPr>
              <a:t>Arbi. </a:t>
            </a:r>
            <a:r>
              <a:rPr sz="1050" b="1" dirty="0">
                <a:solidFill>
                  <a:srgbClr val="006E83"/>
                </a:solidFill>
                <a:latin typeface="Tahoma"/>
                <a:cs typeface="Tahoma"/>
              </a:rPr>
              <a:t>Lot 6</a:t>
            </a:r>
            <a:r>
              <a:rPr sz="1050" b="1" spc="-5" dirty="0">
                <a:solidFill>
                  <a:srgbClr val="006E83"/>
                </a:solidFill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:</a:t>
            </a:r>
            <a:r>
              <a:rPr sz="1050" spc="-1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une</a:t>
            </a:r>
            <a:r>
              <a:rPr sz="1050" spc="-15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centrale</a:t>
            </a:r>
            <a:r>
              <a:rPr sz="1050" spc="-35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au</a:t>
            </a:r>
            <a:r>
              <a:rPr sz="1050" spc="-1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niveau</a:t>
            </a:r>
            <a:r>
              <a:rPr sz="1050" spc="-15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de</a:t>
            </a:r>
            <a:r>
              <a:rPr sz="1050" spc="-35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la</a:t>
            </a:r>
            <a:r>
              <a:rPr sz="1050" spc="-1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localité</a:t>
            </a:r>
            <a:r>
              <a:rPr sz="1050" spc="-25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de</a:t>
            </a:r>
            <a:r>
              <a:rPr sz="1050" spc="-20" dirty="0">
                <a:latin typeface="Tahoma"/>
                <a:cs typeface="Tahoma"/>
              </a:rPr>
              <a:t> </a:t>
            </a:r>
            <a:r>
              <a:rPr sz="1050" b="1" spc="-10" dirty="0">
                <a:latin typeface="Tahoma"/>
                <a:cs typeface="Tahoma"/>
              </a:rPr>
              <a:t>Tendla.</a:t>
            </a:r>
            <a:endParaRPr sz="1050">
              <a:latin typeface="Tahoma"/>
              <a:cs typeface="Tahoma"/>
            </a:endParaRPr>
          </a:p>
          <a:p>
            <a:pPr marL="210820">
              <a:lnSpc>
                <a:spcPct val="100000"/>
              </a:lnSpc>
            </a:pPr>
            <a:r>
              <a:rPr sz="1050" b="1" dirty="0">
                <a:solidFill>
                  <a:srgbClr val="006E83"/>
                </a:solidFill>
                <a:latin typeface="Tahoma"/>
                <a:cs typeface="Tahoma"/>
              </a:rPr>
              <a:t>Lot 7</a:t>
            </a:r>
            <a:r>
              <a:rPr sz="1050" b="1" spc="-5" dirty="0">
                <a:solidFill>
                  <a:srgbClr val="006E83"/>
                </a:solidFill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:</a:t>
            </a:r>
            <a:r>
              <a:rPr sz="1050" spc="-1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une</a:t>
            </a:r>
            <a:r>
              <a:rPr sz="1050" spc="-15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centrale</a:t>
            </a:r>
            <a:r>
              <a:rPr sz="1050" spc="-35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au</a:t>
            </a:r>
            <a:r>
              <a:rPr sz="1050" spc="-1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niveau</a:t>
            </a:r>
            <a:r>
              <a:rPr sz="1050" spc="-15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de</a:t>
            </a:r>
            <a:r>
              <a:rPr sz="1050" spc="-35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la</a:t>
            </a:r>
            <a:r>
              <a:rPr sz="1050" spc="-1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localité</a:t>
            </a:r>
            <a:r>
              <a:rPr sz="1050" spc="-25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de</a:t>
            </a:r>
            <a:r>
              <a:rPr sz="1050" spc="-20" dirty="0">
                <a:latin typeface="Tahoma"/>
                <a:cs typeface="Tahoma"/>
              </a:rPr>
              <a:t> </a:t>
            </a:r>
            <a:r>
              <a:rPr sz="1050" b="1" spc="-10" dirty="0">
                <a:latin typeface="Tahoma"/>
                <a:cs typeface="Tahoma"/>
              </a:rPr>
              <a:t>Nakhla.</a:t>
            </a:r>
            <a:endParaRPr sz="1050">
              <a:latin typeface="Tahoma"/>
              <a:cs typeface="Tahoma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307517" y="1417066"/>
            <a:ext cx="8658860" cy="2405380"/>
            <a:chOff x="307517" y="1417066"/>
            <a:chExt cx="8658860" cy="2405380"/>
          </a:xfrm>
        </p:grpSpPr>
        <p:pic>
          <p:nvPicPr>
            <p:cNvPr id="27" name="object 27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307517" y="1661668"/>
              <a:ext cx="157162" cy="85725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307517" y="2148205"/>
              <a:ext cx="157162" cy="85725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07517" y="2619502"/>
              <a:ext cx="157162" cy="85725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307517" y="3425951"/>
              <a:ext cx="157162" cy="85725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4689094" y="1417066"/>
              <a:ext cx="4276725" cy="2404999"/>
            </a:xfrm>
            <a:prstGeom prst="rect">
              <a:avLst/>
            </a:prstGeom>
          </p:spPr>
        </p:pic>
      </p:grpSp>
      <p:sp>
        <p:nvSpPr>
          <p:cNvPr id="32" name="object 32"/>
          <p:cNvSpPr txBox="1"/>
          <p:nvPr/>
        </p:nvSpPr>
        <p:spPr>
          <a:xfrm>
            <a:off x="8764651" y="4816758"/>
            <a:ext cx="175260" cy="175260"/>
          </a:xfrm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050" spc="-25" dirty="0">
                <a:latin typeface="Arial MT"/>
                <a:cs typeface="Arial MT"/>
              </a:rPr>
              <a:t>10</a:t>
            </a:r>
            <a:endParaRPr sz="1050">
              <a:latin typeface="Arial MT"/>
              <a:cs typeface="Arial MT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644144" y="4828341"/>
            <a:ext cx="1439545" cy="210185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59410" marR="410209" algn="r">
              <a:lnSpc>
                <a:spcPct val="100000"/>
              </a:lnSpc>
              <a:spcBef>
                <a:spcPts val="40"/>
              </a:spcBef>
            </a:pPr>
            <a:r>
              <a:rPr sz="600" b="1" spc="-55" dirty="0">
                <a:solidFill>
                  <a:srgbClr val="404040"/>
                </a:solidFill>
                <a:latin typeface="Arial"/>
                <a:cs typeface="Arial"/>
              </a:rPr>
              <a:t>زاغلا</a:t>
            </a:r>
            <a:r>
              <a:rPr sz="600" b="1" dirty="0">
                <a:solidFill>
                  <a:srgbClr val="404040"/>
                </a:solidFill>
                <a:latin typeface="Arial"/>
                <a:cs typeface="Arial"/>
              </a:rPr>
              <a:t> و</a:t>
            </a:r>
            <a:r>
              <a:rPr sz="600" b="1" spc="-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600" b="1" spc="-60" dirty="0">
                <a:solidFill>
                  <a:srgbClr val="404040"/>
                </a:solidFill>
                <a:latin typeface="Arial"/>
                <a:cs typeface="Arial"/>
              </a:rPr>
              <a:t>ءابرهكلا</a:t>
            </a:r>
            <a:r>
              <a:rPr sz="600" b="1" spc="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600" b="1" spc="-140" dirty="0">
                <a:solidFill>
                  <a:srgbClr val="404040"/>
                </a:solidFill>
                <a:latin typeface="Arial"/>
                <a:cs typeface="Arial"/>
              </a:rPr>
              <a:t>طبض</a:t>
            </a:r>
            <a:r>
              <a:rPr sz="600" b="1" spc="-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600" b="1" spc="-40" dirty="0">
                <a:solidFill>
                  <a:srgbClr val="404040"/>
                </a:solidFill>
                <a:latin typeface="Arial"/>
                <a:cs typeface="Arial"/>
              </a:rPr>
              <a:t>ةنجل</a:t>
            </a:r>
            <a:endParaRPr sz="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44"/>
              </a:spcBef>
            </a:pPr>
            <a:r>
              <a:rPr sz="450" b="1" spc="-10" dirty="0">
                <a:solidFill>
                  <a:srgbClr val="404040"/>
                </a:solidFill>
                <a:latin typeface="Arial"/>
                <a:cs typeface="Arial"/>
              </a:rPr>
              <a:t>Commission</a:t>
            </a:r>
            <a:r>
              <a:rPr sz="450" b="1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450" b="1" dirty="0">
                <a:solidFill>
                  <a:srgbClr val="404040"/>
                </a:solidFill>
                <a:latin typeface="Arial"/>
                <a:cs typeface="Arial"/>
              </a:rPr>
              <a:t>de</a:t>
            </a:r>
            <a:r>
              <a:rPr sz="450" b="1" spc="5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450" b="1" spc="-10" dirty="0">
                <a:solidFill>
                  <a:srgbClr val="404040"/>
                </a:solidFill>
                <a:latin typeface="Arial"/>
                <a:cs typeface="Arial"/>
              </a:rPr>
              <a:t>Régulation</a:t>
            </a:r>
            <a:r>
              <a:rPr sz="450" b="1" spc="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450" b="1" dirty="0">
                <a:solidFill>
                  <a:srgbClr val="404040"/>
                </a:solidFill>
                <a:latin typeface="Arial"/>
                <a:cs typeface="Arial"/>
              </a:rPr>
              <a:t>de</a:t>
            </a:r>
            <a:r>
              <a:rPr sz="450" b="1" spc="3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450" b="1" spc="-10" dirty="0">
                <a:solidFill>
                  <a:srgbClr val="404040"/>
                </a:solidFill>
                <a:latin typeface="Arial"/>
                <a:cs typeface="Arial"/>
              </a:rPr>
              <a:t>l’Electricité </a:t>
            </a:r>
            <a:r>
              <a:rPr sz="450" b="1" dirty="0">
                <a:solidFill>
                  <a:srgbClr val="404040"/>
                </a:solidFill>
                <a:latin typeface="Arial"/>
                <a:cs typeface="Arial"/>
              </a:rPr>
              <a:t>et</a:t>
            </a:r>
            <a:r>
              <a:rPr sz="450" b="1" spc="5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450" b="1" dirty="0">
                <a:solidFill>
                  <a:srgbClr val="404040"/>
                </a:solidFill>
                <a:latin typeface="Arial"/>
                <a:cs typeface="Arial"/>
              </a:rPr>
              <a:t>du</a:t>
            </a:r>
            <a:r>
              <a:rPr sz="450" b="1" spc="3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450" b="1" spc="-25" dirty="0">
                <a:solidFill>
                  <a:srgbClr val="404040"/>
                </a:solidFill>
                <a:latin typeface="Arial"/>
                <a:cs typeface="Arial"/>
              </a:rPr>
              <a:t>Gaz</a:t>
            </a:r>
            <a:endParaRPr sz="4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8261350" cy="5143500"/>
            <a:chOff x="-6350" y="0"/>
            <a:chExt cx="8261350" cy="51435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4697" y="4727451"/>
              <a:ext cx="563448" cy="303338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4621556"/>
              <a:ext cx="2393950" cy="34290"/>
            </a:xfrm>
            <a:custGeom>
              <a:avLst/>
              <a:gdLst/>
              <a:ahLst/>
              <a:cxnLst/>
              <a:rect l="l" t="t" r="r" b="b"/>
              <a:pathLst>
                <a:path w="2393950" h="34289">
                  <a:moveTo>
                    <a:pt x="2393696" y="0"/>
                  </a:moveTo>
                  <a:lnTo>
                    <a:pt x="0" y="0"/>
                  </a:lnTo>
                  <a:lnTo>
                    <a:pt x="0" y="34288"/>
                  </a:lnTo>
                  <a:lnTo>
                    <a:pt x="2393696" y="34288"/>
                  </a:lnTo>
                  <a:lnTo>
                    <a:pt x="2393696" y="0"/>
                  </a:lnTo>
                  <a:close/>
                </a:path>
              </a:pathLst>
            </a:custGeom>
            <a:solidFill>
              <a:srgbClr val="006E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4621556"/>
              <a:ext cx="2393950" cy="34290"/>
            </a:xfrm>
            <a:custGeom>
              <a:avLst/>
              <a:gdLst/>
              <a:ahLst/>
              <a:cxnLst/>
              <a:rect l="l" t="t" r="r" b="b"/>
              <a:pathLst>
                <a:path w="2393950" h="34289">
                  <a:moveTo>
                    <a:pt x="0" y="34288"/>
                  </a:moveTo>
                  <a:lnTo>
                    <a:pt x="2393696" y="34288"/>
                  </a:lnTo>
                  <a:lnTo>
                    <a:pt x="2393696" y="0"/>
                  </a:lnTo>
                  <a:lnTo>
                    <a:pt x="0" y="0"/>
                  </a:lnTo>
                  <a:lnTo>
                    <a:pt x="0" y="34288"/>
                  </a:lnTo>
                  <a:close/>
                </a:path>
              </a:pathLst>
            </a:custGeom>
            <a:ln w="12700">
              <a:solidFill>
                <a:srgbClr val="DED7A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42900" y="4660913"/>
              <a:ext cx="2571115" cy="34290"/>
            </a:xfrm>
            <a:custGeom>
              <a:avLst/>
              <a:gdLst/>
              <a:ahLst/>
              <a:cxnLst/>
              <a:rect l="l" t="t" r="r" b="b"/>
              <a:pathLst>
                <a:path w="2571115" h="34289">
                  <a:moveTo>
                    <a:pt x="2570861" y="0"/>
                  </a:moveTo>
                  <a:lnTo>
                    <a:pt x="0" y="0"/>
                  </a:lnTo>
                  <a:lnTo>
                    <a:pt x="0" y="34288"/>
                  </a:lnTo>
                  <a:lnTo>
                    <a:pt x="2570861" y="34288"/>
                  </a:lnTo>
                  <a:lnTo>
                    <a:pt x="2570861" y="0"/>
                  </a:lnTo>
                  <a:close/>
                </a:path>
              </a:pathLst>
            </a:custGeom>
            <a:solidFill>
              <a:srgbClr val="DED7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42900" y="4660913"/>
              <a:ext cx="2571115" cy="34290"/>
            </a:xfrm>
            <a:custGeom>
              <a:avLst/>
              <a:gdLst/>
              <a:ahLst/>
              <a:cxnLst/>
              <a:rect l="l" t="t" r="r" b="b"/>
              <a:pathLst>
                <a:path w="2571115" h="34289">
                  <a:moveTo>
                    <a:pt x="0" y="34288"/>
                  </a:moveTo>
                  <a:lnTo>
                    <a:pt x="2570861" y="34288"/>
                  </a:lnTo>
                  <a:lnTo>
                    <a:pt x="2570861" y="0"/>
                  </a:lnTo>
                  <a:lnTo>
                    <a:pt x="0" y="0"/>
                  </a:lnTo>
                  <a:lnTo>
                    <a:pt x="0" y="34288"/>
                  </a:lnTo>
                  <a:close/>
                </a:path>
              </a:pathLst>
            </a:custGeom>
            <a:ln w="12700">
              <a:solidFill>
                <a:srgbClr val="DED7A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83476" y="51625"/>
              <a:ext cx="7966709" cy="400685"/>
            </a:xfrm>
            <a:custGeom>
              <a:avLst/>
              <a:gdLst/>
              <a:ahLst/>
              <a:cxnLst/>
              <a:rect l="l" t="t" r="r" b="b"/>
              <a:pathLst>
                <a:path w="7966709" h="400684">
                  <a:moveTo>
                    <a:pt x="7966709" y="0"/>
                  </a:moveTo>
                  <a:lnTo>
                    <a:pt x="0" y="0"/>
                  </a:lnTo>
                  <a:lnTo>
                    <a:pt x="0" y="400113"/>
                  </a:lnTo>
                  <a:lnTo>
                    <a:pt x="7966709" y="400113"/>
                  </a:lnTo>
                  <a:lnTo>
                    <a:pt x="7966709" y="0"/>
                  </a:lnTo>
                  <a:close/>
                </a:path>
              </a:pathLst>
            </a:custGeom>
            <a:solidFill>
              <a:srgbClr val="00A0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83476" y="51625"/>
              <a:ext cx="7966709" cy="400685"/>
            </a:xfrm>
            <a:custGeom>
              <a:avLst/>
              <a:gdLst/>
              <a:ahLst/>
              <a:cxnLst/>
              <a:rect l="l" t="t" r="r" b="b"/>
              <a:pathLst>
                <a:path w="7966709" h="400684">
                  <a:moveTo>
                    <a:pt x="0" y="400113"/>
                  </a:moveTo>
                  <a:lnTo>
                    <a:pt x="7966709" y="400113"/>
                  </a:lnTo>
                  <a:lnTo>
                    <a:pt x="7966709" y="0"/>
                  </a:lnTo>
                  <a:lnTo>
                    <a:pt x="0" y="0"/>
                  </a:lnTo>
                  <a:lnTo>
                    <a:pt x="0" y="400113"/>
                  </a:lnTo>
                  <a:close/>
                </a:path>
              </a:pathLst>
            </a:custGeom>
            <a:ln w="9525">
              <a:solidFill>
                <a:srgbClr val="00A09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07491" y="9144"/>
              <a:ext cx="532638" cy="576834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22376" y="73164"/>
              <a:ext cx="1200150" cy="47014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705355" y="73164"/>
              <a:ext cx="569213" cy="470141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055876" y="73164"/>
              <a:ext cx="543293" cy="470141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357627" y="9144"/>
              <a:ext cx="1152905" cy="576834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192779" y="73164"/>
              <a:ext cx="569214" cy="470141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543300" y="73164"/>
              <a:ext cx="1178814" cy="470141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511040" y="73164"/>
              <a:ext cx="433565" cy="470141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626864" y="9144"/>
              <a:ext cx="418338" cy="576834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696967" y="9144"/>
              <a:ext cx="517410" cy="576834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896611" y="73164"/>
              <a:ext cx="1200150" cy="470141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5849111" y="9144"/>
              <a:ext cx="532638" cy="576834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063996" y="73164"/>
              <a:ext cx="1948433" cy="470141"/>
            </a:xfrm>
            <a:prstGeom prst="rect">
              <a:avLst/>
            </a:prstGeom>
          </p:spPr>
        </p:pic>
      </p:grpSp>
      <p:sp>
        <p:nvSpPr>
          <p:cNvPr id="23" name="object 23"/>
          <p:cNvSpPr txBox="1">
            <a:spLocks noGrp="1"/>
          </p:cNvSpPr>
          <p:nvPr>
            <p:ph type="title"/>
          </p:nvPr>
        </p:nvSpPr>
        <p:spPr>
          <a:xfrm>
            <a:off x="659688" y="77215"/>
            <a:ext cx="721296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cap="small" dirty="0"/>
              <a:t>Activités</a:t>
            </a:r>
            <a:r>
              <a:rPr cap="small" spc="45" dirty="0"/>
              <a:t> </a:t>
            </a:r>
            <a:r>
              <a:rPr cap="small" dirty="0"/>
              <a:t>de</a:t>
            </a:r>
            <a:r>
              <a:rPr cap="small" spc="35" dirty="0"/>
              <a:t> </a:t>
            </a:r>
            <a:r>
              <a:rPr cap="small" dirty="0"/>
              <a:t>la</a:t>
            </a:r>
            <a:r>
              <a:rPr cap="small" spc="-10" dirty="0"/>
              <a:t> </a:t>
            </a:r>
            <a:r>
              <a:rPr cap="small" dirty="0"/>
              <a:t>CREG</a:t>
            </a:r>
            <a:r>
              <a:rPr cap="small" spc="-65" dirty="0"/>
              <a:t> </a:t>
            </a:r>
            <a:r>
              <a:rPr cap="small" dirty="0"/>
              <a:t>en</a:t>
            </a:r>
            <a:r>
              <a:rPr cap="small" spc="35" dirty="0"/>
              <a:t> </a:t>
            </a:r>
            <a:r>
              <a:rPr cap="small" dirty="0"/>
              <a:t>matière</a:t>
            </a:r>
            <a:r>
              <a:rPr cap="small" spc="90" dirty="0"/>
              <a:t> </a:t>
            </a:r>
            <a:r>
              <a:rPr cap="small" dirty="0"/>
              <a:t>d’Energies</a:t>
            </a:r>
            <a:r>
              <a:rPr cap="small" spc="50" dirty="0"/>
              <a:t> </a:t>
            </a:r>
            <a:r>
              <a:rPr cap="small" spc="-20" dirty="0"/>
              <a:t>Renouvelables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625246" y="550545"/>
            <a:ext cx="4222750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b="1" dirty="0">
                <a:latin typeface="Tahoma"/>
                <a:cs typeface="Tahoma"/>
              </a:rPr>
              <a:t>Expérience</a:t>
            </a:r>
            <a:r>
              <a:rPr sz="1050" b="1" spc="-20" dirty="0">
                <a:latin typeface="Tahoma"/>
                <a:cs typeface="Tahoma"/>
              </a:rPr>
              <a:t> </a:t>
            </a:r>
            <a:r>
              <a:rPr sz="1050" b="1" dirty="0">
                <a:latin typeface="Tahoma"/>
                <a:cs typeface="Tahoma"/>
              </a:rPr>
              <a:t>de</a:t>
            </a:r>
            <a:r>
              <a:rPr sz="1050" b="1" spc="5" dirty="0">
                <a:latin typeface="Tahoma"/>
                <a:cs typeface="Tahoma"/>
              </a:rPr>
              <a:t> </a:t>
            </a:r>
            <a:r>
              <a:rPr sz="1050" b="1" dirty="0">
                <a:latin typeface="Tahoma"/>
                <a:cs typeface="Tahoma"/>
              </a:rPr>
              <a:t>l’</a:t>
            </a:r>
            <a:r>
              <a:rPr sz="1050" b="1" spc="-20" dirty="0">
                <a:latin typeface="Tahoma"/>
                <a:cs typeface="Tahoma"/>
              </a:rPr>
              <a:t> </a:t>
            </a:r>
            <a:r>
              <a:rPr sz="1050" b="1" dirty="0">
                <a:latin typeface="Tahoma"/>
                <a:cs typeface="Tahoma"/>
              </a:rPr>
              <a:t>Appel d’offres</a:t>
            </a:r>
            <a:r>
              <a:rPr sz="1050" b="1" spc="-30" dirty="0">
                <a:latin typeface="Tahoma"/>
                <a:cs typeface="Tahoma"/>
              </a:rPr>
              <a:t> </a:t>
            </a:r>
            <a:r>
              <a:rPr sz="1050" b="1" dirty="0">
                <a:latin typeface="Tahoma"/>
                <a:cs typeface="Tahoma"/>
              </a:rPr>
              <a:t>aux enchères</a:t>
            </a:r>
            <a:r>
              <a:rPr sz="1050" b="1" spc="-10" dirty="0">
                <a:latin typeface="Tahoma"/>
                <a:cs typeface="Tahoma"/>
              </a:rPr>
              <a:t> </a:t>
            </a:r>
            <a:r>
              <a:rPr sz="1050" b="1" dirty="0">
                <a:latin typeface="Tahoma"/>
                <a:cs typeface="Tahoma"/>
              </a:rPr>
              <a:t>de 2018</a:t>
            </a:r>
            <a:r>
              <a:rPr sz="1050" b="1" spc="-40" dirty="0">
                <a:latin typeface="Tahoma"/>
                <a:cs typeface="Tahoma"/>
              </a:rPr>
              <a:t> </a:t>
            </a:r>
            <a:r>
              <a:rPr sz="1050" b="1" dirty="0">
                <a:latin typeface="Tahoma"/>
                <a:cs typeface="Tahoma"/>
              </a:rPr>
              <a:t>150</a:t>
            </a:r>
            <a:r>
              <a:rPr sz="1050" b="1" spc="-30" dirty="0">
                <a:latin typeface="Tahoma"/>
                <a:cs typeface="Tahoma"/>
              </a:rPr>
              <a:t> </a:t>
            </a:r>
            <a:r>
              <a:rPr sz="1050" b="1" spc="-25" dirty="0">
                <a:latin typeface="Tahoma"/>
                <a:cs typeface="Tahoma"/>
              </a:rPr>
              <a:t>MWc</a:t>
            </a:r>
            <a:endParaRPr sz="1050">
              <a:latin typeface="Tahoma"/>
              <a:cs typeface="Tahoma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690232" y="1667891"/>
            <a:ext cx="3707129" cy="1858645"/>
            <a:chOff x="690232" y="1667891"/>
            <a:chExt cx="3707129" cy="1858645"/>
          </a:xfrm>
        </p:grpSpPr>
        <p:sp>
          <p:nvSpPr>
            <p:cNvPr id="26" name="object 26"/>
            <p:cNvSpPr/>
            <p:nvPr/>
          </p:nvSpPr>
          <p:spPr>
            <a:xfrm>
              <a:off x="696582" y="1674241"/>
              <a:ext cx="3694429" cy="1845945"/>
            </a:xfrm>
            <a:custGeom>
              <a:avLst/>
              <a:gdLst/>
              <a:ahLst/>
              <a:cxnLst/>
              <a:rect l="l" t="t" r="r" b="b"/>
              <a:pathLst>
                <a:path w="3694429" h="1845945">
                  <a:moveTo>
                    <a:pt x="3386340" y="0"/>
                  </a:moveTo>
                  <a:lnTo>
                    <a:pt x="307594" y="0"/>
                  </a:lnTo>
                  <a:lnTo>
                    <a:pt x="262140" y="3334"/>
                  </a:lnTo>
                  <a:lnTo>
                    <a:pt x="218758" y="13019"/>
                  </a:lnTo>
                  <a:lnTo>
                    <a:pt x="177921" y="28581"/>
                  </a:lnTo>
                  <a:lnTo>
                    <a:pt x="140107" y="49543"/>
                  </a:lnTo>
                  <a:lnTo>
                    <a:pt x="105791" y="75431"/>
                  </a:lnTo>
                  <a:lnTo>
                    <a:pt x="75449" y="105770"/>
                  </a:lnTo>
                  <a:lnTo>
                    <a:pt x="49556" y="140085"/>
                  </a:lnTo>
                  <a:lnTo>
                    <a:pt x="28589" y="177899"/>
                  </a:lnTo>
                  <a:lnTo>
                    <a:pt x="13023" y="218739"/>
                  </a:lnTo>
                  <a:lnTo>
                    <a:pt x="3335" y="262129"/>
                  </a:lnTo>
                  <a:lnTo>
                    <a:pt x="0" y="307594"/>
                  </a:lnTo>
                  <a:lnTo>
                    <a:pt x="0" y="1537970"/>
                  </a:lnTo>
                  <a:lnTo>
                    <a:pt x="3335" y="1583434"/>
                  </a:lnTo>
                  <a:lnTo>
                    <a:pt x="13023" y="1626824"/>
                  </a:lnTo>
                  <a:lnTo>
                    <a:pt x="28589" y="1667664"/>
                  </a:lnTo>
                  <a:lnTo>
                    <a:pt x="49556" y="1705478"/>
                  </a:lnTo>
                  <a:lnTo>
                    <a:pt x="75449" y="1739793"/>
                  </a:lnTo>
                  <a:lnTo>
                    <a:pt x="105791" y="1770132"/>
                  </a:lnTo>
                  <a:lnTo>
                    <a:pt x="140107" y="1796020"/>
                  </a:lnTo>
                  <a:lnTo>
                    <a:pt x="177921" y="1816982"/>
                  </a:lnTo>
                  <a:lnTo>
                    <a:pt x="218758" y="1832544"/>
                  </a:lnTo>
                  <a:lnTo>
                    <a:pt x="262140" y="1842229"/>
                  </a:lnTo>
                  <a:lnTo>
                    <a:pt x="307594" y="1845564"/>
                  </a:lnTo>
                  <a:lnTo>
                    <a:pt x="3386340" y="1845564"/>
                  </a:lnTo>
                  <a:lnTo>
                    <a:pt x="3431805" y="1842229"/>
                  </a:lnTo>
                  <a:lnTo>
                    <a:pt x="3475194" y="1832544"/>
                  </a:lnTo>
                  <a:lnTo>
                    <a:pt x="3516034" y="1816982"/>
                  </a:lnTo>
                  <a:lnTo>
                    <a:pt x="3553849" y="1796020"/>
                  </a:lnTo>
                  <a:lnTo>
                    <a:pt x="3588163" y="1770132"/>
                  </a:lnTo>
                  <a:lnTo>
                    <a:pt x="3618502" y="1739793"/>
                  </a:lnTo>
                  <a:lnTo>
                    <a:pt x="3644391" y="1705478"/>
                  </a:lnTo>
                  <a:lnTo>
                    <a:pt x="3665353" y="1667664"/>
                  </a:lnTo>
                  <a:lnTo>
                    <a:pt x="3680915" y="1626824"/>
                  </a:lnTo>
                  <a:lnTo>
                    <a:pt x="3690600" y="1583434"/>
                  </a:lnTo>
                  <a:lnTo>
                    <a:pt x="3693934" y="1537970"/>
                  </a:lnTo>
                  <a:lnTo>
                    <a:pt x="3693934" y="307594"/>
                  </a:lnTo>
                  <a:lnTo>
                    <a:pt x="3690600" y="262129"/>
                  </a:lnTo>
                  <a:lnTo>
                    <a:pt x="3680915" y="218739"/>
                  </a:lnTo>
                  <a:lnTo>
                    <a:pt x="3665353" y="177899"/>
                  </a:lnTo>
                  <a:lnTo>
                    <a:pt x="3644391" y="140085"/>
                  </a:lnTo>
                  <a:lnTo>
                    <a:pt x="3618502" y="105770"/>
                  </a:lnTo>
                  <a:lnTo>
                    <a:pt x="3588163" y="75431"/>
                  </a:lnTo>
                  <a:lnTo>
                    <a:pt x="3553849" y="49543"/>
                  </a:lnTo>
                  <a:lnTo>
                    <a:pt x="3516034" y="28581"/>
                  </a:lnTo>
                  <a:lnTo>
                    <a:pt x="3475194" y="13019"/>
                  </a:lnTo>
                  <a:lnTo>
                    <a:pt x="3431805" y="3334"/>
                  </a:lnTo>
                  <a:lnTo>
                    <a:pt x="3386340" y="0"/>
                  </a:lnTo>
                  <a:close/>
                </a:path>
              </a:pathLst>
            </a:custGeom>
            <a:solidFill>
              <a:srgbClr val="006E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696582" y="1674241"/>
              <a:ext cx="3694429" cy="1845945"/>
            </a:xfrm>
            <a:custGeom>
              <a:avLst/>
              <a:gdLst/>
              <a:ahLst/>
              <a:cxnLst/>
              <a:rect l="l" t="t" r="r" b="b"/>
              <a:pathLst>
                <a:path w="3694429" h="1845945">
                  <a:moveTo>
                    <a:pt x="0" y="307594"/>
                  </a:moveTo>
                  <a:lnTo>
                    <a:pt x="3335" y="262129"/>
                  </a:lnTo>
                  <a:lnTo>
                    <a:pt x="13023" y="218739"/>
                  </a:lnTo>
                  <a:lnTo>
                    <a:pt x="28589" y="177899"/>
                  </a:lnTo>
                  <a:lnTo>
                    <a:pt x="49556" y="140085"/>
                  </a:lnTo>
                  <a:lnTo>
                    <a:pt x="75449" y="105770"/>
                  </a:lnTo>
                  <a:lnTo>
                    <a:pt x="105791" y="75431"/>
                  </a:lnTo>
                  <a:lnTo>
                    <a:pt x="140107" y="49543"/>
                  </a:lnTo>
                  <a:lnTo>
                    <a:pt x="177921" y="28581"/>
                  </a:lnTo>
                  <a:lnTo>
                    <a:pt x="218758" y="13019"/>
                  </a:lnTo>
                  <a:lnTo>
                    <a:pt x="262140" y="3334"/>
                  </a:lnTo>
                  <a:lnTo>
                    <a:pt x="307594" y="0"/>
                  </a:lnTo>
                  <a:lnTo>
                    <a:pt x="3386340" y="0"/>
                  </a:lnTo>
                  <a:lnTo>
                    <a:pt x="3431805" y="3334"/>
                  </a:lnTo>
                  <a:lnTo>
                    <a:pt x="3475194" y="13019"/>
                  </a:lnTo>
                  <a:lnTo>
                    <a:pt x="3516034" y="28581"/>
                  </a:lnTo>
                  <a:lnTo>
                    <a:pt x="3553849" y="49543"/>
                  </a:lnTo>
                  <a:lnTo>
                    <a:pt x="3588163" y="75431"/>
                  </a:lnTo>
                  <a:lnTo>
                    <a:pt x="3618502" y="105770"/>
                  </a:lnTo>
                  <a:lnTo>
                    <a:pt x="3644391" y="140085"/>
                  </a:lnTo>
                  <a:lnTo>
                    <a:pt x="3665353" y="177899"/>
                  </a:lnTo>
                  <a:lnTo>
                    <a:pt x="3680915" y="218739"/>
                  </a:lnTo>
                  <a:lnTo>
                    <a:pt x="3690600" y="262129"/>
                  </a:lnTo>
                  <a:lnTo>
                    <a:pt x="3693934" y="307594"/>
                  </a:lnTo>
                  <a:lnTo>
                    <a:pt x="3693934" y="1537970"/>
                  </a:lnTo>
                  <a:lnTo>
                    <a:pt x="3690600" y="1583434"/>
                  </a:lnTo>
                  <a:lnTo>
                    <a:pt x="3680915" y="1626824"/>
                  </a:lnTo>
                  <a:lnTo>
                    <a:pt x="3665353" y="1667664"/>
                  </a:lnTo>
                  <a:lnTo>
                    <a:pt x="3644391" y="1705478"/>
                  </a:lnTo>
                  <a:lnTo>
                    <a:pt x="3618502" y="1739793"/>
                  </a:lnTo>
                  <a:lnTo>
                    <a:pt x="3588163" y="1770132"/>
                  </a:lnTo>
                  <a:lnTo>
                    <a:pt x="3553849" y="1796020"/>
                  </a:lnTo>
                  <a:lnTo>
                    <a:pt x="3516034" y="1816982"/>
                  </a:lnTo>
                  <a:lnTo>
                    <a:pt x="3475194" y="1832544"/>
                  </a:lnTo>
                  <a:lnTo>
                    <a:pt x="3431805" y="1842229"/>
                  </a:lnTo>
                  <a:lnTo>
                    <a:pt x="3386340" y="1845564"/>
                  </a:lnTo>
                  <a:lnTo>
                    <a:pt x="307594" y="1845564"/>
                  </a:lnTo>
                  <a:lnTo>
                    <a:pt x="262140" y="1842229"/>
                  </a:lnTo>
                  <a:lnTo>
                    <a:pt x="218758" y="1832544"/>
                  </a:lnTo>
                  <a:lnTo>
                    <a:pt x="177921" y="1816982"/>
                  </a:lnTo>
                  <a:lnTo>
                    <a:pt x="140107" y="1796020"/>
                  </a:lnTo>
                  <a:lnTo>
                    <a:pt x="105791" y="1770132"/>
                  </a:lnTo>
                  <a:lnTo>
                    <a:pt x="75449" y="1739793"/>
                  </a:lnTo>
                  <a:lnTo>
                    <a:pt x="49556" y="1705478"/>
                  </a:lnTo>
                  <a:lnTo>
                    <a:pt x="28589" y="1667664"/>
                  </a:lnTo>
                  <a:lnTo>
                    <a:pt x="13023" y="1626824"/>
                  </a:lnTo>
                  <a:lnTo>
                    <a:pt x="3335" y="1583434"/>
                  </a:lnTo>
                  <a:lnTo>
                    <a:pt x="0" y="1537970"/>
                  </a:lnTo>
                  <a:lnTo>
                    <a:pt x="0" y="307594"/>
                  </a:lnTo>
                  <a:close/>
                </a:path>
              </a:pathLst>
            </a:custGeom>
            <a:ln w="12700">
              <a:solidFill>
                <a:srgbClr val="126F5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" name="object 28"/>
          <p:cNvSpPr txBox="1"/>
          <p:nvPr/>
        </p:nvSpPr>
        <p:spPr>
          <a:xfrm>
            <a:off x="1801114" y="1999614"/>
            <a:ext cx="136461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cs typeface="Tahoma"/>
              </a:rPr>
              <a:t>Principes</a:t>
            </a:r>
            <a:r>
              <a:rPr sz="1200" b="1" u="sng" spc="-1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cs typeface="Tahoma"/>
              </a:rPr>
              <a:t> </a:t>
            </a:r>
            <a:r>
              <a:rPr sz="1200" b="1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cs typeface="Tahoma"/>
              </a:rPr>
              <a:t>de</a:t>
            </a:r>
            <a:r>
              <a:rPr sz="1200" b="1" u="sng" spc="-2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cs typeface="Tahoma"/>
              </a:rPr>
              <a:t> l’AO</a:t>
            </a:r>
            <a:r>
              <a:rPr sz="1200" u="sng" spc="-2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cs typeface="Tahoma"/>
              </a:rPr>
              <a:t>: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915416" y="2365375"/>
            <a:ext cx="313309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7329" indent="-214629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227329" algn="l"/>
                <a:tab pos="1161415" algn="l"/>
                <a:tab pos="1964689" algn="l"/>
                <a:tab pos="2205355" algn="l"/>
                <a:tab pos="2887345" algn="l"/>
              </a:tabLst>
            </a:pPr>
            <a:r>
              <a:rPr sz="1200" spc="-10" dirty="0">
                <a:solidFill>
                  <a:srgbClr val="FFFFFF"/>
                </a:solidFill>
                <a:latin typeface="Tahoma"/>
                <a:cs typeface="Tahoma"/>
              </a:rPr>
              <a:t>Intégration</a:t>
            </a:r>
            <a:r>
              <a:rPr sz="1200" dirty="0">
                <a:solidFill>
                  <a:srgbClr val="FFFFFF"/>
                </a:solidFill>
                <a:latin typeface="Tahoma"/>
                <a:cs typeface="Tahoma"/>
              </a:rPr>
              <a:t>	</a:t>
            </a:r>
            <a:r>
              <a:rPr sz="1200" spc="-10" dirty="0">
                <a:solidFill>
                  <a:srgbClr val="FFFFFF"/>
                </a:solidFill>
                <a:latin typeface="Tahoma"/>
                <a:cs typeface="Tahoma"/>
              </a:rPr>
              <a:t>nationale</a:t>
            </a:r>
            <a:r>
              <a:rPr sz="1200" dirty="0">
                <a:solidFill>
                  <a:srgbClr val="FFFFFF"/>
                </a:solidFill>
                <a:latin typeface="Tahoma"/>
                <a:cs typeface="Tahoma"/>
              </a:rPr>
              <a:t>	</a:t>
            </a:r>
            <a:r>
              <a:rPr sz="1200" spc="-50" dirty="0">
                <a:solidFill>
                  <a:srgbClr val="FFFFFF"/>
                </a:solidFill>
                <a:latin typeface="Tahoma"/>
                <a:cs typeface="Tahoma"/>
              </a:rPr>
              <a:t>:</a:t>
            </a:r>
            <a:r>
              <a:rPr sz="1200" dirty="0">
                <a:solidFill>
                  <a:srgbClr val="FFFFFF"/>
                </a:solidFill>
                <a:latin typeface="Tahoma"/>
                <a:cs typeface="Tahoma"/>
              </a:rPr>
              <a:t>	</a:t>
            </a:r>
            <a:r>
              <a:rPr sz="1200" spc="-10" dirty="0">
                <a:solidFill>
                  <a:srgbClr val="FFFFFF"/>
                </a:solidFill>
                <a:latin typeface="Tahoma"/>
                <a:cs typeface="Tahoma"/>
              </a:rPr>
              <a:t>fixation</a:t>
            </a:r>
            <a:r>
              <a:rPr sz="1200" dirty="0">
                <a:solidFill>
                  <a:srgbClr val="FFFFFF"/>
                </a:solidFill>
                <a:latin typeface="Tahoma"/>
                <a:cs typeface="Tahoma"/>
              </a:rPr>
              <a:t>	</a:t>
            </a:r>
            <a:r>
              <a:rPr sz="1200" spc="-25" dirty="0">
                <a:solidFill>
                  <a:srgbClr val="FFFFFF"/>
                </a:solidFill>
                <a:latin typeface="Tahoma"/>
                <a:cs typeface="Tahoma"/>
              </a:rPr>
              <a:t>des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130300" y="2548254"/>
            <a:ext cx="243268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FFFF"/>
                </a:solidFill>
                <a:latin typeface="Tahoma"/>
                <a:cs typeface="Tahoma"/>
              </a:rPr>
              <a:t>équipements</a:t>
            </a:r>
            <a:r>
              <a:rPr sz="1200" spc="-2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200" dirty="0">
                <a:solidFill>
                  <a:srgbClr val="FFFFFF"/>
                </a:solidFill>
                <a:latin typeface="Tahoma"/>
                <a:cs typeface="Tahoma"/>
              </a:rPr>
              <a:t>à</a:t>
            </a:r>
            <a:r>
              <a:rPr sz="1200" spc="-6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200" dirty="0">
                <a:solidFill>
                  <a:srgbClr val="FFFFFF"/>
                </a:solidFill>
                <a:latin typeface="Tahoma"/>
                <a:cs typeface="Tahoma"/>
              </a:rPr>
              <a:t>acquérir</a:t>
            </a:r>
            <a:r>
              <a:rPr sz="1200" spc="-3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Tahoma"/>
                <a:cs typeface="Tahoma"/>
              </a:rPr>
              <a:t>localement,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915416" y="2731135"/>
            <a:ext cx="14986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7329" indent="-214629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227329" algn="l"/>
              </a:tabLst>
            </a:pPr>
            <a:r>
              <a:rPr sz="1200" dirty="0">
                <a:solidFill>
                  <a:srgbClr val="FFFFFF"/>
                </a:solidFill>
                <a:latin typeface="Tahoma"/>
                <a:cs typeface="Tahoma"/>
              </a:rPr>
              <a:t>Financement</a:t>
            </a:r>
            <a:r>
              <a:rPr sz="1200" spc="-7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Tahoma"/>
                <a:cs typeface="Tahoma"/>
              </a:rPr>
              <a:t>local,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915416" y="2914269"/>
            <a:ext cx="313309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7329" marR="5080" indent="-215265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227329" algn="l"/>
                <a:tab pos="570230" algn="l"/>
                <a:tab pos="1229995" algn="l"/>
                <a:tab pos="1614170" algn="l"/>
                <a:tab pos="2504440" algn="l"/>
                <a:tab pos="2812415" algn="l"/>
              </a:tabLst>
            </a:pPr>
            <a:r>
              <a:rPr sz="1200" spc="-25" dirty="0">
                <a:solidFill>
                  <a:srgbClr val="FFFFFF"/>
                </a:solidFill>
                <a:latin typeface="Tahoma"/>
                <a:cs typeface="Tahoma"/>
              </a:rPr>
              <a:t>AO</a:t>
            </a:r>
            <a:r>
              <a:rPr sz="1200" dirty="0">
                <a:solidFill>
                  <a:srgbClr val="FFFFFF"/>
                </a:solidFill>
                <a:latin typeface="Tahoma"/>
                <a:cs typeface="Tahoma"/>
              </a:rPr>
              <a:t>	</a:t>
            </a:r>
            <a:r>
              <a:rPr sz="1200" spc="-10" dirty="0">
                <a:solidFill>
                  <a:srgbClr val="FFFFFF"/>
                </a:solidFill>
                <a:latin typeface="Tahoma"/>
                <a:cs typeface="Tahoma"/>
              </a:rPr>
              <a:t>adressé</a:t>
            </a:r>
            <a:r>
              <a:rPr sz="1200" dirty="0">
                <a:solidFill>
                  <a:srgbClr val="FFFFFF"/>
                </a:solidFill>
                <a:latin typeface="Tahoma"/>
                <a:cs typeface="Tahoma"/>
              </a:rPr>
              <a:t>	</a:t>
            </a:r>
            <a:r>
              <a:rPr sz="1200" spc="-25" dirty="0">
                <a:solidFill>
                  <a:srgbClr val="FFFFFF"/>
                </a:solidFill>
                <a:latin typeface="Tahoma"/>
                <a:cs typeface="Tahoma"/>
              </a:rPr>
              <a:t>aux</a:t>
            </a:r>
            <a:r>
              <a:rPr sz="1200" dirty="0">
                <a:solidFill>
                  <a:srgbClr val="FFFFFF"/>
                </a:solidFill>
                <a:latin typeface="Tahoma"/>
                <a:cs typeface="Tahoma"/>
              </a:rPr>
              <a:t>	</a:t>
            </a:r>
            <a:r>
              <a:rPr sz="1200" spc="-10" dirty="0">
                <a:solidFill>
                  <a:srgbClr val="FFFFFF"/>
                </a:solidFill>
                <a:latin typeface="Tahoma"/>
                <a:cs typeface="Tahoma"/>
              </a:rPr>
              <a:t>entreprises</a:t>
            </a:r>
            <a:r>
              <a:rPr sz="1200" dirty="0">
                <a:solidFill>
                  <a:srgbClr val="FFFFFF"/>
                </a:solidFill>
                <a:latin typeface="Tahoma"/>
                <a:cs typeface="Tahoma"/>
              </a:rPr>
              <a:t>	</a:t>
            </a:r>
            <a:r>
              <a:rPr sz="1200" spc="-25" dirty="0">
                <a:solidFill>
                  <a:srgbClr val="FFFFFF"/>
                </a:solidFill>
                <a:latin typeface="Tahoma"/>
                <a:cs typeface="Tahoma"/>
              </a:rPr>
              <a:t>de</a:t>
            </a:r>
            <a:r>
              <a:rPr sz="1200" dirty="0">
                <a:solidFill>
                  <a:srgbClr val="FFFFFF"/>
                </a:solidFill>
                <a:latin typeface="Tahoma"/>
                <a:cs typeface="Tahoma"/>
              </a:rPr>
              <a:t>	</a:t>
            </a:r>
            <a:r>
              <a:rPr sz="1200" spc="-10" dirty="0">
                <a:solidFill>
                  <a:srgbClr val="FFFFFF"/>
                </a:solidFill>
                <a:latin typeface="Tahoma"/>
                <a:cs typeface="Tahoma"/>
              </a:rPr>
              <a:t>droit </a:t>
            </a:r>
            <a:r>
              <a:rPr sz="1200" dirty="0">
                <a:solidFill>
                  <a:srgbClr val="FFFFFF"/>
                </a:solidFill>
                <a:latin typeface="Tahoma"/>
                <a:cs typeface="Tahoma"/>
              </a:rPr>
              <a:t>algérien</a:t>
            </a:r>
            <a:r>
              <a:rPr sz="1200" spc="-4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200" dirty="0">
                <a:solidFill>
                  <a:srgbClr val="FFFFFF"/>
                </a:solidFill>
                <a:latin typeface="Tahoma"/>
                <a:cs typeface="Tahoma"/>
              </a:rPr>
              <a:t>avec</a:t>
            </a:r>
            <a:r>
              <a:rPr sz="1200" spc="-4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200" dirty="0">
                <a:solidFill>
                  <a:srgbClr val="FFFFFF"/>
                </a:solidFill>
                <a:latin typeface="Tahoma"/>
                <a:cs typeface="Tahoma"/>
              </a:rPr>
              <a:t>partenariat</a:t>
            </a:r>
            <a:r>
              <a:rPr sz="1200" spc="-3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Tahoma"/>
                <a:cs typeface="Tahoma"/>
              </a:rPr>
              <a:t>possible.</a:t>
            </a:r>
            <a:endParaRPr sz="1200">
              <a:latin typeface="Tahoma"/>
              <a:cs typeface="Tahoma"/>
            </a:endParaRPr>
          </a:p>
        </p:txBody>
      </p:sp>
      <p:grpSp>
        <p:nvGrpSpPr>
          <p:cNvPr id="33" name="object 33"/>
          <p:cNvGrpSpPr/>
          <p:nvPr/>
        </p:nvGrpSpPr>
        <p:grpSpPr>
          <a:xfrm>
            <a:off x="4715764" y="1642617"/>
            <a:ext cx="3707129" cy="1858645"/>
            <a:chOff x="4715764" y="1642617"/>
            <a:chExt cx="3707129" cy="1858645"/>
          </a:xfrm>
        </p:grpSpPr>
        <p:sp>
          <p:nvSpPr>
            <p:cNvPr id="34" name="object 34"/>
            <p:cNvSpPr/>
            <p:nvPr/>
          </p:nvSpPr>
          <p:spPr>
            <a:xfrm>
              <a:off x="4722114" y="1648967"/>
              <a:ext cx="3694429" cy="1845945"/>
            </a:xfrm>
            <a:custGeom>
              <a:avLst/>
              <a:gdLst/>
              <a:ahLst/>
              <a:cxnLst/>
              <a:rect l="l" t="t" r="r" b="b"/>
              <a:pathLst>
                <a:path w="3694429" h="1845945">
                  <a:moveTo>
                    <a:pt x="3386328" y="0"/>
                  </a:moveTo>
                  <a:lnTo>
                    <a:pt x="307594" y="0"/>
                  </a:lnTo>
                  <a:lnTo>
                    <a:pt x="262129" y="3334"/>
                  </a:lnTo>
                  <a:lnTo>
                    <a:pt x="218739" y="13019"/>
                  </a:lnTo>
                  <a:lnTo>
                    <a:pt x="177899" y="28581"/>
                  </a:lnTo>
                  <a:lnTo>
                    <a:pt x="140085" y="49543"/>
                  </a:lnTo>
                  <a:lnTo>
                    <a:pt x="105770" y="75431"/>
                  </a:lnTo>
                  <a:lnTo>
                    <a:pt x="75431" y="105770"/>
                  </a:lnTo>
                  <a:lnTo>
                    <a:pt x="49543" y="140085"/>
                  </a:lnTo>
                  <a:lnTo>
                    <a:pt x="28581" y="177899"/>
                  </a:lnTo>
                  <a:lnTo>
                    <a:pt x="13019" y="218739"/>
                  </a:lnTo>
                  <a:lnTo>
                    <a:pt x="3334" y="262129"/>
                  </a:lnTo>
                  <a:lnTo>
                    <a:pt x="0" y="307594"/>
                  </a:lnTo>
                  <a:lnTo>
                    <a:pt x="0" y="1537970"/>
                  </a:lnTo>
                  <a:lnTo>
                    <a:pt x="3334" y="1583434"/>
                  </a:lnTo>
                  <a:lnTo>
                    <a:pt x="13019" y="1626824"/>
                  </a:lnTo>
                  <a:lnTo>
                    <a:pt x="28581" y="1667664"/>
                  </a:lnTo>
                  <a:lnTo>
                    <a:pt x="49543" y="1705478"/>
                  </a:lnTo>
                  <a:lnTo>
                    <a:pt x="75431" y="1739793"/>
                  </a:lnTo>
                  <a:lnTo>
                    <a:pt x="105770" y="1770132"/>
                  </a:lnTo>
                  <a:lnTo>
                    <a:pt x="140085" y="1796020"/>
                  </a:lnTo>
                  <a:lnTo>
                    <a:pt x="177899" y="1816982"/>
                  </a:lnTo>
                  <a:lnTo>
                    <a:pt x="218739" y="1832544"/>
                  </a:lnTo>
                  <a:lnTo>
                    <a:pt x="262129" y="1842229"/>
                  </a:lnTo>
                  <a:lnTo>
                    <a:pt x="307594" y="1845564"/>
                  </a:lnTo>
                  <a:lnTo>
                    <a:pt x="3386328" y="1845564"/>
                  </a:lnTo>
                  <a:lnTo>
                    <a:pt x="3431763" y="1842229"/>
                  </a:lnTo>
                  <a:lnTo>
                    <a:pt x="3475135" y="1832544"/>
                  </a:lnTo>
                  <a:lnTo>
                    <a:pt x="3515967" y="1816982"/>
                  </a:lnTo>
                  <a:lnTo>
                    <a:pt x="3553780" y="1796020"/>
                  </a:lnTo>
                  <a:lnTo>
                    <a:pt x="3588099" y="1770132"/>
                  </a:lnTo>
                  <a:lnTo>
                    <a:pt x="3618447" y="1739793"/>
                  </a:lnTo>
                  <a:lnTo>
                    <a:pt x="3644346" y="1705478"/>
                  </a:lnTo>
                  <a:lnTo>
                    <a:pt x="3665320" y="1667664"/>
                  </a:lnTo>
                  <a:lnTo>
                    <a:pt x="3680892" y="1626824"/>
                  </a:lnTo>
                  <a:lnTo>
                    <a:pt x="3690585" y="1583434"/>
                  </a:lnTo>
                  <a:lnTo>
                    <a:pt x="3693921" y="1537970"/>
                  </a:lnTo>
                  <a:lnTo>
                    <a:pt x="3693921" y="307594"/>
                  </a:lnTo>
                  <a:lnTo>
                    <a:pt x="3690585" y="262129"/>
                  </a:lnTo>
                  <a:lnTo>
                    <a:pt x="3680892" y="218739"/>
                  </a:lnTo>
                  <a:lnTo>
                    <a:pt x="3665320" y="177899"/>
                  </a:lnTo>
                  <a:lnTo>
                    <a:pt x="3644346" y="140085"/>
                  </a:lnTo>
                  <a:lnTo>
                    <a:pt x="3618447" y="105770"/>
                  </a:lnTo>
                  <a:lnTo>
                    <a:pt x="3588099" y="75431"/>
                  </a:lnTo>
                  <a:lnTo>
                    <a:pt x="3553780" y="49543"/>
                  </a:lnTo>
                  <a:lnTo>
                    <a:pt x="3515967" y="28581"/>
                  </a:lnTo>
                  <a:lnTo>
                    <a:pt x="3475135" y="13019"/>
                  </a:lnTo>
                  <a:lnTo>
                    <a:pt x="3431763" y="3334"/>
                  </a:lnTo>
                  <a:lnTo>
                    <a:pt x="3386328" y="0"/>
                  </a:lnTo>
                  <a:close/>
                </a:path>
              </a:pathLst>
            </a:custGeom>
            <a:solidFill>
              <a:srgbClr val="D2CE7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4722114" y="1648967"/>
              <a:ext cx="3694429" cy="1845945"/>
            </a:xfrm>
            <a:custGeom>
              <a:avLst/>
              <a:gdLst/>
              <a:ahLst/>
              <a:cxnLst/>
              <a:rect l="l" t="t" r="r" b="b"/>
              <a:pathLst>
                <a:path w="3694429" h="1845945">
                  <a:moveTo>
                    <a:pt x="0" y="307594"/>
                  </a:moveTo>
                  <a:lnTo>
                    <a:pt x="3334" y="262129"/>
                  </a:lnTo>
                  <a:lnTo>
                    <a:pt x="13019" y="218739"/>
                  </a:lnTo>
                  <a:lnTo>
                    <a:pt x="28581" y="177899"/>
                  </a:lnTo>
                  <a:lnTo>
                    <a:pt x="49543" y="140085"/>
                  </a:lnTo>
                  <a:lnTo>
                    <a:pt x="75431" y="105770"/>
                  </a:lnTo>
                  <a:lnTo>
                    <a:pt x="105770" y="75431"/>
                  </a:lnTo>
                  <a:lnTo>
                    <a:pt x="140085" y="49543"/>
                  </a:lnTo>
                  <a:lnTo>
                    <a:pt x="177899" y="28581"/>
                  </a:lnTo>
                  <a:lnTo>
                    <a:pt x="218739" y="13019"/>
                  </a:lnTo>
                  <a:lnTo>
                    <a:pt x="262129" y="3334"/>
                  </a:lnTo>
                  <a:lnTo>
                    <a:pt x="307594" y="0"/>
                  </a:lnTo>
                  <a:lnTo>
                    <a:pt x="3386328" y="0"/>
                  </a:lnTo>
                  <a:lnTo>
                    <a:pt x="3431763" y="3334"/>
                  </a:lnTo>
                  <a:lnTo>
                    <a:pt x="3475135" y="13019"/>
                  </a:lnTo>
                  <a:lnTo>
                    <a:pt x="3515967" y="28581"/>
                  </a:lnTo>
                  <a:lnTo>
                    <a:pt x="3553780" y="49543"/>
                  </a:lnTo>
                  <a:lnTo>
                    <a:pt x="3588099" y="75431"/>
                  </a:lnTo>
                  <a:lnTo>
                    <a:pt x="3618447" y="105770"/>
                  </a:lnTo>
                  <a:lnTo>
                    <a:pt x="3644346" y="140085"/>
                  </a:lnTo>
                  <a:lnTo>
                    <a:pt x="3665320" y="177899"/>
                  </a:lnTo>
                  <a:lnTo>
                    <a:pt x="3680892" y="218739"/>
                  </a:lnTo>
                  <a:lnTo>
                    <a:pt x="3690585" y="262129"/>
                  </a:lnTo>
                  <a:lnTo>
                    <a:pt x="3693921" y="307594"/>
                  </a:lnTo>
                  <a:lnTo>
                    <a:pt x="3693921" y="1537970"/>
                  </a:lnTo>
                  <a:lnTo>
                    <a:pt x="3690585" y="1583434"/>
                  </a:lnTo>
                  <a:lnTo>
                    <a:pt x="3680892" y="1626824"/>
                  </a:lnTo>
                  <a:lnTo>
                    <a:pt x="3665320" y="1667664"/>
                  </a:lnTo>
                  <a:lnTo>
                    <a:pt x="3644346" y="1705478"/>
                  </a:lnTo>
                  <a:lnTo>
                    <a:pt x="3618447" y="1739793"/>
                  </a:lnTo>
                  <a:lnTo>
                    <a:pt x="3588099" y="1770132"/>
                  </a:lnTo>
                  <a:lnTo>
                    <a:pt x="3553780" y="1796020"/>
                  </a:lnTo>
                  <a:lnTo>
                    <a:pt x="3515967" y="1816982"/>
                  </a:lnTo>
                  <a:lnTo>
                    <a:pt x="3475135" y="1832544"/>
                  </a:lnTo>
                  <a:lnTo>
                    <a:pt x="3431763" y="1842229"/>
                  </a:lnTo>
                  <a:lnTo>
                    <a:pt x="3386328" y="1845564"/>
                  </a:lnTo>
                  <a:lnTo>
                    <a:pt x="307594" y="1845564"/>
                  </a:lnTo>
                  <a:lnTo>
                    <a:pt x="262129" y="1842229"/>
                  </a:lnTo>
                  <a:lnTo>
                    <a:pt x="218739" y="1832544"/>
                  </a:lnTo>
                  <a:lnTo>
                    <a:pt x="177899" y="1816982"/>
                  </a:lnTo>
                  <a:lnTo>
                    <a:pt x="140085" y="1796020"/>
                  </a:lnTo>
                  <a:lnTo>
                    <a:pt x="105770" y="1770132"/>
                  </a:lnTo>
                  <a:lnTo>
                    <a:pt x="75431" y="1739793"/>
                  </a:lnTo>
                  <a:lnTo>
                    <a:pt x="49543" y="1705478"/>
                  </a:lnTo>
                  <a:lnTo>
                    <a:pt x="28581" y="1667664"/>
                  </a:lnTo>
                  <a:lnTo>
                    <a:pt x="13019" y="1626824"/>
                  </a:lnTo>
                  <a:lnTo>
                    <a:pt x="3334" y="1583434"/>
                  </a:lnTo>
                  <a:lnTo>
                    <a:pt x="0" y="1537970"/>
                  </a:lnTo>
                  <a:lnTo>
                    <a:pt x="0" y="307594"/>
                  </a:lnTo>
                  <a:close/>
                </a:path>
              </a:pathLst>
            </a:custGeom>
            <a:ln w="12700">
              <a:solidFill>
                <a:srgbClr val="8F853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6" name="object 36"/>
          <p:cNvSpPr txBox="1"/>
          <p:nvPr/>
        </p:nvSpPr>
        <p:spPr>
          <a:xfrm>
            <a:off x="5599938" y="2040382"/>
            <a:ext cx="202120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u="sng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Critères</a:t>
            </a:r>
            <a:r>
              <a:rPr sz="1200" b="1" u="sng" spc="-1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sz="1200" b="1" u="sng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de</a:t>
            </a:r>
            <a:r>
              <a:rPr sz="1200" b="1" u="sng" spc="-2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sz="1200" b="1" u="sng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choix</a:t>
            </a:r>
            <a:r>
              <a:rPr sz="1200" b="1" u="sng" spc="-3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sz="1200" b="1" u="sng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des</a:t>
            </a:r>
            <a:r>
              <a:rPr sz="1200" b="1" u="sng" spc="-25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sz="1200" b="1" u="sng" spc="-10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sites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8764651" y="4816758"/>
            <a:ext cx="175260" cy="175260"/>
          </a:xfrm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050" spc="-25" dirty="0">
                <a:latin typeface="Arial MT"/>
                <a:cs typeface="Arial MT"/>
              </a:rPr>
              <a:t>10</a:t>
            </a:r>
            <a:endParaRPr sz="1050">
              <a:latin typeface="Arial MT"/>
              <a:cs typeface="Arial MT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644144" y="4828341"/>
            <a:ext cx="1439545" cy="210185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59410" marR="410209" algn="r">
              <a:lnSpc>
                <a:spcPct val="100000"/>
              </a:lnSpc>
              <a:spcBef>
                <a:spcPts val="40"/>
              </a:spcBef>
            </a:pPr>
            <a:r>
              <a:rPr sz="600" b="1" spc="-55" dirty="0">
                <a:solidFill>
                  <a:srgbClr val="404040"/>
                </a:solidFill>
                <a:latin typeface="Arial"/>
                <a:cs typeface="Arial"/>
              </a:rPr>
              <a:t>زاغلا</a:t>
            </a:r>
            <a:r>
              <a:rPr sz="600" b="1" dirty="0">
                <a:solidFill>
                  <a:srgbClr val="404040"/>
                </a:solidFill>
                <a:latin typeface="Arial"/>
                <a:cs typeface="Arial"/>
              </a:rPr>
              <a:t> و</a:t>
            </a:r>
            <a:r>
              <a:rPr sz="600" b="1" spc="-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600" b="1" spc="-60" dirty="0">
                <a:solidFill>
                  <a:srgbClr val="404040"/>
                </a:solidFill>
                <a:latin typeface="Arial"/>
                <a:cs typeface="Arial"/>
              </a:rPr>
              <a:t>ءابرهكلا</a:t>
            </a:r>
            <a:r>
              <a:rPr sz="600" b="1" spc="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600" b="1" spc="-140" dirty="0">
                <a:solidFill>
                  <a:srgbClr val="404040"/>
                </a:solidFill>
                <a:latin typeface="Arial"/>
                <a:cs typeface="Arial"/>
              </a:rPr>
              <a:t>طبض</a:t>
            </a:r>
            <a:r>
              <a:rPr sz="600" b="1" spc="-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600" b="1" spc="-40" dirty="0">
                <a:solidFill>
                  <a:srgbClr val="404040"/>
                </a:solidFill>
                <a:latin typeface="Arial"/>
                <a:cs typeface="Arial"/>
              </a:rPr>
              <a:t>ةنجل</a:t>
            </a:r>
            <a:endParaRPr sz="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44"/>
              </a:spcBef>
            </a:pPr>
            <a:r>
              <a:rPr sz="450" b="1" spc="-10" dirty="0">
                <a:solidFill>
                  <a:srgbClr val="404040"/>
                </a:solidFill>
                <a:latin typeface="Arial"/>
                <a:cs typeface="Arial"/>
              </a:rPr>
              <a:t>Commission</a:t>
            </a:r>
            <a:r>
              <a:rPr sz="450" b="1" spc="-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450" b="1" dirty="0">
                <a:solidFill>
                  <a:srgbClr val="404040"/>
                </a:solidFill>
                <a:latin typeface="Arial"/>
                <a:cs typeface="Arial"/>
              </a:rPr>
              <a:t>de</a:t>
            </a:r>
            <a:r>
              <a:rPr sz="450" b="1" spc="5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450" b="1" spc="-10" dirty="0">
                <a:solidFill>
                  <a:srgbClr val="404040"/>
                </a:solidFill>
                <a:latin typeface="Arial"/>
                <a:cs typeface="Arial"/>
              </a:rPr>
              <a:t>Régulation</a:t>
            </a:r>
            <a:r>
              <a:rPr sz="450" b="1" spc="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450" b="1" dirty="0">
                <a:solidFill>
                  <a:srgbClr val="404040"/>
                </a:solidFill>
                <a:latin typeface="Arial"/>
                <a:cs typeface="Arial"/>
              </a:rPr>
              <a:t>de</a:t>
            </a:r>
            <a:r>
              <a:rPr sz="450" b="1" spc="3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450" b="1" spc="-10" dirty="0">
                <a:solidFill>
                  <a:srgbClr val="404040"/>
                </a:solidFill>
                <a:latin typeface="Arial"/>
                <a:cs typeface="Arial"/>
              </a:rPr>
              <a:t>l’Electricité </a:t>
            </a:r>
            <a:r>
              <a:rPr sz="450" b="1" dirty="0">
                <a:solidFill>
                  <a:srgbClr val="404040"/>
                </a:solidFill>
                <a:latin typeface="Arial"/>
                <a:cs typeface="Arial"/>
              </a:rPr>
              <a:t>et</a:t>
            </a:r>
            <a:r>
              <a:rPr sz="450" b="1" spc="5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450" b="1" dirty="0">
                <a:solidFill>
                  <a:srgbClr val="404040"/>
                </a:solidFill>
                <a:latin typeface="Arial"/>
                <a:cs typeface="Arial"/>
              </a:rPr>
              <a:t>du</a:t>
            </a:r>
            <a:r>
              <a:rPr sz="450" b="1" spc="3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450" b="1" spc="-25" dirty="0">
                <a:solidFill>
                  <a:srgbClr val="404040"/>
                </a:solidFill>
                <a:latin typeface="Arial"/>
                <a:cs typeface="Arial"/>
              </a:rPr>
              <a:t>Gaz</a:t>
            </a:r>
            <a:endParaRPr sz="45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5043678" y="2406523"/>
            <a:ext cx="313055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7329" indent="-214629">
              <a:lnSpc>
                <a:spcPct val="100000"/>
              </a:lnSpc>
              <a:spcBef>
                <a:spcPts val="100"/>
              </a:spcBef>
              <a:buSzPct val="79166"/>
              <a:buFont typeface="Wingdings"/>
              <a:buChar char=""/>
              <a:tabLst>
                <a:tab pos="227329" algn="l"/>
              </a:tabLst>
            </a:pPr>
            <a:r>
              <a:rPr sz="1200" dirty="0">
                <a:latin typeface="Tahoma"/>
                <a:cs typeface="Tahoma"/>
              </a:rPr>
              <a:t>Potentiel</a:t>
            </a:r>
            <a:r>
              <a:rPr sz="1200" spc="-15" dirty="0">
                <a:latin typeface="Tahoma"/>
                <a:cs typeface="Tahoma"/>
              </a:rPr>
              <a:t> </a:t>
            </a:r>
            <a:r>
              <a:rPr sz="1200" dirty="0">
                <a:latin typeface="Tahoma"/>
                <a:cs typeface="Tahoma"/>
              </a:rPr>
              <a:t>solaire</a:t>
            </a:r>
            <a:r>
              <a:rPr sz="1200" spc="-30" dirty="0">
                <a:latin typeface="Tahoma"/>
                <a:cs typeface="Tahoma"/>
              </a:rPr>
              <a:t> </a:t>
            </a:r>
            <a:r>
              <a:rPr sz="1200" dirty="0">
                <a:latin typeface="Tahoma"/>
                <a:cs typeface="Tahoma"/>
              </a:rPr>
              <a:t>du</a:t>
            </a:r>
            <a:r>
              <a:rPr sz="1200" spc="-20" dirty="0">
                <a:latin typeface="Tahoma"/>
                <a:cs typeface="Tahoma"/>
              </a:rPr>
              <a:t> </a:t>
            </a:r>
            <a:r>
              <a:rPr sz="1200" dirty="0">
                <a:latin typeface="Tahoma"/>
                <a:cs typeface="Tahoma"/>
              </a:rPr>
              <a:t>site</a:t>
            </a:r>
            <a:r>
              <a:rPr sz="1200" spc="-35" dirty="0">
                <a:latin typeface="Tahoma"/>
                <a:cs typeface="Tahoma"/>
              </a:rPr>
              <a:t> </a:t>
            </a:r>
            <a:r>
              <a:rPr sz="1200" spc="-60" dirty="0">
                <a:latin typeface="Tahoma"/>
                <a:cs typeface="Tahoma"/>
              </a:rPr>
              <a:t>;</a:t>
            </a:r>
            <a:endParaRPr sz="1200">
              <a:latin typeface="Tahoma"/>
              <a:cs typeface="Tahoma"/>
            </a:endParaRPr>
          </a:p>
          <a:p>
            <a:pPr marL="227329" indent="-214629">
              <a:lnSpc>
                <a:spcPct val="100000"/>
              </a:lnSpc>
              <a:buSzPct val="79166"/>
              <a:buFont typeface="Wingdings"/>
              <a:buChar char=""/>
              <a:tabLst>
                <a:tab pos="227329" algn="l"/>
              </a:tabLst>
            </a:pPr>
            <a:r>
              <a:rPr sz="1200" dirty="0">
                <a:latin typeface="Tahoma"/>
                <a:cs typeface="Tahoma"/>
              </a:rPr>
              <a:t>Proximité</a:t>
            </a:r>
            <a:r>
              <a:rPr sz="1200" spc="-30" dirty="0">
                <a:latin typeface="Tahoma"/>
                <a:cs typeface="Tahoma"/>
              </a:rPr>
              <a:t> </a:t>
            </a:r>
            <a:r>
              <a:rPr sz="1200" dirty="0">
                <a:latin typeface="Tahoma"/>
                <a:cs typeface="Tahoma"/>
              </a:rPr>
              <a:t>du</a:t>
            </a:r>
            <a:r>
              <a:rPr sz="1200" spc="-45" dirty="0">
                <a:latin typeface="Tahoma"/>
                <a:cs typeface="Tahoma"/>
              </a:rPr>
              <a:t> </a:t>
            </a:r>
            <a:r>
              <a:rPr sz="1200" dirty="0">
                <a:latin typeface="Tahoma"/>
                <a:cs typeface="Tahoma"/>
              </a:rPr>
              <a:t>réseau</a:t>
            </a:r>
            <a:r>
              <a:rPr sz="1200" spc="-25" dirty="0">
                <a:latin typeface="Tahoma"/>
                <a:cs typeface="Tahoma"/>
              </a:rPr>
              <a:t> </a:t>
            </a:r>
            <a:r>
              <a:rPr sz="1200" dirty="0">
                <a:latin typeface="Tahoma"/>
                <a:cs typeface="Tahoma"/>
              </a:rPr>
              <a:t>d’évacuation</a:t>
            </a:r>
            <a:r>
              <a:rPr sz="1200" spc="-40" dirty="0">
                <a:latin typeface="Tahoma"/>
                <a:cs typeface="Tahoma"/>
              </a:rPr>
              <a:t> </a:t>
            </a:r>
            <a:r>
              <a:rPr sz="1200" spc="-50" dirty="0">
                <a:latin typeface="Tahoma"/>
                <a:cs typeface="Tahoma"/>
              </a:rPr>
              <a:t>;</a:t>
            </a:r>
            <a:endParaRPr sz="1200">
              <a:latin typeface="Tahoma"/>
              <a:cs typeface="Tahoma"/>
            </a:endParaRPr>
          </a:p>
          <a:p>
            <a:pPr marL="227329" indent="-214629">
              <a:lnSpc>
                <a:spcPct val="100000"/>
              </a:lnSpc>
              <a:buSzPct val="79166"/>
              <a:buFont typeface="Wingdings"/>
              <a:buChar char=""/>
              <a:tabLst>
                <a:tab pos="227329" algn="l"/>
              </a:tabLst>
            </a:pPr>
            <a:r>
              <a:rPr sz="1200" dirty="0">
                <a:latin typeface="Tahoma"/>
                <a:cs typeface="Tahoma"/>
              </a:rPr>
              <a:t>Capacité</a:t>
            </a:r>
            <a:r>
              <a:rPr sz="1200" spc="425" dirty="0">
                <a:latin typeface="Tahoma"/>
                <a:cs typeface="Tahoma"/>
              </a:rPr>
              <a:t> </a:t>
            </a:r>
            <a:r>
              <a:rPr sz="1200" dirty="0">
                <a:latin typeface="Tahoma"/>
                <a:cs typeface="Tahoma"/>
              </a:rPr>
              <a:t>du</a:t>
            </a:r>
            <a:r>
              <a:rPr sz="1200" spc="425" dirty="0">
                <a:latin typeface="Tahoma"/>
                <a:cs typeface="Tahoma"/>
              </a:rPr>
              <a:t> </a:t>
            </a:r>
            <a:r>
              <a:rPr sz="1200" dirty="0">
                <a:latin typeface="Tahoma"/>
                <a:cs typeface="Tahoma"/>
              </a:rPr>
              <a:t>réseau</a:t>
            </a:r>
            <a:r>
              <a:rPr sz="1200" spc="430" dirty="0">
                <a:latin typeface="Tahoma"/>
                <a:cs typeface="Tahoma"/>
              </a:rPr>
              <a:t> </a:t>
            </a:r>
            <a:r>
              <a:rPr sz="1200" dirty="0">
                <a:latin typeface="Tahoma"/>
                <a:cs typeface="Tahoma"/>
              </a:rPr>
              <a:t>à</a:t>
            </a:r>
            <a:r>
              <a:rPr sz="1200" spc="405" dirty="0">
                <a:latin typeface="Tahoma"/>
                <a:cs typeface="Tahoma"/>
              </a:rPr>
              <a:t> </a:t>
            </a:r>
            <a:r>
              <a:rPr sz="1200" dirty="0">
                <a:latin typeface="Tahoma"/>
                <a:cs typeface="Tahoma"/>
              </a:rPr>
              <a:t>évacuer</a:t>
            </a:r>
            <a:r>
              <a:rPr sz="1200" spc="415" dirty="0">
                <a:latin typeface="Tahoma"/>
                <a:cs typeface="Tahoma"/>
              </a:rPr>
              <a:t> </a:t>
            </a:r>
            <a:r>
              <a:rPr sz="1200" spc="-10" dirty="0">
                <a:latin typeface="Tahoma"/>
                <a:cs typeface="Tahoma"/>
              </a:rPr>
              <a:t>l’énergie</a:t>
            </a:r>
            <a:endParaRPr sz="1200">
              <a:latin typeface="Tahoma"/>
              <a:cs typeface="Tahoma"/>
            </a:endParaRPr>
          </a:p>
          <a:p>
            <a:pPr marL="227329">
              <a:lnSpc>
                <a:spcPct val="100000"/>
              </a:lnSpc>
            </a:pPr>
            <a:r>
              <a:rPr sz="1200" spc="-10" dirty="0">
                <a:latin typeface="Tahoma"/>
                <a:cs typeface="Tahoma"/>
              </a:rPr>
              <a:t>produite.</a:t>
            </a:r>
            <a:endParaRPr sz="12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5149850"/>
            <a:chOff x="-6350" y="0"/>
            <a:chExt cx="9156700" cy="51498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77444" y="1279168"/>
              <a:ext cx="6660700" cy="359448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235822" y="231863"/>
              <a:ext cx="710653" cy="354114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310383" y="1501139"/>
              <a:ext cx="4202430" cy="787146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061110" y="1166571"/>
            <a:ext cx="6671309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469390" marR="5080" indent="-1457325">
              <a:lnSpc>
                <a:spcPct val="100000"/>
              </a:lnSpc>
              <a:spcBef>
                <a:spcPts val="95"/>
              </a:spcBef>
            </a:pPr>
            <a:r>
              <a:rPr sz="2800" dirty="0">
                <a:solidFill>
                  <a:srgbClr val="000000"/>
                </a:solidFill>
              </a:rPr>
              <a:t>Travaux</a:t>
            </a:r>
            <a:r>
              <a:rPr sz="2800" spc="-110" dirty="0">
                <a:solidFill>
                  <a:srgbClr val="000000"/>
                </a:solidFill>
              </a:rPr>
              <a:t> </a:t>
            </a:r>
            <a:r>
              <a:rPr sz="2800" dirty="0">
                <a:solidFill>
                  <a:srgbClr val="000000"/>
                </a:solidFill>
              </a:rPr>
              <a:t>en</a:t>
            </a:r>
            <a:r>
              <a:rPr sz="2800" spc="-105" dirty="0">
                <a:solidFill>
                  <a:srgbClr val="000000"/>
                </a:solidFill>
              </a:rPr>
              <a:t> </a:t>
            </a:r>
            <a:r>
              <a:rPr sz="2800" dirty="0">
                <a:solidFill>
                  <a:srgbClr val="000000"/>
                </a:solidFill>
              </a:rPr>
              <a:t>cours</a:t>
            </a:r>
            <a:r>
              <a:rPr sz="2800" spc="-100" dirty="0">
                <a:solidFill>
                  <a:srgbClr val="000000"/>
                </a:solidFill>
              </a:rPr>
              <a:t> </a:t>
            </a:r>
            <a:r>
              <a:rPr sz="2800" dirty="0">
                <a:solidFill>
                  <a:srgbClr val="000000"/>
                </a:solidFill>
              </a:rPr>
              <a:t>pour</a:t>
            </a:r>
            <a:r>
              <a:rPr sz="2800" spc="-105" dirty="0">
                <a:solidFill>
                  <a:srgbClr val="000000"/>
                </a:solidFill>
              </a:rPr>
              <a:t> </a:t>
            </a:r>
            <a:r>
              <a:rPr sz="2800" dirty="0">
                <a:solidFill>
                  <a:srgbClr val="000000"/>
                </a:solidFill>
              </a:rPr>
              <a:t>accompagner</a:t>
            </a:r>
            <a:r>
              <a:rPr sz="2800" spc="-65" dirty="0">
                <a:solidFill>
                  <a:srgbClr val="000000"/>
                </a:solidFill>
              </a:rPr>
              <a:t> </a:t>
            </a:r>
            <a:r>
              <a:rPr sz="2800" spc="-25" dirty="0">
                <a:solidFill>
                  <a:srgbClr val="000000"/>
                </a:solidFill>
              </a:rPr>
              <a:t>la </a:t>
            </a:r>
            <a:r>
              <a:rPr sz="2800" dirty="0">
                <a:solidFill>
                  <a:srgbClr val="000000"/>
                </a:solidFill>
              </a:rPr>
              <a:t>transition</a:t>
            </a:r>
            <a:r>
              <a:rPr sz="2800" spc="-114" dirty="0">
                <a:solidFill>
                  <a:srgbClr val="000000"/>
                </a:solidFill>
              </a:rPr>
              <a:t> </a:t>
            </a:r>
            <a:r>
              <a:rPr sz="2800" spc="-10" dirty="0">
                <a:solidFill>
                  <a:srgbClr val="000000"/>
                </a:solidFill>
              </a:rPr>
              <a:t>énergétique</a:t>
            </a:r>
            <a:endParaRPr sz="2800"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90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spc="-25" dirty="0"/>
              <a:t>14</a:t>
            </a:fld>
            <a:endParaRPr spc="-25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05740" y="0"/>
            <a:ext cx="7980045" cy="548005"/>
            <a:chOff x="205740" y="0"/>
            <a:chExt cx="7980045" cy="548005"/>
          </a:xfrm>
        </p:grpSpPr>
        <p:sp>
          <p:nvSpPr>
            <p:cNvPr id="3" name="object 3"/>
            <p:cNvSpPr/>
            <p:nvPr/>
          </p:nvSpPr>
          <p:spPr>
            <a:xfrm>
              <a:off x="214045" y="13144"/>
              <a:ext cx="7966709" cy="400685"/>
            </a:xfrm>
            <a:custGeom>
              <a:avLst/>
              <a:gdLst/>
              <a:ahLst/>
              <a:cxnLst/>
              <a:rect l="l" t="t" r="r" b="b"/>
              <a:pathLst>
                <a:path w="7966709" h="400684">
                  <a:moveTo>
                    <a:pt x="7966709" y="0"/>
                  </a:moveTo>
                  <a:lnTo>
                    <a:pt x="0" y="0"/>
                  </a:lnTo>
                  <a:lnTo>
                    <a:pt x="0" y="400113"/>
                  </a:lnTo>
                  <a:lnTo>
                    <a:pt x="7966709" y="400113"/>
                  </a:lnTo>
                  <a:lnTo>
                    <a:pt x="7966709" y="0"/>
                  </a:lnTo>
                  <a:close/>
                </a:path>
              </a:pathLst>
            </a:custGeom>
            <a:solidFill>
              <a:srgbClr val="00A0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14045" y="13144"/>
              <a:ext cx="7966709" cy="400685"/>
            </a:xfrm>
            <a:custGeom>
              <a:avLst/>
              <a:gdLst/>
              <a:ahLst/>
              <a:cxnLst/>
              <a:rect l="l" t="t" r="r" b="b"/>
              <a:pathLst>
                <a:path w="7966709" h="400684">
                  <a:moveTo>
                    <a:pt x="0" y="400113"/>
                  </a:moveTo>
                  <a:lnTo>
                    <a:pt x="7966709" y="400113"/>
                  </a:lnTo>
                  <a:lnTo>
                    <a:pt x="7966709" y="0"/>
                  </a:lnTo>
                  <a:lnTo>
                    <a:pt x="0" y="0"/>
                  </a:lnTo>
                  <a:lnTo>
                    <a:pt x="0" y="400113"/>
                  </a:lnTo>
                  <a:close/>
                </a:path>
              </a:pathLst>
            </a:custGeom>
            <a:ln w="9525">
              <a:solidFill>
                <a:srgbClr val="00A09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05740" y="0"/>
              <a:ext cx="503694" cy="547877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91668" y="35064"/>
              <a:ext cx="1104138" cy="47014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84731" y="35064"/>
              <a:ext cx="569213" cy="47014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36776" y="35064"/>
              <a:ext cx="1018794" cy="470141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438400" y="35064"/>
              <a:ext cx="872489" cy="470141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084575" y="35064"/>
              <a:ext cx="1899666" cy="47014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773168" y="35064"/>
              <a:ext cx="543293" cy="47014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105399" y="35064"/>
              <a:ext cx="1518666" cy="470141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414516" y="35064"/>
              <a:ext cx="1762506" cy="470141"/>
            </a:xfrm>
            <a:prstGeom prst="rect">
              <a:avLst/>
            </a:prstGeom>
          </p:spPr>
        </p:pic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357022" y="38862"/>
            <a:ext cx="767969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cap="small" spc="-25" dirty="0"/>
              <a:t>Travaux</a:t>
            </a:r>
            <a:r>
              <a:rPr cap="small" spc="80" dirty="0"/>
              <a:t> </a:t>
            </a:r>
            <a:r>
              <a:rPr cap="small" dirty="0"/>
              <a:t>en</a:t>
            </a:r>
            <a:r>
              <a:rPr cap="small" spc="35" dirty="0"/>
              <a:t> </a:t>
            </a:r>
            <a:r>
              <a:rPr cap="small" dirty="0"/>
              <a:t>cours</a:t>
            </a:r>
            <a:r>
              <a:rPr cap="small" spc="35" dirty="0"/>
              <a:t> </a:t>
            </a:r>
            <a:r>
              <a:rPr cap="small" dirty="0"/>
              <a:t>pour</a:t>
            </a:r>
            <a:r>
              <a:rPr cap="small" spc="-30" dirty="0"/>
              <a:t> </a:t>
            </a:r>
            <a:r>
              <a:rPr cap="small" spc="-10" dirty="0"/>
              <a:t>accompagner</a:t>
            </a:r>
            <a:r>
              <a:rPr cap="small" spc="60" dirty="0"/>
              <a:t> </a:t>
            </a:r>
            <a:r>
              <a:rPr cap="small" dirty="0"/>
              <a:t>la</a:t>
            </a:r>
            <a:r>
              <a:rPr cap="small" spc="-15" dirty="0"/>
              <a:t> </a:t>
            </a:r>
            <a:r>
              <a:rPr cap="small" dirty="0"/>
              <a:t>transition</a:t>
            </a:r>
            <a:r>
              <a:rPr cap="small" spc="85" dirty="0"/>
              <a:t> </a:t>
            </a:r>
            <a:r>
              <a:rPr cap="small" spc="-25" dirty="0"/>
              <a:t>énergétique</a:t>
            </a:r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90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spc="-25" dirty="0"/>
              <a:t>15</a:t>
            </a:fld>
            <a:endParaRPr spc="-25" dirty="0"/>
          </a:p>
        </p:txBody>
      </p:sp>
      <p:sp>
        <p:nvSpPr>
          <p:cNvPr id="15" name="object 15"/>
          <p:cNvSpPr txBox="1"/>
          <p:nvPr/>
        </p:nvSpPr>
        <p:spPr>
          <a:xfrm>
            <a:off x="271983" y="507618"/>
            <a:ext cx="8411845" cy="25012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0029" indent="-227329">
              <a:lnSpc>
                <a:spcPct val="100000"/>
              </a:lnSpc>
              <a:spcBef>
                <a:spcPts val="95"/>
              </a:spcBef>
              <a:buAutoNum type="arabicPeriod"/>
              <a:tabLst>
                <a:tab pos="240029" algn="l"/>
              </a:tabLst>
            </a:pPr>
            <a:r>
              <a:rPr sz="1600" b="1" dirty="0">
                <a:latin typeface="Arial"/>
                <a:cs typeface="Arial"/>
              </a:rPr>
              <a:t>Système</a:t>
            </a:r>
            <a:r>
              <a:rPr sz="1600" b="1" spc="-1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de</a:t>
            </a:r>
            <a:r>
              <a:rPr sz="1600" b="1" spc="-4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certification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85"/>
              </a:spcBef>
              <a:buFont typeface="Arial"/>
              <a:buAutoNum type="arabicPeriod"/>
            </a:pPr>
            <a:endParaRPr sz="1600">
              <a:latin typeface="Arial"/>
              <a:cs typeface="Arial"/>
            </a:endParaRPr>
          </a:p>
          <a:p>
            <a:pPr marL="656590" lvl="1" indent="-262890">
              <a:lnSpc>
                <a:spcPct val="100000"/>
              </a:lnSpc>
              <a:buClr>
                <a:srgbClr val="3EABA6"/>
              </a:buClr>
              <a:buFont typeface="Wingdings"/>
              <a:buChar char=""/>
              <a:tabLst>
                <a:tab pos="656590" algn="l"/>
              </a:tabLst>
            </a:pPr>
            <a:r>
              <a:rPr sz="1400" dirty="0">
                <a:latin typeface="Arial MT"/>
                <a:cs typeface="Arial MT"/>
              </a:rPr>
              <a:t>Décision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fixant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le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manuel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contrôle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la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certification</a:t>
            </a:r>
            <a:endParaRPr sz="1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buClr>
                <a:srgbClr val="3EABA6"/>
              </a:buClr>
              <a:buFont typeface="Wingdings"/>
              <a:buChar char=""/>
            </a:pPr>
            <a:endParaRPr sz="1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70"/>
              </a:spcBef>
              <a:buClr>
                <a:srgbClr val="3EABA6"/>
              </a:buClr>
              <a:buFont typeface="Wingdings"/>
              <a:buChar char=""/>
            </a:pPr>
            <a:endParaRPr sz="1400">
              <a:latin typeface="Arial MT"/>
              <a:cs typeface="Arial MT"/>
            </a:endParaRPr>
          </a:p>
          <a:p>
            <a:pPr marL="656590" lvl="1" indent="-262890">
              <a:lnSpc>
                <a:spcPct val="100000"/>
              </a:lnSpc>
              <a:buClr>
                <a:srgbClr val="3EABA6"/>
              </a:buClr>
              <a:buFont typeface="Wingdings"/>
              <a:buChar char=""/>
              <a:tabLst>
                <a:tab pos="656590" algn="l"/>
              </a:tabLst>
            </a:pPr>
            <a:r>
              <a:rPr sz="1400" dirty="0">
                <a:latin typeface="Arial MT"/>
                <a:cs typeface="Arial MT"/>
              </a:rPr>
              <a:t>Décision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fixant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la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procédure</a:t>
            </a:r>
            <a:r>
              <a:rPr sz="1400" spc="-6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d’habilitation</a:t>
            </a:r>
            <a:r>
              <a:rPr sz="1400" spc="-6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des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contrôleurs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la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certification</a:t>
            </a:r>
            <a:endParaRPr sz="1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buClr>
                <a:srgbClr val="3EABA6"/>
              </a:buClr>
              <a:buFont typeface="Wingdings"/>
              <a:buChar char=""/>
            </a:pPr>
            <a:endParaRPr sz="1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70"/>
              </a:spcBef>
              <a:buClr>
                <a:srgbClr val="3EABA6"/>
              </a:buClr>
              <a:buFont typeface="Wingdings"/>
              <a:buChar char=""/>
            </a:pPr>
            <a:endParaRPr sz="1400">
              <a:latin typeface="Arial MT"/>
              <a:cs typeface="Arial MT"/>
            </a:endParaRPr>
          </a:p>
          <a:p>
            <a:pPr marL="655320" marR="5080" lvl="1" indent="-262890" algn="just">
              <a:lnSpc>
                <a:spcPts val="1510"/>
              </a:lnSpc>
              <a:buClr>
                <a:srgbClr val="3EABA6"/>
              </a:buClr>
              <a:buFont typeface="Wingdings"/>
              <a:buChar char=""/>
              <a:tabLst>
                <a:tab pos="656590" algn="l"/>
              </a:tabLst>
            </a:pPr>
            <a:r>
              <a:rPr sz="1400" dirty="0">
                <a:latin typeface="Arial MT"/>
                <a:cs typeface="Arial MT"/>
              </a:rPr>
              <a:t>Intégration</a:t>
            </a:r>
            <a:r>
              <a:rPr sz="1400" spc="3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du</a:t>
            </a:r>
            <a:r>
              <a:rPr sz="1400" spc="3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module</a:t>
            </a:r>
            <a:r>
              <a:rPr sz="1400" spc="3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relatif</a:t>
            </a:r>
            <a:r>
              <a:rPr sz="1400" spc="3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à</a:t>
            </a:r>
            <a:r>
              <a:rPr sz="1400" spc="3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la</a:t>
            </a:r>
            <a:r>
              <a:rPr sz="1400" spc="3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délivrance</a:t>
            </a:r>
            <a:r>
              <a:rPr sz="1400" spc="3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et</a:t>
            </a:r>
            <a:r>
              <a:rPr sz="1400" spc="3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le</a:t>
            </a:r>
            <a:r>
              <a:rPr sz="1400" spc="3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suivi</a:t>
            </a:r>
            <a:r>
              <a:rPr sz="1400" spc="3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du</a:t>
            </a:r>
            <a:r>
              <a:rPr sz="1400" spc="3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certificat</a:t>
            </a:r>
            <a:r>
              <a:rPr sz="1400" spc="3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3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garantie</a:t>
            </a:r>
            <a:r>
              <a:rPr sz="1400" spc="3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d’origine</a:t>
            </a:r>
            <a:r>
              <a:rPr sz="1400" spc="325" dirty="0">
                <a:latin typeface="Arial MT"/>
                <a:cs typeface="Arial MT"/>
              </a:rPr>
              <a:t> </a:t>
            </a:r>
            <a:r>
              <a:rPr sz="1400" spc="-25" dirty="0">
                <a:latin typeface="Arial MT"/>
                <a:cs typeface="Arial MT"/>
              </a:rPr>
              <a:t>de 	</a:t>
            </a:r>
            <a:r>
              <a:rPr sz="1400" dirty="0">
                <a:latin typeface="Arial MT"/>
                <a:cs typeface="Arial MT"/>
              </a:rPr>
              <a:t>l’énergie</a:t>
            </a:r>
            <a:r>
              <a:rPr sz="1400" spc="8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renouvelable</a:t>
            </a:r>
            <a:r>
              <a:rPr sz="1400" spc="9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dans</a:t>
            </a:r>
            <a:r>
              <a:rPr sz="1400" spc="11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la</a:t>
            </a:r>
            <a:r>
              <a:rPr sz="1400" spc="10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plateforme</a:t>
            </a:r>
            <a:r>
              <a:rPr sz="1400" spc="10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digitale</a:t>
            </a:r>
            <a:r>
              <a:rPr sz="1400" spc="10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existante</a:t>
            </a:r>
            <a:r>
              <a:rPr sz="1400" spc="10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relative</a:t>
            </a:r>
            <a:r>
              <a:rPr sz="1400" spc="10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aux</a:t>
            </a:r>
            <a:r>
              <a:rPr sz="1400" spc="9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demandes</a:t>
            </a:r>
            <a:r>
              <a:rPr sz="1400" spc="10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d’autorisation 	</a:t>
            </a:r>
            <a:r>
              <a:rPr sz="1400" dirty="0">
                <a:latin typeface="Arial MT"/>
                <a:cs typeface="Arial MT"/>
              </a:rPr>
              <a:t>d'exploiter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et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Déclaration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des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installations</a:t>
            </a:r>
            <a:r>
              <a:rPr sz="1400" spc="-6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production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d'électricité</a:t>
            </a:r>
            <a:endParaRPr sz="14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05740" y="0"/>
            <a:ext cx="7980045" cy="548005"/>
            <a:chOff x="205740" y="0"/>
            <a:chExt cx="7980045" cy="548005"/>
          </a:xfrm>
        </p:grpSpPr>
        <p:sp>
          <p:nvSpPr>
            <p:cNvPr id="3" name="object 3"/>
            <p:cNvSpPr/>
            <p:nvPr/>
          </p:nvSpPr>
          <p:spPr>
            <a:xfrm>
              <a:off x="214045" y="13144"/>
              <a:ext cx="7966709" cy="400685"/>
            </a:xfrm>
            <a:custGeom>
              <a:avLst/>
              <a:gdLst/>
              <a:ahLst/>
              <a:cxnLst/>
              <a:rect l="l" t="t" r="r" b="b"/>
              <a:pathLst>
                <a:path w="7966709" h="400684">
                  <a:moveTo>
                    <a:pt x="7966709" y="0"/>
                  </a:moveTo>
                  <a:lnTo>
                    <a:pt x="0" y="0"/>
                  </a:lnTo>
                  <a:lnTo>
                    <a:pt x="0" y="400113"/>
                  </a:lnTo>
                  <a:lnTo>
                    <a:pt x="7966709" y="400113"/>
                  </a:lnTo>
                  <a:lnTo>
                    <a:pt x="7966709" y="0"/>
                  </a:lnTo>
                  <a:close/>
                </a:path>
              </a:pathLst>
            </a:custGeom>
            <a:solidFill>
              <a:srgbClr val="00A0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14045" y="13144"/>
              <a:ext cx="7966709" cy="400685"/>
            </a:xfrm>
            <a:custGeom>
              <a:avLst/>
              <a:gdLst/>
              <a:ahLst/>
              <a:cxnLst/>
              <a:rect l="l" t="t" r="r" b="b"/>
              <a:pathLst>
                <a:path w="7966709" h="400684">
                  <a:moveTo>
                    <a:pt x="0" y="400113"/>
                  </a:moveTo>
                  <a:lnTo>
                    <a:pt x="7966709" y="400113"/>
                  </a:lnTo>
                  <a:lnTo>
                    <a:pt x="7966709" y="0"/>
                  </a:lnTo>
                  <a:lnTo>
                    <a:pt x="0" y="0"/>
                  </a:lnTo>
                  <a:lnTo>
                    <a:pt x="0" y="400113"/>
                  </a:lnTo>
                  <a:close/>
                </a:path>
              </a:pathLst>
            </a:custGeom>
            <a:ln w="9525">
              <a:solidFill>
                <a:srgbClr val="00A09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05740" y="0"/>
              <a:ext cx="503694" cy="547877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91668" y="35064"/>
              <a:ext cx="1104138" cy="47014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84731" y="35064"/>
              <a:ext cx="569213" cy="47014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36776" y="35064"/>
              <a:ext cx="1018794" cy="470141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438400" y="35064"/>
              <a:ext cx="872489" cy="470141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084575" y="35064"/>
              <a:ext cx="1899666" cy="47014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773168" y="35064"/>
              <a:ext cx="543293" cy="47014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105399" y="35064"/>
              <a:ext cx="1518666" cy="470141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414516" y="35064"/>
              <a:ext cx="1762506" cy="470141"/>
            </a:xfrm>
            <a:prstGeom prst="rect">
              <a:avLst/>
            </a:prstGeom>
          </p:spPr>
        </p:pic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60020">
              <a:lnSpc>
                <a:spcPct val="100000"/>
              </a:lnSpc>
              <a:spcBef>
                <a:spcPts val="105"/>
              </a:spcBef>
            </a:pPr>
            <a:r>
              <a:rPr cap="small" spc="-25" dirty="0"/>
              <a:t>Travaux</a:t>
            </a:r>
            <a:r>
              <a:rPr cap="small" spc="80" dirty="0"/>
              <a:t> </a:t>
            </a:r>
            <a:r>
              <a:rPr cap="small" dirty="0"/>
              <a:t>en</a:t>
            </a:r>
            <a:r>
              <a:rPr cap="small" spc="35" dirty="0"/>
              <a:t> </a:t>
            </a:r>
            <a:r>
              <a:rPr cap="small" dirty="0"/>
              <a:t>cours</a:t>
            </a:r>
            <a:r>
              <a:rPr cap="small" spc="35" dirty="0"/>
              <a:t> </a:t>
            </a:r>
            <a:r>
              <a:rPr cap="small" dirty="0"/>
              <a:t>pour</a:t>
            </a:r>
            <a:r>
              <a:rPr cap="small" spc="-30" dirty="0"/>
              <a:t> </a:t>
            </a:r>
            <a:r>
              <a:rPr cap="small" spc="-10" dirty="0"/>
              <a:t>accompagner</a:t>
            </a:r>
            <a:r>
              <a:rPr cap="small" spc="60" dirty="0"/>
              <a:t> </a:t>
            </a:r>
            <a:r>
              <a:rPr cap="small" dirty="0"/>
              <a:t>la</a:t>
            </a:r>
            <a:r>
              <a:rPr cap="small" spc="-15" dirty="0"/>
              <a:t> </a:t>
            </a:r>
            <a:r>
              <a:rPr cap="small" dirty="0"/>
              <a:t>transition</a:t>
            </a:r>
            <a:r>
              <a:rPr cap="small" spc="85" dirty="0"/>
              <a:t> </a:t>
            </a:r>
            <a:r>
              <a:rPr cap="small" spc="-25" dirty="0"/>
              <a:t>énergétique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271983" y="680973"/>
            <a:ext cx="6044565" cy="36239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0029" indent="-227329">
              <a:lnSpc>
                <a:spcPct val="100000"/>
              </a:lnSpc>
              <a:spcBef>
                <a:spcPts val="95"/>
              </a:spcBef>
              <a:buAutoNum type="arabicPeriod"/>
              <a:tabLst>
                <a:tab pos="240029" algn="l"/>
              </a:tabLst>
            </a:pPr>
            <a:r>
              <a:rPr sz="1600" b="1" dirty="0">
                <a:latin typeface="Arial"/>
                <a:cs typeface="Arial"/>
              </a:rPr>
              <a:t>Système</a:t>
            </a:r>
            <a:r>
              <a:rPr sz="1600" b="1" spc="-2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de</a:t>
            </a:r>
            <a:r>
              <a:rPr sz="1600" b="1" spc="-6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certification</a:t>
            </a:r>
            <a:r>
              <a:rPr sz="1600" b="1" spc="-1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(Suite)</a:t>
            </a:r>
            <a:endParaRPr sz="1600">
              <a:latin typeface="Arial"/>
              <a:cs typeface="Arial"/>
            </a:endParaRPr>
          </a:p>
          <a:p>
            <a:pPr marL="411480" lvl="1" indent="-262890">
              <a:lnSpc>
                <a:spcPct val="100000"/>
              </a:lnSpc>
              <a:spcBef>
                <a:spcPts val="1500"/>
              </a:spcBef>
              <a:buClr>
                <a:srgbClr val="3EABA6"/>
              </a:buClr>
              <a:buFont typeface="Wingdings"/>
              <a:buChar char=""/>
              <a:tabLst>
                <a:tab pos="411480" algn="l"/>
              </a:tabLst>
            </a:pPr>
            <a:r>
              <a:rPr sz="1400" dirty="0">
                <a:latin typeface="Arial MT"/>
                <a:cs typeface="Arial MT"/>
              </a:rPr>
              <a:t>Mise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à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niveau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du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système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certification</a:t>
            </a:r>
            <a:r>
              <a:rPr sz="1400" spc="-6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aux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standards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internationaux:</a:t>
            </a:r>
            <a:endParaRPr sz="1400">
              <a:latin typeface="Arial MT"/>
              <a:cs typeface="Arial MT"/>
            </a:endParaRPr>
          </a:p>
          <a:p>
            <a:pPr lvl="1">
              <a:lnSpc>
                <a:spcPct val="100000"/>
              </a:lnSpc>
              <a:spcBef>
                <a:spcPts val="1410"/>
              </a:spcBef>
              <a:buClr>
                <a:srgbClr val="3EABA6"/>
              </a:buClr>
              <a:buFont typeface="Wingdings"/>
              <a:buChar char=""/>
            </a:pPr>
            <a:endParaRPr sz="1400">
              <a:latin typeface="Arial MT"/>
              <a:cs typeface="Arial MT"/>
            </a:endParaRPr>
          </a:p>
          <a:p>
            <a:pPr marL="622935" marR="1376045" lvl="2" indent="-285750" algn="just">
              <a:lnSpc>
                <a:spcPts val="1510"/>
              </a:lnSpc>
              <a:spcBef>
                <a:spcPts val="5"/>
              </a:spcBef>
              <a:buClr>
                <a:srgbClr val="3EABA6"/>
              </a:buClr>
              <a:buFont typeface="Wingdings"/>
              <a:buChar char=""/>
              <a:tabLst>
                <a:tab pos="624205" algn="l"/>
              </a:tabLst>
            </a:pPr>
            <a:r>
              <a:rPr sz="1400" dirty="0">
                <a:latin typeface="Arial MT"/>
                <a:cs typeface="Arial MT"/>
              </a:rPr>
              <a:t>Identification</a:t>
            </a:r>
            <a:r>
              <a:rPr sz="1400" spc="210" dirty="0">
                <a:latin typeface="Arial MT"/>
                <a:cs typeface="Arial MT"/>
              </a:rPr>
              <a:t>   </a:t>
            </a:r>
            <a:r>
              <a:rPr sz="1400" dirty="0">
                <a:latin typeface="Arial MT"/>
                <a:cs typeface="Arial MT"/>
              </a:rPr>
              <a:t>des</a:t>
            </a:r>
            <a:r>
              <a:rPr sz="1400" spc="210" dirty="0">
                <a:latin typeface="Arial MT"/>
                <a:cs typeface="Arial MT"/>
              </a:rPr>
              <a:t>   </a:t>
            </a:r>
            <a:r>
              <a:rPr sz="1400" dirty="0">
                <a:latin typeface="Arial MT"/>
                <a:cs typeface="Arial MT"/>
              </a:rPr>
              <a:t>exigences</a:t>
            </a:r>
            <a:r>
              <a:rPr sz="1400" spc="215" dirty="0">
                <a:latin typeface="Arial MT"/>
                <a:cs typeface="Arial MT"/>
              </a:rPr>
              <a:t>   </a:t>
            </a:r>
            <a:r>
              <a:rPr sz="1400" dirty="0">
                <a:latin typeface="Arial MT"/>
                <a:cs typeface="Arial MT"/>
              </a:rPr>
              <a:t>des</a:t>
            </a:r>
            <a:r>
              <a:rPr sz="1400" spc="210" dirty="0">
                <a:latin typeface="Arial MT"/>
                <a:cs typeface="Arial MT"/>
              </a:rPr>
              <a:t>   </a:t>
            </a:r>
            <a:r>
              <a:rPr sz="1400" spc="-10" dirty="0">
                <a:latin typeface="Arial MT"/>
                <a:cs typeface="Arial MT"/>
              </a:rPr>
              <a:t>différents 	marchés,</a:t>
            </a:r>
            <a:endParaRPr sz="1400">
              <a:latin typeface="Arial MT"/>
              <a:cs typeface="Arial MT"/>
            </a:endParaRPr>
          </a:p>
          <a:p>
            <a:pPr marL="622935" marR="1375410" lvl="2" indent="-285750" algn="just">
              <a:lnSpc>
                <a:spcPts val="1510"/>
              </a:lnSpc>
              <a:spcBef>
                <a:spcPts val="1205"/>
              </a:spcBef>
              <a:buClr>
                <a:srgbClr val="3EABA6"/>
              </a:buClr>
              <a:buFont typeface="Wingdings"/>
              <a:buChar char=""/>
              <a:tabLst>
                <a:tab pos="624205" algn="l"/>
              </a:tabLst>
            </a:pPr>
            <a:r>
              <a:rPr sz="1400" dirty="0">
                <a:latin typeface="Arial MT"/>
                <a:cs typeface="Arial MT"/>
              </a:rPr>
              <a:t>Mise</a:t>
            </a:r>
            <a:r>
              <a:rPr sz="1400" spc="26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à</a:t>
            </a:r>
            <a:r>
              <a:rPr sz="1400" spc="26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niveau</a:t>
            </a:r>
            <a:r>
              <a:rPr sz="1400" spc="27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du</a:t>
            </a:r>
            <a:r>
              <a:rPr sz="1400" spc="26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système</a:t>
            </a:r>
            <a:r>
              <a:rPr sz="1400" spc="28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26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certification</a:t>
            </a:r>
            <a:r>
              <a:rPr sz="1400" spc="26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actuel 	</a:t>
            </a:r>
            <a:r>
              <a:rPr sz="1400" dirty="0">
                <a:latin typeface="Arial MT"/>
                <a:cs typeface="Arial MT"/>
              </a:rPr>
              <a:t>aux</a:t>
            </a:r>
            <a:r>
              <a:rPr sz="1400" spc="200" dirty="0">
                <a:latin typeface="Arial MT"/>
                <a:cs typeface="Arial MT"/>
              </a:rPr>
              <a:t>  </a:t>
            </a:r>
            <a:r>
              <a:rPr sz="1400" dirty="0">
                <a:latin typeface="Arial MT"/>
                <a:cs typeface="Arial MT"/>
              </a:rPr>
              <a:t>standards</a:t>
            </a:r>
            <a:r>
              <a:rPr sz="1400" spc="210" dirty="0">
                <a:latin typeface="Arial MT"/>
                <a:cs typeface="Arial MT"/>
              </a:rPr>
              <a:t>  </a:t>
            </a:r>
            <a:r>
              <a:rPr sz="1400" dirty="0">
                <a:latin typeface="Arial MT"/>
                <a:cs typeface="Arial MT"/>
              </a:rPr>
              <a:t>et</a:t>
            </a:r>
            <a:r>
              <a:rPr sz="1400" spc="210" dirty="0">
                <a:latin typeface="Arial MT"/>
                <a:cs typeface="Arial MT"/>
              </a:rPr>
              <a:t>  </a:t>
            </a:r>
            <a:r>
              <a:rPr sz="1400" dirty="0">
                <a:latin typeface="Arial MT"/>
                <a:cs typeface="Arial MT"/>
              </a:rPr>
              <a:t>pratiques</a:t>
            </a:r>
            <a:r>
              <a:rPr sz="1400" spc="220" dirty="0">
                <a:latin typeface="Arial MT"/>
                <a:cs typeface="Arial MT"/>
              </a:rPr>
              <a:t>  </a:t>
            </a:r>
            <a:r>
              <a:rPr sz="1400" dirty="0">
                <a:latin typeface="Arial MT"/>
                <a:cs typeface="Arial MT"/>
              </a:rPr>
              <a:t>internationales</a:t>
            </a:r>
            <a:r>
              <a:rPr sz="1400" spc="200" dirty="0">
                <a:latin typeface="Arial MT"/>
                <a:cs typeface="Arial MT"/>
              </a:rPr>
              <a:t>  </a:t>
            </a:r>
            <a:r>
              <a:rPr sz="1400" spc="-25" dirty="0">
                <a:latin typeface="Arial MT"/>
                <a:cs typeface="Arial MT"/>
              </a:rPr>
              <a:t>et 	</a:t>
            </a:r>
            <a:r>
              <a:rPr sz="1400" dirty="0">
                <a:latin typeface="Arial MT"/>
                <a:cs typeface="Arial MT"/>
              </a:rPr>
              <a:t>harmonisation</a:t>
            </a:r>
            <a:r>
              <a:rPr sz="1400" spc="-7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des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critères,</a:t>
            </a:r>
            <a:endParaRPr sz="1400">
              <a:latin typeface="Arial MT"/>
              <a:cs typeface="Arial MT"/>
            </a:endParaRPr>
          </a:p>
          <a:p>
            <a:pPr marL="622935" marR="1376045" lvl="2" indent="-285750" algn="just">
              <a:lnSpc>
                <a:spcPct val="90100"/>
              </a:lnSpc>
              <a:spcBef>
                <a:spcPts val="1180"/>
              </a:spcBef>
              <a:buClr>
                <a:srgbClr val="3EABA6"/>
              </a:buClr>
              <a:buFont typeface="Wingdings"/>
              <a:buChar char=""/>
              <a:tabLst>
                <a:tab pos="624205" algn="l"/>
              </a:tabLst>
            </a:pPr>
            <a:r>
              <a:rPr sz="1400" dirty="0">
                <a:latin typeface="Arial MT"/>
                <a:cs typeface="Arial MT"/>
              </a:rPr>
              <a:t>Mise</a:t>
            </a:r>
            <a:r>
              <a:rPr sz="1400" spc="1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en</a:t>
            </a:r>
            <a:r>
              <a:rPr sz="1400" spc="1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place</a:t>
            </a:r>
            <a:r>
              <a:rPr sz="1400" spc="1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d’un</a:t>
            </a:r>
            <a:r>
              <a:rPr sz="1400" spc="1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processus</a:t>
            </a:r>
            <a:r>
              <a:rPr sz="1400" spc="1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d’émission</a:t>
            </a:r>
            <a:r>
              <a:rPr sz="1400" spc="1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14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suivi 	</a:t>
            </a:r>
            <a:r>
              <a:rPr sz="1400" dirty="0">
                <a:latin typeface="Arial MT"/>
                <a:cs typeface="Arial MT"/>
              </a:rPr>
              <a:t>et</a:t>
            </a:r>
            <a:r>
              <a:rPr sz="1400" spc="3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d’annulation,</a:t>
            </a:r>
            <a:r>
              <a:rPr sz="1400" spc="3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par</a:t>
            </a:r>
            <a:r>
              <a:rPr sz="1400" spc="36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la</a:t>
            </a:r>
            <a:r>
              <a:rPr sz="1400" spc="3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CREG,</a:t>
            </a:r>
            <a:r>
              <a:rPr sz="1400" spc="3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des</a:t>
            </a:r>
            <a:r>
              <a:rPr sz="1400" spc="3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certificats</a:t>
            </a:r>
            <a:r>
              <a:rPr sz="1400" spc="360" dirty="0">
                <a:latin typeface="Arial MT"/>
                <a:cs typeface="Arial MT"/>
              </a:rPr>
              <a:t> </a:t>
            </a:r>
            <a:r>
              <a:rPr sz="1400" spc="-25" dirty="0">
                <a:latin typeface="Arial MT"/>
                <a:cs typeface="Arial MT"/>
              </a:rPr>
              <a:t>de 	</a:t>
            </a:r>
            <a:r>
              <a:rPr sz="1400" dirty="0">
                <a:latin typeface="Arial MT"/>
                <a:cs typeface="Arial MT"/>
              </a:rPr>
              <a:t>garantie</a:t>
            </a:r>
            <a:r>
              <a:rPr sz="1400" spc="295" dirty="0">
                <a:latin typeface="Arial MT"/>
                <a:cs typeface="Arial MT"/>
              </a:rPr>
              <a:t>  </a:t>
            </a:r>
            <a:r>
              <a:rPr sz="1400" dirty="0">
                <a:latin typeface="Arial MT"/>
                <a:cs typeface="Arial MT"/>
              </a:rPr>
              <a:t>d’origine</a:t>
            </a:r>
            <a:r>
              <a:rPr sz="1400" spc="295" dirty="0">
                <a:latin typeface="Arial MT"/>
                <a:cs typeface="Arial MT"/>
              </a:rPr>
              <a:t>    </a:t>
            </a:r>
            <a:r>
              <a:rPr sz="1400" dirty="0">
                <a:latin typeface="Arial MT"/>
                <a:cs typeface="Arial MT"/>
              </a:rPr>
              <a:t>reconnu</a:t>
            </a:r>
            <a:r>
              <a:rPr sz="1400" spc="295" dirty="0">
                <a:latin typeface="Arial MT"/>
                <a:cs typeface="Arial MT"/>
              </a:rPr>
              <a:t>  </a:t>
            </a:r>
            <a:r>
              <a:rPr sz="1400" dirty="0">
                <a:latin typeface="Arial MT"/>
                <a:cs typeface="Arial MT"/>
              </a:rPr>
              <a:t>à</a:t>
            </a:r>
            <a:r>
              <a:rPr sz="1400" spc="295" dirty="0">
                <a:latin typeface="Arial MT"/>
                <a:cs typeface="Arial MT"/>
              </a:rPr>
              <a:t>  </a:t>
            </a:r>
            <a:r>
              <a:rPr sz="1400" spc="-10" dirty="0">
                <a:latin typeface="Arial MT"/>
                <a:cs typeface="Arial MT"/>
              </a:rPr>
              <a:t>l’international, 	</a:t>
            </a:r>
            <a:r>
              <a:rPr sz="1400" dirty="0">
                <a:latin typeface="Arial MT"/>
                <a:cs typeface="Arial MT"/>
              </a:rPr>
              <a:t>notamment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sous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forme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numérique,</a:t>
            </a:r>
            <a:endParaRPr sz="1400">
              <a:latin typeface="Arial MT"/>
              <a:cs typeface="Arial MT"/>
            </a:endParaRPr>
          </a:p>
          <a:p>
            <a:pPr marL="624205" lvl="2" indent="-286385">
              <a:lnSpc>
                <a:spcPts val="1595"/>
              </a:lnSpc>
              <a:spcBef>
                <a:spcPts val="1030"/>
              </a:spcBef>
              <a:buClr>
                <a:srgbClr val="3EABA6"/>
              </a:buClr>
              <a:buFont typeface="Wingdings"/>
              <a:buChar char=""/>
              <a:tabLst>
                <a:tab pos="624205" algn="l"/>
                <a:tab pos="1910714" algn="l"/>
                <a:tab pos="3258185" algn="l"/>
                <a:tab pos="3560445" algn="l"/>
                <a:tab pos="4464050" algn="l"/>
              </a:tabLst>
            </a:pPr>
            <a:r>
              <a:rPr sz="1400" spc="-10" dirty="0">
                <a:latin typeface="Arial MT"/>
                <a:cs typeface="Arial MT"/>
              </a:rPr>
              <a:t>Infrastructures</a:t>
            </a:r>
            <a:r>
              <a:rPr sz="1400" dirty="0">
                <a:latin typeface="Arial MT"/>
                <a:cs typeface="Arial MT"/>
              </a:rPr>
              <a:t>	</a:t>
            </a:r>
            <a:r>
              <a:rPr sz="1400" spc="-10" dirty="0">
                <a:latin typeface="Arial MT"/>
                <a:cs typeface="Arial MT"/>
              </a:rPr>
              <a:t>technologiques</a:t>
            </a:r>
            <a:r>
              <a:rPr sz="1400" dirty="0">
                <a:latin typeface="Arial MT"/>
                <a:cs typeface="Arial MT"/>
              </a:rPr>
              <a:t>	</a:t>
            </a:r>
            <a:r>
              <a:rPr sz="1400" spc="-25" dirty="0">
                <a:latin typeface="Arial MT"/>
                <a:cs typeface="Arial MT"/>
              </a:rPr>
              <a:t>et</a:t>
            </a:r>
            <a:r>
              <a:rPr sz="1400" dirty="0">
                <a:latin typeface="Arial MT"/>
                <a:cs typeface="Arial MT"/>
              </a:rPr>
              <a:t>	</a:t>
            </a:r>
            <a:r>
              <a:rPr sz="1400" spc="-10" dirty="0">
                <a:latin typeface="Arial MT"/>
                <a:cs typeface="Arial MT"/>
              </a:rPr>
              <a:t>systèmes</a:t>
            </a:r>
            <a:r>
              <a:rPr sz="1400" dirty="0">
                <a:latin typeface="Arial MT"/>
                <a:cs typeface="Arial MT"/>
              </a:rPr>
              <a:t>	</a:t>
            </a:r>
            <a:r>
              <a:rPr sz="1400" spc="-25" dirty="0">
                <a:latin typeface="Arial MT"/>
                <a:cs typeface="Arial MT"/>
              </a:rPr>
              <a:t>de</a:t>
            </a:r>
            <a:endParaRPr sz="1400">
              <a:latin typeface="Arial MT"/>
              <a:cs typeface="Arial MT"/>
            </a:endParaRPr>
          </a:p>
          <a:p>
            <a:pPr marL="624205">
              <a:lnSpc>
                <a:spcPts val="1595"/>
              </a:lnSpc>
            </a:pPr>
            <a:r>
              <a:rPr sz="1400" spc="-10" dirty="0">
                <a:latin typeface="Arial MT"/>
                <a:cs typeface="Arial MT"/>
              </a:rPr>
              <a:t>suivi,</a:t>
            </a:r>
            <a:endParaRPr sz="1400">
              <a:latin typeface="Arial MT"/>
              <a:cs typeface="Arial MT"/>
            </a:endParaRPr>
          </a:p>
        </p:txBody>
      </p:sp>
      <p:pic>
        <p:nvPicPr>
          <p:cNvPr id="16" name="object 16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235828" y="1512519"/>
            <a:ext cx="3485515" cy="2927858"/>
          </a:xfrm>
          <a:prstGeom prst="rect">
            <a:avLst/>
          </a:prstGeom>
        </p:spPr>
      </p:pic>
      <p:sp>
        <p:nvSpPr>
          <p:cNvPr id="17" name="object 1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90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spc="-25" dirty="0"/>
              <a:t>16</a:t>
            </a:fld>
            <a:endParaRPr spc="-25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05740" y="0"/>
            <a:ext cx="7980045" cy="548005"/>
            <a:chOff x="205740" y="0"/>
            <a:chExt cx="7980045" cy="548005"/>
          </a:xfrm>
        </p:grpSpPr>
        <p:sp>
          <p:nvSpPr>
            <p:cNvPr id="3" name="object 3"/>
            <p:cNvSpPr/>
            <p:nvPr/>
          </p:nvSpPr>
          <p:spPr>
            <a:xfrm>
              <a:off x="214045" y="13144"/>
              <a:ext cx="7966709" cy="400685"/>
            </a:xfrm>
            <a:custGeom>
              <a:avLst/>
              <a:gdLst/>
              <a:ahLst/>
              <a:cxnLst/>
              <a:rect l="l" t="t" r="r" b="b"/>
              <a:pathLst>
                <a:path w="7966709" h="400684">
                  <a:moveTo>
                    <a:pt x="7966709" y="0"/>
                  </a:moveTo>
                  <a:lnTo>
                    <a:pt x="0" y="0"/>
                  </a:lnTo>
                  <a:lnTo>
                    <a:pt x="0" y="400113"/>
                  </a:lnTo>
                  <a:lnTo>
                    <a:pt x="7966709" y="400113"/>
                  </a:lnTo>
                  <a:lnTo>
                    <a:pt x="7966709" y="0"/>
                  </a:lnTo>
                  <a:close/>
                </a:path>
              </a:pathLst>
            </a:custGeom>
            <a:solidFill>
              <a:srgbClr val="00A0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14045" y="13144"/>
              <a:ext cx="7966709" cy="400685"/>
            </a:xfrm>
            <a:custGeom>
              <a:avLst/>
              <a:gdLst/>
              <a:ahLst/>
              <a:cxnLst/>
              <a:rect l="l" t="t" r="r" b="b"/>
              <a:pathLst>
                <a:path w="7966709" h="400684">
                  <a:moveTo>
                    <a:pt x="0" y="400113"/>
                  </a:moveTo>
                  <a:lnTo>
                    <a:pt x="7966709" y="400113"/>
                  </a:lnTo>
                  <a:lnTo>
                    <a:pt x="7966709" y="0"/>
                  </a:lnTo>
                  <a:lnTo>
                    <a:pt x="0" y="0"/>
                  </a:lnTo>
                  <a:lnTo>
                    <a:pt x="0" y="400113"/>
                  </a:lnTo>
                  <a:close/>
                </a:path>
              </a:pathLst>
            </a:custGeom>
            <a:ln w="9525">
              <a:solidFill>
                <a:srgbClr val="00A09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05740" y="0"/>
              <a:ext cx="503694" cy="547877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91668" y="35064"/>
              <a:ext cx="1104138" cy="47014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84731" y="35064"/>
              <a:ext cx="569213" cy="47014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36776" y="35064"/>
              <a:ext cx="1018794" cy="470141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438400" y="35064"/>
              <a:ext cx="872489" cy="470141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084575" y="35064"/>
              <a:ext cx="1899666" cy="47014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773168" y="35064"/>
              <a:ext cx="543293" cy="47014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105399" y="35064"/>
              <a:ext cx="1518666" cy="470141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414516" y="35064"/>
              <a:ext cx="1762506" cy="470141"/>
            </a:xfrm>
            <a:prstGeom prst="rect">
              <a:avLst/>
            </a:prstGeom>
          </p:spPr>
        </p:pic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357022" y="38862"/>
            <a:ext cx="767969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cap="small" spc="-25" dirty="0"/>
              <a:t>Travaux</a:t>
            </a:r>
            <a:r>
              <a:rPr cap="small" spc="80" dirty="0"/>
              <a:t> </a:t>
            </a:r>
            <a:r>
              <a:rPr cap="small" dirty="0"/>
              <a:t>en</a:t>
            </a:r>
            <a:r>
              <a:rPr cap="small" spc="35" dirty="0"/>
              <a:t> </a:t>
            </a:r>
            <a:r>
              <a:rPr cap="small" dirty="0"/>
              <a:t>cours</a:t>
            </a:r>
            <a:r>
              <a:rPr cap="small" spc="35" dirty="0"/>
              <a:t> </a:t>
            </a:r>
            <a:r>
              <a:rPr cap="small" dirty="0"/>
              <a:t>pour</a:t>
            </a:r>
            <a:r>
              <a:rPr cap="small" spc="-30" dirty="0"/>
              <a:t> </a:t>
            </a:r>
            <a:r>
              <a:rPr cap="small" spc="-10" dirty="0"/>
              <a:t>accompagner</a:t>
            </a:r>
            <a:r>
              <a:rPr cap="small" spc="60" dirty="0"/>
              <a:t> </a:t>
            </a:r>
            <a:r>
              <a:rPr cap="small" dirty="0"/>
              <a:t>la</a:t>
            </a:r>
            <a:r>
              <a:rPr cap="small" spc="-15" dirty="0"/>
              <a:t> </a:t>
            </a:r>
            <a:r>
              <a:rPr cap="small" dirty="0"/>
              <a:t>transition</a:t>
            </a:r>
            <a:r>
              <a:rPr cap="small" spc="85" dirty="0"/>
              <a:t> </a:t>
            </a:r>
            <a:r>
              <a:rPr cap="small" spc="-25" dirty="0"/>
              <a:t>énergétique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251866" y="546713"/>
            <a:ext cx="4911725" cy="721995"/>
          </a:xfrm>
          <a:prstGeom prst="rect">
            <a:avLst/>
          </a:prstGeom>
        </p:spPr>
        <p:txBody>
          <a:bodyPr vert="horz" wrap="square" lIns="0" tIns="139065" rIns="0" bIns="0" rtlCol="0">
            <a:spAutoFit/>
          </a:bodyPr>
          <a:lstStyle/>
          <a:p>
            <a:pPr marL="280035" indent="-226695">
              <a:lnSpc>
                <a:spcPct val="100000"/>
              </a:lnSpc>
              <a:spcBef>
                <a:spcPts val="1095"/>
              </a:spcBef>
              <a:buAutoNum type="arabicPeriod" startAt="2"/>
              <a:tabLst>
                <a:tab pos="280035" algn="l"/>
              </a:tabLst>
            </a:pPr>
            <a:r>
              <a:rPr sz="1600" b="1" spc="-10" dirty="0">
                <a:latin typeface="Arial"/>
                <a:cs typeface="Arial"/>
              </a:rPr>
              <a:t>Corporate</a:t>
            </a:r>
            <a:r>
              <a:rPr sz="1600" b="1" spc="-10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Power</a:t>
            </a:r>
            <a:r>
              <a:rPr sz="1600" b="1" spc="-9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Purchase</a:t>
            </a:r>
            <a:r>
              <a:rPr sz="1600" b="1" spc="-4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Agreement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(CPPA)</a:t>
            </a:r>
            <a:endParaRPr sz="1600">
              <a:latin typeface="Arial"/>
              <a:cs typeface="Arial"/>
            </a:endParaRPr>
          </a:p>
          <a:p>
            <a:pPr marL="354965" lvl="1" indent="-342265">
              <a:lnSpc>
                <a:spcPct val="100000"/>
              </a:lnSpc>
              <a:spcBef>
                <a:spcPts val="885"/>
              </a:spcBef>
              <a:buClr>
                <a:srgbClr val="3BAA9F"/>
              </a:buClr>
              <a:buFont typeface="Wingdings"/>
              <a:buChar char=""/>
              <a:tabLst>
                <a:tab pos="354965" algn="l"/>
              </a:tabLst>
            </a:pPr>
            <a:r>
              <a:rPr sz="1400" dirty="0">
                <a:latin typeface="Arial MT"/>
                <a:cs typeface="Arial MT"/>
              </a:rPr>
              <a:t>Élaboration</a:t>
            </a:r>
            <a:r>
              <a:rPr sz="1400" spc="-6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et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publication</a:t>
            </a:r>
            <a:r>
              <a:rPr sz="1400" spc="-6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des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modèles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contrats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types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spc="-50" dirty="0">
                <a:latin typeface="Arial MT"/>
                <a:cs typeface="Arial MT"/>
              </a:rPr>
              <a:t>: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991006" y="1333881"/>
            <a:ext cx="4368800" cy="6661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2880" indent="-170180">
              <a:lnSpc>
                <a:spcPct val="100000"/>
              </a:lnSpc>
              <a:spcBef>
                <a:spcPts val="105"/>
              </a:spcBef>
              <a:buClr>
                <a:srgbClr val="00A09A"/>
              </a:buClr>
              <a:buFont typeface="Wingdings"/>
              <a:buChar char=""/>
              <a:tabLst>
                <a:tab pos="182880" algn="l"/>
              </a:tabLst>
            </a:pPr>
            <a:r>
              <a:rPr sz="1400" dirty="0">
                <a:latin typeface="Arial MT"/>
                <a:cs typeface="Arial MT"/>
              </a:rPr>
              <a:t>Définir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les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droits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et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obligations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des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parties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prenantes.</a:t>
            </a:r>
            <a:endParaRPr sz="1400">
              <a:latin typeface="Arial MT"/>
              <a:cs typeface="Arial MT"/>
            </a:endParaRPr>
          </a:p>
          <a:p>
            <a:pPr marL="182880" marR="78740" indent="-170815">
              <a:lnSpc>
                <a:spcPct val="100000"/>
              </a:lnSpc>
              <a:buClr>
                <a:srgbClr val="00A09A"/>
              </a:buClr>
              <a:buFont typeface="Wingdings"/>
              <a:buChar char=""/>
              <a:tabLst>
                <a:tab pos="182880" algn="l"/>
              </a:tabLst>
            </a:pPr>
            <a:r>
              <a:rPr sz="1400" dirty="0">
                <a:latin typeface="Arial MT"/>
                <a:cs typeface="Arial MT"/>
              </a:rPr>
              <a:t>Intégrer</a:t>
            </a:r>
            <a:r>
              <a:rPr sz="1400" spc="-6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des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clauses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spécifiques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pour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l’énergie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verte </a:t>
            </a:r>
            <a:r>
              <a:rPr sz="1400" dirty="0">
                <a:latin typeface="Arial MT"/>
                <a:cs typeface="Arial MT"/>
              </a:rPr>
              <a:t>(traçabilité,</a:t>
            </a:r>
            <a:r>
              <a:rPr sz="1400" spc="-7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certification</a:t>
            </a:r>
            <a:r>
              <a:rPr sz="1400" spc="-7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d’origine).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04140" rIns="0" bIns="0" rtlCol="0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820"/>
              </a:spcBef>
              <a:buClr>
                <a:srgbClr val="3BAA9F"/>
              </a:buClr>
              <a:buFont typeface="Wingdings"/>
              <a:buChar char=""/>
              <a:tabLst>
                <a:tab pos="354965" algn="l"/>
              </a:tabLst>
            </a:pPr>
            <a:r>
              <a:rPr dirty="0"/>
              <a:t>Adaptation</a:t>
            </a:r>
            <a:r>
              <a:rPr spc="-55" dirty="0"/>
              <a:t> </a:t>
            </a:r>
            <a:r>
              <a:rPr dirty="0"/>
              <a:t>du</a:t>
            </a:r>
            <a:r>
              <a:rPr spc="-40" dirty="0"/>
              <a:t> </a:t>
            </a:r>
            <a:r>
              <a:rPr dirty="0"/>
              <a:t>cadre</a:t>
            </a:r>
            <a:r>
              <a:rPr spc="-45" dirty="0"/>
              <a:t> </a:t>
            </a:r>
            <a:r>
              <a:rPr dirty="0"/>
              <a:t>réglementaire</a:t>
            </a:r>
            <a:r>
              <a:rPr spc="-55" dirty="0"/>
              <a:t> </a:t>
            </a:r>
            <a:r>
              <a:rPr spc="-50" dirty="0"/>
              <a:t>:</a:t>
            </a:r>
          </a:p>
          <a:p>
            <a:pPr marL="922019" marR="5080" lvl="1" indent="-170815">
              <a:lnSpc>
                <a:spcPct val="100000"/>
              </a:lnSpc>
              <a:spcBef>
                <a:spcPts val="720"/>
              </a:spcBef>
              <a:buClr>
                <a:srgbClr val="00A09A"/>
              </a:buClr>
              <a:buFont typeface="Wingdings"/>
              <a:buChar char=""/>
              <a:tabLst>
                <a:tab pos="922019" algn="l"/>
              </a:tabLst>
            </a:pPr>
            <a:r>
              <a:rPr sz="1400" dirty="0">
                <a:latin typeface="Arial MT"/>
                <a:cs typeface="Arial MT"/>
              </a:rPr>
              <a:t>Propositions</a:t>
            </a:r>
            <a:r>
              <a:rPr sz="1400" spc="-6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complément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la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réglementation existante.</a:t>
            </a:r>
            <a:endParaRPr sz="1400">
              <a:latin typeface="Arial MT"/>
              <a:cs typeface="Arial MT"/>
            </a:endParaRPr>
          </a:p>
          <a:p>
            <a:pPr marL="922019" marR="419100" lvl="1" indent="-170815">
              <a:lnSpc>
                <a:spcPct val="100000"/>
              </a:lnSpc>
              <a:buClr>
                <a:srgbClr val="00A09A"/>
              </a:buClr>
              <a:buFont typeface="Wingdings"/>
              <a:buChar char=""/>
              <a:tabLst>
                <a:tab pos="922019" algn="l"/>
              </a:tabLst>
            </a:pPr>
            <a:r>
              <a:rPr sz="1400" dirty="0">
                <a:latin typeface="Arial MT"/>
                <a:cs typeface="Arial MT"/>
              </a:rPr>
              <a:t>Harmonisation</a:t>
            </a:r>
            <a:r>
              <a:rPr sz="1400" spc="-7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avec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les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meilleures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pratiques internationales.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51866" y="3611981"/>
            <a:ext cx="4692650" cy="848994"/>
          </a:xfrm>
          <a:prstGeom prst="rect">
            <a:avLst/>
          </a:prstGeom>
        </p:spPr>
        <p:txBody>
          <a:bodyPr vert="horz" wrap="square" lIns="0" tIns="104140" rIns="0" bIns="0" rtlCol="0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820"/>
              </a:spcBef>
              <a:buClr>
                <a:srgbClr val="3BAA9F"/>
              </a:buClr>
              <a:buFont typeface="Wingdings"/>
              <a:buChar char=""/>
              <a:tabLst>
                <a:tab pos="354965" algn="l"/>
              </a:tabLst>
            </a:pPr>
            <a:r>
              <a:rPr sz="1400" dirty="0">
                <a:latin typeface="Arial MT"/>
                <a:cs typeface="Arial MT"/>
              </a:rPr>
              <a:t>Mise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en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place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d’un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cadre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transparent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spc="-50" dirty="0">
                <a:latin typeface="Arial MT"/>
                <a:cs typeface="Arial MT"/>
              </a:rPr>
              <a:t>:</a:t>
            </a:r>
            <a:endParaRPr sz="1400">
              <a:latin typeface="Arial MT"/>
              <a:cs typeface="Arial MT"/>
            </a:endParaRPr>
          </a:p>
          <a:p>
            <a:pPr marL="921385" lvl="1" indent="-170180">
              <a:lnSpc>
                <a:spcPct val="100000"/>
              </a:lnSpc>
              <a:spcBef>
                <a:spcPts val="720"/>
              </a:spcBef>
              <a:buClr>
                <a:srgbClr val="00A09A"/>
              </a:buClr>
              <a:buFont typeface="Wingdings"/>
              <a:buChar char=""/>
              <a:tabLst>
                <a:tab pos="921385" algn="l"/>
              </a:tabLst>
            </a:pPr>
            <a:r>
              <a:rPr sz="1400" dirty="0">
                <a:latin typeface="Arial MT"/>
                <a:cs typeface="Arial MT"/>
              </a:rPr>
              <a:t>Autorisation</a:t>
            </a:r>
            <a:r>
              <a:rPr sz="1400" spc="-6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des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fournisseurs</a:t>
            </a:r>
            <a:r>
              <a:rPr sz="1400" spc="-6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via</a:t>
            </a:r>
            <a:r>
              <a:rPr sz="1400" spc="-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une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procédure</a:t>
            </a:r>
            <a:endParaRPr sz="1400">
              <a:latin typeface="Arial MT"/>
              <a:cs typeface="Arial MT"/>
            </a:endParaRPr>
          </a:p>
          <a:p>
            <a:pPr marL="922019">
              <a:lnSpc>
                <a:spcPct val="100000"/>
              </a:lnSpc>
            </a:pPr>
            <a:r>
              <a:rPr sz="1400" spc="-10" dirty="0">
                <a:latin typeface="Arial MT"/>
                <a:cs typeface="Arial MT"/>
              </a:rPr>
              <a:t>claire.</a:t>
            </a:r>
            <a:endParaRPr sz="1400">
              <a:latin typeface="Arial MT"/>
              <a:cs typeface="Arial MT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5102097" y="1059814"/>
            <a:ext cx="3717290" cy="3508375"/>
            <a:chOff x="5102097" y="1059814"/>
            <a:chExt cx="3717290" cy="3508375"/>
          </a:xfrm>
        </p:grpSpPr>
        <p:sp>
          <p:nvSpPr>
            <p:cNvPr id="20" name="object 20"/>
            <p:cNvSpPr/>
            <p:nvPr/>
          </p:nvSpPr>
          <p:spPr>
            <a:xfrm>
              <a:off x="7433817" y="3223513"/>
              <a:ext cx="1062990" cy="1328420"/>
            </a:xfrm>
            <a:custGeom>
              <a:avLst/>
              <a:gdLst/>
              <a:ahLst/>
              <a:cxnLst/>
              <a:rect l="l" t="t" r="r" b="b"/>
              <a:pathLst>
                <a:path w="1062990" h="1328420">
                  <a:moveTo>
                    <a:pt x="446404" y="0"/>
                  </a:moveTo>
                  <a:lnTo>
                    <a:pt x="427354" y="28448"/>
                  </a:lnTo>
                  <a:lnTo>
                    <a:pt x="412750" y="48133"/>
                  </a:lnTo>
                  <a:lnTo>
                    <a:pt x="394461" y="74168"/>
                  </a:lnTo>
                  <a:lnTo>
                    <a:pt x="348487" y="134747"/>
                  </a:lnTo>
                  <a:lnTo>
                    <a:pt x="320801" y="169163"/>
                  </a:lnTo>
                  <a:lnTo>
                    <a:pt x="289178" y="205105"/>
                  </a:lnTo>
                  <a:lnTo>
                    <a:pt x="182879" y="160400"/>
                  </a:lnTo>
                  <a:lnTo>
                    <a:pt x="190753" y="307594"/>
                  </a:lnTo>
                  <a:lnTo>
                    <a:pt x="131063" y="362331"/>
                  </a:lnTo>
                  <a:lnTo>
                    <a:pt x="66675" y="411861"/>
                  </a:lnTo>
                  <a:lnTo>
                    <a:pt x="0" y="457073"/>
                  </a:lnTo>
                  <a:lnTo>
                    <a:pt x="27685" y="583311"/>
                  </a:lnTo>
                  <a:lnTo>
                    <a:pt x="188340" y="1327873"/>
                  </a:lnTo>
                  <a:lnTo>
                    <a:pt x="235838" y="1313586"/>
                  </a:lnTo>
                  <a:lnTo>
                    <a:pt x="772159" y="1157325"/>
                  </a:lnTo>
                  <a:lnTo>
                    <a:pt x="1062608" y="423291"/>
                  </a:lnTo>
                  <a:lnTo>
                    <a:pt x="1059052" y="419735"/>
                  </a:lnTo>
                  <a:lnTo>
                    <a:pt x="539241" y="64388"/>
                  </a:lnTo>
                  <a:lnTo>
                    <a:pt x="446404" y="0"/>
                  </a:lnTo>
                  <a:close/>
                </a:path>
              </a:pathLst>
            </a:custGeom>
            <a:solidFill>
              <a:srgbClr val="1D9A7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7825866" y="2177922"/>
              <a:ext cx="993775" cy="1397000"/>
            </a:xfrm>
            <a:custGeom>
              <a:avLst/>
              <a:gdLst/>
              <a:ahLst/>
              <a:cxnLst/>
              <a:rect l="l" t="t" r="r" b="b"/>
              <a:pathLst>
                <a:path w="993775" h="1397000">
                  <a:moveTo>
                    <a:pt x="790066" y="0"/>
                  </a:moveTo>
                  <a:lnTo>
                    <a:pt x="784732" y="1269"/>
                  </a:lnTo>
                  <a:lnTo>
                    <a:pt x="205612" y="235712"/>
                  </a:lnTo>
                  <a:lnTo>
                    <a:pt x="100964" y="276732"/>
                  </a:lnTo>
                  <a:lnTo>
                    <a:pt x="102107" y="280796"/>
                  </a:lnTo>
                  <a:lnTo>
                    <a:pt x="102615" y="293877"/>
                  </a:lnTo>
                  <a:lnTo>
                    <a:pt x="104012" y="314197"/>
                  </a:lnTo>
                  <a:lnTo>
                    <a:pt x="105028" y="340359"/>
                  </a:lnTo>
                  <a:lnTo>
                    <a:pt x="105790" y="372871"/>
                  </a:lnTo>
                  <a:lnTo>
                    <a:pt x="105409" y="411860"/>
                  </a:lnTo>
                  <a:lnTo>
                    <a:pt x="105536" y="455675"/>
                  </a:lnTo>
                  <a:lnTo>
                    <a:pt x="105282" y="504444"/>
                  </a:lnTo>
                  <a:lnTo>
                    <a:pt x="102234" y="555370"/>
                  </a:lnTo>
                  <a:lnTo>
                    <a:pt x="0" y="622553"/>
                  </a:lnTo>
                  <a:lnTo>
                    <a:pt x="89153" y="715390"/>
                  </a:lnTo>
                  <a:lnTo>
                    <a:pt x="76707" y="806450"/>
                  </a:lnTo>
                  <a:lnTo>
                    <a:pt x="59181" y="897254"/>
                  </a:lnTo>
                  <a:lnTo>
                    <a:pt x="35051" y="987678"/>
                  </a:lnTo>
                  <a:lnTo>
                    <a:pt x="126110" y="1048131"/>
                  </a:lnTo>
                  <a:lnTo>
                    <a:pt x="664209" y="1396999"/>
                  </a:lnTo>
                  <a:lnTo>
                    <a:pt x="691133" y="1345818"/>
                  </a:lnTo>
                  <a:lnTo>
                    <a:pt x="993393" y="753363"/>
                  </a:lnTo>
                  <a:lnTo>
                    <a:pt x="790066" y="0"/>
                  </a:lnTo>
                  <a:close/>
                </a:path>
              </a:pathLst>
            </a:custGeom>
            <a:solidFill>
              <a:srgbClr val="8AC1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5449442" y="3225926"/>
              <a:ext cx="1060450" cy="1342390"/>
            </a:xfrm>
            <a:custGeom>
              <a:avLst/>
              <a:gdLst/>
              <a:ahLst/>
              <a:cxnLst/>
              <a:rect l="l" t="t" r="r" b="b"/>
              <a:pathLst>
                <a:path w="1060450" h="1342389">
                  <a:moveTo>
                    <a:pt x="614172" y="0"/>
                  </a:moveTo>
                  <a:lnTo>
                    <a:pt x="525907" y="56896"/>
                  </a:lnTo>
                  <a:lnTo>
                    <a:pt x="0" y="398018"/>
                  </a:lnTo>
                  <a:lnTo>
                    <a:pt x="21844" y="455549"/>
                  </a:lnTo>
                  <a:lnTo>
                    <a:pt x="261112" y="1109891"/>
                  </a:lnTo>
                  <a:lnTo>
                    <a:pt x="879602" y="1342148"/>
                  </a:lnTo>
                  <a:lnTo>
                    <a:pt x="880237" y="1337894"/>
                  </a:lnTo>
                  <a:lnTo>
                    <a:pt x="1033272" y="611886"/>
                  </a:lnTo>
                  <a:lnTo>
                    <a:pt x="1060323" y="482473"/>
                  </a:lnTo>
                  <a:lnTo>
                    <a:pt x="1057910" y="479425"/>
                  </a:lnTo>
                  <a:lnTo>
                    <a:pt x="1048131" y="474218"/>
                  </a:lnTo>
                  <a:lnTo>
                    <a:pt x="1034415" y="463677"/>
                  </a:lnTo>
                  <a:lnTo>
                    <a:pt x="1016254" y="448945"/>
                  </a:lnTo>
                  <a:lnTo>
                    <a:pt x="992251" y="429895"/>
                  </a:lnTo>
                  <a:lnTo>
                    <a:pt x="965962" y="407924"/>
                  </a:lnTo>
                  <a:lnTo>
                    <a:pt x="904621" y="353695"/>
                  </a:lnTo>
                  <a:lnTo>
                    <a:pt x="870331" y="321183"/>
                  </a:lnTo>
                  <a:lnTo>
                    <a:pt x="879348" y="178689"/>
                  </a:lnTo>
                  <a:lnTo>
                    <a:pt x="769874" y="213614"/>
                  </a:lnTo>
                  <a:lnTo>
                    <a:pt x="715899" y="147447"/>
                  </a:lnTo>
                  <a:lnTo>
                    <a:pt x="663702" y="75184"/>
                  </a:lnTo>
                  <a:lnTo>
                    <a:pt x="614172" y="0"/>
                  </a:lnTo>
                  <a:close/>
                </a:path>
              </a:pathLst>
            </a:custGeom>
            <a:solidFill>
              <a:srgbClr val="36AE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7535671" y="1059814"/>
              <a:ext cx="1052195" cy="1334135"/>
            </a:xfrm>
            <a:custGeom>
              <a:avLst/>
              <a:gdLst/>
              <a:ahLst/>
              <a:cxnLst/>
              <a:rect l="l" t="t" r="r" b="b"/>
              <a:pathLst>
                <a:path w="1052195" h="1334135">
                  <a:moveTo>
                    <a:pt x="354964" y="0"/>
                  </a:moveTo>
                  <a:lnTo>
                    <a:pt x="51816" y="689990"/>
                  </a:lnTo>
                  <a:lnTo>
                    <a:pt x="0" y="805561"/>
                  </a:lnTo>
                  <a:lnTo>
                    <a:pt x="58038" y="862711"/>
                  </a:lnTo>
                  <a:lnTo>
                    <a:pt x="112268" y="923417"/>
                  </a:lnTo>
                  <a:lnTo>
                    <a:pt x="161544" y="986663"/>
                  </a:lnTo>
                  <a:lnTo>
                    <a:pt x="125856" y="1127506"/>
                  </a:lnTo>
                  <a:lnTo>
                    <a:pt x="239649" y="1105535"/>
                  </a:lnTo>
                  <a:lnTo>
                    <a:pt x="264668" y="1146556"/>
                  </a:lnTo>
                  <a:lnTo>
                    <a:pt x="285369" y="1185545"/>
                  </a:lnTo>
                  <a:lnTo>
                    <a:pt x="304037" y="1219962"/>
                  </a:lnTo>
                  <a:lnTo>
                    <a:pt x="319912" y="1251712"/>
                  </a:lnTo>
                  <a:lnTo>
                    <a:pt x="333628" y="1280541"/>
                  </a:lnTo>
                  <a:lnTo>
                    <a:pt x="342900" y="1302258"/>
                  </a:lnTo>
                  <a:lnTo>
                    <a:pt x="350393" y="1318895"/>
                  </a:lnTo>
                  <a:lnTo>
                    <a:pt x="355346" y="1330960"/>
                  </a:lnTo>
                  <a:lnTo>
                    <a:pt x="357504" y="1333754"/>
                  </a:lnTo>
                  <a:lnTo>
                    <a:pt x="462025" y="1290066"/>
                  </a:lnTo>
                  <a:lnTo>
                    <a:pt x="1048384" y="1042670"/>
                  </a:lnTo>
                  <a:lnTo>
                    <a:pt x="1051813" y="1041527"/>
                  </a:lnTo>
                  <a:lnTo>
                    <a:pt x="903604" y="276987"/>
                  </a:lnTo>
                  <a:lnTo>
                    <a:pt x="399414" y="23368"/>
                  </a:lnTo>
                  <a:lnTo>
                    <a:pt x="354964" y="0"/>
                  </a:lnTo>
                  <a:close/>
                </a:path>
              </a:pathLst>
            </a:custGeom>
            <a:solidFill>
              <a:srgbClr val="F09D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5319775" y="1076705"/>
              <a:ext cx="1034415" cy="1350010"/>
            </a:xfrm>
            <a:custGeom>
              <a:avLst/>
              <a:gdLst/>
              <a:ahLst/>
              <a:cxnLst/>
              <a:rect l="l" t="t" r="r" b="b"/>
              <a:pathLst>
                <a:path w="1034414" h="1350010">
                  <a:moveTo>
                    <a:pt x="671957" y="0"/>
                  </a:moveTo>
                  <a:lnTo>
                    <a:pt x="108585" y="353314"/>
                  </a:lnTo>
                  <a:lnTo>
                    <a:pt x="9016" y="1031748"/>
                  </a:lnTo>
                  <a:lnTo>
                    <a:pt x="0" y="1091819"/>
                  </a:lnTo>
                  <a:lnTo>
                    <a:pt x="593851" y="1311910"/>
                  </a:lnTo>
                  <a:lnTo>
                    <a:pt x="694563" y="1349756"/>
                  </a:lnTo>
                  <a:lnTo>
                    <a:pt x="727075" y="1266063"/>
                  </a:lnTo>
                  <a:lnTo>
                    <a:pt x="763143" y="1185164"/>
                  </a:lnTo>
                  <a:lnTo>
                    <a:pt x="803401" y="1110615"/>
                  </a:lnTo>
                  <a:lnTo>
                    <a:pt x="919734" y="1123696"/>
                  </a:lnTo>
                  <a:lnTo>
                    <a:pt x="880872" y="987679"/>
                  </a:lnTo>
                  <a:lnTo>
                    <a:pt x="907669" y="948182"/>
                  </a:lnTo>
                  <a:lnTo>
                    <a:pt x="932307" y="913765"/>
                  </a:lnTo>
                  <a:lnTo>
                    <a:pt x="977900" y="856615"/>
                  </a:lnTo>
                  <a:lnTo>
                    <a:pt x="997585" y="834009"/>
                  </a:lnTo>
                  <a:lnTo>
                    <a:pt x="1012316" y="815848"/>
                  </a:lnTo>
                  <a:lnTo>
                    <a:pt x="1025016" y="803529"/>
                  </a:lnTo>
                  <a:lnTo>
                    <a:pt x="1031494" y="794893"/>
                  </a:lnTo>
                  <a:lnTo>
                    <a:pt x="1033907" y="792226"/>
                  </a:lnTo>
                  <a:lnTo>
                    <a:pt x="980059" y="672719"/>
                  </a:lnTo>
                  <a:lnTo>
                    <a:pt x="674877" y="4572"/>
                  </a:lnTo>
                  <a:lnTo>
                    <a:pt x="671957" y="0"/>
                  </a:lnTo>
                  <a:close/>
                </a:path>
              </a:pathLst>
            </a:custGeom>
            <a:solidFill>
              <a:srgbClr val="1D6EA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5102097" y="2214244"/>
              <a:ext cx="990600" cy="1394460"/>
            </a:xfrm>
            <a:custGeom>
              <a:avLst/>
              <a:gdLst/>
              <a:ahLst/>
              <a:cxnLst/>
              <a:rect l="l" t="t" r="r" b="b"/>
              <a:pathLst>
                <a:path w="990600" h="1394460">
                  <a:moveTo>
                    <a:pt x="188849" y="0"/>
                  </a:moveTo>
                  <a:lnTo>
                    <a:pt x="0" y="757555"/>
                  </a:lnTo>
                  <a:lnTo>
                    <a:pt x="314705" y="1343533"/>
                  </a:lnTo>
                  <a:lnTo>
                    <a:pt x="344042" y="1394079"/>
                  </a:lnTo>
                  <a:lnTo>
                    <a:pt x="873378" y="1034161"/>
                  </a:lnTo>
                  <a:lnTo>
                    <a:pt x="964311" y="971550"/>
                  </a:lnTo>
                  <a:lnTo>
                    <a:pt x="938402" y="881761"/>
                  </a:lnTo>
                  <a:lnTo>
                    <a:pt x="917701" y="791463"/>
                  </a:lnTo>
                  <a:lnTo>
                    <a:pt x="903351" y="700659"/>
                  </a:lnTo>
                  <a:lnTo>
                    <a:pt x="990473" y="605917"/>
                  </a:lnTo>
                  <a:lnTo>
                    <a:pt x="886840" y="540893"/>
                  </a:lnTo>
                  <a:lnTo>
                    <a:pt x="881506" y="441325"/>
                  </a:lnTo>
                  <a:lnTo>
                    <a:pt x="880617" y="397382"/>
                  </a:lnTo>
                  <a:lnTo>
                    <a:pt x="879475" y="358521"/>
                  </a:lnTo>
                  <a:lnTo>
                    <a:pt x="880744" y="325881"/>
                  </a:lnTo>
                  <a:lnTo>
                    <a:pt x="881252" y="299719"/>
                  </a:lnTo>
                  <a:lnTo>
                    <a:pt x="880999" y="279527"/>
                  </a:lnTo>
                  <a:lnTo>
                    <a:pt x="882523" y="266319"/>
                  </a:lnTo>
                  <a:lnTo>
                    <a:pt x="882141" y="262255"/>
                  </a:lnTo>
                  <a:lnTo>
                    <a:pt x="776731" y="223519"/>
                  </a:lnTo>
                  <a:lnTo>
                    <a:pt x="192786" y="1269"/>
                  </a:lnTo>
                  <a:lnTo>
                    <a:pt x="188849" y="0"/>
                  </a:lnTo>
                  <a:close/>
                </a:path>
              </a:pathLst>
            </a:custGeom>
            <a:solidFill>
              <a:srgbClr val="B748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7470266" y="3271011"/>
              <a:ext cx="1009650" cy="1230630"/>
            </a:xfrm>
            <a:custGeom>
              <a:avLst/>
              <a:gdLst/>
              <a:ahLst/>
              <a:cxnLst/>
              <a:rect l="l" t="t" r="r" b="b"/>
              <a:pathLst>
                <a:path w="1009650" h="1230629">
                  <a:moveTo>
                    <a:pt x="500506" y="0"/>
                  </a:moveTo>
                  <a:lnTo>
                    <a:pt x="434212" y="100075"/>
                  </a:lnTo>
                  <a:lnTo>
                    <a:pt x="402843" y="141477"/>
                  </a:lnTo>
                  <a:lnTo>
                    <a:pt x="367537" y="186562"/>
                  </a:lnTo>
                  <a:lnTo>
                    <a:pt x="327659" y="233806"/>
                  </a:lnTo>
                  <a:lnTo>
                    <a:pt x="283463" y="280034"/>
                  </a:lnTo>
                  <a:lnTo>
                    <a:pt x="234823" y="328294"/>
                  </a:lnTo>
                  <a:lnTo>
                    <a:pt x="183133" y="375538"/>
                  </a:lnTo>
                  <a:lnTo>
                    <a:pt x="125856" y="420878"/>
                  </a:lnTo>
                  <a:lnTo>
                    <a:pt x="64388" y="465074"/>
                  </a:lnTo>
                  <a:lnTo>
                    <a:pt x="0" y="505206"/>
                  </a:lnTo>
                  <a:lnTo>
                    <a:pt x="157479" y="1230388"/>
                  </a:lnTo>
                  <a:lnTo>
                    <a:pt x="203961" y="1216494"/>
                  </a:lnTo>
                  <a:lnTo>
                    <a:pt x="281558" y="1184503"/>
                  </a:lnTo>
                  <a:lnTo>
                    <a:pt x="354456" y="1147406"/>
                  </a:lnTo>
                  <a:lnTo>
                    <a:pt x="422782" y="1105192"/>
                  </a:lnTo>
                  <a:lnTo>
                    <a:pt x="486790" y="1060297"/>
                  </a:lnTo>
                  <a:lnTo>
                    <a:pt x="547242" y="1012774"/>
                  </a:lnTo>
                  <a:lnTo>
                    <a:pt x="603503" y="962583"/>
                  </a:lnTo>
                  <a:lnTo>
                    <a:pt x="656208" y="910539"/>
                  </a:lnTo>
                  <a:lnTo>
                    <a:pt x="703833" y="858189"/>
                  </a:lnTo>
                  <a:lnTo>
                    <a:pt x="749173" y="804075"/>
                  </a:lnTo>
                  <a:lnTo>
                    <a:pt x="789431" y="751255"/>
                  </a:lnTo>
                  <a:lnTo>
                    <a:pt x="826515" y="698220"/>
                  </a:lnTo>
                  <a:lnTo>
                    <a:pt x="859789" y="646557"/>
                  </a:lnTo>
                  <a:lnTo>
                    <a:pt x="889126" y="596265"/>
                  </a:lnTo>
                  <a:lnTo>
                    <a:pt x="916558" y="548259"/>
                  </a:lnTo>
                  <a:lnTo>
                    <a:pt x="939291" y="505587"/>
                  </a:lnTo>
                  <a:lnTo>
                    <a:pt x="958850" y="463422"/>
                  </a:lnTo>
                  <a:lnTo>
                    <a:pt x="976756" y="427609"/>
                  </a:lnTo>
                  <a:lnTo>
                    <a:pt x="989456" y="394716"/>
                  </a:lnTo>
                  <a:lnTo>
                    <a:pt x="1001140" y="367410"/>
                  </a:lnTo>
                  <a:lnTo>
                    <a:pt x="1009396" y="346201"/>
                  </a:lnTo>
                  <a:lnTo>
                    <a:pt x="500506" y="0"/>
                  </a:lnTo>
                  <a:close/>
                </a:path>
              </a:pathLst>
            </a:custGeom>
            <a:solidFill>
              <a:srgbClr val="85EC00">
                <a:alpha val="3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7924164" y="2198115"/>
              <a:ext cx="748030" cy="1355725"/>
            </a:xfrm>
            <a:custGeom>
              <a:avLst/>
              <a:gdLst/>
              <a:ahLst/>
              <a:cxnLst/>
              <a:rect l="l" t="t" r="r" b="b"/>
              <a:pathLst>
                <a:path w="748029" h="1355725">
                  <a:moveTo>
                    <a:pt x="690879" y="0"/>
                  </a:moveTo>
                  <a:lnTo>
                    <a:pt x="104901" y="208152"/>
                  </a:lnTo>
                  <a:lnTo>
                    <a:pt x="107187" y="246506"/>
                  </a:lnTo>
                  <a:lnTo>
                    <a:pt x="109346" y="293496"/>
                  </a:lnTo>
                  <a:lnTo>
                    <a:pt x="107950" y="414019"/>
                  </a:lnTo>
                  <a:lnTo>
                    <a:pt x="104266" y="483488"/>
                  </a:lnTo>
                  <a:lnTo>
                    <a:pt x="97281" y="559053"/>
                  </a:lnTo>
                  <a:lnTo>
                    <a:pt x="87375" y="639190"/>
                  </a:lnTo>
                  <a:lnTo>
                    <a:pt x="73025" y="724407"/>
                  </a:lnTo>
                  <a:lnTo>
                    <a:pt x="53848" y="813053"/>
                  </a:lnTo>
                  <a:lnTo>
                    <a:pt x="29336" y="903732"/>
                  </a:lnTo>
                  <a:lnTo>
                    <a:pt x="0" y="997076"/>
                  </a:lnTo>
                  <a:lnTo>
                    <a:pt x="526923" y="1355724"/>
                  </a:lnTo>
                  <a:lnTo>
                    <a:pt x="555370" y="1306702"/>
                  </a:lnTo>
                  <a:lnTo>
                    <a:pt x="600328" y="1205357"/>
                  </a:lnTo>
                  <a:lnTo>
                    <a:pt x="639317" y="1105661"/>
                  </a:lnTo>
                  <a:lnTo>
                    <a:pt x="671067" y="1007871"/>
                  </a:lnTo>
                  <a:lnTo>
                    <a:pt x="696213" y="910970"/>
                  </a:lnTo>
                  <a:lnTo>
                    <a:pt x="715771" y="817498"/>
                  </a:lnTo>
                  <a:lnTo>
                    <a:pt x="730630" y="725932"/>
                  </a:lnTo>
                  <a:lnTo>
                    <a:pt x="740155" y="636396"/>
                  </a:lnTo>
                  <a:lnTo>
                    <a:pt x="746632" y="552069"/>
                  </a:lnTo>
                  <a:lnTo>
                    <a:pt x="747521" y="471169"/>
                  </a:lnTo>
                  <a:lnTo>
                    <a:pt x="746759" y="394842"/>
                  </a:lnTo>
                  <a:lnTo>
                    <a:pt x="742314" y="323088"/>
                  </a:lnTo>
                  <a:lnTo>
                    <a:pt x="737234" y="258317"/>
                  </a:lnTo>
                  <a:lnTo>
                    <a:pt x="730503" y="198119"/>
                  </a:lnTo>
                  <a:lnTo>
                    <a:pt x="721740" y="144144"/>
                  </a:lnTo>
                  <a:lnTo>
                    <a:pt x="713231" y="96519"/>
                  </a:lnTo>
                  <a:lnTo>
                    <a:pt x="705738" y="57784"/>
                  </a:lnTo>
                  <a:lnTo>
                    <a:pt x="697610" y="25272"/>
                  </a:lnTo>
                  <a:lnTo>
                    <a:pt x="690879" y="0"/>
                  </a:lnTo>
                  <a:close/>
                </a:path>
              </a:pathLst>
            </a:custGeom>
            <a:solidFill>
              <a:srgbClr val="E7E6E6">
                <a:alpha val="5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7573644" y="1109979"/>
              <a:ext cx="1002030" cy="1228725"/>
            </a:xfrm>
            <a:custGeom>
              <a:avLst/>
              <a:gdLst/>
              <a:ahLst/>
              <a:cxnLst/>
              <a:rect l="l" t="t" r="r" b="b"/>
              <a:pathLst>
                <a:path w="1002029" h="1228725">
                  <a:moveTo>
                    <a:pt x="282575" y="0"/>
                  </a:moveTo>
                  <a:lnTo>
                    <a:pt x="0" y="663321"/>
                  </a:lnTo>
                  <a:lnTo>
                    <a:pt x="59181" y="712089"/>
                  </a:lnTo>
                  <a:lnTo>
                    <a:pt x="114300" y="763524"/>
                  </a:lnTo>
                  <a:lnTo>
                    <a:pt x="164464" y="816737"/>
                  </a:lnTo>
                  <a:lnTo>
                    <a:pt x="210184" y="870966"/>
                  </a:lnTo>
                  <a:lnTo>
                    <a:pt x="251332" y="923925"/>
                  </a:lnTo>
                  <a:lnTo>
                    <a:pt x="287400" y="977011"/>
                  </a:lnTo>
                  <a:lnTo>
                    <a:pt x="320421" y="1027557"/>
                  </a:lnTo>
                  <a:lnTo>
                    <a:pt x="349757" y="1076833"/>
                  </a:lnTo>
                  <a:lnTo>
                    <a:pt x="374523" y="1121664"/>
                  </a:lnTo>
                  <a:lnTo>
                    <a:pt x="394334" y="1162812"/>
                  </a:lnTo>
                  <a:lnTo>
                    <a:pt x="411860" y="1197483"/>
                  </a:lnTo>
                  <a:lnTo>
                    <a:pt x="425069" y="1228598"/>
                  </a:lnTo>
                  <a:lnTo>
                    <a:pt x="1001902" y="982472"/>
                  </a:lnTo>
                  <a:lnTo>
                    <a:pt x="996569" y="960882"/>
                  </a:lnTo>
                  <a:lnTo>
                    <a:pt x="989837" y="935228"/>
                  </a:lnTo>
                  <a:lnTo>
                    <a:pt x="981328" y="901573"/>
                  </a:lnTo>
                  <a:lnTo>
                    <a:pt x="970787" y="863854"/>
                  </a:lnTo>
                  <a:lnTo>
                    <a:pt x="956945" y="820928"/>
                  </a:lnTo>
                  <a:lnTo>
                    <a:pt x="940688" y="775589"/>
                  </a:lnTo>
                  <a:lnTo>
                    <a:pt x="921765" y="725932"/>
                  </a:lnTo>
                  <a:lnTo>
                    <a:pt x="899286" y="673608"/>
                  </a:lnTo>
                  <a:lnTo>
                    <a:pt x="874522" y="618617"/>
                  </a:lnTo>
                  <a:lnTo>
                    <a:pt x="845947" y="561594"/>
                  </a:lnTo>
                  <a:lnTo>
                    <a:pt x="813053" y="504190"/>
                  </a:lnTo>
                  <a:lnTo>
                    <a:pt x="776858" y="446405"/>
                  </a:lnTo>
                  <a:lnTo>
                    <a:pt x="736346" y="387985"/>
                  </a:lnTo>
                  <a:lnTo>
                    <a:pt x="692530" y="329311"/>
                  </a:lnTo>
                  <a:lnTo>
                    <a:pt x="642620" y="272288"/>
                  </a:lnTo>
                  <a:lnTo>
                    <a:pt x="589406" y="217170"/>
                  </a:lnTo>
                  <a:lnTo>
                    <a:pt x="532002" y="163195"/>
                  </a:lnTo>
                  <a:lnTo>
                    <a:pt x="468629" y="112268"/>
                  </a:lnTo>
                  <a:lnTo>
                    <a:pt x="400938" y="64135"/>
                  </a:lnTo>
                  <a:lnTo>
                    <a:pt x="327405" y="21462"/>
                  </a:lnTo>
                  <a:lnTo>
                    <a:pt x="282575" y="0"/>
                  </a:lnTo>
                  <a:close/>
                </a:path>
              </a:pathLst>
            </a:custGeom>
            <a:solidFill>
              <a:srgbClr val="F7C475">
                <a:alpha val="5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9" name="object 29"/>
          <p:cNvSpPr txBox="1"/>
          <p:nvPr/>
        </p:nvSpPr>
        <p:spPr>
          <a:xfrm>
            <a:off x="7977885" y="1335151"/>
            <a:ext cx="13843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b="1" spc="-25" dirty="0">
                <a:solidFill>
                  <a:srgbClr val="FFFFFF"/>
                </a:solidFill>
                <a:latin typeface="Arial"/>
                <a:cs typeface="Arial"/>
              </a:rPr>
              <a:t>06</a:t>
            </a:r>
            <a:endParaRPr sz="8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7660640" y="1707641"/>
            <a:ext cx="7867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4950" marR="5080" indent="-222885">
              <a:lnSpc>
                <a:spcPct val="100000"/>
              </a:lnSpc>
              <a:spcBef>
                <a:spcPts val="100"/>
              </a:spcBef>
            </a:pPr>
            <a:r>
              <a:rPr sz="900" b="1" dirty="0">
                <a:solidFill>
                  <a:srgbClr val="FFFFFF"/>
                </a:solidFill>
                <a:latin typeface="Arial"/>
                <a:cs typeface="Arial"/>
              </a:rPr>
              <a:t>Obligations</a:t>
            </a:r>
            <a:r>
              <a:rPr sz="900" b="1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00" b="1" spc="-25" dirty="0">
                <a:solidFill>
                  <a:srgbClr val="FFFFFF"/>
                </a:solidFill>
                <a:latin typeface="Arial"/>
                <a:cs typeface="Arial"/>
              </a:rPr>
              <a:t>et </a:t>
            </a:r>
            <a:r>
              <a:rPr sz="900" b="1" spc="-10" dirty="0">
                <a:solidFill>
                  <a:srgbClr val="FFFFFF"/>
                </a:solidFill>
                <a:latin typeface="Arial"/>
                <a:cs typeface="Arial"/>
              </a:rPr>
              <a:t>droits</a:t>
            </a:r>
            <a:endParaRPr sz="900">
              <a:latin typeface="Arial"/>
              <a:cs typeface="Arial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7795514" y="1624202"/>
            <a:ext cx="499745" cy="0"/>
          </a:xfrm>
          <a:custGeom>
            <a:avLst/>
            <a:gdLst/>
            <a:ahLst/>
            <a:cxnLst/>
            <a:rect l="l" t="t" r="r" b="b"/>
            <a:pathLst>
              <a:path w="499745">
                <a:moveTo>
                  <a:pt x="0" y="0"/>
                </a:moveTo>
                <a:lnTo>
                  <a:pt x="499744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7833106" y="3597909"/>
            <a:ext cx="138430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b="1" spc="-25" dirty="0">
                <a:solidFill>
                  <a:srgbClr val="FFFFFF"/>
                </a:solidFill>
                <a:latin typeface="Arial"/>
                <a:cs typeface="Arial"/>
              </a:rPr>
              <a:t>04</a:t>
            </a:r>
            <a:endParaRPr sz="8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7615173" y="3916171"/>
            <a:ext cx="69405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-10" dirty="0">
                <a:solidFill>
                  <a:srgbClr val="FFFFFF"/>
                </a:solidFill>
                <a:latin typeface="Arial"/>
                <a:cs typeface="Arial"/>
              </a:rPr>
              <a:t>Certification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34" name="object 34"/>
          <p:cNvGrpSpPr/>
          <p:nvPr/>
        </p:nvGrpSpPr>
        <p:grpSpPr>
          <a:xfrm>
            <a:off x="5321300" y="1079627"/>
            <a:ext cx="3239135" cy="2813685"/>
            <a:chOff x="5321300" y="1079627"/>
            <a:chExt cx="3239135" cy="2813685"/>
          </a:xfrm>
        </p:grpSpPr>
        <p:sp>
          <p:nvSpPr>
            <p:cNvPr id="35" name="object 35"/>
            <p:cNvSpPr/>
            <p:nvPr/>
          </p:nvSpPr>
          <p:spPr>
            <a:xfrm>
              <a:off x="7650733" y="2868675"/>
              <a:ext cx="902969" cy="1017905"/>
            </a:xfrm>
            <a:custGeom>
              <a:avLst/>
              <a:gdLst/>
              <a:ahLst/>
              <a:cxnLst/>
              <a:rect l="l" t="t" r="r" b="b"/>
              <a:pathLst>
                <a:path w="902970" h="1017904">
                  <a:moveTo>
                    <a:pt x="0" y="1017714"/>
                  </a:moveTo>
                  <a:lnTo>
                    <a:pt x="499618" y="1017714"/>
                  </a:lnTo>
                </a:path>
                <a:path w="902970" h="1017904">
                  <a:moveTo>
                    <a:pt x="403225" y="0"/>
                  </a:moveTo>
                  <a:lnTo>
                    <a:pt x="902843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5321300" y="1079627"/>
              <a:ext cx="980440" cy="1307465"/>
            </a:xfrm>
            <a:custGeom>
              <a:avLst/>
              <a:gdLst/>
              <a:ahLst/>
              <a:cxnLst/>
              <a:rect l="l" t="t" r="r" b="b"/>
              <a:pathLst>
                <a:path w="980439" h="1307464">
                  <a:moveTo>
                    <a:pt x="674751" y="0"/>
                  </a:moveTo>
                  <a:lnTo>
                    <a:pt x="658113" y="10160"/>
                  </a:lnTo>
                  <a:lnTo>
                    <a:pt x="636524" y="24764"/>
                  </a:lnTo>
                  <a:lnTo>
                    <a:pt x="611759" y="40512"/>
                  </a:lnTo>
                  <a:lnTo>
                    <a:pt x="550545" y="87502"/>
                  </a:lnTo>
                  <a:lnTo>
                    <a:pt x="515874" y="116077"/>
                  </a:lnTo>
                  <a:lnTo>
                    <a:pt x="478282" y="150622"/>
                  </a:lnTo>
                  <a:lnTo>
                    <a:pt x="439038" y="187833"/>
                  </a:lnTo>
                  <a:lnTo>
                    <a:pt x="398779" y="229870"/>
                  </a:lnTo>
                  <a:lnTo>
                    <a:pt x="357632" y="276860"/>
                  </a:lnTo>
                  <a:lnTo>
                    <a:pt x="316864" y="328040"/>
                  </a:lnTo>
                  <a:lnTo>
                    <a:pt x="276478" y="385572"/>
                  </a:lnTo>
                  <a:lnTo>
                    <a:pt x="235076" y="446405"/>
                  </a:lnTo>
                  <a:lnTo>
                    <a:pt x="195452" y="513714"/>
                  </a:lnTo>
                  <a:lnTo>
                    <a:pt x="158241" y="585597"/>
                  </a:lnTo>
                  <a:lnTo>
                    <a:pt x="121920" y="663194"/>
                  </a:lnTo>
                  <a:lnTo>
                    <a:pt x="88646" y="745363"/>
                  </a:lnTo>
                  <a:lnTo>
                    <a:pt x="59054" y="832993"/>
                  </a:lnTo>
                  <a:lnTo>
                    <a:pt x="32512" y="926973"/>
                  </a:lnTo>
                  <a:lnTo>
                    <a:pt x="9016" y="1027049"/>
                  </a:lnTo>
                  <a:lnTo>
                    <a:pt x="0" y="1087120"/>
                  </a:lnTo>
                  <a:lnTo>
                    <a:pt x="593851" y="1307211"/>
                  </a:lnTo>
                  <a:lnTo>
                    <a:pt x="623188" y="1224534"/>
                  </a:lnTo>
                  <a:lnTo>
                    <a:pt x="656082" y="1145540"/>
                  </a:lnTo>
                  <a:lnTo>
                    <a:pt x="689990" y="1072261"/>
                  </a:lnTo>
                  <a:lnTo>
                    <a:pt x="725804" y="1006094"/>
                  </a:lnTo>
                  <a:lnTo>
                    <a:pt x="762635" y="943991"/>
                  </a:lnTo>
                  <a:lnTo>
                    <a:pt x="799084" y="887476"/>
                  </a:lnTo>
                  <a:lnTo>
                    <a:pt x="834771" y="836803"/>
                  </a:lnTo>
                  <a:lnTo>
                    <a:pt x="868934" y="791972"/>
                  </a:lnTo>
                  <a:lnTo>
                    <a:pt x="902208" y="751967"/>
                  </a:lnTo>
                  <a:lnTo>
                    <a:pt x="932052" y="718820"/>
                  </a:lnTo>
                  <a:lnTo>
                    <a:pt x="957072" y="690118"/>
                  </a:lnTo>
                  <a:lnTo>
                    <a:pt x="980059" y="668020"/>
                  </a:lnTo>
                  <a:lnTo>
                    <a:pt x="674751" y="0"/>
                  </a:lnTo>
                  <a:close/>
                </a:path>
              </a:pathLst>
            </a:custGeom>
            <a:solidFill>
              <a:srgbClr val="5FACE3">
                <a:alpha val="5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7" name="object 37"/>
          <p:cNvSpPr txBox="1"/>
          <p:nvPr/>
        </p:nvSpPr>
        <p:spPr>
          <a:xfrm>
            <a:off x="8236457" y="2579877"/>
            <a:ext cx="138430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b="1" spc="-25" dirty="0">
                <a:solidFill>
                  <a:srgbClr val="25859D"/>
                </a:solidFill>
                <a:latin typeface="Arial"/>
                <a:cs typeface="Arial"/>
              </a:rPr>
              <a:t>05</a:t>
            </a:r>
            <a:endParaRPr sz="80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7973314" y="2950591"/>
            <a:ext cx="64389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-10" dirty="0">
                <a:solidFill>
                  <a:srgbClr val="25859D"/>
                </a:solidFill>
                <a:latin typeface="Arial"/>
                <a:cs typeface="Arial"/>
              </a:rPr>
              <a:t>Tarification</a:t>
            </a:r>
            <a:endParaRPr sz="90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5737097" y="1502156"/>
            <a:ext cx="13843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b="1" spc="-25" dirty="0">
                <a:solidFill>
                  <a:srgbClr val="FFFFFF"/>
                </a:solidFill>
                <a:latin typeface="Arial"/>
                <a:cs typeface="Arial"/>
              </a:rPr>
              <a:t>01</a:t>
            </a:r>
            <a:endParaRPr sz="80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5488304" y="1426348"/>
            <a:ext cx="624840" cy="575310"/>
          </a:xfrm>
          <a:prstGeom prst="rect">
            <a:avLst/>
          </a:prstGeom>
        </p:spPr>
        <p:txBody>
          <a:bodyPr vert="horz" wrap="square" lIns="0" tIns="133985" rIns="0" bIns="0" rtlCol="0">
            <a:spAutoFit/>
          </a:bodyPr>
          <a:lstStyle/>
          <a:p>
            <a:pPr marL="66040">
              <a:lnSpc>
                <a:spcPct val="100000"/>
              </a:lnSpc>
              <a:spcBef>
                <a:spcPts val="1055"/>
              </a:spcBef>
              <a:tabLst>
                <a:tab pos="611505" algn="l"/>
              </a:tabLst>
            </a:pPr>
            <a:r>
              <a:rPr sz="1400" u="sng" dirty="0">
                <a:uFill>
                  <a:solidFill>
                    <a:srgbClr val="FFFFFF"/>
                  </a:solidFill>
                </a:uFill>
                <a:latin typeface="Arial MT"/>
                <a:cs typeface="Arial MT"/>
              </a:rPr>
              <a:t>	</a:t>
            </a:r>
            <a:endParaRPr sz="14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610"/>
              </a:spcBef>
            </a:pPr>
            <a:r>
              <a:rPr sz="900" b="1" spc="-10" dirty="0">
                <a:solidFill>
                  <a:srgbClr val="FFFFFF"/>
                </a:solidFill>
                <a:latin typeface="Arial"/>
                <a:cs typeface="Arial"/>
              </a:rPr>
              <a:t>Définitions</a:t>
            </a:r>
            <a:endParaRPr sz="900">
              <a:latin typeface="Arial"/>
              <a:cs typeface="Arial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5233289" y="2215388"/>
            <a:ext cx="742315" cy="1393190"/>
          </a:xfrm>
          <a:custGeom>
            <a:avLst/>
            <a:gdLst/>
            <a:ahLst/>
            <a:cxnLst/>
            <a:rect l="l" t="t" r="r" b="b"/>
            <a:pathLst>
              <a:path w="742314" h="1393189">
                <a:moveTo>
                  <a:pt x="61468" y="0"/>
                </a:moveTo>
                <a:lnTo>
                  <a:pt x="54483" y="25654"/>
                </a:lnTo>
                <a:lnTo>
                  <a:pt x="47371" y="58800"/>
                </a:lnTo>
                <a:lnTo>
                  <a:pt x="38226" y="98551"/>
                </a:lnTo>
                <a:lnTo>
                  <a:pt x="29083" y="147319"/>
                </a:lnTo>
                <a:lnTo>
                  <a:pt x="12446" y="264160"/>
                </a:lnTo>
                <a:lnTo>
                  <a:pt x="6731" y="330454"/>
                </a:lnTo>
                <a:lnTo>
                  <a:pt x="2159" y="403987"/>
                </a:lnTo>
                <a:lnTo>
                  <a:pt x="0" y="482345"/>
                </a:lnTo>
                <a:lnTo>
                  <a:pt x="1397" y="565150"/>
                </a:lnTo>
                <a:lnTo>
                  <a:pt x="5587" y="651891"/>
                </a:lnTo>
                <a:lnTo>
                  <a:pt x="14224" y="743966"/>
                </a:lnTo>
                <a:lnTo>
                  <a:pt x="28194" y="837945"/>
                </a:lnTo>
                <a:lnTo>
                  <a:pt x="46736" y="934085"/>
                </a:lnTo>
                <a:lnTo>
                  <a:pt x="70865" y="1033907"/>
                </a:lnTo>
                <a:lnTo>
                  <a:pt x="101600" y="1134745"/>
                </a:lnTo>
                <a:lnTo>
                  <a:pt x="139573" y="1237488"/>
                </a:lnTo>
                <a:lnTo>
                  <a:pt x="183387" y="1342136"/>
                </a:lnTo>
                <a:lnTo>
                  <a:pt x="212725" y="1392682"/>
                </a:lnTo>
                <a:lnTo>
                  <a:pt x="742061" y="1032763"/>
                </a:lnTo>
                <a:lnTo>
                  <a:pt x="713739" y="936625"/>
                </a:lnTo>
                <a:lnTo>
                  <a:pt x="690118" y="843280"/>
                </a:lnTo>
                <a:lnTo>
                  <a:pt x="671957" y="751967"/>
                </a:lnTo>
                <a:lnTo>
                  <a:pt x="658495" y="664337"/>
                </a:lnTo>
                <a:lnTo>
                  <a:pt x="649351" y="582168"/>
                </a:lnTo>
                <a:lnTo>
                  <a:pt x="643255" y="504570"/>
                </a:lnTo>
                <a:lnTo>
                  <a:pt x="640207" y="433197"/>
                </a:lnTo>
                <a:lnTo>
                  <a:pt x="640080" y="367284"/>
                </a:lnTo>
                <a:lnTo>
                  <a:pt x="641350" y="309499"/>
                </a:lnTo>
                <a:lnTo>
                  <a:pt x="644016" y="261238"/>
                </a:lnTo>
                <a:lnTo>
                  <a:pt x="645413" y="222123"/>
                </a:lnTo>
                <a:lnTo>
                  <a:pt x="61468" y="0"/>
                </a:lnTo>
                <a:close/>
              </a:path>
            </a:pathLst>
          </a:custGeom>
          <a:solidFill>
            <a:srgbClr val="E9885F">
              <a:alpha val="5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 txBox="1"/>
          <p:nvPr/>
        </p:nvSpPr>
        <p:spPr>
          <a:xfrm>
            <a:off x="5536438" y="2577846"/>
            <a:ext cx="138430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b="1" spc="-25" dirty="0">
                <a:solidFill>
                  <a:srgbClr val="FFFFFF"/>
                </a:solidFill>
                <a:latin typeface="Arial"/>
                <a:cs typeface="Arial"/>
              </a:rPr>
              <a:t>02</a:t>
            </a:r>
            <a:endParaRPr sz="80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5345429" y="2914014"/>
            <a:ext cx="53530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-10" dirty="0">
                <a:solidFill>
                  <a:srgbClr val="FFFFFF"/>
                </a:solidFill>
                <a:latin typeface="Arial"/>
                <a:cs typeface="Arial"/>
              </a:rPr>
              <a:t>Eligibilité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44" name="object 44"/>
          <p:cNvGrpSpPr/>
          <p:nvPr/>
        </p:nvGrpSpPr>
        <p:grpSpPr>
          <a:xfrm>
            <a:off x="5348096" y="2860039"/>
            <a:ext cx="1145540" cy="1700530"/>
            <a:chOff x="5348096" y="2860039"/>
            <a:chExt cx="1145540" cy="1700530"/>
          </a:xfrm>
        </p:grpSpPr>
        <p:sp>
          <p:nvSpPr>
            <p:cNvPr id="45" name="object 45"/>
            <p:cNvSpPr/>
            <p:nvPr/>
          </p:nvSpPr>
          <p:spPr>
            <a:xfrm>
              <a:off x="5354446" y="2866389"/>
              <a:ext cx="499745" cy="0"/>
            </a:xfrm>
            <a:custGeom>
              <a:avLst/>
              <a:gdLst/>
              <a:ahLst/>
              <a:cxnLst/>
              <a:rect l="l" t="t" r="r" b="b"/>
              <a:pathLst>
                <a:path w="499745">
                  <a:moveTo>
                    <a:pt x="0" y="0"/>
                  </a:moveTo>
                  <a:lnTo>
                    <a:pt x="499617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5459729" y="3279139"/>
              <a:ext cx="1033780" cy="1281430"/>
            </a:xfrm>
            <a:custGeom>
              <a:avLst/>
              <a:gdLst/>
              <a:ahLst/>
              <a:cxnLst/>
              <a:rect l="l" t="t" r="r" b="b"/>
              <a:pathLst>
                <a:path w="1033779" h="1281429">
                  <a:moveTo>
                    <a:pt x="525907" y="0"/>
                  </a:moveTo>
                  <a:lnTo>
                    <a:pt x="0" y="341122"/>
                  </a:lnTo>
                  <a:lnTo>
                    <a:pt x="21844" y="398653"/>
                  </a:lnTo>
                  <a:lnTo>
                    <a:pt x="63754" y="493141"/>
                  </a:lnTo>
                  <a:lnTo>
                    <a:pt x="110109" y="582041"/>
                  </a:lnTo>
                  <a:lnTo>
                    <a:pt x="157734" y="662432"/>
                  </a:lnTo>
                  <a:lnTo>
                    <a:pt x="207899" y="738276"/>
                  </a:lnTo>
                  <a:lnTo>
                    <a:pt x="258445" y="807440"/>
                  </a:lnTo>
                  <a:lnTo>
                    <a:pt x="310134" y="870623"/>
                  </a:lnTo>
                  <a:lnTo>
                    <a:pt x="362712" y="927836"/>
                  </a:lnTo>
                  <a:lnTo>
                    <a:pt x="414782" y="980986"/>
                  </a:lnTo>
                  <a:lnTo>
                    <a:pt x="466217" y="1029246"/>
                  </a:lnTo>
                  <a:lnTo>
                    <a:pt x="516763" y="1071803"/>
                  </a:lnTo>
                  <a:lnTo>
                    <a:pt x="566547" y="1109484"/>
                  </a:lnTo>
                  <a:lnTo>
                    <a:pt x="614680" y="1144079"/>
                  </a:lnTo>
                  <a:lnTo>
                    <a:pt x="660019" y="1172438"/>
                  </a:lnTo>
                  <a:lnTo>
                    <a:pt x="702945" y="1197825"/>
                  </a:lnTo>
                  <a:lnTo>
                    <a:pt x="742061" y="1219581"/>
                  </a:lnTo>
                  <a:lnTo>
                    <a:pt x="778891" y="1238364"/>
                  </a:lnTo>
                  <a:lnTo>
                    <a:pt x="839851" y="1264450"/>
                  </a:lnTo>
                  <a:lnTo>
                    <a:pt x="861822" y="1273746"/>
                  </a:lnTo>
                  <a:lnTo>
                    <a:pt x="880237" y="1281061"/>
                  </a:lnTo>
                  <a:lnTo>
                    <a:pt x="1033399" y="554990"/>
                  </a:lnTo>
                  <a:lnTo>
                    <a:pt x="1006475" y="538099"/>
                  </a:lnTo>
                  <a:lnTo>
                    <a:pt x="976249" y="515874"/>
                  </a:lnTo>
                  <a:lnTo>
                    <a:pt x="940054" y="487807"/>
                  </a:lnTo>
                  <a:lnTo>
                    <a:pt x="900557" y="455295"/>
                  </a:lnTo>
                  <a:lnTo>
                    <a:pt x="857250" y="418338"/>
                  </a:lnTo>
                  <a:lnTo>
                    <a:pt x="812419" y="375031"/>
                  </a:lnTo>
                  <a:lnTo>
                    <a:pt x="764794" y="326136"/>
                  </a:lnTo>
                  <a:lnTo>
                    <a:pt x="717169" y="272415"/>
                  </a:lnTo>
                  <a:lnTo>
                    <a:pt x="668020" y="212979"/>
                  </a:lnTo>
                  <a:lnTo>
                    <a:pt x="619379" y="147701"/>
                  </a:lnTo>
                  <a:lnTo>
                    <a:pt x="571754" y="76454"/>
                  </a:lnTo>
                  <a:lnTo>
                    <a:pt x="525907" y="0"/>
                  </a:lnTo>
                  <a:close/>
                </a:path>
              </a:pathLst>
            </a:custGeom>
            <a:solidFill>
              <a:srgbClr val="85CFE1">
                <a:alpha val="5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7" name="object 47"/>
          <p:cNvSpPr txBox="1"/>
          <p:nvPr/>
        </p:nvSpPr>
        <p:spPr>
          <a:xfrm>
            <a:off x="5935726" y="3561079"/>
            <a:ext cx="138430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b="1" spc="-25" dirty="0">
                <a:solidFill>
                  <a:srgbClr val="F09D18"/>
                </a:solidFill>
                <a:latin typeface="Arial"/>
                <a:cs typeface="Arial"/>
              </a:rPr>
              <a:t>03</a:t>
            </a:r>
            <a:endParaRPr sz="800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5662040" y="3863746"/>
            <a:ext cx="76200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-10" dirty="0">
                <a:solidFill>
                  <a:srgbClr val="F09D18"/>
                </a:solidFill>
                <a:latin typeface="Arial"/>
                <a:cs typeface="Arial"/>
              </a:rPr>
              <a:t>Autorisations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49" name="object 49"/>
          <p:cNvGrpSpPr/>
          <p:nvPr/>
        </p:nvGrpSpPr>
        <p:grpSpPr>
          <a:xfrm>
            <a:off x="5741161" y="2234438"/>
            <a:ext cx="1748155" cy="1621790"/>
            <a:chOff x="5741161" y="2234438"/>
            <a:chExt cx="1748155" cy="1621790"/>
          </a:xfrm>
        </p:grpSpPr>
        <p:sp>
          <p:nvSpPr>
            <p:cNvPr id="50" name="object 50"/>
            <p:cNvSpPr/>
            <p:nvPr/>
          </p:nvSpPr>
          <p:spPr>
            <a:xfrm>
              <a:off x="5741161" y="3849497"/>
              <a:ext cx="559435" cy="0"/>
            </a:xfrm>
            <a:custGeom>
              <a:avLst/>
              <a:gdLst/>
              <a:ahLst/>
              <a:cxnLst/>
              <a:rect l="l" t="t" r="r" b="b"/>
              <a:pathLst>
                <a:path w="559435">
                  <a:moveTo>
                    <a:pt x="0" y="0"/>
                  </a:moveTo>
                  <a:lnTo>
                    <a:pt x="559435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1" name="object 51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469379" y="2237613"/>
              <a:ext cx="1016762" cy="932434"/>
            </a:xfrm>
            <a:prstGeom prst="rect">
              <a:avLst/>
            </a:prstGeom>
          </p:spPr>
        </p:pic>
        <p:sp>
          <p:nvSpPr>
            <p:cNvPr id="52" name="object 52"/>
            <p:cNvSpPr/>
            <p:nvPr/>
          </p:nvSpPr>
          <p:spPr>
            <a:xfrm>
              <a:off x="6469379" y="2237613"/>
              <a:ext cx="1017269" cy="932815"/>
            </a:xfrm>
            <a:custGeom>
              <a:avLst/>
              <a:gdLst/>
              <a:ahLst/>
              <a:cxnLst/>
              <a:rect l="l" t="t" r="r" b="b"/>
              <a:pathLst>
                <a:path w="1017270" h="932814">
                  <a:moveTo>
                    <a:pt x="0" y="466217"/>
                  </a:moveTo>
                  <a:lnTo>
                    <a:pt x="203326" y="0"/>
                  </a:lnTo>
                  <a:lnTo>
                    <a:pt x="813435" y="0"/>
                  </a:lnTo>
                  <a:lnTo>
                    <a:pt x="1016762" y="466217"/>
                  </a:lnTo>
                  <a:lnTo>
                    <a:pt x="813435" y="932434"/>
                  </a:lnTo>
                  <a:lnTo>
                    <a:pt x="203326" y="932434"/>
                  </a:lnTo>
                  <a:lnTo>
                    <a:pt x="0" y="466217"/>
                  </a:lnTo>
                  <a:close/>
                </a:path>
              </a:pathLst>
            </a:custGeom>
            <a:ln w="6350">
              <a:solidFill>
                <a:srgbClr val="B7481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3" name="object 53"/>
          <p:cNvSpPr txBox="1"/>
          <p:nvPr/>
        </p:nvSpPr>
        <p:spPr>
          <a:xfrm>
            <a:off x="6830314" y="2607944"/>
            <a:ext cx="29718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20" dirty="0">
                <a:latin typeface="Calibri"/>
                <a:cs typeface="Calibri"/>
              </a:rPr>
              <a:t>CPPA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54" name="object 5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90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spc="-25" dirty="0"/>
              <a:t>17</a:t>
            </a:fld>
            <a:endParaRPr spc="-25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14045" y="155447"/>
            <a:ext cx="7966709" cy="577215"/>
            <a:chOff x="214045" y="155447"/>
            <a:chExt cx="7966709" cy="577215"/>
          </a:xfrm>
        </p:grpSpPr>
        <p:sp>
          <p:nvSpPr>
            <p:cNvPr id="3" name="object 3"/>
            <p:cNvSpPr/>
            <p:nvPr/>
          </p:nvSpPr>
          <p:spPr>
            <a:xfrm>
              <a:off x="214045" y="197548"/>
              <a:ext cx="7966709" cy="400685"/>
            </a:xfrm>
            <a:custGeom>
              <a:avLst/>
              <a:gdLst/>
              <a:ahLst/>
              <a:cxnLst/>
              <a:rect l="l" t="t" r="r" b="b"/>
              <a:pathLst>
                <a:path w="7966709" h="400684">
                  <a:moveTo>
                    <a:pt x="7966709" y="0"/>
                  </a:moveTo>
                  <a:lnTo>
                    <a:pt x="0" y="0"/>
                  </a:lnTo>
                  <a:lnTo>
                    <a:pt x="0" y="400113"/>
                  </a:lnTo>
                  <a:lnTo>
                    <a:pt x="7966709" y="400113"/>
                  </a:lnTo>
                  <a:lnTo>
                    <a:pt x="7966709" y="0"/>
                  </a:lnTo>
                  <a:close/>
                </a:path>
              </a:pathLst>
            </a:custGeom>
            <a:solidFill>
              <a:srgbClr val="00A0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517648" y="155447"/>
              <a:ext cx="517410" cy="576834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717292" y="219468"/>
              <a:ext cx="1652778" cy="470141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158996" y="219468"/>
              <a:ext cx="569213" cy="47014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509516" y="219468"/>
              <a:ext cx="543293" cy="47014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811267" y="155447"/>
              <a:ext cx="1084326" cy="576834"/>
            </a:xfrm>
            <a:prstGeom prst="rect">
              <a:avLst/>
            </a:prstGeom>
          </p:spPr>
        </p:pic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09283" y="192786"/>
            <a:ext cx="7976234" cy="410209"/>
          </a:xfrm>
          <a:prstGeom prst="rect">
            <a:avLst/>
          </a:prstGeom>
          <a:ln w="3175">
            <a:solidFill>
              <a:srgbClr val="00A09A"/>
            </a:solidFill>
          </a:ln>
        </p:spPr>
        <p:txBody>
          <a:bodyPr vert="horz" wrap="square" lIns="0" tIns="4318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40"/>
              </a:spcBef>
            </a:pPr>
            <a:r>
              <a:rPr cap="small" spc="-10" dirty="0"/>
              <a:t>Publications</a:t>
            </a:r>
            <a:r>
              <a:rPr cap="small" spc="110" dirty="0"/>
              <a:t> </a:t>
            </a:r>
            <a:r>
              <a:rPr cap="small" dirty="0"/>
              <a:t>de</a:t>
            </a:r>
            <a:r>
              <a:rPr cap="small" spc="50" dirty="0"/>
              <a:t> </a:t>
            </a:r>
            <a:r>
              <a:rPr cap="small" dirty="0"/>
              <a:t>la</a:t>
            </a:r>
            <a:r>
              <a:rPr cap="small" spc="10" dirty="0"/>
              <a:t> </a:t>
            </a:r>
            <a:r>
              <a:rPr cap="small" spc="-20" dirty="0"/>
              <a:t>CREG</a:t>
            </a:r>
          </a:p>
        </p:txBody>
      </p:sp>
      <p:sp>
        <p:nvSpPr>
          <p:cNvPr id="10" name="object 10"/>
          <p:cNvSpPr/>
          <p:nvPr/>
        </p:nvSpPr>
        <p:spPr>
          <a:xfrm>
            <a:off x="9047733" y="54"/>
            <a:ext cx="96520" cy="5143500"/>
          </a:xfrm>
          <a:custGeom>
            <a:avLst/>
            <a:gdLst/>
            <a:ahLst/>
            <a:cxnLst/>
            <a:rect l="l" t="t" r="r" b="b"/>
            <a:pathLst>
              <a:path w="96520" h="5143500">
                <a:moveTo>
                  <a:pt x="0" y="0"/>
                </a:moveTo>
                <a:lnTo>
                  <a:pt x="0" y="5143445"/>
                </a:lnTo>
                <a:lnTo>
                  <a:pt x="96266" y="5143445"/>
                </a:lnTo>
                <a:lnTo>
                  <a:pt x="96266" y="0"/>
                </a:lnTo>
                <a:lnTo>
                  <a:pt x="0" y="0"/>
                </a:lnTo>
                <a:close/>
              </a:path>
            </a:pathLst>
          </a:custGeom>
          <a:solidFill>
            <a:srgbClr val="00A09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" name="object 1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631647" y="998092"/>
            <a:ext cx="1517650" cy="1932685"/>
          </a:xfrm>
          <a:prstGeom prst="rect">
            <a:avLst/>
          </a:prstGeom>
        </p:spPr>
      </p:pic>
      <p:grpSp>
        <p:nvGrpSpPr>
          <p:cNvPr id="12" name="object 12"/>
          <p:cNvGrpSpPr/>
          <p:nvPr/>
        </p:nvGrpSpPr>
        <p:grpSpPr>
          <a:xfrm>
            <a:off x="640029" y="660273"/>
            <a:ext cx="8088630" cy="4477385"/>
            <a:chOff x="640029" y="660273"/>
            <a:chExt cx="8088630" cy="4477385"/>
          </a:xfrm>
        </p:grpSpPr>
        <p:sp>
          <p:nvSpPr>
            <p:cNvPr id="13" name="object 13"/>
            <p:cNvSpPr/>
            <p:nvPr/>
          </p:nvSpPr>
          <p:spPr>
            <a:xfrm>
              <a:off x="3771900" y="4500587"/>
              <a:ext cx="307340" cy="237490"/>
            </a:xfrm>
            <a:custGeom>
              <a:avLst/>
              <a:gdLst/>
              <a:ahLst/>
              <a:cxnLst/>
              <a:rect l="l" t="t" r="r" b="b"/>
              <a:pathLst>
                <a:path w="307339" h="237489">
                  <a:moveTo>
                    <a:pt x="7492" y="59321"/>
                  </a:moveTo>
                  <a:lnTo>
                    <a:pt x="0" y="59321"/>
                  </a:lnTo>
                  <a:lnTo>
                    <a:pt x="0" y="177990"/>
                  </a:lnTo>
                  <a:lnTo>
                    <a:pt x="7492" y="177990"/>
                  </a:lnTo>
                  <a:lnTo>
                    <a:pt x="7492" y="59321"/>
                  </a:lnTo>
                  <a:close/>
                </a:path>
                <a:path w="307339" h="237489">
                  <a:moveTo>
                    <a:pt x="29717" y="59321"/>
                  </a:moveTo>
                  <a:lnTo>
                    <a:pt x="14859" y="59321"/>
                  </a:lnTo>
                  <a:lnTo>
                    <a:pt x="14859" y="177990"/>
                  </a:lnTo>
                  <a:lnTo>
                    <a:pt x="29717" y="177990"/>
                  </a:lnTo>
                  <a:lnTo>
                    <a:pt x="29717" y="59321"/>
                  </a:lnTo>
                  <a:close/>
                </a:path>
                <a:path w="307339" h="237489">
                  <a:moveTo>
                    <a:pt x="188467" y="0"/>
                  </a:moveTo>
                  <a:lnTo>
                    <a:pt x="188467" y="59321"/>
                  </a:lnTo>
                  <a:lnTo>
                    <a:pt x="37084" y="59321"/>
                  </a:lnTo>
                  <a:lnTo>
                    <a:pt x="37084" y="177990"/>
                  </a:lnTo>
                  <a:lnTo>
                    <a:pt x="188467" y="177990"/>
                  </a:lnTo>
                  <a:lnTo>
                    <a:pt x="188467" y="237324"/>
                  </a:lnTo>
                  <a:lnTo>
                    <a:pt x="307213" y="118656"/>
                  </a:lnTo>
                  <a:lnTo>
                    <a:pt x="188467" y="0"/>
                  </a:lnTo>
                  <a:close/>
                </a:path>
              </a:pathLst>
            </a:custGeom>
            <a:solidFill>
              <a:srgbClr val="3BAA9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195066" y="3368330"/>
              <a:ext cx="2020824" cy="1769236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936623" y="3368421"/>
              <a:ext cx="1281176" cy="1566037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677664" y="3198545"/>
              <a:ext cx="1498727" cy="1701800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109334" y="3196386"/>
              <a:ext cx="1404365" cy="1687322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411212" y="3202890"/>
              <a:ext cx="1194905" cy="1653996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640029" y="3034812"/>
              <a:ext cx="1468628" cy="1990217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7007352" y="917194"/>
              <a:ext cx="1720723" cy="2244089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198623" y="660273"/>
              <a:ext cx="2794911" cy="2443411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077714" y="757682"/>
              <a:ext cx="1926122" cy="2250037"/>
            </a:xfrm>
            <a:prstGeom prst="rect">
              <a:avLst/>
            </a:prstGeom>
          </p:spPr>
        </p:pic>
      </p:grpSp>
      <p:sp>
        <p:nvSpPr>
          <p:cNvPr id="23" name="object 2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90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spc="-25" dirty="0"/>
              <a:t>18</a:t>
            </a:fld>
            <a:endParaRPr spc="-25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13384" y="2934107"/>
            <a:ext cx="4396740" cy="93980"/>
            <a:chOff x="413384" y="2934107"/>
            <a:chExt cx="4396740" cy="93980"/>
          </a:xfrm>
        </p:grpSpPr>
        <p:sp>
          <p:nvSpPr>
            <p:cNvPr id="3" name="object 3"/>
            <p:cNvSpPr/>
            <p:nvPr/>
          </p:nvSpPr>
          <p:spPr>
            <a:xfrm>
              <a:off x="419734" y="2940457"/>
              <a:ext cx="4384040" cy="81280"/>
            </a:xfrm>
            <a:custGeom>
              <a:avLst/>
              <a:gdLst/>
              <a:ahLst/>
              <a:cxnLst/>
              <a:rect l="l" t="t" r="r" b="b"/>
              <a:pathLst>
                <a:path w="4384040" h="81280">
                  <a:moveTo>
                    <a:pt x="4383659" y="0"/>
                  </a:moveTo>
                  <a:lnTo>
                    <a:pt x="0" y="0"/>
                  </a:lnTo>
                  <a:lnTo>
                    <a:pt x="0" y="80999"/>
                  </a:lnTo>
                  <a:lnTo>
                    <a:pt x="4383659" y="80999"/>
                  </a:lnTo>
                  <a:lnTo>
                    <a:pt x="4383659" y="0"/>
                  </a:lnTo>
                  <a:close/>
                </a:path>
              </a:pathLst>
            </a:custGeom>
            <a:solidFill>
              <a:srgbClr val="DED7A3">
                <a:alpha val="5097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19734" y="2940457"/>
              <a:ext cx="4384040" cy="81280"/>
            </a:xfrm>
            <a:custGeom>
              <a:avLst/>
              <a:gdLst/>
              <a:ahLst/>
              <a:cxnLst/>
              <a:rect l="l" t="t" r="r" b="b"/>
              <a:pathLst>
                <a:path w="4384040" h="81280">
                  <a:moveTo>
                    <a:pt x="0" y="80999"/>
                  </a:moveTo>
                  <a:lnTo>
                    <a:pt x="4383659" y="80999"/>
                  </a:lnTo>
                  <a:lnTo>
                    <a:pt x="4383659" y="0"/>
                  </a:lnTo>
                  <a:lnTo>
                    <a:pt x="0" y="0"/>
                  </a:lnTo>
                  <a:lnTo>
                    <a:pt x="0" y="80999"/>
                  </a:lnTo>
                  <a:close/>
                </a:path>
              </a:pathLst>
            </a:custGeom>
            <a:ln w="12700">
              <a:solidFill>
                <a:srgbClr val="DED7A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170078" y="1985035"/>
            <a:ext cx="3249930" cy="7550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565"/>
              </a:lnSpc>
            </a:pPr>
            <a:r>
              <a:rPr sz="2700" b="1" i="1" dirty="0">
                <a:latin typeface="Calibri"/>
                <a:cs typeface="Calibri"/>
              </a:rPr>
              <a:t>La</a:t>
            </a:r>
            <a:r>
              <a:rPr sz="2700" b="1" i="1" spc="-5" dirty="0">
                <a:latin typeface="Calibri"/>
                <a:cs typeface="Calibri"/>
              </a:rPr>
              <a:t> </a:t>
            </a:r>
            <a:r>
              <a:rPr sz="2700" b="1" i="1" dirty="0">
                <a:latin typeface="Calibri"/>
                <a:cs typeface="Calibri"/>
              </a:rPr>
              <a:t>DAER</a:t>
            </a:r>
            <a:r>
              <a:rPr sz="2700" b="1" i="1" spc="-20" dirty="0">
                <a:latin typeface="Calibri"/>
                <a:cs typeface="Calibri"/>
              </a:rPr>
              <a:t> </a:t>
            </a:r>
            <a:r>
              <a:rPr sz="2700" b="1" i="1" dirty="0">
                <a:latin typeface="Calibri"/>
                <a:cs typeface="Calibri"/>
              </a:rPr>
              <a:t>vous </a:t>
            </a:r>
            <a:r>
              <a:rPr sz="2700" b="1" i="1" spc="-10" dirty="0">
                <a:latin typeface="Calibri"/>
                <a:cs typeface="Calibri"/>
              </a:rPr>
              <a:t>remercie</a:t>
            </a:r>
            <a:endParaRPr sz="27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r>
              <a:rPr sz="2700" b="1" i="1" dirty="0">
                <a:latin typeface="Calibri"/>
                <a:cs typeface="Calibri"/>
              </a:rPr>
              <a:t>pour</a:t>
            </a:r>
            <a:r>
              <a:rPr sz="2700" b="1" i="1" spc="-45" dirty="0">
                <a:latin typeface="Calibri"/>
                <a:cs typeface="Calibri"/>
              </a:rPr>
              <a:t> </a:t>
            </a:r>
            <a:r>
              <a:rPr sz="2700" b="1" i="1" dirty="0">
                <a:latin typeface="Calibri"/>
                <a:cs typeface="Calibri"/>
              </a:rPr>
              <a:t>votre</a:t>
            </a:r>
            <a:r>
              <a:rPr sz="2700" b="1" i="1" spc="-35" dirty="0">
                <a:latin typeface="Calibri"/>
                <a:cs typeface="Calibri"/>
              </a:rPr>
              <a:t> </a:t>
            </a:r>
            <a:r>
              <a:rPr sz="2700" b="1" i="1" spc="-10" dirty="0">
                <a:latin typeface="Calibri"/>
                <a:cs typeface="Calibri"/>
              </a:rPr>
              <a:t>attention</a:t>
            </a:r>
            <a:endParaRPr sz="2700">
              <a:latin typeface="Calibri"/>
              <a:cs typeface="Calibri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-6350" y="1499415"/>
            <a:ext cx="9150350" cy="3635375"/>
            <a:chOff x="-6350" y="1499415"/>
            <a:chExt cx="9150350" cy="3635375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499415"/>
              <a:ext cx="9143746" cy="3634993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0" y="2797647"/>
              <a:ext cx="4356100" cy="81915"/>
            </a:xfrm>
            <a:custGeom>
              <a:avLst/>
              <a:gdLst/>
              <a:ahLst/>
              <a:cxnLst/>
              <a:rect l="l" t="t" r="r" b="b"/>
              <a:pathLst>
                <a:path w="4356100" h="81914">
                  <a:moveTo>
                    <a:pt x="4355599" y="0"/>
                  </a:moveTo>
                  <a:lnTo>
                    <a:pt x="0" y="0"/>
                  </a:lnTo>
                  <a:lnTo>
                    <a:pt x="0" y="81442"/>
                  </a:lnTo>
                  <a:lnTo>
                    <a:pt x="4355599" y="81442"/>
                  </a:lnTo>
                  <a:lnTo>
                    <a:pt x="4355599" y="0"/>
                  </a:lnTo>
                  <a:close/>
                </a:path>
              </a:pathLst>
            </a:custGeom>
            <a:solidFill>
              <a:srgbClr val="008D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0" y="2797647"/>
              <a:ext cx="4356100" cy="81915"/>
            </a:xfrm>
            <a:custGeom>
              <a:avLst/>
              <a:gdLst/>
              <a:ahLst/>
              <a:cxnLst/>
              <a:rect l="l" t="t" r="r" b="b"/>
              <a:pathLst>
                <a:path w="4356100" h="81914">
                  <a:moveTo>
                    <a:pt x="0" y="81442"/>
                  </a:moveTo>
                  <a:lnTo>
                    <a:pt x="4355599" y="81442"/>
                  </a:lnTo>
                  <a:lnTo>
                    <a:pt x="4355599" y="0"/>
                  </a:lnTo>
                  <a:lnTo>
                    <a:pt x="0" y="0"/>
                  </a:lnTo>
                </a:path>
              </a:pathLst>
            </a:custGeom>
            <a:ln w="12700">
              <a:solidFill>
                <a:srgbClr val="DED7A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0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96133" y="521957"/>
            <a:ext cx="3648964" cy="656602"/>
          </a:xfrm>
          <a:prstGeom prst="rect">
            <a:avLst/>
          </a:prstGeom>
        </p:spPr>
      </p:pic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78605" y="2009025"/>
            <a:ext cx="3427095" cy="708025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39370" rIns="0" bIns="0" rtlCol="0">
            <a:spAutoFit/>
          </a:bodyPr>
          <a:lstStyle/>
          <a:p>
            <a:pPr marL="91440" marR="431800">
              <a:lnSpc>
                <a:spcPct val="100000"/>
              </a:lnSpc>
              <a:spcBef>
                <a:spcPts val="310"/>
              </a:spcBef>
            </a:pPr>
            <a:r>
              <a:rPr i="1" dirty="0">
                <a:solidFill>
                  <a:srgbClr val="000000"/>
                </a:solidFill>
                <a:latin typeface="Arial"/>
                <a:cs typeface="Arial"/>
              </a:rPr>
              <a:t>La</a:t>
            </a:r>
            <a:r>
              <a:rPr i="1" spc="-2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i="1" dirty="0">
                <a:solidFill>
                  <a:srgbClr val="000000"/>
                </a:solidFill>
                <a:latin typeface="Arial"/>
                <a:cs typeface="Arial"/>
              </a:rPr>
              <a:t>CREG</a:t>
            </a:r>
            <a:r>
              <a:rPr i="1" spc="-4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i="1" dirty="0">
                <a:solidFill>
                  <a:srgbClr val="000000"/>
                </a:solidFill>
                <a:latin typeface="Arial"/>
                <a:cs typeface="Arial"/>
              </a:rPr>
              <a:t>vous</a:t>
            </a:r>
            <a:r>
              <a:rPr i="1" spc="-3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i="1" spc="-10" dirty="0">
                <a:solidFill>
                  <a:srgbClr val="000000"/>
                </a:solidFill>
                <a:latin typeface="Arial"/>
                <a:cs typeface="Arial"/>
              </a:rPr>
              <a:t>remercie </a:t>
            </a:r>
            <a:r>
              <a:rPr i="1" dirty="0">
                <a:solidFill>
                  <a:srgbClr val="000000"/>
                </a:solidFill>
                <a:latin typeface="Arial"/>
                <a:cs typeface="Arial"/>
              </a:rPr>
              <a:t>pour</a:t>
            </a:r>
            <a:r>
              <a:rPr i="1" spc="-2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i="1" dirty="0">
                <a:solidFill>
                  <a:srgbClr val="000000"/>
                </a:solidFill>
                <a:latin typeface="Arial"/>
                <a:cs typeface="Arial"/>
              </a:rPr>
              <a:t>votre</a:t>
            </a:r>
            <a:r>
              <a:rPr i="1" spc="-4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i="1" spc="-10" dirty="0">
                <a:solidFill>
                  <a:srgbClr val="000000"/>
                </a:solidFill>
                <a:latin typeface="Arial"/>
                <a:cs typeface="Arial"/>
              </a:rPr>
              <a:t>attention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5149850"/>
            <a:chOff x="-6350" y="0"/>
            <a:chExt cx="9156700" cy="5149850"/>
          </a:xfrm>
        </p:grpSpPr>
        <p:sp>
          <p:nvSpPr>
            <p:cNvPr id="3" name="object 3"/>
            <p:cNvSpPr/>
            <p:nvPr/>
          </p:nvSpPr>
          <p:spPr>
            <a:xfrm>
              <a:off x="3694938" y="3177032"/>
              <a:ext cx="1406525" cy="1343660"/>
            </a:xfrm>
            <a:custGeom>
              <a:avLst/>
              <a:gdLst/>
              <a:ahLst/>
              <a:cxnLst/>
              <a:rect l="l" t="t" r="r" b="b"/>
              <a:pathLst>
                <a:path w="1406525" h="1343660">
                  <a:moveTo>
                    <a:pt x="703326" y="0"/>
                  </a:moveTo>
                  <a:lnTo>
                    <a:pt x="655165" y="1550"/>
                  </a:lnTo>
                  <a:lnTo>
                    <a:pt x="607876" y="6134"/>
                  </a:lnTo>
                  <a:lnTo>
                    <a:pt x="561564" y="13652"/>
                  </a:lnTo>
                  <a:lnTo>
                    <a:pt x="516334" y="24003"/>
                  </a:lnTo>
                  <a:lnTo>
                    <a:pt x="472289" y="37088"/>
                  </a:lnTo>
                  <a:lnTo>
                    <a:pt x="429535" y="52806"/>
                  </a:lnTo>
                  <a:lnTo>
                    <a:pt x="388177" y="71057"/>
                  </a:lnTo>
                  <a:lnTo>
                    <a:pt x="348318" y="91741"/>
                  </a:lnTo>
                  <a:lnTo>
                    <a:pt x="310064" y="114757"/>
                  </a:lnTo>
                  <a:lnTo>
                    <a:pt x="273520" y="140006"/>
                  </a:lnTo>
                  <a:lnTo>
                    <a:pt x="238789" y="167388"/>
                  </a:lnTo>
                  <a:lnTo>
                    <a:pt x="205978" y="196802"/>
                  </a:lnTo>
                  <a:lnTo>
                    <a:pt x="175189" y="228148"/>
                  </a:lnTo>
                  <a:lnTo>
                    <a:pt x="146529" y="261326"/>
                  </a:lnTo>
                  <a:lnTo>
                    <a:pt x="120102" y="296236"/>
                  </a:lnTo>
                  <a:lnTo>
                    <a:pt x="96012" y="332777"/>
                  </a:lnTo>
                  <a:lnTo>
                    <a:pt x="74364" y="370850"/>
                  </a:lnTo>
                  <a:lnTo>
                    <a:pt x="55262" y="410354"/>
                  </a:lnTo>
                  <a:lnTo>
                    <a:pt x="38813" y="451190"/>
                  </a:lnTo>
                  <a:lnTo>
                    <a:pt x="25119" y="493256"/>
                  </a:lnTo>
                  <a:lnTo>
                    <a:pt x="14286" y="536454"/>
                  </a:lnTo>
                  <a:lnTo>
                    <a:pt x="6419" y="580682"/>
                  </a:lnTo>
                  <a:lnTo>
                    <a:pt x="1622" y="625840"/>
                  </a:lnTo>
                  <a:lnTo>
                    <a:pt x="0" y="671830"/>
                  </a:lnTo>
                  <a:lnTo>
                    <a:pt x="1622" y="717827"/>
                  </a:lnTo>
                  <a:lnTo>
                    <a:pt x="6419" y="762993"/>
                  </a:lnTo>
                  <a:lnTo>
                    <a:pt x="14286" y="807227"/>
                  </a:lnTo>
                  <a:lnTo>
                    <a:pt x="25119" y="850428"/>
                  </a:lnTo>
                  <a:lnTo>
                    <a:pt x="38813" y="892498"/>
                  </a:lnTo>
                  <a:lnTo>
                    <a:pt x="55262" y="933335"/>
                  </a:lnTo>
                  <a:lnTo>
                    <a:pt x="74364" y="972840"/>
                  </a:lnTo>
                  <a:lnTo>
                    <a:pt x="96011" y="1010912"/>
                  </a:lnTo>
                  <a:lnTo>
                    <a:pt x="120102" y="1047453"/>
                  </a:lnTo>
                  <a:lnTo>
                    <a:pt x="146529" y="1082361"/>
                  </a:lnTo>
                  <a:lnTo>
                    <a:pt x="175189" y="1115536"/>
                  </a:lnTo>
                  <a:lnTo>
                    <a:pt x="205978" y="1146879"/>
                  </a:lnTo>
                  <a:lnTo>
                    <a:pt x="238789" y="1176290"/>
                  </a:lnTo>
                  <a:lnTo>
                    <a:pt x="273520" y="1203668"/>
                  </a:lnTo>
                  <a:lnTo>
                    <a:pt x="310064" y="1228913"/>
                  </a:lnTo>
                  <a:lnTo>
                    <a:pt x="348318" y="1251926"/>
                  </a:lnTo>
                  <a:lnTo>
                    <a:pt x="388177" y="1272606"/>
                  </a:lnTo>
                  <a:lnTo>
                    <a:pt x="429535" y="1290853"/>
                  </a:lnTo>
                  <a:lnTo>
                    <a:pt x="472289" y="1306568"/>
                  </a:lnTo>
                  <a:lnTo>
                    <a:pt x="516334" y="1319649"/>
                  </a:lnTo>
                  <a:lnTo>
                    <a:pt x="561564" y="1329998"/>
                  </a:lnTo>
                  <a:lnTo>
                    <a:pt x="607876" y="1337514"/>
                  </a:lnTo>
                  <a:lnTo>
                    <a:pt x="655165" y="1342097"/>
                  </a:lnTo>
                  <a:lnTo>
                    <a:pt x="703326" y="1343647"/>
                  </a:lnTo>
                  <a:lnTo>
                    <a:pt x="751471" y="1342097"/>
                  </a:lnTo>
                  <a:lnTo>
                    <a:pt x="798745" y="1337514"/>
                  </a:lnTo>
                  <a:lnTo>
                    <a:pt x="845045" y="1329998"/>
                  </a:lnTo>
                  <a:lnTo>
                    <a:pt x="890264" y="1319649"/>
                  </a:lnTo>
                  <a:lnTo>
                    <a:pt x="934298" y="1306568"/>
                  </a:lnTo>
                  <a:lnTo>
                    <a:pt x="977042" y="1290853"/>
                  </a:lnTo>
                  <a:lnTo>
                    <a:pt x="1018392" y="1272606"/>
                  </a:lnTo>
                  <a:lnTo>
                    <a:pt x="1058243" y="1251926"/>
                  </a:lnTo>
                  <a:lnTo>
                    <a:pt x="1096491" y="1228913"/>
                  </a:lnTo>
                  <a:lnTo>
                    <a:pt x="1133029" y="1203668"/>
                  </a:lnTo>
                  <a:lnTo>
                    <a:pt x="1167755" y="1176290"/>
                  </a:lnTo>
                  <a:lnTo>
                    <a:pt x="1200562" y="1146879"/>
                  </a:lnTo>
                  <a:lnTo>
                    <a:pt x="1231347" y="1115536"/>
                  </a:lnTo>
                  <a:lnTo>
                    <a:pt x="1260004" y="1082361"/>
                  </a:lnTo>
                  <a:lnTo>
                    <a:pt x="1286429" y="1047453"/>
                  </a:lnTo>
                  <a:lnTo>
                    <a:pt x="1310517" y="1010912"/>
                  </a:lnTo>
                  <a:lnTo>
                    <a:pt x="1332164" y="972840"/>
                  </a:lnTo>
                  <a:lnTo>
                    <a:pt x="1351264" y="933335"/>
                  </a:lnTo>
                  <a:lnTo>
                    <a:pt x="1367713" y="892498"/>
                  </a:lnTo>
                  <a:lnTo>
                    <a:pt x="1381406" y="850428"/>
                  </a:lnTo>
                  <a:lnTo>
                    <a:pt x="1392238" y="807227"/>
                  </a:lnTo>
                  <a:lnTo>
                    <a:pt x="1400105" y="762993"/>
                  </a:lnTo>
                  <a:lnTo>
                    <a:pt x="1404902" y="717827"/>
                  </a:lnTo>
                  <a:lnTo>
                    <a:pt x="1406525" y="671830"/>
                  </a:lnTo>
                  <a:lnTo>
                    <a:pt x="1404902" y="625840"/>
                  </a:lnTo>
                  <a:lnTo>
                    <a:pt x="1400105" y="580682"/>
                  </a:lnTo>
                  <a:lnTo>
                    <a:pt x="1392238" y="536454"/>
                  </a:lnTo>
                  <a:lnTo>
                    <a:pt x="1381406" y="493256"/>
                  </a:lnTo>
                  <a:lnTo>
                    <a:pt x="1367713" y="451190"/>
                  </a:lnTo>
                  <a:lnTo>
                    <a:pt x="1351264" y="410354"/>
                  </a:lnTo>
                  <a:lnTo>
                    <a:pt x="1332164" y="370850"/>
                  </a:lnTo>
                  <a:lnTo>
                    <a:pt x="1310517" y="332777"/>
                  </a:lnTo>
                  <a:lnTo>
                    <a:pt x="1286429" y="296236"/>
                  </a:lnTo>
                  <a:lnTo>
                    <a:pt x="1260004" y="261326"/>
                  </a:lnTo>
                  <a:lnTo>
                    <a:pt x="1231347" y="228148"/>
                  </a:lnTo>
                  <a:lnTo>
                    <a:pt x="1200562" y="196802"/>
                  </a:lnTo>
                  <a:lnTo>
                    <a:pt x="1167755" y="167388"/>
                  </a:lnTo>
                  <a:lnTo>
                    <a:pt x="1133029" y="140006"/>
                  </a:lnTo>
                  <a:lnTo>
                    <a:pt x="1096491" y="114757"/>
                  </a:lnTo>
                  <a:lnTo>
                    <a:pt x="1058243" y="91741"/>
                  </a:lnTo>
                  <a:lnTo>
                    <a:pt x="1018392" y="71057"/>
                  </a:lnTo>
                  <a:lnTo>
                    <a:pt x="977042" y="52806"/>
                  </a:lnTo>
                  <a:lnTo>
                    <a:pt x="934298" y="37088"/>
                  </a:lnTo>
                  <a:lnTo>
                    <a:pt x="890264" y="24003"/>
                  </a:lnTo>
                  <a:lnTo>
                    <a:pt x="845045" y="13652"/>
                  </a:lnTo>
                  <a:lnTo>
                    <a:pt x="798745" y="6134"/>
                  </a:lnTo>
                  <a:lnTo>
                    <a:pt x="751471" y="1550"/>
                  </a:lnTo>
                  <a:lnTo>
                    <a:pt x="703326" y="0"/>
                  </a:lnTo>
                  <a:close/>
                </a:path>
              </a:pathLst>
            </a:custGeom>
            <a:solidFill>
              <a:srgbClr val="00A0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325505" y="1274619"/>
              <a:ext cx="4172187" cy="291198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235822" y="231863"/>
              <a:ext cx="710653" cy="354114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871216" y="1531619"/>
              <a:ext cx="424421" cy="567689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025139" y="1531619"/>
              <a:ext cx="2833878" cy="567689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609213" y="3241357"/>
              <a:ext cx="1577975" cy="1213421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519928" y="1531619"/>
              <a:ext cx="424421" cy="567689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2290952" y="1166571"/>
            <a:ext cx="4214495" cy="7600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2800" dirty="0">
                <a:solidFill>
                  <a:srgbClr val="000000"/>
                </a:solidFill>
              </a:rPr>
              <a:t>Présentation</a:t>
            </a:r>
            <a:r>
              <a:rPr sz="2800" spc="-75" dirty="0">
                <a:solidFill>
                  <a:srgbClr val="000000"/>
                </a:solidFill>
              </a:rPr>
              <a:t> </a:t>
            </a:r>
            <a:r>
              <a:rPr sz="2800" dirty="0">
                <a:solidFill>
                  <a:srgbClr val="000000"/>
                </a:solidFill>
              </a:rPr>
              <a:t>de</a:t>
            </a:r>
            <a:r>
              <a:rPr sz="2800" spc="-75" dirty="0">
                <a:solidFill>
                  <a:srgbClr val="000000"/>
                </a:solidFill>
              </a:rPr>
              <a:t> </a:t>
            </a:r>
            <a:r>
              <a:rPr sz="2800" dirty="0">
                <a:solidFill>
                  <a:srgbClr val="000000"/>
                </a:solidFill>
              </a:rPr>
              <a:t>la</a:t>
            </a:r>
            <a:r>
              <a:rPr sz="2800" spc="-90" dirty="0">
                <a:solidFill>
                  <a:srgbClr val="000000"/>
                </a:solidFill>
              </a:rPr>
              <a:t> </a:t>
            </a:r>
            <a:r>
              <a:rPr sz="2800" spc="-20" dirty="0">
                <a:solidFill>
                  <a:srgbClr val="000000"/>
                </a:solidFill>
              </a:rPr>
              <a:t>CREG</a:t>
            </a:r>
            <a:endParaRPr sz="2800"/>
          </a:p>
          <a:p>
            <a:pPr algn="ctr">
              <a:lnSpc>
                <a:spcPct val="100000"/>
              </a:lnSpc>
              <a:spcBef>
                <a:spcPts val="25"/>
              </a:spcBef>
            </a:pPr>
            <a:r>
              <a:rPr dirty="0">
                <a:solidFill>
                  <a:srgbClr val="000000"/>
                </a:solidFill>
              </a:rPr>
              <a:t>-</a:t>
            </a:r>
            <a:r>
              <a:rPr spc="-40" dirty="0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Missions</a:t>
            </a:r>
            <a:r>
              <a:rPr spc="-55" dirty="0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&amp;</a:t>
            </a:r>
            <a:r>
              <a:rPr spc="-25" dirty="0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activités</a:t>
            </a:r>
            <a:r>
              <a:rPr spc="-30" dirty="0">
                <a:solidFill>
                  <a:srgbClr val="000000"/>
                </a:solidFill>
              </a:rPr>
              <a:t> </a:t>
            </a:r>
            <a:r>
              <a:rPr spc="-50" dirty="0">
                <a:solidFill>
                  <a:srgbClr val="000000"/>
                </a:solidFill>
              </a:rPr>
              <a:t>-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905" rIns="0" bIns="0" rtlCol="0">
            <a:spAutoFit/>
          </a:bodyPr>
          <a:lstStyle/>
          <a:p>
            <a:pPr marL="1016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spc="-50" dirty="0"/>
              <a:t>2</a:t>
            </a:fld>
            <a:endParaRPr spc="-5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23438" y="457022"/>
            <a:ext cx="1910080" cy="4375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700" spc="-10" dirty="0">
                <a:solidFill>
                  <a:srgbClr val="000000"/>
                </a:solidFill>
              </a:rPr>
              <a:t>SOMMAIRE</a:t>
            </a:r>
            <a:endParaRPr sz="2700"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74725" cy="5143500"/>
          </a:xfrm>
          <a:custGeom>
            <a:avLst/>
            <a:gdLst/>
            <a:ahLst/>
            <a:cxnLst/>
            <a:rect l="l" t="t" r="r" b="b"/>
            <a:pathLst>
              <a:path w="974725" h="5143500">
                <a:moveTo>
                  <a:pt x="974216" y="0"/>
                </a:moveTo>
                <a:lnTo>
                  <a:pt x="0" y="0"/>
                </a:lnTo>
                <a:lnTo>
                  <a:pt x="0" y="5143500"/>
                </a:lnTo>
                <a:lnTo>
                  <a:pt x="974216" y="5143500"/>
                </a:lnTo>
                <a:lnTo>
                  <a:pt x="974216" y="0"/>
                </a:lnTo>
                <a:close/>
              </a:path>
            </a:pathLst>
          </a:custGeom>
          <a:solidFill>
            <a:srgbClr val="00A09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453767" y="1166876"/>
            <a:ext cx="4137660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latin typeface="Arial MT"/>
                <a:cs typeface="Arial MT"/>
              </a:rPr>
              <a:t>Présentation</a:t>
            </a:r>
            <a:r>
              <a:rPr sz="1500" spc="-7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de</a:t>
            </a:r>
            <a:r>
              <a:rPr sz="1500" spc="-4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la</a:t>
            </a:r>
            <a:r>
              <a:rPr sz="1500" spc="-3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CREG</a:t>
            </a:r>
            <a:r>
              <a:rPr sz="1500" spc="-2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et</a:t>
            </a:r>
            <a:r>
              <a:rPr sz="1500" spc="-5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principales</a:t>
            </a:r>
            <a:r>
              <a:rPr sz="1500" spc="-50" dirty="0">
                <a:latin typeface="Arial MT"/>
                <a:cs typeface="Arial MT"/>
              </a:rPr>
              <a:t> </a:t>
            </a:r>
            <a:r>
              <a:rPr sz="1500" spc="-10" dirty="0">
                <a:latin typeface="Arial MT"/>
                <a:cs typeface="Arial MT"/>
              </a:rPr>
              <a:t>missions</a:t>
            </a:r>
            <a:endParaRPr sz="1500">
              <a:latin typeface="Arial MT"/>
              <a:cs typeface="Arial MT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235822" y="231863"/>
            <a:ext cx="710653" cy="354114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1822069" y="1095628"/>
            <a:ext cx="367665" cy="367665"/>
          </a:xfrm>
          <a:custGeom>
            <a:avLst/>
            <a:gdLst/>
            <a:ahLst/>
            <a:cxnLst/>
            <a:rect l="l" t="t" r="r" b="b"/>
            <a:pathLst>
              <a:path w="367664" h="367665">
                <a:moveTo>
                  <a:pt x="183769" y="0"/>
                </a:moveTo>
                <a:lnTo>
                  <a:pt x="134922" y="6565"/>
                </a:lnTo>
                <a:lnTo>
                  <a:pt x="91026" y="25094"/>
                </a:lnTo>
                <a:lnTo>
                  <a:pt x="53832" y="53832"/>
                </a:lnTo>
                <a:lnTo>
                  <a:pt x="25094" y="91026"/>
                </a:lnTo>
                <a:lnTo>
                  <a:pt x="6565" y="134922"/>
                </a:lnTo>
                <a:lnTo>
                  <a:pt x="0" y="183769"/>
                </a:lnTo>
                <a:lnTo>
                  <a:pt x="6565" y="232615"/>
                </a:lnTo>
                <a:lnTo>
                  <a:pt x="25094" y="276511"/>
                </a:lnTo>
                <a:lnTo>
                  <a:pt x="53832" y="313705"/>
                </a:lnTo>
                <a:lnTo>
                  <a:pt x="91026" y="342443"/>
                </a:lnTo>
                <a:lnTo>
                  <a:pt x="134922" y="360972"/>
                </a:lnTo>
                <a:lnTo>
                  <a:pt x="183769" y="367538"/>
                </a:lnTo>
                <a:lnTo>
                  <a:pt x="232615" y="360972"/>
                </a:lnTo>
                <a:lnTo>
                  <a:pt x="276511" y="342443"/>
                </a:lnTo>
                <a:lnTo>
                  <a:pt x="313705" y="313705"/>
                </a:lnTo>
                <a:lnTo>
                  <a:pt x="342443" y="276511"/>
                </a:lnTo>
                <a:lnTo>
                  <a:pt x="360972" y="232615"/>
                </a:lnTo>
                <a:lnTo>
                  <a:pt x="367538" y="183769"/>
                </a:lnTo>
                <a:lnTo>
                  <a:pt x="360972" y="134922"/>
                </a:lnTo>
                <a:lnTo>
                  <a:pt x="342443" y="91026"/>
                </a:lnTo>
                <a:lnTo>
                  <a:pt x="313705" y="53832"/>
                </a:lnTo>
                <a:lnTo>
                  <a:pt x="276511" y="25094"/>
                </a:lnTo>
                <a:lnTo>
                  <a:pt x="232615" y="6565"/>
                </a:lnTo>
                <a:lnTo>
                  <a:pt x="183769" y="0"/>
                </a:lnTo>
                <a:close/>
              </a:path>
            </a:pathLst>
          </a:custGeom>
          <a:solidFill>
            <a:srgbClr val="00A09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885314" y="1143127"/>
            <a:ext cx="238760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25" dirty="0">
                <a:solidFill>
                  <a:srgbClr val="FFFFFF"/>
                </a:solidFill>
                <a:latin typeface="Arial"/>
                <a:cs typeface="Arial"/>
              </a:rPr>
              <a:t>01</a:t>
            </a:r>
            <a:endParaRPr sz="15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815845" y="1519047"/>
            <a:ext cx="367665" cy="367665"/>
          </a:xfrm>
          <a:custGeom>
            <a:avLst/>
            <a:gdLst/>
            <a:ahLst/>
            <a:cxnLst/>
            <a:rect l="l" t="t" r="r" b="b"/>
            <a:pathLst>
              <a:path w="367664" h="367664">
                <a:moveTo>
                  <a:pt x="183769" y="0"/>
                </a:moveTo>
                <a:lnTo>
                  <a:pt x="134922" y="6565"/>
                </a:lnTo>
                <a:lnTo>
                  <a:pt x="91026" y="25094"/>
                </a:lnTo>
                <a:lnTo>
                  <a:pt x="53832" y="53832"/>
                </a:lnTo>
                <a:lnTo>
                  <a:pt x="25094" y="91026"/>
                </a:lnTo>
                <a:lnTo>
                  <a:pt x="6565" y="134922"/>
                </a:lnTo>
                <a:lnTo>
                  <a:pt x="0" y="183768"/>
                </a:lnTo>
                <a:lnTo>
                  <a:pt x="6565" y="232615"/>
                </a:lnTo>
                <a:lnTo>
                  <a:pt x="25094" y="276511"/>
                </a:lnTo>
                <a:lnTo>
                  <a:pt x="53832" y="313705"/>
                </a:lnTo>
                <a:lnTo>
                  <a:pt x="91026" y="342443"/>
                </a:lnTo>
                <a:lnTo>
                  <a:pt x="134922" y="360972"/>
                </a:lnTo>
                <a:lnTo>
                  <a:pt x="183769" y="367538"/>
                </a:lnTo>
                <a:lnTo>
                  <a:pt x="232615" y="360972"/>
                </a:lnTo>
                <a:lnTo>
                  <a:pt x="276511" y="342443"/>
                </a:lnTo>
                <a:lnTo>
                  <a:pt x="313705" y="313705"/>
                </a:lnTo>
                <a:lnTo>
                  <a:pt x="342443" y="276511"/>
                </a:lnTo>
                <a:lnTo>
                  <a:pt x="360972" y="232615"/>
                </a:lnTo>
                <a:lnTo>
                  <a:pt x="367538" y="183768"/>
                </a:lnTo>
                <a:lnTo>
                  <a:pt x="360972" y="134922"/>
                </a:lnTo>
                <a:lnTo>
                  <a:pt x="342443" y="91026"/>
                </a:lnTo>
                <a:lnTo>
                  <a:pt x="313705" y="53832"/>
                </a:lnTo>
                <a:lnTo>
                  <a:pt x="276511" y="25094"/>
                </a:lnTo>
                <a:lnTo>
                  <a:pt x="232615" y="6565"/>
                </a:lnTo>
                <a:lnTo>
                  <a:pt x="183769" y="0"/>
                </a:lnTo>
                <a:close/>
              </a:path>
            </a:pathLst>
          </a:custGeom>
          <a:solidFill>
            <a:srgbClr val="00A09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879219" y="1572259"/>
            <a:ext cx="5465445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40385" algn="l"/>
              </a:tabLst>
            </a:pPr>
            <a:r>
              <a:rPr sz="2250" b="1" spc="-37" baseline="1851" dirty="0">
                <a:solidFill>
                  <a:srgbClr val="FFFFFF"/>
                </a:solidFill>
                <a:latin typeface="Arial"/>
                <a:cs typeface="Arial"/>
              </a:rPr>
              <a:t>02</a:t>
            </a:r>
            <a:r>
              <a:rPr sz="2250" b="1" baseline="1851" dirty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sz="1500" dirty="0">
                <a:latin typeface="Arial MT"/>
                <a:cs typeface="Arial MT"/>
              </a:rPr>
              <a:t>Activités</a:t>
            </a:r>
            <a:r>
              <a:rPr sz="1500" spc="-4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de</a:t>
            </a:r>
            <a:r>
              <a:rPr sz="1500" spc="-4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la</a:t>
            </a:r>
            <a:r>
              <a:rPr sz="1500" spc="-4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CREG</a:t>
            </a:r>
            <a:r>
              <a:rPr sz="1500" spc="-2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en</a:t>
            </a:r>
            <a:r>
              <a:rPr sz="1500" spc="-4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matière</a:t>
            </a:r>
            <a:r>
              <a:rPr sz="1500" spc="-4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d’énergies</a:t>
            </a:r>
            <a:r>
              <a:rPr sz="1500" spc="-35" dirty="0">
                <a:latin typeface="Arial MT"/>
                <a:cs typeface="Arial MT"/>
              </a:rPr>
              <a:t> </a:t>
            </a:r>
            <a:r>
              <a:rPr sz="1500" spc="-10" dirty="0">
                <a:latin typeface="Arial MT"/>
                <a:cs typeface="Arial MT"/>
              </a:rPr>
              <a:t>renouvelables</a:t>
            </a:r>
            <a:endParaRPr sz="1500">
              <a:latin typeface="Arial MT"/>
              <a:cs typeface="Arial MT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816607" y="1960245"/>
            <a:ext cx="367665" cy="367665"/>
          </a:xfrm>
          <a:custGeom>
            <a:avLst/>
            <a:gdLst/>
            <a:ahLst/>
            <a:cxnLst/>
            <a:rect l="l" t="t" r="r" b="b"/>
            <a:pathLst>
              <a:path w="367664" h="367664">
                <a:moveTo>
                  <a:pt x="183769" y="0"/>
                </a:moveTo>
                <a:lnTo>
                  <a:pt x="134922" y="6556"/>
                </a:lnTo>
                <a:lnTo>
                  <a:pt x="91026" y="25066"/>
                </a:lnTo>
                <a:lnTo>
                  <a:pt x="53832" y="53784"/>
                </a:lnTo>
                <a:lnTo>
                  <a:pt x="25094" y="90969"/>
                </a:lnTo>
                <a:lnTo>
                  <a:pt x="6565" y="134878"/>
                </a:lnTo>
                <a:lnTo>
                  <a:pt x="0" y="183769"/>
                </a:lnTo>
                <a:lnTo>
                  <a:pt x="6565" y="232615"/>
                </a:lnTo>
                <a:lnTo>
                  <a:pt x="25094" y="276511"/>
                </a:lnTo>
                <a:lnTo>
                  <a:pt x="53832" y="313705"/>
                </a:lnTo>
                <a:lnTo>
                  <a:pt x="91026" y="342443"/>
                </a:lnTo>
                <a:lnTo>
                  <a:pt x="134922" y="360972"/>
                </a:lnTo>
                <a:lnTo>
                  <a:pt x="183769" y="367538"/>
                </a:lnTo>
                <a:lnTo>
                  <a:pt x="232615" y="360972"/>
                </a:lnTo>
                <a:lnTo>
                  <a:pt x="276511" y="342443"/>
                </a:lnTo>
                <a:lnTo>
                  <a:pt x="313705" y="313705"/>
                </a:lnTo>
                <a:lnTo>
                  <a:pt x="342443" y="276511"/>
                </a:lnTo>
                <a:lnTo>
                  <a:pt x="360972" y="232615"/>
                </a:lnTo>
                <a:lnTo>
                  <a:pt x="367538" y="183769"/>
                </a:lnTo>
                <a:lnTo>
                  <a:pt x="360972" y="134878"/>
                </a:lnTo>
                <a:lnTo>
                  <a:pt x="342443" y="90969"/>
                </a:lnTo>
                <a:lnTo>
                  <a:pt x="313705" y="53784"/>
                </a:lnTo>
                <a:lnTo>
                  <a:pt x="276511" y="25066"/>
                </a:lnTo>
                <a:lnTo>
                  <a:pt x="232615" y="6556"/>
                </a:lnTo>
                <a:lnTo>
                  <a:pt x="183769" y="0"/>
                </a:lnTo>
                <a:close/>
              </a:path>
            </a:pathLst>
          </a:custGeom>
          <a:solidFill>
            <a:srgbClr val="00A09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1879854" y="2008123"/>
            <a:ext cx="238760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25" dirty="0">
                <a:solidFill>
                  <a:srgbClr val="FFFFFF"/>
                </a:solidFill>
                <a:latin typeface="Arial"/>
                <a:cs typeface="Arial"/>
              </a:rPr>
              <a:t>03</a:t>
            </a:r>
            <a:endParaRPr sz="1500">
              <a:latin typeface="Arial"/>
              <a:cs typeface="Arial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905" rIns="0" bIns="0" rtlCol="0">
            <a:spAutoFit/>
          </a:bodyPr>
          <a:lstStyle/>
          <a:p>
            <a:pPr marL="1016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spc="-50" dirty="0"/>
              <a:t>3</a:t>
            </a:fld>
            <a:endParaRPr spc="-50" dirty="0"/>
          </a:p>
        </p:txBody>
      </p:sp>
      <p:sp>
        <p:nvSpPr>
          <p:cNvPr id="12" name="object 12"/>
          <p:cNvSpPr txBox="1"/>
          <p:nvPr/>
        </p:nvSpPr>
        <p:spPr>
          <a:xfrm>
            <a:off x="2430907" y="2022094"/>
            <a:ext cx="5236210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latin typeface="Arial MT"/>
                <a:cs typeface="Arial MT"/>
              </a:rPr>
              <a:t>Travaux</a:t>
            </a:r>
            <a:r>
              <a:rPr sz="1500" spc="-3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en</a:t>
            </a:r>
            <a:r>
              <a:rPr sz="1500" spc="-4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cours</a:t>
            </a:r>
            <a:r>
              <a:rPr sz="1500" spc="-4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pour</a:t>
            </a:r>
            <a:r>
              <a:rPr sz="1500" spc="-5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accompagner</a:t>
            </a:r>
            <a:r>
              <a:rPr sz="1500" spc="-4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la</a:t>
            </a:r>
            <a:r>
              <a:rPr sz="1500" spc="-3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transition</a:t>
            </a:r>
            <a:r>
              <a:rPr sz="1500" spc="-65" dirty="0">
                <a:latin typeface="Arial MT"/>
                <a:cs typeface="Arial MT"/>
              </a:rPr>
              <a:t> </a:t>
            </a:r>
            <a:r>
              <a:rPr sz="1500" spc="-10" dirty="0">
                <a:latin typeface="Arial MT"/>
                <a:cs typeface="Arial MT"/>
              </a:rPr>
              <a:t>énergétique</a:t>
            </a:r>
            <a:endParaRPr sz="15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5149850"/>
            <a:chOff x="-6350" y="0"/>
            <a:chExt cx="9156700" cy="51498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0170" y="1274619"/>
              <a:ext cx="7265951" cy="359448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235822" y="231863"/>
              <a:ext cx="710653" cy="354114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407664" y="1501139"/>
              <a:ext cx="2007869" cy="787146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745642" y="1166571"/>
            <a:ext cx="7299325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882265" marR="5080" indent="-2870200">
              <a:lnSpc>
                <a:spcPct val="100000"/>
              </a:lnSpc>
              <a:spcBef>
                <a:spcPts val="95"/>
              </a:spcBef>
            </a:pPr>
            <a:r>
              <a:rPr sz="2800" dirty="0">
                <a:solidFill>
                  <a:srgbClr val="000000"/>
                </a:solidFill>
              </a:rPr>
              <a:t>Présentation</a:t>
            </a:r>
            <a:r>
              <a:rPr sz="2800" spc="-60" dirty="0">
                <a:solidFill>
                  <a:srgbClr val="000000"/>
                </a:solidFill>
              </a:rPr>
              <a:t> </a:t>
            </a:r>
            <a:r>
              <a:rPr sz="2800" dirty="0">
                <a:solidFill>
                  <a:srgbClr val="000000"/>
                </a:solidFill>
              </a:rPr>
              <a:t>de</a:t>
            </a:r>
            <a:r>
              <a:rPr sz="2800" spc="-55" dirty="0">
                <a:solidFill>
                  <a:srgbClr val="000000"/>
                </a:solidFill>
              </a:rPr>
              <a:t> </a:t>
            </a:r>
            <a:r>
              <a:rPr sz="2800" dirty="0">
                <a:solidFill>
                  <a:srgbClr val="000000"/>
                </a:solidFill>
              </a:rPr>
              <a:t>la</a:t>
            </a:r>
            <a:r>
              <a:rPr sz="2800" spc="-70" dirty="0">
                <a:solidFill>
                  <a:srgbClr val="000000"/>
                </a:solidFill>
              </a:rPr>
              <a:t> </a:t>
            </a:r>
            <a:r>
              <a:rPr sz="2800" dirty="0">
                <a:solidFill>
                  <a:srgbClr val="000000"/>
                </a:solidFill>
              </a:rPr>
              <a:t>CREG</a:t>
            </a:r>
            <a:r>
              <a:rPr sz="2800" spc="-55" dirty="0">
                <a:solidFill>
                  <a:srgbClr val="000000"/>
                </a:solidFill>
              </a:rPr>
              <a:t> </a:t>
            </a:r>
            <a:r>
              <a:rPr sz="2800" dirty="0">
                <a:solidFill>
                  <a:srgbClr val="000000"/>
                </a:solidFill>
              </a:rPr>
              <a:t>et</a:t>
            </a:r>
            <a:r>
              <a:rPr sz="2800" spc="-60" dirty="0">
                <a:solidFill>
                  <a:srgbClr val="000000"/>
                </a:solidFill>
              </a:rPr>
              <a:t> </a:t>
            </a:r>
            <a:r>
              <a:rPr sz="2800" dirty="0">
                <a:solidFill>
                  <a:srgbClr val="000000"/>
                </a:solidFill>
              </a:rPr>
              <a:t>ses</a:t>
            </a:r>
            <a:r>
              <a:rPr sz="2800" spc="-60" dirty="0">
                <a:solidFill>
                  <a:srgbClr val="000000"/>
                </a:solidFill>
              </a:rPr>
              <a:t> </a:t>
            </a:r>
            <a:r>
              <a:rPr sz="2800" spc="-10" dirty="0">
                <a:solidFill>
                  <a:srgbClr val="000000"/>
                </a:solidFill>
              </a:rPr>
              <a:t>principales missions</a:t>
            </a:r>
            <a:endParaRPr sz="2800"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905" rIns="0" bIns="0" rtlCol="0">
            <a:spAutoFit/>
          </a:bodyPr>
          <a:lstStyle/>
          <a:p>
            <a:pPr marL="1016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spc="-50" dirty="0"/>
              <a:t>4</a:t>
            </a:fld>
            <a:endParaRPr spc="-5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14045" y="155447"/>
            <a:ext cx="7966709" cy="577215"/>
            <a:chOff x="214045" y="155447"/>
            <a:chExt cx="7966709" cy="577215"/>
          </a:xfrm>
        </p:grpSpPr>
        <p:sp>
          <p:nvSpPr>
            <p:cNvPr id="3" name="object 3"/>
            <p:cNvSpPr/>
            <p:nvPr/>
          </p:nvSpPr>
          <p:spPr>
            <a:xfrm>
              <a:off x="214045" y="197548"/>
              <a:ext cx="7966709" cy="400685"/>
            </a:xfrm>
            <a:custGeom>
              <a:avLst/>
              <a:gdLst/>
              <a:ahLst/>
              <a:cxnLst/>
              <a:rect l="l" t="t" r="r" b="b"/>
              <a:pathLst>
                <a:path w="7966709" h="400684">
                  <a:moveTo>
                    <a:pt x="7966709" y="0"/>
                  </a:moveTo>
                  <a:lnTo>
                    <a:pt x="0" y="0"/>
                  </a:lnTo>
                  <a:lnTo>
                    <a:pt x="0" y="400113"/>
                  </a:lnTo>
                  <a:lnTo>
                    <a:pt x="7966709" y="400113"/>
                  </a:lnTo>
                  <a:lnTo>
                    <a:pt x="7966709" y="0"/>
                  </a:lnTo>
                  <a:close/>
                </a:path>
              </a:pathLst>
            </a:custGeom>
            <a:solidFill>
              <a:srgbClr val="00A0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51916" y="155447"/>
              <a:ext cx="517410" cy="576834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51559" y="219468"/>
              <a:ext cx="1703069" cy="470141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545080" y="219468"/>
              <a:ext cx="569213" cy="47014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95599" y="219468"/>
              <a:ext cx="543293" cy="47014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197352" y="155447"/>
              <a:ext cx="1152905" cy="576834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032503" y="219468"/>
              <a:ext cx="546353" cy="470141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361687" y="219468"/>
              <a:ext cx="694182" cy="47014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835652" y="219468"/>
              <a:ext cx="1629918" cy="47014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252972" y="219468"/>
              <a:ext cx="1279398" cy="470141"/>
            </a:xfrm>
            <a:prstGeom prst="rect">
              <a:avLst/>
            </a:prstGeom>
          </p:spPr>
        </p:pic>
      </p:grp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209283" y="192786"/>
            <a:ext cx="7976234" cy="410209"/>
          </a:xfrm>
          <a:prstGeom prst="rect">
            <a:avLst/>
          </a:prstGeom>
          <a:ln w="3175">
            <a:solidFill>
              <a:srgbClr val="00A09A"/>
            </a:solidFill>
          </a:ln>
        </p:spPr>
        <p:txBody>
          <a:bodyPr vert="horz" wrap="square" lIns="0" tIns="43180" rIns="0" bIns="0" rtlCol="0">
            <a:spAutoFit/>
          </a:bodyPr>
          <a:lstStyle/>
          <a:p>
            <a:pPr marL="806450">
              <a:lnSpc>
                <a:spcPct val="100000"/>
              </a:lnSpc>
              <a:spcBef>
                <a:spcPts val="340"/>
              </a:spcBef>
            </a:pPr>
            <a:r>
              <a:rPr cap="small" spc="-20" dirty="0"/>
              <a:t>Présentation</a:t>
            </a:r>
            <a:r>
              <a:rPr cap="small" spc="120" dirty="0"/>
              <a:t> </a:t>
            </a:r>
            <a:r>
              <a:rPr cap="small" dirty="0"/>
              <a:t>de</a:t>
            </a:r>
            <a:r>
              <a:rPr cap="small" spc="55" dirty="0"/>
              <a:t> </a:t>
            </a:r>
            <a:r>
              <a:rPr cap="small" dirty="0"/>
              <a:t>la</a:t>
            </a:r>
            <a:r>
              <a:rPr cap="small" spc="10" dirty="0"/>
              <a:t> </a:t>
            </a:r>
            <a:r>
              <a:rPr cap="small" dirty="0"/>
              <a:t>CREG</a:t>
            </a:r>
            <a:r>
              <a:rPr cap="small" spc="-50" dirty="0"/>
              <a:t> </a:t>
            </a:r>
            <a:r>
              <a:rPr cap="small" dirty="0"/>
              <a:t>et</a:t>
            </a:r>
            <a:r>
              <a:rPr cap="small" spc="65" dirty="0"/>
              <a:t> </a:t>
            </a:r>
            <a:r>
              <a:rPr cap="small" dirty="0"/>
              <a:t>ses</a:t>
            </a:r>
            <a:r>
              <a:rPr cap="small" spc="45" dirty="0"/>
              <a:t> </a:t>
            </a:r>
            <a:r>
              <a:rPr cap="small" spc="-10" dirty="0"/>
              <a:t>principales</a:t>
            </a:r>
            <a:r>
              <a:rPr cap="small" spc="105" dirty="0"/>
              <a:t> </a:t>
            </a:r>
            <a:r>
              <a:rPr cap="small" spc="-10" dirty="0"/>
              <a:t>missions</a:t>
            </a:r>
          </a:p>
        </p:txBody>
      </p:sp>
      <p:sp>
        <p:nvSpPr>
          <p:cNvPr id="14" name="object 14"/>
          <p:cNvSpPr/>
          <p:nvPr/>
        </p:nvSpPr>
        <p:spPr>
          <a:xfrm>
            <a:off x="1493647" y="1580896"/>
            <a:ext cx="949960" cy="554990"/>
          </a:xfrm>
          <a:custGeom>
            <a:avLst/>
            <a:gdLst/>
            <a:ahLst/>
            <a:cxnLst/>
            <a:rect l="l" t="t" r="r" b="b"/>
            <a:pathLst>
              <a:path w="949960" h="554989">
                <a:moveTo>
                  <a:pt x="894460" y="0"/>
                </a:moveTo>
                <a:lnTo>
                  <a:pt x="55499" y="0"/>
                </a:lnTo>
                <a:lnTo>
                  <a:pt x="33914" y="4367"/>
                </a:lnTo>
                <a:lnTo>
                  <a:pt x="16271" y="16271"/>
                </a:lnTo>
                <a:lnTo>
                  <a:pt x="4367" y="33914"/>
                </a:lnTo>
                <a:lnTo>
                  <a:pt x="0" y="55499"/>
                </a:lnTo>
                <a:lnTo>
                  <a:pt x="0" y="499490"/>
                </a:lnTo>
                <a:lnTo>
                  <a:pt x="4367" y="521128"/>
                </a:lnTo>
                <a:lnTo>
                  <a:pt x="16271" y="538765"/>
                </a:lnTo>
                <a:lnTo>
                  <a:pt x="33914" y="550640"/>
                </a:lnTo>
                <a:lnTo>
                  <a:pt x="55499" y="554989"/>
                </a:lnTo>
                <a:lnTo>
                  <a:pt x="894460" y="554989"/>
                </a:lnTo>
                <a:lnTo>
                  <a:pt x="916045" y="550640"/>
                </a:lnTo>
                <a:lnTo>
                  <a:pt x="933688" y="538765"/>
                </a:lnTo>
                <a:lnTo>
                  <a:pt x="945592" y="521128"/>
                </a:lnTo>
                <a:lnTo>
                  <a:pt x="949960" y="499490"/>
                </a:lnTo>
                <a:lnTo>
                  <a:pt x="949960" y="55499"/>
                </a:lnTo>
                <a:lnTo>
                  <a:pt x="945592" y="33914"/>
                </a:lnTo>
                <a:lnTo>
                  <a:pt x="933688" y="16271"/>
                </a:lnTo>
                <a:lnTo>
                  <a:pt x="916045" y="4367"/>
                </a:lnTo>
                <a:lnTo>
                  <a:pt x="894460" y="0"/>
                </a:lnTo>
                <a:close/>
              </a:path>
            </a:pathLst>
          </a:custGeom>
          <a:solidFill>
            <a:srgbClr val="1D9A7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1572260" y="1706117"/>
            <a:ext cx="79184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solidFill>
                  <a:srgbClr val="FFFFFF"/>
                </a:solidFill>
                <a:latin typeface="Arial MT"/>
                <a:cs typeface="Arial MT"/>
              </a:rPr>
              <a:t>Création</a:t>
            </a:r>
            <a:endParaRPr sz="1600">
              <a:latin typeface="Arial MT"/>
              <a:cs typeface="Arial MT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659218" y="1539875"/>
            <a:ext cx="6738620" cy="622935"/>
            <a:chOff x="659218" y="1539875"/>
            <a:chExt cx="6738620" cy="622935"/>
          </a:xfrm>
        </p:grpSpPr>
        <p:pic>
          <p:nvPicPr>
            <p:cNvPr id="17" name="object 17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59218" y="1539875"/>
              <a:ext cx="815213" cy="598297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2991993" y="1632457"/>
              <a:ext cx="4405630" cy="530225"/>
            </a:xfrm>
            <a:custGeom>
              <a:avLst/>
              <a:gdLst/>
              <a:ahLst/>
              <a:cxnLst/>
              <a:rect l="l" t="t" r="r" b="b"/>
              <a:pathLst>
                <a:path w="4405630" h="530225">
                  <a:moveTo>
                    <a:pt x="4316983" y="0"/>
                  </a:moveTo>
                  <a:lnTo>
                    <a:pt x="88392" y="0"/>
                  </a:lnTo>
                  <a:lnTo>
                    <a:pt x="53953" y="6953"/>
                  </a:lnTo>
                  <a:lnTo>
                    <a:pt x="25860" y="25908"/>
                  </a:lnTo>
                  <a:lnTo>
                    <a:pt x="6935" y="54006"/>
                  </a:lnTo>
                  <a:lnTo>
                    <a:pt x="0" y="88391"/>
                  </a:lnTo>
                  <a:lnTo>
                    <a:pt x="0" y="441705"/>
                  </a:lnTo>
                  <a:lnTo>
                    <a:pt x="6935" y="476144"/>
                  </a:lnTo>
                  <a:lnTo>
                    <a:pt x="25860" y="504237"/>
                  </a:lnTo>
                  <a:lnTo>
                    <a:pt x="53953" y="523162"/>
                  </a:lnTo>
                  <a:lnTo>
                    <a:pt x="88392" y="530097"/>
                  </a:lnTo>
                  <a:lnTo>
                    <a:pt x="4316983" y="530097"/>
                  </a:lnTo>
                  <a:lnTo>
                    <a:pt x="4351369" y="523162"/>
                  </a:lnTo>
                  <a:lnTo>
                    <a:pt x="4379468" y="504237"/>
                  </a:lnTo>
                  <a:lnTo>
                    <a:pt x="4398422" y="476144"/>
                  </a:lnTo>
                  <a:lnTo>
                    <a:pt x="4405376" y="441705"/>
                  </a:lnTo>
                  <a:lnTo>
                    <a:pt x="4405376" y="88391"/>
                  </a:lnTo>
                  <a:lnTo>
                    <a:pt x="4398422" y="54006"/>
                  </a:lnTo>
                  <a:lnTo>
                    <a:pt x="4379467" y="25908"/>
                  </a:lnTo>
                  <a:lnTo>
                    <a:pt x="4351369" y="6953"/>
                  </a:lnTo>
                  <a:lnTo>
                    <a:pt x="4316983" y="0"/>
                  </a:lnTo>
                  <a:close/>
                </a:path>
              </a:pathLst>
            </a:custGeom>
            <a:solidFill>
              <a:srgbClr val="8AC1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3870705" y="1744802"/>
            <a:ext cx="264858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solidFill>
                  <a:srgbClr val="FFFFFF"/>
                </a:solidFill>
                <a:latin typeface="Arial MT"/>
                <a:cs typeface="Arial MT"/>
              </a:rPr>
              <a:t>Loi</a:t>
            </a:r>
            <a:r>
              <a:rPr sz="1600" spc="-1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 MT"/>
                <a:cs typeface="Arial MT"/>
              </a:rPr>
              <a:t>n°02-</a:t>
            </a:r>
            <a:r>
              <a:rPr sz="1600" dirty="0">
                <a:solidFill>
                  <a:srgbClr val="FFFFFF"/>
                </a:solidFill>
                <a:latin typeface="Arial MT"/>
                <a:cs typeface="Arial MT"/>
              </a:rPr>
              <a:t>01</a:t>
            </a:r>
            <a:r>
              <a:rPr sz="1600" spc="1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FFFFFF"/>
                </a:solidFill>
                <a:latin typeface="Arial MT"/>
                <a:cs typeface="Arial MT"/>
              </a:rPr>
              <a:t>du</a:t>
            </a:r>
            <a:r>
              <a:rPr sz="1600" spc="-1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FFFFFF"/>
                </a:solidFill>
                <a:latin typeface="Arial MT"/>
                <a:cs typeface="Arial MT"/>
              </a:rPr>
              <a:t>5</a:t>
            </a:r>
            <a:r>
              <a:rPr sz="1600" spc="-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FFFFFF"/>
                </a:solidFill>
                <a:latin typeface="Arial MT"/>
                <a:cs typeface="Arial MT"/>
              </a:rPr>
              <a:t>février</a:t>
            </a:r>
            <a:r>
              <a:rPr sz="1600" spc="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600" spc="-20" dirty="0">
                <a:solidFill>
                  <a:srgbClr val="FFFFFF"/>
                </a:solidFill>
                <a:latin typeface="Arial MT"/>
                <a:cs typeface="Arial MT"/>
              </a:rPr>
              <a:t>2002</a:t>
            </a:r>
            <a:endParaRPr sz="1600">
              <a:latin typeface="Arial MT"/>
              <a:cs typeface="Arial MT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671931" y="3378708"/>
            <a:ext cx="6687820" cy="575945"/>
            <a:chOff x="671931" y="3378708"/>
            <a:chExt cx="6687820" cy="575945"/>
          </a:xfrm>
        </p:grpSpPr>
        <p:pic>
          <p:nvPicPr>
            <p:cNvPr id="21" name="object 21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671931" y="3381159"/>
              <a:ext cx="876071" cy="528383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3005455" y="3378708"/>
              <a:ext cx="4354195" cy="575945"/>
            </a:xfrm>
            <a:custGeom>
              <a:avLst/>
              <a:gdLst/>
              <a:ahLst/>
              <a:cxnLst/>
              <a:rect l="l" t="t" r="r" b="b"/>
              <a:pathLst>
                <a:path w="4354195" h="575945">
                  <a:moveTo>
                    <a:pt x="4257802" y="0"/>
                  </a:moveTo>
                  <a:lnTo>
                    <a:pt x="95884" y="0"/>
                  </a:lnTo>
                  <a:lnTo>
                    <a:pt x="58560" y="7536"/>
                  </a:lnTo>
                  <a:lnTo>
                    <a:pt x="28082" y="28098"/>
                  </a:lnTo>
                  <a:lnTo>
                    <a:pt x="7534" y="58614"/>
                  </a:lnTo>
                  <a:lnTo>
                    <a:pt x="0" y="96012"/>
                  </a:lnTo>
                  <a:lnTo>
                    <a:pt x="0" y="479552"/>
                  </a:lnTo>
                  <a:lnTo>
                    <a:pt x="7534" y="516924"/>
                  </a:lnTo>
                  <a:lnTo>
                    <a:pt x="28082" y="547433"/>
                  </a:lnTo>
                  <a:lnTo>
                    <a:pt x="58560" y="567998"/>
                  </a:lnTo>
                  <a:lnTo>
                    <a:pt x="95884" y="575538"/>
                  </a:lnTo>
                  <a:lnTo>
                    <a:pt x="4257802" y="575538"/>
                  </a:lnTo>
                  <a:lnTo>
                    <a:pt x="4295126" y="567998"/>
                  </a:lnTo>
                  <a:lnTo>
                    <a:pt x="4325604" y="547433"/>
                  </a:lnTo>
                  <a:lnTo>
                    <a:pt x="4346152" y="516924"/>
                  </a:lnTo>
                  <a:lnTo>
                    <a:pt x="4353687" y="479552"/>
                  </a:lnTo>
                  <a:lnTo>
                    <a:pt x="4353687" y="96012"/>
                  </a:lnTo>
                  <a:lnTo>
                    <a:pt x="4346152" y="58614"/>
                  </a:lnTo>
                  <a:lnTo>
                    <a:pt x="4325604" y="28098"/>
                  </a:lnTo>
                  <a:lnTo>
                    <a:pt x="4295126" y="7536"/>
                  </a:lnTo>
                  <a:lnTo>
                    <a:pt x="4257802" y="0"/>
                  </a:lnTo>
                  <a:close/>
                </a:path>
              </a:pathLst>
            </a:custGeom>
            <a:solidFill>
              <a:srgbClr val="36AE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object 23"/>
          <p:cNvSpPr/>
          <p:nvPr/>
        </p:nvSpPr>
        <p:spPr>
          <a:xfrm>
            <a:off x="2996692" y="2480310"/>
            <a:ext cx="4391660" cy="542925"/>
          </a:xfrm>
          <a:custGeom>
            <a:avLst/>
            <a:gdLst/>
            <a:ahLst/>
            <a:cxnLst/>
            <a:rect l="l" t="t" r="r" b="b"/>
            <a:pathLst>
              <a:path w="4391659" h="542925">
                <a:moveTo>
                  <a:pt x="4300982" y="0"/>
                </a:moveTo>
                <a:lnTo>
                  <a:pt x="90550" y="0"/>
                </a:lnTo>
                <a:lnTo>
                  <a:pt x="55292" y="7110"/>
                </a:lnTo>
                <a:lnTo>
                  <a:pt x="26511" y="26495"/>
                </a:lnTo>
                <a:lnTo>
                  <a:pt x="7112" y="55239"/>
                </a:lnTo>
                <a:lnTo>
                  <a:pt x="0" y="90423"/>
                </a:lnTo>
                <a:lnTo>
                  <a:pt x="0" y="452500"/>
                </a:lnTo>
                <a:lnTo>
                  <a:pt x="7112" y="487685"/>
                </a:lnTo>
                <a:lnTo>
                  <a:pt x="26511" y="516429"/>
                </a:lnTo>
                <a:lnTo>
                  <a:pt x="55292" y="535814"/>
                </a:lnTo>
                <a:lnTo>
                  <a:pt x="90550" y="542925"/>
                </a:lnTo>
                <a:lnTo>
                  <a:pt x="4300982" y="542925"/>
                </a:lnTo>
                <a:lnTo>
                  <a:pt x="4336240" y="535814"/>
                </a:lnTo>
                <a:lnTo>
                  <a:pt x="4365021" y="516429"/>
                </a:lnTo>
                <a:lnTo>
                  <a:pt x="4384420" y="487685"/>
                </a:lnTo>
                <a:lnTo>
                  <a:pt x="4391533" y="452500"/>
                </a:lnTo>
                <a:lnTo>
                  <a:pt x="4391533" y="90423"/>
                </a:lnTo>
                <a:lnTo>
                  <a:pt x="4384421" y="55239"/>
                </a:lnTo>
                <a:lnTo>
                  <a:pt x="4365021" y="26495"/>
                </a:lnTo>
                <a:lnTo>
                  <a:pt x="4336240" y="7110"/>
                </a:lnTo>
                <a:lnTo>
                  <a:pt x="4300982" y="0"/>
                </a:lnTo>
                <a:close/>
              </a:path>
            </a:pathLst>
          </a:custGeom>
          <a:solidFill>
            <a:srgbClr val="3DC66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4485894" y="2599689"/>
            <a:ext cx="141414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solidFill>
                  <a:srgbClr val="FFFFFF"/>
                </a:solidFill>
                <a:latin typeface="Arial MT"/>
                <a:cs typeface="Arial MT"/>
              </a:rPr>
              <a:t>24</a:t>
            </a:r>
            <a:r>
              <a:rPr sz="1600" spc="-1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FFFFFF"/>
                </a:solidFill>
                <a:latin typeface="Arial MT"/>
                <a:cs typeface="Arial MT"/>
              </a:rPr>
              <a:t>janvier</a:t>
            </a:r>
            <a:r>
              <a:rPr sz="1600" spc="-20" dirty="0">
                <a:solidFill>
                  <a:srgbClr val="FFFFFF"/>
                </a:solidFill>
                <a:latin typeface="Arial MT"/>
                <a:cs typeface="Arial MT"/>
              </a:rPr>
              <a:t> 2005</a:t>
            </a:r>
            <a:endParaRPr sz="1600">
              <a:latin typeface="Arial MT"/>
              <a:cs typeface="Arial MT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659218" y="2451354"/>
            <a:ext cx="1844675" cy="609600"/>
            <a:chOff x="659218" y="2451354"/>
            <a:chExt cx="1844675" cy="609600"/>
          </a:xfrm>
        </p:grpSpPr>
        <p:pic>
          <p:nvPicPr>
            <p:cNvPr id="26" name="object 26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659218" y="2451354"/>
              <a:ext cx="936917" cy="591693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1551304" y="2480945"/>
              <a:ext cx="946150" cy="573405"/>
            </a:xfrm>
            <a:custGeom>
              <a:avLst/>
              <a:gdLst/>
              <a:ahLst/>
              <a:cxnLst/>
              <a:rect l="l" t="t" r="r" b="b"/>
              <a:pathLst>
                <a:path w="946150" h="573405">
                  <a:moveTo>
                    <a:pt x="888872" y="0"/>
                  </a:moveTo>
                  <a:lnTo>
                    <a:pt x="57403" y="0"/>
                  </a:lnTo>
                  <a:lnTo>
                    <a:pt x="35040" y="4502"/>
                  </a:lnTo>
                  <a:lnTo>
                    <a:pt x="16795" y="16779"/>
                  </a:lnTo>
                  <a:lnTo>
                    <a:pt x="4504" y="34986"/>
                  </a:lnTo>
                  <a:lnTo>
                    <a:pt x="0" y="57277"/>
                  </a:lnTo>
                  <a:lnTo>
                    <a:pt x="0" y="516128"/>
                  </a:lnTo>
                  <a:lnTo>
                    <a:pt x="4504" y="538418"/>
                  </a:lnTo>
                  <a:lnTo>
                    <a:pt x="16795" y="556625"/>
                  </a:lnTo>
                  <a:lnTo>
                    <a:pt x="35040" y="568902"/>
                  </a:lnTo>
                  <a:lnTo>
                    <a:pt x="57403" y="573405"/>
                  </a:lnTo>
                  <a:lnTo>
                    <a:pt x="888872" y="573405"/>
                  </a:lnTo>
                  <a:lnTo>
                    <a:pt x="911163" y="568902"/>
                  </a:lnTo>
                  <a:lnTo>
                    <a:pt x="929370" y="556625"/>
                  </a:lnTo>
                  <a:lnTo>
                    <a:pt x="941647" y="538418"/>
                  </a:lnTo>
                  <a:lnTo>
                    <a:pt x="946150" y="516128"/>
                  </a:lnTo>
                  <a:lnTo>
                    <a:pt x="946150" y="57277"/>
                  </a:lnTo>
                  <a:lnTo>
                    <a:pt x="941647" y="34986"/>
                  </a:lnTo>
                  <a:lnTo>
                    <a:pt x="929370" y="16779"/>
                  </a:lnTo>
                  <a:lnTo>
                    <a:pt x="911163" y="4502"/>
                  </a:lnTo>
                  <a:lnTo>
                    <a:pt x="888872" y="0"/>
                  </a:lnTo>
                  <a:close/>
                </a:path>
              </a:pathLst>
            </a:custGeom>
            <a:solidFill>
              <a:srgbClr val="1D9A7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551304" y="2480945"/>
              <a:ext cx="946150" cy="573405"/>
            </a:xfrm>
            <a:custGeom>
              <a:avLst/>
              <a:gdLst/>
              <a:ahLst/>
              <a:cxnLst/>
              <a:rect l="l" t="t" r="r" b="b"/>
              <a:pathLst>
                <a:path w="946150" h="573405">
                  <a:moveTo>
                    <a:pt x="0" y="57277"/>
                  </a:moveTo>
                  <a:lnTo>
                    <a:pt x="4504" y="34986"/>
                  </a:lnTo>
                  <a:lnTo>
                    <a:pt x="16795" y="16779"/>
                  </a:lnTo>
                  <a:lnTo>
                    <a:pt x="35040" y="4502"/>
                  </a:lnTo>
                  <a:lnTo>
                    <a:pt x="57403" y="0"/>
                  </a:lnTo>
                  <a:lnTo>
                    <a:pt x="888872" y="0"/>
                  </a:lnTo>
                  <a:lnTo>
                    <a:pt x="911163" y="4502"/>
                  </a:lnTo>
                  <a:lnTo>
                    <a:pt x="929370" y="16779"/>
                  </a:lnTo>
                  <a:lnTo>
                    <a:pt x="941647" y="34986"/>
                  </a:lnTo>
                  <a:lnTo>
                    <a:pt x="946150" y="57277"/>
                  </a:lnTo>
                  <a:lnTo>
                    <a:pt x="946150" y="516128"/>
                  </a:lnTo>
                  <a:lnTo>
                    <a:pt x="941647" y="538418"/>
                  </a:lnTo>
                  <a:lnTo>
                    <a:pt x="929370" y="556625"/>
                  </a:lnTo>
                  <a:lnTo>
                    <a:pt x="911163" y="568902"/>
                  </a:lnTo>
                  <a:lnTo>
                    <a:pt x="888872" y="573405"/>
                  </a:lnTo>
                  <a:lnTo>
                    <a:pt x="57403" y="573405"/>
                  </a:lnTo>
                  <a:lnTo>
                    <a:pt x="35040" y="568902"/>
                  </a:lnTo>
                  <a:lnTo>
                    <a:pt x="16795" y="556625"/>
                  </a:lnTo>
                  <a:lnTo>
                    <a:pt x="4504" y="538418"/>
                  </a:lnTo>
                  <a:lnTo>
                    <a:pt x="0" y="516128"/>
                  </a:lnTo>
                  <a:lnTo>
                    <a:pt x="0" y="57277"/>
                  </a:lnTo>
                  <a:close/>
                </a:path>
              </a:pathLst>
            </a:custGeom>
            <a:ln w="1269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9" name="object 29"/>
          <p:cNvSpPr txBox="1"/>
          <p:nvPr/>
        </p:nvSpPr>
        <p:spPr>
          <a:xfrm>
            <a:off x="3298697" y="3413505"/>
            <a:ext cx="3764915" cy="462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1720"/>
              </a:lnSpc>
              <a:spcBef>
                <a:spcPts val="100"/>
              </a:spcBef>
            </a:pPr>
            <a:r>
              <a:rPr sz="1500" spc="-10" dirty="0">
                <a:solidFill>
                  <a:srgbClr val="FFFFFF"/>
                </a:solidFill>
                <a:latin typeface="Calibri"/>
                <a:cs typeface="Calibri"/>
              </a:rPr>
              <a:t>Organisme</a:t>
            </a:r>
            <a:r>
              <a:rPr sz="1500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00" spc="-10" dirty="0">
                <a:solidFill>
                  <a:srgbClr val="FFFFFF"/>
                </a:solidFill>
                <a:latin typeface="Calibri"/>
                <a:cs typeface="Calibri"/>
              </a:rPr>
              <a:t>indépendant,</a:t>
            </a:r>
            <a:r>
              <a:rPr sz="15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00" dirty="0">
                <a:solidFill>
                  <a:srgbClr val="FFFFFF"/>
                </a:solidFill>
                <a:latin typeface="Calibri"/>
                <a:cs typeface="Calibri"/>
              </a:rPr>
              <a:t>doté</a:t>
            </a:r>
            <a:r>
              <a:rPr sz="15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00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00" dirty="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sz="15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00" spc="-10" dirty="0">
                <a:solidFill>
                  <a:srgbClr val="FFFFFF"/>
                </a:solidFill>
                <a:latin typeface="Calibri"/>
                <a:cs typeface="Calibri"/>
              </a:rPr>
              <a:t>personnalité</a:t>
            </a:r>
            <a:endParaRPr sz="1500">
              <a:latin typeface="Calibri"/>
              <a:cs typeface="Calibri"/>
            </a:endParaRPr>
          </a:p>
          <a:p>
            <a:pPr marL="1270" algn="ctr">
              <a:lnSpc>
                <a:spcPts val="1720"/>
              </a:lnSpc>
            </a:pPr>
            <a:r>
              <a:rPr sz="1500" dirty="0">
                <a:solidFill>
                  <a:srgbClr val="FFFFFF"/>
                </a:solidFill>
                <a:latin typeface="Calibri"/>
                <a:cs typeface="Calibri"/>
              </a:rPr>
              <a:t>juridique</a:t>
            </a:r>
            <a:r>
              <a:rPr sz="1500" spc="-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00" dirty="0">
                <a:solidFill>
                  <a:srgbClr val="FFFFFF"/>
                </a:solidFill>
                <a:latin typeface="Calibri"/>
                <a:cs typeface="Calibri"/>
              </a:rPr>
              <a:t>et</a:t>
            </a:r>
            <a:r>
              <a:rPr sz="15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00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50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00" spc="-20" dirty="0">
                <a:solidFill>
                  <a:srgbClr val="FFFFFF"/>
                </a:solidFill>
                <a:latin typeface="Calibri"/>
                <a:cs typeface="Calibri"/>
              </a:rPr>
              <a:t>l’autonomie</a:t>
            </a:r>
            <a:r>
              <a:rPr sz="1500" spc="-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00" spc="-10" dirty="0">
                <a:solidFill>
                  <a:srgbClr val="FFFFFF"/>
                </a:solidFill>
                <a:latin typeface="Calibri"/>
                <a:cs typeface="Calibri"/>
              </a:rPr>
              <a:t>financière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2870580" y="744219"/>
            <a:ext cx="3681095" cy="495300"/>
          </a:xfrm>
          <a:custGeom>
            <a:avLst/>
            <a:gdLst/>
            <a:ahLst/>
            <a:cxnLst/>
            <a:rect l="l" t="t" r="r" b="b"/>
            <a:pathLst>
              <a:path w="3681095" h="495300">
                <a:moveTo>
                  <a:pt x="3631183" y="0"/>
                </a:moveTo>
                <a:lnTo>
                  <a:pt x="49530" y="0"/>
                </a:lnTo>
                <a:lnTo>
                  <a:pt x="30271" y="3899"/>
                </a:lnTo>
                <a:lnTo>
                  <a:pt x="14525" y="14525"/>
                </a:lnTo>
                <a:lnTo>
                  <a:pt x="3899" y="30271"/>
                </a:lnTo>
                <a:lnTo>
                  <a:pt x="0" y="49529"/>
                </a:lnTo>
                <a:lnTo>
                  <a:pt x="0" y="445388"/>
                </a:lnTo>
                <a:lnTo>
                  <a:pt x="3899" y="464647"/>
                </a:lnTo>
                <a:lnTo>
                  <a:pt x="14525" y="480393"/>
                </a:lnTo>
                <a:lnTo>
                  <a:pt x="30271" y="491019"/>
                </a:lnTo>
                <a:lnTo>
                  <a:pt x="49530" y="494918"/>
                </a:lnTo>
                <a:lnTo>
                  <a:pt x="3631183" y="494918"/>
                </a:lnTo>
                <a:lnTo>
                  <a:pt x="3650442" y="491019"/>
                </a:lnTo>
                <a:lnTo>
                  <a:pt x="3666188" y="480393"/>
                </a:lnTo>
                <a:lnTo>
                  <a:pt x="3676814" y="464647"/>
                </a:lnTo>
                <a:lnTo>
                  <a:pt x="3680714" y="445388"/>
                </a:lnTo>
                <a:lnTo>
                  <a:pt x="3680714" y="49529"/>
                </a:lnTo>
                <a:lnTo>
                  <a:pt x="3676814" y="30271"/>
                </a:lnTo>
                <a:lnTo>
                  <a:pt x="3666188" y="14525"/>
                </a:lnTo>
                <a:lnTo>
                  <a:pt x="3650442" y="3899"/>
                </a:lnTo>
                <a:lnTo>
                  <a:pt x="3631183" y="0"/>
                </a:lnTo>
                <a:close/>
              </a:path>
            </a:pathLst>
          </a:custGeom>
          <a:solidFill>
            <a:srgbClr val="1D9A7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3332734" y="748665"/>
            <a:ext cx="2755265" cy="450850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 marL="50800" marR="5080" indent="-38100">
              <a:lnSpc>
                <a:spcPts val="1550"/>
              </a:lnSpc>
              <a:spcBef>
                <a:spcPts val="360"/>
              </a:spcBef>
            </a:pP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Commission</a:t>
            </a:r>
            <a:r>
              <a:rPr sz="1500" b="1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50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Régulation</a:t>
            </a:r>
            <a:r>
              <a:rPr sz="150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spc="-25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l’Électricité</a:t>
            </a:r>
            <a:r>
              <a:rPr sz="1500" b="1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et</a:t>
            </a:r>
            <a:r>
              <a:rPr sz="15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du</a:t>
            </a:r>
            <a:r>
              <a:rPr sz="15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Gaz</a:t>
            </a:r>
            <a:r>
              <a:rPr sz="15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spc="-10" dirty="0">
                <a:solidFill>
                  <a:srgbClr val="FFFFFF"/>
                </a:solidFill>
                <a:latin typeface="Arial"/>
                <a:cs typeface="Arial"/>
              </a:rPr>
              <a:t>(CREG)</a:t>
            </a:r>
            <a:endParaRPr sz="1500">
              <a:latin typeface="Arial"/>
              <a:cs typeface="Arial"/>
            </a:endParaRPr>
          </a:p>
        </p:txBody>
      </p:sp>
      <p:grpSp>
        <p:nvGrpSpPr>
          <p:cNvPr id="32" name="object 32"/>
          <p:cNvGrpSpPr/>
          <p:nvPr/>
        </p:nvGrpSpPr>
        <p:grpSpPr>
          <a:xfrm>
            <a:off x="1534541" y="3390519"/>
            <a:ext cx="979805" cy="596265"/>
            <a:chOff x="1534541" y="3390519"/>
            <a:chExt cx="979805" cy="596265"/>
          </a:xfrm>
        </p:grpSpPr>
        <p:sp>
          <p:nvSpPr>
            <p:cNvPr id="33" name="object 33"/>
            <p:cNvSpPr/>
            <p:nvPr/>
          </p:nvSpPr>
          <p:spPr>
            <a:xfrm>
              <a:off x="1540891" y="3396869"/>
              <a:ext cx="967105" cy="583565"/>
            </a:xfrm>
            <a:custGeom>
              <a:avLst/>
              <a:gdLst/>
              <a:ahLst/>
              <a:cxnLst/>
              <a:rect l="l" t="t" r="r" b="b"/>
              <a:pathLst>
                <a:path w="967105" h="583564">
                  <a:moveTo>
                    <a:pt x="908811" y="0"/>
                  </a:moveTo>
                  <a:lnTo>
                    <a:pt x="58293" y="0"/>
                  </a:lnTo>
                  <a:lnTo>
                    <a:pt x="35575" y="4571"/>
                  </a:lnTo>
                  <a:lnTo>
                    <a:pt x="17049" y="17049"/>
                  </a:lnTo>
                  <a:lnTo>
                    <a:pt x="4571" y="35575"/>
                  </a:lnTo>
                  <a:lnTo>
                    <a:pt x="0" y="58292"/>
                  </a:lnTo>
                  <a:lnTo>
                    <a:pt x="0" y="524903"/>
                  </a:lnTo>
                  <a:lnTo>
                    <a:pt x="4571" y="547603"/>
                  </a:lnTo>
                  <a:lnTo>
                    <a:pt x="17049" y="566140"/>
                  </a:lnTo>
                  <a:lnTo>
                    <a:pt x="35575" y="578638"/>
                  </a:lnTo>
                  <a:lnTo>
                    <a:pt x="58293" y="583222"/>
                  </a:lnTo>
                  <a:lnTo>
                    <a:pt x="908811" y="583222"/>
                  </a:lnTo>
                  <a:lnTo>
                    <a:pt x="931475" y="578638"/>
                  </a:lnTo>
                  <a:lnTo>
                    <a:pt x="950007" y="566140"/>
                  </a:lnTo>
                  <a:lnTo>
                    <a:pt x="962515" y="547603"/>
                  </a:lnTo>
                  <a:lnTo>
                    <a:pt x="967104" y="524903"/>
                  </a:lnTo>
                  <a:lnTo>
                    <a:pt x="967104" y="58292"/>
                  </a:lnTo>
                  <a:lnTo>
                    <a:pt x="962515" y="35575"/>
                  </a:lnTo>
                  <a:lnTo>
                    <a:pt x="950007" y="17049"/>
                  </a:lnTo>
                  <a:lnTo>
                    <a:pt x="931475" y="4571"/>
                  </a:lnTo>
                  <a:lnTo>
                    <a:pt x="908811" y="0"/>
                  </a:lnTo>
                  <a:close/>
                </a:path>
              </a:pathLst>
            </a:custGeom>
            <a:solidFill>
              <a:srgbClr val="1D9A7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1540891" y="3396869"/>
              <a:ext cx="967105" cy="583565"/>
            </a:xfrm>
            <a:custGeom>
              <a:avLst/>
              <a:gdLst/>
              <a:ahLst/>
              <a:cxnLst/>
              <a:rect l="l" t="t" r="r" b="b"/>
              <a:pathLst>
                <a:path w="967105" h="583564">
                  <a:moveTo>
                    <a:pt x="0" y="58292"/>
                  </a:moveTo>
                  <a:lnTo>
                    <a:pt x="4571" y="35575"/>
                  </a:lnTo>
                  <a:lnTo>
                    <a:pt x="17049" y="17049"/>
                  </a:lnTo>
                  <a:lnTo>
                    <a:pt x="35575" y="4571"/>
                  </a:lnTo>
                  <a:lnTo>
                    <a:pt x="58293" y="0"/>
                  </a:lnTo>
                  <a:lnTo>
                    <a:pt x="908811" y="0"/>
                  </a:lnTo>
                  <a:lnTo>
                    <a:pt x="931475" y="4571"/>
                  </a:lnTo>
                  <a:lnTo>
                    <a:pt x="950007" y="17049"/>
                  </a:lnTo>
                  <a:lnTo>
                    <a:pt x="962515" y="35575"/>
                  </a:lnTo>
                  <a:lnTo>
                    <a:pt x="967104" y="58292"/>
                  </a:lnTo>
                  <a:lnTo>
                    <a:pt x="967104" y="524903"/>
                  </a:lnTo>
                  <a:lnTo>
                    <a:pt x="962515" y="547603"/>
                  </a:lnTo>
                  <a:lnTo>
                    <a:pt x="950007" y="566140"/>
                  </a:lnTo>
                  <a:lnTo>
                    <a:pt x="931475" y="578638"/>
                  </a:lnTo>
                  <a:lnTo>
                    <a:pt x="908811" y="583222"/>
                  </a:lnTo>
                  <a:lnTo>
                    <a:pt x="58293" y="583222"/>
                  </a:lnTo>
                  <a:lnTo>
                    <a:pt x="35575" y="578638"/>
                  </a:lnTo>
                  <a:lnTo>
                    <a:pt x="17049" y="566140"/>
                  </a:lnTo>
                  <a:lnTo>
                    <a:pt x="4571" y="547603"/>
                  </a:lnTo>
                  <a:lnTo>
                    <a:pt x="0" y="524903"/>
                  </a:lnTo>
                  <a:lnTo>
                    <a:pt x="0" y="58292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5" name="object 35"/>
          <p:cNvSpPr txBox="1"/>
          <p:nvPr/>
        </p:nvSpPr>
        <p:spPr>
          <a:xfrm>
            <a:off x="1746630" y="3536696"/>
            <a:ext cx="55562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solidFill>
                  <a:srgbClr val="FFFFFF"/>
                </a:solidFill>
                <a:latin typeface="Arial MT"/>
                <a:cs typeface="Arial MT"/>
              </a:rPr>
              <a:t>Statut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2346198" y="1793367"/>
            <a:ext cx="659765" cy="170180"/>
          </a:xfrm>
          <a:custGeom>
            <a:avLst/>
            <a:gdLst/>
            <a:ahLst/>
            <a:cxnLst/>
            <a:rect l="l" t="t" r="r" b="b"/>
            <a:pathLst>
              <a:path w="659764" h="170180">
                <a:moveTo>
                  <a:pt x="574166" y="0"/>
                </a:moveTo>
                <a:lnTo>
                  <a:pt x="574166" y="42545"/>
                </a:lnTo>
                <a:lnTo>
                  <a:pt x="0" y="42545"/>
                </a:lnTo>
                <a:lnTo>
                  <a:pt x="0" y="127635"/>
                </a:lnTo>
                <a:lnTo>
                  <a:pt x="574166" y="127635"/>
                </a:lnTo>
                <a:lnTo>
                  <a:pt x="574166" y="170053"/>
                </a:lnTo>
                <a:lnTo>
                  <a:pt x="659257" y="85090"/>
                </a:lnTo>
                <a:lnTo>
                  <a:pt x="574166" y="0"/>
                </a:lnTo>
                <a:close/>
              </a:path>
            </a:pathLst>
          </a:custGeom>
          <a:solidFill>
            <a:srgbClr val="1D9A7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 txBox="1"/>
          <p:nvPr/>
        </p:nvSpPr>
        <p:spPr>
          <a:xfrm>
            <a:off x="1690242" y="2498851"/>
            <a:ext cx="737235" cy="4883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825"/>
              </a:lnSpc>
              <a:spcBef>
                <a:spcPts val="95"/>
              </a:spcBef>
            </a:pPr>
            <a:r>
              <a:rPr sz="1600" dirty="0">
                <a:solidFill>
                  <a:srgbClr val="FFFFFF"/>
                </a:solidFill>
                <a:latin typeface="Arial MT"/>
                <a:cs typeface="Arial MT"/>
              </a:rPr>
              <a:t>Mise</a:t>
            </a:r>
            <a:r>
              <a:rPr sz="1600" spc="-25" dirty="0">
                <a:solidFill>
                  <a:srgbClr val="FFFFFF"/>
                </a:solidFill>
                <a:latin typeface="Arial MT"/>
                <a:cs typeface="Arial MT"/>
              </a:rPr>
              <a:t> en</a:t>
            </a:r>
            <a:endParaRPr sz="1600">
              <a:latin typeface="Arial MT"/>
              <a:cs typeface="Arial MT"/>
            </a:endParaRPr>
          </a:p>
          <a:p>
            <a:pPr marL="125730">
              <a:lnSpc>
                <a:spcPts val="1825"/>
              </a:lnSpc>
            </a:pPr>
            <a:r>
              <a:rPr sz="1600" spc="-10" dirty="0">
                <a:solidFill>
                  <a:srgbClr val="FFFFFF"/>
                </a:solidFill>
                <a:latin typeface="Arial MT"/>
                <a:cs typeface="Arial MT"/>
              </a:rPr>
              <a:t>place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2360422" y="3603371"/>
            <a:ext cx="659765" cy="170180"/>
          </a:xfrm>
          <a:custGeom>
            <a:avLst/>
            <a:gdLst/>
            <a:ahLst/>
            <a:cxnLst/>
            <a:rect l="l" t="t" r="r" b="b"/>
            <a:pathLst>
              <a:path w="659764" h="170179">
                <a:moveTo>
                  <a:pt x="574166" y="0"/>
                </a:moveTo>
                <a:lnTo>
                  <a:pt x="574166" y="42544"/>
                </a:lnTo>
                <a:lnTo>
                  <a:pt x="0" y="42544"/>
                </a:lnTo>
                <a:lnTo>
                  <a:pt x="0" y="127634"/>
                </a:lnTo>
                <a:lnTo>
                  <a:pt x="574166" y="127634"/>
                </a:lnTo>
                <a:lnTo>
                  <a:pt x="574166" y="170179"/>
                </a:lnTo>
                <a:lnTo>
                  <a:pt x="659257" y="85089"/>
                </a:lnTo>
                <a:lnTo>
                  <a:pt x="574166" y="0"/>
                </a:lnTo>
                <a:close/>
              </a:path>
            </a:pathLst>
          </a:custGeom>
          <a:solidFill>
            <a:srgbClr val="1D9A7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2360422" y="2698369"/>
            <a:ext cx="659765" cy="170180"/>
          </a:xfrm>
          <a:custGeom>
            <a:avLst/>
            <a:gdLst/>
            <a:ahLst/>
            <a:cxnLst/>
            <a:rect l="l" t="t" r="r" b="b"/>
            <a:pathLst>
              <a:path w="659764" h="170180">
                <a:moveTo>
                  <a:pt x="574166" y="0"/>
                </a:moveTo>
                <a:lnTo>
                  <a:pt x="574166" y="42544"/>
                </a:lnTo>
                <a:lnTo>
                  <a:pt x="0" y="42544"/>
                </a:lnTo>
                <a:lnTo>
                  <a:pt x="0" y="127635"/>
                </a:lnTo>
                <a:lnTo>
                  <a:pt x="574166" y="127635"/>
                </a:lnTo>
                <a:lnTo>
                  <a:pt x="574166" y="170180"/>
                </a:lnTo>
                <a:lnTo>
                  <a:pt x="659257" y="85089"/>
                </a:lnTo>
                <a:lnTo>
                  <a:pt x="574166" y="0"/>
                </a:lnTo>
                <a:close/>
              </a:path>
            </a:pathLst>
          </a:custGeom>
          <a:solidFill>
            <a:srgbClr val="1D9A7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905" rIns="0" bIns="0" rtlCol="0">
            <a:spAutoFit/>
          </a:bodyPr>
          <a:lstStyle/>
          <a:p>
            <a:pPr marL="1016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spc="-50" dirty="0"/>
              <a:t>5</a:t>
            </a:fld>
            <a:endParaRPr spc="-5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09283" y="155447"/>
            <a:ext cx="7976234" cy="577215"/>
            <a:chOff x="209283" y="155447"/>
            <a:chExt cx="7976234" cy="577215"/>
          </a:xfrm>
        </p:grpSpPr>
        <p:sp>
          <p:nvSpPr>
            <p:cNvPr id="3" name="object 3"/>
            <p:cNvSpPr/>
            <p:nvPr/>
          </p:nvSpPr>
          <p:spPr>
            <a:xfrm>
              <a:off x="214045" y="197548"/>
              <a:ext cx="7966709" cy="400685"/>
            </a:xfrm>
            <a:custGeom>
              <a:avLst/>
              <a:gdLst/>
              <a:ahLst/>
              <a:cxnLst/>
              <a:rect l="l" t="t" r="r" b="b"/>
              <a:pathLst>
                <a:path w="7966709" h="400684">
                  <a:moveTo>
                    <a:pt x="7966709" y="0"/>
                  </a:moveTo>
                  <a:lnTo>
                    <a:pt x="0" y="0"/>
                  </a:lnTo>
                  <a:lnTo>
                    <a:pt x="0" y="400113"/>
                  </a:lnTo>
                  <a:lnTo>
                    <a:pt x="7966709" y="400113"/>
                  </a:lnTo>
                  <a:lnTo>
                    <a:pt x="7966709" y="0"/>
                  </a:lnTo>
                  <a:close/>
                </a:path>
              </a:pathLst>
            </a:custGeom>
            <a:solidFill>
              <a:srgbClr val="00A0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14045" y="197548"/>
              <a:ext cx="7966709" cy="400685"/>
            </a:xfrm>
            <a:custGeom>
              <a:avLst/>
              <a:gdLst/>
              <a:ahLst/>
              <a:cxnLst/>
              <a:rect l="l" t="t" r="r" b="b"/>
              <a:pathLst>
                <a:path w="7966709" h="400684">
                  <a:moveTo>
                    <a:pt x="0" y="400113"/>
                  </a:moveTo>
                  <a:lnTo>
                    <a:pt x="7966709" y="400113"/>
                  </a:lnTo>
                  <a:lnTo>
                    <a:pt x="7966709" y="0"/>
                  </a:lnTo>
                  <a:lnTo>
                    <a:pt x="0" y="0"/>
                  </a:lnTo>
                  <a:lnTo>
                    <a:pt x="0" y="400113"/>
                  </a:lnTo>
                  <a:close/>
                </a:path>
              </a:pathLst>
            </a:custGeom>
            <a:ln w="9525">
              <a:solidFill>
                <a:srgbClr val="00A09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51916" y="155447"/>
              <a:ext cx="517410" cy="576834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51559" y="219468"/>
              <a:ext cx="1703069" cy="47014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545080" y="219468"/>
              <a:ext cx="569213" cy="47014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95599" y="219468"/>
              <a:ext cx="543293" cy="470141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197352" y="155447"/>
              <a:ext cx="1152905" cy="576834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032503" y="219468"/>
              <a:ext cx="546353" cy="47014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361687" y="219468"/>
              <a:ext cx="694182" cy="47014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835652" y="219468"/>
              <a:ext cx="1629918" cy="470141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252972" y="219468"/>
              <a:ext cx="1279398" cy="470141"/>
            </a:xfrm>
            <a:prstGeom prst="rect">
              <a:avLst/>
            </a:prstGeom>
          </p:spPr>
        </p:pic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97738" rIns="0" bIns="0" rtlCol="0">
            <a:spAutoFit/>
          </a:bodyPr>
          <a:lstStyle/>
          <a:p>
            <a:pPr marL="806450">
              <a:lnSpc>
                <a:spcPct val="100000"/>
              </a:lnSpc>
              <a:spcBef>
                <a:spcPts val="105"/>
              </a:spcBef>
            </a:pPr>
            <a:r>
              <a:rPr cap="small" spc="-20" dirty="0"/>
              <a:t>Présentation</a:t>
            </a:r>
            <a:r>
              <a:rPr cap="small" spc="120" dirty="0"/>
              <a:t> </a:t>
            </a:r>
            <a:r>
              <a:rPr cap="small" dirty="0"/>
              <a:t>de</a:t>
            </a:r>
            <a:r>
              <a:rPr cap="small" spc="55" dirty="0"/>
              <a:t> </a:t>
            </a:r>
            <a:r>
              <a:rPr cap="small" dirty="0"/>
              <a:t>la</a:t>
            </a:r>
            <a:r>
              <a:rPr cap="small" spc="10" dirty="0"/>
              <a:t> </a:t>
            </a:r>
            <a:r>
              <a:rPr cap="small" dirty="0"/>
              <a:t>CREG</a:t>
            </a:r>
            <a:r>
              <a:rPr cap="small" spc="-50" dirty="0"/>
              <a:t> </a:t>
            </a:r>
            <a:r>
              <a:rPr cap="small" dirty="0"/>
              <a:t>et</a:t>
            </a:r>
            <a:r>
              <a:rPr cap="small" spc="65" dirty="0"/>
              <a:t> </a:t>
            </a:r>
            <a:r>
              <a:rPr cap="small" dirty="0"/>
              <a:t>ses</a:t>
            </a:r>
            <a:r>
              <a:rPr cap="small" spc="45" dirty="0"/>
              <a:t> </a:t>
            </a:r>
            <a:r>
              <a:rPr cap="small" spc="-10" dirty="0"/>
              <a:t>principales</a:t>
            </a:r>
            <a:r>
              <a:rPr cap="small" spc="105" dirty="0"/>
              <a:t> </a:t>
            </a:r>
            <a:r>
              <a:rPr cap="small" spc="-30" dirty="0"/>
              <a:t>missions</a:t>
            </a:r>
          </a:p>
        </p:txBody>
      </p:sp>
      <p:sp>
        <p:nvSpPr>
          <p:cNvPr id="15" name="object 15"/>
          <p:cNvSpPr/>
          <p:nvPr/>
        </p:nvSpPr>
        <p:spPr>
          <a:xfrm>
            <a:off x="1630172" y="1695195"/>
            <a:ext cx="495934" cy="565150"/>
          </a:xfrm>
          <a:custGeom>
            <a:avLst/>
            <a:gdLst/>
            <a:ahLst/>
            <a:cxnLst/>
            <a:rect l="l" t="t" r="r" b="b"/>
            <a:pathLst>
              <a:path w="495935" h="565150">
                <a:moveTo>
                  <a:pt x="446277" y="0"/>
                </a:moveTo>
                <a:lnTo>
                  <a:pt x="49529" y="0"/>
                </a:lnTo>
                <a:lnTo>
                  <a:pt x="30271" y="3901"/>
                </a:lnTo>
                <a:lnTo>
                  <a:pt x="14525" y="14541"/>
                </a:lnTo>
                <a:lnTo>
                  <a:pt x="3899" y="30325"/>
                </a:lnTo>
                <a:lnTo>
                  <a:pt x="0" y="49656"/>
                </a:lnTo>
                <a:lnTo>
                  <a:pt x="0" y="515111"/>
                </a:lnTo>
                <a:lnTo>
                  <a:pt x="3899" y="534370"/>
                </a:lnTo>
                <a:lnTo>
                  <a:pt x="14525" y="550116"/>
                </a:lnTo>
                <a:lnTo>
                  <a:pt x="30271" y="560742"/>
                </a:lnTo>
                <a:lnTo>
                  <a:pt x="49529" y="564641"/>
                </a:lnTo>
                <a:lnTo>
                  <a:pt x="446277" y="564641"/>
                </a:lnTo>
                <a:lnTo>
                  <a:pt x="465536" y="560742"/>
                </a:lnTo>
                <a:lnTo>
                  <a:pt x="481282" y="550116"/>
                </a:lnTo>
                <a:lnTo>
                  <a:pt x="491908" y="534370"/>
                </a:lnTo>
                <a:lnTo>
                  <a:pt x="495807" y="515111"/>
                </a:lnTo>
                <a:lnTo>
                  <a:pt x="495807" y="49656"/>
                </a:lnTo>
                <a:lnTo>
                  <a:pt x="491908" y="30325"/>
                </a:lnTo>
                <a:lnTo>
                  <a:pt x="481282" y="14541"/>
                </a:lnTo>
                <a:lnTo>
                  <a:pt x="465536" y="3901"/>
                </a:lnTo>
                <a:lnTo>
                  <a:pt x="446277" y="0"/>
                </a:lnTo>
                <a:close/>
              </a:path>
            </a:pathLst>
          </a:custGeom>
          <a:solidFill>
            <a:srgbClr val="25859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1809114" y="1825243"/>
            <a:ext cx="13843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0" dirty="0">
                <a:solidFill>
                  <a:srgbClr val="FFFFFF"/>
                </a:solidFill>
                <a:latin typeface="Arial MT"/>
                <a:cs typeface="Arial MT"/>
              </a:rPr>
              <a:t>1</a:t>
            </a:r>
            <a:endParaRPr sz="1600">
              <a:latin typeface="Arial MT"/>
              <a:cs typeface="Arial MT"/>
            </a:endParaRPr>
          </a:p>
        </p:txBody>
      </p:sp>
      <p:pic>
        <p:nvPicPr>
          <p:cNvPr id="17" name="object 17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744283" y="1650657"/>
            <a:ext cx="801179" cy="664044"/>
          </a:xfrm>
          <a:prstGeom prst="rect">
            <a:avLst/>
          </a:prstGeom>
        </p:spPr>
      </p:pic>
      <p:sp>
        <p:nvSpPr>
          <p:cNvPr id="18" name="object 18"/>
          <p:cNvSpPr/>
          <p:nvPr/>
        </p:nvSpPr>
        <p:spPr>
          <a:xfrm>
            <a:off x="2885567" y="1692148"/>
            <a:ext cx="4889500" cy="588645"/>
          </a:xfrm>
          <a:custGeom>
            <a:avLst/>
            <a:gdLst/>
            <a:ahLst/>
            <a:cxnLst/>
            <a:rect l="l" t="t" r="r" b="b"/>
            <a:pathLst>
              <a:path w="4889500" h="588644">
                <a:moveTo>
                  <a:pt x="4791075" y="0"/>
                </a:moveTo>
                <a:lnTo>
                  <a:pt x="98043" y="0"/>
                </a:lnTo>
                <a:lnTo>
                  <a:pt x="59900" y="7711"/>
                </a:lnTo>
                <a:lnTo>
                  <a:pt x="28733" y="28733"/>
                </a:lnTo>
                <a:lnTo>
                  <a:pt x="7711" y="59900"/>
                </a:lnTo>
                <a:lnTo>
                  <a:pt x="0" y="98043"/>
                </a:lnTo>
                <a:lnTo>
                  <a:pt x="0" y="490219"/>
                </a:lnTo>
                <a:lnTo>
                  <a:pt x="7711" y="528363"/>
                </a:lnTo>
                <a:lnTo>
                  <a:pt x="28733" y="559530"/>
                </a:lnTo>
                <a:lnTo>
                  <a:pt x="59900" y="580552"/>
                </a:lnTo>
                <a:lnTo>
                  <a:pt x="98043" y="588263"/>
                </a:lnTo>
                <a:lnTo>
                  <a:pt x="4791075" y="588263"/>
                </a:lnTo>
                <a:lnTo>
                  <a:pt x="4829272" y="580552"/>
                </a:lnTo>
                <a:lnTo>
                  <a:pt x="4860432" y="559530"/>
                </a:lnTo>
                <a:lnTo>
                  <a:pt x="4881425" y="528363"/>
                </a:lnTo>
                <a:lnTo>
                  <a:pt x="4889118" y="490219"/>
                </a:lnTo>
                <a:lnTo>
                  <a:pt x="4889118" y="98043"/>
                </a:lnTo>
                <a:lnTo>
                  <a:pt x="4881425" y="59900"/>
                </a:lnTo>
                <a:lnTo>
                  <a:pt x="4860432" y="28733"/>
                </a:lnTo>
                <a:lnTo>
                  <a:pt x="4829272" y="7711"/>
                </a:lnTo>
                <a:lnTo>
                  <a:pt x="4791075" y="0"/>
                </a:lnTo>
                <a:close/>
              </a:path>
            </a:pathLst>
          </a:custGeom>
          <a:solidFill>
            <a:srgbClr val="93C7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3636645" y="1842007"/>
            <a:ext cx="3380740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spc="-10" dirty="0">
                <a:solidFill>
                  <a:srgbClr val="FFFFFF"/>
                </a:solidFill>
                <a:latin typeface="Arial MT"/>
                <a:cs typeface="Arial MT"/>
              </a:rPr>
              <a:t>Réalisation</a:t>
            </a:r>
            <a:r>
              <a:rPr sz="1500"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dirty="0">
                <a:solidFill>
                  <a:srgbClr val="FFFFFF"/>
                </a:solidFill>
                <a:latin typeface="Arial MT"/>
                <a:cs typeface="Arial MT"/>
              </a:rPr>
              <a:t>et</a:t>
            </a:r>
            <a:r>
              <a:rPr sz="1500" spc="-3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dirty="0">
                <a:solidFill>
                  <a:srgbClr val="FFFFFF"/>
                </a:solidFill>
                <a:latin typeface="Arial MT"/>
                <a:cs typeface="Arial MT"/>
              </a:rPr>
              <a:t>contrôle</a:t>
            </a:r>
            <a:r>
              <a:rPr sz="1500"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dirty="0">
                <a:solidFill>
                  <a:srgbClr val="FFFFFF"/>
                </a:solidFill>
                <a:latin typeface="Arial MT"/>
                <a:cs typeface="Arial MT"/>
              </a:rPr>
              <a:t>du</a:t>
            </a:r>
            <a:r>
              <a:rPr sz="1500" spc="-2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dirty="0">
                <a:solidFill>
                  <a:srgbClr val="FFFFFF"/>
                </a:solidFill>
                <a:latin typeface="Arial MT"/>
                <a:cs typeface="Arial MT"/>
              </a:rPr>
              <a:t>service</a:t>
            </a:r>
            <a:r>
              <a:rPr sz="1500" spc="-2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-10" dirty="0">
                <a:solidFill>
                  <a:srgbClr val="FFFFFF"/>
                </a:solidFill>
                <a:latin typeface="Arial MT"/>
                <a:cs typeface="Arial MT"/>
              </a:rPr>
              <a:t>public</a:t>
            </a:r>
            <a:endParaRPr sz="1500">
              <a:latin typeface="Arial MT"/>
              <a:cs typeface="Arial MT"/>
            </a:endParaRPr>
          </a:p>
        </p:txBody>
      </p:sp>
      <p:pic>
        <p:nvPicPr>
          <p:cNvPr id="20" name="object 2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730097" y="3721353"/>
            <a:ext cx="866114" cy="661162"/>
          </a:xfrm>
          <a:prstGeom prst="rect">
            <a:avLst/>
          </a:prstGeom>
        </p:spPr>
      </p:pic>
      <p:sp>
        <p:nvSpPr>
          <p:cNvPr id="21" name="object 21"/>
          <p:cNvSpPr/>
          <p:nvPr/>
        </p:nvSpPr>
        <p:spPr>
          <a:xfrm>
            <a:off x="2855467" y="2528823"/>
            <a:ext cx="4955540" cy="870585"/>
          </a:xfrm>
          <a:custGeom>
            <a:avLst/>
            <a:gdLst/>
            <a:ahLst/>
            <a:cxnLst/>
            <a:rect l="l" t="t" r="r" b="b"/>
            <a:pathLst>
              <a:path w="4955540" h="870585">
                <a:moveTo>
                  <a:pt x="4810252" y="0"/>
                </a:moveTo>
                <a:lnTo>
                  <a:pt x="145161" y="0"/>
                </a:lnTo>
                <a:lnTo>
                  <a:pt x="99291" y="7403"/>
                </a:lnTo>
                <a:lnTo>
                  <a:pt x="59445" y="28017"/>
                </a:lnTo>
                <a:lnTo>
                  <a:pt x="28017" y="59445"/>
                </a:lnTo>
                <a:lnTo>
                  <a:pt x="7403" y="99291"/>
                </a:lnTo>
                <a:lnTo>
                  <a:pt x="0" y="145161"/>
                </a:lnTo>
                <a:lnTo>
                  <a:pt x="0" y="725424"/>
                </a:lnTo>
                <a:lnTo>
                  <a:pt x="7403" y="771293"/>
                </a:lnTo>
                <a:lnTo>
                  <a:pt x="28017" y="811139"/>
                </a:lnTo>
                <a:lnTo>
                  <a:pt x="59445" y="842567"/>
                </a:lnTo>
                <a:lnTo>
                  <a:pt x="99291" y="863181"/>
                </a:lnTo>
                <a:lnTo>
                  <a:pt x="145161" y="870584"/>
                </a:lnTo>
                <a:lnTo>
                  <a:pt x="4810252" y="870584"/>
                </a:lnTo>
                <a:lnTo>
                  <a:pt x="4856121" y="863181"/>
                </a:lnTo>
                <a:lnTo>
                  <a:pt x="4895967" y="842567"/>
                </a:lnTo>
                <a:lnTo>
                  <a:pt x="4927395" y="811139"/>
                </a:lnTo>
                <a:lnTo>
                  <a:pt x="4948009" y="771293"/>
                </a:lnTo>
                <a:lnTo>
                  <a:pt x="4955412" y="725424"/>
                </a:lnTo>
                <a:lnTo>
                  <a:pt x="4955412" y="145161"/>
                </a:lnTo>
                <a:lnTo>
                  <a:pt x="4948009" y="99291"/>
                </a:lnTo>
                <a:lnTo>
                  <a:pt x="4927395" y="59445"/>
                </a:lnTo>
                <a:lnTo>
                  <a:pt x="4895967" y="28017"/>
                </a:lnTo>
                <a:lnTo>
                  <a:pt x="4856121" y="7403"/>
                </a:lnTo>
                <a:lnTo>
                  <a:pt x="4810252" y="0"/>
                </a:lnTo>
                <a:close/>
              </a:path>
            </a:pathLst>
          </a:custGeom>
          <a:solidFill>
            <a:srgbClr val="5FAC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3135629" y="2622930"/>
            <a:ext cx="4389120" cy="648970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12065" marR="5080" indent="1270" algn="ctr">
              <a:lnSpc>
                <a:spcPct val="86300"/>
              </a:lnSpc>
              <a:spcBef>
                <a:spcPts val="345"/>
              </a:spcBef>
            </a:pPr>
            <a:r>
              <a:rPr sz="1500" dirty="0">
                <a:solidFill>
                  <a:srgbClr val="FFFFFF"/>
                </a:solidFill>
                <a:latin typeface="Arial MT"/>
                <a:cs typeface="Arial MT"/>
              </a:rPr>
              <a:t>Conseil</a:t>
            </a:r>
            <a:r>
              <a:rPr sz="1500"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dirty="0">
                <a:solidFill>
                  <a:srgbClr val="FFFFFF"/>
                </a:solidFill>
                <a:latin typeface="Arial MT"/>
                <a:cs typeface="Arial MT"/>
              </a:rPr>
              <a:t>auprès</a:t>
            </a:r>
            <a:r>
              <a:rPr sz="15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dirty="0">
                <a:solidFill>
                  <a:srgbClr val="FFFFFF"/>
                </a:solidFill>
                <a:latin typeface="Arial MT"/>
                <a:cs typeface="Arial MT"/>
              </a:rPr>
              <a:t>des</a:t>
            </a:r>
            <a:r>
              <a:rPr sz="1500"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dirty="0">
                <a:solidFill>
                  <a:srgbClr val="FFFFFF"/>
                </a:solidFill>
                <a:latin typeface="Arial MT"/>
                <a:cs typeface="Arial MT"/>
              </a:rPr>
              <a:t>pouvoirs</a:t>
            </a:r>
            <a:r>
              <a:rPr sz="1500"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dirty="0">
                <a:solidFill>
                  <a:srgbClr val="FFFFFF"/>
                </a:solidFill>
                <a:latin typeface="Arial MT"/>
                <a:cs typeface="Arial MT"/>
              </a:rPr>
              <a:t>publics</a:t>
            </a:r>
            <a:r>
              <a:rPr sz="15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dirty="0">
                <a:solidFill>
                  <a:srgbClr val="FFFFFF"/>
                </a:solidFill>
                <a:latin typeface="Arial MT"/>
                <a:cs typeface="Arial MT"/>
              </a:rPr>
              <a:t>en</a:t>
            </a:r>
            <a:r>
              <a:rPr sz="1500"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dirty="0">
                <a:solidFill>
                  <a:srgbClr val="FFFFFF"/>
                </a:solidFill>
                <a:latin typeface="Arial MT"/>
                <a:cs typeface="Arial MT"/>
              </a:rPr>
              <a:t>ce</a:t>
            </a:r>
            <a:r>
              <a:rPr sz="1500" spc="-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-25" dirty="0">
                <a:solidFill>
                  <a:srgbClr val="FFFFFF"/>
                </a:solidFill>
                <a:latin typeface="Arial MT"/>
                <a:cs typeface="Arial MT"/>
              </a:rPr>
              <a:t>qui </a:t>
            </a:r>
            <a:r>
              <a:rPr sz="1500" dirty="0">
                <a:solidFill>
                  <a:srgbClr val="FFFFFF"/>
                </a:solidFill>
                <a:latin typeface="Arial MT"/>
                <a:cs typeface="Arial MT"/>
              </a:rPr>
              <a:t>concerne</a:t>
            </a:r>
            <a:r>
              <a:rPr sz="1500"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-10" dirty="0">
                <a:solidFill>
                  <a:srgbClr val="FFFFFF"/>
                </a:solidFill>
                <a:latin typeface="Arial MT"/>
                <a:cs typeface="Arial MT"/>
              </a:rPr>
              <a:t>l'organisation</a:t>
            </a:r>
            <a:r>
              <a:rPr sz="1500" spc="-3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dirty="0">
                <a:solidFill>
                  <a:srgbClr val="FFFFFF"/>
                </a:solidFill>
                <a:latin typeface="Arial MT"/>
                <a:cs typeface="Arial MT"/>
              </a:rPr>
              <a:t>et</a:t>
            </a:r>
            <a:r>
              <a:rPr sz="1500" spc="-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dirty="0">
                <a:solidFill>
                  <a:srgbClr val="FFFFFF"/>
                </a:solidFill>
                <a:latin typeface="Arial MT"/>
                <a:cs typeface="Arial MT"/>
              </a:rPr>
              <a:t>le </a:t>
            </a:r>
            <a:r>
              <a:rPr sz="1500" spc="-10" dirty="0">
                <a:solidFill>
                  <a:srgbClr val="FFFFFF"/>
                </a:solidFill>
                <a:latin typeface="Arial MT"/>
                <a:cs typeface="Arial MT"/>
              </a:rPr>
              <a:t>fonctionnement</a:t>
            </a:r>
            <a:r>
              <a:rPr sz="1500" spc="-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-25" dirty="0">
                <a:solidFill>
                  <a:srgbClr val="FFFFFF"/>
                </a:solidFill>
                <a:latin typeface="Arial MT"/>
                <a:cs typeface="Arial MT"/>
              </a:rPr>
              <a:t>du </a:t>
            </a:r>
            <a:r>
              <a:rPr sz="1500" dirty="0">
                <a:solidFill>
                  <a:srgbClr val="FFFFFF"/>
                </a:solidFill>
                <a:latin typeface="Arial MT"/>
                <a:cs typeface="Arial MT"/>
              </a:rPr>
              <a:t>marché</a:t>
            </a:r>
            <a:r>
              <a:rPr sz="15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dirty="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sz="1500"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dirty="0">
                <a:solidFill>
                  <a:srgbClr val="FFFFFF"/>
                </a:solidFill>
                <a:latin typeface="Arial MT"/>
                <a:cs typeface="Arial MT"/>
              </a:rPr>
              <a:t>l'électricité</a:t>
            </a:r>
            <a:r>
              <a:rPr sz="15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dirty="0">
                <a:solidFill>
                  <a:srgbClr val="FFFFFF"/>
                </a:solidFill>
                <a:latin typeface="Arial MT"/>
                <a:cs typeface="Arial MT"/>
              </a:rPr>
              <a:t>et</a:t>
            </a:r>
            <a:r>
              <a:rPr sz="1500" spc="-3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dirty="0">
                <a:solidFill>
                  <a:srgbClr val="FFFFFF"/>
                </a:solidFill>
                <a:latin typeface="Arial MT"/>
                <a:cs typeface="Arial MT"/>
              </a:rPr>
              <a:t>du</a:t>
            </a:r>
            <a:r>
              <a:rPr sz="1500"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dirty="0">
                <a:solidFill>
                  <a:srgbClr val="FFFFFF"/>
                </a:solidFill>
                <a:latin typeface="Arial MT"/>
                <a:cs typeface="Arial MT"/>
              </a:rPr>
              <a:t>marché</a:t>
            </a:r>
            <a:r>
              <a:rPr sz="1500"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dirty="0">
                <a:solidFill>
                  <a:srgbClr val="FFFFFF"/>
                </a:solidFill>
                <a:latin typeface="Arial MT"/>
                <a:cs typeface="Arial MT"/>
              </a:rPr>
              <a:t>intérieur</a:t>
            </a:r>
            <a:r>
              <a:rPr sz="1500"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dirty="0">
                <a:solidFill>
                  <a:srgbClr val="FFFFFF"/>
                </a:solidFill>
                <a:latin typeface="Arial MT"/>
                <a:cs typeface="Arial MT"/>
              </a:rPr>
              <a:t>du</a:t>
            </a:r>
            <a:r>
              <a:rPr sz="1500"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-25" dirty="0">
                <a:solidFill>
                  <a:srgbClr val="FFFFFF"/>
                </a:solidFill>
                <a:latin typeface="Arial MT"/>
                <a:cs typeface="Arial MT"/>
              </a:rPr>
              <a:t>gaz</a:t>
            </a:r>
            <a:endParaRPr sz="1500">
              <a:latin typeface="Arial MT"/>
              <a:cs typeface="Arial MT"/>
            </a:endParaRPr>
          </a:p>
        </p:txBody>
      </p:sp>
      <p:pic>
        <p:nvPicPr>
          <p:cNvPr id="23" name="object 23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730097" y="2636901"/>
            <a:ext cx="857402" cy="636143"/>
          </a:xfrm>
          <a:prstGeom prst="rect">
            <a:avLst/>
          </a:prstGeom>
        </p:spPr>
      </p:pic>
      <p:sp>
        <p:nvSpPr>
          <p:cNvPr id="24" name="object 24"/>
          <p:cNvSpPr/>
          <p:nvPr/>
        </p:nvSpPr>
        <p:spPr>
          <a:xfrm>
            <a:off x="2856483" y="3620770"/>
            <a:ext cx="4973320" cy="836930"/>
          </a:xfrm>
          <a:custGeom>
            <a:avLst/>
            <a:gdLst/>
            <a:ahLst/>
            <a:cxnLst/>
            <a:rect l="l" t="t" r="r" b="b"/>
            <a:pathLst>
              <a:path w="4973320" h="836929">
                <a:moveTo>
                  <a:pt x="4833239" y="0"/>
                </a:moveTo>
                <a:lnTo>
                  <a:pt x="139446" y="0"/>
                </a:lnTo>
                <a:lnTo>
                  <a:pt x="95341" y="7114"/>
                </a:lnTo>
                <a:lnTo>
                  <a:pt x="57058" y="26919"/>
                </a:lnTo>
                <a:lnTo>
                  <a:pt x="26883" y="57113"/>
                </a:lnTo>
                <a:lnTo>
                  <a:pt x="7101" y="95390"/>
                </a:lnTo>
                <a:lnTo>
                  <a:pt x="0" y="139445"/>
                </a:lnTo>
                <a:lnTo>
                  <a:pt x="0" y="697382"/>
                </a:lnTo>
                <a:lnTo>
                  <a:pt x="7101" y="741478"/>
                </a:lnTo>
                <a:lnTo>
                  <a:pt x="26883" y="779775"/>
                </a:lnTo>
                <a:lnTo>
                  <a:pt x="57058" y="809975"/>
                </a:lnTo>
                <a:lnTo>
                  <a:pt x="95341" y="829779"/>
                </a:lnTo>
                <a:lnTo>
                  <a:pt x="139446" y="836891"/>
                </a:lnTo>
                <a:lnTo>
                  <a:pt x="4833239" y="836891"/>
                </a:lnTo>
                <a:lnTo>
                  <a:pt x="4877356" y="829779"/>
                </a:lnTo>
                <a:lnTo>
                  <a:pt x="4915671" y="809975"/>
                </a:lnTo>
                <a:lnTo>
                  <a:pt x="4945883" y="779775"/>
                </a:lnTo>
                <a:lnTo>
                  <a:pt x="4965696" y="741478"/>
                </a:lnTo>
                <a:lnTo>
                  <a:pt x="4972812" y="697382"/>
                </a:lnTo>
                <a:lnTo>
                  <a:pt x="4972812" y="139445"/>
                </a:lnTo>
                <a:lnTo>
                  <a:pt x="4965696" y="95390"/>
                </a:lnTo>
                <a:lnTo>
                  <a:pt x="4945883" y="57113"/>
                </a:lnTo>
                <a:lnTo>
                  <a:pt x="4915671" y="26919"/>
                </a:lnTo>
                <a:lnTo>
                  <a:pt x="4877356" y="7114"/>
                </a:lnTo>
                <a:lnTo>
                  <a:pt x="4833239" y="0"/>
                </a:lnTo>
                <a:close/>
              </a:path>
            </a:pathLst>
          </a:custGeom>
          <a:solidFill>
            <a:srgbClr val="1D6EA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3232530" y="3681780"/>
            <a:ext cx="4217670" cy="671830"/>
          </a:xfrm>
          <a:prstGeom prst="rect">
            <a:avLst/>
          </a:prstGeom>
        </p:spPr>
        <p:txBody>
          <a:bodyPr vert="horz" wrap="square" lIns="0" tIns="36195" rIns="0" bIns="0" rtlCol="0">
            <a:spAutoFit/>
          </a:bodyPr>
          <a:lstStyle/>
          <a:p>
            <a:pPr marL="12065" marR="5080" indent="3175" algn="ctr">
              <a:lnSpc>
                <a:spcPts val="1639"/>
              </a:lnSpc>
              <a:spcBef>
                <a:spcPts val="285"/>
              </a:spcBef>
            </a:pPr>
            <a:r>
              <a:rPr sz="1500" dirty="0">
                <a:solidFill>
                  <a:srgbClr val="FFFFFF"/>
                </a:solidFill>
                <a:latin typeface="Calibri"/>
                <a:cs typeface="Calibri"/>
              </a:rPr>
              <a:t>Surveillance</a:t>
            </a:r>
            <a:r>
              <a:rPr sz="1500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00" dirty="0">
                <a:solidFill>
                  <a:srgbClr val="FFFFFF"/>
                </a:solidFill>
                <a:latin typeface="Calibri"/>
                <a:cs typeface="Calibri"/>
              </a:rPr>
              <a:t>et</a:t>
            </a:r>
            <a:r>
              <a:rPr sz="15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00" spc="-10" dirty="0">
                <a:solidFill>
                  <a:srgbClr val="FFFFFF"/>
                </a:solidFill>
                <a:latin typeface="Calibri"/>
                <a:cs typeface="Calibri"/>
              </a:rPr>
              <a:t>contrôle</a:t>
            </a:r>
            <a:r>
              <a:rPr sz="1500" spc="-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00" dirty="0">
                <a:solidFill>
                  <a:srgbClr val="FFFFFF"/>
                </a:solidFill>
                <a:latin typeface="Calibri"/>
                <a:cs typeface="Calibri"/>
              </a:rPr>
              <a:t>du</a:t>
            </a:r>
            <a:r>
              <a:rPr sz="1500" spc="-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00" dirty="0">
                <a:solidFill>
                  <a:srgbClr val="FFFFFF"/>
                </a:solidFill>
                <a:latin typeface="Calibri"/>
                <a:cs typeface="Calibri"/>
              </a:rPr>
              <a:t>respect</a:t>
            </a:r>
            <a:r>
              <a:rPr sz="150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00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500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00" dirty="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sz="15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00" dirty="0">
                <a:solidFill>
                  <a:srgbClr val="FFFFFF"/>
                </a:solidFill>
                <a:latin typeface="Calibri"/>
                <a:cs typeface="Calibri"/>
              </a:rPr>
              <a:t>loi</a:t>
            </a:r>
            <a:r>
              <a:rPr sz="1500" spc="-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00" spc="-25" dirty="0">
                <a:solidFill>
                  <a:srgbClr val="FFFFFF"/>
                </a:solidFill>
                <a:latin typeface="Calibri"/>
                <a:cs typeface="Calibri"/>
              </a:rPr>
              <a:t>et </a:t>
            </a:r>
            <a:r>
              <a:rPr sz="1500" spc="-10" dirty="0">
                <a:solidFill>
                  <a:srgbClr val="FFFFFF"/>
                </a:solidFill>
                <a:latin typeface="Calibri"/>
                <a:cs typeface="Calibri"/>
              </a:rPr>
              <a:t>règlementation</a:t>
            </a:r>
            <a:r>
              <a:rPr sz="1500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00" spc="-10" dirty="0">
                <a:solidFill>
                  <a:srgbClr val="FFFFFF"/>
                </a:solidFill>
                <a:latin typeface="Calibri"/>
                <a:cs typeface="Calibri"/>
              </a:rPr>
              <a:t>relatifs</a:t>
            </a:r>
            <a:r>
              <a:rPr sz="1500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00" dirty="0">
                <a:solidFill>
                  <a:srgbClr val="FFFFFF"/>
                </a:solidFill>
                <a:latin typeface="Calibri"/>
                <a:cs typeface="Calibri"/>
              </a:rPr>
              <a:t>au</a:t>
            </a:r>
            <a:r>
              <a:rPr sz="15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00" dirty="0">
                <a:solidFill>
                  <a:srgbClr val="FFFFFF"/>
                </a:solidFill>
                <a:latin typeface="Calibri"/>
                <a:cs typeface="Calibri"/>
              </a:rPr>
              <a:t>marché</a:t>
            </a:r>
            <a:r>
              <a:rPr sz="15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00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500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00" spc="-10" dirty="0">
                <a:solidFill>
                  <a:srgbClr val="FFFFFF"/>
                </a:solidFill>
                <a:latin typeface="Calibri"/>
                <a:cs typeface="Calibri"/>
              </a:rPr>
              <a:t>l'électricité</a:t>
            </a:r>
            <a:r>
              <a:rPr sz="1500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00" dirty="0">
                <a:solidFill>
                  <a:srgbClr val="FFFFFF"/>
                </a:solidFill>
                <a:latin typeface="Calibri"/>
                <a:cs typeface="Calibri"/>
              </a:rPr>
              <a:t>et</a:t>
            </a:r>
            <a:r>
              <a:rPr sz="15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00" spc="-25" dirty="0">
                <a:solidFill>
                  <a:srgbClr val="FFFFFF"/>
                </a:solidFill>
                <a:latin typeface="Calibri"/>
                <a:cs typeface="Calibri"/>
              </a:rPr>
              <a:t>au </a:t>
            </a:r>
            <a:r>
              <a:rPr sz="1500" dirty="0">
                <a:solidFill>
                  <a:srgbClr val="FFFFFF"/>
                </a:solidFill>
                <a:latin typeface="Calibri"/>
                <a:cs typeface="Calibri"/>
              </a:rPr>
              <a:t>marché</a:t>
            </a:r>
            <a:r>
              <a:rPr sz="1500" spc="-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00" spc="-10" dirty="0">
                <a:solidFill>
                  <a:srgbClr val="FFFFFF"/>
                </a:solidFill>
                <a:latin typeface="Calibri"/>
                <a:cs typeface="Calibri"/>
              </a:rPr>
              <a:t>intérieur</a:t>
            </a:r>
            <a:r>
              <a:rPr sz="1500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00" dirty="0">
                <a:solidFill>
                  <a:srgbClr val="FFFFFF"/>
                </a:solidFill>
                <a:latin typeface="Calibri"/>
                <a:cs typeface="Calibri"/>
              </a:rPr>
              <a:t>du</a:t>
            </a:r>
            <a:r>
              <a:rPr sz="15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00" spc="-25" dirty="0">
                <a:solidFill>
                  <a:srgbClr val="FFFFFF"/>
                </a:solidFill>
                <a:latin typeface="Calibri"/>
                <a:cs typeface="Calibri"/>
              </a:rPr>
              <a:t>gaz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2796158" y="744219"/>
            <a:ext cx="4084954" cy="549275"/>
          </a:xfrm>
          <a:custGeom>
            <a:avLst/>
            <a:gdLst/>
            <a:ahLst/>
            <a:cxnLst/>
            <a:rect l="l" t="t" r="r" b="b"/>
            <a:pathLst>
              <a:path w="4084954" h="549275">
                <a:moveTo>
                  <a:pt x="4029964" y="0"/>
                </a:moveTo>
                <a:lnTo>
                  <a:pt x="54991" y="0"/>
                </a:lnTo>
                <a:lnTo>
                  <a:pt x="33593" y="4323"/>
                </a:lnTo>
                <a:lnTo>
                  <a:pt x="16113" y="16113"/>
                </a:lnTo>
                <a:lnTo>
                  <a:pt x="4323" y="33593"/>
                </a:lnTo>
                <a:lnTo>
                  <a:pt x="0" y="54990"/>
                </a:lnTo>
                <a:lnTo>
                  <a:pt x="0" y="494283"/>
                </a:lnTo>
                <a:lnTo>
                  <a:pt x="4323" y="515661"/>
                </a:lnTo>
                <a:lnTo>
                  <a:pt x="16113" y="533098"/>
                </a:lnTo>
                <a:lnTo>
                  <a:pt x="33593" y="544843"/>
                </a:lnTo>
                <a:lnTo>
                  <a:pt x="54991" y="549147"/>
                </a:lnTo>
                <a:lnTo>
                  <a:pt x="4029964" y="549147"/>
                </a:lnTo>
                <a:lnTo>
                  <a:pt x="4051361" y="544843"/>
                </a:lnTo>
                <a:lnTo>
                  <a:pt x="4068841" y="533098"/>
                </a:lnTo>
                <a:lnTo>
                  <a:pt x="4080631" y="515661"/>
                </a:lnTo>
                <a:lnTo>
                  <a:pt x="4084955" y="494283"/>
                </a:lnTo>
                <a:lnTo>
                  <a:pt x="4084955" y="54990"/>
                </a:lnTo>
                <a:lnTo>
                  <a:pt x="4080631" y="33593"/>
                </a:lnTo>
                <a:lnTo>
                  <a:pt x="4068841" y="16113"/>
                </a:lnTo>
                <a:lnTo>
                  <a:pt x="4051361" y="4323"/>
                </a:lnTo>
                <a:lnTo>
                  <a:pt x="4029964" y="0"/>
                </a:lnTo>
                <a:close/>
              </a:path>
            </a:pathLst>
          </a:custGeom>
          <a:solidFill>
            <a:srgbClr val="1D6EA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3877183" y="874267"/>
            <a:ext cx="1921510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dirty="0">
                <a:solidFill>
                  <a:srgbClr val="FFFFFF"/>
                </a:solidFill>
                <a:latin typeface="Arial"/>
                <a:cs typeface="Arial"/>
              </a:rPr>
              <a:t>Principales</a:t>
            </a:r>
            <a:r>
              <a:rPr sz="1500" b="1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b="1" spc="-10" dirty="0">
                <a:solidFill>
                  <a:srgbClr val="FFFFFF"/>
                </a:solidFill>
                <a:latin typeface="Arial"/>
                <a:cs typeface="Arial"/>
              </a:rPr>
              <a:t>missions</a:t>
            </a:r>
            <a:endParaRPr sz="1500">
              <a:latin typeface="Arial"/>
              <a:cs typeface="Arial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1664461" y="3730497"/>
            <a:ext cx="466725" cy="615950"/>
          </a:xfrm>
          <a:custGeom>
            <a:avLst/>
            <a:gdLst/>
            <a:ahLst/>
            <a:cxnLst/>
            <a:rect l="l" t="t" r="r" b="b"/>
            <a:pathLst>
              <a:path w="466725" h="615950">
                <a:moveTo>
                  <a:pt x="419607" y="0"/>
                </a:moveTo>
                <a:lnTo>
                  <a:pt x="46608" y="0"/>
                </a:lnTo>
                <a:lnTo>
                  <a:pt x="28503" y="3657"/>
                </a:lnTo>
                <a:lnTo>
                  <a:pt x="13684" y="13636"/>
                </a:lnTo>
                <a:lnTo>
                  <a:pt x="3675" y="28449"/>
                </a:lnTo>
                <a:lnTo>
                  <a:pt x="0" y="46608"/>
                </a:lnTo>
                <a:lnTo>
                  <a:pt x="0" y="569201"/>
                </a:lnTo>
                <a:lnTo>
                  <a:pt x="3675" y="587346"/>
                </a:lnTo>
                <a:lnTo>
                  <a:pt x="13684" y="602165"/>
                </a:lnTo>
                <a:lnTo>
                  <a:pt x="28503" y="612158"/>
                </a:lnTo>
                <a:lnTo>
                  <a:pt x="46608" y="615822"/>
                </a:lnTo>
                <a:lnTo>
                  <a:pt x="419607" y="615822"/>
                </a:lnTo>
                <a:lnTo>
                  <a:pt x="437713" y="612158"/>
                </a:lnTo>
                <a:lnTo>
                  <a:pt x="452532" y="602165"/>
                </a:lnTo>
                <a:lnTo>
                  <a:pt x="462541" y="587346"/>
                </a:lnTo>
                <a:lnTo>
                  <a:pt x="466217" y="569201"/>
                </a:lnTo>
                <a:lnTo>
                  <a:pt x="466217" y="46608"/>
                </a:lnTo>
                <a:lnTo>
                  <a:pt x="462541" y="28449"/>
                </a:lnTo>
                <a:lnTo>
                  <a:pt x="452532" y="13636"/>
                </a:lnTo>
                <a:lnTo>
                  <a:pt x="437713" y="3657"/>
                </a:lnTo>
                <a:lnTo>
                  <a:pt x="419607" y="0"/>
                </a:lnTo>
                <a:close/>
              </a:path>
            </a:pathLst>
          </a:custGeom>
          <a:solidFill>
            <a:srgbClr val="25859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1828926" y="3886606"/>
            <a:ext cx="13843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0" dirty="0">
                <a:solidFill>
                  <a:srgbClr val="FFFFFF"/>
                </a:solidFill>
                <a:latin typeface="Arial MT"/>
                <a:cs typeface="Arial MT"/>
              </a:rPr>
              <a:t>3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2114930" y="1903983"/>
            <a:ext cx="773430" cy="170180"/>
          </a:xfrm>
          <a:custGeom>
            <a:avLst/>
            <a:gdLst/>
            <a:ahLst/>
            <a:cxnLst/>
            <a:rect l="l" t="t" r="r" b="b"/>
            <a:pathLst>
              <a:path w="773430" h="170180">
                <a:moveTo>
                  <a:pt x="688339" y="0"/>
                </a:moveTo>
                <a:lnTo>
                  <a:pt x="688339" y="42545"/>
                </a:lnTo>
                <a:lnTo>
                  <a:pt x="0" y="42545"/>
                </a:lnTo>
                <a:lnTo>
                  <a:pt x="0" y="127508"/>
                </a:lnTo>
                <a:lnTo>
                  <a:pt x="688339" y="127508"/>
                </a:lnTo>
                <a:lnTo>
                  <a:pt x="688339" y="170053"/>
                </a:lnTo>
                <a:lnTo>
                  <a:pt x="773430" y="84963"/>
                </a:lnTo>
                <a:lnTo>
                  <a:pt x="688339" y="0"/>
                </a:lnTo>
                <a:close/>
              </a:path>
            </a:pathLst>
          </a:custGeom>
          <a:solidFill>
            <a:srgbClr val="25859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2114930" y="3988168"/>
            <a:ext cx="773430" cy="170180"/>
          </a:xfrm>
          <a:custGeom>
            <a:avLst/>
            <a:gdLst/>
            <a:ahLst/>
            <a:cxnLst/>
            <a:rect l="l" t="t" r="r" b="b"/>
            <a:pathLst>
              <a:path w="773430" h="170179">
                <a:moveTo>
                  <a:pt x="688339" y="0"/>
                </a:moveTo>
                <a:lnTo>
                  <a:pt x="688339" y="42519"/>
                </a:lnTo>
                <a:lnTo>
                  <a:pt x="0" y="42519"/>
                </a:lnTo>
                <a:lnTo>
                  <a:pt x="0" y="127584"/>
                </a:lnTo>
                <a:lnTo>
                  <a:pt x="688339" y="127584"/>
                </a:lnTo>
                <a:lnTo>
                  <a:pt x="688339" y="170116"/>
                </a:lnTo>
                <a:lnTo>
                  <a:pt x="773430" y="85051"/>
                </a:lnTo>
                <a:lnTo>
                  <a:pt x="688339" y="0"/>
                </a:lnTo>
                <a:close/>
              </a:path>
            </a:pathLst>
          </a:custGeom>
          <a:solidFill>
            <a:srgbClr val="25859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828800" y="2869945"/>
            <a:ext cx="1059815" cy="170180"/>
          </a:xfrm>
          <a:custGeom>
            <a:avLst/>
            <a:gdLst/>
            <a:ahLst/>
            <a:cxnLst/>
            <a:rect l="l" t="t" r="r" b="b"/>
            <a:pathLst>
              <a:path w="1059814" h="170180">
                <a:moveTo>
                  <a:pt x="974470" y="0"/>
                </a:moveTo>
                <a:lnTo>
                  <a:pt x="974470" y="42545"/>
                </a:lnTo>
                <a:lnTo>
                  <a:pt x="0" y="42545"/>
                </a:lnTo>
                <a:lnTo>
                  <a:pt x="0" y="127635"/>
                </a:lnTo>
                <a:lnTo>
                  <a:pt x="974470" y="127635"/>
                </a:lnTo>
                <a:lnTo>
                  <a:pt x="974470" y="170053"/>
                </a:lnTo>
                <a:lnTo>
                  <a:pt x="1059561" y="85090"/>
                </a:lnTo>
                <a:lnTo>
                  <a:pt x="974470" y="0"/>
                </a:lnTo>
                <a:close/>
              </a:path>
            </a:pathLst>
          </a:custGeom>
          <a:solidFill>
            <a:srgbClr val="25859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1606803" y="2714218"/>
            <a:ext cx="506095" cy="520065"/>
          </a:xfrm>
          <a:prstGeom prst="rect">
            <a:avLst/>
          </a:prstGeom>
          <a:solidFill>
            <a:srgbClr val="25859D"/>
          </a:solidFill>
        </p:spPr>
        <p:txBody>
          <a:bodyPr vert="horz" wrap="square" lIns="0" tIns="121285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955"/>
              </a:spcBef>
            </a:pPr>
            <a:r>
              <a:rPr sz="1600" spc="-50" dirty="0">
                <a:solidFill>
                  <a:srgbClr val="FFFFFF"/>
                </a:solidFill>
                <a:latin typeface="Arial MT"/>
                <a:cs typeface="Arial MT"/>
              </a:rPr>
              <a:t>2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34" name="object 3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905" rIns="0" bIns="0" rtlCol="0">
            <a:spAutoFit/>
          </a:bodyPr>
          <a:lstStyle/>
          <a:p>
            <a:pPr marL="1016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spc="-50" dirty="0"/>
              <a:t>6</a:t>
            </a:fld>
            <a:endParaRPr spc="-5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9156700" cy="5149850"/>
            <a:chOff x="-6350" y="0"/>
            <a:chExt cx="9156700" cy="51498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696184" y="1274619"/>
              <a:ext cx="5412556" cy="291198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235822" y="231863"/>
              <a:ext cx="710653" cy="354114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964435" y="1501139"/>
              <a:ext cx="683513" cy="787146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180844" y="1501139"/>
              <a:ext cx="566166" cy="787146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79904" y="1501139"/>
              <a:ext cx="4682490" cy="787146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684401" y="1166571"/>
            <a:ext cx="5423535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0380" marR="5080" indent="-487680">
              <a:lnSpc>
                <a:spcPct val="100000"/>
              </a:lnSpc>
              <a:spcBef>
                <a:spcPts val="95"/>
              </a:spcBef>
            </a:pPr>
            <a:r>
              <a:rPr sz="2800" dirty="0">
                <a:solidFill>
                  <a:srgbClr val="000000"/>
                </a:solidFill>
              </a:rPr>
              <a:t>Activités</a:t>
            </a:r>
            <a:r>
              <a:rPr sz="2800" spc="-50" dirty="0">
                <a:solidFill>
                  <a:srgbClr val="000000"/>
                </a:solidFill>
              </a:rPr>
              <a:t> </a:t>
            </a:r>
            <a:r>
              <a:rPr sz="2800" dirty="0">
                <a:solidFill>
                  <a:srgbClr val="000000"/>
                </a:solidFill>
              </a:rPr>
              <a:t>de</a:t>
            </a:r>
            <a:r>
              <a:rPr sz="2800" spc="-65" dirty="0">
                <a:solidFill>
                  <a:srgbClr val="000000"/>
                </a:solidFill>
              </a:rPr>
              <a:t> </a:t>
            </a:r>
            <a:r>
              <a:rPr sz="2800" dirty="0">
                <a:solidFill>
                  <a:srgbClr val="000000"/>
                </a:solidFill>
              </a:rPr>
              <a:t>la</a:t>
            </a:r>
            <a:r>
              <a:rPr sz="2800" spc="-65" dirty="0">
                <a:solidFill>
                  <a:srgbClr val="000000"/>
                </a:solidFill>
              </a:rPr>
              <a:t> </a:t>
            </a:r>
            <a:r>
              <a:rPr sz="2800" dirty="0">
                <a:solidFill>
                  <a:srgbClr val="000000"/>
                </a:solidFill>
              </a:rPr>
              <a:t>CREG</a:t>
            </a:r>
            <a:r>
              <a:rPr sz="2800" spc="-50" dirty="0">
                <a:solidFill>
                  <a:srgbClr val="000000"/>
                </a:solidFill>
              </a:rPr>
              <a:t> </a:t>
            </a:r>
            <a:r>
              <a:rPr sz="2800" dirty="0">
                <a:solidFill>
                  <a:srgbClr val="000000"/>
                </a:solidFill>
              </a:rPr>
              <a:t>en</a:t>
            </a:r>
            <a:r>
              <a:rPr sz="2800" spc="-55" dirty="0">
                <a:solidFill>
                  <a:srgbClr val="000000"/>
                </a:solidFill>
              </a:rPr>
              <a:t> </a:t>
            </a:r>
            <a:r>
              <a:rPr sz="2800" spc="-10" dirty="0">
                <a:solidFill>
                  <a:srgbClr val="000000"/>
                </a:solidFill>
              </a:rPr>
              <a:t>matière </a:t>
            </a:r>
            <a:r>
              <a:rPr sz="2800" dirty="0">
                <a:solidFill>
                  <a:srgbClr val="000000"/>
                </a:solidFill>
              </a:rPr>
              <a:t>d’Energies</a:t>
            </a:r>
            <a:r>
              <a:rPr sz="2800" spc="-155" dirty="0">
                <a:solidFill>
                  <a:srgbClr val="000000"/>
                </a:solidFill>
              </a:rPr>
              <a:t> </a:t>
            </a:r>
            <a:r>
              <a:rPr sz="2800" spc="-10" dirty="0">
                <a:solidFill>
                  <a:srgbClr val="000000"/>
                </a:solidFill>
              </a:rPr>
              <a:t>Renouvelables</a:t>
            </a:r>
            <a:endParaRPr sz="2800"/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905" rIns="0" bIns="0" rtlCol="0">
            <a:spAutoFit/>
          </a:bodyPr>
          <a:lstStyle/>
          <a:p>
            <a:pPr marL="1016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spc="-50" dirty="0"/>
              <a:t>7</a:t>
            </a:fld>
            <a:endParaRPr spc="-5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09283" y="155447"/>
            <a:ext cx="7976234" cy="577215"/>
            <a:chOff x="209283" y="155447"/>
            <a:chExt cx="7976234" cy="577215"/>
          </a:xfrm>
        </p:grpSpPr>
        <p:sp>
          <p:nvSpPr>
            <p:cNvPr id="3" name="object 3"/>
            <p:cNvSpPr/>
            <p:nvPr/>
          </p:nvSpPr>
          <p:spPr>
            <a:xfrm>
              <a:off x="214045" y="197548"/>
              <a:ext cx="7966709" cy="400685"/>
            </a:xfrm>
            <a:custGeom>
              <a:avLst/>
              <a:gdLst/>
              <a:ahLst/>
              <a:cxnLst/>
              <a:rect l="l" t="t" r="r" b="b"/>
              <a:pathLst>
                <a:path w="7966709" h="400684">
                  <a:moveTo>
                    <a:pt x="7966709" y="0"/>
                  </a:moveTo>
                  <a:lnTo>
                    <a:pt x="0" y="0"/>
                  </a:lnTo>
                  <a:lnTo>
                    <a:pt x="0" y="400113"/>
                  </a:lnTo>
                  <a:lnTo>
                    <a:pt x="7966709" y="400113"/>
                  </a:lnTo>
                  <a:lnTo>
                    <a:pt x="7966709" y="0"/>
                  </a:lnTo>
                  <a:close/>
                </a:path>
              </a:pathLst>
            </a:custGeom>
            <a:solidFill>
              <a:srgbClr val="00A0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14045" y="197548"/>
              <a:ext cx="7966709" cy="400685"/>
            </a:xfrm>
            <a:custGeom>
              <a:avLst/>
              <a:gdLst/>
              <a:ahLst/>
              <a:cxnLst/>
              <a:rect l="l" t="t" r="r" b="b"/>
              <a:pathLst>
                <a:path w="7966709" h="400684">
                  <a:moveTo>
                    <a:pt x="0" y="400113"/>
                  </a:moveTo>
                  <a:lnTo>
                    <a:pt x="7966709" y="400113"/>
                  </a:lnTo>
                  <a:lnTo>
                    <a:pt x="7966709" y="0"/>
                  </a:lnTo>
                  <a:lnTo>
                    <a:pt x="0" y="0"/>
                  </a:lnTo>
                  <a:lnTo>
                    <a:pt x="0" y="400113"/>
                  </a:lnTo>
                  <a:close/>
                </a:path>
              </a:pathLst>
            </a:custGeom>
            <a:ln w="9525">
              <a:solidFill>
                <a:srgbClr val="00A09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38911" y="155447"/>
              <a:ext cx="532638" cy="576834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53795" y="219468"/>
              <a:ext cx="1200150" cy="47014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36776" y="219468"/>
              <a:ext cx="569213" cy="47014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987296" y="219468"/>
              <a:ext cx="543293" cy="470141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89048" y="155447"/>
              <a:ext cx="1152905" cy="576834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124199" y="219468"/>
              <a:ext cx="569213" cy="47014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474720" y="219468"/>
              <a:ext cx="1178814" cy="47014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442460" y="219468"/>
              <a:ext cx="433565" cy="470141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558284" y="155447"/>
              <a:ext cx="587501" cy="576834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828031" y="219468"/>
              <a:ext cx="1200150" cy="470141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780531" y="155447"/>
              <a:ext cx="532638" cy="576834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995416" y="219468"/>
              <a:ext cx="1948434" cy="470141"/>
            </a:xfrm>
            <a:prstGeom prst="rect">
              <a:avLst/>
            </a:prstGeom>
          </p:spPr>
        </p:pic>
      </p:grp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97738" rIns="0" bIns="0" rtlCol="0">
            <a:spAutoFit/>
          </a:bodyPr>
          <a:lstStyle/>
          <a:p>
            <a:pPr marL="393065">
              <a:lnSpc>
                <a:spcPct val="100000"/>
              </a:lnSpc>
              <a:spcBef>
                <a:spcPts val="105"/>
              </a:spcBef>
            </a:pPr>
            <a:r>
              <a:rPr cap="small" dirty="0"/>
              <a:t>Activités</a:t>
            </a:r>
            <a:r>
              <a:rPr cap="small" spc="50" dirty="0"/>
              <a:t> </a:t>
            </a:r>
            <a:r>
              <a:rPr cap="small" dirty="0"/>
              <a:t>de</a:t>
            </a:r>
            <a:r>
              <a:rPr cap="small" spc="35" dirty="0"/>
              <a:t> </a:t>
            </a:r>
            <a:r>
              <a:rPr cap="small" dirty="0"/>
              <a:t>la</a:t>
            </a:r>
            <a:r>
              <a:rPr cap="small" spc="-10" dirty="0"/>
              <a:t> </a:t>
            </a:r>
            <a:r>
              <a:rPr cap="small" dirty="0"/>
              <a:t>CREG</a:t>
            </a:r>
            <a:r>
              <a:rPr cap="small" spc="-70" dirty="0"/>
              <a:t> </a:t>
            </a:r>
            <a:r>
              <a:rPr cap="small" dirty="0"/>
              <a:t>en</a:t>
            </a:r>
            <a:r>
              <a:rPr cap="small" spc="35" dirty="0"/>
              <a:t> </a:t>
            </a:r>
            <a:r>
              <a:rPr cap="small" dirty="0"/>
              <a:t>matière</a:t>
            </a:r>
            <a:r>
              <a:rPr cap="small" spc="90" dirty="0"/>
              <a:t> </a:t>
            </a:r>
            <a:r>
              <a:rPr cap="small" dirty="0"/>
              <a:t>d’Energies</a:t>
            </a:r>
            <a:r>
              <a:rPr cap="small" spc="45" dirty="0"/>
              <a:t> </a:t>
            </a:r>
            <a:r>
              <a:rPr cap="small" spc="-20" dirty="0"/>
              <a:t>Renouvelables</a:t>
            </a:r>
          </a:p>
        </p:txBody>
      </p:sp>
      <p:pic>
        <p:nvPicPr>
          <p:cNvPr id="18" name="object 18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6228715" y="1289303"/>
            <a:ext cx="2286635" cy="1393190"/>
          </a:xfrm>
          <a:prstGeom prst="rect">
            <a:avLst/>
          </a:prstGeom>
        </p:spPr>
      </p:pic>
      <p:sp>
        <p:nvSpPr>
          <p:cNvPr id="19" name="object 19"/>
          <p:cNvSpPr txBox="1"/>
          <p:nvPr/>
        </p:nvSpPr>
        <p:spPr>
          <a:xfrm>
            <a:off x="363118" y="660273"/>
            <a:ext cx="7858125" cy="39389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4189729" algn="ctr">
              <a:lnSpc>
                <a:spcPct val="100000"/>
              </a:lnSpc>
              <a:spcBef>
                <a:spcPts val="95"/>
              </a:spcBef>
            </a:pPr>
            <a:r>
              <a:rPr sz="1600" b="1" dirty="0">
                <a:latin typeface="Arial"/>
                <a:cs typeface="Arial"/>
              </a:rPr>
              <a:t>En</a:t>
            </a:r>
            <a:r>
              <a:rPr sz="1600" b="1" spc="-5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matière</a:t>
            </a:r>
            <a:r>
              <a:rPr sz="1600" b="1" spc="-2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de</a:t>
            </a:r>
            <a:r>
              <a:rPr sz="1600" b="1" spc="-5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production</a:t>
            </a:r>
            <a:r>
              <a:rPr sz="1600" b="1" spc="-1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d’électricité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840"/>
              </a:spcBef>
            </a:pPr>
            <a:endParaRPr sz="1600">
              <a:latin typeface="Arial"/>
              <a:cs typeface="Arial"/>
            </a:endParaRPr>
          </a:p>
          <a:p>
            <a:pPr marL="444500" marR="2263140" indent="-264160" algn="just">
              <a:lnSpc>
                <a:spcPts val="1510"/>
              </a:lnSpc>
              <a:buClr>
                <a:srgbClr val="3EABA6"/>
              </a:buClr>
              <a:buFont typeface="Wingdings"/>
              <a:buChar char=""/>
              <a:tabLst>
                <a:tab pos="444500" algn="l"/>
              </a:tabLst>
            </a:pPr>
            <a:r>
              <a:rPr sz="1400" dirty="0">
                <a:latin typeface="Arial MT"/>
                <a:cs typeface="Arial MT"/>
              </a:rPr>
              <a:t>Instruit</a:t>
            </a:r>
            <a:r>
              <a:rPr sz="1400" spc="18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les</a:t>
            </a:r>
            <a:r>
              <a:rPr sz="1400" spc="16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demandes</a:t>
            </a:r>
            <a:r>
              <a:rPr sz="1400" spc="17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et</a:t>
            </a:r>
            <a:r>
              <a:rPr sz="1400" spc="18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délivre</a:t>
            </a:r>
            <a:r>
              <a:rPr sz="1400" spc="17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les</a:t>
            </a:r>
            <a:r>
              <a:rPr sz="1400" spc="18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autorisations</a:t>
            </a:r>
            <a:r>
              <a:rPr sz="1400" spc="17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d’exploiter</a:t>
            </a:r>
            <a:r>
              <a:rPr sz="1400" spc="170" dirty="0">
                <a:latin typeface="Arial MT"/>
                <a:cs typeface="Arial MT"/>
              </a:rPr>
              <a:t> </a:t>
            </a:r>
            <a:r>
              <a:rPr sz="1400" spc="-25" dirty="0">
                <a:latin typeface="Arial MT"/>
                <a:cs typeface="Arial MT"/>
              </a:rPr>
              <a:t>les </a:t>
            </a:r>
            <a:r>
              <a:rPr sz="1400" dirty="0">
                <a:latin typeface="Arial MT"/>
                <a:cs typeface="Arial MT"/>
              </a:rPr>
              <a:t>nouvelles</a:t>
            </a:r>
            <a:r>
              <a:rPr sz="1400" spc="21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installations</a:t>
            </a:r>
            <a:r>
              <a:rPr sz="1400" spc="21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21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production</a:t>
            </a:r>
            <a:r>
              <a:rPr sz="1400" spc="20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d’électricité</a:t>
            </a:r>
            <a:r>
              <a:rPr sz="1400" spc="21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et</a:t>
            </a:r>
            <a:r>
              <a:rPr sz="1400" spc="2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assure</a:t>
            </a:r>
            <a:r>
              <a:rPr sz="1400" spc="210" dirty="0">
                <a:latin typeface="Arial MT"/>
                <a:cs typeface="Arial MT"/>
              </a:rPr>
              <a:t> </a:t>
            </a:r>
            <a:r>
              <a:rPr sz="1400" spc="-20" dirty="0">
                <a:latin typeface="Arial MT"/>
                <a:cs typeface="Arial MT"/>
              </a:rPr>
              <a:t>leur </a:t>
            </a:r>
            <a:r>
              <a:rPr sz="1400" spc="-10" dirty="0">
                <a:latin typeface="Arial MT"/>
                <a:cs typeface="Arial MT"/>
              </a:rPr>
              <a:t>contrôle.</a:t>
            </a:r>
            <a:endParaRPr sz="1400">
              <a:latin typeface="Arial MT"/>
              <a:cs typeface="Arial MT"/>
            </a:endParaRPr>
          </a:p>
          <a:p>
            <a:pPr marL="444500" marR="2263140" indent="-264160" algn="just">
              <a:lnSpc>
                <a:spcPts val="1510"/>
              </a:lnSpc>
              <a:spcBef>
                <a:spcPts val="1210"/>
              </a:spcBef>
              <a:buClr>
                <a:srgbClr val="3EABA6"/>
              </a:buClr>
              <a:buFont typeface="Wingdings"/>
              <a:buChar char=""/>
              <a:tabLst>
                <a:tab pos="444500" algn="l"/>
              </a:tabLst>
            </a:pPr>
            <a:r>
              <a:rPr sz="1400" dirty="0">
                <a:latin typeface="Arial MT"/>
                <a:cs typeface="Arial MT"/>
              </a:rPr>
              <a:t>Instruit</a:t>
            </a:r>
            <a:r>
              <a:rPr sz="1400" spc="28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les</a:t>
            </a:r>
            <a:r>
              <a:rPr sz="1400" spc="28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demandes</a:t>
            </a:r>
            <a:r>
              <a:rPr sz="1400" spc="29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et</a:t>
            </a:r>
            <a:r>
              <a:rPr sz="1400" spc="28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délivre</a:t>
            </a:r>
            <a:r>
              <a:rPr sz="1400" spc="27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des</a:t>
            </a:r>
            <a:r>
              <a:rPr sz="1400" spc="28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certificats</a:t>
            </a:r>
            <a:r>
              <a:rPr sz="1400" spc="28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28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garantie</a:t>
            </a:r>
            <a:r>
              <a:rPr sz="1400" spc="280" dirty="0">
                <a:latin typeface="Arial MT"/>
                <a:cs typeface="Arial MT"/>
              </a:rPr>
              <a:t> </a:t>
            </a:r>
            <a:r>
              <a:rPr sz="1400" spc="-25" dirty="0">
                <a:latin typeface="Arial MT"/>
                <a:cs typeface="Arial MT"/>
              </a:rPr>
              <a:t>de </a:t>
            </a:r>
            <a:r>
              <a:rPr sz="1400" dirty="0">
                <a:latin typeface="Arial MT"/>
                <a:cs typeface="Arial MT"/>
              </a:rPr>
              <a:t>l’origine</a:t>
            </a:r>
            <a:r>
              <a:rPr sz="1400" spc="48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48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l’électricité</a:t>
            </a:r>
            <a:r>
              <a:rPr sz="1400" spc="48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à</a:t>
            </a:r>
            <a:r>
              <a:rPr sz="1400" spc="49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partir</a:t>
            </a:r>
            <a:r>
              <a:rPr sz="1400" spc="484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484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sources</a:t>
            </a:r>
            <a:r>
              <a:rPr sz="1400" spc="49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renouvelables</a:t>
            </a:r>
            <a:r>
              <a:rPr sz="1400" spc="490" dirty="0">
                <a:latin typeface="Arial MT"/>
                <a:cs typeface="Arial MT"/>
              </a:rPr>
              <a:t> </a:t>
            </a:r>
            <a:r>
              <a:rPr sz="1400" spc="-25" dirty="0">
                <a:latin typeface="Arial MT"/>
                <a:cs typeface="Arial MT"/>
              </a:rPr>
              <a:t>et </a:t>
            </a:r>
            <a:r>
              <a:rPr sz="1400" dirty="0">
                <a:latin typeface="Arial MT"/>
                <a:cs typeface="Arial MT"/>
              </a:rPr>
              <a:t>assure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leur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contrôle.</a:t>
            </a:r>
            <a:endParaRPr sz="1400">
              <a:latin typeface="Arial MT"/>
              <a:cs typeface="Arial MT"/>
            </a:endParaRPr>
          </a:p>
          <a:p>
            <a:pPr marL="443865" indent="-263525">
              <a:lnSpc>
                <a:spcPct val="100000"/>
              </a:lnSpc>
              <a:spcBef>
                <a:spcPts val="1015"/>
              </a:spcBef>
              <a:buClr>
                <a:srgbClr val="3EABA6"/>
              </a:buClr>
              <a:buFont typeface="Wingdings"/>
              <a:buChar char=""/>
              <a:tabLst>
                <a:tab pos="443865" algn="l"/>
              </a:tabLst>
            </a:pPr>
            <a:r>
              <a:rPr sz="1400" dirty="0">
                <a:latin typeface="Arial MT"/>
                <a:cs typeface="Arial MT"/>
              </a:rPr>
              <a:t>Habilite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les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contrôleurs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-1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la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certification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garantie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d’origine.</a:t>
            </a:r>
            <a:endParaRPr sz="14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440"/>
              </a:spcBef>
              <a:buClr>
                <a:srgbClr val="3EABA6"/>
              </a:buClr>
              <a:buFont typeface="Wingdings"/>
              <a:buChar char=""/>
            </a:pPr>
            <a:endParaRPr sz="1400">
              <a:latin typeface="Arial MT"/>
              <a:cs typeface="Arial MT"/>
            </a:endParaRPr>
          </a:p>
          <a:p>
            <a:pPr marL="443865" indent="-263525">
              <a:lnSpc>
                <a:spcPts val="1595"/>
              </a:lnSpc>
              <a:buClr>
                <a:srgbClr val="3EABA6"/>
              </a:buClr>
              <a:buFont typeface="Wingdings"/>
              <a:buChar char=""/>
              <a:tabLst>
                <a:tab pos="443865" algn="l"/>
              </a:tabLst>
            </a:pPr>
            <a:r>
              <a:rPr sz="1400" dirty="0">
                <a:latin typeface="Arial MT"/>
                <a:cs typeface="Arial MT"/>
              </a:rPr>
              <a:t>Met</a:t>
            </a:r>
            <a:r>
              <a:rPr sz="1400" spc="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en</a:t>
            </a:r>
            <a:r>
              <a:rPr sz="1400" spc="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place</a:t>
            </a:r>
            <a:r>
              <a:rPr sz="1400" spc="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un</a:t>
            </a:r>
            <a:r>
              <a:rPr sz="1400" spc="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portefeuille</a:t>
            </a:r>
            <a:r>
              <a:rPr sz="1400" spc="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sites</a:t>
            </a:r>
            <a:r>
              <a:rPr sz="1400" spc="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d’implantation</a:t>
            </a:r>
            <a:r>
              <a:rPr sz="1400" spc="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des</a:t>
            </a:r>
            <a:r>
              <a:rPr sz="1400" spc="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futures</a:t>
            </a:r>
            <a:r>
              <a:rPr sz="1400" spc="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centrales</a:t>
            </a:r>
            <a:r>
              <a:rPr sz="1400" spc="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EnR</a:t>
            </a:r>
            <a:r>
              <a:rPr sz="1400" spc="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décidées</a:t>
            </a:r>
            <a:r>
              <a:rPr sz="1400" spc="50" dirty="0">
                <a:latin typeface="Arial MT"/>
                <a:cs typeface="Arial MT"/>
              </a:rPr>
              <a:t> </a:t>
            </a:r>
            <a:r>
              <a:rPr sz="1400" spc="-20" dirty="0">
                <a:latin typeface="Arial MT"/>
                <a:cs typeface="Arial MT"/>
              </a:rPr>
              <a:t>dans</a:t>
            </a:r>
            <a:endParaRPr sz="1400">
              <a:latin typeface="Arial MT"/>
              <a:cs typeface="Arial MT"/>
            </a:endParaRPr>
          </a:p>
          <a:p>
            <a:pPr marR="4147820" algn="ctr">
              <a:lnSpc>
                <a:spcPts val="1595"/>
              </a:lnSpc>
            </a:pPr>
            <a:r>
              <a:rPr sz="1400" dirty="0">
                <a:latin typeface="Arial MT"/>
                <a:cs typeface="Arial MT"/>
              </a:rPr>
              <a:t>le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cadre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des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appels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à</a:t>
            </a:r>
            <a:r>
              <a:rPr sz="1400" spc="-10" dirty="0">
                <a:latin typeface="Arial MT"/>
                <a:cs typeface="Arial MT"/>
              </a:rPr>
              <a:t> investisseurs.</a:t>
            </a:r>
            <a:endParaRPr sz="14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375"/>
              </a:spcBef>
            </a:pPr>
            <a:endParaRPr sz="1400">
              <a:latin typeface="Arial MT"/>
              <a:cs typeface="Arial MT"/>
            </a:endParaRPr>
          </a:p>
          <a:p>
            <a:pPr marL="444500" marR="5080" indent="-264160" algn="just">
              <a:lnSpc>
                <a:spcPts val="1510"/>
              </a:lnSpc>
              <a:buClr>
                <a:srgbClr val="3EABA6"/>
              </a:buClr>
              <a:buFont typeface="Wingdings"/>
              <a:buChar char=""/>
              <a:tabLst>
                <a:tab pos="444500" algn="l"/>
              </a:tabLst>
            </a:pPr>
            <a:r>
              <a:rPr sz="1400" dirty="0">
                <a:latin typeface="Arial MT"/>
                <a:cs typeface="Arial MT"/>
              </a:rPr>
              <a:t>Participe</a:t>
            </a:r>
            <a:r>
              <a:rPr sz="1400" spc="1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au</a:t>
            </a:r>
            <a:r>
              <a:rPr sz="1400" spc="1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développement</a:t>
            </a:r>
            <a:r>
              <a:rPr sz="1400" spc="16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16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la</a:t>
            </a:r>
            <a:r>
              <a:rPr sz="1400" spc="1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production</a:t>
            </a:r>
            <a:r>
              <a:rPr sz="1400" spc="16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d’électricité</a:t>
            </a:r>
            <a:r>
              <a:rPr sz="1400" spc="17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à</a:t>
            </a:r>
            <a:r>
              <a:rPr sz="1400" spc="1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partir</a:t>
            </a:r>
            <a:r>
              <a:rPr sz="1400" spc="16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1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sources</a:t>
            </a:r>
            <a:r>
              <a:rPr sz="1400" spc="16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renouvelables </a:t>
            </a:r>
            <a:r>
              <a:rPr sz="1400" dirty="0">
                <a:latin typeface="Arial MT"/>
                <a:cs typeface="Arial MT"/>
              </a:rPr>
              <a:t>par</a:t>
            </a:r>
            <a:r>
              <a:rPr sz="1400" spc="1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la</a:t>
            </a:r>
            <a:r>
              <a:rPr sz="1400" spc="16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mise</a:t>
            </a:r>
            <a:r>
              <a:rPr sz="1400" spc="1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en</a:t>
            </a:r>
            <a:r>
              <a:rPr sz="1400" spc="16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œuvre</a:t>
            </a:r>
            <a:r>
              <a:rPr sz="1400" spc="16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des</a:t>
            </a:r>
            <a:r>
              <a:rPr sz="1400" spc="16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mécanismes</a:t>
            </a:r>
            <a:r>
              <a:rPr sz="1400" spc="16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d’encouragement</a:t>
            </a:r>
            <a:r>
              <a:rPr sz="1400" spc="16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en</a:t>
            </a:r>
            <a:r>
              <a:rPr sz="1400" spc="16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vigueur</a:t>
            </a:r>
            <a:r>
              <a:rPr sz="1400" spc="16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tels</a:t>
            </a:r>
            <a:r>
              <a:rPr sz="1400" spc="16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que</a:t>
            </a:r>
            <a:r>
              <a:rPr sz="1400" spc="17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le</a:t>
            </a:r>
            <a:r>
              <a:rPr sz="1400" spc="16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lancement </a:t>
            </a:r>
            <a:r>
              <a:rPr sz="1400" dirty="0">
                <a:latin typeface="Arial MT"/>
                <a:cs typeface="Arial MT"/>
              </a:rPr>
              <a:t>des</a:t>
            </a:r>
            <a:r>
              <a:rPr sz="1400" spc="3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appels</a:t>
            </a:r>
            <a:r>
              <a:rPr sz="1400" spc="3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d’offres</a:t>
            </a:r>
            <a:r>
              <a:rPr sz="1400" spc="3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aux</a:t>
            </a:r>
            <a:r>
              <a:rPr sz="1400" spc="3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enchères</a:t>
            </a:r>
            <a:r>
              <a:rPr sz="1400" spc="3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tout</a:t>
            </a:r>
            <a:r>
              <a:rPr sz="1400" spc="3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en</a:t>
            </a:r>
            <a:r>
              <a:rPr sz="1400" spc="3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assurant</a:t>
            </a:r>
            <a:r>
              <a:rPr sz="1400" spc="36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le</a:t>
            </a:r>
            <a:r>
              <a:rPr sz="1400" spc="3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suivi</a:t>
            </a:r>
            <a:r>
              <a:rPr sz="1400" spc="36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3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la</a:t>
            </a:r>
            <a:r>
              <a:rPr sz="1400" spc="3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réalisation</a:t>
            </a:r>
            <a:r>
              <a:rPr sz="1400" spc="3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des</a:t>
            </a:r>
            <a:r>
              <a:rPr sz="1400" spc="35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projets attribués.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905" rIns="0" bIns="0" rtlCol="0">
            <a:spAutoFit/>
          </a:bodyPr>
          <a:lstStyle/>
          <a:p>
            <a:pPr marL="1016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spc="-50" dirty="0"/>
              <a:t>8</a:t>
            </a:fld>
            <a:endParaRPr spc="-5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09283" y="155447"/>
            <a:ext cx="7976234" cy="577215"/>
            <a:chOff x="209283" y="155447"/>
            <a:chExt cx="7976234" cy="577215"/>
          </a:xfrm>
        </p:grpSpPr>
        <p:sp>
          <p:nvSpPr>
            <p:cNvPr id="3" name="object 3"/>
            <p:cNvSpPr/>
            <p:nvPr/>
          </p:nvSpPr>
          <p:spPr>
            <a:xfrm>
              <a:off x="214045" y="197548"/>
              <a:ext cx="7966709" cy="400685"/>
            </a:xfrm>
            <a:custGeom>
              <a:avLst/>
              <a:gdLst/>
              <a:ahLst/>
              <a:cxnLst/>
              <a:rect l="l" t="t" r="r" b="b"/>
              <a:pathLst>
                <a:path w="7966709" h="400684">
                  <a:moveTo>
                    <a:pt x="7966709" y="0"/>
                  </a:moveTo>
                  <a:lnTo>
                    <a:pt x="0" y="0"/>
                  </a:lnTo>
                  <a:lnTo>
                    <a:pt x="0" y="400113"/>
                  </a:lnTo>
                  <a:lnTo>
                    <a:pt x="7966709" y="400113"/>
                  </a:lnTo>
                  <a:lnTo>
                    <a:pt x="7966709" y="0"/>
                  </a:lnTo>
                  <a:close/>
                </a:path>
              </a:pathLst>
            </a:custGeom>
            <a:solidFill>
              <a:srgbClr val="00A09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14045" y="197548"/>
              <a:ext cx="7966709" cy="400685"/>
            </a:xfrm>
            <a:custGeom>
              <a:avLst/>
              <a:gdLst/>
              <a:ahLst/>
              <a:cxnLst/>
              <a:rect l="l" t="t" r="r" b="b"/>
              <a:pathLst>
                <a:path w="7966709" h="400684">
                  <a:moveTo>
                    <a:pt x="0" y="400113"/>
                  </a:moveTo>
                  <a:lnTo>
                    <a:pt x="7966709" y="400113"/>
                  </a:lnTo>
                  <a:lnTo>
                    <a:pt x="7966709" y="0"/>
                  </a:lnTo>
                  <a:lnTo>
                    <a:pt x="0" y="0"/>
                  </a:lnTo>
                  <a:lnTo>
                    <a:pt x="0" y="400113"/>
                  </a:lnTo>
                  <a:close/>
                </a:path>
              </a:pathLst>
            </a:custGeom>
            <a:ln w="9525">
              <a:solidFill>
                <a:srgbClr val="00A09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38911" y="155447"/>
              <a:ext cx="532638" cy="576834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53795" y="219468"/>
              <a:ext cx="1200150" cy="47014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36776" y="219468"/>
              <a:ext cx="569213" cy="47014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987296" y="219468"/>
              <a:ext cx="543293" cy="470141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89048" y="155447"/>
              <a:ext cx="1152905" cy="576834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124199" y="219468"/>
              <a:ext cx="569213" cy="47014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474720" y="219468"/>
              <a:ext cx="1178814" cy="47014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442460" y="219468"/>
              <a:ext cx="433565" cy="470141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558284" y="155447"/>
              <a:ext cx="418338" cy="576834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628387" y="155447"/>
              <a:ext cx="517410" cy="576834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828031" y="219468"/>
              <a:ext cx="1200150" cy="470141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780531" y="155447"/>
              <a:ext cx="532638" cy="576834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5995416" y="219468"/>
              <a:ext cx="1948434" cy="470141"/>
            </a:xfrm>
            <a:prstGeom prst="rect">
              <a:avLst/>
            </a:prstGeom>
          </p:spPr>
        </p:pic>
      </p:grpSp>
      <p:sp>
        <p:nvSpPr>
          <p:cNvPr id="18" name="object 1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97738" rIns="0" bIns="0" rtlCol="0">
            <a:spAutoFit/>
          </a:bodyPr>
          <a:lstStyle/>
          <a:p>
            <a:pPr marL="393065">
              <a:lnSpc>
                <a:spcPct val="100000"/>
              </a:lnSpc>
              <a:spcBef>
                <a:spcPts val="105"/>
              </a:spcBef>
            </a:pPr>
            <a:r>
              <a:rPr cap="small" dirty="0"/>
              <a:t>Activités</a:t>
            </a:r>
            <a:r>
              <a:rPr cap="small" spc="50" dirty="0"/>
              <a:t> </a:t>
            </a:r>
            <a:r>
              <a:rPr cap="small" dirty="0"/>
              <a:t>de</a:t>
            </a:r>
            <a:r>
              <a:rPr cap="small" spc="35" dirty="0"/>
              <a:t> </a:t>
            </a:r>
            <a:r>
              <a:rPr cap="small" dirty="0"/>
              <a:t>la</a:t>
            </a:r>
            <a:r>
              <a:rPr cap="small" spc="-10" dirty="0"/>
              <a:t> </a:t>
            </a:r>
            <a:r>
              <a:rPr cap="small" dirty="0"/>
              <a:t>CREG</a:t>
            </a:r>
            <a:r>
              <a:rPr cap="small" spc="-70" dirty="0"/>
              <a:t> </a:t>
            </a:r>
            <a:r>
              <a:rPr cap="small" dirty="0"/>
              <a:t>en</a:t>
            </a:r>
            <a:r>
              <a:rPr cap="small" spc="35" dirty="0"/>
              <a:t> </a:t>
            </a:r>
            <a:r>
              <a:rPr cap="small" dirty="0"/>
              <a:t>matière</a:t>
            </a:r>
            <a:r>
              <a:rPr cap="small" spc="85" dirty="0"/>
              <a:t> </a:t>
            </a:r>
            <a:r>
              <a:rPr cap="small" dirty="0"/>
              <a:t>d’Energies</a:t>
            </a:r>
            <a:r>
              <a:rPr cap="small" spc="50" dirty="0"/>
              <a:t> </a:t>
            </a:r>
            <a:r>
              <a:rPr cap="small" spc="-20" dirty="0"/>
              <a:t>Renouvelables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5040884" y="2341905"/>
            <a:ext cx="3089910" cy="5607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11400"/>
              </a:lnSpc>
              <a:spcBef>
                <a:spcPts val="100"/>
              </a:spcBef>
            </a:pPr>
            <a:r>
              <a:rPr sz="1050" dirty="0">
                <a:latin typeface="Tahoma"/>
                <a:cs typeface="Tahoma"/>
              </a:rPr>
              <a:t>Fixant</a:t>
            </a:r>
            <a:r>
              <a:rPr sz="1050" spc="114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les</a:t>
            </a:r>
            <a:r>
              <a:rPr sz="1050" spc="12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modalités</a:t>
            </a:r>
            <a:r>
              <a:rPr sz="1050" spc="10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de</a:t>
            </a:r>
            <a:r>
              <a:rPr sz="1050" spc="12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certification</a:t>
            </a:r>
            <a:r>
              <a:rPr sz="1050" spc="12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de</a:t>
            </a:r>
            <a:r>
              <a:rPr sz="1050" spc="114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l’origine</a:t>
            </a:r>
            <a:r>
              <a:rPr sz="1050" spc="110" dirty="0">
                <a:latin typeface="Tahoma"/>
                <a:cs typeface="Tahoma"/>
              </a:rPr>
              <a:t> </a:t>
            </a:r>
            <a:r>
              <a:rPr sz="1050" spc="-25" dirty="0">
                <a:latin typeface="Tahoma"/>
                <a:cs typeface="Tahoma"/>
              </a:rPr>
              <a:t>de </a:t>
            </a:r>
            <a:r>
              <a:rPr sz="1050" dirty="0">
                <a:latin typeface="Tahoma"/>
                <a:cs typeface="Tahoma"/>
              </a:rPr>
              <a:t>l’énergie</a:t>
            </a:r>
            <a:r>
              <a:rPr sz="1050" spc="195" dirty="0">
                <a:latin typeface="Tahoma"/>
                <a:cs typeface="Tahoma"/>
              </a:rPr>
              <a:t>  </a:t>
            </a:r>
            <a:r>
              <a:rPr sz="1050" dirty="0">
                <a:latin typeface="Tahoma"/>
                <a:cs typeface="Tahoma"/>
              </a:rPr>
              <a:t>renouvelable</a:t>
            </a:r>
            <a:r>
              <a:rPr sz="1050" spc="195" dirty="0">
                <a:latin typeface="Tahoma"/>
                <a:cs typeface="Tahoma"/>
              </a:rPr>
              <a:t>  </a:t>
            </a:r>
            <a:r>
              <a:rPr sz="1050" dirty="0">
                <a:latin typeface="Tahoma"/>
                <a:cs typeface="Tahoma"/>
              </a:rPr>
              <a:t>et</a:t>
            </a:r>
            <a:r>
              <a:rPr sz="1050" spc="204" dirty="0">
                <a:latin typeface="Tahoma"/>
                <a:cs typeface="Tahoma"/>
              </a:rPr>
              <a:t>  </a:t>
            </a:r>
            <a:r>
              <a:rPr sz="1050" dirty="0">
                <a:latin typeface="Tahoma"/>
                <a:cs typeface="Tahoma"/>
              </a:rPr>
              <a:t>de</a:t>
            </a:r>
            <a:r>
              <a:rPr sz="1050" spc="200" dirty="0">
                <a:latin typeface="Tahoma"/>
                <a:cs typeface="Tahoma"/>
              </a:rPr>
              <a:t>  </a:t>
            </a:r>
            <a:r>
              <a:rPr sz="1050" dirty="0">
                <a:latin typeface="Tahoma"/>
                <a:cs typeface="Tahoma"/>
              </a:rPr>
              <a:t>l’usage</a:t>
            </a:r>
            <a:r>
              <a:rPr sz="1050" spc="200" dirty="0">
                <a:latin typeface="Tahoma"/>
                <a:cs typeface="Tahoma"/>
              </a:rPr>
              <a:t>  </a:t>
            </a:r>
            <a:r>
              <a:rPr sz="1050" dirty="0">
                <a:latin typeface="Tahoma"/>
                <a:cs typeface="Tahoma"/>
              </a:rPr>
              <a:t>de</a:t>
            </a:r>
            <a:r>
              <a:rPr sz="1050" spc="200" dirty="0">
                <a:latin typeface="Tahoma"/>
                <a:cs typeface="Tahoma"/>
              </a:rPr>
              <a:t>  </a:t>
            </a:r>
            <a:r>
              <a:rPr sz="1050" spc="-25" dirty="0">
                <a:latin typeface="Tahoma"/>
                <a:cs typeface="Tahoma"/>
              </a:rPr>
              <a:t>ces </a:t>
            </a:r>
            <a:r>
              <a:rPr sz="1050" dirty="0">
                <a:latin typeface="Tahoma"/>
                <a:cs typeface="Tahoma"/>
              </a:rPr>
              <a:t>certificats,</a:t>
            </a:r>
            <a:r>
              <a:rPr sz="1050" spc="-5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modifié</a:t>
            </a:r>
            <a:r>
              <a:rPr sz="1050" spc="-4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et</a:t>
            </a:r>
            <a:r>
              <a:rPr sz="1050" spc="-15" dirty="0">
                <a:latin typeface="Tahoma"/>
                <a:cs typeface="Tahoma"/>
              </a:rPr>
              <a:t> </a:t>
            </a:r>
            <a:r>
              <a:rPr sz="1050" spc="-10" dirty="0">
                <a:latin typeface="Tahoma"/>
                <a:cs typeface="Tahoma"/>
              </a:rPr>
              <a:t>complété.</a:t>
            </a:r>
            <a:endParaRPr sz="1050">
              <a:latin typeface="Tahoma"/>
              <a:cs typeface="Tahom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945639" y="3561208"/>
            <a:ext cx="1941830" cy="499745"/>
          </a:xfrm>
          <a:prstGeom prst="rect">
            <a:avLst/>
          </a:prstGeom>
        </p:spPr>
        <p:txBody>
          <a:bodyPr vert="horz" wrap="square" lIns="0" tIns="812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40"/>
              </a:spcBef>
            </a:pPr>
            <a:r>
              <a:rPr sz="1200" b="1" dirty="0">
                <a:latin typeface="Tahoma"/>
                <a:cs typeface="Tahoma"/>
              </a:rPr>
              <a:t>DÉCRET</a:t>
            </a:r>
            <a:r>
              <a:rPr sz="1200" b="1" spc="-55" dirty="0">
                <a:latin typeface="Tahoma"/>
                <a:cs typeface="Tahoma"/>
              </a:rPr>
              <a:t> </a:t>
            </a:r>
            <a:r>
              <a:rPr sz="1200" b="1" dirty="0">
                <a:latin typeface="Tahoma"/>
                <a:cs typeface="Tahoma"/>
              </a:rPr>
              <a:t>EXÉCUTIF</a:t>
            </a:r>
            <a:r>
              <a:rPr sz="1200" b="1" spc="-40" dirty="0">
                <a:latin typeface="Tahoma"/>
                <a:cs typeface="Tahoma"/>
              </a:rPr>
              <a:t> </a:t>
            </a:r>
            <a:r>
              <a:rPr sz="1200" b="1" dirty="0">
                <a:latin typeface="Tahoma"/>
                <a:cs typeface="Tahoma"/>
              </a:rPr>
              <a:t>17-</a:t>
            </a:r>
            <a:r>
              <a:rPr sz="1200" b="1" spc="-25" dirty="0">
                <a:latin typeface="Tahoma"/>
                <a:cs typeface="Tahoma"/>
              </a:rPr>
              <a:t>98</a:t>
            </a:r>
            <a:endParaRPr sz="1200">
              <a:latin typeface="Tahoma"/>
              <a:cs typeface="Tahoma"/>
            </a:endParaRPr>
          </a:p>
          <a:p>
            <a:pPr marL="549275">
              <a:lnSpc>
                <a:spcPct val="100000"/>
              </a:lnSpc>
              <a:spcBef>
                <a:spcPts val="490"/>
              </a:spcBef>
            </a:pPr>
            <a:r>
              <a:rPr sz="1050" dirty="0">
                <a:latin typeface="Tahoma"/>
                <a:cs typeface="Tahoma"/>
              </a:rPr>
              <a:t>du</a:t>
            </a:r>
            <a:r>
              <a:rPr sz="1050" spc="-3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26</a:t>
            </a:r>
            <a:r>
              <a:rPr sz="1050" spc="-1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février</a:t>
            </a:r>
            <a:r>
              <a:rPr sz="1050" spc="-30" dirty="0">
                <a:latin typeface="Tahoma"/>
                <a:cs typeface="Tahoma"/>
              </a:rPr>
              <a:t> </a:t>
            </a:r>
            <a:r>
              <a:rPr sz="1050" spc="-20" dirty="0">
                <a:latin typeface="Tahoma"/>
                <a:cs typeface="Tahoma"/>
              </a:rPr>
              <a:t>2017</a:t>
            </a:r>
            <a:endParaRPr sz="1050">
              <a:latin typeface="Tahoma"/>
              <a:cs typeface="Tahom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006085" y="3487673"/>
            <a:ext cx="3114675" cy="82676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1050" dirty="0">
                <a:latin typeface="Tahoma"/>
                <a:cs typeface="Tahoma"/>
              </a:rPr>
              <a:t>Définissant</a:t>
            </a:r>
            <a:r>
              <a:rPr sz="1050" spc="335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la</a:t>
            </a:r>
            <a:r>
              <a:rPr sz="1050" spc="33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procédure</a:t>
            </a:r>
            <a:r>
              <a:rPr sz="1050" spc="33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d’appel</a:t>
            </a:r>
            <a:r>
              <a:rPr sz="1050" spc="33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d’offres</a:t>
            </a:r>
            <a:r>
              <a:rPr sz="1050" spc="325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pour</a:t>
            </a:r>
            <a:r>
              <a:rPr sz="1050" spc="345" dirty="0">
                <a:latin typeface="Tahoma"/>
                <a:cs typeface="Tahoma"/>
              </a:rPr>
              <a:t> </a:t>
            </a:r>
            <a:r>
              <a:rPr sz="1050" spc="-25" dirty="0">
                <a:latin typeface="Tahoma"/>
                <a:cs typeface="Tahoma"/>
              </a:rPr>
              <a:t>la </a:t>
            </a:r>
            <a:r>
              <a:rPr sz="1050" dirty="0">
                <a:latin typeface="Tahoma"/>
                <a:cs typeface="Tahoma"/>
              </a:rPr>
              <a:t>production</a:t>
            </a:r>
            <a:r>
              <a:rPr sz="1050" spc="180" dirty="0">
                <a:latin typeface="Tahoma"/>
                <a:cs typeface="Tahoma"/>
              </a:rPr>
              <a:t>  </a:t>
            </a:r>
            <a:r>
              <a:rPr sz="1050" dirty="0">
                <a:latin typeface="Tahoma"/>
                <a:cs typeface="Tahoma"/>
              </a:rPr>
              <a:t>des</a:t>
            </a:r>
            <a:r>
              <a:rPr sz="1050" spc="180" dirty="0">
                <a:latin typeface="Tahoma"/>
                <a:cs typeface="Tahoma"/>
              </a:rPr>
              <a:t>  </a:t>
            </a:r>
            <a:r>
              <a:rPr sz="1050" dirty="0">
                <a:latin typeface="Tahoma"/>
                <a:cs typeface="Tahoma"/>
              </a:rPr>
              <a:t>énergies</a:t>
            </a:r>
            <a:r>
              <a:rPr sz="1050" spc="180" dirty="0">
                <a:latin typeface="Tahoma"/>
                <a:cs typeface="Tahoma"/>
              </a:rPr>
              <a:t>  </a:t>
            </a:r>
            <a:r>
              <a:rPr sz="1050" dirty="0">
                <a:latin typeface="Tahoma"/>
                <a:cs typeface="Tahoma"/>
              </a:rPr>
              <a:t>renouvelables</a:t>
            </a:r>
            <a:r>
              <a:rPr sz="1050" spc="185" dirty="0">
                <a:latin typeface="Tahoma"/>
                <a:cs typeface="Tahoma"/>
              </a:rPr>
              <a:t>  </a:t>
            </a:r>
            <a:r>
              <a:rPr sz="1050" dirty="0">
                <a:latin typeface="Tahoma"/>
                <a:cs typeface="Tahoma"/>
              </a:rPr>
              <a:t>ou</a:t>
            </a:r>
            <a:r>
              <a:rPr sz="1050" spc="175" dirty="0">
                <a:latin typeface="Tahoma"/>
                <a:cs typeface="Tahoma"/>
              </a:rPr>
              <a:t>  </a:t>
            </a:r>
            <a:r>
              <a:rPr sz="1050" spc="-25" dirty="0">
                <a:latin typeface="Tahoma"/>
                <a:cs typeface="Tahoma"/>
              </a:rPr>
              <a:t>de </a:t>
            </a:r>
            <a:r>
              <a:rPr sz="1050" dirty="0">
                <a:latin typeface="Tahoma"/>
                <a:cs typeface="Tahoma"/>
              </a:rPr>
              <a:t>cogénération</a:t>
            </a:r>
            <a:r>
              <a:rPr sz="1050" spc="315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et</a:t>
            </a:r>
            <a:r>
              <a:rPr sz="1050" spc="29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leur</a:t>
            </a:r>
            <a:r>
              <a:rPr sz="1050" spc="31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intégration</a:t>
            </a:r>
            <a:r>
              <a:rPr sz="1050" spc="30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dans</a:t>
            </a:r>
            <a:r>
              <a:rPr sz="1050" spc="29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le</a:t>
            </a:r>
            <a:r>
              <a:rPr sz="1050" spc="295" dirty="0">
                <a:latin typeface="Tahoma"/>
                <a:cs typeface="Tahoma"/>
              </a:rPr>
              <a:t> </a:t>
            </a:r>
            <a:r>
              <a:rPr sz="1050" spc="-10" dirty="0">
                <a:latin typeface="Tahoma"/>
                <a:cs typeface="Tahoma"/>
              </a:rPr>
              <a:t>système </a:t>
            </a:r>
            <a:r>
              <a:rPr sz="1050" dirty="0">
                <a:latin typeface="Tahoma"/>
                <a:cs typeface="Tahoma"/>
              </a:rPr>
              <a:t>national</a:t>
            </a:r>
            <a:r>
              <a:rPr sz="1050" spc="35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d’approvisionnement</a:t>
            </a:r>
            <a:r>
              <a:rPr sz="1050" spc="65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en</a:t>
            </a:r>
            <a:r>
              <a:rPr sz="1050" spc="4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énergie</a:t>
            </a:r>
            <a:r>
              <a:rPr sz="1050" spc="50" dirty="0">
                <a:latin typeface="Tahoma"/>
                <a:cs typeface="Tahoma"/>
              </a:rPr>
              <a:t> </a:t>
            </a:r>
            <a:r>
              <a:rPr sz="1050" spc="-10" dirty="0">
                <a:latin typeface="Tahoma"/>
                <a:cs typeface="Tahoma"/>
              </a:rPr>
              <a:t>électrique, </a:t>
            </a:r>
            <a:r>
              <a:rPr sz="1050" dirty="0">
                <a:latin typeface="Tahoma"/>
                <a:cs typeface="Tahoma"/>
              </a:rPr>
              <a:t>modifié</a:t>
            </a:r>
            <a:r>
              <a:rPr sz="1050" spc="-4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et</a:t>
            </a:r>
            <a:r>
              <a:rPr sz="1050" spc="-10" dirty="0">
                <a:latin typeface="Tahoma"/>
                <a:cs typeface="Tahoma"/>
              </a:rPr>
              <a:t> complété.</a:t>
            </a:r>
            <a:endParaRPr sz="1050">
              <a:latin typeface="Tahoma"/>
              <a:cs typeface="Tahoma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3986784" y="3751326"/>
            <a:ext cx="769620" cy="0"/>
          </a:xfrm>
          <a:custGeom>
            <a:avLst/>
            <a:gdLst/>
            <a:ahLst/>
            <a:cxnLst/>
            <a:rect l="l" t="t" r="r" b="b"/>
            <a:pathLst>
              <a:path w="769620">
                <a:moveTo>
                  <a:pt x="0" y="0"/>
                </a:moveTo>
                <a:lnTo>
                  <a:pt x="769365" y="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1830070" y="1238416"/>
            <a:ext cx="2038985" cy="545465"/>
          </a:xfrm>
          <a:prstGeom prst="rect">
            <a:avLst/>
          </a:prstGeom>
        </p:spPr>
        <p:txBody>
          <a:bodyPr vert="horz" wrap="square" lIns="0" tIns="1066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40"/>
              </a:spcBef>
            </a:pPr>
            <a:r>
              <a:rPr sz="1200" b="1" dirty="0">
                <a:latin typeface="Tahoma"/>
                <a:cs typeface="Tahoma"/>
              </a:rPr>
              <a:t>DÉCRET</a:t>
            </a:r>
            <a:r>
              <a:rPr sz="1200" b="1" spc="-60" dirty="0">
                <a:latin typeface="Tahoma"/>
                <a:cs typeface="Tahoma"/>
              </a:rPr>
              <a:t> </a:t>
            </a:r>
            <a:r>
              <a:rPr sz="1200" b="1" dirty="0">
                <a:latin typeface="Tahoma"/>
                <a:cs typeface="Tahoma"/>
              </a:rPr>
              <a:t>EXÉCUTIF</a:t>
            </a:r>
            <a:r>
              <a:rPr sz="1200" b="1" spc="-35" dirty="0">
                <a:latin typeface="Tahoma"/>
                <a:cs typeface="Tahoma"/>
              </a:rPr>
              <a:t> </a:t>
            </a:r>
            <a:r>
              <a:rPr sz="1200" b="1" dirty="0">
                <a:latin typeface="Tahoma"/>
                <a:cs typeface="Tahoma"/>
              </a:rPr>
              <a:t>13-</a:t>
            </a:r>
            <a:r>
              <a:rPr sz="1200" b="1" spc="-25" dirty="0">
                <a:latin typeface="Tahoma"/>
                <a:cs typeface="Tahoma"/>
              </a:rPr>
              <a:t>218</a:t>
            </a:r>
            <a:endParaRPr sz="1200">
              <a:latin typeface="Tahoma"/>
              <a:cs typeface="Tahoma"/>
            </a:endParaRPr>
          </a:p>
          <a:p>
            <a:pPr marL="518159">
              <a:lnSpc>
                <a:spcPct val="100000"/>
              </a:lnSpc>
              <a:spcBef>
                <a:spcPts val="650"/>
              </a:spcBef>
            </a:pPr>
            <a:r>
              <a:rPr sz="1050" dirty="0">
                <a:latin typeface="Tahoma"/>
                <a:cs typeface="Tahoma"/>
              </a:rPr>
              <a:t>du</a:t>
            </a:r>
            <a:r>
              <a:rPr sz="1050" spc="-2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18</a:t>
            </a:r>
            <a:r>
              <a:rPr sz="1050" spc="-5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juin</a:t>
            </a:r>
            <a:r>
              <a:rPr sz="1050" spc="-5" dirty="0">
                <a:latin typeface="Tahoma"/>
                <a:cs typeface="Tahoma"/>
              </a:rPr>
              <a:t> </a:t>
            </a:r>
            <a:r>
              <a:rPr sz="1050" spc="-20" dirty="0">
                <a:latin typeface="Tahoma"/>
                <a:cs typeface="Tahoma"/>
              </a:rPr>
              <a:t>2013</a:t>
            </a:r>
            <a:endParaRPr sz="1050">
              <a:latin typeface="Tahoma"/>
              <a:cs typeface="Tahom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006085" y="1214373"/>
            <a:ext cx="3089275" cy="5073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1050" dirty="0">
                <a:latin typeface="Arial MT"/>
                <a:cs typeface="Arial MT"/>
              </a:rPr>
              <a:t>Fixant</a:t>
            </a:r>
            <a:r>
              <a:rPr sz="1050" spc="235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les</a:t>
            </a:r>
            <a:r>
              <a:rPr sz="1050" spc="240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conditions</a:t>
            </a:r>
            <a:r>
              <a:rPr sz="1050" spc="240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d’octroi</a:t>
            </a:r>
            <a:r>
              <a:rPr sz="1050" spc="245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des</a:t>
            </a:r>
            <a:r>
              <a:rPr sz="1050" spc="240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primes</a:t>
            </a:r>
            <a:r>
              <a:rPr sz="1050" spc="240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au</a:t>
            </a:r>
            <a:r>
              <a:rPr sz="1050" spc="245" dirty="0">
                <a:latin typeface="Arial MT"/>
                <a:cs typeface="Arial MT"/>
              </a:rPr>
              <a:t> </a:t>
            </a:r>
            <a:r>
              <a:rPr sz="1050" spc="-20" dirty="0">
                <a:latin typeface="Arial MT"/>
                <a:cs typeface="Arial MT"/>
              </a:rPr>
              <a:t>titre </a:t>
            </a:r>
            <a:r>
              <a:rPr sz="1050" dirty="0">
                <a:latin typeface="Arial MT"/>
                <a:cs typeface="Arial MT"/>
              </a:rPr>
              <a:t>des</a:t>
            </a:r>
            <a:r>
              <a:rPr sz="1050" spc="145" dirty="0">
                <a:latin typeface="Arial MT"/>
                <a:cs typeface="Arial MT"/>
              </a:rPr>
              <a:t>  </a:t>
            </a:r>
            <a:r>
              <a:rPr sz="1050" dirty="0">
                <a:latin typeface="Arial MT"/>
                <a:cs typeface="Arial MT"/>
              </a:rPr>
              <a:t>coûts</a:t>
            </a:r>
            <a:r>
              <a:rPr sz="1050" spc="145" dirty="0">
                <a:latin typeface="Arial MT"/>
                <a:cs typeface="Arial MT"/>
              </a:rPr>
              <a:t>  </a:t>
            </a:r>
            <a:r>
              <a:rPr sz="1050" dirty="0">
                <a:latin typeface="Arial MT"/>
                <a:cs typeface="Arial MT"/>
              </a:rPr>
              <a:t>de</a:t>
            </a:r>
            <a:r>
              <a:rPr sz="1050" spc="150" dirty="0">
                <a:latin typeface="Arial MT"/>
                <a:cs typeface="Arial MT"/>
              </a:rPr>
              <a:t>  </a:t>
            </a:r>
            <a:r>
              <a:rPr sz="1050" dirty="0">
                <a:latin typeface="Arial MT"/>
                <a:cs typeface="Arial MT"/>
              </a:rPr>
              <a:t>diversification</a:t>
            </a:r>
            <a:r>
              <a:rPr sz="1050" spc="150" dirty="0">
                <a:latin typeface="Arial MT"/>
                <a:cs typeface="Arial MT"/>
              </a:rPr>
              <a:t>  </a:t>
            </a:r>
            <a:r>
              <a:rPr sz="1050" dirty="0">
                <a:latin typeface="Arial MT"/>
                <a:cs typeface="Arial MT"/>
              </a:rPr>
              <a:t>de</a:t>
            </a:r>
            <a:r>
              <a:rPr sz="1050" spc="150" dirty="0">
                <a:latin typeface="Arial MT"/>
                <a:cs typeface="Arial MT"/>
              </a:rPr>
              <a:t>  </a:t>
            </a:r>
            <a:r>
              <a:rPr sz="1050" dirty="0">
                <a:latin typeface="Arial MT"/>
                <a:cs typeface="Arial MT"/>
              </a:rPr>
              <a:t>la</a:t>
            </a:r>
            <a:r>
              <a:rPr sz="1050" spc="145" dirty="0">
                <a:latin typeface="Arial MT"/>
                <a:cs typeface="Arial MT"/>
              </a:rPr>
              <a:t>  </a:t>
            </a:r>
            <a:r>
              <a:rPr sz="1050" spc="-10" dirty="0">
                <a:latin typeface="Arial MT"/>
                <a:cs typeface="Arial MT"/>
              </a:rPr>
              <a:t>production </a:t>
            </a:r>
            <a:r>
              <a:rPr sz="1050" dirty="0">
                <a:latin typeface="Arial MT"/>
                <a:cs typeface="Arial MT"/>
              </a:rPr>
              <a:t>d’électricité,</a:t>
            </a:r>
            <a:r>
              <a:rPr sz="1050" spc="-50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modifié</a:t>
            </a:r>
            <a:r>
              <a:rPr sz="1050" spc="-40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et</a:t>
            </a:r>
            <a:r>
              <a:rPr sz="1050" spc="-30" dirty="0">
                <a:latin typeface="Arial MT"/>
                <a:cs typeface="Arial MT"/>
              </a:rPr>
              <a:t> </a:t>
            </a:r>
            <a:r>
              <a:rPr sz="1050" spc="-10" dirty="0">
                <a:latin typeface="Arial MT"/>
                <a:cs typeface="Arial MT"/>
              </a:rPr>
              <a:t>complété.</a:t>
            </a:r>
            <a:endParaRPr sz="1050">
              <a:latin typeface="Arial MT"/>
              <a:cs typeface="Arial MT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3935095" y="1434719"/>
            <a:ext cx="821055" cy="0"/>
          </a:xfrm>
          <a:custGeom>
            <a:avLst/>
            <a:gdLst/>
            <a:ahLst/>
            <a:cxnLst/>
            <a:rect l="l" t="t" r="r" b="b"/>
            <a:pathLst>
              <a:path w="821054">
                <a:moveTo>
                  <a:pt x="0" y="0"/>
                </a:moveTo>
                <a:lnTo>
                  <a:pt x="821054" y="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102353" y="2573908"/>
            <a:ext cx="755015" cy="0"/>
          </a:xfrm>
          <a:custGeom>
            <a:avLst/>
            <a:gdLst/>
            <a:ahLst/>
            <a:cxnLst/>
            <a:rect l="l" t="t" r="r" b="b"/>
            <a:pathLst>
              <a:path w="755014">
                <a:moveTo>
                  <a:pt x="0" y="0"/>
                </a:moveTo>
                <a:lnTo>
                  <a:pt x="754634" y="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2173985" y="2375938"/>
            <a:ext cx="1941830" cy="532130"/>
          </a:xfrm>
          <a:prstGeom prst="rect">
            <a:avLst/>
          </a:prstGeom>
        </p:spPr>
        <p:txBody>
          <a:bodyPr vert="horz" wrap="square" lIns="0" tIns="9906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780"/>
              </a:spcBef>
            </a:pPr>
            <a:r>
              <a:rPr sz="1200" b="1" dirty="0">
                <a:latin typeface="Tahoma"/>
                <a:cs typeface="Tahoma"/>
              </a:rPr>
              <a:t>DÉCRET</a:t>
            </a:r>
            <a:r>
              <a:rPr sz="1200" b="1" spc="-50" dirty="0">
                <a:latin typeface="Tahoma"/>
                <a:cs typeface="Tahoma"/>
              </a:rPr>
              <a:t> </a:t>
            </a:r>
            <a:r>
              <a:rPr sz="1200" b="1" dirty="0">
                <a:latin typeface="Tahoma"/>
                <a:cs typeface="Tahoma"/>
              </a:rPr>
              <a:t>EXÉCUTIF</a:t>
            </a:r>
            <a:r>
              <a:rPr sz="1200" b="1" spc="-20" dirty="0">
                <a:latin typeface="Tahoma"/>
                <a:cs typeface="Tahoma"/>
              </a:rPr>
              <a:t> </a:t>
            </a:r>
            <a:r>
              <a:rPr sz="1200" b="1" spc="-10" dirty="0">
                <a:latin typeface="Tahoma"/>
                <a:cs typeface="Tahoma"/>
              </a:rPr>
              <a:t>15-</a:t>
            </a:r>
            <a:r>
              <a:rPr sz="1200" b="1" spc="-25" dirty="0">
                <a:latin typeface="Tahoma"/>
                <a:cs typeface="Tahoma"/>
              </a:rPr>
              <a:t>69</a:t>
            </a:r>
            <a:endParaRPr sz="1200">
              <a:latin typeface="Tahoma"/>
              <a:cs typeface="Tahoma"/>
            </a:endParaRPr>
          </a:p>
          <a:p>
            <a:pPr marL="55880" algn="ctr">
              <a:lnSpc>
                <a:spcPct val="100000"/>
              </a:lnSpc>
              <a:spcBef>
                <a:spcPts val="605"/>
              </a:spcBef>
            </a:pPr>
            <a:r>
              <a:rPr sz="1050" dirty="0">
                <a:latin typeface="Tahoma"/>
                <a:cs typeface="Tahoma"/>
              </a:rPr>
              <a:t>du</a:t>
            </a:r>
            <a:r>
              <a:rPr sz="1050" spc="-3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11</a:t>
            </a:r>
            <a:r>
              <a:rPr sz="1050" spc="-10" dirty="0">
                <a:latin typeface="Tahoma"/>
                <a:cs typeface="Tahoma"/>
              </a:rPr>
              <a:t> </a:t>
            </a:r>
            <a:r>
              <a:rPr sz="1050" dirty="0">
                <a:latin typeface="Tahoma"/>
                <a:cs typeface="Tahoma"/>
              </a:rPr>
              <a:t>février</a:t>
            </a:r>
            <a:r>
              <a:rPr sz="1050" spc="-30" dirty="0">
                <a:latin typeface="Tahoma"/>
                <a:cs typeface="Tahoma"/>
              </a:rPr>
              <a:t> </a:t>
            </a:r>
            <a:r>
              <a:rPr sz="1050" spc="-20" dirty="0">
                <a:latin typeface="Tahoma"/>
                <a:cs typeface="Tahoma"/>
              </a:rPr>
              <a:t>2015</a:t>
            </a:r>
            <a:endParaRPr sz="1050">
              <a:latin typeface="Tahoma"/>
              <a:cs typeface="Tahoma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267258" y="1270127"/>
            <a:ext cx="1807210" cy="2785110"/>
            <a:chOff x="267258" y="1270127"/>
            <a:chExt cx="1807210" cy="2785110"/>
          </a:xfrm>
        </p:grpSpPr>
        <p:sp>
          <p:nvSpPr>
            <p:cNvPr id="29" name="object 29"/>
            <p:cNvSpPr/>
            <p:nvPr/>
          </p:nvSpPr>
          <p:spPr>
            <a:xfrm>
              <a:off x="635368" y="1276477"/>
              <a:ext cx="1432560" cy="2772410"/>
            </a:xfrm>
            <a:custGeom>
              <a:avLst/>
              <a:gdLst/>
              <a:ahLst/>
              <a:cxnLst/>
              <a:rect l="l" t="t" r="r" b="b"/>
              <a:pathLst>
                <a:path w="1432560" h="2772410">
                  <a:moveTo>
                    <a:pt x="0" y="0"/>
                  </a:moveTo>
                  <a:lnTo>
                    <a:pt x="48769" y="2491"/>
                  </a:lnTo>
                  <a:lnTo>
                    <a:pt x="97091" y="6537"/>
                  </a:lnTo>
                  <a:lnTo>
                    <a:pt x="144939" y="12111"/>
                  </a:lnTo>
                  <a:lnTo>
                    <a:pt x="192287" y="19188"/>
                  </a:lnTo>
                  <a:lnTo>
                    <a:pt x="239109" y="27743"/>
                  </a:lnTo>
                  <a:lnTo>
                    <a:pt x="285379" y="37750"/>
                  </a:lnTo>
                  <a:lnTo>
                    <a:pt x="331069" y="49183"/>
                  </a:lnTo>
                  <a:lnTo>
                    <a:pt x="376154" y="62018"/>
                  </a:lnTo>
                  <a:lnTo>
                    <a:pt x="420608" y="76228"/>
                  </a:lnTo>
                  <a:lnTo>
                    <a:pt x="464403" y="91789"/>
                  </a:lnTo>
                  <a:lnTo>
                    <a:pt x="507514" y="108674"/>
                  </a:lnTo>
                  <a:lnTo>
                    <a:pt x="549915" y="126859"/>
                  </a:lnTo>
                  <a:lnTo>
                    <a:pt x="591579" y="146317"/>
                  </a:lnTo>
                  <a:lnTo>
                    <a:pt x="632479" y="167023"/>
                  </a:lnTo>
                  <a:lnTo>
                    <a:pt x="672590" y="188953"/>
                  </a:lnTo>
                  <a:lnTo>
                    <a:pt x="711885" y="212079"/>
                  </a:lnTo>
                  <a:lnTo>
                    <a:pt x="750338" y="236378"/>
                  </a:lnTo>
                  <a:lnTo>
                    <a:pt x="787922" y="261823"/>
                  </a:lnTo>
                  <a:lnTo>
                    <a:pt x="824611" y="288389"/>
                  </a:lnTo>
                  <a:lnTo>
                    <a:pt x="860379" y="316050"/>
                  </a:lnTo>
                  <a:lnTo>
                    <a:pt x="895200" y="344781"/>
                  </a:lnTo>
                  <a:lnTo>
                    <a:pt x="929046" y="374557"/>
                  </a:lnTo>
                  <a:lnTo>
                    <a:pt x="961893" y="405352"/>
                  </a:lnTo>
                  <a:lnTo>
                    <a:pt x="993713" y="437140"/>
                  </a:lnTo>
                  <a:lnTo>
                    <a:pt x="1024480" y="469897"/>
                  </a:lnTo>
                  <a:lnTo>
                    <a:pt x="1054168" y="503596"/>
                  </a:lnTo>
                  <a:lnTo>
                    <a:pt x="1082750" y="538212"/>
                  </a:lnTo>
                  <a:lnTo>
                    <a:pt x="1110201" y="573720"/>
                  </a:lnTo>
                  <a:lnTo>
                    <a:pt x="1136493" y="610094"/>
                  </a:lnTo>
                  <a:lnTo>
                    <a:pt x="1161601" y="647308"/>
                  </a:lnTo>
                  <a:lnTo>
                    <a:pt x="1185498" y="685338"/>
                  </a:lnTo>
                  <a:lnTo>
                    <a:pt x="1208158" y="724158"/>
                  </a:lnTo>
                  <a:lnTo>
                    <a:pt x="1229555" y="763742"/>
                  </a:lnTo>
                  <a:lnTo>
                    <a:pt x="1249661" y="804065"/>
                  </a:lnTo>
                  <a:lnTo>
                    <a:pt x="1268452" y="845101"/>
                  </a:lnTo>
                  <a:lnTo>
                    <a:pt x="1285900" y="886825"/>
                  </a:lnTo>
                  <a:lnTo>
                    <a:pt x="1301980" y="929211"/>
                  </a:lnTo>
                  <a:lnTo>
                    <a:pt x="1316664" y="972235"/>
                  </a:lnTo>
                  <a:lnTo>
                    <a:pt x="1329927" y="1015870"/>
                  </a:lnTo>
                  <a:lnTo>
                    <a:pt x="1341742" y="1060090"/>
                  </a:lnTo>
                  <a:lnTo>
                    <a:pt x="1352083" y="1104872"/>
                  </a:lnTo>
                  <a:lnTo>
                    <a:pt x="1360924" y="1150188"/>
                  </a:lnTo>
                  <a:lnTo>
                    <a:pt x="1368238" y="1196014"/>
                  </a:lnTo>
                  <a:lnTo>
                    <a:pt x="1373999" y="1242323"/>
                  </a:lnTo>
                  <a:lnTo>
                    <a:pt x="1378180" y="1289092"/>
                  </a:lnTo>
                  <a:lnTo>
                    <a:pt x="1380756" y="1336294"/>
                  </a:lnTo>
                  <a:lnTo>
                    <a:pt x="1381696" y="1383969"/>
                  </a:lnTo>
                  <a:lnTo>
                    <a:pt x="1380978" y="1431298"/>
                  </a:lnTo>
                  <a:lnTo>
                    <a:pt x="1378628" y="1478255"/>
                  </a:lnTo>
                  <a:lnTo>
                    <a:pt x="1374670" y="1524812"/>
                  </a:lnTo>
                  <a:lnTo>
                    <a:pt x="1369131" y="1570943"/>
                  </a:lnTo>
                  <a:lnTo>
                    <a:pt x="1362037" y="1616622"/>
                  </a:lnTo>
                  <a:lnTo>
                    <a:pt x="1353412" y="1661820"/>
                  </a:lnTo>
                  <a:lnTo>
                    <a:pt x="1343284" y="1706513"/>
                  </a:lnTo>
                  <a:lnTo>
                    <a:pt x="1331677" y="1750672"/>
                  </a:lnTo>
                  <a:lnTo>
                    <a:pt x="1318618" y="1794272"/>
                  </a:lnTo>
                  <a:lnTo>
                    <a:pt x="1304132" y="1837285"/>
                  </a:lnTo>
                  <a:lnTo>
                    <a:pt x="1288244" y="1879684"/>
                  </a:lnTo>
                  <a:lnTo>
                    <a:pt x="1270981" y="1921444"/>
                  </a:lnTo>
                  <a:lnTo>
                    <a:pt x="1252369" y="1962537"/>
                  </a:lnTo>
                  <a:lnTo>
                    <a:pt x="1232432" y="2002936"/>
                  </a:lnTo>
                  <a:lnTo>
                    <a:pt x="1211197" y="2042616"/>
                  </a:lnTo>
                  <a:lnTo>
                    <a:pt x="1188689" y="2081548"/>
                  </a:lnTo>
                  <a:lnTo>
                    <a:pt x="1164934" y="2119707"/>
                  </a:lnTo>
                  <a:lnTo>
                    <a:pt x="1139958" y="2157065"/>
                  </a:lnTo>
                  <a:lnTo>
                    <a:pt x="1113786" y="2193596"/>
                  </a:lnTo>
                  <a:lnTo>
                    <a:pt x="1086445" y="2229273"/>
                  </a:lnTo>
                  <a:lnTo>
                    <a:pt x="1057959" y="2264070"/>
                  </a:lnTo>
                  <a:lnTo>
                    <a:pt x="1028356" y="2297959"/>
                  </a:lnTo>
                  <a:lnTo>
                    <a:pt x="997659" y="2330915"/>
                  </a:lnTo>
                  <a:lnTo>
                    <a:pt x="965896" y="2362909"/>
                  </a:lnTo>
                  <a:lnTo>
                    <a:pt x="933091" y="2393916"/>
                  </a:lnTo>
                  <a:lnTo>
                    <a:pt x="899271" y="2423908"/>
                  </a:lnTo>
                  <a:lnTo>
                    <a:pt x="864461" y="2452860"/>
                  </a:lnTo>
                  <a:lnTo>
                    <a:pt x="828687" y="2480744"/>
                  </a:lnTo>
                  <a:lnTo>
                    <a:pt x="791974" y="2507533"/>
                  </a:lnTo>
                  <a:lnTo>
                    <a:pt x="754349" y="2533201"/>
                  </a:lnTo>
                  <a:lnTo>
                    <a:pt x="715837" y="2557721"/>
                  </a:lnTo>
                  <a:lnTo>
                    <a:pt x="676464" y="2581067"/>
                  </a:lnTo>
                  <a:lnTo>
                    <a:pt x="636255" y="2603211"/>
                  </a:lnTo>
                  <a:lnTo>
                    <a:pt x="595236" y="2624126"/>
                  </a:lnTo>
                  <a:lnTo>
                    <a:pt x="553433" y="2643787"/>
                  </a:lnTo>
                  <a:lnTo>
                    <a:pt x="510872" y="2662167"/>
                  </a:lnTo>
                  <a:lnTo>
                    <a:pt x="467578" y="2679237"/>
                  </a:lnTo>
                  <a:lnTo>
                    <a:pt x="423577" y="2694973"/>
                  </a:lnTo>
                  <a:lnTo>
                    <a:pt x="378895" y="2709347"/>
                  </a:lnTo>
                  <a:lnTo>
                    <a:pt x="333558" y="2722333"/>
                  </a:lnTo>
                  <a:lnTo>
                    <a:pt x="287590" y="2733903"/>
                  </a:lnTo>
                  <a:lnTo>
                    <a:pt x="241019" y="2744031"/>
                  </a:lnTo>
                  <a:lnTo>
                    <a:pt x="193869" y="2752690"/>
                  </a:lnTo>
                  <a:lnTo>
                    <a:pt x="146166" y="2759854"/>
                  </a:lnTo>
                  <a:lnTo>
                    <a:pt x="97937" y="2765495"/>
                  </a:lnTo>
                  <a:lnTo>
                    <a:pt x="49206" y="2769588"/>
                  </a:lnTo>
                  <a:lnTo>
                    <a:pt x="0" y="2772105"/>
                  </a:lnTo>
                  <a:lnTo>
                    <a:pt x="49236" y="2771301"/>
                  </a:lnTo>
                  <a:lnTo>
                    <a:pt x="98055" y="2768907"/>
                  </a:lnTo>
                  <a:lnTo>
                    <a:pt x="146431" y="2764948"/>
                  </a:lnTo>
                  <a:lnTo>
                    <a:pt x="194338" y="2759451"/>
                  </a:lnTo>
                  <a:lnTo>
                    <a:pt x="241747" y="2752441"/>
                  </a:lnTo>
                  <a:lnTo>
                    <a:pt x="288634" y="2743943"/>
                  </a:lnTo>
                  <a:lnTo>
                    <a:pt x="334970" y="2733985"/>
                  </a:lnTo>
                  <a:lnTo>
                    <a:pt x="380730" y="2722591"/>
                  </a:lnTo>
                  <a:lnTo>
                    <a:pt x="425886" y="2709787"/>
                  </a:lnTo>
                  <a:lnTo>
                    <a:pt x="470413" y="2695600"/>
                  </a:lnTo>
                  <a:lnTo>
                    <a:pt x="514283" y="2680054"/>
                  </a:lnTo>
                  <a:lnTo>
                    <a:pt x="557469" y="2663176"/>
                  </a:lnTo>
                  <a:lnTo>
                    <a:pt x="599946" y="2644992"/>
                  </a:lnTo>
                  <a:lnTo>
                    <a:pt x="641686" y="2625528"/>
                  </a:lnTo>
                  <a:lnTo>
                    <a:pt x="682663" y="2604808"/>
                  </a:lnTo>
                  <a:lnTo>
                    <a:pt x="722850" y="2582860"/>
                  </a:lnTo>
                  <a:lnTo>
                    <a:pt x="762220" y="2559708"/>
                  </a:lnTo>
                  <a:lnTo>
                    <a:pt x="800748" y="2535379"/>
                  </a:lnTo>
                  <a:lnTo>
                    <a:pt x="838405" y="2509899"/>
                  </a:lnTo>
                  <a:lnTo>
                    <a:pt x="875165" y="2483293"/>
                  </a:lnTo>
                  <a:lnTo>
                    <a:pt x="911003" y="2455586"/>
                  </a:lnTo>
                  <a:lnTo>
                    <a:pt x="945890" y="2426806"/>
                  </a:lnTo>
                  <a:lnTo>
                    <a:pt x="979801" y="2396978"/>
                  </a:lnTo>
                  <a:lnTo>
                    <a:pt x="1012709" y="2366127"/>
                  </a:lnTo>
                  <a:lnTo>
                    <a:pt x="1044586" y="2334279"/>
                  </a:lnTo>
                  <a:lnTo>
                    <a:pt x="1075407" y="2301461"/>
                  </a:lnTo>
                  <a:lnTo>
                    <a:pt x="1105145" y="2267698"/>
                  </a:lnTo>
                  <a:lnTo>
                    <a:pt x="1133773" y="2233015"/>
                  </a:lnTo>
                  <a:lnTo>
                    <a:pt x="1161265" y="2197439"/>
                  </a:lnTo>
                  <a:lnTo>
                    <a:pt x="1187593" y="2160995"/>
                  </a:lnTo>
                  <a:lnTo>
                    <a:pt x="1212731" y="2123710"/>
                  </a:lnTo>
                  <a:lnTo>
                    <a:pt x="1236653" y="2085609"/>
                  </a:lnTo>
                  <a:lnTo>
                    <a:pt x="1259332" y="2046717"/>
                  </a:lnTo>
                  <a:lnTo>
                    <a:pt x="1280740" y="2007061"/>
                  </a:lnTo>
                  <a:lnTo>
                    <a:pt x="1300852" y="1966667"/>
                  </a:lnTo>
                  <a:lnTo>
                    <a:pt x="1319641" y="1925560"/>
                  </a:lnTo>
                  <a:lnTo>
                    <a:pt x="1337080" y="1883766"/>
                  </a:lnTo>
                  <a:lnTo>
                    <a:pt x="1353143" y="1841310"/>
                  </a:lnTo>
                  <a:lnTo>
                    <a:pt x="1367802" y="1798220"/>
                  </a:lnTo>
                  <a:lnTo>
                    <a:pt x="1381031" y="1754520"/>
                  </a:lnTo>
                  <a:lnTo>
                    <a:pt x="1392804" y="1710237"/>
                  </a:lnTo>
                  <a:lnTo>
                    <a:pt x="1403094" y="1665395"/>
                  </a:lnTo>
                  <a:lnTo>
                    <a:pt x="1411874" y="1620022"/>
                  </a:lnTo>
                  <a:lnTo>
                    <a:pt x="1419117" y="1574142"/>
                  </a:lnTo>
                  <a:lnTo>
                    <a:pt x="1424797" y="1527782"/>
                  </a:lnTo>
                  <a:lnTo>
                    <a:pt x="1428887" y="1480967"/>
                  </a:lnTo>
                  <a:lnTo>
                    <a:pt x="1431361" y="1433724"/>
                  </a:lnTo>
                  <a:lnTo>
                    <a:pt x="1432191" y="1386078"/>
                  </a:lnTo>
                  <a:lnTo>
                    <a:pt x="1431361" y="1338423"/>
                  </a:lnTo>
                  <a:lnTo>
                    <a:pt x="1428887" y="1291173"/>
                  </a:lnTo>
                  <a:lnTo>
                    <a:pt x="1424797" y="1244351"/>
                  </a:lnTo>
                  <a:lnTo>
                    <a:pt x="1419117" y="1197985"/>
                  </a:lnTo>
                  <a:lnTo>
                    <a:pt x="1411874" y="1152100"/>
                  </a:lnTo>
                  <a:lnTo>
                    <a:pt x="1403094" y="1106721"/>
                  </a:lnTo>
                  <a:lnTo>
                    <a:pt x="1392804" y="1061875"/>
                  </a:lnTo>
                  <a:lnTo>
                    <a:pt x="1381031" y="1017587"/>
                  </a:lnTo>
                  <a:lnTo>
                    <a:pt x="1367802" y="973883"/>
                  </a:lnTo>
                  <a:lnTo>
                    <a:pt x="1353143" y="930789"/>
                  </a:lnTo>
                  <a:lnTo>
                    <a:pt x="1337080" y="888331"/>
                  </a:lnTo>
                  <a:lnTo>
                    <a:pt x="1319641" y="846534"/>
                  </a:lnTo>
                  <a:lnTo>
                    <a:pt x="1300852" y="805424"/>
                  </a:lnTo>
                  <a:lnTo>
                    <a:pt x="1280740" y="765028"/>
                  </a:lnTo>
                  <a:lnTo>
                    <a:pt x="1259332" y="725370"/>
                  </a:lnTo>
                  <a:lnTo>
                    <a:pt x="1236653" y="686477"/>
                  </a:lnTo>
                  <a:lnTo>
                    <a:pt x="1212731" y="648374"/>
                  </a:lnTo>
                  <a:lnTo>
                    <a:pt x="1187593" y="611088"/>
                  </a:lnTo>
                  <a:lnTo>
                    <a:pt x="1161265" y="574643"/>
                  </a:lnTo>
                  <a:lnTo>
                    <a:pt x="1133773" y="539067"/>
                  </a:lnTo>
                  <a:lnTo>
                    <a:pt x="1105145" y="504384"/>
                  </a:lnTo>
                  <a:lnTo>
                    <a:pt x="1075407" y="470620"/>
                  </a:lnTo>
                  <a:lnTo>
                    <a:pt x="1044586" y="437802"/>
                  </a:lnTo>
                  <a:lnTo>
                    <a:pt x="1012709" y="405955"/>
                  </a:lnTo>
                  <a:lnTo>
                    <a:pt x="979801" y="375105"/>
                  </a:lnTo>
                  <a:lnTo>
                    <a:pt x="945890" y="345277"/>
                  </a:lnTo>
                  <a:lnTo>
                    <a:pt x="911003" y="316497"/>
                  </a:lnTo>
                  <a:lnTo>
                    <a:pt x="875165" y="288792"/>
                  </a:lnTo>
                  <a:lnTo>
                    <a:pt x="838405" y="262187"/>
                  </a:lnTo>
                  <a:lnTo>
                    <a:pt x="800748" y="236708"/>
                  </a:lnTo>
                  <a:lnTo>
                    <a:pt x="762220" y="212380"/>
                  </a:lnTo>
                  <a:lnTo>
                    <a:pt x="722850" y="189229"/>
                  </a:lnTo>
                  <a:lnTo>
                    <a:pt x="682663" y="167282"/>
                  </a:lnTo>
                  <a:lnTo>
                    <a:pt x="641686" y="146564"/>
                  </a:lnTo>
                  <a:lnTo>
                    <a:pt x="599946" y="127101"/>
                  </a:lnTo>
                  <a:lnTo>
                    <a:pt x="557469" y="108918"/>
                  </a:lnTo>
                  <a:lnTo>
                    <a:pt x="514283" y="92041"/>
                  </a:lnTo>
                  <a:lnTo>
                    <a:pt x="470413" y="76497"/>
                  </a:lnTo>
                  <a:lnTo>
                    <a:pt x="425886" y="62311"/>
                  </a:lnTo>
                  <a:lnTo>
                    <a:pt x="380730" y="49508"/>
                  </a:lnTo>
                  <a:lnTo>
                    <a:pt x="334970" y="38115"/>
                  </a:lnTo>
                  <a:lnTo>
                    <a:pt x="288634" y="28158"/>
                  </a:lnTo>
                  <a:lnTo>
                    <a:pt x="241747" y="19661"/>
                  </a:lnTo>
                  <a:lnTo>
                    <a:pt x="194338" y="12652"/>
                  </a:lnTo>
                  <a:lnTo>
                    <a:pt x="146431" y="7155"/>
                  </a:lnTo>
                  <a:lnTo>
                    <a:pt x="98055" y="3197"/>
                  </a:lnTo>
                  <a:lnTo>
                    <a:pt x="49236" y="8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635368" y="1276477"/>
              <a:ext cx="1432560" cy="2772410"/>
            </a:xfrm>
            <a:custGeom>
              <a:avLst/>
              <a:gdLst/>
              <a:ahLst/>
              <a:cxnLst/>
              <a:rect l="l" t="t" r="r" b="b"/>
              <a:pathLst>
                <a:path w="1432560" h="2772410">
                  <a:moveTo>
                    <a:pt x="0" y="0"/>
                  </a:moveTo>
                  <a:lnTo>
                    <a:pt x="49236" y="803"/>
                  </a:lnTo>
                  <a:lnTo>
                    <a:pt x="98055" y="3197"/>
                  </a:lnTo>
                  <a:lnTo>
                    <a:pt x="146431" y="7155"/>
                  </a:lnTo>
                  <a:lnTo>
                    <a:pt x="194338" y="12652"/>
                  </a:lnTo>
                  <a:lnTo>
                    <a:pt x="241747" y="19661"/>
                  </a:lnTo>
                  <a:lnTo>
                    <a:pt x="288634" y="28158"/>
                  </a:lnTo>
                  <a:lnTo>
                    <a:pt x="334970" y="38115"/>
                  </a:lnTo>
                  <a:lnTo>
                    <a:pt x="380730" y="49508"/>
                  </a:lnTo>
                  <a:lnTo>
                    <a:pt x="425886" y="62311"/>
                  </a:lnTo>
                  <a:lnTo>
                    <a:pt x="470413" y="76497"/>
                  </a:lnTo>
                  <a:lnTo>
                    <a:pt x="514283" y="92041"/>
                  </a:lnTo>
                  <a:lnTo>
                    <a:pt x="557469" y="108918"/>
                  </a:lnTo>
                  <a:lnTo>
                    <a:pt x="599946" y="127101"/>
                  </a:lnTo>
                  <a:lnTo>
                    <a:pt x="641686" y="146564"/>
                  </a:lnTo>
                  <a:lnTo>
                    <a:pt x="682663" y="167282"/>
                  </a:lnTo>
                  <a:lnTo>
                    <a:pt x="722850" y="189229"/>
                  </a:lnTo>
                  <a:lnTo>
                    <a:pt x="762220" y="212380"/>
                  </a:lnTo>
                  <a:lnTo>
                    <a:pt x="800748" y="236708"/>
                  </a:lnTo>
                  <a:lnTo>
                    <a:pt x="838405" y="262187"/>
                  </a:lnTo>
                  <a:lnTo>
                    <a:pt x="875165" y="288792"/>
                  </a:lnTo>
                  <a:lnTo>
                    <a:pt x="911003" y="316497"/>
                  </a:lnTo>
                  <a:lnTo>
                    <a:pt x="945890" y="345277"/>
                  </a:lnTo>
                  <a:lnTo>
                    <a:pt x="979801" y="375105"/>
                  </a:lnTo>
                  <a:lnTo>
                    <a:pt x="1012709" y="405955"/>
                  </a:lnTo>
                  <a:lnTo>
                    <a:pt x="1044586" y="437802"/>
                  </a:lnTo>
                  <a:lnTo>
                    <a:pt x="1075407" y="470620"/>
                  </a:lnTo>
                  <a:lnTo>
                    <a:pt x="1105145" y="504384"/>
                  </a:lnTo>
                  <a:lnTo>
                    <a:pt x="1133773" y="539067"/>
                  </a:lnTo>
                  <a:lnTo>
                    <a:pt x="1161265" y="574643"/>
                  </a:lnTo>
                  <a:lnTo>
                    <a:pt x="1187593" y="611088"/>
                  </a:lnTo>
                  <a:lnTo>
                    <a:pt x="1212731" y="648374"/>
                  </a:lnTo>
                  <a:lnTo>
                    <a:pt x="1236653" y="686477"/>
                  </a:lnTo>
                  <a:lnTo>
                    <a:pt x="1259332" y="725370"/>
                  </a:lnTo>
                  <a:lnTo>
                    <a:pt x="1280740" y="765028"/>
                  </a:lnTo>
                  <a:lnTo>
                    <a:pt x="1300852" y="805424"/>
                  </a:lnTo>
                  <a:lnTo>
                    <a:pt x="1319641" y="846534"/>
                  </a:lnTo>
                  <a:lnTo>
                    <a:pt x="1337080" y="888331"/>
                  </a:lnTo>
                  <a:lnTo>
                    <a:pt x="1353143" y="930789"/>
                  </a:lnTo>
                  <a:lnTo>
                    <a:pt x="1367802" y="973883"/>
                  </a:lnTo>
                  <a:lnTo>
                    <a:pt x="1381031" y="1017587"/>
                  </a:lnTo>
                  <a:lnTo>
                    <a:pt x="1392804" y="1061875"/>
                  </a:lnTo>
                  <a:lnTo>
                    <a:pt x="1403094" y="1106721"/>
                  </a:lnTo>
                  <a:lnTo>
                    <a:pt x="1411874" y="1152100"/>
                  </a:lnTo>
                  <a:lnTo>
                    <a:pt x="1419117" y="1197985"/>
                  </a:lnTo>
                  <a:lnTo>
                    <a:pt x="1424797" y="1244351"/>
                  </a:lnTo>
                  <a:lnTo>
                    <a:pt x="1428887" y="1291173"/>
                  </a:lnTo>
                  <a:lnTo>
                    <a:pt x="1431361" y="1338423"/>
                  </a:lnTo>
                  <a:lnTo>
                    <a:pt x="1432191" y="1386078"/>
                  </a:lnTo>
                  <a:lnTo>
                    <a:pt x="1431361" y="1433724"/>
                  </a:lnTo>
                  <a:lnTo>
                    <a:pt x="1428887" y="1480967"/>
                  </a:lnTo>
                  <a:lnTo>
                    <a:pt x="1424797" y="1527782"/>
                  </a:lnTo>
                  <a:lnTo>
                    <a:pt x="1419117" y="1574142"/>
                  </a:lnTo>
                  <a:lnTo>
                    <a:pt x="1411874" y="1620022"/>
                  </a:lnTo>
                  <a:lnTo>
                    <a:pt x="1403094" y="1665395"/>
                  </a:lnTo>
                  <a:lnTo>
                    <a:pt x="1392804" y="1710237"/>
                  </a:lnTo>
                  <a:lnTo>
                    <a:pt x="1381031" y="1754520"/>
                  </a:lnTo>
                  <a:lnTo>
                    <a:pt x="1367802" y="1798220"/>
                  </a:lnTo>
                  <a:lnTo>
                    <a:pt x="1353143" y="1841310"/>
                  </a:lnTo>
                  <a:lnTo>
                    <a:pt x="1337080" y="1883766"/>
                  </a:lnTo>
                  <a:lnTo>
                    <a:pt x="1319641" y="1925560"/>
                  </a:lnTo>
                  <a:lnTo>
                    <a:pt x="1300852" y="1966667"/>
                  </a:lnTo>
                  <a:lnTo>
                    <a:pt x="1280740" y="2007061"/>
                  </a:lnTo>
                  <a:lnTo>
                    <a:pt x="1259332" y="2046717"/>
                  </a:lnTo>
                  <a:lnTo>
                    <a:pt x="1236653" y="2085609"/>
                  </a:lnTo>
                  <a:lnTo>
                    <a:pt x="1212731" y="2123710"/>
                  </a:lnTo>
                  <a:lnTo>
                    <a:pt x="1187593" y="2160995"/>
                  </a:lnTo>
                  <a:lnTo>
                    <a:pt x="1161265" y="2197439"/>
                  </a:lnTo>
                  <a:lnTo>
                    <a:pt x="1133773" y="2233015"/>
                  </a:lnTo>
                  <a:lnTo>
                    <a:pt x="1105145" y="2267698"/>
                  </a:lnTo>
                  <a:lnTo>
                    <a:pt x="1075407" y="2301461"/>
                  </a:lnTo>
                  <a:lnTo>
                    <a:pt x="1044586" y="2334279"/>
                  </a:lnTo>
                  <a:lnTo>
                    <a:pt x="1012709" y="2366127"/>
                  </a:lnTo>
                  <a:lnTo>
                    <a:pt x="979801" y="2396978"/>
                  </a:lnTo>
                  <a:lnTo>
                    <a:pt x="945890" y="2426806"/>
                  </a:lnTo>
                  <a:lnTo>
                    <a:pt x="911003" y="2455586"/>
                  </a:lnTo>
                  <a:lnTo>
                    <a:pt x="875165" y="2483293"/>
                  </a:lnTo>
                  <a:lnTo>
                    <a:pt x="838405" y="2509899"/>
                  </a:lnTo>
                  <a:lnTo>
                    <a:pt x="800748" y="2535379"/>
                  </a:lnTo>
                  <a:lnTo>
                    <a:pt x="762220" y="2559708"/>
                  </a:lnTo>
                  <a:lnTo>
                    <a:pt x="722850" y="2582860"/>
                  </a:lnTo>
                  <a:lnTo>
                    <a:pt x="682663" y="2604808"/>
                  </a:lnTo>
                  <a:lnTo>
                    <a:pt x="641686" y="2625528"/>
                  </a:lnTo>
                  <a:lnTo>
                    <a:pt x="599946" y="2644992"/>
                  </a:lnTo>
                  <a:lnTo>
                    <a:pt x="557469" y="2663176"/>
                  </a:lnTo>
                  <a:lnTo>
                    <a:pt x="514283" y="2680054"/>
                  </a:lnTo>
                  <a:lnTo>
                    <a:pt x="470413" y="2695600"/>
                  </a:lnTo>
                  <a:lnTo>
                    <a:pt x="425886" y="2709787"/>
                  </a:lnTo>
                  <a:lnTo>
                    <a:pt x="380730" y="2722591"/>
                  </a:lnTo>
                  <a:lnTo>
                    <a:pt x="334970" y="2733985"/>
                  </a:lnTo>
                  <a:lnTo>
                    <a:pt x="288634" y="2743943"/>
                  </a:lnTo>
                  <a:lnTo>
                    <a:pt x="241747" y="2752441"/>
                  </a:lnTo>
                  <a:lnTo>
                    <a:pt x="194338" y="2759451"/>
                  </a:lnTo>
                  <a:lnTo>
                    <a:pt x="146431" y="2764948"/>
                  </a:lnTo>
                  <a:lnTo>
                    <a:pt x="98055" y="2768907"/>
                  </a:lnTo>
                  <a:lnTo>
                    <a:pt x="49236" y="2771301"/>
                  </a:lnTo>
                  <a:lnTo>
                    <a:pt x="0" y="2772105"/>
                  </a:lnTo>
                  <a:lnTo>
                    <a:pt x="49206" y="2769588"/>
                  </a:lnTo>
                  <a:lnTo>
                    <a:pt x="97937" y="2765495"/>
                  </a:lnTo>
                  <a:lnTo>
                    <a:pt x="146166" y="2759854"/>
                  </a:lnTo>
                  <a:lnTo>
                    <a:pt x="193869" y="2752690"/>
                  </a:lnTo>
                  <a:lnTo>
                    <a:pt x="241019" y="2744031"/>
                  </a:lnTo>
                  <a:lnTo>
                    <a:pt x="287590" y="2733903"/>
                  </a:lnTo>
                  <a:lnTo>
                    <a:pt x="333558" y="2722333"/>
                  </a:lnTo>
                  <a:lnTo>
                    <a:pt x="378895" y="2709347"/>
                  </a:lnTo>
                  <a:lnTo>
                    <a:pt x="423577" y="2694973"/>
                  </a:lnTo>
                  <a:lnTo>
                    <a:pt x="467578" y="2679237"/>
                  </a:lnTo>
                  <a:lnTo>
                    <a:pt x="510872" y="2662167"/>
                  </a:lnTo>
                  <a:lnTo>
                    <a:pt x="553433" y="2643787"/>
                  </a:lnTo>
                  <a:lnTo>
                    <a:pt x="595236" y="2624126"/>
                  </a:lnTo>
                  <a:lnTo>
                    <a:pt x="636255" y="2603211"/>
                  </a:lnTo>
                  <a:lnTo>
                    <a:pt x="676464" y="2581067"/>
                  </a:lnTo>
                  <a:lnTo>
                    <a:pt x="715837" y="2557721"/>
                  </a:lnTo>
                  <a:lnTo>
                    <a:pt x="754349" y="2533201"/>
                  </a:lnTo>
                  <a:lnTo>
                    <a:pt x="791974" y="2507533"/>
                  </a:lnTo>
                  <a:lnTo>
                    <a:pt x="828687" y="2480744"/>
                  </a:lnTo>
                  <a:lnTo>
                    <a:pt x="864461" y="2452860"/>
                  </a:lnTo>
                  <a:lnTo>
                    <a:pt x="899271" y="2423908"/>
                  </a:lnTo>
                  <a:lnTo>
                    <a:pt x="933091" y="2393916"/>
                  </a:lnTo>
                  <a:lnTo>
                    <a:pt x="965896" y="2362909"/>
                  </a:lnTo>
                  <a:lnTo>
                    <a:pt x="997659" y="2330915"/>
                  </a:lnTo>
                  <a:lnTo>
                    <a:pt x="1028356" y="2297959"/>
                  </a:lnTo>
                  <a:lnTo>
                    <a:pt x="1057959" y="2264070"/>
                  </a:lnTo>
                  <a:lnTo>
                    <a:pt x="1086445" y="2229273"/>
                  </a:lnTo>
                  <a:lnTo>
                    <a:pt x="1113786" y="2193596"/>
                  </a:lnTo>
                  <a:lnTo>
                    <a:pt x="1139958" y="2157065"/>
                  </a:lnTo>
                  <a:lnTo>
                    <a:pt x="1164934" y="2119707"/>
                  </a:lnTo>
                  <a:lnTo>
                    <a:pt x="1188689" y="2081548"/>
                  </a:lnTo>
                  <a:lnTo>
                    <a:pt x="1211197" y="2042616"/>
                  </a:lnTo>
                  <a:lnTo>
                    <a:pt x="1232432" y="2002936"/>
                  </a:lnTo>
                  <a:lnTo>
                    <a:pt x="1252369" y="1962537"/>
                  </a:lnTo>
                  <a:lnTo>
                    <a:pt x="1270981" y="1921444"/>
                  </a:lnTo>
                  <a:lnTo>
                    <a:pt x="1288244" y="1879684"/>
                  </a:lnTo>
                  <a:lnTo>
                    <a:pt x="1304132" y="1837285"/>
                  </a:lnTo>
                  <a:lnTo>
                    <a:pt x="1318618" y="1794272"/>
                  </a:lnTo>
                  <a:lnTo>
                    <a:pt x="1331677" y="1750672"/>
                  </a:lnTo>
                  <a:lnTo>
                    <a:pt x="1343284" y="1706513"/>
                  </a:lnTo>
                  <a:lnTo>
                    <a:pt x="1353412" y="1661820"/>
                  </a:lnTo>
                  <a:lnTo>
                    <a:pt x="1362037" y="1616622"/>
                  </a:lnTo>
                  <a:lnTo>
                    <a:pt x="1369131" y="1570943"/>
                  </a:lnTo>
                  <a:lnTo>
                    <a:pt x="1374670" y="1524812"/>
                  </a:lnTo>
                  <a:lnTo>
                    <a:pt x="1378628" y="1478255"/>
                  </a:lnTo>
                  <a:lnTo>
                    <a:pt x="1380978" y="1431298"/>
                  </a:lnTo>
                  <a:lnTo>
                    <a:pt x="1381696" y="1383969"/>
                  </a:lnTo>
                  <a:lnTo>
                    <a:pt x="1380756" y="1336294"/>
                  </a:lnTo>
                  <a:lnTo>
                    <a:pt x="1378180" y="1289092"/>
                  </a:lnTo>
                  <a:lnTo>
                    <a:pt x="1373999" y="1242323"/>
                  </a:lnTo>
                  <a:lnTo>
                    <a:pt x="1368238" y="1196014"/>
                  </a:lnTo>
                  <a:lnTo>
                    <a:pt x="1360924" y="1150188"/>
                  </a:lnTo>
                  <a:lnTo>
                    <a:pt x="1352083" y="1104872"/>
                  </a:lnTo>
                  <a:lnTo>
                    <a:pt x="1341742" y="1060090"/>
                  </a:lnTo>
                  <a:lnTo>
                    <a:pt x="1329927" y="1015870"/>
                  </a:lnTo>
                  <a:lnTo>
                    <a:pt x="1316664" y="972235"/>
                  </a:lnTo>
                  <a:lnTo>
                    <a:pt x="1301980" y="929211"/>
                  </a:lnTo>
                  <a:lnTo>
                    <a:pt x="1285900" y="886825"/>
                  </a:lnTo>
                  <a:lnTo>
                    <a:pt x="1268452" y="845101"/>
                  </a:lnTo>
                  <a:lnTo>
                    <a:pt x="1249661" y="804065"/>
                  </a:lnTo>
                  <a:lnTo>
                    <a:pt x="1229555" y="763742"/>
                  </a:lnTo>
                  <a:lnTo>
                    <a:pt x="1208158" y="724158"/>
                  </a:lnTo>
                  <a:lnTo>
                    <a:pt x="1185498" y="685338"/>
                  </a:lnTo>
                  <a:lnTo>
                    <a:pt x="1161601" y="647308"/>
                  </a:lnTo>
                  <a:lnTo>
                    <a:pt x="1136493" y="610094"/>
                  </a:lnTo>
                  <a:lnTo>
                    <a:pt x="1110201" y="573720"/>
                  </a:lnTo>
                  <a:lnTo>
                    <a:pt x="1082750" y="538212"/>
                  </a:lnTo>
                  <a:lnTo>
                    <a:pt x="1054168" y="503596"/>
                  </a:lnTo>
                  <a:lnTo>
                    <a:pt x="1024480" y="469897"/>
                  </a:lnTo>
                  <a:lnTo>
                    <a:pt x="993713" y="437140"/>
                  </a:lnTo>
                  <a:lnTo>
                    <a:pt x="961893" y="405352"/>
                  </a:lnTo>
                  <a:lnTo>
                    <a:pt x="929046" y="374557"/>
                  </a:lnTo>
                  <a:lnTo>
                    <a:pt x="895200" y="344781"/>
                  </a:lnTo>
                  <a:lnTo>
                    <a:pt x="860379" y="316050"/>
                  </a:lnTo>
                  <a:lnTo>
                    <a:pt x="824611" y="288389"/>
                  </a:lnTo>
                  <a:lnTo>
                    <a:pt x="787922" y="261823"/>
                  </a:lnTo>
                  <a:lnTo>
                    <a:pt x="750338" y="236378"/>
                  </a:lnTo>
                  <a:lnTo>
                    <a:pt x="711885" y="212079"/>
                  </a:lnTo>
                  <a:lnTo>
                    <a:pt x="672590" y="188953"/>
                  </a:lnTo>
                  <a:lnTo>
                    <a:pt x="632479" y="167023"/>
                  </a:lnTo>
                  <a:lnTo>
                    <a:pt x="591579" y="146317"/>
                  </a:lnTo>
                  <a:lnTo>
                    <a:pt x="549915" y="126859"/>
                  </a:lnTo>
                  <a:lnTo>
                    <a:pt x="507514" y="108674"/>
                  </a:lnTo>
                  <a:lnTo>
                    <a:pt x="464403" y="91789"/>
                  </a:lnTo>
                  <a:lnTo>
                    <a:pt x="420608" y="76228"/>
                  </a:lnTo>
                  <a:lnTo>
                    <a:pt x="376154" y="62018"/>
                  </a:lnTo>
                  <a:lnTo>
                    <a:pt x="331069" y="49183"/>
                  </a:lnTo>
                  <a:lnTo>
                    <a:pt x="285379" y="37750"/>
                  </a:lnTo>
                  <a:lnTo>
                    <a:pt x="239109" y="27743"/>
                  </a:lnTo>
                  <a:lnTo>
                    <a:pt x="192287" y="19188"/>
                  </a:lnTo>
                  <a:lnTo>
                    <a:pt x="144939" y="12111"/>
                  </a:lnTo>
                  <a:lnTo>
                    <a:pt x="97091" y="6537"/>
                  </a:lnTo>
                  <a:lnTo>
                    <a:pt x="48769" y="2491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1" name="object 31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67258" y="2144953"/>
              <a:ext cx="1224457" cy="858088"/>
            </a:xfrm>
            <a:prstGeom prst="rect">
              <a:avLst/>
            </a:prstGeom>
          </p:spPr>
        </p:pic>
      </p:grpSp>
      <p:sp>
        <p:nvSpPr>
          <p:cNvPr id="32" name="object 3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905" rIns="0" bIns="0" rtlCol="0">
            <a:spAutoFit/>
          </a:bodyPr>
          <a:lstStyle/>
          <a:p>
            <a:pPr marL="1016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spc="-50" dirty="0"/>
              <a:t>9</a:t>
            </a:fld>
            <a:endParaRPr spc="-5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1218</Words>
  <Application>Microsoft Office PowerPoint</Application>
  <PresentationFormat>Affichage à l'écran (16:9)</PresentationFormat>
  <Paragraphs>167</Paragraphs>
  <Slides>19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6" baseType="lpstr">
      <vt:lpstr>Arial</vt:lpstr>
      <vt:lpstr>Arial Black</vt:lpstr>
      <vt:lpstr>Arial MT</vt:lpstr>
      <vt:lpstr>Calibri</vt:lpstr>
      <vt:lpstr>Tahoma</vt:lpstr>
      <vt:lpstr>Wingdings</vt:lpstr>
      <vt:lpstr>Office Theme</vt:lpstr>
      <vt:lpstr>Présentation PowerPoint</vt:lpstr>
      <vt:lpstr>Présentation de la CREG - Missions &amp; activités -</vt:lpstr>
      <vt:lpstr>SOMMAIRE</vt:lpstr>
      <vt:lpstr>Présentation de la CREG et ses principales missions</vt:lpstr>
      <vt:lpstr>Présentation de la CREG et ses principales missions</vt:lpstr>
      <vt:lpstr>Présentation de la CREG et ses principales missions</vt:lpstr>
      <vt:lpstr>Activités de la CREG en matière d’Energies Renouvelables</vt:lpstr>
      <vt:lpstr>Activités de la CREG en matière d’Energies Renouvelables</vt:lpstr>
      <vt:lpstr>Activités de la CREG en matière d’Energies Renouvelables</vt:lpstr>
      <vt:lpstr>Activités de la CREG en matière d’Energies Renouvelables</vt:lpstr>
      <vt:lpstr>Activités de la CREG en matière d’Energies Renouvelables</vt:lpstr>
      <vt:lpstr>Activités de la CREG en matière d’Energies Renouvelables</vt:lpstr>
      <vt:lpstr>Activités de la CREG en matière d’Energies Renouvelables</vt:lpstr>
      <vt:lpstr>Travaux en cours pour accompagner la transition énergétique</vt:lpstr>
      <vt:lpstr>Travaux en cours pour accompagner la transition énergétique</vt:lpstr>
      <vt:lpstr>Travaux en cours pour accompagner la transition énergétique</vt:lpstr>
      <vt:lpstr>Travaux en cours pour accompagner la transition énergétique</vt:lpstr>
      <vt:lpstr>Publications de la CREG</vt:lpstr>
      <vt:lpstr>La CREG vous remercie pour votre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Mimouni Sara</dc:creator>
  <cp:lastModifiedBy>Gaychet Émilie</cp:lastModifiedBy>
  <cp:revision>1</cp:revision>
  <dcterms:created xsi:type="dcterms:W3CDTF">2025-07-07T14:25:36Z</dcterms:created>
  <dcterms:modified xsi:type="dcterms:W3CDTF">2025-07-07T14:27:28Z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2025-07-02T00:00:00Z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2025-07-07T00:00:00Z</vt:filetime>
  </property>
  <property fmtid="{D5CDD505-2E9C-101B-9397-08002B2CF9AE}" pid="5" name="Producer">
    <vt:lpwstr>Microsoft® PowerPoint® 2019</vt:lpwstr>
  </property>
</Properties>
</file>