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  <p:sldId id="265" r:id="rId6"/>
    <p:sldId id="261" r:id="rId7"/>
    <p:sldId id="262" r:id="rId8"/>
    <p:sldId id="263" r:id="rId9"/>
    <p:sldId id="266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6" d="100"/>
          <a:sy n="66" d="100"/>
        </p:scale>
        <p:origin x="72" y="11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6/25/2025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6/25/2025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6/25/2025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6/25/2025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6/25/2025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6/25/2025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6/25/2025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767568"/>
            <a:ext cx="9144000" cy="1470025"/>
          </a:xfrm>
        </p:spPr>
        <p:txBody>
          <a:bodyPr>
            <a:normAutofit fontScale="90000"/>
          </a:bodyPr>
          <a:lstStyle/>
          <a:p>
            <a:r>
              <a:rPr dirty="0"/>
              <a:t>Structuration </a:t>
            </a:r>
            <a:r>
              <a:rPr dirty="0" err="1"/>
              <a:t>juridique</a:t>
            </a:r>
            <a:r>
              <a:rPr dirty="0"/>
              <a:t> et </a:t>
            </a:r>
            <a:r>
              <a:rPr dirty="0" err="1"/>
              <a:t>sécurisation</a:t>
            </a:r>
            <a:r>
              <a:rPr dirty="0"/>
              <a:t> des </a:t>
            </a:r>
            <a:r>
              <a:rPr dirty="0" err="1"/>
              <a:t>projets</a:t>
            </a:r>
            <a:r>
              <a:rPr dirty="0"/>
              <a:t> </a:t>
            </a:r>
            <a:r>
              <a:rPr dirty="0" err="1"/>
              <a:t>énergétiques</a:t>
            </a:r>
            <a:r>
              <a:rPr dirty="0"/>
              <a:t> </a:t>
            </a:r>
            <a:r>
              <a:rPr dirty="0" err="1"/>
              <a:t>transfrontaliers</a:t>
            </a:r>
            <a:r>
              <a:rPr dirty="0"/>
              <a:t> </a:t>
            </a:r>
            <a:r>
              <a:rPr dirty="0" err="1"/>
              <a:t>en</a:t>
            </a:r>
            <a:r>
              <a:rPr dirty="0"/>
              <a:t> Afrique de </a:t>
            </a:r>
            <a:r>
              <a:rPr dirty="0" err="1"/>
              <a:t>l’Ouest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b="1" i="1" dirty="0" err="1"/>
              <a:t>Rôle</a:t>
            </a:r>
            <a:r>
              <a:rPr b="1" i="1" dirty="0"/>
              <a:t> du </a:t>
            </a:r>
            <a:r>
              <a:rPr b="1" i="1" dirty="0" err="1"/>
              <a:t>Régulateur</a:t>
            </a:r>
            <a:r>
              <a:rPr b="1" i="1" dirty="0"/>
              <a:t> </a:t>
            </a:r>
            <a:r>
              <a:rPr b="1" i="1" dirty="0" err="1"/>
              <a:t>Régional</a:t>
            </a:r>
            <a:endParaRPr lang="fr-FR" b="1" i="1" dirty="0"/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6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Oumar BANGOURA </a:t>
            </a:r>
            <a:b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Expert Juriste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ARREC</a:t>
            </a:r>
          </a:p>
          <a:p>
            <a:endParaRPr b="1" i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fr-FR" dirty="0"/>
              <a:t>Sécuriser les projets = structurer juridiquement + accompagner par le régulateur</a:t>
            </a:r>
          </a:p>
          <a:p>
            <a:endParaRPr lang="fr-FR" dirty="0"/>
          </a:p>
          <a:p>
            <a:r>
              <a:rPr lang="fr-FR" dirty="0"/>
              <a:t>L’ARREC : catalyseur de coopération régionale dans l’énergie</a:t>
            </a:r>
          </a:p>
          <a:p>
            <a:endParaRPr lang="fr-FR" dirty="0"/>
          </a:p>
          <a:p>
            <a:r>
              <a:rPr lang="fr-FR" dirty="0"/>
              <a:t>Le projet SONABEL–VRA : modèle à répliquer</a:t>
            </a:r>
          </a:p>
          <a:p>
            <a:endParaRPr lang="fr-FR" dirty="0"/>
          </a:p>
          <a:p>
            <a:r>
              <a:rPr lang="fr-FR" dirty="0"/>
              <a:t>Recommandation : renforcer les capacités juridiques et institutionnelles des régulateurs et entreprises</a:t>
            </a: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fr-FR" dirty="0"/>
              <a:t>Intégration énergétique régionale : enjeu stratégique pour la CEDEAO</a:t>
            </a:r>
          </a:p>
          <a:p>
            <a:endParaRPr lang="fr-FR" dirty="0"/>
          </a:p>
          <a:p>
            <a:r>
              <a:rPr lang="fr-FR" dirty="0"/>
              <a:t>Projets transfrontaliers : forts enjeux juridiques, financiers et politiques</a:t>
            </a:r>
          </a:p>
          <a:p>
            <a:endParaRPr lang="fr-FR" dirty="0"/>
          </a:p>
          <a:p>
            <a:r>
              <a:rPr lang="fr-FR" dirty="0"/>
              <a:t>Importance d’un cadre contractuel sécurisé</a:t>
            </a:r>
          </a:p>
          <a:p>
            <a:endParaRPr lang="fr-FR" dirty="0"/>
          </a:p>
          <a:p>
            <a:r>
              <a:rPr lang="fr-FR" dirty="0"/>
              <a:t>Rôle stratégique du régulateur régional (ARREC/ERERA)</a:t>
            </a:r>
          </a:p>
          <a:p>
            <a:endParaRPr lang="fr-FR" dirty="0"/>
          </a:p>
          <a:p>
            <a:r>
              <a:rPr lang="fr-FR" dirty="0"/>
              <a:t>Étude de cas : PPA entre VRA (Ghana) et SONABEL (Burkina Faso), appuyé par une étude juridique de 2011 (</a:t>
            </a:r>
            <a:r>
              <a:rPr lang="fr-FR" dirty="0" err="1"/>
              <a:t>Nodalis</a:t>
            </a:r>
            <a:r>
              <a:rPr lang="fr-FR" dirty="0"/>
              <a:t>)</a:t>
            </a:r>
            <a:endParaRPr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t>Défis juridiques des projets transfrontaliers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fr-FR" dirty="0"/>
              <a:t>1. Cadres juridiques nationaux hétérogènes :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    ex: Ghana : </a:t>
            </a:r>
            <a:r>
              <a:rPr lang="fr-FR" dirty="0" err="1"/>
              <a:t>common</a:t>
            </a:r>
            <a:r>
              <a:rPr lang="fr-FR" dirty="0"/>
              <a:t> </a:t>
            </a:r>
            <a:r>
              <a:rPr lang="fr-FR" dirty="0" err="1"/>
              <a:t>law</a:t>
            </a:r>
            <a:r>
              <a:rPr lang="fr-FR" dirty="0"/>
              <a:t>, secteur libéralisé……. ET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    Burkina Faso : droit civil, structure étatique intégrée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2. Incompatibilités contractuelles potentielles :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    Loi applicable, compétence judiciaire, arbitrage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    Statut des acteurs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Montages contractuels complexes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FR" dirty="0"/>
              <a:t>Complexité des montages : PPA, transit, financement</a:t>
            </a:r>
          </a:p>
          <a:p>
            <a:endParaRPr lang="fr-FR" dirty="0"/>
          </a:p>
          <a:p>
            <a:r>
              <a:rPr lang="fr-FR" dirty="0"/>
              <a:t>Clauses sensibles : change, non-paiement, force majeure</a:t>
            </a:r>
          </a:p>
          <a:p>
            <a:endParaRPr lang="fr-FR" dirty="0"/>
          </a:p>
          <a:p>
            <a:r>
              <a:rPr lang="fr-FR" dirty="0"/>
              <a:t>Besoin d’harmonisation régionale</a:t>
            </a:r>
          </a:p>
          <a:p>
            <a:endParaRPr lang="fr-FR" dirty="0"/>
          </a:p>
          <a:p>
            <a:r>
              <a:rPr lang="fr-FR" dirty="0"/>
              <a:t>Rôle de médiation et d’encadrement du régulateur régional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225A5CA-47E5-1D97-4371-AD0D086794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ÉTUDE DE CAS : PROJET VRA–SONABEL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356C689-28EF-4ECC-59D0-E12FF6EBF4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fr-FR" dirty="0"/>
          </a:p>
          <a:p>
            <a:r>
              <a:rPr lang="fr-FR" dirty="0"/>
              <a:t>    Objectif : approvisionnement du Burkina en énergie via la ligne Bolgatanga–Ouagadougou</a:t>
            </a:r>
          </a:p>
          <a:p>
            <a:endParaRPr lang="fr-FR" dirty="0"/>
          </a:p>
          <a:p>
            <a:r>
              <a:rPr lang="fr-FR" dirty="0"/>
              <a:t>    ARREC commande en 2011 une étude juridique à </a:t>
            </a:r>
            <a:r>
              <a:rPr lang="fr-FR" dirty="0" err="1"/>
              <a:t>Nodalis</a:t>
            </a:r>
            <a:endParaRPr lang="fr-FR" dirty="0"/>
          </a:p>
          <a:p>
            <a:endParaRPr lang="fr-FR" dirty="0"/>
          </a:p>
          <a:p>
            <a:r>
              <a:rPr lang="fr-FR" dirty="0"/>
              <a:t>    PPA signé en 2020 grâce à la structuration recommandée</a:t>
            </a:r>
          </a:p>
          <a:p>
            <a:endParaRPr lang="fr-FR" dirty="0"/>
          </a:p>
          <a:p>
            <a:r>
              <a:rPr lang="fr-FR" dirty="0"/>
              <a:t>    Première contractualisation transfrontalière encadrée par la régulation CEDEAO</a:t>
            </a:r>
          </a:p>
        </p:txBody>
      </p:sp>
    </p:spTree>
    <p:extLst>
      <p:ext uri="{BB962C8B-B14F-4D97-AF65-F5344CB8AC3E}">
        <p14:creationId xmlns:p14="http://schemas.microsoft.com/office/powerpoint/2010/main" val="17474063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Étude Nodalis 2011 : Objectifs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FR" dirty="0"/>
              <a:t>Analyser les cadres réglementaires nationaux</a:t>
            </a:r>
          </a:p>
          <a:p>
            <a:endParaRPr lang="fr-FR" dirty="0"/>
          </a:p>
          <a:p>
            <a:r>
              <a:rPr lang="fr-FR" dirty="0"/>
              <a:t>Identifier les obstacles à la contractualisation transfrontalière</a:t>
            </a:r>
          </a:p>
          <a:p>
            <a:endParaRPr lang="fr-FR" dirty="0"/>
          </a:p>
          <a:p>
            <a:r>
              <a:rPr lang="fr-FR" dirty="0"/>
              <a:t>Proposer un modèle de PPA, d’accord de transit, de structure juridique</a:t>
            </a:r>
          </a:p>
          <a:p>
            <a:endParaRPr lang="fr-FR" dirty="0"/>
          </a:p>
          <a:p>
            <a:r>
              <a:rPr lang="fr-FR" dirty="0"/>
              <a:t>Sécuriser les engagements à long terme des parties</a:t>
            </a:r>
            <a:endParaRPr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t>Recommandations clés de l’étude Nodalis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dirty="0"/>
              <a:t>Arbitrage international (UNCITRAL) </a:t>
            </a:r>
            <a:r>
              <a:rPr dirty="0" err="1"/>
              <a:t>recommandé</a:t>
            </a:r>
            <a:endParaRPr dirty="0"/>
          </a:p>
          <a:p>
            <a:r>
              <a:rPr dirty="0" err="1"/>
              <a:t>Définition</a:t>
            </a:r>
            <a:r>
              <a:rPr dirty="0"/>
              <a:t> </a:t>
            </a:r>
            <a:r>
              <a:rPr dirty="0" err="1"/>
              <a:t>précise</a:t>
            </a:r>
            <a:r>
              <a:rPr dirty="0"/>
              <a:t> du point de livraison</a:t>
            </a:r>
          </a:p>
          <a:p>
            <a:r>
              <a:rPr dirty="0" err="1"/>
              <a:t>Statut</a:t>
            </a:r>
            <a:r>
              <a:rPr dirty="0"/>
              <a:t> </a:t>
            </a:r>
            <a:r>
              <a:rPr dirty="0" err="1"/>
              <a:t>d’opérateur</a:t>
            </a:r>
            <a:r>
              <a:rPr dirty="0"/>
              <a:t> </a:t>
            </a:r>
            <a:r>
              <a:rPr dirty="0" err="1"/>
              <a:t>régional</a:t>
            </a:r>
            <a:r>
              <a:rPr dirty="0"/>
              <a:t> à </a:t>
            </a:r>
            <a:r>
              <a:rPr dirty="0" err="1"/>
              <a:t>créer</a:t>
            </a:r>
            <a:endParaRPr dirty="0"/>
          </a:p>
          <a:p>
            <a:r>
              <a:rPr dirty="0"/>
              <a:t>Dialogue </a:t>
            </a:r>
            <a:r>
              <a:rPr dirty="0" err="1"/>
              <a:t>régulateurs</a:t>
            </a:r>
            <a:r>
              <a:rPr dirty="0"/>
              <a:t> </a:t>
            </a:r>
            <a:r>
              <a:rPr dirty="0" err="1"/>
              <a:t>nationaux</a:t>
            </a:r>
            <a:r>
              <a:rPr dirty="0"/>
              <a:t> sous </a:t>
            </a:r>
            <a:r>
              <a:rPr dirty="0" err="1"/>
              <a:t>l’égide</a:t>
            </a:r>
            <a:r>
              <a:rPr dirty="0"/>
              <a:t> de </a:t>
            </a:r>
            <a:r>
              <a:rPr dirty="0" err="1"/>
              <a:t>l’ARREC</a:t>
            </a:r>
            <a:endParaRPr dirty="0"/>
          </a:p>
          <a:p>
            <a:r>
              <a:rPr dirty="0"/>
              <a:t>Conformité aux </a:t>
            </a:r>
            <a:r>
              <a:rPr dirty="0" err="1"/>
              <a:t>textes</a:t>
            </a:r>
            <a:r>
              <a:rPr dirty="0"/>
              <a:t> CEDEAO : </a:t>
            </a:r>
            <a:r>
              <a:rPr dirty="0" err="1"/>
              <a:t>Protocole</a:t>
            </a:r>
            <a:r>
              <a:rPr dirty="0"/>
              <a:t>, </a:t>
            </a:r>
            <a:r>
              <a:rPr dirty="0" err="1"/>
              <a:t>Règlement</a:t>
            </a:r>
            <a:r>
              <a:rPr dirty="0"/>
              <a:t>, Manuel WAPP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Rôle stratégique de l’ARREC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FR" dirty="0"/>
              <a:t>Appui juridique et technique aux entreprises publiques</a:t>
            </a:r>
          </a:p>
          <a:p>
            <a:endParaRPr lang="fr-FR" dirty="0"/>
          </a:p>
          <a:p>
            <a:r>
              <a:rPr lang="fr-FR" dirty="0"/>
              <a:t>Cadre de dialogue entre régulateurs nationaux</a:t>
            </a:r>
          </a:p>
          <a:p>
            <a:endParaRPr lang="fr-FR" dirty="0"/>
          </a:p>
          <a:p>
            <a:r>
              <a:rPr lang="fr-FR" dirty="0"/>
              <a:t>Établissement de modèles contractuels standardisés</a:t>
            </a:r>
          </a:p>
          <a:p>
            <a:endParaRPr lang="fr-FR" dirty="0"/>
          </a:p>
          <a:p>
            <a:r>
              <a:rPr lang="fr-FR" dirty="0"/>
              <a:t>Promotion de la transparence et de la sécurité juridique régionale</a:t>
            </a:r>
          </a:p>
          <a:p>
            <a:endParaRPr lang="fr-FR" dirty="0"/>
          </a:p>
          <a:p>
            <a:r>
              <a:rPr lang="fr-FR" dirty="0"/>
              <a:t>Appui concret : supervision du processus SONABEL–VRA</a:t>
            </a:r>
            <a:endParaRPr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DA9DA6-8B1A-94AD-CBF3-57678A45AA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LEÇONS POUR LE MARCHÉ RÉGIONAL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4EA4EB4-CE68-0B3F-29D2-C58B97AD4A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FR" dirty="0"/>
              <a:t>Structuration préalable = condition de succès</a:t>
            </a:r>
          </a:p>
          <a:p>
            <a:endParaRPr lang="fr-FR" dirty="0"/>
          </a:p>
          <a:p>
            <a:r>
              <a:rPr lang="fr-FR" dirty="0"/>
              <a:t>Importance des études techniques et juridiques</a:t>
            </a:r>
          </a:p>
          <a:p>
            <a:endParaRPr lang="fr-FR" dirty="0"/>
          </a:p>
          <a:p>
            <a:r>
              <a:rPr lang="fr-FR" dirty="0"/>
              <a:t>Rôle d’un régulateur régional fort et légitime</a:t>
            </a:r>
          </a:p>
          <a:p>
            <a:endParaRPr lang="fr-FR" dirty="0"/>
          </a:p>
          <a:p>
            <a:r>
              <a:rPr lang="fr-FR" dirty="0"/>
              <a:t>Nécessité de reconnaître juridiquement les flux transfrontaliers</a:t>
            </a:r>
          </a:p>
          <a:p>
            <a:endParaRPr lang="fr-FR" dirty="0"/>
          </a:p>
          <a:p>
            <a:r>
              <a:rPr lang="fr-FR" dirty="0"/>
              <a:t>Vers une intégration énergétique effective et sûre</a:t>
            </a:r>
          </a:p>
        </p:txBody>
      </p:sp>
    </p:spTree>
    <p:extLst>
      <p:ext uri="{BB962C8B-B14F-4D97-AF65-F5344CB8AC3E}">
        <p14:creationId xmlns:p14="http://schemas.microsoft.com/office/powerpoint/2010/main" val="38724395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416</Words>
  <Application>Microsoft Office PowerPoint</Application>
  <PresentationFormat>Affichage à l'écran (4:3)</PresentationFormat>
  <Paragraphs>87</Paragraphs>
  <Slides>10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Structuration juridique et sécurisation des projets énergétiques transfrontaliers en Afrique de l’Ouest</vt:lpstr>
      <vt:lpstr>Introduction</vt:lpstr>
      <vt:lpstr>Défis juridiques des projets transfrontaliers</vt:lpstr>
      <vt:lpstr>Montages contractuels complexes</vt:lpstr>
      <vt:lpstr>ÉTUDE DE CAS : PROJET VRA–SONABEL</vt:lpstr>
      <vt:lpstr>Étude Nodalis 2011 : Objectifs</vt:lpstr>
      <vt:lpstr>Recommandations clés de l’étude Nodalis</vt:lpstr>
      <vt:lpstr>Rôle stratégique de l’ARREC</vt:lpstr>
      <vt:lpstr>LEÇONS POUR LE MARCHÉ RÉGIONAL</vt:lpstr>
      <vt:lpstr>Conclusion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Oumar Bangoura</dc:creator>
  <cp:keywords/>
  <dc:description>generated using python-pptx</dc:description>
  <cp:lastModifiedBy>O.BANGOURA</cp:lastModifiedBy>
  <cp:revision>3</cp:revision>
  <dcterms:created xsi:type="dcterms:W3CDTF">2013-01-27T09:14:16Z</dcterms:created>
  <dcterms:modified xsi:type="dcterms:W3CDTF">2025-06-25T19:39:08Z</dcterms:modified>
  <cp:category/>
</cp:coreProperties>
</file>