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17"/>
  </p:notesMasterIdLst>
  <p:handoutMasterIdLst>
    <p:handoutMasterId r:id="rId18"/>
  </p:handoutMasterIdLst>
  <p:sldIdLst>
    <p:sldId id="277" r:id="rId4"/>
    <p:sldId id="294" r:id="rId5"/>
    <p:sldId id="258" r:id="rId6"/>
    <p:sldId id="320" r:id="rId7"/>
    <p:sldId id="330" r:id="rId8"/>
    <p:sldId id="331" r:id="rId9"/>
    <p:sldId id="332" r:id="rId10"/>
    <p:sldId id="327" r:id="rId11"/>
    <p:sldId id="311" r:id="rId12"/>
    <p:sldId id="335" r:id="rId13"/>
    <p:sldId id="333" r:id="rId14"/>
    <p:sldId id="337" r:id="rId15"/>
    <p:sldId id="260" r:id="rId16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krour Radja" initials="AR" lastIdx="1" clrIdx="0">
    <p:extLst>
      <p:ext uri="{19B8F6BF-5375-455C-9EA6-DF929625EA0E}">
        <p15:presenceInfo xmlns:p15="http://schemas.microsoft.com/office/powerpoint/2012/main" userId="S-1-5-21-103454971-3534462877-2160280510-1752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19A"/>
    <a:srgbClr val="008080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Style léger 1 - Accentuation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1-14T10:51:02.389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1-14T10:51:02.389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83D786-22A0-468A-BFBA-FFB45AE168D9}" type="doc">
      <dgm:prSet loTypeId="urn:microsoft.com/office/officeart/2005/8/layout/chevron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fr-FR"/>
        </a:p>
      </dgm:t>
    </dgm:pt>
    <dgm:pt modelId="{E19E4FE9-B29D-4582-8574-A841D9DC432D}">
      <dgm:prSet phldrT="[Texte]" custT="1"/>
      <dgm:spPr/>
      <dgm:t>
        <a:bodyPr/>
        <a:lstStyle/>
        <a:p>
          <a:pPr algn="just">
            <a:spcBef>
              <a:spcPts val="600"/>
            </a:spcBef>
            <a:spcAft>
              <a:spcPts val="600"/>
            </a:spcAft>
          </a:pPr>
          <a:r>
            <a: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Les surcoûts associés à la fourniture d'électricité dans les réseaux de distribution isolés du sud sont considérés comme des coûts permanents du système électrique. </a:t>
          </a:r>
        </a:p>
      </dgm:t>
    </dgm:pt>
    <dgm:pt modelId="{5CDED331-B74F-4C85-93B7-604A1C058E76}" type="parTrans" cxnId="{45B5F5E7-2DBF-4B8D-9C57-10E81286F543}">
      <dgm:prSet/>
      <dgm:spPr/>
      <dgm:t>
        <a:bodyPr/>
        <a:lstStyle/>
        <a:p>
          <a:endParaRPr lang="fr-FR" sz="2000"/>
        </a:p>
      </dgm:t>
    </dgm:pt>
    <dgm:pt modelId="{70A305E2-1929-4DCC-916F-AE87E306696D}" type="sibTrans" cxnId="{45B5F5E7-2DBF-4B8D-9C57-10E81286F543}">
      <dgm:prSet/>
      <dgm:spPr/>
      <dgm:t>
        <a:bodyPr/>
        <a:lstStyle/>
        <a:p>
          <a:endParaRPr lang="fr-FR" sz="2000"/>
        </a:p>
      </dgm:t>
    </dgm:pt>
    <dgm:pt modelId="{43D45C72-0978-46BA-B598-0067D65687FF}">
      <dgm:prSet phldrT="[Texte]" custT="1"/>
      <dgm:spPr/>
      <dgm:t>
        <a:bodyPr/>
        <a:lstStyle/>
        <a:p>
          <a:pPr algn="just"/>
          <a:r>
            <a:rPr lang="fr-FR" sz="1600" dirty="0">
              <a:latin typeface="Arial" panose="020B0604020202020204" pitchFamily="34" charset="0"/>
              <a:cs typeface="Arial" panose="020B0604020202020204" pitchFamily="34" charset="0"/>
            </a:rPr>
            <a:t>Les installations de production dont la puissance est inférieure à quinze (15) MW aux conditions ISO ainsi que les réseaux de distribution isolés qu’elles desservent sont assimilés à la distribution publique et font l’objet d’une seule concession.</a:t>
          </a:r>
          <a:endParaRPr lang="fr-FR" sz="1600" dirty="0"/>
        </a:p>
      </dgm:t>
    </dgm:pt>
    <dgm:pt modelId="{0936BA3E-089F-4C31-A50B-C24453771E75}" type="parTrans" cxnId="{34A924FC-176F-4922-9E39-EAAEA5469605}">
      <dgm:prSet/>
      <dgm:spPr/>
      <dgm:t>
        <a:bodyPr/>
        <a:lstStyle/>
        <a:p>
          <a:endParaRPr lang="fr-FR" sz="2000"/>
        </a:p>
      </dgm:t>
    </dgm:pt>
    <dgm:pt modelId="{B5CC9940-B818-44DC-8CF5-1A09CBD2D31A}" type="sibTrans" cxnId="{34A924FC-176F-4922-9E39-EAAEA5469605}">
      <dgm:prSet/>
      <dgm:spPr/>
      <dgm:t>
        <a:bodyPr/>
        <a:lstStyle/>
        <a:p>
          <a:endParaRPr lang="fr-FR" sz="2000"/>
        </a:p>
      </dgm:t>
    </dgm:pt>
    <dgm:pt modelId="{16F5A7DD-8C83-41F6-8030-366112F2CDDB}">
      <dgm:prSet phldrT="[Texte]" custT="1"/>
      <dgm:spPr/>
      <dgm:t>
        <a:bodyPr/>
        <a:lstStyle/>
        <a:p>
          <a:pPr algn="just"/>
          <a:r>
            <a:rPr lang="fr-FR" sz="1600" dirty="0">
              <a:latin typeface="Arial" panose="020B0604020202020204" pitchFamily="34" charset="0"/>
              <a:cs typeface="Arial" panose="020B0604020202020204" pitchFamily="34" charset="0"/>
            </a:rPr>
            <a:t>La réglementation technique prévoit des prescriptions techniques spécifiques aux zones non interconnectées : dimensionnement du parc de production, performances des unités de production, conception du réseau…</a:t>
          </a:r>
          <a:endParaRPr lang="fr-FR" sz="1600" dirty="0"/>
        </a:p>
      </dgm:t>
    </dgm:pt>
    <dgm:pt modelId="{B7EF8EFE-B70D-420A-AC7C-557F253DDC70}" type="parTrans" cxnId="{8CB2F27A-A4C3-4372-AD4E-01F2D61D93F4}">
      <dgm:prSet/>
      <dgm:spPr/>
      <dgm:t>
        <a:bodyPr/>
        <a:lstStyle/>
        <a:p>
          <a:endParaRPr lang="fr-FR" sz="2000"/>
        </a:p>
      </dgm:t>
    </dgm:pt>
    <dgm:pt modelId="{034E0DA2-DC06-4E93-B7CA-370F53A80257}" type="sibTrans" cxnId="{8CB2F27A-A4C3-4372-AD4E-01F2D61D93F4}">
      <dgm:prSet/>
      <dgm:spPr/>
      <dgm:t>
        <a:bodyPr/>
        <a:lstStyle/>
        <a:p>
          <a:endParaRPr lang="fr-FR" sz="2000"/>
        </a:p>
      </dgm:t>
    </dgm:pt>
    <dgm:pt modelId="{7694C247-3F70-4A58-A31C-E06C09D3F210}">
      <dgm:prSet phldrT="[Texte]" custT="1"/>
      <dgm:spPr/>
      <dgm:t>
        <a:bodyPr/>
        <a:lstStyle/>
        <a:p>
          <a:r>
            <a:rPr lang="fr-FR" sz="2000" dirty="0">
              <a:latin typeface="Arial" panose="020B0604020202020204" pitchFamily="34" charset="0"/>
              <a:cs typeface="Arial" panose="020B0604020202020204" pitchFamily="34" charset="0"/>
            </a:rPr>
            <a:t>1</a:t>
          </a:r>
        </a:p>
      </dgm:t>
    </dgm:pt>
    <dgm:pt modelId="{2D08D879-FA6B-4419-B38A-4912629ACD44}" type="sibTrans" cxnId="{F19EB328-F971-4157-80E5-095853BED10B}">
      <dgm:prSet/>
      <dgm:spPr/>
      <dgm:t>
        <a:bodyPr/>
        <a:lstStyle/>
        <a:p>
          <a:endParaRPr lang="fr-FR" sz="2000"/>
        </a:p>
      </dgm:t>
    </dgm:pt>
    <dgm:pt modelId="{45A5FEC8-3803-4518-93E5-EDD8A97FA1FE}" type="parTrans" cxnId="{F19EB328-F971-4157-80E5-095853BED10B}">
      <dgm:prSet/>
      <dgm:spPr/>
      <dgm:t>
        <a:bodyPr/>
        <a:lstStyle/>
        <a:p>
          <a:endParaRPr lang="fr-FR" sz="2000"/>
        </a:p>
      </dgm:t>
    </dgm:pt>
    <dgm:pt modelId="{97ABA6F9-2B96-46B9-BB87-226ADD281148}">
      <dgm:prSet phldrT="[Texte]" custT="1"/>
      <dgm:spPr/>
      <dgm:t>
        <a:bodyPr/>
        <a:lstStyle/>
        <a:p>
          <a:r>
            <a:rPr lang="fr-FR" sz="2000" dirty="0">
              <a:latin typeface="Arial" panose="020B0604020202020204" pitchFamily="34" charset="0"/>
              <a:cs typeface="Arial" panose="020B0604020202020204" pitchFamily="34" charset="0"/>
            </a:rPr>
            <a:t>2</a:t>
          </a:r>
        </a:p>
      </dgm:t>
    </dgm:pt>
    <dgm:pt modelId="{31FBAD7F-6002-4ABF-BAEC-99CE877F6105}" type="sibTrans" cxnId="{6A3BCB2A-CCF0-4A93-8E6D-23D164B660FE}">
      <dgm:prSet/>
      <dgm:spPr/>
      <dgm:t>
        <a:bodyPr/>
        <a:lstStyle/>
        <a:p>
          <a:endParaRPr lang="fr-FR" sz="2000"/>
        </a:p>
      </dgm:t>
    </dgm:pt>
    <dgm:pt modelId="{B352E97D-08B3-4EFD-9D98-7CF81CF7C3AC}" type="parTrans" cxnId="{6A3BCB2A-CCF0-4A93-8E6D-23D164B660FE}">
      <dgm:prSet/>
      <dgm:spPr/>
      <dgm:t>
        <a:bodyPr/>
        <a:lstStyle/>
        <a:p>
          <a:endParaRPr lang="fr-FR" sz="2000"/>
        </a:p>
      </dgm:t>
    </dgm:pt>
    <dgm:pt modelId="{05B8E7C8-4AB1-442B-8D98-C58C3CDFDA57}">
      <dgm:prSet phldrT="[Texte]" custT="1"/>
      <dgm:spPr/>
      <dgm:t>
        <a:bodyPr/>
        <a:lstStyle/>
        <a:p>
          <a:r>
            <a:rPr lang="fr-FR" sz="2000" dirty="0">
              <a:latin typeface="Arial" panose="020B0604020202020204" pitchFamily="34" charset="0"/>
              <a:cs typeface="Arial" panose="020B0604020202020204" pitchFamily="34" charset="0"/>
            </a:rPr>
            <a:t>3</a:t>
          </a:r>
        </a:p>
      </dgm:t>
    </dgm:pt>
    <dgm:pt modelId="{967572FB-F83A-420B-8D4F-D9E8820A9596}" type="sibTrans" cxnId="{6C81BA73-E93E-4FFB-8DB7-8D224A0E1954}">
      <dgm:prSet/>
      <dgm:spPr/>
      <dgm:t>
        <a:bodyPr/>
        <a:lstStyle/>
        <a:p>
          <a:endParaRPr lang="fr-FR" sz="2000"/>
        </a:p>
      </dgm:t>
    </dgm:pt>
    <dgm:pt modelId="{00D710E3-AEF0-4F6B-94CB-CFD3538A2E8B}" type="parTrans" cxnId="{6C81BA73-E93E-4FFB-8DB7-8D224A0E1954}">
      <dgm:prSet/>
      <dgm:spPr/>
      <dgm:t>
        <a:bodyPr/>
        <a:lstStyle/>
        <a:p>
          <a:endParaRPr lang="fr-FR" sz="2000"/>
        </a:p>
      </dgm:t>
    </dgm:pt>
    <dgm:pt modelId="{641934A8-E0F0-4CC9-A73E-452AA4F9DDB1}">
      <dgm:prSet phldrT="[Texte]" custT="1"/>
      <dgm:spPr/>
      <dgm:t>
        <a:bodyPr/>
        <a:lstStyle/>
        <a:p>
          <a:pPr algn="just">
            <a:spcBef>
              <a:spcPts val="600"/>
            </a:spcBef>
            <a:spcAft>
              <a:spcPts val="600"/>
            </a:spcAft>
          </a:pPr>
          <a:r>
            <a: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Péréquation tarifaire à l’échelle nationale.</a:t>
          </a:r>
        </a:p>
      </dgm:t>
    </dgm:pt>
    <dgm:pt modelId="{5E95F578-F451-4E93-9D0B-98F4D0E9FA83}" type="parTrans" cxnId="{92070A88-4ED8-4E18-8E5E-E979BC92ECFB}">
      <dgm:prSet/>
      <dgm:spPr/>
    </dgm:pt>
    <dgm:pt modelId="{F38A7A42-7E6C-4842-9370-418184D12616}" type="sibTrans" cxnId="{92070A88-4ED8-4E18-8E5E-E979BC92ECFB}">
      <dgm:prSet/>
      <dgm:spPr/>
    </dgm:pt>
    <dgm:pt modelId="{32724815-1266-4D30-BEEA-2F9FCFD388FE}" type="pres">
      <dgm:prSet presAssocID="{4583D786-22A0-468A-BFBA-FFB45AE168D9}" presName="linearFlow" presStyleCnt="0">
        <dgm:presLayoutVars>
          <dgm:dir/>
          <dgm:animLvl val="lvl"/>
          <dgm:resizeHandles val="exact"/>
        </dgm:presLayoutVars>
      </dgm:prSet>
      <dgm:spPr/>
    </dgm:pt>
    <dgm:pt modelId="{68E92EF5-4F1C-4C81-86B4-8A2F2ACD8CE2}" type="pres">
      <dgm:prSet presAssocID="{7694C247-3F70-4A58-A31C-E06C09D3F210}" presName="composite" presStyleCnt="0"/>
      <dgm:spPr/>
    </dgm:pt>
    <dgm:pt modelId="{5849E556-05EB-4FC6-B7BE-722B5F98A8E4}" type="pres">
      <dgm:prSet presAssocID="{7694C247-3F70-4A58-A31C-E06C09D3F210}" presName="parentText" presStyleLbl="alignNode1" presStyleIdx="0" presStyleCnt="3" custLinFactNeighborX="2568" custLinFactNeighborY="-3595">
        <dgm:presLayoutVars>
          <dgm:chMax val="1"/>
          <dgm:bulletEnabled val="1"/>
        </dgm:presLayoutVars>
      </dgm:prSet>
      <dgm:spPr/>
    </dgm:pt>
    <dgm:pt modelId="{33BF76C6-137A-4C85-B2BA-C60906F12E76}" type="pres">
      <dgm:prSet presAssocID="{7694C247-3F70-4A58-A31C-E06C09D3F210}" presName="descendantText" presStyleLbl="alignAcc1" presStyleIdx="0" presStyleCnt="3">
        <dgm:presLayoutVars>
          <dgm:bulletEnabled val="1"/>
        </dgm:presLayoutVars>
      </dgm:prSet>
      <dgm:spPr/>
    </dgm:pt>
    <dgm:pt modelId="{A3B1D267-A636-49A0-BF8D-B50B3D265DA7}" type="pres">
      <dgm:prSet presAssocID="{2D08D879-FA6B-4419-B38A-4912629ACD44}" presName="sp" presStyleCnt="0"/>
      <dgm:spPr/>
    </dgm:pt>
    <dgm:pt modelId="{FF6898C1-DDCA-4E96-8340-994AC4334AF0}" type="pres">
      <dgm:prSet presAssocID="{97ABA6F9-2B96-46B9-BB87-226ADD281148}" presName="composite" presStyleCnt="0"/>
      <dgm:spPr/>
    </dgm:pt>
    <dgm:pt modelId="{DFCD8514-C581-4881-B134-00D144973824}" type="pres">
      <dgm:prSet presAssocID="{97ABA6F9-2B96-46B9-BB87-226ADD281148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80C14E60-C83E-469C-B8EF-C019345A5390}" type="pres">
      <dgm:prSet presAssocID="{97ABA6F9-2B96-46B9-BB87-226ADD281148}" presName="descendantText" presStyleLbl="alignAcc1" presStyleIdx="1" presStyleCnt="3">
        <dgm:presLayoutVars>
          <dgm:bulletEnabled val="1"/>
        </dgm:presLayoutVars>
      </dgm:prSet>
      <dgm:spPr/>
    </dgm:pt>
    <dgm:pt modelId="{EF219E08-5562-4B20-8846-FE2B19B8C7A5}" type="pres">
      <dgm:prSet presAssocID="{31FBAD7F-6002-4ABF-BAEC-99CE877F6105}" presName="sp" presStyleCnt="0"/>
      <dgm:spPr/>
    </dgm:pt>
    <dgm:pt modelId="{F682AF07-3797-4262-9ADF-36CDE0F64683}" type="pres">
      <dgm:prSet presAssocID="{05B8E7C8-4AB1-442B-8D98-C58C3CDFDA57}" presName="composite" presStyleCnt="0"/>
      <dgm:spPr/>
    </dgm:pt>
    <dgm:pt modelId="{7FB134D0-DA3B-4948-9199-A85282F9C861}" type="pres">
      <dgm:prSet presAssocID="{05B8E7C8-4AB1-442B-8D98-C58C3CDFDA57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9907A447-47D9-4258-9001-6DB71BEF47AF}" type="pres">
      <dgm:prSet presAssocID="{05B8E7C8-4AB1-442B-8D98-C58C3CDFDA57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F19EB328-F971-4157-80E5-095853BED10B}" srcId="{4583D786-22A0-468A-BFBA-FFB45AE168D9}" destId="{7694C247-3F70-4A58-A31C-E06C09D3F210}" srcOrd="0" destOrd="0" parTransId="{45A5FEC8-3803-4518-93E5-EDD8A97FA1FE}" sibTransId="{2D08D879-FA6B-4419-B38A-4912629ACD44}"/>
    <dgm:cxn modelId="{6A3BCB2A-CCF0-4A93-8E6D-23D164B660FE}" srcId="{4583D786-22A0-468A-BFBA-FFB45AE168D9}" destId="{97ABA6F9-2B96-46B9-BB87-226ADD281148}" srcOrd="1" destOrd="0" parTransId="{B352E97D-08B3-4EFD-9D98-7CF81CF7C3AC}" sibTransId="{31FBAD7F-6002-4ABF-BAEC-99CE877F6105}"/>
    <dgm:cxn modelId="{860EF531-6105-4663-9C4E-DC382CD36385}" type="presOf" srcId="{E19E4FE9-B29D-4582-8574-A841D9DC432D}" destId="{33BF76C6-137A-4C85-B2BA-C60906F12E76}" srcOrd="0" destOrd="1" presId="urn:microsoft.com/office/officeart/2005/8/layout/chevron2"/>
    <dgm:cxn modelId="{ED476843-AE92-4750-840A-31C82C6F9EAC}" type="presOf" srcId="{641934A8-E0F0-4CC9-A73E-452AA4F9DDB1}" destId="{33BF76C6-137A-4C85-B2BA-C60906F12E76}" srcOrd="0" destOrd="0" presId="urn:microsoft.com/office/officeart/2005/8/layout/chevron2"/>
    <dgm:cxn modelId="{D2D2B267-5E6A-42AA-9C4F-61C8D42B6CF5}" type="presOf" srcId="{16F5A7DD-8C83-41F6-8030-366112F2CDDB}" destId="{9907A447-47D9-4258-9001-6DB71BEF47AF}" srcOrd="0" destOrd="0" presId="urn:microsoft.com/office/officeart/2005/8/layout/chevron2"/>
    <dgm:cxn modelId="{F1EC3A72-0904-476F-B84B-3331D041D72A}" type="presOf" srcId="{05B8E7C8-4AB1-442B-8D98-C58C3CDFDA57}" destId="{7FB134D0-DA3B-4948-9199-A85282F9C861}" srcOrd="0" destOrd="0" presId="urn:microsoft.com/office/officeart/2005/8/layout/chevron2"/>
    <dgm:cxn modelId="{6C81BA73-E93E-4FFB-8DB7-8D224A0E1954}" srcId="{4583D786-22A0-468A-BFBA-FFB45AE168D9}" destId="{05B8E7C8-4AB1-442B-8D98-C58C3CDFDA57}" srcOrd="2" destOrd="0" parTransId="{00D710E3-AEF0-4F6B-94CB-CFD3538A2E8B}" sibTransId="{967572FB-F83A-420B-8D4F-D9E8820A9596}"/>
    <dgm:cxn modelId="{BAAF1578-7F8A-4F92-8618-9998FF6896FB}" type="presOf" srcId="{97ABA6F9-2B96-46B9-BB87-226ADD281148}" destId="{DFCD8514-C581-4881-B134-00D144973824}" srcOrd="0" destOrd="0" presId="urn:microsoft.com/office/officeart/2005/8/layout/chevron2"/>
    <dgm:cxn modelId="{8CB2F27A-A4C3-4372-AD4E-01F2D61D93F4}" srcId="{05B8E7C8-4AB1-442B-8D98-C58C3CDFDA57}" destId="{16F5A7DD-8C83-41F6-8030-366112F2CDDB}" srcOrd="0" destOrd="0" parTransId="{B7EF8EFE-B70D-420A-AC7C-557F253DDC70}" sibTransId="{034E0DA2-DC06-4E93-B7CA-370F53A80257}"/>
    <dgm:cxn modelId="{92070A88-4ED8-4E18-8E5E-E979BC92ECFB}" srcId="{7694C247-3F70-4A58-A31C-E06C09D3F210}" destId="{641934A8-E0F0-4CC9-A73E-452AA4F9DDB1}" srcOrd="0" destOrd="0" parTransId="{5E95F578-F451-4E93-9D0B-98F4D0E9FA83}" sibTransId="{F38A7A42-7E6C-4842-9370-418184D12616}"/>
    <dgm:cxn modelId="{DAA2D797-1212-4A8D-8364-621E860D1935}" type="presOf" srcId="{7694C247-3F70-4A58-A31C-E06C09D3F210}" destId="{5849E556-05EB-4FC6-B7BE-722B5F98A8E4}" srcOrd="0" destOrd="0" presId="urn:microsoft.com/office/officeart/2005/8/layout/chevron2"/>
    <dgm:cxn modelId="{5360E5BB-B0B2-4DF1-9104-5AC07CF9BED8}" type="presOf" srcId="{43D45C72-0978-46BA-B598-0067D65687FF}" destId="{80C14E60-C83E-469C-B8EF-C019345A5390}" srcOrd="0" destOrd="0" presId="urn:microsoft.com/office/officeart/2005/8/layout/chevron2"/>
    <dgm:cxn modelId="{7C3327D1-EBC5-4DA0-9889-2E578E2B27BD}" type="presOf" srcId="{4583D786-22A0-468A-BFBA-FFB45AE168D9}" destId="{32724815-1266-4D30-BEEA-2F9FCFD388FE}" srcOrd="0" destOrd="0" presId="urn:microsoft.com/office/officeart/2005/8/layout/chevron2"/>
    <dgm:cxn modelId="{45B5F5E7-2DBF-4B8D-9C57-10E81286F543}" srcId="{7694C247-3F70-4A58-A31C-E06C09D3F210}" destId="{E19E4FE9-B29D-4582-8574-A841D9DC432D}" srcOrd="1" destOrd="0" parTransId="{5CDED331-B74F-4C85-93B7-604A1C058E76}" sibTransId="{70A305E2-1929-4DCC-916F-AE87E306696D}"/>
    <dgm:cxn modelId="{34A924FC-176F-4922-9E39-EAAEA5469605}" srcId="{97ABA6F9-2B96-46B9-BB87-226ADD281148}" destId="{43D45C72-0978-46BA-B598-0067D65687FF}" srcOrd="0" destOrd="0" parTransId="{0936BA3E-089F-4C31-A50B-C24453771E75}" sibTransId="{B5CC9940-B818-44DC-8CF5-1A09CBD2D31A}"/>
    <dgm:cxn modelId="{45607BC9-4083-48C9-B5AA-AF8B0DCF135A}" type="presParOf" srcId="{32724815-1266-4D30-BEEA-2F9FCFD388FE}" destId="{68E92EF5-4F1C-4C81-86B4-8A2F2ACD8CE2}" srcOrd="0" destOrd="0" presId="urn:microsoft.com/office/officeart/2005/8/layout/chevron2"/>
    <dgm:cxn modelId="{C0643E81-438C-4AA1-94D1-8791041644F2}" type="presParOf" srcId="{68E92EF5-4F1C-4C81-86B4-8A2F2ACD8CE2}" destId="{5849E556-05EB-4FC6-B7BE-722B5F98A8E4}" srcOrd="0" destOrd="0" presId="urn:microsoft.com/office/officeart/2005/8/layout/chevron2"/>
    <dgm:cxn modelId="{86BFC3F1-803A-4984-AF1A-929B6F7BEE78}" type="presParOf" srcId="{68E92EF5-4F1C-4C81-86B4-8A2F2ACD8CE2}" destId="{33BF76C6-137A-4C85-B2BA-C60906F12E76}" srcOrd="1" destOrd="0" presId="urn:microsoft.com/office/officeart/2005/8/layout/chevron2"/>
    <dgm:cxn modelId="{E8B0AD3E-348E-44DF-AC45-D46501437246}" type="presParOf" srcId="{32724815-1266-4D30-BEEA-2F9FCFD388FE}" destId="{A3B1D267-A636-49A0-BF8D-B50B3D265DA7}" srcOrd="1" destOrd="0" presId="urn:microsoft.com/office/officeart/2005/8/layout/chevron2"/>
    <dgm:cxn modelId="{998929DE-2D87-464B-AC32-90B0D3686DA2}" type="presParOf" srcId="{32724815-1266-4D30-BEEA-2F9FCFD388FE}" destId="{FF6898C1-DDCA-4E96-8340-994AC4334AF0}" srcOrd="2" destOrd="0" presId="urn:microsoft.com/office/officeart/2005/8/layout/chevron2"/>
    <dgm:cxn modelId="{540CFC26-0484-40C2-A817-960544DAEA35}" type="presParOf" srcId="{FF6898C1-DDCA-4E96-8340-994AC4334AF0}" destId="{DFCD8514-C581-4881-B134-00D144973824}" srcOrd="0" destOrd="0" presId="urn:microsoft.com/office/officeart/2005/8/layout/chevron2"/>
    <dgm:cxn modelId="{A18723E7-0782-48BC-9B2D-3C552192CECE}" type="presParOf" srcId="{FF6898C1-DDCA-4E96-8340-994AC4334AF0}" destId="{80C14E60-C83E-469C-B8EF-C019345A5390}" srcOrd="1" destOrd="0" presId="urn:microsoft.com/office/officeart/2005/8/layout/chevron2"/>
    <dgm:cxn modelId="{9A2969DD-7355-402A-8166-218E25276D9C}" type="presParOf" srcId="{32724815-1266-4D30-BEEA-2F9FCFD388FE}" destId="{EF219E08-5562-4B20-8846-FE2B19B8C7A5}" srcOrd="3" destOrd="0" presId="urn:microsoft.com/office/officeart/2005/8/layout/chevron2"/>
    <dgm:cxn modelId="{2F4B44B5-209D-4D3E-8C8C-83E9BD964D95}" type="presParOf" srcId="{32724815-1266-4D30-BEEA-2F9FCFD388FE}" destId="{F682AF07-3797-4262-9ADF-36CDE0F64683}" srcOrd="4" destOrd="0" presId="urn:microsoft.com/office/officeart/2005/8/layout/chevron2"/>
    <dgm:cxn modelId="{6F9485C1-5740-4A93-8371-A20DC4F94B29}" type="presParOf" srcId="{F682AF07-3797-4262-9ADF-36CDE0F64683}" destId="{7FB134D0-DA3B-4948-9199-A85282F9C861}" srcOrd="0" destOrd="0" presId="urn:microsoft.com/office/officeart/2005/8/layout/chevron2"/>
    <dgm:cxn modelId="{61529F5B-B400-40BB-9809-8EBD51D917D6}" type="presParOf" srcId="{F682AF07-3797-4262-9ADF-36CDE0F64683}" destId="{9907A447-47D9-4258-9001-6DB71BEF47A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49E556-05EB-4FC6-B7BE-722B5F98A8E4}">
      <dsp:nvSpPr>
        <dsp:cNvPr id="0" name=""/>
        <dsp:cNvSpPr/>
      </dsp:nvSpPr>
      <dsp:spPr>
        <a:xfrm rot="5400000">
          <a:off x="-201495" y="228930"/>
          <a:ext cx="1526200" cy="106834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>
              <a:latin typeface="Arial" panose="020B0604020202020204" pitchFamily="34" charset="0"/>
              <a:cs typeface="Arial" panose="020B0604020202020204" pitchFamily="34" charset="0"/>
            </a:rPr>
            <a:t>1</a:t>
          </a:r>
        </a:p>
      </dsp:txBody>
      <dsp:txXfrm rot="-5400000">
        <a:off x="27435" y="534170"/>
        <a:ext cx="1068340" cy="457860"/>
      </dsp:txXfrm>
    </dsp:sp>
    <dsp:sp modelId="{33BF76C6-137A-4C85-B2BA-C60906F12E76}">
      <dsp:nvSpPr>
        <dsp:cNvPr id="0" name=""/>
        <dsp:cNvSpPr/>
      </dsp:nvSpPr>
      <dsp:spPr>
        <a:xfrm rot="5400000">
          <a:off x="5049083" y="-3979972"/>
          <a:ext cx="992030" cy="89535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fr-FR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Péréquation tarifaire à l’échelle nationale.</a:t>
          </a: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fr-FR" sz="16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Les surcoûts associés à la fourniture d'électricité dans les réseaux de distribution isolés du sud sont considérés comme des coûts permanents du système électrique. </a:t>
          </a:r>
        </a:p>
      </dsp:txBody>
      <dsp:txXfrm rot="-5400000">
        <a:off x="1068341" y="49197"/>
        <a:ext cx="8905089" cy="895176"/>
      </dsp:txXfrm>
    </dsp:sp>
    <dsp:sp modelId="{DFCD8514-C581-4881-B134-00D144973824}">
      <dsp:nvSpPr>
        <dsp:cNvPr id="0" name=""/>
        <dsp:cNvSpPr/>
      </dsp:nvSpPr>
      <dsp:spPr>
        <a:xfrm rot="5400000">
          <a:off x="-228930" y="1560775"/>
          <a:ext cx="1526200" cy="1068340"/>
        </a:xfrm>
        <a:prstGeom prst="chevron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>
              <a:latin typeface="Arial" panose="020B0604020202020204" pitchFamily="34" charset="0"/>
              <a:cs typeface="Arial" panose="020B0604020202020204" pitchFamily="34" charset="0"/>
            </a:rPr>
            <a:t>2</a:t>
          </a:r>
        </a:p>
      </dsp:txBody>
      <dsp:txXfrm rot="-5400000">
        <a:off x="0" y="1866015"/>
        <a:ext cx="1068340" cy="457860"/>
      </dsp:txXfrm>
    </dsp:sp>
    <dsp:sp modelId="{80C14E60-C83E-469C-B8EF-C019345A5390}">
      <dsp:nvSpPr>
        <dsp:cNvPr id="0" name=""/>
        <dsp:cNvSpPr/>
      </dsp:nvSpPr>
      <dsp:spPr>
        <a:xfrm rot="5400000">
          <a:off x="5049083" y="-2648897"/>
          <a:ext cx="992030" cy="89535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>
              <a:latin typeface="Arial" panose="020B0604020202020204" pitchFamily="34" charset="0"/>
              <a:cs typeface="Arial" panose="020B0604020202020204" pitchFamily="34" charset="0"/>
            </a:rPr>
            <a:t>Les installations de production dont la puissance est inférieure à quinze (15) MW aux conditions ISO ainsi que les réseaux de distribution isolés qu’elles desservent sont assimilés à la distribution publique et font l’objet d’une seule concession.</a:t>
          </a:r>
          <a:endParaRPr lang="fr-FR" sz="1600" kern="1200" dirty="0"/>
        </a:p>
      </dsp:txBody>
      <dsp:txXfrm rot="-5400000">
        <a:off x="1068341" y="1380272"/>
        <a:ext cx="8905089" cy="895176"/>
      </dsp:txXfrm>
    </dsp:sp>
    <dsp:sp modelId="{7FB134D0-DA3B-4948-9199-A85282F9C861}">
      <dsp:nvSpPr>
        <dsp:cNvPr id="0" name=""/>
        <dsp:cNvSpPr/>
      </dsp:nvSpPr>
      <dsp:spPr>
        <a:xfrm rot="5400000">
          <a:off x="-228930" y="2891850"/>
          <a:ext cx="1526200" cy="1068340"/>
        </a:xfrm>
        <a:prstGeom prst="chevron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>
              <a:latin typeface="Arial" panose="020B0604020202020204" pitchFamily="34" charset="0"/>
              <a:cs typeface="Arial" panose="020B0604020202020204" pitchFamily="34" charset="0"/>
            </a:rPr>
            <a:t>3</a:t>
          </a:r>
        </a:p>
      </dsp:txBody>
      <dsp:txXfrm rot="-5400000">
        <a:off x="0" y="3197090"/>
        <a:ext cx="1068340" cy="457860"/>
      </dsp:txXfrm>
    </dsp:sp>
    <dsp:sp modelId="{9907A447-47D9-4258-9001-6DB71BEF47AF}">
      <dsp:nvSpPr>
        <dsp:cNvPr id="0" name=""/>
        <dsp:cNvSpPr/>
      </dsp:nvSpPr>
      <dsp:spPr>
        <a:xfrm rot="5400000">
          <a:off x="5049083" y="-1317822"/>
          <a:ext cx="992030" cy="89535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>
              <a:latin typeface="Arial" panose="020B0604020202020204" pitchFamily="34" charset="0"/>
              <a:cs typeface="Arial" panose="020B0604020202020204" pitchFamily="34" charset="0"/>
            </a:rPr>
            <a:t>La réglementation technique prévoit des prescriptions techniques spécifiques aux zones non interconnectées : dimensionnement du parc de production, performances des unités de production, conception du réseau…</a:t>
          </a:r>
          <a:endParaRPr lang="fr-FR" sz="1600" kern="1200" dirty="0"/>
        </a:p>
      </dsp:txBody>
      <dsp:txXfrm rot="-5400000">
        <a:off x="1068341" y="2711347"/>
        <a:ext cx="8905089" cy="8951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C8B2CF-E105-4E67-920D-F342FD58E3E9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FA379-DEEF-4AB1-8367-BD40A0566FE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35805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118CBB-089A-4D9E-995D-451E4D74BE30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5DB1F7-7817-4B15-B0AB-38DF558BA63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4273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9943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335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4875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4319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8106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02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52308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02091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4611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54389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05412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8940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81113" y="309142"/>
            <a:ext cx="947547" cy="472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5943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37289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73487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93DB0-673C-4B8E-96B2-878F9F785BC5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52590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  <a:defRPr/>
            </a:pPr>
            <a:fld id="{B6F95693-01CB-4CA9-976E-9F2094BCCCED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  <a:defRPr/>
              </a:pPr>
              <a:t>11/24/2024</a:t>
            </a:fld>
            <a:endParaRPr lang="fr-FR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  <a:defRPr/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  <a:defRPr/>
            </a:pPr>
            <a:fld id="{61B169A2-7FE9-458D-9FB4-DA406C5A5376}" type="slidenum">
              <a:rPr lang="fr-FR" alt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  <a:defRPr/>
              </a:pPr>
              <a:t>‹N°›</a:t>
            </a:fld>
            <a:endParaRPr lang="fr-FR" altLang="fr-FR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76711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FABAD82F-B936-4B99-8F84-67AC2C335F1E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11/24/2024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  <a:defRPr/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defTabSz="1219170">
              <a:buClr>
                <a:srgbClr val="000000"/>
              </a:buClr>
              <a:defRPr/>
            </a:pPr>
            <a:fld id="{B469FE3A-071A-4A98-ABC4-D6B0B49E8A99}" type="slidenum">
              <a:rPr lang="fr-FR" altLang="fr-FR" kern="0" smtClean="0">
                <a:solidFill>
                  <a:prstClr val="white">
                    <a:lumMod val="50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  <a:defRPr/>
              </a:pPr>
              <a:t>‹N°›</a:t>
            </a:fld>
            <a:endParaRPr lang="fr-FR" altLang="fr-FR" kern="0">
              <a:solidFill>
                <a:prstClr val="white">
                  <a:lumMod val="50000"/>
                </a:prstClr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81113" y="309143"/>
            <a:ext cx="947547" cy="472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002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E652A7A9-8AAE-4C13-A024-AA8AD2E121E3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11/24/2024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28504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6A0A2198-0B68-404A-8C68-0F0A568D08DD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11/24/2024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57179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D8BE1A00-E02A-470C-8241-0F0A27187D5F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11/24/2024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74701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952D0AEE-A25B-41FA-96AE-C2D04C2EAAA6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11/24/2024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88806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  <a:defRPr/>
            </a:pPr>
            <a:fld id="{117C5F60-5C3E-4156-9157-EE2AB8FA9BEE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  <a:defRPr/>
              </a:pPr>
              <a:t>11/24/2024</a:t>
            </a:fld>
            <a:endParaRPr lang="fr-FR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  <a:defRPr/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  <a:defRPr/>
            </a:pPr>
            <a:fld id="{04783D04-6C2C-4D19-871A-1F9E2F28928E}" type="slidenum">
              <a:rPr lang="fr-FR" alt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  <a:defRPr/>
              </a:pPr>
              <a:t>‹N°›</a:t>
            </a:fld>
            <a:endParaRPr lang="fr-FR" altLang="fr-FR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03834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67636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7B77E60C-ECC9-4117-84F1-DA60D7353E2B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11/24/2024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7197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2CC7CDB5-2BA4-4165-9A71-762283F3852B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11/24/2024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41214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94506203-373A-415D-A3A2-17E565755390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11/24/2024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744037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4989CA3D-59CC-4C5F-B391-839DC9259402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11/24/2024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354334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6717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3985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6871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1518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4592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594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CA6-4695-486E-88BB-BB5DBB2E9611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057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27CA6-4695-486E-88BB-BB5DBB2E9611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0F64D-A3E8-463C-BBE1-7043DF427BD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6078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593DB0-673C-4B8E-96B2-878F9F785BC5}" type="datetimeFigureOut">
              <a:rPr lang="fr-FR" smtClean="0"/>
              <a:t>24/11/2024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05BB8-D464-4FC0-8249-B10FAC215A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3121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>
              <a:buClr>
                <a:srgbClr val="000000"/>
              </a:buClr>
            </a:pPr>
            <a:fld id="{62131D0C-AB85-4FFD-883A-3F4C9C80426A}" type="datetime1">
              <a:rPr lang="en-US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11/24/2024</a:t>
            </a:fld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>
              <a:buClr>
                <a:srgbClr val="000000"/>
              </a:buClr>
            </a:pPr>
            <a:r>
              <a:rPr lang="fr-FR" ker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t>Rencontre nationale avec les concessionnaires _ CBA le 03-07-2018 </a:t>
            </a:r>
            <a:endParaRPr lang="en-US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fr-FR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‹N°›</a:t>
            </a:fld>
            <a:endParaRPr lang="fr-FR" kern="0" dirty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1344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>
    <p:fade thruBlk="1"/>
  </p:transition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2"/>
          <p:cNvSpPr txBox="1">
            <a:spLocks/>
          </p:cNvSpPr>
          <p:nvPr/>
        </p:nvSpPr>
        <p:spPr>
          <a:xfrm>
            <a:off x="378711" y="5512598"/>
            <a:ext cx="7925533" cy="1049511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377">
              <a:spcBef>
                <a:spcPts val="1000"/>
              </a:spcBef>
              <a:buNone/>
            </a:pP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Atelier de travail N°15 de RégulaE.fr</a:t>
            </a:r>
          </a:p>
          <a:p>
            <a:pPr marL="0" indent="0" defTabSz="1219170">
              <a:buClr>
                <a:srgbClr val="000000"/>
              </a:buClr>
              <a:buNone/>
            </a:pPr>
            <a:r>
              <a:rPr lang="fr-FR" sz="19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26 novembre 2024</a:t>
            </a:r>
          </a:p>
          <a:p>
            <a:pPr marL="0" indent="0" defTabSz="1219170">
              <a:buClr>
                <a:srgbClr val="000000"/>
              </a:buClr>
              <a:buNone/>
            </a:pPr>
            <a:r>
              <a:rPr lang="fr-FR" sz="19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Paris, France </a:t>
            </a:r>
          </a:p>
          <a:p>
            <a:pPr marL="0" indent="0" defTabSz="914377">
              <a:spcBef>
                <a:spcPts val="1000"/>
              </a:spcBef>
              <a:buNone/>
            </a:pPr>
            <a:endParaRPr lang="fr-FR" sz="240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7534" y="5512598"/>
            <a:ext cx="45719" cy="1004906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fr-FR" sz="2400" kern="0" dirty="0">
              <a:solidFill>
                <a:prstClr val="white"/>
              </a:solidFill>
              <a:latin typeface="Calibri" panose="020F0502020204030204"/>
              <a:sym typeface="Arial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1493" y="-99904"/>
            <a:ext cx="3147979" cy="222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204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24344" y="223570"/>
            <a:ext cx="9991995" cy="523220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Rôle du régulateur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1784333" y="6560777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3986" cy="68580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/>
          <p:cNvSpPr/>
          <p:nvPr/>
        </p:nvSpPr>
        <p:spPr>
          <a:xfrm>
            <a:off x="624344" y="1298002"/>
            <a:ext cx="999199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 algn="just">
              <a:spcBef>
                <a:spcPts val="1200"/>
              </a:spcBef>
              <a:spcAft>
                <a:spcPts val="12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Détermine la rémunération des opérateurs du secteur ainsi que les tarifs réglementés à appliquer aux clients.</a:t>
            </a:r>
          </a:p>
          <a:p>
            <a:pPr marL="265113" indent="-265113" algn="just">
              <a:spcBef>
                <a:spcPts val="1200"/>
              </a:spcBef>
              <a:spcAft>
                <a:spcPts val="12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Contribue à évaluer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le niveau de compensation des la production à partir de source d’énergie renouvelable </a:t>
            </a:r>
            <a:endParaRPr lang="fr-FR" alt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5113" indent="-265113" algn="just">
              <a:spcBef>
                <a:spcPts val="1200"/>
              </a:spcBef>
              <a:spcAft>
                <a:spcPts val="12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Délivre les certificats de garantie de l’origine de l’électricité à partir de sources renouvelables. </a:t>
            </a:r>
          </a:p>
          <a:p>
            <a:pPr marL="265113" indent="-265113" algn="just">
              <a:spcBef>
                <a:spcPts val="1200"/>
              </a:spcBef>
              <a:spcAft>
                <a:spcPts val="12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Etablit un programme indicatif de besoins en moyens de production de l’électricité.</a:t>
            </a:r>
          </a:p>
          <a:p>
            <a:pPr marL="265113" indent="-265113" algn="just">
              <a:spcBef>
                <a:spcPts val="1200"/>
              </a:spcBef>
              <a:spcAft>
                <a:spcPts val="12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Assure le suivi des programmes d’investissements. </a:t>
            </a:r>
          </a:p>
          <a:p>
            <a:pPr marL="265113" indent="-265113" algn="just">
              <a:spcBef>
                <a:spcPts val="1200"/>
              </a:spcBef>
              <a:spcAft>
                <a:spcPts val="12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Contribue à l’élaboration des textes réglementaires du secteur régulé.</a:t>
            </a:r>
          </a:p>
          <a:p>
            <a:pPr marL="265113" indent="-265113" algn="just">
              <a:spcBef>
                <a:spcPts val="1200"/>
              </a:spcBef>
              <a:spcAft>
                <a:spcPts val="12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Valide les règles et procédures des opérateurs.</a:t>
            </a:r>
          </a:p>
          <a:p>
            <a:pPr marL="265113" indent="-265113" algn="just">
              <a:spcBef>
                <a:spcPts val="1200"/>
              </a:spcBef>
              <a:spcAft>
                <a:spcPts val="1200"/>
              </a:spcAft>
              <a:buClr>
                <a:srgbClr val="3FABA6"/>
              </a:buClr>
              <a:buFont typeface="Wingdings" panose="05000000000000000000" pitchFamily="2" charset="2"/>
              <a:buChar char="§"/>
            </a:pPr>
            <a:r>
              <a:rPr lang="fr-FR" altLang="fr-FR" dirty="0">
                <a:latin typeface="Arial" panose="020B0604020202020204" pitchFamily="34" charset="0"/>
                <a:cs typeface="Arial" panose="020B0604020202020204" pitchFamily="34" charset="0"/>
              </a:rPr>
              <a:t>Suit et évalue la qualité de service rendu aux consommateurs.</a:t>
            </a:r>
          </a:p>
        </p:txBody>
      </p:sp>
    </p:spTree>
    <p:extLst>
      <p:ext uri="{BB962C8B-B14F-4D97-AF65-F5344CB8AC3E}">
        <p14:creationId xmlns:p14="http://schemas.microsoft.com/office/powerpoint/2010/main" val="2023870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51192" y="216575"/>
            <a:ext cx="9991995" cy="523220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Evolutions en cours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1757673" y="6568284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3986" cy="68580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/>
          <p:cNvSpPr/>
          <p:nvPr/>
        </p:nvSpPr>
        <p:spPr>
          <a:xfrm>
            <a:off x="551192" y="933844"/>
            <a:ext cx="1107997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600"/>
              </a:lnSpc>
            </a:pP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Les réseaux isolés continuent à faire face à des défis importants. Les distances géographiques, la complexité logistique, la dépendance à l'égard des combustibles fossiles peuvent limiter leur efficacité et leur durabilité à long terme. Pour garantir un approvisionnement énergétique stable répondant à l'évolution de la demande électrique notamment durant l'été, la politique énergétique de l'Algérie entend avancer résolument vers la concrétisation d'une transition énergétique progressive et responsable, à travers l'adoption d'un mix énergétique qui préserve les ressources naturelles pour les générations futures.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633994" y="3216121"/>
            <a:ext cx="5022837" cy="3532150"/>
            <a:chOff x="4685936" y="3324139"/>
            <a:chExt cx="4276701" cy="3677452"/>
          </a:xfrm>
        </p:grpSpPr>
        <p:sp>
          <p:nvSpPr>
            <p:cNvPr id="17" name="Shape 5"/>
            <p:cNvSpPr/>
            <p:nvPr/>
          </p:nvSpPr>
          <p:spPr>
            <a:xfrm>
              <a:off x="4685936" y="3324139"/>
              <a:ext cx="4248269" cy="3677452"/>
            </a:xfrm>
            <a:prstGeom prst="roundRect">
              <a:avLst>
                <a:gd name="adj" fmla="val 808"/>
              </a:avLst>
            </a:prstGeom>
            <a:solidFill>
              <a:srgbClr val="F2EEEE"/>
            </a:solidFill>
            <a:ln/>
          </p:spPr>
        </p:sp>
        <p:sp>
          <p:nvSpPr>
            <p:cNvPr id="19" name="Text 6"/>
            <p:cNvSpPr/>
            <p:nvPr/>
          </p:nvSpPr>
          <p:spPr>
            <a:xfrm>
              <a:off x="5100208" y="3361562"/>
              <a:ext cx="3088719" cy="44752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2550"/>
                </a:lnSpc>
                <a:buNone/>
              </a:pPr>
              <a:endParaRPr lang="en-US" sz="1600" dirty="0"/>
            </a:p>
          </p:txBody>
        </p:sp>
        <p:sp>
          <p:nvSpPr>
            <p:cNvPr id="20" name="Text 7"/>
            <p:cNvSpPr/>
            <p:nvPr/>
          </p:nvSpPr>
          <p:spPr>
            <a:xfrm>
              <a:off x="4742194" y="3361563"/>
              <a:ext cx="4220443" cy="364002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92075" algn="just">
                <a:lnSpc>
                  <a:spcPts val="2600"/>
                </a:lnSpc>
              </a:pPr>
              <a:r>
                <a:rPr lang="fr-FR" sz="1600" b="1" dirty="0">
                  <a:solidFill>
                    <a:srgbClr val="464646"/>
                  </a:solidFill>
                  <a:latin typeface="Arial" panose="020B0604020202020204" pitchFamily="34" charset="0"/>
                  <a:ea typeface="DM Sans Semi Bold" pitchFamily="34" charset="-122"/>
                  <a:cs typeface="Arial" panose="020B0604020202020204" pitchFamily="34" charset="0"/>
                </a:rPr>
                <a:t>Développement des énergies renouvelables</a:t>
              </a:r>
              <a:endParaRPr lang="fr-FR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77825" indent="-285750" algn="just">
                <a:lnSpc>
                  <a:spcPts val="2600"/>
                </a:lnSpc>
                <a:buFont typeface="Wingdings" panose="05000000000000000000" pitchFamily="2" charset="2"/>
                <a:buChar char="§"/>
              </a:pPr>
              <a:r>
                <a:rPr lang="fr-FR" sz="1600" dirty="0">
                  <a:latin typeface="Arial" panose="020B0604020202020204" pitchFamily="34" charset="0"/>
                  <a:cs typeface="Arial" panose="020B0604020202020204" pitchFamily="34" charset="0"/>
                </a:rPr>
                <a:t>Exploitation du potentiel solaire</a:t>
              </a:r>
            </a:p>
            <a:p>
              <a:pPr marL="377825" indent="-285750" algn="just">
                <a:lnSpc>
                  <a:spcPts val="2600"/>
                </a:lnSpc>
                <a:buFont typeface="Wingdings" panose="05000000000000000000" pitchFamily="2" charset="2"/>
                <a:buChar char="§"/>
              </a:pPr>
              <a:r>
                <a:rPr lang="fr-FR" sz="1600" dirty="0">
                  <a:latin typeface="Arial" panose="020B0604020202020204" pitchFamily="34" charset="0"/>
                  <a:cs typeface="Arial" panose="020B0604020202020204" pitchFamily="34" charset="0"/>
                </a:rPr>
                <a:t>Réduction de la dépendance aux combustibles fossiles</a:t>
              </a:r>
            </a:p>
            <a:p>
              <a:pPr marL="377825" indent="-285750" algn="just">
                <a:lnSpc>
                  <a:spcPts val="2600"/>
                </a:lnSpc>
                <a:buFont typeface="Wingdings" panose="05000000000000000000" pitchFamily="2" charset="2"/>
                <a:buChar char="§"/>
              </a:pPr>
              <a:r>
                <a:rPr lang="fr-FR" sz="1600" dirty="0">
                  <a:latin typeface="Arial" panose="020B0604020202020204" pitchFamily="34" charset="0"/>
                  <a:cs typeface="Arial" panose="020B0604020202020204" pitchFamily="34" charset="0"/>
                </a:rPr>
                <a:t>Réduction des couts</a:t>
              </a:r>
            </a:p>
            <a:p>
              <a:pPr marL="92075" algn="just"/>
              <a:endParaRPr lang="fr-FR" sz="1400" b="1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endParaRPr>
            </a:p>
            <a:p>
              <a:pPr marL="92075" algn="just"/>
              <a:r>
                <a:rPr lang="fr-FR" sz="1600" b="1" dirty="0">
                  <a:latin typeface="Arial" panose="020B0604020202020204" pitchFamily="34" charset="0"/>
                  <a:ea typeface="Inter Medium" pitchFamily="34" charset="-122"/>
                  <a:cs typeface="Arial" panose="020B0604020202020204" pitchFamily="34" charset="0"/>
                </a:rPr>
                <a:t>Sur les 32 réseaux isolés, 08 sont dotés de centrales à photovoltaïques.</a:t>
              </a:r>
            </a:p>
            <a:p>
              <a:pPr marL="92075" algn="just"/>
              <a:r>
                <a:rPr lang="fr-FR" sz="1600" b="1" dirty="0">
                  <a:latin typeface="Arial" panose="020B0604020202020204" pitchFamily="34" charset="0"/>
                  <a:ea typeface="Inter Medium" pitchFamily="34" charset="-122"/>
                  <a:cs typeface="Arial" panose="020B0604020202020204" pitchFamily="34" charset="0"/>
                </a:rPr>
                <a:t>Contribution à la couverture de la demande : 5 à 10%.</a:t>
              </a:r>
            </a:p>
            <a:p>
              <a:pPr marL="92075" algn="just"/>
              <a:endParaRPr lang="fr-FR" sz="1400" b="1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endParaRPr>
            </a:p>
            <a:p>
              <a:pPr marL="92075" algn="just"/>
              <a:r>
                <a:rPr lang="fr-FR" sz="1600" b="1" dirty="0">
                  <a:latin typeface="Arial" panose="020B0604020202020204" pitchFamily="34" charset="0"/>
                  <a:ea typeface="Inter Medium" pitchFamily="34" charset="-122"/>
                  <a:cs typeface="Arial" panose="020B0604020202020204" pitchFamily="34" charset="0"/>
                </a:rPr>
                <a:t>Projets en cours : 03 centrales d’une puissance cumulée de 22 MW.  </a:t>
              </a:r>
              <a:endParaRPr lang="fr-FR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77825" indent="-285750" algn="just">
                <a:lnSpc>
                  <a:spcPts val="2600"/>
                </a:lnSpc>
                <a:buFont typeface="Wingdings" panose="05000000000000000000" pitchFamily="2" charset="2"/>
                <a:buChar char="§"/>
              </a:pP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77825" indent="-285750" algn="just">
                <a:lnSpc>
                  <a:spcPts val="2600"/>
                </a:lnSpc>
                <a:buFont typeface="Wingdings" panose="05000000000000000000" pitchFamily="2" charset="2"/>
                <a:buChar char="§"/>
              </a:pP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e 5"/>
          <p:cNvGrpSpPr/>
          <p:nvPr/>
        </p:nvGrpSpPr>
        <p:grpSpPr>
          <a:xfrm>
            <a:off x="6240324" y="3079513"/>
            <a:ext cx="5550742" cy="3668758"/>
            <a:chOff x="8191357" y="3209173"/>
            <a:chExt cx="3940699" cy="3471094"/>
          </a:xfrm>
        </p:grpSpPr>
        <p:sp>
          <p:nvSpPr>
            <p:cNvPr id="21" name="Shape 8"/>
            <p:cNvSpPr/>
            <p:nvPr/>
          </p:nvSpPr>
          <p:spPr>
            <a:xfrm>
              <a:off x="8191357" y="3209173"/>
              <a:ext cx="3940699" cy="3471094"/>
            </a:xfrm>
            <a:prstGeom prst="roundRect">
              <a:avLst>
                <a:gd name="adj" fmla="val 808"/>
              </a:avLst>
            </a:prstGeom>
            <a:solidFill>
              <a:srgbClr val="F2EEEE"/>
            </a:solidFill>
            <a:ln/>
          </p:spPr>
        </p:sp>
        <p:sp>
          <p:nvSpPr>
            <p:cNvPr id="22" name="Text 9"/>
            <p:cNvSpPr/>
            <p:nvPr/>
          </p:nvSpPr>
          <p:spPr>
            <a:xfrm>
              <a:off x="8201929" y="3209173"/>
              <a:ext cx="3930127" cy="289876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>
                <a:lnSpc>
                  <a:spcPts val="2550"/>
                </a:lnSpc>
              </a:pPr>
              <a:r>
                <a:rPr lang="fr-FR" sz="1600" b="1" dirty="0">
                  <a:solidFill>
                    <a:srgbClr val="464646"/>
                  </a:solidFill>
                  <a:latin typeface="Arial" panose="020B0604020202020204" pitchFamily="34" charset="0"/>
                  <a:ea typeface="DM Sans Semi Bold" pitchFamily="34" charset="-122"/>
                  <a:cs typeface="Arial" panose="020B0604020202020204" pitchFamily="34" charset="0"/>
                </a:rPr>
                <a:t>Interconnexion de sites proches</a:t>
              </a:r>
            </a:p>
            <a:p>
              <a:pPr marL="377825" indent="-285750" algn="just">
                <a:lnSpc>
                  <a:spcPts val="2600"/>
                </a:lnSpc>
                <a:buFont typeface="Wingdings" panose="05000000000000000000" pitchFamily="2" charset="2"/>
                <a:buChar char="§"/>
              </a:pPr>
              <a:r>
                <a:rPr lang="fr-FR" sz="1600" dirty="0">
                  <a:latin typeface="Arial" panose="020B0604020202020204" pitchFamily="34" charset="0"/>
                  <a:cs typeface="Arial" panose="020B0604020202020204" pitchFamily="34" charset="0"/>
                </a:rPr>
                <a:t>Mutualisation des moyens de production </a:t>
              </a:r>
            </a:p>
            <a:p>
              <a:pPr marL="377825" indent="-285750" algn="just">
                <a:lnSpc>
                  <a:spcPts val="2600"/>
                </a:lnSpc>
                <a:buFont typeface="Wingdings" panose="05000000000000000000" pitchFamily="2" charset="2"/>
                <a:buChar char="§"/>
              </a:pPr>
              <a:r>
                <a:rPr lang="fr-FR" sz="1600" dirty="0">
                  <a:latin typeface="Arial" panose="020B0604020202020204" pitchFamily="34" charset="0"/>
                  <a:cs typeface="Arial" panose="020B0604020202020204" pitchFamily="34" charset="0"/>
                </a:rPr>
                <a:t>Utilisation d’unités de production fonctionnant au gaz naturel </a:t>
              </a:r>
              <a:r>
                <a:rPr lang="fr-FR" sz="1600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 </a:t>
              </a:r>
              <a:r>
                <a:rPr lang="fr-FR" sz="1600" dirty="0">
                  <a:latin typeface="Arial" panose="020B0604020202020204" pitchFamily="34" charset="0"/>
                  <a:cs typeface="Arial" panose="020B0604020202020204" pitchFamily="34" charset="0"/>
                </a:rPr>
                <a:t>Réduction de la dépendance au combustible liquide.</a:t>
              </a:r>
            </a:p>
            <a:p>
              <a:pPr marL="377825" indent="-285750" algn="just">
                <a:lnSpc>
                  <a:spcPts val="2600"/>
                </a:lnSpc>
                <a:buFont typeface="Wingdings" panose="05000000000000000000" pitchFamily="2" charset="2"/>
                <a:buChar char="§"/>
              </a:pPr>
              <a:r>
                <a:rPr lang="fr-FR" sz="1600" dirty="0">
                  <a:latin typeface="Arial" panose="020B0604020202020204" pitchFamily="34" charset="0"/>
                  <a:cs typeface="Arial" panose="020B0604020202020204" pitchFamily="34" charset="0"/>
                </a:rPr>
                <a:t>Réduction des couts</a:t>
              </a:r>
            </a:p>
            <a:p>
              <a:pPr>
                <a:lnSpc>
                  <a:spcPts val="2550"/>
                </a:lnSpc>
              </a:pPr>
              <a:r>
                <a:rPr lang="fr-FR" sz="1600" b="1" dirty="0">
                  <a:solidFill>
                    <a:srgbClr val="464646"/>
                  </a:solidFill>
                  <a:latin typeface="Arial" panose="020B0604020202020204" pitchFamily="34" charset="0"/>
                  <a:ea typeface="DM Sans Semi Bold" pitchFamily="34" charset="-122"/>
                  <a:cs typeface="Arial" panose="020B0604020202020204" pitchFamily="34" charset="0"/>
                </a:rPr>
                <a:t>Interconnexion avec le réseau nord</a:t>
              </a:r>
            </a:p>
            <a:p>
              <a:pPr marL="265113" indent="-265113" algn="just">
                <a:lnSpc>
                  <a:spcPts val="2600"/>
                </a:lnSpc>
                <a:buFont typeface="Wingdings" panose="05000000000000000000" pitchFamily="2" charset="2"/>
                <a:buChar char="§"/>
              </a:pPr>
              <a:r>
                <a:rPr lang="fr-FR" sz="1600" dirty="0">
                  <a:latin typeface="Arial" panose="020B0604020202020204" pitchFamily="34" charset="0"/>
                  <a:cs typeface="Arial" panose="020B0604020202020204" pitchFamily="34" charset="0"/>
                </a:rPr>
                <a:t>Réduction des couts</a:t>
              </a:r>
            </a:p>
            <a:p>
              <a:pPr marL="265113" indent="-265113" algn="just">
                <a:lnSpc>
                  <a:spcPts val="2600"/>
                </a:lnSpc>
                <a:buFont typeface="Wingdings" panose="05000000000000000000" pitchFamily="2" charset="2"/>
                <a:buChar char="§"/>
              </a:pPr>
              <a:r>
                <a:rPr lang="fr-FR" sz="1600" dirty="0">
                  <a:latin typeface="Arial" panose="020B0604020202020204" pitchFamily="34" charset="0"/>
                  <a:cs typeface="Arial" panose="020B0604020202020204" pitchFamily="34" charset="0"/>
                </a:rPr>
                <a:t>Amélioration de la qualité de service</a:t>
              </a:r>
            </a:p>
            <a:p>
              <a:pPr marL="265113" indent="-265113" algn="just">
                <a:lnSpc>
                  <a:spcPts val="2600"/>
                </a:lnSpc>
                <a:buFont typeface="Wingdings" panose="05000000000000000000" pitchFamily="2" charset="2"/>
                <a:buChar char="§"/>
              </a:pPr>
              <a:r>
                <a:rPr lang="fr-FR" sz="1600" dirty="0">
                  <a:latin typeface="Arial" panose="020B0604020202020204" pitchFamily="34" charset="0"/>
                  <a:cs typeface="Arial" panose="020B0604020202020204" pitchFamily="34" charset="0"/>
                </a:rPr>
                <a:t>Exploitation à grande échelle du potentiel solaire du grand sud.</a:t>
              </a:r>
            </a:p>
            <a:p>
              <a:pPr>
                <a:lnSpc>
                  <a:spcPts val="2550"/>
                </a:lnSpc>
              </a:pPr>
              <a:endParaRPr lang="en-US" sz="1600" b="1" dirty="0">
                <a:solidFill>
                  <a:srgbClr val="464646"/>
                </a:solidFill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endParaRPr>
            </a:p>
            <a:p>
              <a:pPr marL="0" indent="0">
                <a:lnSpc>
                  <a:spcPts val="2550"/>
                </a:lnSpc>
                <a:buNone/>
              </a:pPr>
              <a:endParaRPr lang="en-US" sz="2050" b="1" dirty="0"/>
            </a:p>
          </p:txBody>
        </p:sp>
        <p:sp>
          <p:nvSpPr>
            <p:cNvPr id="23" name="Text 10"/>
            <p:cNvSpPr/>
            <p:nvPr/>
          </p:nvSpPr>
          <p:spPr>
            <a:xfrm>
              <a:off x="8310924" y="3932937"/>
              <a:ext cx="3701563" cy="23469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just">
                <a:lnSpc>
                  <a:spcPts val="2600"/>
                </a:lnSpc>
                <a:buNone/>
              </a:pP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3816048" y="3216121"/>
            <a:ext cx="184731" cy="403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5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291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51192" y="216575"/>
            <a:ext cx="9991995" cy="523220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Enjeux de la transition énergétique dans les ZNI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1757673" y="6568284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3986" cy="68580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/>
          <p:cNvSpPr/>
          <p:nvPr/>
        </p:nvSpPr>
        <p:spPr>
          <a:xfrm>
            <a:off x="633489" y="1293159"/>
            <a:ext cx="9991994" cy="4652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ts val="26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Réduction continue de la dépendance aux combustible fossiles.</a:t>
            </a:r>
          </a:p>
          <a:p>
            <a:pPr marL="285750" indent="-285750" algn="just">
              <a:lnSpc>
                <a:spcPts val="26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Développement de l’autoproduction.</a:t>
            </a:r>
          </a:p>
          <a:p>
            <a:pPr marL="285750" indent="-285750" algn="just">
              <a:lnSpc>
                <a:spcPts val="26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Accompagnement de l’intégration des énergies renouvelables intermittentes aux systèmes électriques par des solutions adaptées pour maintenir l’équilibre entre l’offre et la demande d'électricité </a:t>
            </a: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 D</a:t>
            </a: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éploiement des installations de stockage.</a:t>
            </a:r>
          </a:p>
          <a:p>
            <a:pPr marL="285750" indent="-285750" algn="just">
              <a:lnSpc>
                <a:spcPts val="26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Modernisation et adaptation des systèmes électriques afin de permettre une intégration efficace des énergies renouvelables et d’accompagner les nouveaux usages de l’électricité (mobilité électrique…).</a:t>
            </a:r>
          </a:p>
          <a:p>
            <a:pPr marL="285750" indent="-285750" algn="just">
              <a:lnSpc>
                <a:spcPts val="26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Actions de maîtrise de la demande.</a:t>
            </a:r>
          </a:p>
          <a:p>
            <a:pPr marL="285750" indent="-285750" algn="just">
              <a:lnSpc>
                <a:spcPts val="26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Sensibilisation des consommateurs.</a:t>
            </a:r>
          </a:p>
          <a:p>
            <a:pPr marL="285750" indent="-285750" algn="just">
              <a:lnSpc>
                <a:spcPts val="26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16048" y="3216121"/>
            <a:ext cx="184731" cy="403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5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845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916" y="0"/>
            <a:ext cx="3469367" cy="2452688"/>
          </a:xfrm>
        </p:spPr>
      </p:pic>
      <p:sp>
        <p:nvSpPr>
          <p:cNvPr id="5" name="ZoneTexte 4"/>
          <p:cNvSpPr txBox="1"/>
          <p:nvPr/>
        </p:nvSpPr>
        <p:spPr>
          <a:xfrm>
            <a:off x="1771648" y="2730022"/>
            <a:ext cx="9142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pour votre attention</a:t>
            </a:r>
            <a:endParaRPr lang="fr-FR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Connecteur droit 9"/>
          <p:cNvCxnSpPr/>
          <p:nvPr/>
        </p:nvCxnSpPr>
        <p:spPr>
          <a:xfrm flipV="1">
            <a:off x="2747182" y="5777346"/>
            <a:ext cx="6716683" cy="581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3507971" y="5871037"/>
            <a:ext cx="54697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Immeuble du Ministère de l’Energie et des Mines, Tour B, Val d’Hydra. Alger. Algérie</a:t>
            </a:r>
          </a:p>
          <a:p>
            <a:pPr algn="ctr"/>
            <a:r>
              <a:rPr lang="fr-FR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Tél : + 213 21 48 81 48  /  Fax : + 213 21 48 84 00</a:t>
            </a:r>
          </a:p>
          <a:p>
            <a:pPr algn="ctr"/>
            <a:r>
              <a:rPr lang="fr-FR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 : contact@creg.energy.gov.dz / recours@creg.dz</a:t>
            </a:r>
          </a:p>
          <a:p>
            <a:pPr algn="ctr"/>
            <a:r>
              <a:rPr lang="fr-FR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web : www.creg.dz  /  www.creg.gov.dz</a:t>
            </a:r>
          </a:p>
        </p:txBody>
      </p:sp>
      <p:sp>
        <p:nvSpPr>
          <p:cNvPr id="2" name="Rectangle 1"/>
          <p:cNvSpPr/>
          <p:nvPr/>
        </p:nvSpPr>
        <p:spPr>
          <a:xfrm>
            <a:off x="10914611" y="199505"/>
            <a:ext cx="1130531" cy="748146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2033551" y="3688854"/>
            <a:ext cx="82198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CREG : Réguler et garantir l’intérêt des consommateurs et des opérateurs </a:t>
            </a:r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99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045919"/>
            <a:ext cx="12192000" cy="1875453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5" name="Ellipse 4"/>
          <p:cNvSpPr/>
          <p:nvPr/>
        </p:nvSpPr>
        <p:spPr>
          <a:xfrm>
            <a:off x="4926564" y="4236098"/>
            <a:ext cx="1875453" cy="1791479"/>
          </a:xfrm>
          <a:prstGeom prst="ellipse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sp>
        <p:nvSpPr>
          <p:cNvPr id="6" name="Ellipse 5"/>
          <p:cNvSpPr/>
          <p:nvPr/>
        </p:nvSpPr>
        <p:spPr>
          <a:xfrm>
            <a:off x="5018544" y="4323961"/>
            <a:ext cx="1691491" cy="16157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113" y="309143"/>
            <a:ext cx="947547" cy="472156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346" y="4321825"/>
            <a:ext cx="2103887" cy="1617889"/>
          </a:xfrm>
          <a:prstGeom prst="rect">
            <a:avLst/>
          </a:prstGeom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69FE3A-071A-4A98-ABC4-D6B0B49E8A99}" type="slidenum">
              <a:rPr lang="fr-FR" altLang="fr-FR" smtClean="0"/>
              <a:pPr>
                <a:defRPr/>
              </a:pPr>
              <a:t>2</a:t>
            </a:fld>
            <a:endParaRPr lang="fr-FR" alt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796827" y="1215441"/>
            <a:ext cx="1013492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latin typeface="Arial" panose="020B0604020202020204" pitchFamily="34" charset="0"/>
                <a:cs typeface="Arial" panose="020B0604020202020204" pitchFamily="34" charset="0"/>
              </a:rPr>
              <a:t>La transition énergétique dans les territoires isolés </a:t>
            </a:r>
          </a:p>
          <a:p>
            <a:pPr algn="ctr"/>
            <a:r>
              <a:rPr lang="fr-FR" sz="40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ctr"/>
            <a:r>
              <a:rPr lang="fr-FR" sz="4000" b="1" dirty="0">
                <a:latin typeface="Arial" panose="020B0604020202020204" pitchFamily="34" charset="0"/>
                <a:cs typeface="Arial" panose="020B0604020202020204" pitchFamily="34" charset="0"/>
              </a:rPr>
              <a:t>Cas du grand sud Algérien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9092724" y="4426383"/>
            <a:ext cx="3007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latin typeface="Avenir Book" panose="02000503020000020003" pitchFamily="2" charset="0"/>
              </a:rPr>
              <a:t>Adjib RADI</a:t>
            </a:r>
          </a:p>
          <a:p>
            <a:pPr algn="r"/>
            <a:r>
              <a:rPr lang="fr-FR" dirty="0">
                <a:latin typeface="Avenir Book" panose="02000503020000020003" pitchFamily="2" charset="0"/>
              </a:rPr>
              <a:t>CREG, Algérie</a:t>
            </a:r>
          </a:p>
        </p:txBody>
      </p:sp>
    </p:spTree>
    <p:extLst>
      <p:ext uri="{BB962C8B-B14F-4D97-AF65-F5344CB8AC3E}">
        <p14:creationId xmlns:p14="http://schemas.microsoft.com/office/powerpoint/2010/main" val="933590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896010" y="512997"/>
            <a:ext cx="3240885" cy="989568"/>
          </a:xfrm>
        </p:spPr>
        <p:txBody>
          <a:bodyPr/>
          <a:lstStyle/>
          <a:p>
            <a:pPr lvl="0" latinLnBrk="1">
              <a:lnSpc>
                <a:spcPct val="100000"/>
              </a:lnSpc>
              <a:spcBef>
                <a:spcPts val="0"/>
              </a:spcBef>
            </a:pPr>
            <a:r>
              <a:rPr lang="en-US" sz="3600" dirty="0">
                <a:solidFill>
                  <a:prstClr val="black"/>
                </a:solidFill>
                <a:latin typeface="Arial"/>
                <a:cs typeface="Arial" pitchFamily="34" charset="0"/>
              </a:rPr>
              <a:t>CONTENU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928553" cy="68580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4" name="Image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113" y="309142"/>
            <a:ext cx="947547" cy="472156"/>
          </a:xfrm>
          <a:prstGeom prst="rect">
            <a:avLst/>
          </a:prstGeom>
        </p:spPr>
      </p:pic>
      <p:sp>
        <p:nvSpPr>
          <p:cNvPr id="39" name="TextBox 25"/>
          <p:cNvSpPr txBox="1"/>
          <p:nvPr/>
        </p:nvSpPr>
        <p:spPr>
          <a:xfrm>
            <a:off x="2433573" y="1502565"/>
            <a:ext cx="457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6" name="TextBox 25"/>
          <p:cNvSpPr txBox="1"/>
          <p:nvPr/>
        </p:nvSpPr>
        <p:spPr>
          <a:xfrm>
            <a:off x="2433572" y="3391152"/>
            <a:ext cx="457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3" name="TextBox 25"/>
          <p:cNvSpPr txBox="1"/>
          <p:nvPr/>
        </p:nvSpPr>
        <p:spPr>
          <a:xfrm>
            <a:off x="2433570" y="4961432"/>
            <a:ext cx="457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  <a:cs typeface="Arial" pitchFamily="34" charset="0"/>
              </a:rPr>
              <a:t>0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2891519" y="1960610"/>
            <a:ext cx="7249869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Zones non interconnectées : Etats des lieux, chiffres clés, contraintes </a:t>
            </a:r>
          </a:p>
          <a:p>
            <a:pPr marL="342900" indent="-342900" algn="just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Cadre réglementaire</a:t>
            </a:r>
          </a:p>
          <a:p>
            <a:pPr marL="342900" indent="-342900" algn="just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Rôle et recommandations du régulateur </a:t>
            </a:r>
          </a:p>
          <a:p>
            <a:pPr marL="342900" indent="-342900" algn="just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Enjeux de la transition énergétique dans les ZNI et évolutions en cours </a:t>
            </a:r>
          </a:p>
        </p:txBody>
      </p:sp>
    </p:spTree>
    <p:extLst>
      <p:ext uri="{BB962C8B-B14F-4D97-AF65-F5344CB8AC3E}">
        <p14:creationId xmlns:p14="http://schemas.microsoft.com/office/powerpoint/2010/main" val="36451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740664" y="263424"/>
            <a:ext cx="9948672" cy="523220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fr-FR" altLang="fr-FR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L’Algérie en quelques chiffres </a:t>
            </a:r>
            <a:r>
              <a:rPr lang="fr-FR" altLang="fr-FR" sz="2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(2023)</a:t>
            </a:r>
          </a:p>
        </p:txBody>
      </p:sp>
      <p:sp>
        <p:nvSpPr>
          <p:cNvPr id="40" name="ZoneTexte 39"/>
          <p:cNvSpPr txBox="1"/>
          <p:nvPr/>
        </p:nvSpPr>
        <p:spPr>
          <a:xfrm>
            <a:off x="11757667" y="6519446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815745" y="1488164"/>
            <a:ext cx="4707231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Superficie : 2,382 millions km²</a:t>
            </a: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Population : 46,5 millions </a:t>
            </a: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58 wilayas (Départements)</a:t>
            </a: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Accès à l’électricité : &gt; 99%</a:t>
            </a: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Nombre de clients Electricité : 11 871 600</a:t>
            </a: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Puissance installée : 24 648 MW</a:t>
            </a: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Energie électrique produite : 90 TWh</a:t>
            </a: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Energie exportée : 2,44 TWh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6497553" y="1488164"/>
            <a:ext cx="4391811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Réseau électrique :</a:t>
            </a:r>
          </a:p>
          <a:p>
            <a:pPr marL="538163" indent="-273050" algn="just">
              <a:spcBef>
                <a:spcPts val="12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Réseau de transport :  34 237 km</a:t>
            </a:r>
          </a:p>
          <a:p>
            <a:pPr marL="538163" indent="-273050" algn="just">
              <a:spcBef>
                <a:spcPts val="12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Réseau de distribution : 396 802 km</a:t>
            </a: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Producteurs d’électricité : 05</a:t>
            </a: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Réseau de transport : GRT (+ OS)</a:t>
            </a:r>
          </a:p>
          <a:p>
            <a:pPr marL="265113" indent="-26511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Distributeurs : 01</a:t>
            </a:r>
          </a:p>
        </p:txBody>
      </p:sp>
    </p:spTree>
    <p:extLst>
      <p:ext uri="{BB962C8B-B14F-4D97-AF65-F5344CB8AC3E}">
        <p14:creationId xmlns:p14="http://schemas.microsoft.com/office/powerpoint/2010/main" val="3257533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285393" y="263424"/>
            <a:ext cx="10622259" cy="523220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fr-FR" altLang="fr-FR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Système électrique Algérien</a:t>
            </a:r>
          </a:p>
        </p:txBody>
      </p:sp>
      <p:sp>
        <p:nvSpPr>
          <p:cNvPr id="40" name="ZoneTexte 39"/>
          <p:cNvSpPr txBox="1"/>
          <p:nvPr/>
        </p:nvSpPr>
        <p:spPr>
          <a:xfrm>
            <a:off x="11757667" y="6547436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6811726" y="935491"/>
            <a:ext cx="4438874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Le système électrique Algérien est composé  :</a:t>
            </a:r>
          </a:p>
          <a:p>
            <a:pPr marL="179388" indent="-179388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b="1" dirty="0">
                <a:latin typeface="Arial" panose="020B0604020202020204" pitchFamily="34" charset="0"/>
                <a:cs typeface="Arial" panose="020B0604020202020204" pitchFamily="34" charset="0"/>
              </a:rPr>
              <a:t>du réseau </a:t>
            </a:r>
            <a:r>
              <a:rPr lang="fr-FR" altLang="fr-FR" sz="1600" b="1" dirty="0">
                <a:latin typeface="Arial" panose="020B0604020202020204" pitchFamily="34" charset="0"/>
                <a:cs typeface="Arial" panose="020B0604020202020204" pitchFamily="34" charset="0"/>
              </a:rPr>
              <a:t>Nord </a:t>
            </a:r>
            <a:r>
              <a:rPr lang="fr-FR" altLang="fr-FR" sz="1600" dirty="0">
                <a:latin typeface="Arial" panose="020B0604020202020204" pitchFamily="34" charset="0"/>
                <a:cs typeface="Arial" panose="020B0604020202020204" pitchFamily="34" charset="0"/>
              </a:rPr>
              <a:t>: réseau interconnecté avec les pays voisins.</a:t>
            </a:r>
          </a:p>
          <a:p>
            <a:pPr marL="179388" indent="-179388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b="1" dirty="0">
                <a:latin typeface="Arial" panose="020B0604020202020204" pitchFamily="34" charset="0"/>
                <a:cs typeface="Arial" panose="020B0604020202020204" pitchFamily="34" charset="0"/>
              </a:rPr>
              <a:t>des réseaux non interconnectés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58775" indent="-179388"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Réseau d’Adrar : </a:t>
            </a:r>
          </a:p>
          <a:p>
            <a:pPr marL="538163" indent="-179388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couvre 3 wilayas. </a:t>
            </a:r>
          </a:p>
          <a:p>
            <a:pPr marL="538163" indent="-179388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Plusieurs sites de production d’électricité connectés à travers un réseau de transport en 220 kV.</a:t>
            </a:r>
          </a:p>
          <a:p>
            <a:pPr marL="538163" indent="-179388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Disponibilité d’un réseau de gaz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approvisionnement des centrales électriques</a:t>
            </a:r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179388"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Réseaux isolés du grand sud : </a:t>
            </a:r>
          </a:p>
          <a:p>
            <a:pPr marL="538163" indent="-179388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au nombre de 32.</a:t>
            </a:r>
          </a:p>
          <a:p>
            <a:pPr marL="538163" indent="-179388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Alimentent des agglomérations de tailles disparates : chef lieu de wilaya, municipalité, village...</a:t>
            </a:r>
          </a:p>
        </p:txBody>
      </p:sp>
      <p:grpSp>
        <p:nvGrpSpPr>
          <p:cNvPr id="55" name="Groupe 54"/>
          <p:cNvGrpSpPr/>
          <p:nvPr/>
        </p:nvGrpSpPr>
        <p:grpSpPr>
          <a:xfrm>
            <a:off x="345319" y="885993"/>
            <a:ext cx="6466408" cy="5815332"/>
            <a:chOff x="231215" y="885993"/>
            <a:chExt cx="6506877" cy="5815332"/>
          </a:xfrm>
        </p:grpSpPr>
        <p:grpSp>
          <p:nvGrpSpPr>
            <p:cNvPr id="53" name="Groupe 52"/>
            <p:cNvGrpSpPr/>
            <p:nvPr/>
          </p:nvGrpSpPr>
          <p:grpSpPr>
            <a:xfrm>
              <a:off x="231215" y="885993"/>
              <a:ext cx="6506877" cy="5815332"/>
              <a:chOff x="231215" y="885993"/>
              <a:chExt cx="6506877" cy="5815332"/>
            </a:xfrm>
          </p:grpSpPr>
          <p:grpSp>
            <p:nvGrpSpPr>
              <p:cNvPr id="51" name="Groupe 50"/>
              <p:cNvGrpSpPr/>
              <p:nvPr/>
            </p:nvGrpSpPr>
            <p:grpSpPr>
              <a:xfrm>
                <a:off x="231215" y="885993"/>
                <a:ext cx="6506877" cy="5815332"/>
                <a:chOff x="231215" y="885993"/>
                <a:chExt cx="6506877" cy="5815332"/>
              </a:xfrm>
            </p:grpSpPr>
            <p:grpSp>
              <p:nvGrpSpPr>
                <p:cNvPr id="35" name="Groupe 34"/>
                <p:cNvGrpSpPr/>
                <p:nvPr/>
              </p:nvGrpSpPr>
              <p:grpSpPr>
                <a:xfrm>
                  <a:off x="231215" y="885993"/>
                  <a:ext cx="6506877" cy="5815332"/>
                  <a:chOff x="231215" y="885993"/>
                  <a:chExt cx="6506877" cy="5815332"/>
                </a:xfrm>
              </p:grpSpPr>
              <p:grpSp>
                <p:nvGrpSpPr>
                  <p:cNvPr id="5" name="Groupe 4"/>
                  <p:cNvGrpSpPr/>
                  <p:nvPr/>
                </p:nvGrpSpPr>
                <p:grpSpPr>
                  <a:xfrm>
                    <a:off x="231215" y="885993"/>
                    <a:ext cx="6506877" cy="5815332"/>
                    <a:chOff x="231215" y="885993"/>
                    <a:chExt cx="6506877" cy="5815332"/>
                  </a:xfrm>
                </p:grpSpPr>
                <p:grpSp>
                  <p:nvGrpSpPr>
                    <p:cNvPr id="3" name="Groupe 2"/>
                    <p:cNvGrpSpPr/>
                    <p:nvPr/>
                  </p:nvGrpSpPr>
                  <p:grpSpPr>
                    <a:xfrm>
                      <a:off x="231215" y="885993"/>
                      <a:ext cx="6506877" cy="5815332"/>
                      <a:chOff x="1725063" y="790743"/>
                      <a:chExt cx="7948242" cy="5815332"/>
                    </a:xfrm>
                  </p:grpSpPr>
                  <p:grpSp>
                    <p:nvGrpSpPr>
                      <p:cNvPr id="44" name="Groupe 43"/>
                      <p:cNvGrpSpPr/>
                      <p:nvPr/>
                    </p:nvGrpSpPr>
                    <p:grpSpPr>
                      <a:xfrm>
                        <a:off x="1725063" y="790743"/>
                        <a:ext cx="7948242" cy="5815332"/>
                        <a:chOff x="1347147" y="677075"/>
                        <a:chExt cx="5961181" cy="4361499"/>
                      </a:xfrm>
                    </p:grpSpPr>
                    <p:pic>
                      <p:nvPicPr>
                        <p:cNvPr id="6" name="Picture 3" descr="C:\AMRICHE KAMEL\Travail CREG\2015\Travail Ministre 21 09 2015\Présentation Ministre-ERA\Carte Algerie 2.JPG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 cstate="print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47147" y="732915"/>
                          <a:ext cx="5961181" cy="430565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  <p:sp>
                      <p:nvSpPr>
                        <p:cNvPr id="7" name="Ellipse 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349925" y="677075"/>
                          <a:ext cx="2880756" cy="1493791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008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sz="1867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8" name="Ellipse 4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916251" y="2630672"/>
                          <a:ext cx="2056454" cy="1014346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0070C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9" name="Ellipse 4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377033" y="2791258"/>
                          <a:ext cx="140971" cy="177915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10" name="Ellipse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157694" y="3305607"/>
                          <a:ext cx="140971" cy="177915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11" name="Ellipse 5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424382" y="3408183"/>
                          <a:ext cx="140971" cy="177915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12" name="Ellipse 5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340445" y="3743217"/>
                          <a:ext cx="139895" cy="176759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13" name="Ellipse 5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595774" y="3743217"/>
                          <a:ext cx="140971" cy="176759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14" name="Ellipse 5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241733" y="3762857"/>
                          <a:ext cx="140971" cy="177915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15" name="Ellipse 5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734345" y="4186505"/>
                          <a:ext cx="140971" cy="177915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16" name="Ellipse 5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189800" y="4588252"/>
                          <a:ext cx="140971" cy="176759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17" name="Ellipse 6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766091" y="4654742"/>
                          <a:ext cx="140971" cy="177915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18" name="Ellipse 6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664936" y="3743217"/>
                          <a:ext cx="139895" cy="176759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19" name="Ellipse 6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616650" y="4025399"/>
                          <a:ext cx="140971" cy="177915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20" name="Ellipse 6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77687" y="4199795"/>
                          <a:ext cx="140971" cy="176759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21" name="Ellipse 6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003912" y="2210146"/>
                          <a:ext cx="140971" cy="176760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22" name="Ellipse 6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111814" y="2170866"/>
                          <a:ext cx="140971" cy="176760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23" name="Ellipse 6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777723" y="2755443"/>
                          <a:ext cx="140971" cy="177915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24" name="Ellipse 6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599088" y="3018850"/>
                          <a:ext cx="140971" cy="177915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25" name="Ellipse 6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540978" y="2710387"/>
                          <a:ext cx="140971" cy="176759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27" name="Ellipse 7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279978" y="2433117"/>
                          <a:ext cx="140971" cy="176759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28" name="Ellipse 7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25017" y="2255203"/>
                          <a:ext cx="140971" cy="177915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29" name="Ellipse 7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78878" y="3041955"/>
                          <a:ext cx="140971" cy="176760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36" name="Rectangle à coins arrondis 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94203" y="1183739"/>
                          <a:ext cx="2470757" cy="479445"/>
                        </a:xfrm>
                        <a:prstGeom prst="roundRect">
                          <a:avLst>
                            <a:gd name="adj" fmla="val 16667"/>
                          </a:avLst>
                        </a:prstGeom>
                        <a:solidFill>
                          <a:srgbClr val="FFCCCC"/>
                        </a:solidFill>
                        <a:ln w="9525" algn="ctr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anchor="ctr"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r>
                            <a:rPr lang="en-US" altLang="fr-FR" sz="1600" b="1" dirty="0" err="1">
                              <a:solidFill>
                                <a:srgbClr val="C00000"/>
                              </a:solidFill>
                              <a:latin typeface="Arial" pitchFamily="34" charset="0"/>
                            </a:rPr>
                            <a:t>Réseau</a:t>
                          </a:r>
                          <a:r>
                            <a:rPr lang="en-US" altLang="fr-FR" sz="1600" b="1" dirty="0">
                              <a:solidFill>
                                <a:srgbClr val="C00000"/>
                              </a:solidFill>
                              <a:latin typeface="Arial" pitchFamily="34" charset="0"/>
                            </a:rPr>
                            <a:t> </a:t>
                          </a:r>
                          <a:r>
                            <a:rPr lang="en-US" altLang="fr-FR" sz="1600" b="1" dirty="0" err="1">
                              <a:solidFill>
                                <a:srgbClr val="C00000"/>
                              </a:solidFill>
                              <a:latin typeface="Arial" pitchFamily="34" charset="0"/>
                            </a:rPr>
                            <a:t>interconnecté</a:t>
                          </a:r>
                          <a:r>
                            <a:rPr lang="en-US" altLang="fr-FR" sz="1600" b="1" dirty="0">
                              <a:solidFill>
                                <a:srgbClr val="C00000"/>
                              </a:solidFill>
                              <a:latin typeface="Arial" pitchFamily="34" charset="0"/>
                            </a:rPr>
                            <a:t> Nord (</a:t>
                          </a:r>
                          <a:r>
                            <a:rPr lang="en-US" altLang="fr-FR" sz="1600" b="1" dirty="0" err="1">
                              <a:solidFill>
                                <a:srgbClr val="C00000"/>
                              </a:solidFill>
                              <a:latin typeface="Arial" pitchFamily="34" charset="0"/>
                            </a:rPr>
                            <a:t>Réseau</a:t>
                          </a:r>
                          <a:r>
                            <a:rPr lang="en-US" altLang="fr-FR" sz="1600" b="1" dirty="0">
                              <a:solidFill>
                                <a:srgbClr val="C00000"/>
                              </a:solidFill>
                              <a:latin typeface="Arial" pitchFamily="34" charset="0"/>
                            </a:rPr>
                            <a:t> principal)</a:t>
                          </a:r>
                        </a:p>
                      </p:txBody>
                    </p:sp>
                    <p:sp>
                      <p:nvSpPr>
                        <p:cNvPr id="37" name="Rectangle à coins arrondis 11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95502" y="2944911"/>
                          <a:ext cx="1609329" cy="368538"/>
                        </a:xfrm>
                        <a:prstGeom prst="roundRect">
                          <a:avLst>
                            <a:gd name="adj" fmla="val 16667"/>
                          </a:avLst>
                        </a:prstGeom>
                        <a:ln>
                          <a:headEnd/>
                          <a:tailEnd/>
                        </a:ln>
                      </p:spPr>
                      <p:style>
                        <a:lnRef idx="1">
                          <a:schemeClr val="accent3"/>
                        </a:lnRef>
                        <a:fillRef idx="2">
                          <a:schemeClr val="accent3"/>
                        </a:fillRef>
                        <a:effectRef idx="1">
                          <a:schemeClr val="accent3"/>
                        </a:effectRef>
                        <a:fontRef idx="minor">
                          <a:schemeClr val="dk1"/>
                        </a:fontRef>
                      </p:style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r>
                            <a:rPr lang="en-US" altLang="fr-FR" sz="1600" b="1" dirty="0" err="1">
                              <a:latin typeface="Arial" pitchFamily="34" charset="0"/>
                            </a:rPr>
                            <a:t>Réseau</a:t>
                          </a:r>
                          <a:r>
                            <a:rPr lang="en-US" altLang="fr-FR" sz="1600" b="1" dirty="0">
                              <a:latin typeface="Arial" pitchFamily="34" charset="0"/>
                            </a:rPr>
                            <a:t> </a:t>
                          </a:r>
                          <a:r>
                            <a:rPr lang="en-US" altLang="fr-FR" sz="1600" b="1" dirty="0" err="1">
                              <a:latin typeface="Arial" pitchFamily="34" charset="0"/>
                            </a:rPr>
                            <a:t>d’Adrar</a:t>
                          </a:r>
                          <a:endParaRPr lang="en-US" altLang="fr-FR" sz="1600" b="1" dirty="0">
                            <a:latin typeface="Arial" pitchFamily="34" charset="0"/>
                          </a:endParaRPr>
                        </a:p>
                      </p:txBody>
                    </p:sp>
                    <p:sp>
                      <p:nvSpPr>
                        <p:cNvPr id="38" name="Ellipse 11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404745" y="3130839"/>
                          <a:ext cx="140971" cy="176760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39" name="Ellipse 11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137641" y="2401924"/>
                          <a:ext cx="139895" cy="176760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</p:grpSp>
                  <p:grpSp>
                    <p:nvGrpSpPr>
                      <p:cNvPr id="2" name="Groupe 1"/>
                      <p:cNvGrpSpPr/>
                      <p:nvPr/>
                    </p:nvGrpSpPr>
                    <p:grpSpPr>
                      <a:xfrm>
                        <a:off x="2010994" y="5142339"/>
                        <a:ext cx="1137181" cy="1179029"/>
                        <a:chOff x="495300" y="5206748"/>
                        <a:chExt cx="1137181" cy="1179029"/>
                      </a:xfrm>
                    </p:grpSpPr>
                    <p:sp>
                      <p:nvSpPr>
                        <p:cNvPr id="26" name="Ellipse 6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95300" y="6026868"/>
                          <a:ext cx="1118131" cy="358909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30" name="Ellipse 7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14350" y="5658083"/>
                          <a:ext cx="1118131" cy="274824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0070C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31" name="Ellipse 7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95300" y="5206748"/>
                          <a:ext cx="1137181" cy="327644"/>
                        </a:xfrm>
                        <a:prstGeom prst="ellipse">
                          <a:avLst/>
                        </a:prstGeom>
                        <a:noFill/>
                        <a:ln w="57150" algn="ctr">
                          <a:solidFill>
                            <a:srgbClr val="008000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  <p:txBody>
                        <a:bodyPr/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endParaRPr lang="en-US" altLang="fr-FR" dirty="0">
                            <a:latin typeface="Times" pitchFamily="18" charset="0"/>
                          </a:endParaRPr>
                        </a:p>
                      </p:txBody>
                    </p:sp>
                    <p:sp>
                      <p:nvSpPr>
                        <p:cNvPr id="32" name="ZoneTexte 3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77656" y="5206748"/>
                          <a:ext cx="728173" cy="30777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square">
                          <a:spAutoFit/>
                        </a:bodyPr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r>
                            <a:rPr lang="en-US" altLang="fr-FR" sz="1400" b="1" dirty="0">
                              <a:latin typeface="Arial" pitchFamily="34" charset="0"/>
                            </a:rPr>
                            <a:t>R I N</a:t>
                          </a:r>
                        </a:p>
                      </p:txBody>
                    </p:sp>
                    <p:sp>
                      <p:nvSpPr>
                        <p:cNvPr id="33" name="ZoneTexte 76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73109" y="5641136"/>
                          <a:ext cx="959371" cy="2769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square">
                          <a:spAutoFit/>
                        </a:bodyPr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r>
                            <a:rPr lang="en-US" altLang="fr-FR" sz="1200" b="1" dirty="0">
                              <a:latin typeface="Arial" pitchFamily="34" charset="0"/>
                            </a:rPr>
                            <a:t>ADRAR</a:t>
                          </a:r>
                        </a:p>
                      </p:txBody>
                    </p:sp>
                    <p:sp>
                      <p:nvSpPr>
                        <p:cNvPr id="34" name="ZoneTexte 77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65150" y="6058583"/>
                          <a:ext cx="976334" cy="2769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square">
                          <a:spAutoFit/>
                        </a:bodyPr>
                        <a:lstStyle>
                          <a:lvl1pPr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Calibri" pitchFamily="34" charset="0"/>
                            </a:defRPr>
                          </a:lvl9pPr>
                        </a:lstStyle>
                        <a:p>
                          <a:pPr algn="ctr" eaLnBrk="1" hangingPunct="1">
                            <a:spcBef>
                              <a:spcPct val="0"/>
                            </a:spcBef>
                            <a:buFontTx/>
                            <a:buNone/>
                          </a:pPr>
                          <a:r>
                            <a:rPr lang="en-US" altLang="fr-FR" sz="1200" b="1" dirty="0">
                              <a:latin typeface="Arial" pitchFamily="34" charset="0"/>
                            </a:rPr>
                            <a:t>R I GS</a:t>
                          </a:r>
                        </a:p>
                      </p:txBody>
                    </p:sp>
                  </p:grpSp>
                </p:grpSp>
                <p:sp>
                  <p:nvSpPr>
                    <p:cNvPr id="42" name="Ellips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25413" y="3538278"/>
                      <a:ext cx="153876" cy="235679"/>
                    </a:xfrm>
                    <a:prstGeom prst="ellipse">
                      <a:avLst/>
                    </a:prstGeom>
                    <a:noFill/>
                    <a:ln w="57150" algn="ctr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en-US" altLang="fr-FR" dirty="0"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43" name="Ellips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3493" y="3879654"/>
                      <a:ext cx="153876" cy="235679"/>
                    </a:xfrm>
                    <a:prstGeom prst="ellipse">
                      <a:avLst/>
                    </a:prstGeom>
                    <a:noFill/>
                    <a:ln w="57150" algn="ctr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en-US" altLang="fr-FR" dirty="0"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45" name="Ellips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32677" y="3830886"/>
                      <a:ext cx="153876" cy="235679"/>
                    </a:xfrm>
                    <a:prstGeom prst="ellipse">
                      <a:avLst/>
                    </a:prstGeom>
                    <a:noFill/>
                    <a:ln w="57150" algn="ctr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en-US" altLang="fr-FR" dirty="0"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46" name="Ellips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78981" y="3331014"/>
                      <a:ext cx="153876" cy="235679"/>
                    </a:xfrm>
                    <a:prstGeom prst="ellipse">
                      <a:avLst/>
                    </a:prstGeom>
                    <a:noFill/>
                    <a:ln w="57150" algn="ctr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en-US" altLang="fr-FR" dirty="0"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47" name="Ellips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69381" y="3526086"/>
                      <a:ext cx="153876" cy="235679"/>
                    </a:xfrm>
                    <a:prstGeom prst="ellipse">
                      <a:avLst/>
                    </a:prstGeom>
                    <a:noFill/>
                    <a:ln w="57150" algn="ctr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en-US" altLang="fr-FR" dirty="0"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48" name="Ellips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61861" y="3648006"/>
                      <a:ext cx="153876" cy="235679"/>
                    </a:xfrm>
                    <a:prstGeom prst="ellipse">
                      <a:avLst/>
                    </a:prstGeom>
                    <a:noFill/>
                    <a:ln w="57150" algn="ctr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en-US" altLang="fr-FR" dirty="0">
                        <a:latin typeface="Times" pitchFamily="18" charset="0"/>
                      </a:endParaRPr>
                    </a:p>
                  </p:txBody>
                </p:sp>
              </p:grpSp>
              <p:sp>
                <p:nvSpPr>
                  <p:cNvPr id="49" name="Ellipse 53"/>
                  <p:cNvSpPr>
                    <a:spLocks noChangeArrowheads="1"/>
                  </p:cNvSpPr>
                  <p:nvPr/>
                </p:nvSpPr>
                <p:spPr bwMode="auto">
                  <a:xfrm>
                    <a:off x="6224151" y="5041239"/>
                    <a:ext cx="152701" cy="235679"/>
                  </a:xfrm>
                  <a:prstGeom prst="ellipse">
                    <a:avLst/>
                  </a:prstGeom>
                  <a:noFill/>
                  <a:ln w="5715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Font typeface="Arial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fr-FR" dirty="0">
                      <a:latin typeface="Times" pitchFamily="18" charset="0"/>
                    </a:endParaRPr>
                  </a:p>
                </p:txBody>
              </p:sp>
            </p:grpSp>
            <p:sp>
              <p:nvSpPr>
                <p:cNvPr id="50" name="Ellipse 113"/>
                <p:cNvSpPr>
                  <a:spLocks noChangeArrowheads="1"/>
                </p:cNvSpPr>
                <p:nvPr/>
              </p:nvSpPr>
              <p:spPr bwMode="auto">
                <a:xfrm>
                  <a:off x="4459084" y="4639263"/>
                  <a:ext cx="153876" cy="235680"/>
                </a:xfrm>
                <a:prstGeom prst="ellipse">
                  <a:avLst/>
                </a:prstGeom>
                <a:noFill/>
                <a:ln w="57150" algn="ctr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fr-FR" dirty="0">
                    <a:latin typeface="Times" pitchFamily="18" charset="0"/>
                  </a:endParaRPr>
                </a:p>
              </p:txBody>
            </p:sp>
          </p:grpSp>
          <p:sp>
            <p:nvSpPr>
              <p:cNvPr id="52" name="Ellipse 49"/>
              <p:cNvSpPr>
                <a:spLocks noChangeArrowheads="1"/>
              </p:cNvSpPr>
              <p:nvPr/>
            </p:nvSpPr>
            <p:spPr bwMode="auto">
              <a:xfrm>
                <a:off x="5658911" y="4055423"/>
                <a:ext cx="153876" cy="237220"/>
              </a:xfrm>
              <a:prstGeom prst="ellipse">
                <a:avLst/>
              </a:prstGeom>
              <a:noFill/>
              <a:ln w="57150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en-US" altLang="fr-FR" dirty="0">
                  <a:latin typeface="Times" pitchFamily="18" charset="0"/>
                </a:endParaRPr>
              </a:p>
            </p:txBody>
          </p:sp>
        </p:grpSp>
        <p:sp>
          <p:nvSpPr>
            <p:cNvPr id="54" name="Ellipse 53"/>
            <p:cNvSpPr>
              <a:spLocks noChangeArrowheads="1"/>
            </p:cNvSpPr>
            <p:nvPr/>
          </p:nvSpPr>
          <p:spPr bwMode="auto">
            <a:xfrm>
              <a:off x="5380904" y="4764691"/>
              <a:ext cx="152701" cy="235679"/>
            </a:xfrm>
            <a:prstGeom prst="ellipse">
              <a:avLst/>
            </a:prstGeom>
            <a:noFill/>
            <a:ln w="571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fr-FR" dirty="0">
                <a:latin typeface="Times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2799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285393" y="263424"/>
            <a:ext cx="10622259" cy="523220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fr-FR" altLang="fr-FR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Réseaux isolés du grand sud : chiffres clés</a:t>
            </a:r>
            <a:endParaRPr lang="fr-FR" altLang="fr-FR" sz="24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11757667" y="6550223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5596522" y="1419233"/>
            <a:ext cx="5468112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Territoire couvert : 8 wilayas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44% de la superficie totale du pays </a:t>
            </a:r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563" indent="-18256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Population : 560 000 (1%  de la population totale)</a:t>
            </a:r>
          </a:p>
          <a:p>
            <a:pPr marL="182563" indent="-18256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Nombre de clients Electricité : 174 000</a:t>
            </a:r>
          </a:p>
          <a:p>
            <a:pPr marL="182563" indent="-18256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Puissance installée : 1 125 MW</a:t>
            </a:r>
          </a:p>
          <a:p>
            <a:pPr marL="182563" indent="-18256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Energie produite : 1,62 TWh</a:t>
            </a:r>
          </a:p>
          <a:p>
            <a:pPr marL="182563" indent="-18256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Producteurs d’électricité : 02</a:t>
            </a:r>
          </a:p>
          <a:p>
            <a:pPr marL="182563" indent="-18256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Parc de production d’électricité : Gaz naturel, Diesel, PV</a:t>
            </a:r>
          </a:p>
          <a:p>
            <a:pPr marL="182563" indent="-18256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Distributeurs : 01</a:t>
            </a:r>
          </a:p>
          <a:p>
            <a:pPr marL="182563" indent="-182563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Réseau électrique : réseau de distribution à moyenne et basse tension</a:t>
            </a:r>
          </a:p>
        </p:txBody>
      </p:sp>
      <p:pic>
        <p:nvPicPr>
          <p:cNvPr id="56" name="Image 5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" r="4715" b="986"/>
          <a:stretch/>
        </p:blipFill>
        <p:spPr bwMode="auto">
          <a:xfrm>
            <a:off x="431697" y="1195556"/>
            <a:ext cx="4794190" cy="48711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57285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24344" y="223570"/>
            <a:ext cx="9991995" cy="523220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buClr>
                <a:schemeClr val="bg1"/>
              </a:buClr>
              <a:defRPr/>
            </a:pPr>
            <a:r>
              <a:rPr lang="fr-FR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Réseaux électriques isolés en Algérie : Spécificités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1784333" y="6581001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3986" cy="68580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4"/>
          <p:cNvSpPr/>
          <p:nvPr/>
        </p:nvSpPr>
        <p:spPr>
          <a:xfrm>
            <a:off x="542048" y="1120679"/>
            <a:ext cx="5712448" cy="56275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65113" indent="-265113" algn="just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Prédominance de centrales électriques à base de combustible liquide : </a:t>
            </a:r>
          </a:p>
          <a:p>
            <a:pPr marL="539750" indent="-274638" algn="just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fr-FR" sz="1600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Cout de production élevé.</a:t>
            </a:r>
          </a:p>
          <a:p>
            <a:pPr marL="539750" indent="-274638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fr-FR" sz="1600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Contraintes d’approvisionnement en combustible.</a:t>
            </a:r>
          </a:p>
          <a:p>
            <a:pPr marL="265113" indent="-265113" algn="just">
              <a:lnSpc>
                <a:spcPts val="24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Forte hausse de la demande : </a:t>
            </a:r>
          </a:p>
          <a:p>
            <a:pPr marL="539750" indent="-274638" algn="just">
              <a:spcBef>
                <a:spcPts val="1200"/>
              </a:spcBef>
              <a:buFont typeface="Courier New" panose="02070309020205020404" pitchFamily="49" charset="0"/>
              <a:buChar char="o"/>
              <a:tabLst>
                <a:tab pos="539750" algn="l"/>
              </a:tabLst>
            </a:pPr>
            <a:r>
              <a:rPr lang="fr-FR" sz="1600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Conditions climatiques.</a:t>
            </a:r>
          </a:p>
          <a:p>
            <a:pPr marL="539750" indent="-274638" algn="just">
              <a:spcBef>
                <a:spcPts val="1200"/>
              </a:spcBef>
              <a:buFont typeface="Courier New" panose="02070309020205020404" pitchFamily="49" charset="0"/>
              <a:buChar char="o"/>
              <a:tabLst>
                <a:tab pos="539750" algn="l"/>
              </a:tabLst>
            </a:pPr>
            <a:r>
              <a:rPr lang="fr-FR" sz="1600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Prédominance de la consommation résidentielle </a:t>
            </a:r>
            <a:r>
              <a:rPr lang="fr-FR" sz="1600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 </a:t>
            </a:r>
            <a:r>
              <a:rPr lang="fr-FR" sz="1600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Forte disparité dans le niveau de consommation au cours de l’année.</a:t>
            </a:r>
          </a:p>
          <a:p>
            <a:pPr marL="539750" indent="-274638" algn="just">
              <a:spcBef>
                <a:spcPts val="1200"/>
              </a:spcBef>
              <a:buFont typeface="Courier New" panose="02070309020205020404" pitchFamily="49" charset="0"/>
              <a:buChar char="o"/>
              <a:tabLst>
                <a:tab pos="539750" algn="l"/>
              </a:tabLst>
            </a:pPr>
            <a:r>
              <a:rPr lang="fr-FR" sz="1600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Besoin en investissements.</a:t>
            </a:r>
          </a:p>
          <a:p>
            <a:pPr marL="265113" indent="-265113" algn="just">
              <a:lnSpc>
                <a:spcPts val="24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Importance des distances entre sites : </a:t>
            </a:r>
          </a:p>
          <a:p>
            <a:pPr marL="265112" algn="just">
              <a:spcBef>
                <a:spcPts val="1200"/>
              </a:spcBef>
            </a:pPr>
            <a:r>
              <a:rPr lang="fr-FR" sz="1600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 Possibilités réduites d’interconnexion entre sites</a:t>
            </a:r>
            <a:r>
              <a:rPr lang="fr-FR" sz="1600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.</a:t>
            </a:r>
          </a:p>
          <a:p>
            <a:pPr marL="265113" indent="-265113" algn="just">
              <a:lnSpc>
                <a:spcPts val="24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sz="1600" dirty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Vulnérabilité des réseaux de petite taille :</a:t>
            </a:r>
          </a:p>
          <a:p>
            <a:pPr marL="539750" indent="-274638" algn="just">
              <a:spcBef>
                <a:spcPts val="1200"/>
              </a:spcBef>
              <a:buFont typeface="Courier New" panose="02070309020205020404" pitchFamily="49" charset="0"/>
              <a:buChar char="o"/>
              <a:tabLst>
                <a:tab pos="539750" algn="l"/>
              </a:tabLst>
            </a:pPr>
            <a:r>
              <a:rPr lang="fr-FR" sz="1600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Récurrence de perturbations liées à l’exploitation.</a:t>
            </a:r>
          </a:p>
          <a:p>
            <a:pPr marL="265112" algn="just">
              <a:spcBef>
                <a:spcPts val="1200"/>
              </a:spcBef>
              <a:tabLst>
                <a:tab pos="539750" algn="l"/>
              </a:tabLst>
            </a:pPr>
            <a:r>
              <a:rPr lang="fr-FR" sz="1600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 Qualité de service dégradée.</a:t>
            </a:r>
            <a:endParaRPr lang="fr-FR" sz="1600" dirty="0">
              <a:latin typeface="Arial" panose="020B0604020202020204" pitchFamily="34" charset="0"/>
              <a:ea typeface="Inter Medium" pitchFamily="34" charset="-122"/>
              <a:cs typeface="Arial" panose="020B0604020202020204" pitchFamily="34" charset="0"/>
            </a:endParaRPr>
          </a:p>
          <a:p>
            <a:pPr marL="265113" indent="-265113" algn="just">
              <a:lnSpc>
                <a:spcPts val="24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endParaRPr lang="en-US" sz="1600" dirty="0">
              <a:latin typeface="Arial" panose="020B0604020202020204" pitchFamily="34" charset="0"/>
              <a:ea typeface="DM Sans Semi Bold" pitchFamily="34" charset="-122"/>
              <a:cs typeface="Arial" panose="020B0604020202020204" pitchFamily="34" charset="0"/>
            </a:endParaRPr>
          </a:p>
          <a:p>
            <a:pPr marL="0" indent="0" algn="just">
              <a:lnSpc>
                <a:spcPts val="2400"/>
              </a:lnSpc>
              <a:buNone/>
            </a:pPr>
            <a:endParaRPr lang="en-US" sz="1600" dirty="0">
              <a:latin typeface="Arial" panose="020B0604020202020204" pitchFamily="34" charset="0"/>
              <a:ea typeface="DM Sans Semi Bold" pitchFamily="34" charset="-122"/>
              <a:cs typeface="Arial" panose="020B0604020202020204" pitchFamily="34" charset="0"/>
            </a:endParaRPr>
          </a:p>
        </p:txBody>
      </p:sp>
      <p:sp>
        <p:nvSpPr>
          <p:cNvPr id="17" name="Text 13"/>
          <p:cNvSpPr/>
          <p:nvPr/>
        </p:nvSpPr>
        <p:spPr>
          <a:xfrm>
            <a:off x="7379208" y="1599728"/>
            <a:ext cx="3822192" cy="4669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65113" indent="-265113" algn="just">
              <a:lnSpc>
                <a:spcPts val="245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Potentiel solaire important.</a:t>
            </a:r>
          </a:p>
          <a:p>
            <a:pPr marL="265113" indent="-265113" algn="just">
              <a:lnSpc>
                <a:spcPts val="245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Opportunités de développement économiques (agriculture et agro-alimentaire).</a:t>
            </a:r>
          </a:p>
          <a:p>
            <a:pPr marL="265113" indent="-265113" algn="just">
              <a:lnSpc>
                <a:spcPts val="245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Politiques publiques de développement des territoires non interconnectés </a:t>
            </a:r>
            <a:r>
              <a:rPr lang="fr-FR" dirty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 Octroi d’a</a:t>
            </a:r>
            <a:r>
              <a:rPr lang="fr-FR" dirty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vantages par les pouvoirs publics.</a:t>
            </a:r>
          </a:p>
          <a:p>
            <a:pPr marL="265113" indent="-265113" algn="just">
              <a:lnSpc>
                <a:spcPts val="245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fr-FR" dirty="0">
                <a:latin typeface="Arial" panose="020B0604020202020204" pitchFamily="34" charset="0"/>
                <a:ea typeface="DM Sans Semi Bold" pitchFamily="34" charset="-122"/>
                <a:cs typeface="Arial" panose="020B0604020202020204" pitchFamily="34" charset="0"/>
              </a:rPr>
              <a:t>Cadre réglementaire : Spécificités des zones non interconnectées prises en compte dans la réglementation. </a:t>
            </a:r>
          </a:p>
          <a:p>
            <a:pPr marL="285750" indent="-285750" algn="just">
              <a:lnSpc>
                <a:spcPts val="2450"/>
              </a:lnSpc>
              <a:buFont typeface="Wingdings" panose="05000000000000000000" pitchFamily="2" charset="2"/>
              <a:buChar char="§"/>
            </a:pPr>
            <a:endParaRPr lang="en-US" sz="1600" dirty="0">
              <a:latin typeface="Arial" panose="020B0604020202020204" pitchFamily="34" charset="0"/>
              <a:ea typeface="Inter Medium" pitchFamily="34" charset="-122"/>
              <a:cs typeface="Arial" panose="020B0604020202020204" pitchFamily="34" charset="0"/>
            </a:endParaRPr>
          </a:p>
          <a:p>
            <a:pPr marL="285750" indent="-285750" algn="just">
              <a:lnSpc>
                <a:spcPts val="2450"/>
              </a:lnSpc>
              <a:buFont typeface="Wingdings" panose="05000000000000000000" pitchFamily="2" charset="2"/>
              <a:buChar char="§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012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24344" y="223570"/>
            <a:ext cx="9991995" cy="523220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buClr>
                <a:schemeClr val="bg1"/>
              </a:buClr>
              <a:defRPr/>
            </a:pPr>
            <a:r>
              <a:rPr lang="fr-FR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Cadre réglementaire adapté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1757667" y="6568285"/>
            <a:ext cx="43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3986" cy="68580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694943" y="1201979"/>
            <a:ext cx="9921396" cy="10565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Pour tenir compte des spécificités des réseaux isolés, la réglementation en vigueur a prévu des dispositions particulières visant à garantir l’approvisionnement en électricité au niveau de ces régions dans les meilleures conditions de sécurité, de qualité, de prix et de respect des règles techniques et de l’environnement.</a:t>
            </a:r>
          </a:p>
        </p:txBody>
      </p:sp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651621736"/>
              </p:ext>
            </p:extLst>
          </p:nvPr>
        </p:nvGraphicFramePr>
        <p:xfrm>
          <a:off x="594482" y="2378393"/>
          <a:ext cx="10021857" cy="4189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0022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24344" y="223570"/>
            <a:ext cx="9991995" cy="461665"/>
          </a:xfrm>
          <a:prstGeom prst="rect">
            <a:avLst/>
          </a:prstGeom>
          <a:solidFill>
            <a:srgbClr val="00A19A"/>
          </a:solidFill>
          <a:ln>
            <a:solidFill>
              <a:srgbClr val="00A19A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Soutien de l‘Etat et politiques publiques de développement des ZNI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1664697" y="6581001"/>
            <a:ext cx="609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3986" cy="68580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1"/>
          <p:cNvSpPr/>
          <p:nvPr/>
        </p:nvSpPr>
        <p:spPr>
          <a:xfrm>
            <a:off x="656919" y="1299142"/>
            <a:ext cx="9991994" cy="8352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1900"/>
              </a:lnSpc>
              <a:buNone/>
            </a:pP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L’Etat veille à l’allègement du poids de la facture de l'électricité sur les budgets des consommateurs à travers une subvention ciblant les wilayas du Sud caractérisées par des consommations élevées en été, conséquence de conditions climatiques extrêmes.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5"/>
          <p:cNvSpPr/>
          <p:nvPr/>
        </p:nvSpPr>
        <p:spPr>
          <a:xfrm>
            <a:off x="1280361" y="1983284"/>
            <a:ext cx="9253527" cy="10442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spcBef>
                <a:spcPts val="1200"/>
              </a:spcBef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7"/>
          <p:cNvSpPr/>
          <p:nvPr/>
        </p:nvSpPr>
        <p:spPr>
          <a:xfrm>
            <a:off x="656919" y="2597191"/>
            <a:ext cx="9991996" cy="31028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 algn="just">
              <a:lnSpc>
                <a:spcPts val="192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b="1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2001 : </a:t>
            </a: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Instauration d’une aide de l’Etat sur la consommation de l’électricité et du gaz au profit des populations du sud et des hauts plateaux.</a:t>
            </a:r>
          </a:p>
          <a:p>
            <a:pPr marL="285750" indent="-285750" algn="just">
              <a:lnSpc>
                <a:spcPts val="192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b="1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2008 :</a:t>
            </a: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 Prise en charge de 50% du montant de la consommation d’électricité des ménages et des agriculteurs.</a:t>
            </a:r>
          </a:p>
          <a:p>
            <a:pPr marL="285750" indent="-285750" algn="just">
              <a:lnSpc>
                <a:spcPts val="192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b="1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2010 :</a:t>
            </a: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 Elargissement du soutien de l’Etat aux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entreprises alimentées en basse tension et en haute tension de type A (moyenne tension) à hauteur de 10% de leurs factures.</a:t>
            </a:r>
            <a:endParaRPr lang="fr-FR" dirty="0">
              <a:latin typeface="Arial" panose="020B0604020202020204" pitchFamily="34" charset="0"/>
              <a:ea typeface="Inter Medium" pitchFamily="34" charset="-122"/>
              <a:cs typeface="Arial" panose="020B0604020202020204" pitchFamily="34" charset="0"/>
            </a:endParaRPr>
          </a:p>
          <a:p>
            <a:pPr marL="285750" indent="-285750" algn="just">
              <a:lnSpc>
                <a:spcPts val="192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b="1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2017 : </a:t>
            </a:r>
            <a:r>
              <a:rPr lang="fr-FR" dirty="0">
                <a:latin typeface="Arial" panose="020B0604020202020204" pitchFamily="34" charset="0"/>
                <a:ea typeface="Inter Medium" pitchFamily="34" charset="-122"/>
                <a:cs typeface="Arial" panose="020B0604020202020204" pitchFamily="34" charset="0"/>
              </a:rPr>
              <a:t>Niveau de soutien de l’Etat porté à 65% au profit des ménages et des agriculteurs, et à 25% pour les entreprises raccordées à la basse et la moyenne tension.</a:t>
            </a:r>
          </a:p>
        </p:txBody>
      </p:sp>
      <p:sp>
        <p:nvSpPr>
          <p:cNvPr id="32" name="Text 8"/>
          <p:cNvSpPr/>
          <p:nvPr/>
        </p:nvSpPr>
        <p:spPr>
          <a:xfrm>
            <a:off x="1388381" y="4676799"/>
            <a:ext cx="3319917" cy="2383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59895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11320</TotalTime>
  <Words>1279</Words>
  <Application>Microsoft Office PowerPoint</Application>
  <PresentationFormat>Grand écran</PresentationFormat>
  <Paragraphs>140</Paragraphs>
  <Slides>13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13</vt:i4>
      </vt:variant>
    </vt:vector>
  </HeadingPairs>
  <TitlesOfParts>
    <vt:vector size="23" baseType="lpstr">
      <vt:lpstr>Arial</vt:lpstr>
      <vt:lpstr>Avenir Book</vt:lpstr>
      <vt:lpstr>Calibri</vt:lpstr>
      <vt:lpstr>Calibri Light</vt:lpstr>
      <vt:lpstr>Courier New</vt:lpstr>
      <vt:lpstr>Times</vt:lpstr>
      <vt:lpstr>Wingdings</vt:lpstr>
      <vt:lpstr>Thème Office</vt:lpstr>
      <vt:lpstr>Conception personnalisée</vt:lpstr>
      <vt:lpstr>Office Theme</vt:lpstr>
      <vt:lpstr>Présentation PowerPoint</vt:lpstr>
      <vt:lpstr>Présentation PowerPoint</vt:lpstr>
      <vt:lpstr>CONTENU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ISKOUNEN Nadjat</dc:creator>
  <cp:lastModifiedBy>Kharoum Asma</cp:lastModifiedBy>
  <cp:revision>550</cp:revision>
  <cp:lastPrinted>2022-09-25T07:33:27Z</cp:lastPrinted>
  <dcterms:created xsi:type="dcterms:W3CDTF">2022-08-09T15:14:27Z</dcterms:created>
  <dcterms:modified xsi:type="dcterms:W3CDTF">2024-11-24T17:58:37Z</dcterms:modified>
</cp:coreProperties>
</file>