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.xml" ContentType="application/vnd.openxmlformats-officedocument.presentationml.notesSlide+xml"/>
  <Override PartName="/ppt/tags/tag46.xml" ContentType="application/vnd.openxmlformats-officedocument.presentationml.tags+xml"/>
  <Override PartName="/ppt/notesSlides/notesSlide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3.xml" ContentType="application/vnd.openxmlformats-officedocument.presentationml.notesSlide+xml"/>
  <Override PartName="/ppt/tags/tag55.xml" ContentType="application/vnd.openxmlformats-officedocument.presentationml.tags+xml"/>
  <Override PartName="/ppt/notesSlides/notesSlide4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5.xml" ContentType="application/vnd.openxmlformats-officedocument.presentationml.notesSlide+xml"/>
  <Override PartName="/ppt/tags/tag80.xml" ContentType="application/vnd.openxmlformats-officedocument.presentationml.tags+xml"/>
  <Override PartName="/ppt/notesSlides/notesSlide6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7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8.xml" ContentType="application/vnd.openxmlformats-officedocument.presentationml.notesSlide+xml"/>
  <Override PartName="/ppt/tags/tag86.xml" ContentType="application/vnd.openxmlformats-officedocument.presentationml.tags+xml"/>
  <Override PartName="/ppt/notesSlides/notesSlide9.xml" ContentType="application/vnd.openxmlformats-officedocument.presentationml.notesSlide+xml"/>
  <Override PartName="/ppt/tags/tag87.xml" ContentType="application/vnd.openxmlformats-officedocument.presentationml.tags+xml"/>
  <Override PartName="/ppt/notesSlides/notesSlide10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1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2.xml" ContentType="application/vnd.openxmlformats-officedocument.presentationml.notesSlide+xml"/>
  <Override PartName="/ppt/tags/tag97.xml" ContentType="application/vnd.openxmlformats-officedocument.presentationml.tags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7" r:id="rId4"/>
  </p:sldMasterIdLst>
  <p:notesMasterIdLst>
    <p:notesMasterId r:id="rId19"/>
  </p:notesMasterIdLst>
  <p:handoutMasterIdLst>
    <p:handoutMasterId r:id="rId20"/>
  </p:handoutMasterIdLst>
  <p:sldIdLst>
    <p:sldId id="2147482549" r:id="rId5"/>
    <p:sldId id="485" r:id="rId6"/>
    <p:sldId id="488" r:id="rId7"/>
    <p:sldId id="9965" r:id="rId8"/>
    <p:sldId id="9974" r:id="rId9"/>
    <p:sldId id="9970" r:id="rId10"/>
    <p:sldId id="9972" r:id="rId11"/>
    <p:sldId id="9971" r:id="rId12"/>
    <p:sldId id="9967" r:id="rId13"/>
    <p:sldId id="487" r:id="rId14"/>
    <p:sldId id="492" r:id="rId15"/>
    <p:sldId id="9975" r:id="rId16"/>
    <p:sldId id="9968" r:id="rId17"/>
    <p:sldId id="484" r:id="rId18"/>
  </p:sldIdLst>
  <p:sldSz cx="12192000" cy="6858000"/>
  <p:notesSz cx="7315200" cy="96012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72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6230719-A599-7481-9840-4E081D43179E}" name="Amegee, Aurelie" initials="AA" userId="S::aamegee@deloitte.fr::4b1cafbb-cfba-42a0-8137-8fe4e82fc43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711"/>
    <a:srgbClr val="86BC25"/>
    <a:srgbClr val="DCDDDF"/>
    <a:srgbClr val="43B02A"/>
    <a:srgbClr val="26890D"/>
    <a:srgbClr val="000000"/>
    <a:srgbClr val="FFCD00"/>
    <a:srgbClr val="ED8B00"/>
    <a:srgbClr val="DB291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BF93C7-05D1-4BB9-9FC2-58F433A67240}" v="681" dt="2024-11-22T16:26:54.416"/>
    <p1510:client id="{D36086B8-1B72-41F6-A1F3-8FFD192A48DD}" v="4" dt="2024-11-22T16:42:33.5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340" autoAdjust="0"/>
  </p:normalViewPr>
  <p:slideViewPr>
    <p:cSldViewPr snapToGrid="0" showGuides="1">
      <p:cViewPr varScale="1">
        <p:scale>
          <a:sx n="95" d="100"/>
          <a:sy n="95" d="100"/>
        </p:scale>
        <p:origin x="1134" y="72"/>
      </p:cViewPr>
      <p:guideLst>
        <p:guide/>
        <p:guide orient="horz" pos="2047"/>
        <p:guide orient="horz" pos="1593"/>
        <p:guide orient="horz" pos="2568"/>
        <p:guide orient="horz" pos="3072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-252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uassi-Vanie, Yann-Ange" userId="14692233-61f4-4d63-b3c9-50ef4dc6d7b8" providerId="ADAL" clId="{D36086B8-1B72-41F6-A1F3-8FFD192A48DD}"/>
    <pc:docChg chg="custSel modSld replTag">
      <pc:chgData name="Kouassi-Vanie, Yann-Ange" userId="14692233-61f4-4d63-b3c9-50ef4dc6d7b8" providerId="ADAL" clId="{D36086B8-1B72-41F6-A1F3-8FFD192A48DD}" dt="2024-11-22T16:42:33.593" v="35"/>
      <pc:docMkLst>
        <pc:docMk/>
      </pc:docMkLst>
      <pc:sldChg chg="addSp delSp modSp mod">
        <pc:chgData name="Kouassi-Vanie, Yann-Ange" userId="14692233-61f4-4d63-b3c9-50ef4dc6d7b8" providerId="ADAL" clId="{D36086B8-1B72-41F6-A1F3-8FFD192A48DD}" dt="2024-11-22T16:42:33.593" v="35"/>
        <pc:sldMkLst>
          <pc:docMk/>
          <pc:sldMk cId="1746131165" sldId="2147482549"/>
        </pc:sldMkLst>
        <pc:spChg chg="mod">
          <ac:chgData name="Kouassi-Vanie, Yann-Ange" userId="14692233-61f4-4d63-b3c9-50ef4dc6d7b8" providerId="ADAL" clId="{D36086B8-1B72-41F6-A1F3-8FFD192A48DD}" dt="2024-11-22T16:42:33.481" v="2" actId="948"/>
          <ac:spMkLst>
            <pc:docMk/>
            <pc:sldMk cId="1746131165" sldId="2147482549"/>
            <ac:spMk id="3" creationId="{19CDF090-A260-B119-B8D6-D1BCE8EFB1B9}"/>
          </ac:spMkLst>
        </pc:spChg>
        <pc:spChg chg="add del mod modVis">
          <ac:chgData name="Kouassi-Vanie, Yann-Ange" userId="14692233-61f4-4d63-b3c9-50ef4dc6d7b8" providerId="ADAL" clId="{D36086B8-1B72-41F6-A1F3-8FFD192A48DD}" dt="2024-11-22T16:42:33.584" v="33"/>
          <ac:spMkLst>
            <pc:docMk/>
            <pc:sldMk cId="1746131165" sldId="2147482549"/>
            <ac:spMk id="6" creationId="{D0AAEE50-CC97-26B0-C985-AC4F91C30D62}"/>
          </ac:spMkLst>
        </pc:spChg>
        <pc:graphicFrameChg chg="mod">
          <ac:chgData name="Kouassi-Vanie, Yann-Ange" userId="14692233-61f4-4d63-b3c9-50ef4dc6d7b8" providerId="ADAL" clId="{D36086B8-1B72-41F6-A1F3-8FFD192A48DD}" dt="2024-11-22T16:42:33.593" v="35"/>
          <ac:graphicFrameMkLst>
            <pc:docMk/>
            <pc:sldMk cId="1746131165" sldId="2147482549"/>
            <ac:graphicFrameMk id="5" creationId="{CFF987D8-0648-1E41-C5EB-AF5B3D83E31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11/22/2024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 rtl="0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 rtl="0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fr-FR" smtClean="0"/>
              <a:pPr/>
              <a:t>22/11/2024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 rtl="0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 rtl="0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479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8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501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4431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1509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5434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r>
              <a:rPr lang="fr-FR" dirty="0"/>
              <a:t>L’investisseur veut un rendement à la hauteur du risque perçu, l’Etat veut un prix le plus faible possible </a:t>
            </a:r>
            <a:endParaRPr lang="fr-FR" sz="16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884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3947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0717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</a:pPr>
            <a:endParaRPr lang="fr-FR" sz="160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9929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1682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1457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992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2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2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2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2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openxmlformats.org/officeDocument/2006/relationships/image" Target="../media/image2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2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2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2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4" Type="http://schemas.openxmlformats.org/officeDocument/2006/relationships/image" Target="../media/image2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Relationship Id="rId4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4" Type="http://schemas.openxmlformats.org/officeDocument/2006/relationships/image" Target="../media/image2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Relationship Id="rId4" Type="http://schemas.openxmlformats.org/officeDocument/2006/relationships/image" Target="../media/image2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Relationship Id="rId4" Type="http://schemas.openxmlformats.org/officeDocument/2006/relationships/image" Target="../media/image2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Relationship Id="rId4" Type="http://schemas.openxmlformats.org/officeDocument/2006/relationships/image" Target="../media/image2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Relationship Id="rId4" Type="http://schemas.openxmlformats.org/officeDocument/2006/relationships/image" Target="../media/image2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4" Type="http://schemas.openxmlformats.org/officeDocument/2006/relationships/image" Target="../media/image2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Relationship Id="rId4" Type="http://schemas.openxmlformats.org/officeDocument/2006/relationships/image" Target="../media/image2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Relationship Id="rId4" Type="http://schemas.openxmlformats.org/officeDocument/2006/relationships/image" Target="../media/image2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Relationship Id="rId4" Type="http://schemas.openxmlformats.org/officeDocument/2006/relationships/image" Target="../media/image2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Relationship Id="rId4" Type="http://schemas.openxmlformats.org/officeDocument/2006/relationships/image" Target="../media/image2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2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2.xml"/><Relationship Id="rId4" Type="http://schemas.openxmlformats.org/officeDocument/2006/relationships/image" Target="../media/image2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3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E15A36BD-07C7-CBE0-0A81-C39E5616D46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5274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15A36BD-07C7-CBE0-0A81-C39E5616D4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E9ED29CA-6A60-490D-9D54-EA7CC7AF832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119E2360-A688-44DF-A6BB-76D18177CCF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265C3C7-34A9-47F1-AB5F-2771E187891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9400861-EDC5-4A80-9569-C20320CE006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4DC9296-DBBC-4C4E-ACB4-7DA2607D52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E26591B-8E9F-4856-8284-BF3F8DB6ABC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43F42271-5510-4D15-B07B-133237928BB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00E9FD99-54D9-422B-9717-D0DD3442A0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F30821-90D3-436A-8DDF-D130E66447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5C1A565D-B22B-4EE2-ACC9-C993D581F0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666738FD-9737-43F5-8E36-896FD725FE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noProof="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AC175F74-77C8-4969-BBF5-920619ED7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216987"/>
            <a:ext cx="4910321" cy="464044"/>
          </a:xfrm>
        </p:spPr>
        <p:txBody>
          <a:bodyPr vert="horz" anchor="t" anchorCtr="0">
            <a:noAutofit/>
          </a:bodyPr>
          <a:lstStyle>
            <a:lvl1pPr algn="l" rtl="0">
              <a:lnSpc>
                <a:spcPct val="100000"/>
              </a:lnSpc>
              <a:defRPr sz="2200" b="0">
                <a:solidFill>
                  <a:schemeClr val="accent1"/>
                </a:solidFill>
                <a:latin typeface="+mn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1651" y="6393080"/>
            <a:ext cx="4910321" cy="261720"/>
          </a:xfrm>
          <a:prstGeom prst="rect">
            <a:avLst/>
          </a:prstGeom>
        </p:spPr>
        <p:txBody>
          <a:bodyPr anchor="b">
            <a:noAutofit/>
          </a:bodyPr>
          <a:lstStyle>
            <a:lvl1pPr rtl="0">
              <a:spcAft>
                <a:spcPts val="0"/>
              </a:spcAft>
              <a:defRPr sz="14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noProof="0" dirty="0"/>
              <a:t>Direction </a:t>
            </a:r>
            <a:r>
              <a:rPr lang="fr-FR" noProof="0" dirty="0" err="1"/>
              <a:t>owning</a:t>
            </a:r>
            <a:r>
              <a:rPr lang="fr-FR" noProof="0" dirty="0"/>
              <a:t> the document</a:t>
            </a:r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A372D284-74D9-43D5-91AA-28AFBADBA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9549" y="65163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A61CD9C7-4E50-433E-B832-DF6CFB43D0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9549" y="5216987"/>
            <a:ext cx="2985226" cy="1093285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0">
                <a:solidFill>
                  <a:schemeClr val="tx1"/>
                </a:solidFill>
              </a:defRPr>
            </a:lvl1pPr>
            <a:lvl2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 sz="1000" b="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0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0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000">
                <a:solidFill>
                  <a:schemeClr val="bg1"/>
                </a:solidFill>
              </a:defRPr>
            </a:lvl5pPr>
          </a:lstStyle>
          <a:p>
            <a:r>
              <a:rPr lang="fr-FR" noProof="0" dirty="0"/>
              <a:t>“</a:t>
            </a:r>
            <a:r>
              <a:rPr lang="fr-FR" noProof="0" dirty="0" err="1"/>
              <a:t>Recipient</a:t>
            </a:r>
            <a:r>
              <a:rPr lang="fr-FR" noProof="0" dirty="0"/>
              <a:t>(s): Recipient1; Recipient2”</a:t>
            </a:r>
          </a:p>
        </p:txBody>
      </p:sp>
    </p:spTree>
    <p:extLst>
      <p:ext uri="{BB962C8B-B14F-4D97-AF65-F5344CB8AC3E}">
        <p14:creationId xmlns:p14="http://schemas.microsoft.com/office/powerpoint/2010/main" val="12092952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63FCF76-2066-24DD-1D84-B55FD089B6D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103593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63FCF76-2066-24DD-1D84-B55FD089B6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01648" y="317500"/>
            <a:ext cx="11188800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501648" y="1626224"/>
            <a:ext cx="111887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rtl="0">
              <a:defRPr/>
            </a:lvl1pPr>
            <a:lvl2pPr rtl="0">
              <a:defRPr/>
            </a:lvl2pPr>
            <a:lvl3pPr marL="180000" indent="-180000" rtl="0">
              <a:defRPr/>
            </a:lvl3pPr>
            <a:lvl4pPr marL="360000" indent="-180000" rtl="0">
              <a:defRPr/>
            </a:lvl4pPr>
            <a:lvl5pPr marL="540000" indent="-180000" rtl="0">
              <a:defRPr/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D408E8-9BBA-462A-9700-60649B088B6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554EE-47D5-4878-B187-9F834B60B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BDF63-064F-4A6E-BA74-23314D91DE1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047867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2C328CEF-4F7D-F1D2-A63E-A7E682BA9DB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35264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C328CEF-4F7D-F1D2-A63E-A7E682BA9D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49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 sz="2200"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1649" y="1998836"/>
            <a:ext cx="11188699" cy="41004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chart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49" y="1628775"/>
            <a:ext cx="11188699" cy="357187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88700" cy="260737"/>
          </a:xfrm>
        </p:spPr>
        <p:txBody>
          <a:bodyPr>
            <a:normAutofit/>
          </a:bodyPr>
          <a:lstStyle>
            <a:lvl1pPr rtl="0">
              <a:spcAft>
                <a:spcPts val="0"/>
              </a:spcAft>
              <a:defRPr sz="900"/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E45375-2F2C-46B0-8F78-8D3B9A2D4FF7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8A9575-432D-4199-91EC-6C01A99913EC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F28A3-8963-4602-8A26-5781F4D35CF1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609816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A43A8AD-3205-BD8C-BE4B-F2C8AF7F32F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3559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A43A8AD-3205-BD8C-BE4B-F2C8AF7F32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748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748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1648" y="1998834"/>
            <a:ext cx="3564000" cy="41004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48" y="1628775"/>
            <a:ext cx="3562351" cy="356400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314070" y="1998834"/>
            <a:ext cx="3564000" cy="41004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313246" y="1628775"/>
            <a:ext cx="3564000" cy="356400"/>
          </a:xfrm>
        </p:spPr>
        <p:txBody>
          <a:bodyPr vert="horz" lIns="0" tIns="0" rIns="0" bIns="0" rtlCol="0">
            <a:normAutofit/>
          </a:bodyPr>
          <a:lstStyle>
            <a:lvl1pPr rtl="0">
              <a:defRPr lang="en-US" noProof="0"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8126493" y="1998834"/>
            <a:ext cx="3563953" cy="41004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8126493" y="1628775"/>
            <a:ext cx="3563955" cy="356400"/>
          </a:xfrm>
        </p:spPr>
        <p:txBody>
          <a:bodyPr vert="horz" lIns="0" tIns="0" rIns="0" bIns="0" rtlCol="0">
            <a:normAutofit/>
          </a:bodyPr>
          <a:lstStyle>
            <a:lvl1pPr rtl="0">
              <a:defRPr lang="en-US" noProof="0"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8" y="6121014"/>
            <a:ext cx="11188800" cy="260737"/>
          </a:xfrm>
        </p:spPr>
        <p:txBody>
          <a:bodyPr>
            <a:normAutofit/>
          </a:bodyPr>
          <a:lstStyle>
            <a:lvl1pPr rtl="0">
              <a:spcAft>
                <a:spcPts val="0"/>
              </a:spcAft>
              <a:defRPr sz="900"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830468-F218-48F9-A988-80B639B45521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86A505-8178-488C-84EC-245FA078931F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52E8A-9461-4882-AB30-42BF1DEEF098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93236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553539D8-9551-E849-4D67-A1B87AC5FBB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25883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53539D8-9551-E849-4D67-A1B87AC5FB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49" y="317500"/>
            <a:ext cx="11188800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8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501648" y="1628775"/>
            <a:ext cx="5324400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367668" y="1628775"/>
            <a:ext cx="5322781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BBF14D-15D5-45C6-9B07-0F7B37D3A90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8C7BA7-A839-4EC3-88E3-7A9295730BF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37E77-B30A-45AF-8DB3-5C93C90E1C8F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434826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BE03D82B-6AA9-A103-59D3-5FA5DF54104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43163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E03D82B-6AA9-A103-59D3-5FA5DF5410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49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501649" y="1628775"/>
            <a:ext cx="5324400" cy="4752976"/>
          </a:xfrm>
          <a:prstGeom prst="rect">
            <a:avLst/>
          </a:prstGeom>
        </p:spPr>
        <p:txBody>
          <a:bodyPr>
            <a:normAutofit/>
          </a:bodyPr>
          <a:lstStyle>
            <a:lvl1pPr rtl="0">
              <a:tabLst>
                <a:tab pos="5029200" algn="r"/>
              </a:tabLst>
              <a:defRPr sz="1600"/>
            </a:lvl1pPr>
            <a:lvl2pPr rtl="0">
              <a:tabLst>
                <a:tab pos="5029200" algn="r"/>
              </a:tabLst>
              <a:defRPr sz="1600"/>
            </a:lvl2pPr>
            <a:lvl3pPr marL="180000" indent="-180000" rtl="0">
              <a:tabLst>
                <a:tab pos="5029200" algn="r"/>
              </a:tabLst>
              <a:defRPr sz="1600"/>
            </a:lvl3pPr>
            <a:lvl4pPr marL="360000" indent="-180000" rtl="0">
              <a:tabLst>
                <a:tab pos="5029200" algn="r"/>
              </a:tabLst>
              <a:defRPr sz="1600"/>
            </a:lvl4pPr>
            <a:lvl5pPr marL="540000" indent="-180000" rtl="0"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6365952" y="1628775"/>
            <a:ext cx="5324400" cy="4752976"/>
          </a:xfrm>
          <a:prstGeom prst="rect">
            <a:avLst/>
          </a:prstGeom>
        </p:spPr>
        <p:txBody>
          <a:bodyPr>
            <a:normAutofit/>
          </a:bodyPr>
          <a:lstStyle>
            <a:lvl1pPr rtl="0">
              <a:tabLst>
                <a:tab pos="5029200" algn="r"/>
              </a:tabLst>
              <a:defRPr sz="1600"/>
            </a:lvl1pPr>
            <a:lvl2pPr rtl="0">
              <a:tabLst>
                <a:tab pos="5029200" algn="r"/>
              </a:tabLst>
              <a:defRPr sz="1600"/>
            </a:lvl2pPr>
            <a:lvl3pPr marL="180000" indent="-180000" rtl="0">
              <a:tabLst>
                <a:tab pos="5029200" algn="r"/>
              </a:tabLst>
              <a:defRPr sz="1600"/>
            </a:lvl3pPr>
            <a:lvl4pPr marL="360000" indent="-180000" rtl="0">
              <a:tabLst>
                <a:tab pos="5029200" algn="r"/>
              </a:tabLst>
              <a:defRPr sz="1600"/>
            </a:lvl4pPr>
            <a:lvl5pPr marL="540000" indent="-180000" rtl="0"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6DECE5-B6E5-4DE3-84F0-0CA006B4103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8F0540-2D2C-4AB0-8777-9F3A3A137B9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200A8-FA5D-40E2-8D22-F4900707765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454759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AA9D7ADD-C79D-9084-FA43-A50A8B2F42A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508307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A9D7ADD-C79D-9084-FA43-A50A8B2F42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65952" y="2093113"/>
            <a:ext cx="5324400" cy="4027899"/>
          </a:xfr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65952" y="1628775"/>
            <a:ext cx="5324400" cy="420687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52" y="6121014"/>
            <a:ext cx="11188700" cy="260737"/>
          </a:xfrm>
        </p:spPr>
        <p:txBody>
          <a:bodyPr>
            <a:normAutofit/>
          </a:bodyPr>
          <a:lstStyle>
            <a:lvl1pPr rtl="0">
              <a:spcAft>
                <a:spcPts val="0"/>
              </a:spcAft>
              <a:defRPr sz="1100"/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81A54C94-0E19-456D-90CB-27AE17C5A0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1649" y="1628775"/>
            <a:ext cx="5324400" cy="4492238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E7EE15-1A01-4BD0-9991-F0EC64541C8A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16DCF-040C-4E06-A534-D180F476A90F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70BF31-BD22-44AE-A906-8406A6C826DF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627153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5D6BCF30-2C5C-B128-4F20-B7EED9B3710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976820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D6BCF30-2C5C-B128-4F20-B7EED9B371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501649" y="2093113"/>
            <a:ext cx="5324400" cy="4027900"/>
          </a:xfrm>
        </p:spPr>
        <p:txBody>
          <a:bodyPr/>
          <a:lstStyle>
            <a:lvl1pPr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chart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501649" y="1628775"/>
            <a:ext cx="5324400" cy="420687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17" name="Chart Placeholder 2">
            <a:extLst>
              <a:ext uri="{FF2B5EF4-FFF2-40B4-BE49-F238E27FC236}">
                <a16:creationId xmlns:a16="http://schemas.microsoft.com/office/drawing/2014/main" id="{DAB1A93D-E2D3-402E-ACCE-C2138CE454DE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6365952" y="2093113"/>
            <a:ext cx="5324400" cy="4027899"/>
          </a:xfr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29E5AC1C-93AD-4B40-9EE3-4AECD6E8DA3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65952" y="1628775"/>
            <a:ext cx="5324400" cy="420687"/>
          </a:xfrm>
        </p:spPr>
        <p:txBody>
          <a:bodyPr/>
          <a:lstStyle>
            <a:lvl1pPr rtl="0">
              <a:defRPr/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2CBE1F63-9013-4D7D-88E1-04A1DE8D69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88700" cy="260737"/>
          </a:xfrm>
        </p:spPr>
        <p:txBody>
          <a:bodyPr>
            <a:normAutofit/>
          </a:bodyPr>
          <a:lstStyle>
            <a:lvl1pPr rtl="0">
              <a:spcAft>
                <a:spcPts val="0"/>
              </a:spcAft>
              <a:defRPr sz="1100"/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32EA9C-42DE-4DE3-B2F9-1933CB43B4E9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386A0-273F-4C06-B778-2CA9C720694B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25291-784A-4810-87C3-E8C11E5639E7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894044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920A6EFE-E18E-E934-65CE-9C43B02611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734052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20A6EFE-E18E-E934-65CE-9C43B02611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3" y="317500"/>
            <a:ext cx="11188699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50352" y="1628776"/>
            <a:ext cx="6240000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2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54055BD-8508-4005-A14F-7772E512A15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01648" y="1628775"/>
            <a:ext cx="4431600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5600FD-C522-4F97-ABE2-1FEDC312EB9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AD6510-87E7-4C97-BF46-36EF50D36EE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79BCA-2FFA-479C-AA36-CE68727EC9A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518592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042680FD-4B9F-487D-18C6-4268EB632F6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73779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42680FD-4B9F-487D-18C6-4268EB632F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1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577884" y="1628776"/>
            <a:ext cx="4112468" cy="4752976"/>
          </a:xfrm>
          <a:prstGeom prst="rect">
            <a:avLst/>
          </a:prstGeom>
        </p:spPr>
        <p:txBody>
          <a:bodyPr>
            <a:normAutofit/>
          </a:bodyPr>
          <a:lstStyle>
            <a:lvl1pPr rtl="0">
              <a:tabLst>
                <a:tab pos="5029200" algn="r"/>
              </a:tabLst>
              <a:defRPr sz="2200">
                <a:solidFill>
                  <a:schemeClr val="accent3"/>
                </a:solidFill>
              </a:defRPr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3" y="651600"/>
            <a:ext cx="1118869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D2399DA-7479-481E-A255-A8CB70F7274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01649" y="1628776"/>
            <a:ext cx="6505200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C7918E-0CBE-400A-BB01-6BCB869E21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055FE2-BE66-43B1-AB9A-AE4FB3A4DBC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A8BD0-C25D-4579-8353-0BEA7F6FB281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635009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hink-cell data - do not delete" hidden="1">
            <a:extLst>
              <a:ext uri="{FF2B5EF4-FFF2-40B4-BE49-F238E27FC236}">
                <a16:creationId xmlns:a16="http://schemas.microsoft.com/office/drawing/2014/main" id="{F29D3E6A-4E0B-EE27-E024-5EF1B661EB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432890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2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29D3E6A-4E0B-EE27-E024-5EF1B661E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49" y="317500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649" y="170021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93249" y="1700213"/>
            <a:ext cx="54972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1649" y="406517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93249" y="4065173"/>
            <a:ext cx="54972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501649" y="1880213"/>
            <a:ext cx="1968000" cy="1476000"/>
          </a:xfrm>
        </p:spPr>
        <p:txBody>
          <a:bodyPr/>
          <a:lstStyle>
            <a:lvl1pPr algn="ctr"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193249" y="1880213"/>
            <a:ext cx="1968000" cy="1476000"/>
          </a:xfrm>
        </p:spPr>
        <p:txBody>
          <a:bodyPr/>
          <a:lstStyle>
            <a:lvl1pPr algn="ctr"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501649" y="4256213"/>
            <a:ext cx="1968000" cy="1476000"/>
          </a:xfrm>
        </p:spPr>
        <p:txBody>
          <a:bodyPr/>
          <a:lstStyle>
            <a:lvl1pPr algn="ctr"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193249" y="4256213"/>
            <a:ext cx="1968000" cy="1476000"/>
          </a:xfrm>
        </p:spPr>
        <p:txBody>
          <a:bodyPr/>
          <a:lstStyle>
            <a:lvl1pPr algn="ctr"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709649" y="1880213"/>
            <a:ext cx="3288000" cy="1944000"/>
          </a:xfrm>
        </p:spPr>
        <p:txBody>
          <a:bodyPr/>
          <a:lstStyle>
            <a:lvl1pPr rtl="0">
              <a:spcAft>
                <a:spcPts val="0"/>
              </a:spcAft>
              <a:defRPr b="1">
                <a:latin typeface="+mj-lt"/>
              </a:defRPr>
            </a:lvl1pPr>
            <a:lvl2pPr rtl="0">
              <a:spcAft>
                <a:spcPts val="0"/>
              </a:spcAft>
              <a:defRPr b="0"/>
            </a:lvl2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403649" y="1880213"/>
            <a:ext cx="3286800" cy="1944000"/>
          </a:xfrm>
        </p:spPr>
        <p:txBody>
          <a:bodyPr/>
          <a:lstStyle>
            <a:lvl1pPr rtl="0">
              <a:spcAft>
                <a:spcPts val="0"/>
              </a:spcAft>
              <a:defRPr b="1">
                <a:latin typeface="+mj-lt"/>
              </a:defRPr>
            </a:lvl1pPr>
            <a:lvl2pPr rtl="0">
              <a:spcAft>
                <a:spcPts val="0"/>
              </a:spcAft>
              <a:defRPr b="0"/>
            </a:lvl2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709649" y="4256213"/>
            <a:ext cx="3288000" cy="1944000"/>
          </a:xfrm>
        </p:spPr>
        <p:txBody>
          <a:bodyPr/>
          <a:lstStyle>
            <a:lvl1pPr rtl="0">
              <a:spcAft>
                <a:spcPts val="0"/>
              </a:spcAft>
              <a:defRPr b="1">
                <a:latin typeface="+mj-lt"/>
              </a:defRPr>
            </a:lvl1pPr>
            <a:lvl2pPr rtl="0">
              <a:spcAft>
                <a:spcPts val="0"/>
              </a:spcAft>
              <a:defRPr b="0"/>
            </a:lvl2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403649" y="4256213"/>
            <a:ext cx="3286800" cy="1944000"/>
          </a:xfrm>
        </p:spPr>
        <p:txBody>
          <a:bodyPr/>
          <a:lstStyle>
            <a:lvl1pPr rtl="0">
              <a:spcAft>
                <a:spcPts val="0"/>
              </a:spcAft>
              <a:defRPr b="1">
                <a:latin typeface="+mj-lt"/>
              </a:defRPr>
            </a:lvl1pPr>
            <a:lvl2pPr rtl="0">
              <a:spcAft>
                <a:spcPts val="0"/>
              </a:spcAft>
              <a:defRPr b="0"/>
            </a:lvl2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8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subtitle</a:t>
            </a:r>
            <a:endParaRPr lang="fr-FR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FCF2FE-5954-4BEA-A04A-EAD3A9101D76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4B625C8-E56D-4BEE-A1A3-DE75C2080D3B}"/>
              </a:ext>
            </a:extLst>
          </p:cNvPr>
          <p:cNvSpPr>
            <a:spLocks noGrp="1"/>
          </p:cNvSpPr>
          <p:nvPr>
            <p:ph type="sldNum" sz="quarter" idx="37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C805871-3349-4D64-9664-46655C54BEEC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282803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2DA5575-04BA-EB68-255B-DF33450C772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031745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2DA5575-04BA-EB68-255B-DF33450C77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E9ED29CA-6A60-490D-9D54-EA7CC7AF832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119E2360-A688-44DF-A6BB-76D18177CCF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265C3C7-34A9-47F1-AB5F-2771E187891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9400861-EDC5-4A80-9569-C20320CE006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4DC9296-DBBC-4C4E-ACB4-7DA2607D52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E26591B-8E9F-4856-8284-BF3F8DB6ABC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43F42271-5510-4D15-B07B-133237928BB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00E9FD99-54D9-422B-9717-D0DD3442A0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F30821-90D3-436A-8DDF-D130E66447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5C1A565D-B22B-4EE2-ACC9-C993D581F00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666738FD-9737-43F5-8E36-896FD725FE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AC175F74-77C8-4969-BBF5-920619ED7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A372D284-74D9-43D5-91AA-28AFBADBA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9549" y="65163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429A677-3803-498D-872B-149EA78434B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01649" y="5600005"/>
            <a:ext cx="4903931" cy="67710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200" b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marR="0" indent="0" algn="l" defTabSz="11785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707" b="0">
                <a:solidFill>
                  <a:schemeClr val="bg1"/>
                </a:solidFill>
                <a:latin typeface="+mn-lt"/>
              </a:defRPr>
            </a:lvl2pPr>
            <a:lvl3pPr marL="0" indent="0" algn="l">
              <a:spcAft>
                <a:spcPts val="0"/>
              </a:spcAft>
              <a:buNone/>
              <a:defRPr sz="2062">
                <a:solidFill>
                  <a:schemeClr val="bg1"/>
                </a:solidFill>
              </a:defRPr>
            </a:lvl3pPr>
            <a:lvl4pPr marL="1767882" indent="0" algn="ctr">
              <a:buNone/>
              <a:defRPr sz="2062"/>
            </a:lvl4pPr>
            <a:lvl5pPr marL="2357176" indent="0" algn="ctr">
              <a:buNone/>
              <a:defRPr sz="2062"/>
            </a:lvl5pPr>
            <a:lvl6pPr marL="2946470" indent="0" algn="ctr">
              <a:buNone/>
              <a:defRPr sz="2062"/>
            </a:lvl6pPr>
            <a:lvl7pPr marL="3535764" indent="0" algn="ctr">
              <a:buNone/>
              <a:defRPr sz="2062"/>
            </a:lvl7pPr>
            <a:lvl8pPr marL="4125058" indent="0" algn="ctr">
              <a:buNone/>
              <a:defRPr sz="2062"/>
            </a:lvl8pPr>
            <a:lvl9pPr marL="4714352" indent="0" algn="ctr">
              <a:buNone/>
              <a:defRPr sz="2062"/>
            </a:lvl9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9CA381FF-C19E-4ADE-B89E-036AF6BDD4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1649" y="6325814"/>
            <a:ext cx="4905982" cy="328986"/>
          </a:xfrm>
          <a:prstGeom prst="rect">
            <a:avLst/>
          </a:prstGeom>
        </p:spPr>
        <p:txBody>
          <a:bodyPr anchor="b">
            <a:normAutofit/>
          </a:bodyPr>
          <a:lstStyle>
            <a:lvl1pPr rtl="0">
              <a:spcAft>
                <a:spcPts val="0"/>
              </a:spcAft>
              <a:defRPr sz="14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noProof="0" dirty="0"/>
              <a:t>Direction </a:t>
            </a:r>
            <a:r>
              <a:rPr lang="fr-FR" noProof="0" dirty="0" err="1"/>
              <a:t>owning</a:t>
            </a:r>
            <a:r>
              <a:rPr lang="fr-FR" noProof="0" dirty="0"/>
              <a:t> the document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A6F79444-10D2-49F5-8C0F-7C0657CDA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49" y="5008313"/>
            <a:ext cx="4903931" cy="557380"/>
          </a:xfrm>
        </p:spPr>
        <p:txBody>
          <a:bodyPr vert="horz" anchor="b"/>
          <a:lstStyle>
            <a:lvl1pPr rtl="0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AB8319A1-31EF-4946-B0B6-6F3043B8AA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9549" y="5216987"/>
            <a:ext cx="2985226" cy="1093285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0">
                <a:solidFill>
                  <a:schemeClr val="tx1"/>
                </a:solidFill>
              </a:defRPr>
            </a:lvl1pPr>
            <a:lvl2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 sz="1000" b="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0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0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000">
                <a:solidFill>
                  <a:schemeClr val="bg1"/>
                </a:solidFill>
              </a:defRPr>
            </a:lvl5pPr>
          </a:lstStyle>
          <a:p>
            <a:r>
              <a:rPr lang="fr-FR" noProof="0" dirty="0"/>
              <a:t>“</a:t>
            </a:r>
            <a:r>
              <a:rPr lang="fr-FR" noProof="0" dirty="0" err="1"/>
              <a:t>Recipient</a:t>
            </a:r>
            <a:r>
              <a:rPr lang="fr-FR" noProof="0" dirty="0"/>
              <a:t>(s): Recipient1; Recipient2”</a:t>
            </a:r>
          </a:p>
        </p:txBody>
      </p:sp>
    </p:spTree>
    <p:extLst>
      <p:ext uri="{BB962C8B-B14F-4D97-AF65-F5344CB8AC3E}">
        <p14:creationId xmlns:p14="http://schemas.microsoft.com/office/powerpoint/2010/main" val="172363703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hink-cell data - do not delete" hidden="1">
            <a:extLst>
              <a:ext uri="{FF2B5EF4-FFF2-40B4-BE49-F238E27FC236}">
                <a16:creationId xmlns:a16="http://schemas.microsoft.com/office/drawing/2014/main" id="{4E1BF8B8-9502-3DBB-0B10-75DB4612BB3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151213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1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E1BF8B8-9502-3DBB-0B10-75DB4612BB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1649" y="1851468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193152" y="1851468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2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649" y="1705378"/>
            <a:ext cx="54972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>
              <a:spcAft>
                <a:spcPts val="1000"/>
              </a:spcAft>
            </a:pPr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93152" y="1705378"/>
            <a:ext cx="54972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>
              <a:spcAft>
                <a:spcPts val="1000"/>
              </a:spcAft>
            </a:pPr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88642" y="1851468"/>
            <a:ext cx="1210207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80752" y="1851468"/>
            <a:ext cx="120960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2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subtitle</a:t>
            </a:r>
            <a:endParaRPr lang="fr-FR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D46CFE-2295-4E31-9E56-EB12CE3326E2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48FB18A-D236-4D68-A756-331CF12EB047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282EFE8-4AFB-489D-A0DE-33471162288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59243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E5905FDC-E845-7766-9C0F-86823015E6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12683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5905FDC-E845-7766-9C0F-86823015E6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49" y="317501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8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79802E4B-CEA6-43A9-AF87-1F28EC9D3E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1649" y="1851468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1EA88D17-BEE6-4627-A5CA-853D9119A8C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93249" y="1851468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8D04627-4D9E-4D24-AC8F-121EEB519DA0}"/>
              </a:ext>
            </a:extLst>
          </p:cNvPr>
          <p:cNvSpPr/>
          <p:nvPr userDrawn="1"/>
        </p:nvSpPr>
        <p:spPr>
          <a:xfrm>
            <a:off x="501649" y="1705378"/>
            <a:ext cx="54972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>
              <a:spcAft>
                <a:spcPts val="1000"/>
              </a:spcAft>
            </a:pPr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F383C50-68F0-44CC-85A5-DAFEBB9D0E9B}"/>
              </a:ext>
            </a:extLst>
          </p:cNvPr>
          <p:cNvSpPr/>
          <p:nvPr userDrawn="1"/>
        </p:nvSpPr>
        <p:spPr>
          <a:xfrm>
            <a:off x="6193249" y="1705378"/>
            <a:ext cx="54972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>
              <a:spcAft>
                <a:spcPts val="1000"/>
              </a:spcAft>
            </a:pPr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29" name="Picture Placeholder 29">
            <a:extLst>
              <a:ext uri="{FF2B5EF4-FFF2-40B4-BE49-F238E27FC236}">
                <a16:creationId xmlns:a16="http://schemas.microsoft.com/office/drawing/2014/main" id="{C07E23A0-DEDB-4B9B-B14C-AE90F36098B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88642" y="1851468"/>
            <a:ext cx="1210207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C254327-1061-48AB-88E8-ACA4E506891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480849" y="1851468"/>
            <a:ext cx="120960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92C1D5DC-1A3D-4D7D-B05D-EF5B341B30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1649" y="4214817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76A976BB-0D3E-4B5F-AB6D-F1827EEF628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193249" y="4214817"/>
            <a:ext cx="5497200" cy="1695450"/>
          </a:xfrm>
        </p:spPr>
        <p:txBody>
          <a:bodyPr/>
          <a:lstStyle>
            <a:lvl1pPr rtl="0">
              <a:spcAft>
                <a:spcPts val="1000"/>
              </a:spcAft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5" name="Picture Placeholder 29">
            <a:extLst>
              <a:ext uri="{FF2B5EF4-FFF2-40B4-BE49-F238E27FC236}">
                <a16:creationId xmlns:a16="http://schemas.microsoft.com/office/drawing/2014/main" id="{80A6F62D-E489-4634-AEEE-075A37318BA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788641" y="4214817"/>
            <a:ext cx="1210207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36" name="Picture Placeholder 29">
            <a:extLst>
              <a:ext uri="{FF2B5EF4-FFF2-40B4-BE49-F238E27FC236}">
                <a16:creationId xmlns:a16="http://schemas.microsoft.com/office/drawing/2014/main" id="{A14EE22A-6700-4EC2-8F0D-FD35E4E29F18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0480849" y="4214817"/>
            <a:ext cx="120960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fr-FR" sz="1200" noProof="0" dirty="0" err="1">
                <a:solidFill>
                  <a:schemeClr val="bg1"/>
                </a:solidFill>
              </a:rPr>
              <a:t>Co-brand</a:t>
            </a:r>
            <a:br>
              <a:rPr lang="fr-FR" sz="1200" noProof="0" dirty="0">
                <a:solidFill>
                  <a:schemeClr val="bg1"/>
                </a:solidFill>
              </a:rPr>
            </a:br>
            <a:r>
              <a:rPr lang="fr-FR" sz="1200" noProof="0" dirty="0">
                <a:solidFill>
                  <a:schemeClr val="bg1"/>
                </a:solidFill>
              </a:rPr>
              <a:t>Logo</a:t>
            </a:r>
          </a:p>
          <a:p>
            <a:endParaRPr lang="fr-FR" noProof="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5B7432-2179-46C1-8670-95C02EB094A2}"/>
              </a:ext>
            </a:extLst>
          </p:cNvPr>
          <p:cNvSpPr/>
          <p:nvPr userDrawn="1"/>
        </p:nvSpPr>
        <p:spPr>
          <a:xfrm>
            <a:off x="501649" y="406517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C528F23-7F24-4EBD-8B1C-3D5077BD4368}"/>
              </a:ext>
            </a:extLst>
          </p:cNvPr>
          <p:cNvSpPr/>
          <p:nvPr userDrawn="1"/>
        </p:nvSpPr>
        <p:spPr>
          <a:xfrm>
            <a:off x="6193249" y="4065173"/>
            <a:ext cx="54972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5374F7-A852-4D7B-B784-C488E2BDE09A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75B0A-06B3-43CB-A575-AB239758E42A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D903D-8D9C-4A13-A89B-48AF170E8EAD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8249979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35AF8250-4277-C270-FABF-54A6075F5B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110250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5AF8250-4277-C270-FABF-54A6075F5B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49" y="317501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4048" y="1700214"/>
            <a:ext cx="356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01649" y="1700214"/>
            <a:ext cx="356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6448" y="1700214"/>
            <a:ext cx="356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fr-FR" sz="11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314048" y="1851441"/>
            <a:ext cx="3564000" cy="3845754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49" y="1851441"/>
            <a:ext cx="3564000" cy="3845754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8126448" y="1851441"/>
            <a:ext cx="3564000" cy="3845754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8" y="651600"/>
            <a:ext cx="111888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subtitle</a:t>
            </a:r>
            <a:endParaRPr lang="fr-FR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9B599-2964-4B85-9941-F901376B2DD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8601E5D-47F9-4B03-8251-67CEE04E5857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9360A25-FD59-42EB-A3F4-36986F5CECF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648979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87D8589D-B1D8-4716-552E-377FD25530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639665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7D8589D-B1D8-4716-552E-377FD25530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49" y="317501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1649" y="2556000"/>
            <a:ext cx="2592000" cy="3394800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subtitle</a:t>
            </a:r>
            <a:endParaRPr lang="fr-FR" noProof="0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1C425FC-B236-4053-901E-6B6DD1B13F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98352" y="2556000"/>
            <a:ext cx="2592000" cy="3394800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1AE636D9-A6B3-4289-8D85-2CC7571545A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67217" y="2556000"/>
            <a:ext cx="2592000" cy="3394800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9804378-C886-4976-9C0E-9F8A02875D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32785" y="2556000"/>
            <a:ext cx="2592000" cy="3394800"/>
          </a:xfrm>
        </p:spPr>
        <p:txBody>
          <a:bodyPr/>
          <a:lstStyle>
            <a:lvl1pPr rtl="0">
              <a:defRPr b="1">
                <a:solidFill>
                  <a:schemeClr val="accent1"/>
                </a:solidFill>
                <a:latin typeface="+mj-lt"/>
              </a:defRPr>
            </a:lvl1pPr>
            <a:lvl2pPr rtl="0">
              <a:spcAft>
                <a:spcPts val="1000"/>
              </a:spcAft>
              <a:defRPr/>
            </a:lvl2pPr>
            <a:lvl3pPr marL="0" indent="0" rtl="0">
              <a:spcAft>
                <a:spcPts val="1000"/>
              </a:spcAft>
              <a:buNone/>
              <a:defRPr/>
            </a:lvl3pPr>
            <a:lvl4pPr marL="180000" indent="-180000" rtl="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60000" indent="-180000" rtl="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7F42B-4677-48DC-A603-B2EF0B9EBAC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D6F97-E698-4954-AF9D-48A4FAA3D20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15E7BC-69CE-48F3-8E52-57391A299F1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53898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DC182875-730B-6144-679C-673F8F35144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26028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C182875-730B-6144-679C-673F8F3514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48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CB05287-DE67-4C68-A69A-6D6FCAE525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1648" y="1628775"/>
            <a:ext cx="5594400" cy="4752976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C00A46-9DE9-49E5-ABDC-64E767F1EA2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28A310-3B2C-4CDB-9050-458D2633C88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D1486-C259-4D64-AF59-927A9A2727C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532270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115D184A-FCB7-F9FF-C8EF-BCB4DFC5AD7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76335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15D184A-FCB7-F9FF-C8EF-BCB4DFC5AD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49" y="317501"/>
            <a:ext cx="11188700" cy="338554"/>
          </a:xfrm>
        </p:spPr>
        <p:txBody>
          <a:bodyPr vert="horz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ACE9A-EDFA-4459-80DC-6BDC645E6E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CBCBCE-C140-48EE-8458-57EDC7C08F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AABAE2-53A4-4FEE-894F-29417A65C1D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596417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B3215163-5CA9-8EBA-7452-79279547695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152435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3215163-5CA9-8EBA-7452-7927954769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31E1F1-AD0D-4A09-8AFF-49DD92DDA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09628B-F0FD-4370-9576-C8D71B6E8C9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0BAA-52A5-466C-BA4B-17FC60A8735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639666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6AF94C3C-F7C5-A82D-69A1-262F50E415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130057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AF94C3C-F7C5-A82D-69A1-262F50E415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9F561-1796-4484-B9ED-73FCBEA962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68713-6614-488C-A0F2-635870DF10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E48AA4-9D38-4F35-A8E2-49AA99CF50A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755819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4CAC1C44-400C-9FCE-68BF-44C96F5E801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08368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CAC1C44-400C-9FCE-68BF-44C96F5E8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4F54BF-2731-45DB-ACF8-1C5937A479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651" y="393162"/>
            <a:ext cx="2163600" cy="2161666"/>
          </a:xfrm>
          <a:prstGeom prst="ellipse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4E4CE5AE-EDE6-47DA-BB3F-CE8BB851D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1649" y="64770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rtl="0">
              <a:defRPr lang="fr-FR" sz="9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1203C264-2664-4C65-9D3B-B8461B75B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0370" y="6477001"/>
            <a:ext cx="27007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2E378C-680B-4D8F-9CE2-6FF316AAD5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1648" y="2865438"/>
            <a:ext cx="2163593" cy="360000"/>
          </a:xfrm>
        </p:spPr>
        <p:txBody>
          <a:bodyPr>
            <a:normAutofit/>
          </a:bodyPr>
          <a:lstStyle>
            <a:lvl1pPr rtl="0">
              <a:defRPr sz="2000" b="1"/>
            </a:lvl1pPr>
          </a:lstStyle>
          <a:p>
            <a:pPr lvl="0"/>
            <a:r>
              <a:rPr lang="fr-FR" noProof="0" dirty="0"/>
              <a:t>First Name </a:t>
            </a:r>
            <a:r>
              <a:rPr lang="fr-FR" noProof="0" dirty="0" err="1"/>
              <a:t>NAME</a:t>
            </a:r>
            <a:endParaRPr lang="fr-FR" noProof="0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C7F9612-729F-47D1-9FD3-1F6A06EE64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1648" y="3272563"/>
            <a:ext cx="2163583" cy="360000"/>
          </a:xfrm>
        </p:spPr>
        <p:txBody>
          <a:bodyPr>
            <a:normAutofit/>
          </a:bodyPr>
          <a:lstStyle>
            <a:lvl1pPr rtl="0">
              <a:defRPr sz="1800" b="1">
                <a:solidFill>
                  <a:srgbClr val="007680"/>
                </a:solidFill>
                <a:latin typeface="+mj-lt"/>
              </a:defRPr>
            </a:lvl1pPr>
          </a:lstStyle>
          <a:p>
            <a:pPr lvl="0"/>
            <a:r>
              <a:rPr lang="fr-FR" noProof="0" dirty="0" err="1"/>
              <a:t>Function</a:t>
            </a:r>
            <a:endParaRPr lang="fr-FR" noProof="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A982542-BE3D-4148-8B89-E73615CAFF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48" y="3679688"/>
            <a:ext cx="2163571" cy="360000"/>
          </a:xfrm>
        </p:spPr>
        <p:txBody>
          <a:bodyPr>
            <a:normAutofit/>
          </a:bodyPr>
          <a:lstStyle>
            <a:lvl1pPr rtl="0"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noProof="0" dirty="0"/>
              <a:t>Activity</a:t>
            </a:r>
          </a:p>
        </p:txBody>
      </p:sp>
      <p:grpSp>
        <p:nvGrpSpPr>
          <p:cNvPr id="13" name="Group 887">
            <a:extLst>
              <a:ext uri="{FF2B5EF4-FFF2-40B4-BE49-F238E27FC236}">
                <a16:creationId xmlns:a16="http://schemas.microsoft.com/office/drawing/2014/main" id="{97F8670C-02BB-47D5-A555-CFD96BB2018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01649" y="4146110"/>
            <a:ext cx="173524" cy="173524"/>
            <a:chOff x="3302" y="3789"/>
            <a:chExt cx="340" cy="340"/>
          </a:xfrm>
          <a:solidFill>
            <a:srgbClr val="009A44"/>
          </a:solidFill>
        </p:grpSpPr>
        <p:sp>
          <p:nvSpPr>
            <p:cNvPr id="14" name="Rectangle 888">
              <a:extLst>
                <a:ext uri="{FF2B5EF4-FFF2-40B4-BE49-F238E27FC236}">
                  <a16:creationId xmlns:a16="http://schemas.microsoft.com/office/drawing/2014/main" id="{CFC6D1EB-56D4-4912-AED5-2D687CF24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3" y="3889"/>
              <a:ext cx="58" cy="1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0796" tIns="50398" rIns="100796" bIns="50398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Freeform 889">
              <a:extLst>
                <a:ext uri="{FF2B5EF4-FFF2-40B4-BE49-F238E27FC236}">
                  <a16:creationId xmlns:a16="http://schemas.microsoft.com/office/drawing/2014/main" id="{7EF8E2DF-5422-42B0-AE7B-3EDB75DA0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2" y="3867"/>
              <a:ext cx="100" cy="184"/>
            </a:xfrm>
            <a:custGeom>
              <a:avLst/>
              <a:gdLst>
                <a:gd name="T0" fmla="*/ 148 w 150"/>
                <a:gd name="T1" fmla="*/ 0 h 277"/>
                <a:gd name="T2" fmla="*/ 2 w 150"/>
                <a:gd name="T3" fmla="*/ 0 h 277"/>
                <a:gd name="T4" fmla="*/ 0 w 150"/>
                <a:gd name="T5" fmla="*/ 0 h 277"/>
                <a:gd name="T6" fmla="*/ 0 w 150"/>
                <a:gd name="T7" fmla="*/ 277 h 277"/>
                <a:gd name="T8" fmla="*/ 0 w 150"/>
                <a:gd name="T9" fmla="*/ 277 h 277"/>
                <a:gd name="T10" fmla="*/ 2 w 150"/>
                <a:gd name="T11" fmla="*/ 277 h 277"/>
                <a:gd name="T12" fmla="*/ 148 w 150"/>
                <a:gd name="T13" fmla="*/ 277 h 277"/>
                <a:gd name="T14" fmla="*/ 150 w 150"/>
                <a:gd name="T15" fmla="*/ 276 h 277"/>
                <a:gd name="T16" fmla="*/ 150 w 150"/>
                <a:gd name="T17" fmla="*/ 0 h 277"/>
                <a:gd name="T18" fmla="*/ 148 w 150"/>
                <a:gd name="T19" fmla="*/ 0 h 277"/>
                <a:gd name="T20" fmla="*/ 75 w 150"/>
                <a:gd name="T21" fmla="*/ 256 h 277"/>
                <a:gd name="T22" fmla="*/ 64 w 150"/>
                <a:gd name="T23" fmla="*/ 245 h 277"/>
                <a:gd name="T24" fmla="*/ 75 w 150"/>
                <a:gd name="T25" fmla="*/ 234 h 277"/>
                <a:gd name="T26" fmla="*/ 86 w 150"/>
                <a:gd name="T27" fmla="*/ 245 h 277"/>
                <a:gd name="T28" fmla="*/ 75 w 150"/>
                <a:gd name="T29" fmla="*/ 256 h 277"/>
                <a:gd name="T30" fmla="*/ 139 w 150"/>
                <a:gd name="T31" fmla="*/ 202 h 277"/>
                <a:gd name="T32" fmla="*/ 128 w 150"/>
                <a:gd name="T33" fmla="*/ 213 h 277"/>
                <a:gd name="T34" fmla="*/ 22 w 150"/>
                <a:gd name="T35" fmla="*/ 213 h 277"/>
                <a:gd name="T36" fmla="*/ 11 w 150"/>
                <a:gd name="T37" fmla="*/ 202 h 277"/>
                <a:gd name="T38" fmla="*/ 11 w 150"/>
                <a:gd name="T39" fmla="*/ 21 h 277"/>
                <a:gd name="T40" fmla="*/ 22 w 150"/>
                <a:gd name="T41" fmla="*/ 10 h 277"/>
                <a:gd name="T42" fmla="*/ 128 w 150"/>
                <a:gd name="T43" fmla="*/ 10 h 277"/>
                <a:gd name="T44" fmla="*/ 139 w 150"/>
                <a:gd name="T45" fmla="*/ 21 h 277"/>
                <a:gd name="T46" fmla="*/ 139 w 150"/>
                <a:gd name="T47" fmla="*/ 20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277">
                  <a:moveTo>
                    <a:pt x="14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1" y="277"/>
                    <a:pt x="1" y="277"/>
                    <a:pt x="2" y="277"/>
                  </a:cubicBezTo>
                  <a:cubicBezTo>
                    <a:pt x="148" y="277"/>
                    <a:pt x="148" y="277"/>
                    <a:pt x="148" y="277"/>
                  </a:cubicBezTo>
                  <a:cubicBezTo>
                    <a:pt x="149" y="277"/>
                    <a:pt x="150" y="277"/>
                    <a:pt x="150" y="276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49" y="0"/>
                    <a:pt x="148" y="0"/>
                  </a:cubicBezTo>
                  <a:close/>
                  <a:moveTo>
                    <a:pt x="75" y="256"/>
                  </a:moveTo>
                  <a:cubicBezTo>
                    <a:pt x="69" y="256"/>
                    <a:pt x="64" y="251"/>
                    <a:pt x="64" y="245"/>
                  </a:cubicBezTo>
                  <a:cubicBezTo>
                    <a:pt x="64" y="239"/>
                    <a:pt x="69" y="234"/>
                    <a:pt x="75" y="234"/>
                  </a:cubicBezTo>
                  <a:cubicBezTo>
                    <a:pt x="81" y="234"/>
                    <a:pt x="86" y="239"/>
                    <a:pt x="86" y="245"/>
                  </a:cubicBezTo>
                  <a:cubicBezTo>
                    <a:pt x="86" y="251"/>
                    <a:pt x="81" y="256"/>
                    <a:pt x="75" y="256"/>
                  </a:cubicBezTo>
                  <a:close/>
                  <a:moveTo>
                    <a:pt x="139" y="202"/>
                  </a:moveTo>
                  <a:cubicBezTo>
                    <a:pt x="139" y="208"/>
                    <a:pt x="134" y="213"/>
                    <a:pt x="128" y="213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16" y="213"/>
                    <a:pt x="11" y="208"/>
                    <a:pt x="11" y="20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5"/>
                    <a:pt x="16" y="10"/>
                    <a:pt x="22" y="10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34" y="10"/>
                    <a:pt x="139" y="15"/>
                    <a:pt x="139" y="21"/>
                  </a:cubicBezTo>
                  <a:lnTo>
                    <a:pt x="139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0796" tIns="50398" rIns="100796" bIns="50398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Freeform 890">
              <a:extLst>
                <a:ext uri="{FF2B5EF4-FFF2-40B4-BE49-F238E27FC236}">
                  <a16:creationId xmlns:a16="http://schemas.microsoft.com/office/drawing/2014/main" id="{3AE25BBC-728A-44AC-A3DB-6D5DE321A8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2" y="3789"/>
              <a:ext cx="340" cy="34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352 w 512"/>
                <a:gd name="T11" fmla="*/ 395 h 512"/>
                <a:gd name="T12" fmla="*/ 329 w 512"/>
                <a:gd name="T13" fmla="*/ 416 h 512"/>
                <a:gd name="T14" fmla="*/ 183 w 512"/>
                <a:gd name="T15" fmla="*/ 416 h 512"/>
                <a:gd name="T16" fmla="*/ 160 w 512"/>
                <a:gd name="T17" fmla="*/ 395 h 512"/>
                <a:gd name="T18" fmla="*/ 160 w 512"/>
                <a:gd name="T19" fmla="*/ 118 h 512"/>
                <a:gd name="T20" fmla="*/ 183 w 512"/>
                <a:gd name="T21" fmla="*/ 96 h 512"/>
                <a:gd name="T22" fmla="*/ 329 w 512"/>
                <a:gd name="T23" fmla="*/ 96 h 512"/>
                <a:gd name="T24" fmla="*/ 352 w 512"/>
                <a:gd name="T25" fmla="*/ 118 h 512"/>
                <a:gd name="T26" fmla="*/ 352 w 512"/>
                <a:gd name="T27" fmla="*/ 39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5" y="0"/>
                    <a:pt x="0" y="115"/>
                    <a:pt x="0" y="256"/>
                  </a:cubicBezTo>
                  <a:cubicBezTo>
                    <a:pt x="0" y="398"/>
                    <a:pt x="115" y="512"/>
                    <a:pt x="256" y="512"/>
                  </a:cubicBezTo>
                  <a:cubicBezTo>
                    <a:pt x="397" y="512"/>
                    <a:pt x="512" y="398"/>
                    <a:pt x="512" y="256"/>
                  </a:cubicBezTo>
                  <a:cubicBezTo>
                    <a:pt x="512" y="115"/>
                    <a:pt x="397" y="0"/>
                    <a:pt x="256" y="0"/>
                  </a:cubicBezTo>
                  <a:close/>
                  <a:moveTo>
                    <a:pt x="352" y="395"/>
                  </a:moveTo>
                  <a:cubicBezTo>
                    <a:pt x="352" y="407"/>
                    <a:pt x="342" y="416"/>
                    <a:pt x="329" y="416"/>
                  </a:cubicBezTo>
                  <a:cubicBezTo>
                    <a:pt x="183" y="416"/>
                    <a:pt x="183" y="416"/>
                    <a:pt x="183" y="416"/>
                  </a:cubicBezTo>
                  <a:cubicBezTo>
                    <a:pt x="170" y="416"/>
                    <a:pt x="160" y="407"/>
                    <a:pt x="160" y="395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0" y="106"/>
                    <a:pt x="170" y="96"/>
                    <a:pt x="183" y="96"/>
                  </a:cubicBezTo>
                  <a:cubicBezTo>
                    <a:pt x="329" y="96"/>
                    <a:pt x="329" y="96"/>
                    <a:pt x="329" y="96"/>
                  </a:cubicBezTo>
                  <a:cubicBezTo>
                    <a:pt x="342" y="96"/>
                    <a:pt x="352" y="106"/>
                    <a:pt x="352" y="118"/>
                  </a:cubicBezTo>
                  <a:lnTo>
                    <a:pt x="352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0796" tIns="50398" rIns="100796" bIns="50398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7" name="Freeform 701">
            <a:extLst>
              <a:ext uri="{FF2B5EF4-FFF2-40B4-BE49-F238E27FC236}">
                <a16:creationId xmlns:a16="http://schemas.microsoft.com/office/drawing/2014/main" id="{3FEC3093-4628-4C52-B4D9-05B2E4CB0DA4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04526" y="4400292"/>
            <a:ext cx="167770" cy="168262"/>
          </a:xfrm>
          <a:custGeom>
            <a:avLst/>
            <a:gdLst>
              <a:gd name="T0" fmla="*/ 202 w 512"/>
              <a:gd name="T1" fmla="*/ 252 h 512"/>
              <a:gd name="T2" fmla="*/ 117 w 512"/>
              <a:gd name="T3" fmla="*/ 337 h 512"/>
              <a:gd name="T4" fmla="*/ 117 w 512"/>
              <a:gd name="T5" fmla="*/ 173 h 512"/>
              <a:gd name="T6" fmla="*/ 202 w 512"/>
              <a:gd name="T7" fmla="*/ 252 h 512"/>
              <a:gd name="T8" fmla="*/ 378 w 512"/>
              <a:gd name="T9" fmla="*/ 160 h 512"/>
              <a:gd name="T10" fmla="*/ 133 w 512"/>
              <a:gd name="T11" fmla="*/ 160 h 512"/>
              <a:gd name="T12" fmla="*/ 256 w 512"/>
              <a:gd name="T13" fmla="*/ 273 h 512"/>
              <a:gd name="T14" fmla="*/ 378 w 512"/>
              <a:gd name="T15" fmla="*/ 160 h 512"/>
              <a:gd name="T16" fmla="*/ 263 w 512"/>
              <a:gd name="T17" fmla="*/ 295 h 512"/>
              <a:gd name="T18" fmla="*/ 256 w 512"/>
              <a:gd name="T19" fmla="*/ 298 h 512"/>
              <a:gd name="T20" fmla="*/ 248 w 512"/>
              <a:gd name="T21" fmla="*/ 295 h 512"/>
              <a:gd name="T22" fmla="*/ 217 w 512"/>
              <a:gd name="T23" fmla="*/ 267 h 512"/>
              <a:gd name="T24" fmla="*/ 132 w 512"/>
              <a:gd name="T25" fmla="*/ 352 h 512"/>
              <a:gd name="T26" fmla="*/ 379 w 512"/>
              <a:gd name="T27" fmla="*/ 352 h 512"/>
              <a:gd name="T28" fmla="*/ 294 w 512"/>
              <a:gd name="T29" fmla="*/ 267 h 512"/>
              <a:gd name="T30" fmla="*/ 263 w 512"/>
              <a:gd name="T31" fmla="*/ 295 h 512"/>
              <a:gd name="T32" fmla="*/ 512 w 512"/>
              <a:gd name="T33" fmla="*/ 256 h 512"/>
              <a:gd name="T34" fmla="*/ 256 w 512"/>
              <a:gd name="T35" fmla="*/ 512 h 512"/>
              <a:gd name="T36" fmla="*/ 0 w 512"/>
              <a:gd name="T37" fmla="*/ 256 h 512"/>
              <a:gd name="T38" fmla="*/ 256 w 512"/>
              <a:gd name="T39" fmla="*/ 0 h 512"/>
              <a:gd name="T40" fmla="*/ 512 w 512"/>
              <a:gd name="T41" fmla="*/ 256 h 512"/>
              <a:gd name="T42" fmla="*/ 416 w 512"/>
              <a:gd name="T43" fmla="*/ 149 h 512"/>
              <a:gd name="T44" fmla="*/ 405 w 512"/>
              <a:gd name="T45" fmla="*/ 138 h 512"/>
              <a:gd name="T46" fmla="*/ 106 w 512"/>
              <a:gd name="T47" fmla="*/ 138 h 512"/>
              <a:gd name="T48" fmla="*/ 96 w 512"/>
              <a:gd name="T49" fmla="*/ 149 h 512"/>
              <a:gd name="T50" fmla="*/ 96 w 512"/>
              <a:gd name="T51" fmla="*/ 362 h 512"/>
              <a:gd name="T52" fmla="*/ 106 w 512"/>
              <a:gd name="T53" fmla="*/ 373 h 512"/>
              <a:gd name="T54" fmla="*/ 405 w 512"/>
              <a:gd name="T55" fmla="*/ 373 h 512"/>
              <a:gd name="T56" fmla="*/ 416 w 512"/>
              <a:gd name="T57" fmla="*/ 362 h 512"/>
              <a:gd name="T58" fmla="*/ 416 w 512"/>
              <a:gd name="T59" fmla="*/ 149 h 512"/>
              <a:gd name="T60" fmla="*/ 394 w 512"/>
              <a:gd name="T61" fmla="*/ 337 h 512"/>
              <a:gd name="T62" fmla="*/ 394 w 512"/>
              <a:gd name="T63" fmla="*/ 173 h 512"/>
              <a:gd name="T64" fmla="*/ 310 w 512"/>
              <a:gd name="T65" fmla="*/ 252 h 512"/>
              <a:gd name="T66" fmla="*/ 394 w 512"/>
              <a:gd name="T67" fmla="*/ 337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2" h="512">
                <a:moveTo>
                  <a:pt x="202" y="252"/>
                </a:moveTo>
                <a:cubicBezTo>
                  <a:pt x="117" y="337"/>
                  <a:pt x="117" y="337"/>
                  <a:pt x="117" y="337"/>
                </a:cubicBezTo>
                <a:cubicBezTo>
                  <a:pt x="117" y="173"/>
                  <a:pt x="117" y="173"/>
                  <a:pt x="117" y="173"/>
                </a:cubicBezTo>
                <a:lnTo>
                  <a:pt x="202" y="252"/>
                </a:lnTo>
                <a:close/>
                <a:moveTo>
                  <a:pt x="378" y="160"/>
                </a:moveTo>
                <a:cubicBezTo>
                  <a:pt x="133" y="160"/>
                  <a:pt x="133" y="160"/>
                  <a:pt x="133" y="160"/>
                </a:cubicBezTo>
                <a:cubicBezTo>
                  <a:pt x="256" y="273"/>
                  <a:pt x="256" y="273"/>
                  <a:pt x="256" y="273"/>
                </a:cubicBezTo>
                <a:lnTo>
                  <a:pt x="378" y="160"/>
                </a:lnTo>
                <a:close/>
                <a:moveTo>
                  <a:pt x="263" y="295"/>
                </a:moveTo>
                <a:cubicBezTo>
                  <a:pt x="261" y="297"/>
                  <a:pt x="258" y="298"/>
                  <a:pt x="256" y="298"/>
                </a:cubicBezTo>
                <a:cubicBezTo>
                  <a:pt x="253" y="298"/>
                  <a:pt x="250" y="297"/>
                  <a:pt x="248" y="295"/>
                </a:cubicBezTo>
                <a:cubicBezTo>
                  <a:pt x="217" y="267"/>
                  <a:pt x="217" y="267"/>
                  <a:pt x="217" y="267"/>
                </a:cubicBezTo>
                <a:cubicBezTo>
                  <a:pt x="132" y="352"/>
                  <a:pt x="132" y="352"/>
                  <a:pt x="132" y="352"/>
                </a:cubicBezTo>
                <a:cubicBezTo>
                  <a:pt x="379" y="352"/>
                  <a:pt x="379" y="352"/>
                  <a:pt x="379" y="352"/>
                </a:cubicBezTo>
                <a:cubicBezTo>
                  <a:pt x="294" y="267"/>
                  <a:pt x="294" y="267"/>
                  <a:pt x="294" y="267"/>
                </a:cubicBezTo>
                <a:lnTo>
                  <a:pt x="263" y="295"/>
                </a:lnTo>
                <a:close/>
                <a:moveTo>
                  <a:pt x="512" y="256"/>
                </a:moveTo>
                <a:cubicBezTo>
                  <a:pt x="512" y="397"/>
                  <a:pt x="397" y="512"/>
                  <a:pt x="256" y="512"/>
                </a:cubicBezTo>
                <a:cubicBezTo>
                  <a:pt x="114" y="512"/>
                  <a:pt x="0" y="397"/>
                  <a:pt x="0" y="256"/>
                </a:cubicBezTo>
                <a:cubicBezTo>
                  <a:pt x="0" y="114"/>
                  <a:pt x="114" y="0"/>
                  <a:pt x="256" y="0"/>
                </a:cubicBezTo>
                <a:cubicBezTo>
                  <a:pt x="397" y="0"/>
                  <a:pt x="512" y="114"/>
                  <a:pt x="512" y="256"/>
                </a:cubicBezTo>
                <a:close/>
                <a:moveTo>
                  <a:pt x="416" y="149"/>
                </a:moveTo>
                <a:cubicBezTo>
                  <a:pt x="416" y="143"/>
                  <a:pt x="411" y="138"/>
                  <a:pt x="405" y="138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0" y="138"/>
                  <a:pt x="96" y="143"/>
                  <a:pt x="96" y="149"/>
                </a:cubicBezTo>
                <a:cubicBezTo>
                  <a:pt x="96" y="362"/>
                  <a:pt x="96" y="362"/>
                  <a:pt x="96" y="362"/>
                </a:cubicBezTo>
                <a:cubicBezTo>
                  <a:pt x="96" y="368"/>
                  <a:pt x="100" y="373"/>
                  <a:pt x="106" y="373"/>
                </a:cubicBezTo>
                <a:cubicBezTo>
                  <a:pt x="405" y="373"/>
                  <a:pt x="405" y="373"/>
                  <a:pt x="405" y="373"/>
                </a:cubicBezTo>
                <a:cubicBezTo>
                  <a:pt x="411" y="373"/>
                  <a:pt x="416" y="368"/>
                  <a:pt x="416" y="362"/>
                </a:cubicBezTo>
                <a:lnTo>
                  <a:pt x="416" y="149"/>
                </a:lnTo>
                <a:close/>
                <a:moveTo>
                  <a:pt x="394" y="337"/>
                </a:moveTo>
                <a:cubicBezTo>
                  <a:pt x="394" y="173"/>
                  <a:pt x="394" y="173"/>
                  <a:pt x="394" y="173"/>
                </a:cubicBezTo>
                <a:cubicBezTo>
                  <a:pt x="310" y="252"/>
                  <a:pt x="310" y="252"/>
                  <a:pt x="310" y="252"/>
                </a:cubicBezTo>
                <a:lnTo>
                  <a:pt x="394" y="337"/>
                </a:lnTo>
                <a:close/>
              </a:path>
            </a:pathLst>
          </a:custGeom>
          <a:solidFill>
            <a:srgbClr val="009A44"/>
          </a:solidFill>
          <a:ln>
            <a:noFill/>
          </a:ln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fr-FR" sz="1709" noProof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FB351BF-C65F-4B9F-80EA-5CC4F0E01D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5451" y="4111990"/>
            <a:ext cx="1656000" cy="216000"/>
          </a:xfrm>
        </p:spPr>
        <p:txBody>
          <a:bodyPr>
            <a:normAutofit/>
          </a:bodyPr>
          <a:lstStyle>
            <a:lvl1pPr rtl="0"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noProof="0" dirty="0"/>
              <a:t>+33 (0) 0 00 00 00 00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A8B8293D-71A2-4332-AF3A-2B93912BC3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5451" y="4376423"/>
            <a:ext cx="1656000" cy="216000"/>
          </a:xfrm>
        </p:spPr>
        <p:txBody>
          <a:bodyPr>
            <a:normAutofit/>
          </a:bodyPr>
          <a:lstStyle>
            <a:lvl1pPr rtl="0">
              <a:defRPr sz="1200" b="0">
                <a:solidFill>
                  <a:srgbClr val="00A3E0"/>
                </a:solidFill>
                <a:latin typeface="+mn-lt"/>
              </a:defRPr>
            </a:lvl1pPr>
          </a:lstStyle>
          <a:p>
            <a:pPr lvl="0"/>
            <a:r>
              <a:rPr lang="fr-FR" noProof="0" dirty="0"/>
              <a:t>email@deloitte.fr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8FDD1B7-37DF-4881-9897-6C2B8A484C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649" y="4773882"/>
            <a:ext cx="3528000" cy="1534129"/>
          </a:xfrm>
        </p:spPr>
        <p:txBody>
          <a:bodyPr>
            <a:normAutofit/>
          </a:bodyPr>
          <a:lstStyle>
            <a:lvl1pPr rtl="0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noProof="0" dirty="0"/>
              <a:t>Introduction - "Lorem ipsum </a:t>
            </a:r>
            <a:r>
              <a:rPr lang="fr-FR" noProof="0" dirty="0" err="1"/>
              <a:t>dolor</a:t>
            </a:r>
            <a:r>
              <a:rPr lang="fr-FR" noProof="0" dirty="0"/>
              <a:t> </a:t>
            </a:r>
            <a:r>
              <a:rPr lang="fr-FR" noProof="0" dirty="0" err="1"/>
              <a:t>sit</a:t>
            </a:r>
            <a:r>
              <a:rPr lang="fr-FR" noProof="0" dirty="0"/>
              <a:t> </a:t>
            </a:r>
            <a:r>
              <a:rPr lang="fr-FR" noProof="0" dirty="0" err="1"/>
              <a:t>amet</a:t>
            </a:r>
            <a:r>
              <a:rPr lang="fr-FR" noProof="0" dirty="0"/>
              <a:t>, </a:t>
            </a:r>
            <a:r>
              <a:rPr lang="fr-FR" noProof="0" dirty="0" err="1"/>
              <a:t>consectetur</a:t>
            </a:r>
            <a:r>
              <a:rPr lang="fr-FR" noProof="0" dirty="0"/>
              <a:t> </a:t>
            </a:r>
            <a:r>
              <a:rPr lang="fr-FR" noProof="0" dirty="0" err="1"/>
              <a:t>adipiscing</a:t>
            </a:r>
            <a:r>
              <a:rPr lang="fr-FR" noProof="0" dirty="0"/>
              <a:t> </a:t>
            </a:r>
            <a:r>
              <a:rPr lang="fr-FR" noProof="0" dirty="0" err="1"/>
              <a:t>elit</a:t>
            </a:r>
            <a:r>
              <a:rPr lang="fr-FR" noProof="0" dirty="0"/>
              <a:t>, </a:t>
            </a:r>
            <a:r>
              <a:rPr lang="fr-FR" noProof="0" dirty="0" err="1"/>
              <a:t>sed</a:t>
            </a:r>
            <a:r>
              <a:rPr lang="fr-FR" noProof="0" dirty="0"/>
              <a:t> do </a:t>
            </a:r>
            <a:r>
              <a:rPr lang="fr-FR" noProof="0" dirty="0" err="1"/>
              <a:t>eiusmod</a:t>
            </a:r>
            <a:r>
              <a:rPr lang="fr-FR" noProof="0" dirty="0"/>
              <a:t> </a:t>
            </a:r>
            <a:r>
              <a:rPr lang="fr-FR" noProof="0" dirty="0" err="1"/>
              <a:t>tempor</a:t>
            </a:r>
            <a:r>
              <a:rPr lang="fr-FR" noProof="0" dirty="0"/>
              <a:t> </a:t>
            </a:r>
            <a:r>
              <a:rPr lang="fr-FR" noProof="0" dirty="0" err="1"/>
              <a:t>incididunt</a:t>
            </a:r>
            <a:r>
              <a:rPr lang="fr-FR" noProof="0" dirty="0"/>
              <a:t> ut </a:t>
            </a:r>
            <a:r>
              <a:rPr lang="fr-FR" noProof="0" dirty="0" err="1"/>
              <a:t>labore</a:t>
            </a:r>
            <a:r>
              <a:rPr lang="fr-FR" noProof="0" dirty="0"/>
              <a:t> et </a:t>
            </a:r>
            <a:r>
              <a:rPr lang="fr-FR" noProof="0" dirty="0" err="1"/>
              <a:t>dolore</a:t>
            </a:r>
            <a:r>
              <a:rPr lang="fr-FR" noProof="0" dirty="0"/>
              <a:t> magna </a:t>
            </a:r>
            <a:r>
              <a:rPr lang="fr-FR" noProof="0" dirty="0" err="1"/>
              <a:t>aliqua</a:t>
            </a:r>
            <a:r>
              <a:rPr lang="fr-FR" noProof="0" dirty="0"/>
              <a:t>. Ut </a:t>
            </a:r>
            <a:r>
              <a:rPr lang="fr-FR" noProof="0" dirty="0" err="1"/>
              <a:t>enim</a:t>
            </a:r>
            <a:r>
              <a:rPr lang="fr-FR" noProof="0" dirty="0"/>
              <a:t> ad </a:t>
            </a:r>
            <a:r>
              <a:rPr lang="fr-FR" noProof="0" dirty="0" err="1"/>
              <a:t>minim</a:t>
            </a:r>
            <a:r>
              <a:rPr lang="fr-FR" noProof="0" dirty="0"/>
              <a:t> </a:t>
            </a:r>
            <a:r>
              <a:rPr lang="fr-FR" noProof="0" dirty="0" err="1"/>
              <a:t>veniam</a:t>
            </a:r>
            <a:r>
              <a:rPr lang="fr-FR" noProof="0" dirty="0"/>
              <a:t>, </a:t>
            </a:r>
            <a:r>
              <a:rPr lang="fr-FR" noProof="0" dirty="0" err="1"/>
              <a:t>quis</a:t>
            </a:r>
            <a:r>
              <a:rPr lang="fr-FR" noProof="0" dirty="0"/>
              <a:t> </a:t>
            </a:r>
            <a:r>
              <a:rPr lang="fr-FR" noProof="0" dirty="0" err="1"/>
              <a:t>nostrud</a:t>
            </a:r>
            <a:r>
              <a:rPr lang="fr-FR" noProof="0" dirty="0"/>
              <a:t> </a:t>
            </a:r>
            <a:r>
              <a:rPr lang="fr-FR" noProof="0" dirty="0" err="1"/>
              <a:t>exercitation</a:t>
            </a:r>
            <a:r>
              <a:rPr lang="fr-FR" noProof="0" dirty="0"/>
              <a:t> </a:t>
            </a:r>
            <a:r>
              <a:rPr lang="fr-FR" noProof="0" dirty="0" err="1"/>
              <a:t>ullamco</a:t>
            </a:r>
            <a:r>
              <a:rPr lang="fr-FR" noProof="0" dirty="0"/>
              <a:t> </a:t>
            </a:r>
            <a:r>
              <a:rPr lang="fr-FR" noProof="0" dirty="0" err="1"/>
              <a:t>laboris</a:t>
            </a:r>
            <a:r>
              <a:rPr lang="fr-FR" noProof="0" dirty="0"/>
              <a:t> </a:t>
            </a:r>
            <a:r>
              <a:rPr lang="fr-FR" noProof="0" dirty="0" err="1"/>
              <a:t>nisi</a:t>
            </a:r>
            <a:r>
              <a:rPr lang="fr-FR" noProof="0" dirty="0"/>
              <a:t> ut </a:t>
            </a:r>
            <a:r>
              <a:rPr lang="fr-FR" noProof="0" dirty="0" err="1"/>
              <a:t>aliquip</a:t>
            </a:r>
            <a:r>
              <a:rPr lang="fr-FR" noProof="0" dirty="0"/>
              <a:t> ex </a:t>
            </a:r>
            <a:r>
              <a:rPr lang="fr-FR" noProof="0" dirty="0" err="1"/>
              <a:t>ea</a:t>
            </a:r>
            <a:r>
              <a:rPr lang="fr-FR" noProof="0" dirty="0"/>
              <a:t> commodo </a:t>
            </a:r>
            <a:r>
              <a:rPr lang="fr-FR" noProof="0" dirty="0" err="1"/>
              <a:t>consequat</a:t>
            </a:r>
            <a:r>
              <a:rPr lang="fr-FR" noProof="0" dirty="0"/>
              <a:t>. Duis </a:t>
            </a:r>
            <a:r>
              <a:rPr lang="fr-FR" noProof="0" dirty="0" err="1"/>
              <a:t>aute</a:t>
            </a:r>
            <a:r>
              <a:rPr lang="fr-FR" noProof="0" dirty="0"/>
              <a:t> </a:t>
            </a:r>
            <a:r>
              <a:rPr lang="fr-FR" noProof="0" dirty="0" err="1"/>
              <a:t>irure</a:t>
            </a:r>
            <a:r>
              <a:rPr lang="fr-FR" noProof="0" dirty="0"/>
              <a:t> </a:t>
            </a:r>
            <a:r>
              <a:rPr lang="fr-FR" noProof="0" dirty="0" err="1"/>
              <a:t>dolor</a:t>
            </a:r>
            <a:r>
              <a:rPr lang="fr-FR" noProof="0" dirty="0"/>
              <a:t> in </a:t>
            </a:r>
            <a:r>
              <a:rPr lang="fr-FR" noProof="0" dirty="0" err="1"/>
              <a:t>reprehenderit</a:t>
            </a:r>
            <a:r>
              <a:rPr lang="fr-FR" noProof="0" dirty="0"/>
              <a:t> in </a:t>
            </a:r>
            <a:r>
              <a:rPr lang="fr-FR" noProof="0" dirty="0" err="1"/>
              <a:t>voluptate</a:t>
            </a:r>
            <a:r>
              <a:rPr lang="fr-FR" noProof="0" dirty="0"/>
              <a:t> </a:t>
            </a:r>
            <a:r>
              <a:rPr lang="fr-FR" noProof="0" dirty="0" err="1"/>
              <a:t>velit</a:t>
            </a:r>
            <a:r>
              <a:rPr lang="fr-FR" noProof="0" dirty="0"/>
              <a:t> esse </a:t>
            </a:r>
            <a:r>
              <a:rPr lang="fr-FR" noProof="0" dirty="0" err="1"/>
              <a:t>cillum</a:t>
            </a:r>
            <a:r>
              <a:rPr lang="fr-FR" noProof="0" dirty="0"/>
              <a:t> </a:t>
            </a:r>
            <a:r>
              <a:rPr lang="fr-FR" noProof="0" dirty="0" err="1"/>
              <a:t>dolore</a:t>
            </a:r>
            <a:r>
              <a:rPr lang="fr-FR" noProof="0" dirty="0"/>
              <a:t> eu </a:t>
            </a:r>
            <a:r>
              <a:rPr lang="fr-FR" noProof="0" dirty="0" err="1"/>
              <a:t>fugiat</a:t>
            </a:r>
            <a:r>
              <a:rPr lang="fr-FR" noProof="0" dirty="0"/>
              <a:t> </a:t>
            </a:r>
            <a:r>
              <a:rPr lang="fr-FR" noProof="0" dirty="0" err="1"/>
              <a:t>nulla</a:t>
            </a:r>
            <a:r>
              <a:rPr lang="fr-FR" noProof="0" dirty="0"/>
              <a:t> </a:t>
            </a:r>
            <a:r>
              <a:rPr lang="fr-FR" noProof="0" dirty="0" err="1"/>
              <a:t>pariatur</a:t>
            </a:r>
            <a:r>
              <a:rPr lang="fr-FR" noProof="0" dirty="0"/>
              <a:t>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A1DD19E-E4DC-4CA9-8F92-14264622042A}"/>
              </a:ext>
            </a:extLst>
          </p:cNvPr>
          <p:cNvGrpSpPr/>
          <p:nvPr userDrawn="1"/>
        </p:nvGrpSpPr>
        <p:grpSpPr>
          <a:xfrm>
            <a:off x="4134000" y="393162"/>
            <a:ext cx="3924000" cy="5914849"/>
            <a:chOff x="4223211" y="393162"/>
            <a:chExt cx="2650500" cy="586800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58A562A-F4C8-4E69-95F5-DB5E15346701}"/>
                </a:ext>
              </a:extLst>
            </p:cNvPr>
            <p:cNvCxnSpPr/>
            <p:nvPr userDrawn="1"/>
          </p:nvCxnSpPr>
          <p:spPr>
            <a:xfrm>
              <a:off x="4223211" y="393162"/>
              <a:ext cx="0" cy="5868000"/>
            </a:xfrm>
            <a:prstGeom prst="line">
              <a:avLst/>
            </a:prstGeom>
            <a:ln>
              <a:solidFill>
                <a:srgbClr val="A7A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46F2114-FDAE-460D-B25D-EDCF068BE255}"/>
                </a:ext>
              </a:extLst>
            </p:cNvPr>
            <p:cNvCxnSpPr/>
            <p:nvPr userDrawn="1"/>
          </p:nvCxnSpPr>
          <p:spPr>
            <a:xfrm>
              <a:off x="6873711" y="393162"/>
              <a:ext cx="0" cy="5868000"/>
            </a:xfrm>
            <a:prstGeom prst="line">
              <a:avLst/>
            </a:prstGeom>
            <a:ln>
              <a:solidFill>
                <a:srgbClr val="A7A8A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Freeform 564">
            <a:extLst>
              <a:ext uri="{FF2B5EF4-FFF2-40B4-BE49-F238E27FC236}">
                <a16:creationId xmlns:a16="http://schemas.microsoft.com/office/drawing/2014/main" id="{6CB85691-69BD-4459-94ED-722A1B24F7C1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340250" y="433859"/>
            <a:ext cx="378864" cy="373101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308 w 512"/>
              <a:gd name="T11" fmla="*/ 357 h 512"/>
              <a:gd name="T12" fmla="*/ 298 w 512"/>
              <a:gd name="T13" fmla="*/ 362 h 512"/>
              <a:gd name="T14" fmla="*/ 293 w 512"/>
              <a:gd name="T15" fmla="*/ 361 h 512"/>
              <a:gd name="T16" fmla="*/ 265 w 512"/>
              <a:gd name="T17" fmla="*/ 356 h 512"/>
              <a:gd name="T18" fmla="*/ 240 w 512"/>
              <a:gd name="T19" fmla="*/ 351 h 512"/>
              <a:gd name="T20" fmla="*/ 219 w 512"/>
              <a:gd name="T21" fmla="*/ 318 h 512"/>
              <a:gd name="T22" fmla="*/ 221 w 512"/>
              <a:gd name="T23" fmla="*/ 290 h 512"/>
              <a:gd name="T24" fmla="*/ 240 w 512"/>
              <a:gd name="T25" fmla="*/ 246 h 512"/>
              <a:gd name="T26" fmla="*/ 235 w 512"/>
              <a:gd name="T27" fmla="*/ 191 h 512"/>
              <a:gd name="T28" fmla="*/ 203 w 512"/>
              <a:gd name="T29" fmla="*/ 177 h 512"/>
              <a:gd name="T30" fmla="*/ 170 w 512"/>
              <a:gd name="T31" fmla="*/ 191 h 512"/>
              <a:gd name="T32" fmla="*/ 165 w 512"/>
              <a:gd name="T33" fmla="*/ 246 h 512"/>
              <a:gd name="T34" fmla="*/ 184 w 512"/>
              <a:gd name="T35" fmla="*/ 290 h 512"/>
              <a:gd name="T36" fmla="*/ 185 w 512"/>
              <a:gd name="T37" fmla="*/ 318 h 512"/>
              <a:gd name="T38" fmla="*/ 164 w 512"/>
              <a:gd name="T39" fmla="*/ 351 h 512"/>
              <a:gd name="T40" fmla="*/ 139 w 512"/>
              <a:gd name="T41" fmla="*/ 356 h 512"/>
              <a:gd name="T42" fmla="*/ 111 w 512"/>
              <a:gd name="T43" fmla="*/ 361 h 512"/>
              <a:gd name="T44" fmla="*/ 97 w 512"/>
              <a:gd name="T45" fmla="*/ 357 h 512"/>
              <a:gd name="T46" fmla="*/ 101 w 512"/>
              <a:gd name="T47" fmla="*/ 342 h 512"/>
              <a:gd name="T48" fmla="*/ 137 w 512"/>
              <a:gd name="T49" fmla="*/ 334 h 512"/>
              <a:gd name="T50" fmla="*/ 155 w 512"/>
              <a:gd name="T51" fmla="*/ 331 h 512"/>
              <a:gd name="T52" fmla="*/ 166 w 512"/>
              <a:gd name="T53" fmla="*/ 302 h 512"/>
              <a:gd name="T54" fmla="*/ 144 w 512"/>
              <a:gd name="T55" fmla="*/ 251 h 512"/>
              <a:gd name="T56" fmla="*/ 153 w 512"/>
              <a:gd name="T57" fmla="*/ 177 h 512"/>
              <a:gd name="T58" fmla="*/ 203 w 512"/>
              <a:gd name="T59" fmla="*/ 155 h 512"/>
              <a:gd name="T60" fmla="*/ 251 w 512"/>
              <a:gd name="T61" fmla="*/ 177 h 512"/>
              <a:gd name="T62" fmla="*/ 261 w 512"/>
              <a:gd name="T63" fmla="*/ 251 h 512"/>
              <a:gd name="T64" fmla="*/ 239 w 512"/>
              <a:gd name="T65" fmla="*/ 302 h 512"/>
              <a:gd name="T66" fmla="*/ 250 w 512"/>
              <a:gd name="T67" fmla="*/ 331 h 512"/>
              <a:gd name="T68" fmla="*/ 267 w 512"/>
              <a:gd name="T69" fmla="*/ 334 h 512"/>
              <a:gd name="T70" fmla="*/ 303 w 512"/>
              <a:gd name="T71" fmla="*/ 342 h 512"/>
              <a:gd name="T72" fmla="*/ 308 w 512"/>
              <a:gd name="T73" fmla="*/ 357 h 512"/>
              <a:gd name="T74" fmla="*/ 405 w 512"/>
              <a:gd name="T75" fmla="*/ 288 h 512"/>
              <a:gd name="T76" fmla="*/ 298 w 512"/>
              <a:gd name="T77" fmla="*/ 288 h 512"/>
              <a:gd name="T78" fmla="*/ 288 w 512"/>
              <a:gd name="T79" fmla="*/ 277 h 512"/>
              <a:gd name="T80" fmla="*/ 298 w 512"/>
              <a:gd name="T81" fmla="*/ 266 h 512"/>
              <a:gd name="T82" fmla="*/ 405 w 512"/>
              <a:gd name="T83" fmla="*/ 266 h 512"/>
              <a:gd name="T84" fmla="*/ 416 w 512"/>
              <a:gd name="T85" fmla="*/ 277 h 512"/>
              <a:gd name="T86" fmla="*/ 405 w 512"/>
              <a:gd name="T87" fmla="*/ 288 h 512"/>
              <a:gd name="T88" fmla="*/ 405 w 512"/>
              <a:gd name="T89" fmla="*/ 245 h 512"/>
              <a:gd name="T90" fmla="*/ 298 w 512"/>
              <a:gd name="T91" fmla="*/ 245 h 512"/>
              <a:gd name="T92" fmla="*/ 288 w 512"/>
              <a:gd name="T93" fmla="*/ 234 h 512"/>
              <a:gd name="T94" fmla="*/ 298 w 512"/>
              <a:gd name="T95" fmla="*/ 224 h 512"/>
              <a:gd name="T96" fmla="*/ 405 w 512"/>
              <a:gd name="T97" fmla="*/ 224 h 512"/>
              <a:gd name="T98" fmla="*/ 416 w 512"/>
              <a:gd name="T99" fmla="*/ 234 h 512"/>
              <a:gd name="T100" fmla="*/ 405 w 512"/>
              <a:gd name="T101" fmla="*/ 245 h 512"/>
              <a:gd name="T102" fmla="*/ 405 w 512"/>
              <a:gd name="T103" fmla="*/ 202 h 512"/>
              <a:gd name="T104" fmla="*/ 298 w 512"/>
              <a:gd name="T105" fmla="*/ 202 h 512"/>
              <a:gd name="T106" fmla="*/ 288 w 512"/>
              <a:gd name="T107" fmla="*/ 192 h 512"/>
              <a:gd name="T108" fmla="*/ 298 w 512"/>
              <a:gd name="T109" fmla="*/ 181 h 512"/>
              <a:gd name="T110" fmla="*/ 405 w 512"/>
              <a:gd name="T111" fmla="*/ 181 h 512"/>
              <a:gd name="T112" fmla="*/ 416 w 512"/>
              <a:gd name="T113" fmla="*/ 192 h 512"/>
              <a:gd name="T114" fmla="*/ 405 w 512"/>
              <a:gd name="T115" fmla="*/ 20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308" y="357"/>
                </a:moveTo>
                <a:cubicBezTo>
                  <a:pt x="306" y="360"/>
                  <a:pt x="302" y="362"/>
                  <a:pt x="298" y="362"/>
                </a:cubicBezTo>
                <a:cubicBezTo>
                  <a:pt x="296" y="362"/>
                  <a:pt x="295" y="362"/>
                  <a:pt x="293" y="361"/>
                </a:cubicBezTo>
                <a:cubicBezTo>
                  <a:pt x="286" y="357"/>
                  <a:pt x="275" y="356"/>
                  <a:pt x="265" y="356"/>
                </a:cubicBezTo>
                <a:cubicBezTo>
                  <a:pt x="255" y="355"/>
                  <a:pt x="247" y="354"/>
                  <a:pt x="240" y="351"/>
                </a:cubicBezTo>
                <a:cubicBezTo>
                  <a:pt x="227" y="344"/>
                  <a:pt x="221" y="324"/>
                  <a:pt x="219" y="318"/>
                </a:cubicBezTo>
                <a:cubicBezTo>
                  <a:pt x="217" y="309"/>
                  <a:pt x="216" y="297"/>
                  <a:pt x="221" y="290"/>
                </a:cubicBezTo>
                <a:cubicBezTo>
                  <a:pt x="228" y="280"/>
                  <a:pt x="236" y="261"/>
                  <a:pt x="240" y="246"/>
                </a:cubicBezTo>
                <a:cubicBezTo>
                  <a:pt x="246" y="221"/>
                  <a:pt x="244" y="202"/>
                  <a:pt x="235" y="191"/>
                </a:cubicBezTo>
                <a:cubicBezTo>
                  <a:pt x="223" y="176"/>
                  <a:pt x="203" y="176"/>
                  <a:pt x="203" y="177"/>
                </a:cubicBezTo>
                <a:cubicBezTo>
                  <a:pt x="202" y="176"/>
                  <a:pt x="181" y="176"/>
                  <a:pt x="170" y="191"/>
                </a:cubicBezTo>
                <a:cubicBezTo>
                  <a:pt x="160" y="202"/>
                  <a:pt x="159" y="221"/>
                  <a:pt x="165" y="246"/>
                </a:cubicBezTo>
                <a:cubicBezTo>
                  <a:pt x="168" y="261"/>
                  <a:pt x="176" y="280"/>
                  <a:pt x="184" y="290"/>
                </a:cubicBezTo>
                <a:cubicBezTo>
                  <a:pt x="189" y="297"/>
                  <a:pt x="187" y="309"/>
                  <a:pt x="185" y="318"/>
                </a:cubicBezTo>
                <a:cubicBezTo>
                  <a:pt x="184" y="324"/>
                  <a:pt x="178" y="344"/>
                  <a:pt x="164" y="351"/>
                </a:cubicBezTo>
                <a:cubicBezTo>
                  <a:pt x="158" y="354"/>
                  <a:pt x="149" y="355"/>
                  <a:pt x="139" y="356"/>
                </a:cubicBezTo>
                <a:cubicBezTo>
                  <a:pt x="129" y="356"/>
                  <a:pt x="118" y="357"/>
                  <a:pt x="111" y="361"/>
                </a:cubicBezTo>
                <a:cubicBezTo>
                  <a:pt x="106" y="364"/>
                  <a:pt x="100" y="362"/>
                  <a:pt x="97" y="357"/>
                </a:cubicBezTo>
                <a:cubicBezTo>
                  <a:pt x="94" y="351"/>
                  <a:pt x="96" y="345"/>
                  <a:pt x="101" y="342"/>
                </a:cubicBezTo>
                <a:cubicBezTo>
                  <a:pt x="112" y="337"/>
                  <a:pt x="125" y="335"/>
                  <a:pt x="137" y="334"/>
                </a:cubicBezTo>
                <a:cubicBezTo>
                  <a:pt x="144" y="334"/>
                  <a:pt x="152" y="333"/>
                  <a:pt x="155" y="331"/>
                </a:cubicBezTo>
                <a:cubicBezTo>
                  <a:pt x="161" y="328"/>
                  <a:pt x="167" y="308"/>
                  <a:pt x="166" y="302"/>
                </a:cubicBezTo>
                <a:cubicBezTo>
                  <a:pt x="157" y="289"/>
                  <a:pt x="148" y="269"/>
                  <a:pt x="144" y="251"/>
                </a:cubicBezTo>
                <a:cubicBezTo>
                  <a:pt x="136" y="219"/>
                  <a:pt x="139" y="194"/>
                  <a:pt x="153" y="177"/>
                </a:cubicBezTo>
                <a:cubicBezTo>
                  <a:pt x="172" y="155"/>
                  <a:pt x="201" y="155"/>
                  <a:pt x="203" y="155"/>
                </a:cubicBezTo>
                <a:cubicBezTo>
                  <a:pt x="203" y="155"/>
                  <a:pt x="233" y="155"/>
                  <a:pt x="251" y="177"/>
                </a:cubicBezTo>
                <a:cubicBezTo>
                  <a:pt x="265" y="194"/>
                  <a:pt x="268" y="219"/>
                  <a:pt x="261" y="251"/>
                </a:cubicBezTo>
                <a:cubicBezTo>
                  <a:pt x="256" y="269"/>
                  <a:pt x="247" y="289"/>
                  <a:pt x="239" y="302"/>
                </a:cubicBezTo>
                <a:cubicBezTo>
                  <a:pt x="237" y="308"/>
                  <a:pt x="243" y="328"/>
                  <a:pt x="250" y="331"/>
                </a:cubicBezTo>
                <a:cubicBezTo>
                  <a:pt x="252" y="333"/>
                  <a:pt x="260" y="334"/>
                  <a:pt x="267" y="334"/>
                </a:cubicBezTo>
                <a:cubicBezTo>
                  <a:pt x="279" y="335"/>
                  <a:pt x="293" y="337"/>
                  <a:pt x="303" y="342"/>
                </a:cubicBezTo>
                <a:cubicBezTo>
                  <a:pt x="308" y="345"/>
                  <a:pt x="310" y="351"/>
                  <a:pt x="308" y="357"/>
                </a:cubicBezTo>
                <a:close/>
                <a:moveTo>
                  <a:pt x="405" y="288"/>
                </a:moveTo>
                <a:cubicBezTo>
                  <a:pt x="298" y="288"/>
                  <a:pt x="298" y="288"/>
                  <a:pt x="298" y="288"/>
                </a:cubicBezTo>
                <a:cubicBezTo>
                  <a:pt x="292" y="288"/>
                  <a:pt x="288" y="283"/>
                  <a:pt x="288" y="277"/>
                </a:cubicBezTo>
                <a:cubicBezTo>
                  <a:pt x="288" y="271"/>
                  <a:pt x="292" y="266"/>
                  <a:pt x="298" y="266"/>
                </a:cubicBezTo>
                <a:cubicBezTo>
                  <a:pt x="405" y="266"/>
                  <a:pt x="405" y="266"/>
                  <a:pt x="405" y="266"/>
                </a:cubicBezTo>
                <a:cubicBezTo>
                  <a:pt x="411" y="266"/>
                  <a:pt x="416" y="271"/>
                  <a:pt x="416" y="277"/>
                </a:cubicBezTo>
                <a:cubicBezTo>
                  <a:pt x="416" y="283"/>
                  <a:pt x="411" y="288"/>
                  <a:pt x="405" y="288"/>
                </a:cubicBezTo>
                <a:close/>
                <a:moveTo>
                  <a:pt x="405" y="245"/>
                </a:moveTo>
                <a:cubicBezTo>
                  <a:pt x="298" y="245"/>
                  <a:pt x="298" y="245"/>
                  <a:pt x="298" y="245"/>
                </a:cubicBezTo>
                <a:cubicBezTo>
                  <a:pt x="292" y="245"/>
                  <a:pt x="288" y="240"/>
                  <a:pt x="288" y="234"/>
                </a:cubicBezTo>
                <a:cubicBezTo>
                  <a:pt x="288" y="228"/>
                  <a:pt x="292" y="224"/>
                  <a:pt x="298" y="224"/>
                </a:cubicBezTo>
                <a:cubicBezTo>
                  <a:pt x="405" y="224"/>
                  <a:pt x="405" y="224"/>
                  <a:pt x="405" y="224"/>
                </a:cubicBezTo>
                <a:cubicBezTo>
                  <a:pt x="411" y="224"/>
                  <a:pt x="416" y="228"/>
                  <a:pt x="416" y="234"/>
                </a:cubicBezTo>
                <a:cubicBezTo>
                  <a:pt x="416" y="240"/>
                  <a:pt x="411" y="245"/>
                  <a:pt x="405" y="245"/>
                </a:cubicBezTo>
                <a:close/>
                <a:moveTo>
                  <a:pt x="405" y="202"/>
                </a:moveTo>
                <a:cubicBezTo>
                  <a:pt x="298" y="202"/>
                  <a:pt x="298" y="202"/>
                  <a:pt x="298" y="202"/>
                </a:cubicBezTo>
                <a:cubicBezTo>
                  <a:pt x="292" y="202"/>
                  <a:pt x="288" y="198"/>
                  <a:pt x="288" y="192"/>
                </a:cubicBezTo>
                <a:cubicBezTo>
                  <a:pt x="288" y="186"/>
                  <a:pt x="292" y="181"/>
                  <a:pt x="298" y="181"/>
                </a:cubicBezTo>
                <a:cubicBezTo>
                  <a:pt x="405" y="181"/>
                  <a:pt x="405" y="181"/>
                  <a:pt x="405" y="181"/>
                </a:cubicBezTo>
                <a:cubicBezTo>
                  <a:pt x="411" y="181"/>
                  <a:pt x="416" y="186"/>
                  <a:pt x="416" y="192"/>
                </a:cubicBezTo>
                <a:cubicBezTo>
                  <a:pt x="416" y="198"/>
                  <a:pt x="411" y="202"/>
                  <a:pt x="405" y="202"/>
                </a:cubicBezTo>
                <a:close/>
              </a:path>
            </a:pathLst>
          </a:custGeom>
          <a:solidFill>
            <a:srgbClr val="00768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fr-FR" sz="1709" noProof="0" dirty="0">
              <a:solidFill>
                <a:srgbClr val="009A4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Group 681">
            <a:extLst>
              <a:ext uri="{FF2B5EF4-FFF2-40B4-BE49-F238E27FC236}">
                <a16:creationId xmlns:a16="http://schemas.microsoft.com/office/drawing/2014/main" id="{344B6B00-35E0-41BC-A298-95B2C2FEFAC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40250" y="3835086"/>
            <a:ext cx="378250" cy="373591"/>
            <a:chOff x="6210" y="2696"/>
            <a:chExt cx="340" cy="340"/>
          </a:xfrm>
          <a:solidFill>
            <a:srgbClr val="0097A9"/>
          </a:solidFill>
        </p:grpSpPr>
        <p:sp>
          <p:nvSpPr>
            <p:cNvPr id="28" name="Freeform 682">
              <a:extLst>
                <a:ext uri="{FF2B5EF4-FFF2-40B4-BE49-F238E27FC236}">
                  <a16:creationId xmlns:a16="http://schemas.microsoft.com/office/drawing/2014/main" id="{882682AA-01E1-4111-90EF-37EC448D8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" y="2911"/>
              <a:ext cx="57" cy="49"/>
            </a:xfrm>
            <a:custGeom>
              <a:avLst/>
              <a:gdLst>
                <a:gd name="T0" fmla="*/ 51 w 85"/>
                <a:gd name="T1" fmla="*/ 3 h 73"/>
                <a:gd name="T2" fmla="*/ 43 w 85"/>
                <a:gd name="T3" fmla="*/ 0 h 73"/>
                <a:gd name="T4" fmla="*/ 34 w 85"/>
                <a:gd name="T5" fmla="*/ 3 h 73"/>
                <a:gd name="T6" fmla="*/ 16 w 85"/>
                <a:gd name="T7" fmla="*/ 9 h 73"/>
                <a:gd name="T8" fmla="*/ 11 w 85"/>
                <a:gd name="T9" fmla="*/ 9 h 73"/>
                <a:gd name="T10" fmla="*/ 0 w 85"/>
                <a:gd name="T11" fmla="*/ 2 h 73"/>
                <a:gd name="T12" fmla="*/ 0 w 85"/>
                <a:gd name="T13" fmla="*/ 73 h 73"/>
                <a:gd name="T14" fmla="*/ 37 w 85"/>
                <a:gd name="T15" fmla="*/ 51 h 73"/>
                <a:gd name="T16" fmla="*/ 48 w 85"/>
                <a:gd name="T17" fmla="*/ 51 h 73"/>
                <a:gd name="T18" fmla="*/ 85 w 85"/>
                <a:gd name="T19" fmla="*/ 73 h 73"/>
                <a:gd name="T20" fmla="*/ 85 w 85"/>
                <a:gd name="T21" fmla="*/ 2 h 73"/>
                <a:gd name="T22" fmla="*/ 75 w 85"/>
                <a:gd name="T23" fmla="*/ 9 h 73"/>
                <a:gd name="T24" fmla="*/ 51 w 85"/>
                <a:gd name="T25" fmla="*/ 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73">
                  <a:moveTo>
                    <a:pt x="51" y="3"/>
                  </a:moveTo>
                  <a:cubicBezTo>
                    <a:pt x="49" y="2"/>
                    <a:pt x="44" y="0"/>
                    <a:pt x="43" y="0"/>
                  </a:cubicBezTo>
                  <a:cubicBezTo>
                    <a:pt x="41" y="0"/>
                    <a:pt x="37" y="2"/>
                    <a:pt x="34" y="3"/>
                  </a:cubicBezTo>
                  <a:cubicBezTo>
                    <a:pt x="29" y="6"/>
                    <a:pt x="23" y="9"/>
                    <a:pt x="16" y="9"/>
                  </a:cubicBezTo>
                  <a:cubicBezTo>
                    <a:pt x="14" y="9"/>
                    <a:pt x="12" y="9"/>
                    <a:pt x="11" y="9"/>
                  </a:cubicBezTo>
                  <a:cubicBezTo>
                    <a:pt x="6" y="7"/>
                    <a:pt x="3" y="5"/>
                    <a:pt x="0" y="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1" y="49"/>
                    <a:pt x="45" y="49"/>
                    <a:pt x="48" y="51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2" y="5"/>
                    <a:pt x="79" y="7"/>
                    <a:pt x="75" y="9"/>
                  </a:cubicBezTo>
                  <a:cubicBezTo>
                    <a:pt x="66" y="11"/>
                    <a:pt x="58" y="7"/>
                    <a:pt x="51" y="3"/>
                  </a:cubicBezTo>
                  <a:close/>
                </a:path>
              </a:pathLst>
            </a:custGeom>
            <a:solidFill>
              <a:srgbClr val="007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Freeform 683">
              <a:extLst>
                <a:ext uri="{FF2B5EF4-FFF2-40B4-BE49-F238E27FC236}">
                  <a16:creationId xmlns:a16="http://schemas.microsoft.com/office/drawing/2014/main" id="{CB1064F0-60C2-4CD1-A0AF-9D2DF897D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" y="2772"/>
              <a:ext cx="132" cy="131"/>
            </a:xfrm>
            <a:custGeom>
              <a:avLst/>
              <a:gdLst>
                <a:gd name="T0" fmla="*/ 188 w 198"/>
                <a:gd name="T1" fmla="*/ 99 h 198"/>
                <a:gd name="T2" fmla="*/ 194 w 198"/>
                <a:gd name="T3" fmla="*/ 81 h 198"/>
                <a:gd name="T4" fmla="*/ 198 w 198"/>
                <a:gd name="T5" fmla="*/ 72 h 198"/>
                <a:gd name="T6" fmla="*/ 190 w 198"/>
                <a:gd name="T7" fmla="*/ 67 h 198"/>
                <a:gd name="T8" fmla="*/ 176 w 198"/>
                <a:gd name="T9" fmla="*/ 54 h 198"/>
                <a:gd name="T10" fmla="*/ 172 w 198"/>
                <a:gd name="T11" fmla="*/ 36 h 198"/>
                <a:gd name="T12" fmla="*/ 171 w 198"/>
                <a:gd name="T13" fmla="*/ 26 h 198"/>
                <a:gd name="T14" fmla="*/ 162 w 198"/>
                <a:gd name="T15" fmla="*/ 25 h 198"/>
                <a:gd name="T16" fmla="*/ 143 w 198"/>
                <a:gd name="T17" fmla="*/ 21 h 198"/>
                <a:gd name="T18" fmla="*/ 131 w 198"/>
                <a:gd name="T19" fmla="*/ 7 h 198"/>
                <a:gd name="T20" fmla="*/ 125 w 198"/>
                <a:gd name="T21" fmla="*/ 0 h 198"/>
                <a:gd name="T22" fmla="*/ 117 w 198"/>
                <a:gd name="T23" fmla="*/ 4 h 198"/>
                <a:gd name="T24" fmla="*/ 99 w 198"/>
                <a:gd name="T25" fmla="*/ 9 h 198"/>
                <a:gd name="T26" fmla="*/ 80 w 198"/>
                <a:gd name="T27" fmla="*/ 5 h 198"/>
                <a:gd name="T28" fmla="*/ 72 w 198"/>
                <a:gd name="T29" fmla="*/ 3 h 198"/>
                <a:gd name="T30" fmla="*/ 72 w 198"/>
                <a:gd name="T31" fmla="*/ 3 h 198"/>
                <a:gd name="T32" fmla="*/ 67 w 198"/>
                <a:gd name="T33" fmla="*/ 9 h 198"/>
                <a:gd name="T34" fmla="*/ 54 w 198"/>
                <a:gd name="T35" fmla="*/ 22 h 198"/>
                <a:gd name="T36" fmla="*/ 35 w 198"/>
                <a:gd name="T37" fmla="*/ 26 h 198"/>
                <a:gd name="T38" fmla="*/ 26 w 198"/>
                <a:gd name="T39" fmla="*/ 27 h 198"/>
                <a:gd name="T40" fmla="*/ 25 w 198"/>
                <a:gd name="T41" fmla="*/ 36 h 198"/>
                <a:gd name="T42" fmla="*/ 21 w 198"/>
                <a:gd name="T43" fmla="*/ 54 h 198"/>
                <a:gd name="T44" fmla="*/ 7 w 198"/>
                <a:gd name="T45" fmla="*/ 67 h 198"/>
                <a:gd name="T46" fmla="*/ 0 w 198"/>
                <a:gd name="T47" fmla="*/ 73 h 198"/>
                <a:gd name="T48" fmla="*/ 3 w 198"/>
                <a:gd name="T49" fmla="*/ 81 h 198"/>
                <a:gd name="T50" fmla="*/ 9 w 198"/>
                <a:gd name="T51" fmla="*/ 99 h 198"/>
                <a:gd name="T52" fmla="*/ 3 w 198"/>
                <a:gd name="T53" fmla="*/ 117 h 198"/>
                <a:gd name="T54" fmla="*/ 0 w 198"/>
                <a:gd name="T55" fmla="*/ 126 h 198"/>
                <a:gd name="T56" fmla="*/ 7 w 198"/>
                <a:gd name="T57" fmla="*/ 131 h 198"/>
                <a:gd name="T58" fmla="*/ 21 w 198"/>
                <a:gd name="T59" fmla="*/ 144 h 198"/>
                <a:gd name="T60" fmla="*/ 25 w 198"/>
                <a:gd name="T61" fmla="*/ 162 h 198"/>
                <a:gd name="T62" fmla="*/ 26 w 198"/>
                <a:gd name="T63" fmla="*/ 172 h 198"/>
                <a:gd name="T64" fmla="*/ 35 w 198"/>
                <a:gd name="T65" fmla="*/ 173 h 198"/>
                <a:gd name="T66" fmla="*/ 54 w 198"/>
                <a:gd name="T67" fmla="*/ 177 h 198"/>
                <a:gd name="T68" fmla="*/ 67 w 198"/>
                <a:gd name="T69" fmla="*/ 191 h 198"/>
                <a:gd name="T70" fmla="*/ 72 w 198"/>
                <a:gd name="T71" fmla="*/ 198 h 198"/>
                <a:gd name="T72" fmla="*/ 80 w 198"/>
                <a:gd name="T73" fmla="*/ 194 h 198"/>
                <a:gd name="T74" fmla="*/ 99 w 198"/>
                <a:gd name="T75" fmla="*/ 189 h 198"/>
                <a:gd name="T76" fmla="*/ 117 w 198"/>
                <a:gd name="T77" fmla="*/ 193 h 198"/>
                <a:gd name="T78" fmla="*/ 125 w 198"/>
                <a:gd name="T79" fmla="*/ 195 h 198"/>
                <a:gd name="T80" fmla="*/ 125 w 198"/>
                <a:gd name="T81" fmla="*/ 195 h 198"/>
                <a:gd name="T82" fmla="*/ 131 w 198"/>
                <a:gd name="T83" fmla="*/ 189 h 198"/>
                <a:gd name="T84" fmla="*/ 143 w 198"/>
                <a:gd name="T85" fmla="*/ 176 h 198"/>
                <a:gd name="T86" fmla="*/ 162 w 198"/>
                <a:gd name="T87" fmla="*/ 172 h 198"/>
                <a:gd name="T88" fmla="*/ 171 w 198"/>
                <a:gd name="T89" fmla="*/ 171 h 198"/>
                <a:gd name="T90" fmla="*/ 172 w 198"/>
                <a:gd name="T91" fmla="*/ 162 h 198"/>
                <a:gd name="T92" fmla="*/ 176 w 198"/>
                <a:gd name="T93" fmla="*/ 144 h 198"/>
                <a:gd name="T94" fmla="*/ 190 w 198"/>
                <a:gd name="T95" fmla="*/ 131 h 198"/>
                <a:gd name="T96" fmla="*/ 198 w 198"/>
                <a:gd name="T97" fmla="*/ 125 h 198"/>
                <a:gd name="T98" fmla="*/ 194 w 198"/>
                <a:gd name="T99" fmla="*/ 117 h 198"/>
                <a:gd name="T100" fmla="*/ 188 w 198"/>
                <a:gd name="T101" fmla="*/ 99 h 198"/>
                <a:gd name="T102" fmla="*/ 99 w 198"/>
                <a:gd name="T103" fmla="*/ 152 h 198"/>
                <a:gd name="T104" fmla="*/ 45 w 198"/>
                <a:gd name="T105" fmla="*/ 99 h 198"/>
                <a:gd name="T106" fmla="*/ 99 w 198"/>
                <a:gd name="T107" fmla="*/ 46 h 198"/>
                <a:gd name="T108" fmla="*/ 152 w 198"/>
                <a:gd name="T109" fmla="*/ 99 h 198"/>
                <a:gd name="T110" fmla="*/ 99 w 198"/>
                <a:gd name="T111" fmla="*/ 15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8" h="198">
                  <a:moveTo>
                    <a:pt x="188" y="99"/>
                  </a:moveTo>
                  <a:cubicBezTo>
                    <a:pt x="188" y="92"/>
                    <a:pt x="191" y="86"/>
                    <a:pt x="194" y="81"/>
                  </a:cubicBezTo>
                  <a:cubicBezTo>
                    <a:pt x="195" y="78"/>
                    <a:pt x="198" y="74"/>
                    <a:pt x="198" y="72"/>
                  </a:cubicBezTo>
                  <a:cubicBezTo>
                    <a:pt x="197" y="71"/>
                    <a:pt x="193" y="69"/>
                    <a:pt x="190" y="67"/>
                  </a:cubicBezTo>
                  <a:cubicBezTo>
                    <a:pt x="185" y="64"/>
                    <a:pt x="180" y="60"/>
                    <a:pt x="176" y="54"/>
                  </a:cubicBezTo>
                  <a:cubicBezTo>
                    <a:pt x="173" y="48"/>
                    <a:pt x="173" y="42"/>
                    <a:pt x="172" y="36"/>
                  </a:cubicBezTo>
                  <a:cubicBezTo>
                    <a:pt x="172" y="33"/>
                    <a:pt x="172" y="28"/>
                    <a:pt x="171" y="26"/>
                  </a:cubicBezTo>
                  <a:cubicBezTo>
                    <a:pt x="170" y="26"/>
                    <a:pt x="165" y="26"/>
                    <a:pt x="162" y="25"/>
                  </a:cubicBezTo>
                  <a:cubicBezTo>
                    <a:pt x="156" y="25"/>
                    <a:pt x="149" y="25"/>
                    <a:pt x="143" y="21"/>
                  </a:cubicBezTo>
                  <a:cubicBezTo>
                    <a:pt x="138" y="18"/>
                    <a:pt x="134" y="12"/>
                    <a:pt x="131" y="7"/>
                  </a:cubicBezTo>
                  <a:cubicBezTo>
                    <a:pt x="129" y="5"/>
                    <a:pt x="126" y="1"/>
                    <a:pt x="125" y="0"/>
                  </a:cubicBezTo>
                  <a:cubicBezTo>
                    <a:pt x="124" y="0"/>
                    <a:pt x="120" y="2"/>
                    <a:pt x="117" y="4"/>
                  </a:cubicBezTo>
                  <a:cubicBezTo>
                    <a:pt x="112" y="6"/>
                    <a:pt x="106" y="9"/>
                    <a:pt x="99" y="9"/>
                  </a:cubicBezTo>
                  <a:cubicBezTo>
                    <a:pt x="92" y="9"/>
                    <a:pt x="86" y="8"/>
                    <a:pt x="80" y="5"/>
                  </a:cubicBezTo>
                  <a:cubicBezTo>
                    <a:pt x="78" y="4"/>
                    <a:pt x="73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3"/>
                    <a:pt x="68" y="6"/>
                    <a:pt x="67" y="9"/>
                  </a:cubicBezTo>
                  <a:cubicBezTo>
                    <a:pt x="63" y="14"/>
                    <a:pt x="60" y="19"/>
                    <a:pt x="54" y="22"/>
                  </a:cubicBezTo>
                  <a:cubicBezTo>
                    <a:pt x="48" y="26"/>
                    <a:pt x="41" y="26"/>
                    <a:pt x="35" y="26"/>
                  </a:cubicBezTo>
                  <a:cubicBezTo>
                    <a:pt x="32" y="26"/>
                    <a:pt x="27" y="26"/>
                    <a:pt x="26" y="27"/>
                  </a:cubicBezTo>
                  <a:cubicBezTo>
                    <a:pt x="26" y="28"/>
                    <a:pt x="25" y="33"/>
                    <a:pt x="25" y="36"/>
                  </a:cubicBezTo>
                  <a:cubicBezTo>
                    <a:pt x="25" y="42"/>
                    <a:pt x="24" y="48"/>
                    <a:pt x="21" y="54"/>
                  </a:cubicBezTo>
                  <a:cubicBezTo>
                    <a:pt x="18" y="60"/>
                    <a:pt x="12" y="64"/>
                    <a:pt x="7" y="67"/>
                  </a:cubicBezTo>
                  <a:cubicBezTo>
                    <a:pt x="5" y="69"/>
                    <a:pt x="0" y="71"/>
                    <a:pt x="0" y="73"/>
                  </a:cubicBezTo>
                  <a:cubicBezTo>
                    <a:pt x="0" y="74"/>
                    <a:pt x="2" y="78"/>
                    <a:pt x="3" y="81"/>
                  </a:cubicBezTo>
                  <a:cubicBezTo>
                    <a:pt x="6" y="86"/>
                    <a:pt x="9" y="92"/>
                    <a:pt x="9" y="99"/>
                  </a:cubicBezTo>
                  <a:cubicBezTo>
                    <a:pt x="9" y="106"/>
                    <a:pt x="6" y="112"/>
                    <a:pt x="3" y="117"/>
                  </a:cubicBezTo>
                  <a:cubicBezTo>
                    <a:pt x="2" y="120"/>
                    <a:pt x="0" y="124"/>
                    <a:pt x="0" y="126"/>
                  </a:cubicBezTo>
                  <a:cubicBezTo>
                    <a:pt x="0" y="127"/>
                    <a:pt x="5" y="129"/>
                    <a:pt x="7" y="131"/>
                  </a:cubicBezTo>
                  <a:cubicBezTo>
                    <a:pt x="12" y="134"/>
                    <a:pt x="18" y="138"/>
                    <a:pt x="21" y="144"/>
                  </a:cubicBezTo>
                  <a:cubicBezTo>
                    <a:pt x="24" y="150"/>
                    <a:pt x="25" y="156"/>
                    <a:pt x="25" y="162"/>
                  </a:cubicBezTo>
                  <a:cubicBezTo>
                    <a:pt x="25" y="165"/>
                    <a:pt x="26" y="170"/>
                    <a:pt x="26" y="172"/>
                  </a:cubicBezTo>
                  <a:cubicBezTo>
                    <a:pt x="27" y="172"/>
                    <a:pt x="32" y="172"/>
                    <a:pt x="35" y="173"/>
                  </a:cubicBezTo>
                  <a:cubicBezTo>
                    <a:pt x="41" y="173"/>
                    <a:pt x="48" y="173"/>
                    <a:pt x="54" y="177"/>
                  </a:cubicBezTo>
                  <a:cubicBezTo>
                    <a:pt x="60" y="180"/>
                    <a:pt x="63" y="186"/>
                    <a:pt x="67" y="191"/>
                  </a:cubicBezTo>
                  <a:cubicBezTo>
                    <a:pt x="68" y="193"/>
                    <a:pt x="71" y="197"/>
                    <a:pt x="72" y="198"/>
                  </a:cubicBezTo>
                  <a:cubicBezTo>
                    <a:pt x="73" y="198"/>
                    <a:pt x="78" y="196"/>
                    <a:pt x="80" y="194"/>
                  </a:cubicBezTo>
                  <a:cubicBezTo>
                    <a:pt x="86" y="192"/>
                    <a:pt x="92" y="189"/>
                    <a:pt x="99" y="189"/>
                  </a:cubicBezTo>
                  <a:cubicBezTo>
                    <a:pt x="106" y="189"/>
                    <a:pt x="112" y="190"/>
                    <a:pt x="117" y="193"/>
                  </a:cubicBezTo>
                  <a:cubicBezTo>
                    <a:pt x="120" y="194"/>
                    <a:pt x="124" y="195"/>
                    <a:pt x="12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6" y="195"/>
                    <a:pt x="129" y="192"/>
                    <a:pt x="131" y="189"/>
                  </a:cubicBezTo>
                  <a:cubicBezTo>
                    <a:pt x="134" y="184"/>
                    <a:pt x="138" y="179"/>
                    <a:pt x="143" y="176"/>
                  </a:cubicBezTo>
                  <a:cubicBezTo>
                    <a:pt x="149" y="172"/>
                    <a:pt x="156" y="172"/>
                    <a:pt x="162" y="172"/>
                  </a:cubicBezTo>
                  <a:cubicBezTo>
                    <a:pt x="165" y="172"/>
                    <a:pt x="170" y="172"/>
                    <a:pt x="171" y="171"/>
                  </a:cubicBezTo>
                  <a:cubicBezTo>
                    <a:pt x="172" y="170"/>
                    <a:pt x="172" y="165"/>
                    <a:pt x="172" y="162"/>
                  </a:cubicBezTo>
                  <a:cubicBezTo>
                    <a:pt x="173" y="156"/>
                    <a:pt x="173" y="150"/>
                    <a:pt x="176" y="144"/>
                  </a:cubicBezTo>
                  <a:cubicBezTo>
                    <a:pt x="180" y="138"/>
                    <a:pt x="185" y="134"/>
                    <a:pt x="190" y="131"/>
                  </a:cubicBezTo>
                  <a:cubicBezTo>
                    <a:pt x="193" y="129"/>
                    <a:pt x="197" y="127"/>
                    <a:pt x="198" y="125"/>
                  </a:cubicBezTo>
                  <a:cubicBezTo>
                    <a:pt x="198" y="124"/>
                    <a:pt x="195" y="120"/>
                    <a:pt x="194" y="117"/>
                  </a:cubicBezTo>
                  <a:cubicBezTo>
                    <a:pt x="191" y="112"/>
                    <a:pt x="188" y="106"/>
                    <a:pt x="188" y="99"/>
                  </a:cubicBezTo>
                  <a:close/>
                  <a:moveTo>
                    <a:pt x="99" y="152"/>
                  </a:moveTo>
                  <a:cubicBezTo>
                    <a:pt x="69" y="152"/>
                    <a:pt x="45" y="128"/>
                    <a:pt x="45" y="99"/>
                  </a:cubicBezTo>
                  <a:cubicBezTo>
                    <a:pt x="45" y="70"/>
                    <a:pt x="69" y="46"/>
                    <a:pt x="99" y="46"/>
                  </a:cubicBezTo>
                  <a:cubicBezTo>
                    <a:pt x="128" y="46"/>
                    <a:pt x="152" y="70"/>
                    <a:pt x="152" y="99"/>
                  </a:cubicBezTo>
                  <a:cubicBezTo>
                    <a:pt x="152" y="128"/>
                    <a:pt x="128" y="152"/>
                    <a:pt x="99" y="152"/>
                  </a:cubicBezTo>
                  <a:close/>
                </a:path>
              </a:pathLst>
            </a:custGeom>
            <a:solidFill>
              <a:srgbClr val="007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Oval 684">
              <a:extLst>
                <a:ext uri="{FF2B5EF4-FFF2-40B4-BE49-F238E27FC236}">
                  <a16:creationId xmlns:a16="http://schemas.microsoft.com/office/drawing/2014/main" id="{8BA5111E-A5AC-4959-B44C-2C96511FE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" y="2816"/>
              <a:ext cx="42" cy="43"/>
            </a:xfrm>
            <a:prstGeom prst="ellipse">
              <a:avLst/>
            </a:prstGeom>
            <a:solidFill>
              <a:srgbClr val="007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Freeform 685">
              <a:extLst>
                <a:ext uri="{FF2B5EF4-FFF2-40B4-BE49-F238E27FC236}">
                  <a16:creationId xmlns:a16="http://schemas.microsoft.com/office/drawing/2014/main" id="{8CC01FCC-3557-423F-B17D-363D8F4D8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0" y="2696"/>
              <a:ext cx="340" cy="34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375 w 512"/>
                <a:gd name="T11" fmla="*/ 245 h 512"/>
                <a:gd name="T12" fmla="*/ 359 w 512"/>
                <a:gd name="T13" fmla="*/ 263 h 512"/>
                <a:gd name="T14" fmla="*/ 352 w 512"/>
                <a:gd name="T15" fmla="*/ 268 h 512"/>
                <a:gd name="T16" fmla="*/ 351 w 512"/>
                <a:gd name="T17" fmla="*/ 278 h 512"/>
                <a:gd name="T18" fmla="*/ 343 w 512"/>
                <a:gd name="T19" fmla="*/ 300 h 512"/>
                <a:gd name="T20" fmla="*/ 320 w 512"/>
                <a:gd name="T21" fmla="*/ 308 h 512"/>
                <a:gd name="T22" fmla="*/ 320 w 512"/>
                <a:gd name="T23" fmla="*/ 308 h 512"/>
                <a:gd name="T24" fmla="*/ 320 w 512"/>
                <a:gd name="T25" fmla="*/ 416 h 512"/>
                <a:gd name="T26" fmla="*/ 314 w 512"/>
                <a:gd name="T27" fmla="*/ 425 h 512"/>
                <a:gd name="T28" fmla="*/ 309 w 512"/>
                <a:gd name="T29" fmla="*/ 426 h 512"/>
                <a:gd name="T30" fmla="*/ 304 w 512"/>
                <a:gd name="T31" fmla="*/ 425 h 512"/>
                <a:gd name="T32" fmla="*/ 256 w 512"/>
                <a:gd name="T33" fmla="*/ 396 h 512"/>
                <a:gd name="T34" fmla="*/ 208 w 512"/>
                <a:gd name="T35" fmla="*/ 425 h 512"/>
                <a:gd name="T36" fmla="*/ 197 w 512"/>
                <a:gd name="T37" fmla="*/ 425 h 512"/>
                <a:gd name="T38" fmla="*/ 192 w 512"/>
                <a:gd name="T39" fmla="*/ 416 h 512"/>
                <a:gd name="T40" fmla="*/ 192 w 512"/>
                <a:gd name="T41" fmla="*/ 308 h 512"/>
                <a:gd name="T42" fmla="*/ 191 w 512"/>
                <a:gd name="T43" fmla="*/ 308 h 512"/>
                <a:gd name="T44" fmla="*/ 168 w 512"/>
                <a:gd name="T45" fmla="*/ 300 h 512"/>
                <a:gd name="T46" fmla="*/ 161 w 512"/>
                <a:gd name="T47" fmla="*/ 278 h 512"/>
                <a:gd name="T48" fmla="*/ 160 w 512"/>
                <a:gd name="T49" fmla="*/ 268 h 512"/>
                <a:gd name="T50" fmla="*/ 152 w 512"/>
                <a:gd name="T51" fmla="*/ 263 h 512"/>
                <a:gd name="T52" fmla="*/ 136 w 512"/>
                <a:gd name="T53" fmla="*/ 245 h 512"/>
                <a:gd name="T54" fmla="*/ 141 w 512"/>
                <a:gd name="T55" fmla="*/ 222 h 512"/>
                <a:gd name="T56" fmla="*/ 145 w 512"/>
                <a:gd name="T57" fmla="*/ 213 h 512"/>
                <a:gd name="T58" fmla="*/ 141 w 512"/>
                <a:gd name="T59" fmla="*/ 204 h 512"/>
                <a:gd name="T60" fmla="*/ 136 w 512"/>
                <a:gd name="T61" fmla="*/ 181 h 512"/>
                <a:gd name="T62" fmla="*/ 152 w 512"/>
                <a:gd name="T63" fmla="*/ 163 h 512"/>
                <a:gd name="T64" fmla="*/ 160 w 512"/>
                <a:gd name="T65" fmla="*/ 158 h 512"/>
                <a:gd name="T66" fmla="*/ 161 w 512"/>
                <a:gd name="T67" fmla="*/ 148 h 512"/>
                <a:gd name="T68" fmla="*/ 168 w 512"/>
                <a:gd name="T69" fmla="*/ 126 h 512"/>
                <a:gd name="T70" fmla="*/ 191 w 512"/>
                <a:gd name="T71" fmla="*/ 118 h 512"/>
                <a:gd name="T72" fmla="*/ 200 w 512"/>
                <a:gd name="T73" fmla="*/ 117 h 512"/>
                <a:gd name="T74" fmla="*/ 206 w 512"/>
                <a:gd name="T75" fmla="*/ 110 h 512"/>
                <a:gd name="T76" fmla="*/ 224 w 512"/>
                <a:gd name="T77" fmla="*/ 93 h 512"/>
                <a:gd name="T78" fmla="*/ 247 w 512"/>
                <a:gd name="T79" fmla="*/ 99 h 512"/>
                <a:gd name="T80" fmla="*/ 256 w 512"/>
                <a:gd name="T81" fmla="*/ 102 h 512"/>
                <a:gd name="T82" fmla="*/ 264 w 512"/>
                <a:gd name="T83" fmla="*/ 99 h 512"/>
                <a:gd name="T84" fmla="*/ 288 w 512"/>
                <a:gd name="T85" fmla="*/ 93 h 512"/>
                <a:gd name="T86" fmla="*/ 306 w 512"/>
                <a:gd name="T87" fmla="*/ 110 h 512"/>
                <a:gd name="T88" fmla="*/ 311 w 512"/>
                <a:gd name="T89" fmla="*/ 117 h 512"/>
                <a:gd name="T90" fmla="*/ 320 w 512"/>
                <a:gd name="T91" fmla="*/ 118 h 512"/>
                <a:gd name="T92" fmla="*/ 343 w 512"/>
                <a:gd name="T93" fmla="*/ 126 h 512"/>
                <a:gd name="T94" fmla="*/ 351 w 512"/>
                <a:gd name="T95" fmla="*/ 148 h 512"/>
                <a:gd name="T96" fmla="*/ 352 w 512"/>
                <a:gd name="T97" fmla="*/ 158 h 512"/>
                <a:gd name="T98" fmla="*/ 359 w 512"/>
                <a:gd name="T99" fmla="*/ 163 h 512"/>
                <a:gd name="T100" fmla="*/ 375 w 512"/>
                <a:gd name="T101" fmla="*/ 181 h 512"/>
                <a:gd name="T102" fmla="*/ 370 w 512"/>
                <a:gd name="T103" fmla="*/ 204 h 512"/>
                <a:gd name="T104" fmla="*/ 367 w 512"/>
                <a:gd name="T105" fmla="*/ 213 h 512"/>
                <a:gd name="T106" fmla="*/ 370 w 512"/>
                <a:gd name="T107" fmla="*/ 222 h 512"/>
                <a:gd name="T108" fmla="*/ 375 w 512"/>
                <a:gd name="T109" fmla="*/ 24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375" y="245"/>
                  </a:moveTo>
                  <a:cubicBezTo>
                    <a:pt x="373" y="254"/>
                    <a:pt x="365" y="259"/>
                    <a:pt x="359" y="263"/>
                  </a:cubicBezTo>
                  <a:cubicBezTo>
                    <a:pt x="356" y="265"/>
                    <a:pt x="353" y="267"/>
                    <a:pt x="352" y="268"/>
                  </a:cubicBezTo>
                  <a:cubicBezTo>
                    <a:pt x="351" y="270"/>
                    <a:pt x="351" y="274"/>
                    <a:pt x="351" y="278"/>
                  </a:cubicBezTo>
                  <a:cubicBezTo>
                    <a:pt x="350" y="285"/>
                    <a:pt x="350" y="294"/>
                    <a:pt x="343" y="300"/>
                  </a:cubicBezTo>
                  <a:cubicBezTo>
                    <a:pt x="337" y="307"/>
                    <a:pt x="328" y="307"/>
                    <a:pt x="320" y="308"/>
                  </a:cubicBezTo>
                  <a:cubicBezTo>
                    <a:pt x="320" y="308"/>
                    <a:pt x="320" y="308"/>
                    <a:pt x="320" y="308"/>
                  </a:cubicBezTo>
                  <a:cubicBezTo>
                    <a:pt x="320" y="416"/>
                    <a:pt x="320" y="416"/>
                    <a:pt x="320" y="416"/>
                  </a:cubicBezTo>
                  <a:cubicBezTo>
                    <a:pt x="320" y="420"/>
                    <a:pt x="318" y="423"/>
                    <a:pt x="314" y="425"/>
                  </a:cubicBezTo>
                  <a:cubicBezTo>
                    <a:pt x="313" y="426"/>
                    <a:pt x="311" y="426"/>
                    <a:pt x="309" y="426"/>
                  </a:cubicBezTo>
                  <a:cubicBezTo>
                    <a:pt x="307" y="426"/>
                    <a:pt x="305" y="426"/>
                    <a:pt x="304" y="425"/>
                  </a:cubicBezTo>
                  <a:cubicBezTo>
                    <a:pt x="256" y="396"/>
                    <a:pt x="256" y="396"/>
                    <a:pt x="256" y="396"/>
                  </a:cubicBezTo>
                  <a:cubicBezTo>
                    <a:pt x="208" y="425"/>
                    <a:pt x="208" y="425"/>
                    <a:pt x="208" y="425"/>
                  </a:cubicBezTo>
                  <a:cubicBezTo>
                    <a:pt x="205" y="427"/>
                    <a:pt x="200" y="427"/>
                    <a:pt x="197" y="425"/>
                  </a:cubicBezTo>
                  <a:cubicBezTo>
                    <a:pt x="194" y="423"/>
                    <a:pt x="192" y="420"/>
                    <a:pt x="192" y="416"/>
                  </a:cubicBezTo>
                  <a:cubicBezTo>
                    <a:pt x="192" y="308"/>
                    <a:pt x="192" y="308"/>
                    <a:pt x="192" y="308"/>
                  </a:cubicBezTo>
                  <a:cubicBezTo>
                    <a:pt x="191" y="308"/>
                    <a:pt x="191" y="308"/>
                    <a:pt x="191" y="308"/>
                  </a:cubicBezTo>
                  <a:cubicBezTo>
                    <a:pt x="184" y="307"/>
                    <a:pt x="175" y="307"/>
                    <a:pt x="168" y="300"/>
                  </a:cubicBezTo>
                  <a:cubicBezTo>
                    <a:pt x="162" y="294"/>
                    <a:pt x="161" y="285"/>
                    <a:pt x="161" y="278"/>
                  </a:cubicBezTo>
                  <a:cubicBezTo>
                    <a:pt x="161" y="274"/>
                    <a:pt x="160" y="270"/>
                    <a:pt x="160" y="268"/>
                  </a:cubicBezTo>
                  <a:cubicBezTo>
                    <a:pt x="159" y="267"/>
                    <a:pt x="155" y="265"/>
                    <a:pt x="152" y="263"/>
                  </a:cubicBezTo>
                  <a:cubicBezTo>
                    <a:pt x="146" y="259"/>
                    <a:pt x="139" y="254"/>
                    <a:pt x="136" y="245"/>
                  </a:cubicBezTo>
                  <a:cubicBezTo>
                    <a:pt x="134" y="236"/>
                    <a:pt x="138" y="228"/>
                    <a:pt x="141" y="222"/>
                  </a:cubicBezTo>
                  <a:cubicBezTo>
                    <a:pt x="143" y="219"/>
                    <a:pt x="145" y="215"/>
                    <a:pt x="145" y="213"/>
                  </a:cubicBezTo>
                  <a:cubicBezTo>
                    <a:pt x="145" y="211"/>
                    <a:pt x="143" y="207"/>
                    <a:pt x="141" y="204"/>
                  </a:cubicBezTo>
                  <a:cubicBezTo>
                    <a:pt x="138" y="198"/>
                    <a:pt x="134" y="190"/>
                    <a:pt x="136" y="181"/>
                  </a:cubicBezTo>
                  <a:cubicBezTo>
                    <a:pt x="139" y="172"/>
                    <a:pt x="146" y="167"/>
                    <a:pt x="152" y="163"/>
                  </a:cubicBezTo>
                  <a:cubicBezTo>
                    <a:pt x="155" y="161"/>
                    <a:pt x="159" y="159"/>
                    <a:pt x="160" y="158"/>
                  </a:cubicBezTo>
                  <a:cubicBezTo>
                    <a:pt x="160" y="156"/>
                    <a:pt x="161" y="152"/>
                    <a:pt x="161" y="148"/>
                  </a:cubicBezTo>
                  <a:cubicBezTo>
                    <a:pt x="161" y="141"/>
                    <a:pt x="162" y="132"/>
                    <a:pt x="168" y="126"/>
                  </a:cubicBezTo>
                  <a:cubicBezTo>
                    <a:pt x="175" y="119"/>
                    <a:pt x="184" y="119"/>
                    <a:pt x="191" y="118"/>
                  </a:cubicBezTo>
                  <a:cubicBezTo>
                    <a:pt x="194" y="118"/>
                    <a:pt x="199" y="118"/>
                    <a:pt x="200" y="117"/>
                  </a:cubicBezTo>
                  <a:cubicBezTo>
                    <a:pt x="202" y="116"/>
                    <a:pt x="204" y="112"/>
                    <a:pt x="206" y="110"/>
                  </a:cubicBezTo>
                  <a:cubicBezTo>
                    <a:pt x="210" y="104"/>
                    <a:pt x="215" y="96"/>
                    <a:pt x="224" y="93"/>
                  </a:cubicBezTo>
                  <a:cubicBezTo>
                    <a:pt x="232" y="91"/>
                    <a:pt x="240" y="95"/>
                    <a:pt x="247" y="99"/>
                  </a:cubicBezTo>
                  <a:cubicBezTo>
                    <a:pt x="250" y="100"/>
                    <a:pt x="254" y="102"/>
                    <a:pt x="256" y="102"/>
                  </a:cubicBezTo>
                  <a:cubicBezTo>
                    <a:pt x="257" y="102"/>
                    <a:pt x="262" y="100"/>
                    <a:pt x="264" y="99"/>
                  </a:cubicBezTo>
                  <a:cubicBezTo>
                    <a:pt x="271" y="95"/>
                    <a:pt x="279" y="91"/>
                    <a:pt x="288" y="93"/>
                  </a:cubicBezTo>
                  <a:cubicBezTo>
                    <a:pt x="297" y="96"/>
                    <a:pt x="302" y="104"/>
                    <a:pt x="306" y="110"/>
                  </a:cubicBezTo>
                  <a:cubicBezTo>
                    <a:pt x="307" y="112"/>
                    <a:pt x="310" y="116"/>
                    <a:pt x="311" y="117"/>
                  </a:cubicBezTo>
                  <a:cubicBezTo>
                    <a:pt x="313" y="118"/>
                    <a:pt x="317" y="118"/>
                    <a:pt x="320" y="118"/>
                  </a:cubicBezTo>
                  <a:cubicBezTo>
                    <a:pt x="328" y="119"/>
                    <a:pt x="337" y="119"/>
                    <a:pt x="343" y="126"/>
                  </a:cubicBezTo>
                  <a:cubicBezTo>
                    <a:pt x="350" y="132"/>
                    <a:pt x="350" y="141"/>
                    <a:pt x="351" y="148"/>
                  </a:cubicBezTo>
                  <a:cubicBezTo>
                    <a:pt x="351" y="152"/>
                    <a:pt x="351" y="156"/>
                    <a:pt x="352" y="158"/>
                  </a:cubicBezTo>
                  <a:cubicBezTo>
                    <a:pt x="353" y="159"/>
                    <a:pt x="356" y="161"/>
                    <a:pt x="359" y="163"/>
                  </a:cubicBezTo>
                  <a:cubicBezTo>
                    <a:pt x="365" y="167"/>
                    <a:pt x="373" y="172"/>
                    <a:pt x="375" y="181"/>
                  </a:cubicBezTo>
                  <a:cubicBezTo>
                    <a:pt x="378" y="190"/>
                    <a:pt x="373" y="198"/>
                    <a:pt x="370" y="204"/>
                  </a:cubicBezTo>
                  <a:cubicBezTo>
                    <a:pt x="369" y="207"/>
                    <a:pt x="367" y="211"/>
                    <a:pt x="367" y="213"/>
                  </a:cubicBezTo>
                  <a:cubicBezTo>
                    <a:pt x="367" y="215"/>
                    <a:pt x="369" y="219"/>
                    <a:pt x="370" y="222"/>
                  </a:cubicBezTo>
                  <a:cubicBezTo>
                    <a:pt x="373" y="228"/>
                    <a:pt x="378" y="236"/>
                    <a:pt x="375" y="245"/>
                  </a:cubicBezTo>
                  <a:close/>
                </a:path>
              </a:pathLst>
            </a:custGeom>
            <a:solidFill>
              <a:srgbClr val="007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fr-FR" sz="1709" noProof="0" dirty="0"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32" name="Freeform 189">
            <a:extLst>
              <a:ext uri="{FF2B5EF4-FFF2-40B4-BE49-F238E27FC236}">
                <a16:creationId xmlns:a16="http://schemas.microsoft.com/office/drawing/2014/main" id="{23B674E2-626D-4B24-8467-D5CBF2D5535F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8264060" y="3831868"/>
            <a:ext cx="371153" cy="366581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416 w 512"/>
              <a:gd name="T5" fmla="*/ 330 h 512"/>
              <a:gd name="T6" fmla="*/ 394 w 512"/>
              <a:gd name="T7" fmla="*/ 341 h 512"/>
              <a:gd name="T8" fmla="*/ 384 w 512"/>
              <a:gd name="T9" fmla="*/ 320 h 512"/>
              <a:gd name="T10" fmla="*/ 371 w 512"/>
              <a:gd name="T11" fmla="*/ 334 h 512"/>
              <a:gd name="T12" fmla="*/ 338 w 512"/>
              <a:gd name="T13" fmla="*/ 359 h 512"/>
              <a:gd name="T14" fmla="*/ 318 w 512"/>
              <a:gd name="T15" fmla="*/ 376 h 512"/>
              <a:gd name="T16" fmla="*/ 277 w 512"/>
              <a:gd name="T17" fmla="*/ 370 h 512"/>
              <a:gd name="T18" fmla="*/ 250 w 512"/>
              <a:gd name="T19" fmla="*/ 384 h 512"/>
              <a:gd name="T20" fmla="*/ 217 w 512"/>
              <a:gd name="T21" fmla="*/ 381 h 512"/>
              <a:gd name="T22" fmla="*/ 172 w 512"/>
              <a:gd name="T23" fmla="*/ 368 h 512"/>
              <a:gd name="T24" fmla="*/ 128 w 512"/>
              <a:gd name="T25" fmla="*/ 320 h 512"/>
              <a:gd name="T26" fmla="*/ 117 w 512"/>
              <a:gd name="T27" fmla="*/ 341 h 512"/>
              <a:gd name="T28" fmla="*/ 96 w 512"/>
              <a:gd name="T29" fmla="*/ 330 h 512"/>
              <a:gd name="T30" fmla="*/ 106 w 512"/>
              <a:gd name="T31" fmla="*/ 170 h 512"/>
              <a:gd name="T32" fmla="*/ 106 w 512"/>
              <a:gd name="T33" fmla="*/ 149 h 512"/>
              <a:gd name="T34" fmla="*/ 128 w 512"/>
              <a:gd name="T35" fmla="*/ 160 h 512"/>
              <a:gd name="T36" fmla="*/ 224 w 512"/>
              <a:gd name="T37" fmla="*/ 181 h 512"/>
              <a:gd name="T38" fmla="*/ 261 w 512"/>
              <a:gd name="T39" fmla="*/ 161 h 512"/>
              <a:gd name="T40" fmla="*/ 343 w 512"/>
              <a:gd name="T41" fmla="*/ 181 h 512"/>
              <a:gd name="T42" fmla="*/ 384 w 512"/>
              <a:gd name="T43" fmla="*/ 160 h 512"/>
              <a:gd name="T44" fmla="*/ 405 w 512"/>
              <a:gd name="T45" fmla="*/ 149 h 512"/>
              <a:gd name="T46" fmla="*/ 405 w 512"/>
              <a:gd name="T47" fmla="*/ 170 h 512"/>
              <a:gd name="T48" fmla="*/ 416 w 512"/>
              <a:gd name="T49" fmla="*/ 330 h 512"/>
              <a:gd name="T50" fmla="*/ 350 w 512"/>
              <a:gd name="T51" fmla="*/ 328 h 512"/>
              <a:gd name="T52" fmla="*/ 335 w 512"/>
              <a:gd name="T53" fmla="*/ 337 h 512"/>
              <a:gd name="T54" fmla="*/ 328 w 512"/>
              <a:gd name="T55" fmla="*/ 332 h 512"/>
              <a:gd name="T56" fmla="*/ 294 w 512"/>
              <a:gd name="T57" fmla="*/ 274 h 512"/>
              <a:gd name="T58" fmla="*/ 275 w 512"/>
              <a:gd name="T59" fmla="*/ 284 h 512"/>
              <a:gd name="T60" fmla="*/ 310 w 512"/>
              <a:gd name="T61" fmla="*/ 343 h 512"/>
              <a:gd name="T62" fmla="*/ 290 w 512"/>
              <a:gd name="T63" fmla="*/ 353 h 512"/>
              <a:gd name="T64" fmla="*/ 243 w 512"/>
              <a:gd name="T65" fmla="*/ 296 h 512"/>
              <a:gd name="T66" fmla="*/ 260 w 512"/>
              <a:gd name="T67" fmla="*/ 345 h 512"/>
              <a:gd name="T68" fmla="*/ 256 w 512"/>
              <a:gd name="T69" fmla="*/ 361 h 512"/>
              <a:gd name="T70" fmla="*/ 239 w 512"/>
              <a:gd name="T71" fmla="*/ 357 h 512"/>
              <a:gd name="T72" fmla="*/ 228 w 512"/>
              <a:gd name="T73" fmla="*/ 337 h 512"/>
              <a:gd name="T74" fmla="*/ 220 w 512"/>
              <a:gd name="T75" fmla="*/ 325 h 512"/>
              <a:gd name="T76" fmla="*/ 202 w 512"/>
              <a:gd name="T77" fmla="*/ 337 h 512"/>
              <a:gd name="T78" fmla="*/ 207 w 512"/>
              <a:gd name="T79" fmla="*/ 363 h 512"/>
              <a:gd name="T80" fmla="*/ 158 w 512"/>
              <a:gd name="T81" fmla="*/ 304 h 512"/>
              <a:gd name="T82" fmla="*/ 128 w 512"/>
              <a:gd name="T83" fmla="*/ 298 h 512"/>
              <a:gd name="T84" fmla="*/ 184 w 512"/>
              <a:gd name="T85" fmla="*/ 202 h 512"/>
              <a:gd name="T86" fmla="*/ 160 w 512"/>
              <a:gd name="T87" fmla="*/ 234 h 512"/>
              <a:gd name="T88" fmla="*/ 193 w 512"/>
              <a:gd name="T89" fmla="*/ 266 h 512"/>
              <a:gd name="T90" fmla="*/ 349 w 512"/>
              <a:gd name="T91" fmla="*/ 319 h 512"/>
              <a:gd name="T92" fmla="*/ 384 w 512"/>
              <a:gd name="T93" fmla="*/ 202 h 512"/>
              <a:gd name="T94" fmla="*/ 362 w 512"/>
              <a:gd name="T95" fmla="*/ 298 h 512"/>
              <a:gd name="T96" fmla="*/ 322 w 512"/>
              <a:gd name="T97" fmla="*/ 230 h 512"/>
              <a:gd name="T98" fmla="*/ 190 w 512"/>
              <a:gd name="T99" fmla="*/ 245 h 512"/>
              <a:gd name="T100" fmla="*/ 181 w 512"/>
              <a:gd name="T101" fmla="*/ 234 h 512"/>
              <a:gd name="T102" fmla="*/ 268 w 512"/>
              <a:gd name="T103" fmla="*/ 182 h 512"/>
              <a:gd name="T104" fmla="*/ 341 w 512"/>
              <a:gd name="T105" fmla="*/ 20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416" y="330"/>
                </a:moveTo>
                <a:cubicBezTo>
                  <a:pt x="416" y="336"/>
                  <a:pt x="411" y="341"/>
                  <a:pt x="405" y="341"/>
                </a:cubicBezTo>
                <a:cubicBezTo>
                  <a:pt x="394" y="341"/>
                  <a:pt x="394" y="341"/>
                  <a:pt x="394" y="341"/>
                </a:cubicBezTo>
                <a:cubicBezTo>
                  <a:pt x="388" y="341"/>
                  <a:pt x="384" y="336"/>
                  <a:pt x="384" y="330"/>
                </a:cubicBezTo>
                <a:cubicBezTo>
                  <a:pt x="384" y="320"/>
                  <a:pt x="384" y="320"/>
                  <a:pt x="384" y="320"/>
                </a:cubicBezTo>
                <a:cubicBezTo>
                  <a:pt x="371" y="320"/>
                  <a:pt x="371" y="320"/>
                  <a:pt x="371" y="320"/>
                </a:cubicBezTo>
                <a:cubicBezTo>
                  <a:pt x="372" y="324"/>
                  <a:pt x="372" y="329"/>
                  <a:pt x="371" y="334"/>
                </a:cubicBezTo>
                <a:cubicBezTo>
                  <a:pt x="368" y="342"/>
                  <a:pt x="363" y="350"/>
                  <a:pt x="355" y="354"/>
                </a:cubicBezTo>
                <a:cubicBezTo>
                  <a:pt x="350" y="357"/>
                  <a:pt x="344" y="359"/>
                  <a:pt x="338" y="359"/>
                </a:cubicBezTo>
                <a:cubicBezTo>
                  <a:pt x="336" y="359"/>
                  <a:pt x="334" y="358"/>
                  <a:pt x="332" y="358"/>
                </a:cubicBezTo>
                <a:cubicBezTo>
                  <a:pt x="330" y="365"/>
                  <a:pt x="325" y="372"/>
                  <a:pt x="318" y="376"/>
                </a:cubicBezTo>
                <a:cubicBezTo>
                  <a:pt x="313" y="380"/>
                  <a:pt x="307" y="381"/>
                  <a:pt x="301" y="381"/>
                </a:cubicBezTo>
                <a:cubicBezTo>
                  <a:pt x="292" y="381"/>
                  <a:pt x="283" y="377"/>
                  <a:pt x="277" y="370"/>
                </a:cubicBezTo>
                <a:cubicBezTo>
                  <a:pt x="274" y="374"/>
                  <a:pt x="271" y="377"/>
                  <a:pt x="267" y="379"/>
                </a:cubicBezTo>
                <a:cubicBezTo>
                  <a:pt x="261" y="382"/>
                  <a:pt x="256" y="384"/>
                  <a:pt x="250" y="384"/>
                </a:cubicBezTo>
                <a:cubicBezTo>
                  <a:pt x="241" y="384"/>
                  <a:pt x="232" y="380"/>
                  <a:pt x="226" y="374"/>
                </a:cubicBezTo>
                <a:cubicBezTo>
                  <a:pt x="224" y="376"/>
                  <a:pt x="221" y="379"/>
                  <a:pt x="217" y="381"/>
                </a:cubicBezTo>
                <a:cubicBezTo>
                  <a:pt x="212" y="384"/>
                  <a:pt x="207" y="385"/>
                  <a:pt x="202" y="385"/>
                </a:cubicBezTo>
                <a:cubicBezTo>
                  <a:pt x="190" y="385"/>
                  <a:pt x="178" y="379"/>
                  <a:pt x="172" y="368"/>
                </a:cubicBezTo>
                <a:cubicBezTo>
                  <a:pt x="143" y="320"/>
                  <a:pt x="143" y="320"/>
                  <a:pt x="143" y="320"/>
                </a:cubicBezTo>
                <a:cubicBezTo>
                  <a:pt x="128" y="320"/>
                  <a:pt x="128" y="320"/>
                  <a:pt x="128" y="320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28" y="336"/>
                  <a:pt x="123" y="341"/>
                  <a:pt x="117" y="341"/>
                </a:cubicBezTo>
                <a:cubicBezTo>
                  <a:pt x="106" y="341"/>
                  <a:pt x="106" y="341"/>
                  <a:pt x="106" y="341"/>
                </a:cubicBezTo>
                <a:cubicBezTo>
                  <a:pt x="100" y="341"/>
                  <a:pt x="96" y="336"/>
                  <a:pt x="96" y="330"/>
                </a:cubicBezTo>
                <a:cubicBezTo>
                  <a:pt x="96" y="324"/>
                  <a:pt x="100" y="320"/>
                  <a:pt x="106" y="320"/>
                </a:cubicBezTo>
                <a:cubicBezTo>
                  <a:pt x="106" y="170"/>
                  <a:pt x="106" y="170"/>
                  <a:pt x="106" y="170"/>
                </a:cubicBezTo>
                <a:cubicBezTo>
                  <a:pt x="100" y="170"/>
                  <a:pt x="96" y="166"/>
                  <a:pt x="96" y="160"/>
                </a:cubicBezTo>
                <a:cubicBezTo>
                  <a:pt x="96" y="154"/>
                  <a:pt x="100" y="149"/>
                  <a:pt x="106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23" y="149"/>
                  <a:pt x="128" y="154"/>
                  <a:pt x="128" y="160"/>
                </a:cubicBezTo>
                <a:cubicBezTo>
                  <a:pt x="128" y="181"/>
                  <a:pt x="128" y="181"/>
                  <a:pt x="128" y="181"/>
                </a:cubicBezTo>
                <a:cubicBezTo>
                  <a:pt x="224" y="181"/>
                  <a:pt x="224" y="181"/>
                  <a:pt x="224" y="181"/>
                </a:cubicBezTo>
                <a:cubicBezTo>
                  <a:pt x="224" y="181"/>
                  <a:pt x="224" y="181"/>
                  <a:pt x="224" y="181"/>
                </a:cubicBezTo>
                <a:cubicBezTo>
                  <a:pt x="261" y="161"/>
                  <a:pt x="261" y="161"/>
                  <a:pt x="261" y="161"/>
                </a:cubicBezTo>
                <a:cubicBezTo>
                  <a:pt x="264" y="160"/>
                  <a:pt x="267" y="159"/>
                  <a:pt x="269" y="160"/>
                </a:cubicBezTo>
                <a:cubicBezTo>
                  <a:pt x="343" y="181"/>
                  <a:pt x="343" y="181"/>
                  <a:pt x="343" y="181"/>
                </a:cubicBezTo>
                <a:cubicBezTo>
                  <a:pt x="384" y="181"/>
                  <a:pt x="384" y="181"/>
                  <a:pt x="384" y="181"/>
                </a:cubicBezTo>
                <a:cubicBezTo>
                  <a:pt x="384" y="160"/>
                  <a:pt x="384" y="160"/>
                  <a:pt x="384" y="160"/>
                </a:cubicBezTo>
                <a:cubicBezTo>
                  <a:pt x="384" y="154"/>
                  <a:pt x="388" y="149"/>
                  <a:pt x="394" y="149"/>
                </a:cubicBezTo>
                <a:cubicBezTo>
                  <a:pt x="405" y="149"/>
                  <a:pt x="405" y="149"/>
                  <a:pt x="405" y="149"/>
                </a:cubicBezTo>
                <a:cubicBezTo>
                  <a:pt x="411" y="149"/>
                  <a:pt x="416" y="154"/>
                  <a:pt x="416" y="160"/>
                </a:cubicBezTo>
                <a:cubicBezTo>
                  <a:pt x="416" y="166"/>
                  <a:pt x="411" y="170"/>
                  <a:pt x="405" y="170"/>
                </a:cubicBezTo>
                <a:cubicBezTo>
                  <a:pt x="405" y="320"/>
                  <a:pt x="405" y="320"/>
                  <a:pt x="405" y="320"/>
                </a:cubicBezTo>
                <a:cubicBezTo>
                  <a:pt x="411" y="320"/>
                  <a:pt x="416" y="324"/>
                  <a:pt x="416" y="330"/>
                </a:cubicBezTo>
                <a:close/>
                <a:moveTo>
                  <a:pt x="349" y="319"/>
                </a:moveTo>
                <a:cubicBezTo>
                  <a:pt x="350" y="322"/>
                  <a:pt x="351" y="325"/>
                  <a:pt x="350" y="328"/>
                </a:cubicBezTo>
                <a:cubicBezTo>
                  <a:pt x="349" y="332"/>
                  <a:pt x="347" y="334"/>
                  <a:pt x="344" y="336"/>
                </a:cubicBezTo>
                <a:cubicBezTo>
                  <a:pt x="342" y="337"/>
                  <a:pt x="338" y="338"/>
                  <a:pt x="335" y="337"/>
                </a:cubicBezTo>
                <a:cubicBezTo>
                  <a:pt x="332" y="336"/>
                  <a:pt x="330" y="334"/>
                  <a:pt x="328" y="332"/>
                </a:cubicBezTo>
                <a:cubicBezTo>
                  <a:pt x="328" y="332"/>
                  <a:pt x="328" y="332"/>
                  <a:pt x="328" y="332"/>
                </a:cubicBezTo>
                <a:cubicBezTo>
                  <a:pt x="328" y="332"/>
                  <a:pt x="328" y="332"/>
                  <a:pt x="328" y="331"/>
                </a:cubicBezTo>
                <a:cubicBezTo>
                  <a:pt x="294" y="274"/>
                  <a:pt x="294" y="274"/>
                  <a:pt x="294" y="274"/>
                </a:cubicBezTo>
                <a:cubicBezTo>
                  <a:pt x="291" y="268"/>
                  <a:pt x="284" y="267"/>
                  <a:pt x="279" y="270"/>
                </a:cubicBezTo>
                <a:cubicBezTo>
                  <a:pt x="274" y="273"/>
                  <a:pt x="272" y="279"/>
                  <a:pt x="275" y="284"/>
                </a:cubicBezTo>
                <a:cubicBezTo>
                  <a:pt x="310" y="343"/>
                  <a:pt x="310" y="343"/>
                  <a:pt x="310" y="343"/>
                </a:cubicBezTo>
                <a:cubicBezTo>
                  <a:pt x="310" y="343"/>
                  <a:pt x="310" y="343"/>
                  <a:pt x="310" y="343"/>
                </a:cubicBezTo>
                <a:cubicBezTo>
                  <a:pt x="313" y="348"/>
                  <a:pt x="313" y="355"/>
                  <a:pt x="307" y="358"/>
                </a:cubicBezTo>
                <a:cubicBezTo>
                  <a:pt x="301" y="361"/>
                  <a:pt x="294" y="359"/>
                  <a:pt x="290" y="353"/>
                </a:cubicBezTo>
                <a:cubicBezTo>
                  <a:pt x="258" y="300"/>
                  <a:pt x="258" y="300"/>
                  <a:pt x="258" y="300"/>
                </a:cubicBezTo>
                <a:cubicBezTo>
                  <a:pt x="255" y="295"/>
                  <a:pt x="249" y="293"/>
                  <a:pt x="243" y="296"/>
                </a:cubicBezTo>
                <a:cubicBezTo>
                  <a:pt x="238" y="299"/>
                  <a:pt x="237" y="306"/>
                  <a:pt x="240" y="311"/>
                </a:cubicBezTo>
                <a:cubicBezTo>
                  <a:pt x="260" y="345"/>
                  <a:pt x="260" y="345"/>
                  <a:pt x="260" y="345"/>
                </a:cubicBezTo>
                <a:cubicBezTo>
                  <a:pt x="262" y="347"/>
                  <a:pt x="262" y="350"/>
                  <a:pt x="261" y="353"/>
                </a:cubicBezTo>
                <a:cubicBezTo>
                  <a:pt x="261" y="356"/>
                  <a:pt x="259" y="359"/>
                  <a:pt x="256" y="361"/>
                </a:cubicBezTo>
                <a:cubicBezTo>
                  <a:pt x="250" y="364"/>
                  <a:pt x="243" y="362"/>
                  <a:pt x="239" y="357"/>
                </a:cubicBezTo>
                <a:cubicBezTo>
                  <a:pt x="239" y="357"/>
                  <a:pt x="239" y="357"/>
                  <a:pt x="239" y="357"/>
                </a:cubicBezTo>
                <a:cubicBezTo>
                  <a:pt x="228" y="337"/>
                  <a:pt x="228" y="337"/>
                  <a:pt x="228" y="337"/>
                </a:cubicBezTo>
                <a:cubicBezTo>
                  <a:pt x="228" y="337"/>
                  <a:pt x="228" y="337"/>
                  <a:pt x="228" y="337"/>
                </a:cubicBezTo>
                <a:cubicBezTo>
                  <a:pt x="228" y="337"/>
                  <a:pt x="228" y="337"/>
                  <a:pt x="228" y="337"/>
                </a:cubicBezTo>
                <a:cubicBezTo>
                  <a:pt x="220" y="325"/>
                  <a:pt x="220" y="325"/>
                  <a:pt x="220" y="325"/>
                </a:cubicBezTo>
                <a:cubicBezTo>
                  <a:pt x="217" y="320"/>
                  <a:pt x="210" y="319"/>
                  <a:pt x="206" y="322"/>
                </a:cubicBezTo>
                <a:cubicBezTo>
                  <a:pt x="201" y="325"/>
                  <a:pt x="199" y="332"/>
                  <a:pt x="202" y="337"/>
                </a:cubicBezTo>
                <a:cubicBezTo>
                  <a:pt x="210" y="348"/>
                  <a:pt x="210" y="348"/>
                  <a:pt x="210" y="348"/>
                </a:cubicBezTo>
                <a:cubicBezTo>
                  <a:pt x="211" y="350"/>
                  <a:pt x="214" y="358"/>
                  <a:pt x="207" y="363"/>
                </a:cubicBezTo>
                <a:cubicBezTo>
                  <a:pt x="201" y="366"/>
                  <a:pt x="193" y="362"/>
                  <a:pt x="190" y="357"/>
                </a:cubicBezTo>
                <a:cubicBezTo>
                  <a:pt x="158" y="304"/>
                  <a:pt x="158" y="304"/>
                  <a:pt x="158" y="304"/>
                </a:cubicBezTo>
                <a:cubicBezTo>
                  <a:pt x="156" y="300"/>
                  <a:pt x="153" y="298"/>
                  <a:pt x="149" y="298"/>
                </a:cubicBezTo>
                <a:cubicBezTo>
                  <a:pt x="128" y="298"/>
                  <a:pt x="128" y="298"/>
                  <a:pt x="128" y="298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84" y="202"/>
                  <a:pt x="184" y="202"/>
                  <a:pt x="184" y="202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66" y="213"/>
                  <a:pt x="160" y="223"/>
                  <a:pt x="160" y="234"/>
                </a:cubicBezTo>
                <a:cubicBezTo>
                  <a:pt x="160" y="244"/>
                  <a:pt x="164" y="254"/>
                  <a:pt x="170" y="260"/>
                </a:cubicBezTo>
                <a:cubicBezTo>
                  <a:pt x="177" y="265"/>
                  <a:pt x="185" y="267"/>
                  <a:pt x="193" y="266"/>
                </a:cubicBezTo>
                <a:cubicBezTo>
                  <a:pt x="307" y="247"/>
                  <a:pt x="307" y="247"/>
                  <a:pt x="307" y="247"/>
                </a:cubicBezTo>
                <a:lnTo>
                  <a:pt x="349" y="319"/>
                </a:lnTo>
                <a:close/>
                <a:moveTo>
                  <a:pt x="341" y="202"/>
                </a:moveTo>
                <a:cubicBezTo>
                  <a:pt x="384" y="202"/>
                  <a:pt x="384" y="202"/>
                  <a:pt x="384" y="202"/>
                </a:cubicBezTo>
                <a:cubicBezTo>
                  <a:pt x="384" y="298"/>
                  <a:pt x="384" y="298"/>
                  <a:pt x="384" y="298"/>
                </a:cubicBezTo>
                <a:cubicBezTo>
                  <a:pt x="362" y="298"/>
                  <a:pt x="362" y="298"/>
                  <a:pt x="362" y="298"/>
                </a:cubicBezTo>
                <a:cubicBezTo>
                  <a:pt x="362" y="298"/>
                  <a:pt x="362" y="299"/>
                  <a:pt x="361" y="299"/>
                </a:cubicBezTo>
                <a:cubicBezTo>
                  <a:pt x="322" y="230"/>
                  <a:pt x="322" y="230"/>
                  <a:pt x="322" y="230"/>
                </a:cubicBezTo>
                <a:cubicBezTo>
                  <a:pt x="320" y="226"/>
                  <a:pt x="316" y="224"/>
                  <a:pt x="311" y="225"/>
                </a:cubicBezTo>
                <a:cubicBezTo>
                  <a:pt x="190" y="245"/>
                  <a:pt x="190" y="245"/>
                  <a:pt x="190" y="245"/>
                </a:cubicBezTo>
                <a:cubicBezTo>
                  <a:pt x="187" y="246"/>
                  <a:pt x="185" y="245"/>
                  <a:pt x="184" y="244"/>
                </a:cubicBezTo>
                <a:cubicBezTo>
                  <a:pt x="182" y="242"/>
                  <a:pt x="181" y="238"/>
                  <a:pt x="181" y="234"/>
                </a:cubicBezTo>
                <a:cubicBezTo>
                  <a:pt x="181" y="229"/>
                  <a:pt x="184" y="227"/>
                  <a:pt x="186" y="226"/>
                </a:cubicBezTo>
                <a:cubicBezTo>
                  <a:pt x="268" y="182"/>
                  <a:pt x="268" y="182"/>
                  <a:pt x="268" y="182"/>
                </a:cubicBezTo>
                <a:cubicBezTo>
                  <a:pt x="338" y="202"/>
                  <a:pt x="338" y="202"/>
                  <a:pt x="338" y="202"/>
                </a:cubicBezTo>
                <a:cubicBezTo>
                  <a:pt x="339" y="202"/>
                  <a:pt x="340" y="202"/>
                  <a:pt x="341" y="202"/>
                </a:cubicBezTo>
                <a:close/>
              </a:path>
            </a:pathLst>
          </a:custGeom>
          <a:solidFill>
            <a:srgbClr val="00768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fr-FR" sz="1709" noProof="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41D03D-4295-4FA8-9046-3E95BC3C79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64293" y="433859"/>
            <a:ext cx="3096000" cy="540000"/>
          </a:xfrm>
        </p:spPr>
        <p:txBody>
          <a:bodyPr>
            <a:noAutofit/>
          </a:bodyPr>
          <a:lstStyle>
            <a:lvl1pPr rtl="0">
              <a:defRPr sz="1800" b="1">
                <a:solidFill>
                  <a:srgbClr val="007680"/>
                </a:solidFill>
              </a:defRPr>
            </a:lvl1pPr>
          </a:lstStyle>
          <a:p>
            <a:pPr lvl="0"/>
            <a:r>
              <a:rPr lang="fr-FR" noProof="0" dirty="0"/>
              <a:t>Professional </a:t>
            </a:r>
            <a:r>
              <a:rPr lang="fr-FR" noProof="0" dirty="0" err="1"/>
              <a:t>journey</a:t>
            </a:r>
            <a:r>
              <a:rPr lang="fr-FR" noProof="0" dirty="0"/>
              <a:t> and </a:t>
            </a:r>
            <a:r>
              <a:rPr lang="fr-FR" noProof="0" dirty="0" err="1"/>
              <a:t>diploma</a:t>
            </a:r>
            <a:endParaRPr lang="fr-FR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6A9B7-92E6-428C-89E2-A37F03CE646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64293" y="3835086"/>
            <a:ext cx="3096000" cy="541337"/>
          </a:xfrm>
        </p:spPr>
        <p:txBody>
          <a:bodyPr vert="horz" lIns="0" tIns="0" rIns="0" bIns="0" rtlCol="0">
            <a:noAutofit/>
          </a:bodyPr>
          <a:lstStyle>
            <a:lvl1pPr rtl="0">
              <a:defRPr lang="en-US" sz="1800" b="1" smtClean="0">
                <a:solidFill>
                  <a:srgbClr val="00768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fr-FR" noProof="0" dirty="0" err="1"/>
              <a:t>Skills</a:t>
            </a:r>
            <a:r>
              <a:rPr lang="fr-FR" noProof="0" dirty="0"/>
              <a:t> </a:t>
            </a:r>
            <a:r>
              <a:rPr lang="fr-FR" noProof="0" dirty="0" err="1"/>
              <a:t>Domains</a:t>
            </a:r>
            <a:endParaRPr lang="fr-FR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85C9403-6234-4454-8EBB-04A177DE23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88667" y="3831868"/>
            <a:ext cx="3095625" cy="540000"/>
          </a:xfrm>
        </p:spPr>
        <p:txBody>
          <a:bodyPr vert="horz" lIns="0" tIns="0" rIns="0" bIns="0" rtlCol="0">
            <a:noAutofit/>
          </a:bodyPr>
          <a:lstStyle>
            <a:lvl1pPr rtl="0">
              <a:defRPr lang="en-US" sz="1800" b="1" dirty="0">
                <a:solidFill>
                  <a:srgbClr val="007680"/>
                </a:solidFill>
              </a:defRPr>
            </a:lvl1pPr>
          </a:lstStyle>
          <a:p>
            <a:pPr lvl="0"/>
            <a:r>
              <a:rPr lang="fr-FR" noProof="0" dirty="0"/>
              <a:t>Main clients</a:t>
            </a:r>
          </a:p>
        </p:txBody>
      </p:sp>
      <p:sp>
        <p:nvSpPr>
          <p:cNvPr id="33" name="Text Placeholder 44">
            <a:extLst>
              <a:ext uri="{FF2B5EF4-FFF2-40B4-BE49-F238E27FC236}">
                <a16:creationId xmlns:a16="http://schemas.microsoft.com/office/drawing/2014/main" id="{D8B5110F-CCC0-4CC2-9F28-D3A7C33A8CC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51104" y="1171955"/>
            <a:ext cx="3420000" cy="685294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1">
                <a:solidFill>
                  <a:srgbClr val="009A44"/>
                </a:solidFill>
              </a:defRPr>
            </a:lvl1pPr>
            <a:lvl2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fr-FR" noProof="0" dirty="0" err="1"/>
              <a:t>Experience</a:t>
            </a:r>
            <a:endParaRPr lang="fr-FR" noProof="0" dirty="0"/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4" name="Text Placeholder 44">
            <a:extLst>
              <a:ext uri="{FF2B5EF4-FFF2-40B4-BE49-F238E27FC236}">
                <a16:creationId xmlns:a16="http://schemas.microsoft.com/office/drawing/2014/main" id="{1E7FF87A-5B83-4BD0-9701-61B1E126B98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51104" y="2018421"/>
            <a:ext cx="3420000" cy="685294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1">
                <a:solidFill>
                  <a:srgbClr val="009A44"/>
                </a:solidFill>
              </a:defRPr>
            </a:lvl1pPr>
            <a:lvl2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fr-FR" noProof="0" dirty="0" err="1"/>
              <a:t>Diplomas</a:t>
            </a:r>
            <a:endParaRPr lang="fr-FR" noProof="0" dirty="0"/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5" name="Text Placeholder 44">
            <a:extLst>
              <a:ext uri="{FF2B5EF4-FFF2-40B4-BE49-F238E27FC236}">
                <a16:creationId xmlns:a16="http://schemas.microsoft.com/office/drawing/2014/main" id="{A957E88A-8957-4666-BD23-E4FC57C045A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51104" y="2864888"/>
            <a:ext cx="3420000" cy="685294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1">
                <a:solidFill>
                  <a:srgbClr val="009A44"/>
                </a:solidFill>
              </a:defRPr>
            </a:lvl1pPr>
            <a:lvl2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0"/>
            </a:lvl2pPr>
          </a:lstStyle>
          <a:p>
            <a:pPr lvl="0"/>
            <a:r>
              <a:rPr lang="fr-FR" noProof="0" dirty="0" err="1"/>
              <a:t>Languages</a:t>
            </a:r>
            <a:endParaRPr lang="fr-FR" noProof="0" dirty="0"/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37" name="Text Placeholder 44">
            <a:extLst>
              <a:ext uri="{FF2B5EF4-FFF2-40B4-BE49-F238E27FC236}">
                <a16:creationId xmlns:a16="http://schemas.microsoft.com/office/drawing/2014/main" id="{03BB08CF-29F3-49DC-866D-7F6F8C0394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51104" y="4568554"/>
            <a:ext cx="3420000" cy="792000"/>
          </a:xfrm>
        </p:spPr>
        <p:txBody>
          <a:bodyPr>
            <a:noAutofit/>
          </a:bodyPr>
          <a:lstStyle>
            <a:lvl1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60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r>
              <a:rPr lang="fr-FR" noProof="0" dirty="0"/>
              <a:t> </a:t>
            </a:r>
            <a:r>
              <a:rPr lang="fr-FR" noProof="0" dirty="0" err="1"/>
              <a:t>error</a:t>
            </a:r>
            <a:r>
              <a:rPr lang="fr-FR" noProof="0" dirty="0"/>
              <a:t> </a:t>
            </a:r>
            <a:r>
              <a:rPr lang="fr-FR" noProof="0" dirty="0" err="1"/>
              <a:t>sit</a:t>
            </a:r>
            <a:r>
              <a:rPr lang="fr-FR" noProof="0" dirty="0"/>
              <a:t> </a:t>
            </a:r>
            <a:r>
              <a:rPr lang="fr-FR" noProof="0" dirty="0" err="1"/>
              <a:t>voluptatem</a:t>
            </a:r>
            <a:r>
              <a:rPr lang="fr-FR" noProof="0" dirty="0"/>
              <a:t> </a:t>
            </a:r>
            <a:r>
              <a:rPr lang="fr-FR" noProof="0" dirty="0" err="1"/>
              <a:t>accusantium</a:t>
            </a:r>
            <a:endParaRPr lang="fr-FR" noProof="0" dirty="0"/>
          </a:p>
        </p:txBody>
      </p:sp>
      <p:sp>
        <p:nvSpPr>
          <p:cNvPr id="38" name="Text Placeholder 44">
            <a:extLst>
              <a:ext uri="{FF2B5EF4-FFF2-40B4-BE49-F238E27FC236}">
                <a16:creationId xmlns:a16="http://schemas.microsoft.com/office/drawing/2014/main" id="{1CAF056E-AA8B-4116-96F9-FB6F8CE7F84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51104" y="5517442"/>
            <a:ext cx="3420000" cy="792000"/>
          </a:xfrm>
        </p:spPr>
        <p:txBody>
          <a:bodyPr>
            <a:noAutofit/>
          </a:bodyPr>
          <a:lstStyle>
            <a:lvl1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60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r>
              <a:rPr lang="fr-FR" noProof="0" dirty="0"/>
              <a:t> </a:t>
            </a:r>
            <a:r>
              <a:rPr lang="fr-FR" noProof="0" dirty="0" err="1"/>
              <a:t>error</a:t>
            </a:r>
            <a:r>
              <a:rPr lang="fr-FR" noProof="0" dirty="0"/>
              <a:t> </a:t>
            </a:r>
            <a:r>
              <a:rPr lang="fr-FR" noProof="0" dirty="0" err="1"/>
              <a:t>sit</a:t>
            </a:r>
            <a:r>
              <a:rPr lang="fr-FR" noProof="0" dirty="0"/>
              <a:t> </a:t>
            </a:r>
            <a:r>
              <a:rPr lang="fr-FR" noProof="0" dirty="0" err="1"/>
              <a:t>voluptatem</a:t>
            </a:r>
            <a:r>
              <a:rPr lang="fr-FR" noProof="0" dirty="0"/>
              <a:t> </a:t>
            </a:r>
            <a:r>
              <a:rPr lang="fr-FR" noProof="0" dirty="0" err="1"/>
              <a:t>accusantium</a:t>
            </a:r>
            <a:endParaRPr lang="fr-FR" noProof="0" dirty="0"/>
          </a:p>
        </p:txBody>
      </p:sp>
      <p:sp>
        <p:nvSpPr>
          <p:cNvPr id="39" name="Text Placeholder 44">
            <a:extLst>
              <a:ext uri="{FF2B5EF4-FFF2-40B4-BE49-F238E27FC236}">
                <a16:creationId xmlns:a16="http://schemas.microsoft.com/office/drawing/2014/main" id="{73CECE02-7BF5-4C3B-9B3B-E487820547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75103" y="433859"/>
            <a:ext cx="3420000" cy="1423390"/>
          </a:xfrm>
        </p:spPr>
        <p:txBody>
          <a:bodyPr>
            <a:noAutofit/>
          </a:bodyPr>
          <a:lstStyle>
            <a:lvl1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60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r>
              <a:rPr lang="fr-FR" noProof="0" dirty="0"/>
              <a:t> </a:t>
            </a:r>
            <a:r>
              <a:rPr lang="fr-FR" noProof="0" dirty="0" err="1"/>
              <a:t>error</a:t>
            </a:r>
            <a:r>
              <a:rPr lang="fr-FR" noProof="0" dirty="0"/>
              <a:t> </a:t>
            </a:r>
            <a:r>
              <a:rPr lang="fr-FR" noProof="0" dirty="0" err="1"/>
              <a:t>sit</a:t>
            </a:r>
            <a:r>
              <a:rPr lang="fr-FR" noProof="0" dirty="0"/>
              <a:t> </a:t>
            </a:r>
            <a:r>
              <a:rPr lang="fr-FR" noProof="0" dirty="0" err="1"/>
              <a:t>voluptatem</a:t>
            </a:r>
            <a:r>
              <a:rPr lang="fr-FR" noProof="0" dirty="0"/>
              <a:t> </a:t>
            </a:r>
            <a:r>
              <a:rPr lang="fr-FR" noProof="0" dirty="0" err="1"/>
              <a:t>accusantium</a:t>
            </a:r>
            <a:r>
              <a:rPr lang="fr-FR" noProof="0" dirty="0"/>
              <a:t> </a:t>
            </a:r>
            <a:r>
              <a:rPr lang="fr-FR" noProof="0" dirty="0" err="1"/>
              <a:t>doloremque</a:t>
            </a:r>
            <a:r>
              <a:rPr lang="fr-FR" noProof="0" dirty="0"/>
              <a:t> </a:t>
            </a:r>
            <a:r>
              <a:rPr lang="fr-FR" noProof="0" dirty="0" err="1"/>
              <a:t>laudantium</a:t>
            </a:r>
            <a:r>
              <a:rPr lang="fr-FR" noProof="0" dirty="0"/>
              <a:t>, </a:t>
            </a:r>
            <a:r>
              <a:rPr lang="fr-FR" noProof="0" dirty="0" err="1"/>
              <a:t>totam</a:t>
            </a:r>
            <a:r>
              <a:rPr lang="fr-FR" noProof="0" dirty="0"/>
              <a:t> rem </a:t>
            </a:r>
            <a:r>
              <a:rPr lang="fr-FR" noProof="0" dirty="0" err="1"/>
              <a:t>aperiam</a:t>
            </a:r>
            <a:r>
              <a:rPr lang="fr-FR" noProof="0" dirty="0"/>
              <a:t>, </a:t>
            </a:r>
            <a:r>
              <a:rPr lang="fr-FR" noProof="0" dirty="0" err="1"/>
              <a:t>eaque</a:t>
            </a:r>
            <a:r>
              <a:rPr lang="fr-FR" noProof="0" dirty="0"/>
              <a:t> </a:t>
            </a:r>
            <a:r>
              <a:rPr lang="fr-FR" noProof="0" dirty="0" err="1"/>
              <a:t>ipsa</a:t>
            </a:r>
            <a:r>
              <a:rPr lang="fr-FR" noProof="0" dirty="0"/>
              <a:t> </a:t>
            </a:r>
            <a:r>
              <a:rPr lang="fr-FR" noProof="0" dirty="0" err="1"/>
              <a:t>quae</a:t>
            </a:r>
            <a:r>
              <a:rPr lang="fr-FR" noProof="0" dirty="0"/>
              <a:t> ab </a:t>
            </a:r>
            <a:r>
              <a:rPr lang="fr-FR" noProof="0" dirty="0" err="1"/>
              <a:t>illo</a:t>
            </a:r>
            <a:r>
              <a:rPr lang="fr-FR" noProof="0" dirty="0"/>
              <a:t> </a:t>
            </a:r>
            <a:r>
              <a:rPr lang="fr-FR" noProof="0" dirty="0" err="1"/>
              <a:t>inventore</a:t>
            </a:r>
            <a:r>
              <a:rPr lang="fr-FR" noProof="0" dirty="0"/>
              <a:t> </a:t>
            </a:r>
            <a:r>
              <a:rPr lang="fr-FR" noProof="0" dirty="0" err="1"/>
              <a:t>veritatis</a:t>
            </a:r>
            <a:r>
              <a:rPr lang="fr-FR" noProof="0" dirty="0"/>
              <a:t> et quasi </a:t>
            </a:r>
            <a:r>
              <a:rPr lang="fr-FR" noProof="0" dirty="0" err="1"/>
              <a:t>architecto</a:t>
            </a:r>
            <a:r>
              <a:rPr lang="fr-FR" noProof="0" dirty="0"/>
              <a:t> </a:t>
            </a:r>
            <a:r>
              <a:rPr lang="fr-FR" noProof="0" dirty="0" err="1"/>
              <a:t>beatae</a:t>
            </a:r>
            <a:r>
              <a:rPr lang="fr-FR" noProof="0" dirty="0"/>
              <a:t> vitae dicta </a:t>
            </a:r>
            <a:r>
              <a:rPr lang="fr-FR" noProof="0" dirty="0" err="1"/>
              <a:t>sunt</a:t>
            </a:r>
            <a:r>
              <a:rPr lang="fr-FR" noProof="0" dirty="0"/>
              <a:t> </a:t>
            </a:r>
            <a:r>
              <a:rPr lang="fr-FR" noProof="0" dirty="0" err="1"/>
              <a:t>explicabo</a:t>
            </a:r>
            <a:r>
              <a:rPr lang="fr-FR" noProof="0" dirty="0"/>
              <a:t>.</a:t>
            </a:r>
          </a:p>
        </p:txBody>
      </p:sp>
      <p:sp>
        <p:nvSpPr>
          <p:cNvPr id="40" name="Text Placeholder 44">
            <a:extLst>
              <a:ext uri="{FF2B5EF4-FFF2-40B4-BE49-F238E27FC236}">
                <a16:creationId xmlns:a16="http://schemas.microsoft.com/office/drawing/2014/main" id="{280955BF-8F90-4CAC-8A45-1F10CE6969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75103" y="2018421"/>
            <a:ext cx="3420000" cy="1422000"/>
          </a:xfrm>
        </p:spPr>
        <p:txBody>
          <a:bodyPr>
            <a:noAutofit/>
          </a:bodyPr>
          <a:lstStyle>
            <a:lvl1pPr marL="171450" indent="-171450" rtl="0">
              <a:spcAft>
                <a:spcPts val="60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60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r>
              <a:rPr lang="fr-FR" noProof="0" dirty="0"/>
              <a:t> </a:t>
            </a:r>
            <a:r>
              <a:rPr lang="fr-FR" noProof="0" dirty="0" err="1"/>
              <a:t>error</a:t>
            </a:r>
            <a:r>
              <a:rPr lang="fr-FR" noProof="0" dirty="0"/>
              <a:t> </a:t>
            </a:r>
            <a:r>
              <a:rPr lang="fr-FR" noProof="0" dirty="0" err="1"/>
              <a:t>sit</a:t>
            </a:r>
            <a:r>
              <a:rPr lang="fr-FR" noProof="0" dirty="0"/>
              <a:t> </a:t>
            </a:r>
            <a:r>
              <a:rPr lang="fr-FR" noProof="0" dirty="0" err="1"/>
              <a:t>voluptatem</a:t>
            </a:r>
            <a:r>
              <a:rPr lang="fr-FR" noProof="0" dirty="0"/>
              <a:t> </a:t>
            </a:r>
            <a:r>
              <a:rPr lang="fr-FR" noProof="0" dirty="0" err="1"/>
              <a:t>accusantium</a:t>
            </a:r>
            <a:r>
              <a:rPr lang="fr-FR" noProof="0" dirty="0"/>
              <a:t> </a:t>
            </a:r>
            <a:r>
              <a:rPr lang="fr-FR" noProof="0" dirty="0" err="1"/>
              <a:t>doloremque</a:t>
            </a:r>
            <a:r>
              <a:rPr lang="fr-FR" noProof="0" dirty="0"/>
              <a:t> </a:t>
            </a:r>
            <a:r>
              <a:rPr lang="fr-FR" noProof="0" dirty="0" err="1"/>
              <a:t>laudantium</a:t>
            </a:r>
            <a:r>
              <a:rPr lang="fr-FR" noProof="0" dirty="0"/>
              <a:t>, </a:t>
            </a:r>
            <a:r>
              <a:rPr lang="fr-FR" noProof="0" dirty="0" err="1"/>
              <a:t>totam</a:t>
            </a:r>
            <a:r>
              <a:rPr lang="fr-FR" noProof="0" dirty="0"/>
              <a:t> rem </a:t>
            </a:r>
            <a:r>
              <a:rPr lang="fr-FR" noProof="0" dirty="0" err="1"/>
              <a:t>aperiam</a:t>
            </a:r>
            <a:r>
              <a:rPr lang="fr-FR" noProof="0" dirty="0"/>
              <a:t>, </a:t>
            </a:r>
            <a:r>
              <a:rPr lang="fr-FR" noProof="0" dirty="0" err="1"/>
              <a:t>eaque</a:t>
            </a:r>
            <a:r>
              <a:rPr lang="fr-FR" noProof="0" dirty="0"/>
              <a:t> </a:t>
            </a:r>
            <a:r>
              <a:rPr lang="fr-FR" noProof="0" dirty="0" err="1"/>
              <a:t>ipsa</a:t>
            </a:r>
            <a:r>
              <a:rPr lang="fr-FR" noProof="0" dirty="0"/>
              <a:t> </a:t>
            </a:r>
            <a:r>
              <a:rPr lang="fr-FR" noProof="0" dirty="0" err="1"/>
              <a:t>quae</a:t>
            </a:r>
            <a:r>
              <a:rPr lang="fr-FR" noProof="0" dirty="0"/>
              <a:t> ab </a:t>
            </a:r>
            <a:r>
              <a:rPr lang="fr-FR" noProof="0" dirty="0" err="1"/>
              <a:t>illo</a:t>
            </a:r>
            <a:r>
              <a:rPr lang="fr-FR" noProof="0" dirty="0"/>
              <a:t> </a:t>
            </a:r>
            <a:r>
              <a:rPr lang="fr-FR" noProof="0" dirty="0" err="1"/>
              <a:t>inventore</a:t>
            </a:r>
            <a:r>
              <a:rPr lang="fr-FR" noProof="0" dirty="0"/>
              <a:t> </a:t>
            </a:r>
            <a:r>
              <a:rPr lang="fr-FR" noProof="0" dirty="0" err="1"/>
              <a:t>veritatis</a:t>
            </a:r>
            <a:r>
              <a:rPr lang="fr-FR" noProof="0" dirty="0"/>
              <a:t> et quasi </a:t>
            </a:r>
            <a:r>
              <a:rPr lang="fr-FR" noProof="0" dirty="0" err="1"/>
              <a:t>architecto</a:t>
            </a:r>
            <a:r>
              <a:rPr lang="fr-FR" noProof="0" dirty="0"/>
              <a:t> </a:t>
            </a:r>
            <a:r>
              <a:rPr lang="fr-FR" noProof="0" dirty="0" err="1"/>
              <a:t>beatae</a:t>
            </a:r>
            <a:r>
              <a:rPr lang="fr-FR" noProof="0" dirty="0"/>
              <a:t> vitae dicta </a:t>
            </a:r>
            <a:r>
              <a:rPr lang="fr-FR" noProof="0" dirty="0" err="1"/>
              <a:t>sunt</a:t>
            </a:r>
            <a:r>
              <a:rPr lang="fr-FR" noProof="0" dirty="0"/>
              <a:t> </a:t>
            </a:r>
            <a:r>
              <a:rPr lang="fr-FR" noProof="0" dirty="0" err="1"/>
              <a:t>explicabo</a:t>
            </a:r>
            <a:r>
              <a:rPr lang="fr-FR" noProof="0" dirty="0"/>
              <a:t>.</a:t>
            </a:r>
          </a:p>
        </p:txBody>
      </p:sp>
      <p:sp>
        <p:nvSpPr>
          <p:cNvPr id="41" name="Text Placeholder 44">
            <a:extLst>
              <a:ext uri="{FF2B5EF4-FFF2-40B4-BE49-F238E27FC236}">
                <a16:creationId xmlns:a16="http://schemas.microsoft.com/office/drawing/2014/main" id="{8410613D-2D18-4B8B-BA4D-4B9A0F32C4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75103" y="4568554"/>
            <a:ext cx="3420000" cy="432000"/>
          </a:xfrm>
        </p:spPr>
        <p:txBody>
          <a:bodyPr>
            <a:noAutofit/>
          </a:bodyPr>
          <a:lstStyle>
            <a:lvl1pPr marL="171450" indent="-171450" rtl="0">
              <a:spcAft>
                <a:spcPts val="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endParaRPr lang="fr-FR" noProof="0" dirty="0"/>
          </a:p>
        </p:txBody>
      </p:sp>
      <p:sp>
        <p:nvSpPr>
          <p:cNvPr id="44" name="Text Placeholder 44">
            <a:extLst>
              <a:ext uri="{FF2B5EF4-FFF2-40B4-BE49-F238E27FC236}">
                <a16:creationId xmlns:a16="http://schemas.microsoft.com/office/drawing/2014/main" id="{048A2085-BD6F-40AD-97CD-A60C5D6D57C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75103" y="5004850"/>
            <a:ext cx="3420000" cy="432000"/>
          </a:xfrm>
        </p:spPr>
        <p:txBody>
          <a:bodyPr>
            <a:noAutofit/>
          </a:bodyPr>
          <a:lstStyle>
            <a:lvl1pPr marL="171450" indent="-171450" rtl="0">
              <a:spcAft>
                <a:spcPts val="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endParaRPr lang="fr-FR" noProof="0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708BDDCD-9A0F-4792-8E02-6FD25DF885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75103" y="5441146"/>
            <a:ext cx="3420000" cy="432000"/>
          </a:xfrm>
        </p:spPr>
        <p:txBody>
          <a:bodyPr>
            <a:noAutofit/>
          </a:bodyPr>
          <a:lstStyle>
            <a:lvl1pPr marL="171450" indent="-171450" rtl="0">
              <a:spcAft>
                <a:spcPts val="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endParaRPr lang="fr-FR" noProof="0" dirty="0"/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1BD47878-962C-4F0D-9835-F58EB648477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375103" y="5877442"/>
            <a:ext cx="3420000" cy="432000"/>
          </a:xfrm>
        </p:spPr>
        <p:txBody>
          <a:bodyPr>
            <a:noAutofit/>
          </a:bodyPr>
          <a:lstStyle>
            <a:lvl1pPr marL="171450" indent="-171450" rtl="0">
              <a:spcAft>
                <a:spcPts val="0"/>
              </a:spcAft>
              <a:buFont typeface="Arial" panose="020B0604020202020204" pitchFamily="34" charset="0"/>
              <a:buChar char="•"/>
              <a:defRPr sz="1200" b="1">
                <a:solidFill>
                  <a:srgbClr val="009A44"/>
                </a:solidFill>
              </a:defRPr>
            </a:lvl1pPr>
            <a:lvl2pPr marL="0" indent="0" rtl="0">
              <a:spcAft>
                <a:spcPts val="0"/>
              </a:spcAft>
              <a:buFont typeface="Arial" panose="020B0604020202020204" pitchFamily="34" charset="0"/>
              <a:buNone/>
              <a:defRPr sz="1200" b="0"/>
            </a:lvl2pPr>
          </a:lstStyle>
          <a:p>
            <a:pPr lvl="0"/>
            <a:r>
              <a:rPr lang="fr-FR" noProof="0" dirty="0" err="1"/>
              <a:t>Title</a:t>
            </a:r>
            <a:endParaRPr lang="fr-FR" noProof="0" dirty="0"/>
          </a:p>
          <a:p>
            <a:pPr lvl="1"/>
            <a:r>
              <a:rPr lang="fr-FR" noProof="0" dirty="0" err="1"/>
              <a:t>lSed</a:t>
            </a:r>
            <a:r>
              <a:rPr lang="fr-FR" noProof="0" dirty="0"/>
              <a:t> ut </a:t>
            </a:r>
            <a:r>
              <a:rPr lang="fr-FR" noProof="0" dirty="0" err="1"/>
              <a:t>perspiciatis</a:t>
            </a:r>
            <a:r>
              <a:rPr lang="fr-FR" noProof="0" dirty="0"/>
              <a:t> </a:t>
            </a:r>
            <a:r>
              <a:rPr lang="fr-FR" noProof="0" dirty="0" err="1"/>
              <a:t>unde</a:t>
            </a:r>
            <a:r>
              <a:rPr lang="fr-FR" noProof="0" dirty="0"/>
              <a:t> </a:t>
            </a:r>
            <a:r>
              <a:rPr lang="fr-FR" noProof="0" dirty="0" err="1"/>
              <a:t>omnis</a:t>
            </a:r>
            <a:r>
              <a:rPr lang="fr-FR" noProof="0" dirty="0"/>
              <a:t> </a:t>
            </a:r>
            <a:r>
              <a:rPr lang="fr-FR" noProof="0" dirty="0" err="1"/>
              <a:t>iste</a:t>
            </a:r>
            <a:r>
              <a:rPr lang="fr-FR" noProof="0" dirty="0"/>
              <a:t> </a:t>
            </a:r>
            <a:r>
              <a:rPr lang="fr-FR" noProof="0" dirty="0" err="1"/>
              <a:t>natus</a:t>
            </a:r>
            <a:endParaRPr lang="fr-FR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6CA5FE-253A-4527-9E52-ABCF1E27F561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859946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02871B9D-004C-5162-6589-87E38F743A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433056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871B9D-004C-5162-6589-87E38F743A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49" y="649224"/>
            <a:ext cx="111888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22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subtitle</a:t>
            </a:r>
            <a:endParaRPr lang="fr-FR" noProof="0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1649" y="320040"/>
            <a:ext cx="111888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 sz="2200"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0ABC98D-C46B-4B05-8903-48745AE03B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01648" y="1628774"/>
            <a:ext cx="4334400" cy="4633200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3" name="Chart Placeholder 2">
            <a:extLst>
              <a:ext uri="{FF2B5EF4-FFF2-40B4-BE49-F238E27FC236}">
                <a16:creationId xmlns:a16="http://schemas.microsoft.com/office/drawing/2014/main" id="{2113ECD5-55BB-42F2-986E-22F3C0B6B823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5574049" y="1628774"/>
            <a:ext cx="6116400" cy="4633200"/>
          </a:xfr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31ACB5-8A78-43F7-8802-4F40B9062FD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E99601-EEE8-4F7C-88A4-92B5E6E2CA8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0EB6B-6552-445D-B7AE-93FF983CB55D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379615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3BEAFC4D-17F0-53C4-2A61-DE6D03A109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24349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BEAFC4D-17F0-53C4-2A61-DE6D03A10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208AF6D-3475-4F2A-973B-05F960E52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02754DEB-70B4-4884-8374-79B339B34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9549" y="65163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E174F755-FA4E-4473-8316-6E394353D0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01649" y="5600005"/>
            <a:ext cx="4903931" cy="677108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2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0" marR="0" indent="0" algn="l" defTabSz="11785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707" b="0">
                <a:solidFill>
                  <a:schemeClr val="bg1"/>
                </a:solidFill>
                <a:latin typeface="+mn-lt"/>
              </a:defRPr>
            </a:lvl2pPr>
            <a:lvl3pPr marL="0" indent="0" algn="l">
              <a:spcAft>
                <a:spcPts val="0"/>
              </a:spcAft>
              <a:buNone/>
              <a:defRPr sz="2062">
                <a:solidFill>
                  <a:schemeClr val="bg1"/>
                </a:solidFill>
              </a:defRPr>
            </a:lvl3pPr>
            <a:lvl4pPr marL="1767882" indent="0" algn="ctr">
              <a:buNone/>
              <a:defRPr sz="2062"/>
            </a:lvl4pPr>
            <a:lvl5pPr marL="2357176" indent="0" algn="ctr">
              <a:buNone/>
              <a:defRPr sz="2062"/>
            </a:lvl5pPr>
            <a:lvl6pPr marL="2946470" indent="0" algn="ctr">
              <a:buNone/>
              <a:defRPr sz="2062"/>
            </a:lvl6pPr>
            <a:lvl7pPr marL="3535764" indent="0" algn="ctr">
              <a:buNone/>
              <a:defRPr sz="2062"/>
            </a:lvl7pPr>
            <a:lvl8pPr marL="4125058" indent="0" algn="ctr">
              <a:buNone/>
              <a:defRPr sz="2062"/>
            </a:lvl8pPr>
            <a:lvl9pPr marL="4714352" indent="0" algn="ctr">
              <a:buNone/>
              <a:defRPr sz="2062"/>
            </a:lvl9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741CA5A8-DAA1-49F2-97E0-AB8A0615E6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1649" y="6325814"/>
            <a:ext cx="4905982" cy="328986"/>
          </a:xfrm>
          <a:prstGeom prst="rect">
            <a:avLst/>
          </a:prstGeom>
        </p:spPr>
        <p:txBody>
          <a:bodyPr anchor="b">
            <a:normAutofit/>
          </a:bodyPr>
          <a:lstStyle>
            <a:lvl1pPr rtl="0">
              <a:spcAft>
                <a:spcPts val="0"/>
              </a:spcAft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noProof="0" dirty="0"/>
              <a:t>Direction </a:t>
            </a:r>
            <a:r>
              <a:rPr lang="fr-FR" noProof="0" dirty="0" err="1"/>
              <a:t>owning</a:t>
            </a:r>
            <a:r>
              <a:rPr lang="fr-FR" noProof="0" dirty="0"/>
              <a:t> the document</a:t>
            </a:r>
          </a:p>
        </p:txBody>
      </p:sp>
      <p:sp>
        <p:nvSpPr>
          <p:cNvPr id="28" name="Title 3">
            <a:extLst>
              <a:ext uri="{FF2B5EF4-FFF2-40B4-BE49-F238E27FC236}">
                <a16:creationId xmlns:a16="http://schemas.microsoft.com/office/drawing/2014/main" id="{7B6B47A6-9293-4B0F-BBDC-A13B4AFCC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49" y="5008313"/>
            <a:ext cx="4903931" cy="557380"/>
          </a:xfrm>
        </p:spPr>
        <p:txBody>
          <a:bodyPr vert="horz" anchor="b"/>
          <a:lstStyle>
            <a:lvl1pPr rtl="0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1E9223-0BDF-4CB5-911A-6F13D908C71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40" name="Oval 5">
              <a:extLst>
                <a:ext uri="{FF2B5EF4-FFF2-40B4-BE49-F238E27FC236}">
                  <a16:creationId xmlns:a16="http://schemas.microsoft.com/office/drawing/2014/main" id="{409BFE11-0202-42DC-BAB6-5120E44B8A6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0F8F1397-4C66-4526-B311-8F4AB6C85C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7">
              <a:extLst>
                <a:ext uri="{FF2B5EF4-FFF2-40B4-BE49-F238E27FC236}">
                  <a16:creationId xmlns:a16="http://schemas.microsoft.com/office/drawing/2014/main" id="{4EBC67E3-46F1-431E-A503-2BE0A72C40D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2A50690A-49CD-4DC1-8AB9-36EB944E9A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id="{E17F0710-8DE6-4AC0-B357-991716D243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5" name="Rectangle 10">
              <a:extLst>
                <a:ext uri="{FF2B5EF4-FFF2-40B4-BE49-F238E27FC236}">
                  <a16:creationId xmlns:a16="http://schemas.microsoft.com/office/drawing/2014/main" id="{DC1508A7-C3D0-4B56-8B34-800DEFCE0A2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7B607F8B-EFA8-4B8C-ADE6-4049769395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0E8E1D8F-E320-4D33-B447-62D5001535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E7AC187B-844A-4004-A760-4757A6EE701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F806071C-2662-4186-BE88-1369DA27C0C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7684923C-71EA-4C71-8E2E-69D0B8AB49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9549" y="5216987"/>
            <a:ext cx="2985226" cy="1093285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0">
                <a:solidFill>
                  <a:schemeClr val="bg1"/>
                </a:solidFill>
              </a:defRPr>
            </a:lvl1pPr>
            <a:lvl2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 sz="1000" b="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0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0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000">
                <a:solidFill>
                  <a:schemeClr val="bg1"/>
                </a:solidFill>
              </a:defRPr>
            </a:lvl5pPr>
          </a:lstStyle>
          <a:p>
            <a:r>
              <a:rPr lang="fr-FR" noProof="0" dirty="0"/>
              <a:t>“</a:t>
            </a:r>
            <a:r>
              <a:rPr lang="fr-FR" noProof="0" dirty="0" err="1"/>
              <a:t>Recipient</a:t>
            </a:r>
            <a:r>
              <a:rPr lang="fr-FR" noProof="0" dirty="0"/>
              <a:t>(s): Recipient1; Recipient2”</a:t>
            </a:r>
          </a:p>
        </p:txBody>
      </p:sp>
    </p:spTree>
    <p:extLst>
      <p:ext uri="{BB962C8B-B14F-4D97-AF65-F5344CB8AC3E}">
        <p14:creationId xmlns:p14="http://schemas.microsoft.com/office/powerpoint/2010/main" val="31548620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9F048F8-ADA0-192C-6428-468D70BF80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562988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9F048F8-ADA0-192C-6428-468D70BF80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01649" y="320040"/>
            <a:ext cx="11188800" cy="338554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rtl="0">
              <a:defRPr sz="2200"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9FC954F-D7AA-490E-A86C-C2D8EE7771B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01648" y="1628774"/>
            <a:ext cx="4334400" cy="4633200"/>
          </a:xfrm>
          <a:prstGeom prst="rect">
            <a:avLst/>
          </a:prstGeom>
        </p:spPr>
        <p:txBody>
          <a:bodyPr/>
          <a:lstStyle>
            <a:lvl1pPr rtl="0">
              <a:tabLst>
                <a:tab pos="5029200" algn="r"/>
              </a:tabLst>
              <a:defRPr/>
            </a:lvl1pPr>
            <a:lvl2pPr rtl="0">
              <a:tabLst>
                <a:tab pos="5029200" algn="r"/>
              </a:tabLst>
              <a:defRPr/>
            </a:lvl2pPr>
            <a:lvl3pPr marL="180000" indent="-180000" rtl="0">
              <a:tabLst>
                <a:tab pos="5029200" algn="r"/>
              </a:tabLst>
              <a:defRPr/>
            </a:lvl3pPr>
            <a:lvl4pPr marL="360000" indent="-180000" rtl="0">
              <a:tabLst>
                <a:tab pos="5029200" algn="r"/>
              </a:tabLst>
              <a:defRPr/>
            </a:lvl4pPr>
            <a:lvl5pPr marL="540000" indent="-180000" rtl="0">
              <a:tabLst>
                <a:tab pos="5029200" algn="r"/>
              </a:tabLst>
              <a:defRPr baseline="0"/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2" name="Chart Placeholder 2">
            <a:extLst>
              <a:ext uri="{FF2B5EF4-FFF2-40B4-BE49-F238E27FC236}">
                <a16:creationId xmlns:a16="http://schemas.microsoft.com/office/drawing/2014/main" id="{E91527C7-76A5-48AA-BE53-DA4193AD4C55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5574049" y="1628774"/>
            <a:ext cx="6116400" cy="4633200"/>
          </a:xfrm>
        </p:spPr>
        <p:txBody>
          <a:bodyPr/>
          <a:lstStyle>
            <a:lvl1pPr rtl="0">
              <a:defRPr/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chart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C4744A-32B6-4111-ADC0-A1E397ABA7B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E90E9-4F1E-4ECA-8C8D-D8BE522D1C8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A12CD-25F6-4B0A-B9EE-9B456A78E0D9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932178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- Deloitte dark blue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C0A3017-2531-19C8-D849-834E837EAE8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42089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C0A3017-2531-19C8-D849-834E837EAE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9" y="1777260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9" y="3488338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EF3F5A-E5BF-4B0A-9DE9-BC3C70785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A755B-8F6F-4B9B-B0BD-92A48E969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92A54-D1E1-4FC4-A11D-2BD56155EF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73544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vider - Deloitte dark blue">
    <p:bg bwMode="gray"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2F6BCB3-FACE-D1F8-617C-E64F35DA91A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098463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2F6BCB3-FACE-D1F8-617C-E64F35DA91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9" y="1777260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9" y="3488338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EF3F5A-E5BF-4B0A-9DE9-BC3C70785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A755B-8F6F-4B9B-B0BD-92A48E969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92A54-D1E1-4FC4-A11D-2BD56155EF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413536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vider - Deloitte dark blue">
    <p:bg bwMode="gray">
      <p:bgPr>
        <a:solidFill>
          <a:srgbClr val="00AB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109C4A7-999D-DC94-AC7F-DDD2DD82DB2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13465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109C4A7-999D-DC94-AC7F-DDD2DD82DB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9" y="1777260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9" y="3488338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EF3F5A-E5BF-4B0A-9DE9-BC3C70785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A755B-8F6F-4B9B-B0BD-92A48E969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92A54-D1E1-4FC4-A11D-2BD56155EF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80666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dark blue">
    <p:bg bwMode="gray">
      <p:bgPr>
        <a:solidFill>
          <a:srgbClr val="0121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C00B92DE-6495-A489-2C13-242C3E45B52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62679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00B92DE-6495-A489-2C13-242C3E45B5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9" y="1777260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9" y="3488338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EF3F5A-E5BF-4B0A-9DE9-BC3C70785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A755B-8F6F-4B9B-B0BD-92A48E969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92A54-D1E1-4FC4-A11D-2BD56155EF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237144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- Deloitte dark blue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56954296-D5B3-A978-AA5A-9B676246E47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36218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6954296-D5B3-A978-AA5A-9B676246E4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9" y="1777260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9" y="3488338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EF3F5A-E5BF-4B0A-9DE9-BC3C70785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EA755B-8F6F-4B9B-B0BD-92A48E9690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92A54-D1E1-4FC4-A11D-2BD56155EF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29506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0C32666-D82C-55E2-79EB-70DA6E14126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32927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0C32666-D82C-55E2-79EB-70DA6E1412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501648" y="1774572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8" y="3491025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7FD0EE-9601-4F3C-895C-A7E30E06D9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4AEFD6-FAA7-4D82-9279-EB60D27EF7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D5825-0884-4DD7-87C5-1EF325794B8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697899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- Deloitt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9291AB3B-ADC0-C829-F20F-514E5D78AF8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043796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291AB3B-ADC0-C829-F20F-514E5D78AF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3A0A2CA9-2B8E-4C4F-8A4E-652320D11E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87432" cy="6858000"/>
          </a:xfrm>
          <a:prstGeom prst="rect">
            <a:avLst/>
          </a:prstGeo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355333"/>
            <a:ext cx="10418233" cy="718555"/>
          </a:xfrm>
        </p:spPr>
        <p:txBody>
          <a:bodyPr vert="horz" anchor="b"/>
          <a:lstStyle>
            <a:lvl1pPr rtl="0">
              <a:lnSpc>
                <a:spcPct val="95000"/>
              </a:lnSpc>
              <a:defRPr sz="32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1073888"/>
            <a:ext cx="10418233" cy="718555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36F0BD-DA91-47EE-948C-DFB8C03535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95E6B8-B527-4896-9225-7B39E709C3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9B1EB-B4DF-4FEA-B50A-503E6839E0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32881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47D2E6A9-FA0D-162E-4A0A-05819EE4CBE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888665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7D2E6A9-FA0D-162E-4A0A-05819EE4CB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3D477EA3-26AE-43C0-AB9F-D946E74A41C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A1A2BB35-B8B3-422F-A495-1EAC6D62E1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F94CAF7A-8D5E-42C0-B151-E5F48497DD2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E3437AE1-1B20-45D8-BB56-1CD769A48D4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C87ED61C-29A0-4841-8AD7-EDF64EC0F71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82035582-8257-40DB-9F14-F2F22BDBBE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36839732-0240-48CA-BF6F-F9430D4491B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FB25319-33E0-467D-8A99-E977517BC9A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3BDC68C9-014D-4369-AB15-A89162B10D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DFD1F96B-2A23-478E-A765-F72B99EE5E1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7FFB714F-755C-4240-AC11-EE9E1A9B0E1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A489D2F4-222C-4166-A854-D4EE54C0A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</p:spPr>
        <p:txBody>
          <a:bodyPr anchor="b" anchorCtr="0"/>
          <a:lstStyle>
            <a:lvl1pPr rtl="0"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D90E0CA7-D141-4FA9-AF2D-9CF0EA59AFC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</p:spPr>
        <p:txBody>
          <a:bodyPr anchor="ctr" anchorCtr="0"/>
          <a:lstStyle>
            <a:lvl1pPr algn="ct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fr-FR" sz="900" dirty="0"/>
              <a:t>Insert </a:t>
            </a:r>
            <a:r>
              <a:rPr lang="fr-FR" sz="900" dirty="0" err="1"/>
              <a:t>sponsorship</a:t>
            </a:r>
            <a:r>
              <a:rPr lang="fr-FR" sz="900" dirty="0"/>
              <a:t> mark </a:t>
            </a:r>
            <a:r>
              <a:rPr lang="fr-FR" sz="900" dirty="0" err="1"/>
              <a:t>here</a:t>
            </a:r>
            <a:endParaRPr lang="fr-FR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53BBCE7-3328-4812-AAAE-E9F5BFCC30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</p:spPr>
        <p:txBody>
          <a:bodyPr anchor="b" anchorCtr="0">
            <a:normAutofit/>
          </a:bodyPr>
          <a:lstStyle>
            <a:lvl1pPr algn="ctr" rtl="0">
              <a:lnSpc>
                <a:spcPct val="100000"/>
              </a:lnSpc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6864740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AE997F3-2546-216E-BEC1-16CBA2503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34591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AE997F3-2546-216E-BEC1-16CBA2503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</p:spPr>
        <p:txBody>
          <a:bodyPr anchor="b" anchorCtr="0"/>
          <a:lstStyle>
            <a:lvl1pPr rtl="0"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</p:spPr>
        <p:txBody>
          <a:bodyPr anchor="ctr" anchorCtr="0"/>
          <a:lstStyle>
            <a:lvl1pPr algn="ctr" rtl="0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sz="900" dirty="0"/>
              <a:t>Insert </a:t>
            </a:r>
            <a:r>
              <a:rPr lang="fr-FR" sz="900" dirty="0" err="1"/>
              <a:t>sponsorship</a:t>
            </a:r>
            <a:r>
              <a:rPr lang="fr-FR" sz="900" dirty="0"/>
              <a:t> mark </a:t>
            </a:r>
            <a:r>
              <a:rPr lang="fr-FR" sz="900" dirty="0" err="1"/>
              <a:t>here</a:t>
            </a:r>
            <a:endParaRPr lang="fr-F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</p:spPr>
        <p:txBody>
          <a:bodyPr anchor="b" anchorCtr="0"/>
          <a:lstStyle>
            <a:lvl1pPr algn="ctr" rtl="0">
              <a:lnSpc>
                <a:spcPct val="100000"/>
              </a:lnSpc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2709ED3-84FD-4AF8-92AD-CD005917B5F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1F1E0114-F0A7-467B-8A1A-C9A59C2AA2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A8FCE242-F1D4-4297-8428-C83E0124989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597DD4B4-42AB-452A-A6D6-A8FD20B6755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CAD1AAB6-7E99-4C8E-B4C5-BDE096522D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7910799C-DC81-4B0E-ADDD-5E686F39AF7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199BCC0F-2DCD-4F3F-8BE6-577A494B159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5D7D2CB3-5327-4C8E-B736-C34180802B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9A1B8BFD-4FD1-4E20-90DA-ED1431F44A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287FC850-A3B0-49E6-B45F-D82F173674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03A54152-E7D9-47BA-81F0-736C9BC5E9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71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18E16517-CCE2-3FE5-7264-F7B746D4E37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639109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8E16517-CCE2-3FE5-7264-F7B746D4E3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DEF77F0F-DE6A-48C9-92BD-013174DD6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87432" cy="6858000"/>
          </a:xfrm>
          <a:prstGeom prst="rect">
            <a:avLst/>
          </a:prstGeo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 dirty="0"/>
              <a:t>Click </a:t>
            </a:r>
            <a:r>
              <a:rPr lang="fr-FR" noProof="0" dirty="0" err="1"/>
              <a:t>icon</a:t>
            </a:r>
            <a:r>
              <a:rPr lang="fr-FR" noProof="0" dirty="0"/>
              <a:t> to </a:t>
            </a:r>
            <a:r>
              <a:rPr lang="fr-FR" noProof="0" dirty="0" err="1"/>
              <a:t>add</a:t>
            </a:r>
            <a:r>
              <a:rPr lang="fr-FR" noProof="0" dirty="0"/>
              <a:t> </a:t>
            </a:r>
            <a:r>
              <a:rPr lang="fr-FR" noProof="0" dirty="0" err="1"/>
              <a:t>picture</a:t>
            </a:r>
            <a:endParaRPr lang="fr-FR" noProof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A695DEC-E9CB-4EE6-B6A0-35EA322D267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156892DF-711C-4336-AEBF-762E1CB7CC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654BE607-CC12-452A-95BB-8AEB794BB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7">
              <a:extLst>
                <a:ext uri="{FF2B5EF4-FFF2-40B4-BE49-F238E27FC236}">
                  <a16:creationId xmlns:a16="http://schemas.microsoft.com/office/drawing/2014/main" id="{AE06DD36-C381-4B3C-86D3-4123CCCA48E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20BC03DC-7852-47B1-9820-005DEBD76B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07652C2F-A141-4AB0-9E2F-202CA0F5FB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10">
              <a:extLst>
                <a:ext uri="{FF2B5EF4-FFF2-40B4-BE49-F238E27FC236}">
                  <a16:creationId xmlns:a16="http://schemas.microsoft.com/office/drawing/2014/main" id="{5648F6A9-F4A7-4EA4-BEB8-6F1BB21E0F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1217BB3C-3B45-4FD5-A1F2-2A4B137E81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2285CDEF-D8F9-4088-8EFE-11B02C6E1F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8B4FB454-2D1E-4839-87E0-3E961CBE461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95322F62-2CA7-4C72-BE20-8B93945A327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BBCFB2CB-9222-43B9-A6A9-1DA765C7AD1C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216987"/>
            <a:ext cx="4910321" cy="464044"/>
          </a:xfrm>
        </p:spPr>
        <p:txBody>
          <a:bodyPr vert="horz" anchor="t" anchorCtr="0">
            <a:noAutofit/>
          </a:bodyPr>
          <a:lstStyle>
            <a:lvl1pPr algn="l" rtl="0">
              <a:lnSpc>
                <a:spcPct val="100000"/>
              </a:lnSpc>
              <a:defRPr sz="2200" b="0">
                <a:solidFill>
                  <a:schemeClr val="accent1"/>
                </a:solidFill>
                <a:latin typeface="+mn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57041CD0-8F40-4197-A1C1-5DE5EFF2B2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1651" y="6393080"/>
            <a:ext cx="4910321" cy="261720"/>
          </a:xfrm>
          <a:prstGeom prst="rect">
            <a:avLst/>
          </a:prstGeom>
        </p:spPr>
        <p:txBody>
          <a:bodyPr anchor="b">
            <a:noAutofit/>
          </a:bodyPr>
          <a:lstStyle>
            <a:lvl1pPr rtl="0">
              <a:spcAft>
                <a:spcPts val="0"/>
              </a:spcAft>
              <a:defRPr sz="1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noProof="0" dirty="0"/>
              <a:t>Direction </a:t>
            </a:r>
            <a:r>
              <a:rPr lang="fr-FR" noProof="0" dirty="0" err="1"/>
              <a:t>owning</a:t>
            </a:r>
            <a:r>
              <a:rPr lang="fr-FR" noProof="0" dirty="0"/>
              <a:t> the document</a:t>
            </a:r>
          </a:p>
        </p:txBody>
      </p:sp>
      <p:sp>
        <p:nvSpPr>
          <p:cNvPr id="24" name="Footer Placeholder 8">
            <a:extLst>
              <a:ext uri="{FF2B5EF4-FFF2-40B4-BE49-F238E27FC236}">
                <a16:creationId xmlns:a16="http://schemas.microsoft.com/office/drawing/2014/main" id="{18C1E209-726D-4A54-9C78-456911AD7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9549" y="65163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03D48CF9-0B8A-4EBA-8C14-5213422B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9549" y="5216987"/>
            <a:ext cx="2985226" cy="1093285"/>
          </a:xfrm>
        </p:spPr>
        <p:txBody>
          <a:bodyPr>
            <a:noAutofit/>
          </a:bodyPr>
          <a:lstStyle>
            <a:lvl1pPr rtl="0">
              <a:spcAft>
                <a:spcPts val="600"/>
              </a:spcAft>
              <a:defRPr sz="1200" b="0">
                <a:solidFill>
                  <a:schemeClr val="bg1"/>
                </a:solidFill>
              </a:defRPr>
            </a:lvl1pPr>
            <a:lvl2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 sz="1000" b="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0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0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000">
                <a:solidFill>
                  <a:schemeClr val="bg1"/>
                </a:solidFill>
              </a:defRPr>
            </a:lvl5pPr>
          </a:lstStyle>
          <a:p>
            <a:r>
              <a:rPr lang="fr-FR" noProof="0" dirty="0"/>
              <a:t>“</a:t>
            </a:r>
            <a:r>
              <a:rPr lang="fr-FR" noProof="0" dirty="0" err="1"/>
              <a:t>Recipient</a:t>
            </a:r>
            <a:r>
              <a:rPr lang="fr-FR" noProof="0" dirty="0"/>
              <a:t>(s): Recipient1; Recipient2”</a:t>
            </a:r>
          </a:p>
        </p:txBody>
      </p:sp>
    </p:spTree>
    <p:extLst>
      <p:ext uri="{BB962C8B-B14F-4D97-AF65-F5344CB8AC3E}">
        <p14:creationId xmlns:p14="http://schemas.microsoft.com/office/powerpoint/2010/main" val="347649788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7139CE2B-C9A9-0528-4558-5C72EB5F1C3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91249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139CE2B-C9A9-0528-4558-5C72EB5F1C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4F54BF-2731-45DB-ACF8-1C5937A479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651" y="393162"/>
            <a:ext cx="2163600" cy="2161666"/>
          </a:xfrm>
          <a:prstGeom prst="ellipse">
            <a:avLst/>
          </a:prstGeom>
        </p:spPr>
        <p:txBody>
          <a:bodyPr/>
          <a:lstStyle>
            <a:lvl1pPr rtl="0">
              <a:defRPr/>
            </a:lvl1pPr>
          </a:lstStyle>
          <a:p>
            <a:r>
              <a:rPr lang="fr-FR" dirty="0"/>
              <a:t>Click </a:t>
            </a:r>
            <a:r>
              <a:rPr lang="fr-FR" dirty="0" err="1"/>
              <a:t>icon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picture</a:t>
            </a:r>
            <a:endParaRPr lang="fr-FR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4E4CE5AE-EDE6-47DA-BB3F-CE8BB851D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1649" y="64770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rtl="0">
              <a:defRPr lang="fr-FR" sz="9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1203C264-2664-4C65-9D3B-B8461B75B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0370" y="6477001"/>
            <a:ext cx="27007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BA886F-D900-45C5-ACA4-AC520D34740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055333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1E5B7FEF-C258-F5D0-1B53-244D71C5A9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16306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5B7FEF-C258-F5D0-1B53-244D71C5A9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Power lines and wires&#10;&#10;Description automatically generated">
            <a:extLst>
              <a:ext uri="{FF2B5EF4-FFF2-40B4-BE49-F238E27FC236}">
                <a16:creationId xmlns:a16="http://schemas.microsoft.com/office/drawing/2014/main" id="{3E0C13FE-2F99-3B52-92BB-5C291C8E70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156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133E910-4793-3F5F-8665-78F272A514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851" y="5024438"/>
            <a:ext cx="4619625" cy="481013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80C342"/>
                </a:solidFill>
              </a:defRPr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4A6C83-CF18-6B2A-FB21-39CAAA8B9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1" y="3671888"/>
            <a:ext cx="5276850" cy="1193800"/>
          </a:xfrm>
        </p:spPr>
        <p:txBody>
          <a:bodyPr vert="horz"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B33CA5-2B72-F0BE-5358-6F7F0E62230C}"/>
              </a:ext>
            </a:extLst>
          </p:cNvPr>
          <p:cNvSpPr/>
          <p:nvPr userDrawn="1"/>
        </p:nvSpPr>
        <p:spPr bwMode="gray">
          <a:xfrm>
            <a:off x="0" y="-12286"/>
            <a:ext cx="12192000" cy="6870287"/>
          </a:xfrm>
          <a:prstGeom prst="rect">
            <a:avLst/>
          </a:prstGeom>
          <a:solidFill>
            <a:srgbClr val="000000">
              <a:alpha val="60000"/>
            </a:srgb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452" b="1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91D66C-A3E1-B100-3188-268D52827FF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537BAE72-61C9-DC55-A11F-A348FA4A4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accent1"/>
                </a:solidFill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D24AAF48-6643-2404-353C-49C672606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6280685D-D6C4-7376-6776-1E0BC693D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445F22D0-B863-E2E8-D1B4-0E0B4DBE96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FC46266C-E472-B086-8806-6BED9FC53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id="{9862E880-70D5-A825-F842-A40D2EA7E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80496A0F-BC1B-C74A-51EC-3D8BA11E0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E71BE6C-D8F7-0D72-10E3-20A07E3AC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93CAE970-D06D-12C0-F3DD-1BDA1F1F6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06DB0C9E-2FC8-96E9-0552-00AE15626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031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ED028DA-F975-1865-F2F5-5B976F792D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922076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ED028DA-F975-1865-F2F5-5B976F792D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1648" y="1762169"/>
            <a:ext cx="10540800" cy="1592403"/>
          </a:xfrm>
        </p:spPr>
        <p:txBody>
          <a:bodyPr vert="horz" anchor="b"/>
          <a:lstStyle>
            <a:lvl1pPr rtl="0">
              <a:lnSpc>
                <a:spcPct val="95000"/>
              </a:lnSpc>
              <a:defRPr sz="36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48" y="3503429"/>
            <a:ext cx="10540800" cy="1566532"/>
          </a:xfrm>
        </p:spPr>
        <p:txBody>
          <a:bodyPr lIns="0" tIns="0" rIns="0" bIns="0">
            <a:noAutofit/>
          </a:bodyPr>
          <a:lstStyle>
            <a:lvl1pPr marL="0" indent="0" rtl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7DAD99-65A0-4182-8686-17BC3CD14E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419761-B806-4121-9965-B10A9714B3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041E8-EE58-4D40-B7D9-FF501180565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16477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5D23E91F-74DE-CCB2-A33C-66F7E798646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650642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D23E91F-74DE-CCB2-A33C-66F7E79864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1649" y="1628775"/>
            <a:ext cx="9277349" cy="4752975"/>
          </a:xfrm>
          <a:prstGeom prst="rect">
            <a:avLst/>
          </a:prstGeom>
        </p:spPr>
        <p:txBody>
          <a:bodyPr>
            <a:normAutofit/>
          </a:bodyPr>
          <a:lstStyle>
            <a:lvl1pPr rtl="0">
              <a:spcBef>
                <a:spcPts val="3600"/>
              </a:spcBef>
              <a:defRPr sz="2200">
                <a:solidFill>
                  <a:schemeClr val="tx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9EBE37-9A97-41B2-9FAB-FA477B9F5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ACC28-2C8B-43E3-8C6C-FC0B7DA82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6067F-833F-4346-921E-0EB5842C3F8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7596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CFDF8E1-FA60-998F-8C76-16EEE41569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53193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CFDF8E1-FA60-998F-8C76-16EEE41569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886192" y="405929"/>
            <a:ext cx="2804160" cy="1027760"/>
          </a:xfrm>
        </p:spPr>
        <p:txBody>
          <a:bodyPr/>
          <a:lstStyle>
            <a:lvl1pPr rtl="0">
              <a:spcBef>
                <a:spcPts val="185"/>
              </a:spcBef>
              <a:defRPr sz="923">
                <a:solidFill>
                  <a:schemeClr val="tx1"/>
                </a:solidFill>
              </a:defRPr>
            </a:lvl1pPr>
            <a:lvl2pPr>
              <a:defRPr sz="969">
                <a:solidFill>
                  <a:schemeClr val="tx2"/>
                </a:solidFill>
              </a:defRPr>
            </a:lvl2pPr>
            <a:lvl3pPr>
              <a:defRPr sz="969">
                <a:solidFill>
                  <a:schemeClr val="tx2"/>
                </a:solidFill>
              </a:defRPr>
            </a:lvl3pPr>
            <a:lvl4pPr>
              <a:defRPr sz="923">
                <a:solidFill>
                  <a:schemeClr val="tx2"/>
                </a:solidFill>
              </a:defRPr>
            </a:lvl4pPr>
            <a:lvl5pPr>
              <a:defRPr sz="923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01649" y="1628787"/>
            <a:ext cx="2766255" cy="4752000"/>
          </a:xfrm>
        </p:spPr>
        <p:txBody>
          <a:bodyPr>
            <a:normAutofit/>
          </a:bodyPr>
          <a:lstStyle>
            <a:lvl1pPr rtl="0">
              <a:spcBef>
                <a:spcPts val="0"/>
              </a:spcBef>
              <a:spcAft>
                <a:spcPts val="554"/>
              </a:spcAft>
              <a:defRPr sz="1300"/>
            </a:lvl1pPr>
            <a:lvl2pPr>
              <a:spcBef>
                <a:spcPts val="277"/>
              </a:spcBef>
              <a:defRPr/>
            </a:lvl2pPr>
            <a:lvl3pPr>
              <a:spcBef>
                <a:spcPts val="277"/>
              </a:spcBef>
              <a:defRPr/>
            </a:lvl3pPr>
            <a:lvl4pPr>
              <a:spcBef>
                <a:spcPts val="277"/>
              </a:spcBef>
              <a:defRPr/>
            </a:lvl4pPr>
            <a:lvl5pPr>
              <a:spcBef>
                <a:spcPts val="277"/>
              </a:spcBef>
              <a:defRPr/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04303" y="1628774"/>
            <a:ext cx="7886049" cy="4752000"/>
          </a:xfrm>
        </p:spPr>
        <p:txBody>
          <a:bodyPr/>
          <a:lstStyle>
            <a:lvl1pPr rtl="0">
              <a:spcBef>
                <a:spcPts val="1662"/>
              </a:spcBef>
              <a:defRPr/>
            </a:lvl1pPr>
            <a:lvl2pPr rtl="0">
              <a:defRPr/>
            </a:lvl2pPr>
            <a:lvl3pPr marL="180000" indent="-180000" rtl="0">
              <a:defRPr/>
            </a:lvl3pPr>
            <a:lvl4pPr marL="360000" indent="-180000" rtl="0">
              <a:defRPr/>
            </a:lvl4pPr>
            <a:lvl5pPr marL="540000" indent="-180000" rtl="0">
              <a:defRPr/>
            </a:lvl5pPr>
            <a:lvl8pPr marL="356400" indent="0">
              <a:buNone/>
              <a:defRPr/>
            </a:lvl8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E607C7-EA6B-4F0C-A9A1-3042B38038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08BF8-BE97-4558-97B3-1B46CDF310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62272-6EF3-4C6E-9F88-E2D4027D4AD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12601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7D5AE23B-C060-9796-4E62-A5039CA4536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39306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D5AE23B-C060-9796-4E62-A5039CA453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01648" y="1628775"/>
            <a:ext cx="9277349" cy="4752977"/>
          </a:xfrm>
          <a:prstGeom prst="rect">
            <a:avLst/>
          </a:prstGeom>
        </p:spPr>
        <p:txBody>
          <a:bodyPr/>
          <a:lstStyle>
            <a:lvl1pPr rtl="0">
              <a:tabLst>
                <a:tab pos="6729413" algn="r"/>
              </a:tabLst>
              <a:defRPr>
                <a:latin typeface="+mn-lt"/>
              </a:defRPr>
            </a:lvl1pPr>
            <a:lvl2pPr rtl="0">
              <a:tabLst>
                <a:tab pos="6729413" algn="r"/>
              </a:tabLst>
              <a:defRPr>
                <a:latin typeface="+mj-lt"/>
              </a:defRPr>
            </a:lvl2pPr>
            <a:lvl3pPr marL="180000" indent="-180000" rtl="0">
              <a:tabLst>
                <a:tab pos="6729413" algn="r"/>
              </a:tabLst>
              <a:defRPr>
                <a:latin typeface="+mn-lt"/>
              </a:defRPr>
            </a:lvl3pPr>
            <a:lvl4pPr marL="360000" indent="-180000" rtl="0">
              <a:tabLst>
                <a:tab pos="6729413" algn="r"/>
              </a:tabLst>
              <a:defRPr>
                <a:latin typeface="+mn-lt"/>
              </a:defRPr>
            </a:lvl4pPr>
            <a:lvl5pPr marL="540000" indent="-180000" rtl="0">
              <a:tabLst>
                <a:tab pos="5029200" algn="r"/>
              </a:tabLst>
              <a:defRPr baseline="0">
                <a:latin typeface="+mn-lt"/>
              </a:defRPr>
            </a:lvl5pPr>
            <a:lvl6pPr>
              <a:tabLst>
                <a:tab pos="6729413" algn="r"/>
              </a:tabLst>
              <a:defRPr/>
            </a:lvl6pPr>
            <a:lvl7pPr>
              <a:tabLst>
                <a:tab pos="6729413" algn="r"/>
              </a:tabLst>
              <a:defRPr/>
            </a:lvl7pPr>
            <a:lvl8pPr>
              <a:tabLst>
                <a:tab pos="6729413" algn="r"/>
              </a:tabLst>
              <a:defRPr/>
            </a:lvl8pPr>
            <a:lvl9pPr>
              <a:tabLst>
                <a:tab pos="6729413" algn="r"/>
              </a:tabLst>
              <a:defRPr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48" y="317500"/>
            <a:ext cx="11188704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rtl="0"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8AD5B5-0B05-471F-8FF4-8F01741DB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591641-54BF-42EA-BD86-000853F8B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BB0D2-FE1A-44C4-A278-7104B49662E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9753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04B80686-456D-CB90-A42B-EED3DB602F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9135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04" imgH="405" progId="TCLayout.ActiveDocument.1">
                  <p:embed/>
                </p:oleObj>
              </mc:Choice>
              <mc:Fallback>
                <p:oleObj name="think-cell Slide" r:id="rId3" imgW="404" imgH="405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4B80686-456D-CB90-A42B-EED3DB602F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01648" y="317500"/>
            <a:ext cx="11188800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/>
            </a:lvl1pPr>
          </a:lstStyle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501648" y="1626224"/>
            <a:ext cx="111887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rtl="0">
              <a:defRPr/>
            </a:lvl1pPr>
            <a:lvl2pPr rtl="0">
              <a:defRPr/>
            </a:lvl2pPr>
            <a:lvl3pPr marL="180000" indent="-180000" rtl="0">
              <a:defRPr/>
            </a:lvl3pPr>
            <a:lvl4pPr marL="360000" indent="-180000" rtl="0">
              <a:defRPr/>
            </a:lvl4pPr>
            <a:lvl5pPr marL="540000" indent="-180000" rtl="0">
              <a:defRPr/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D408E8-9BBA-462A-9700-60649B088B6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2023 Deloitte Finance - Confidential Document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2554EE-47D5-4878-B187-9F834B60B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0A011-753E-48E8-B572-8F17579CFEC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488357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43"/>
            </p:custDataLst>
            <p:extLst>
              <p:ext uri="{D42A27DB-BD31-4B8C-83A1-F6EECF244321}">
                <p14:modId xmlns:p14="http://schemas.microsoft.com/office/powerpoint/2010/main" val="211211174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4" imgW="270" imgH="270" progId="TCLayout.ActiveDocument.1">
                  <p:embed/>
                </p:oleObj>
              </mc:Choice>
              <mc:Fallback>
                <p:oleObj name="think-cell Slide" r:id="rId44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01649" y="317501"/>
            <a:ext cx="11188700" cy="338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501649" y="1628775"/>
            <a:ext cx="11188700" cy="47529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EA630022-1626-46F5-973B-051C768F4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1649" y="6477001"/>
            <a:ext cx="469623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rtl="0">
              <a:defRPr lang="fr-FR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en-US"/>
              <a:t>© 2024 Deloitte Finance - Confidential Document</a:t>
            </a:r>
            <a:endParaRPr lang="en-US" dirty="0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B31417BB-16D5-49D7-B2D7-68A241B49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0273" y="6477001"/>
            <a:ext cx="27007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fr-FR" sz="900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fld id="{8CEAD05E-2714-4B34-B50B-B68BE1D7F5D9}" type="slidenum">
              <a:rPr lang="en-US" smtClean="0"/>
              <a:pPr>
                <a:spcBef>
                  <a:spcPts val="774"/>
                </a:spcBef>
                <a:buSzPct val="100000"/>
                <a:buFont typeface="Arial"/>
                <a:buNone/>
              </a:pPr>
              <a:t>‹#›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3C7DC-B22D-4297-A6C8-70A8C927B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94121" y="6477001"/>
            <a:ext cx="42389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 rtl="0">
              <a:defRPr lang="en-US" sz="900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spcBef>
                <a:spcPts val="774"/>
              </a:spcBef>
              <a:buSzPct val="100000"/>
              <a:buFont typeface="Arial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630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804" r:id="rId2"/>
    <p:sldLayoutId id="2147483759" r:id="rId3"/>
    <p:sldLayoutId id="2147483805" r:id="rId4"/>
    <p:sldLayoutId id="2147483761" r:id="rId5"/>
    <p:sldLayoutId id="2147483762" r:id="rId6"/>
    <p:sldLayoutId id="2147483763" r:id="rId7"/>
    <p:sldLayoutId id="2147483764" r:id="rId8"/>
    <p:sldLayoutId id="2147483767" r:id="rId9"/>
    <p:sldLayoutId id="2147483809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  <p:sldLayoutId id="2147483776" r:id="rId18"/>
    <p:sldLayoutId id="2147483778" r:id="rId19"/>
    <p:sldLayoutId id="2147483781" r:id="rId20"/>
    <p:sldLayoutId id="2147483782" r:id="rId21"/>
    <p:sldLayoutId id="2147483783" r:id="rId22"/>
    <p:sldLayoutId id="2147483784" r:id="rId23"/>
    <p:sldLayoutId id="2147483785" r:id="rId24"/>
    <p:sldLayoutId id="2147483786" r:id="rId25"/>
    <p:sldLayoutId id="2147483780" r:id="rId26"/>
    <p:sldLayoutId id="2147483787" r:id="rId27"/>
    <p:sldLayoutId id="2147483811" r:id="rId28"/>
    <p:sldLayoutId id="2147483795" r:id="rId29"/>
    <p:sldLayoutId id="2147483806" r:id="rId30"/>
    <p:sldLayoutId id="2147483814" r:id="rId31"/>
    <p:sldLayoutId id="2147483815" r:id="rId32"/>
    <p:sldLayoutId id="2147483816" r:id="rId33"/>
    <p:sldLayoutId id="2147483706" r:id="rId34"/>
    <p:sldLayoutId id="2147483813" r:id="rId35"/>
    <p:sldLayoutId id="2147483707" r:id="rId36"/>
    <p:sldLayoutId id="2147483808" r:id="rId37"/>
    <p:sldLayoutId id="2147483788" r:id="rId38"/>
    <p:sldLayoutId id="2147483789" r:id="rId39"/>
    <p:sldLayoutId id="2147483810" r:id="rId40"/>
    <p:sldLayoutId id="2147483817" r:id="rId41"/>
  </p:sldLayoutIdLst>
  <p:transition>
    <p:fade/>
  </p:transition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3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/>
        <a:buNone/>
        <a:defRPr lang="en-US" sz="1300" b="1" kern="1200" dirty="0" smtClean="0">
          <a:solidFill>
            <a:schemeClr val="tx1"/>
          </a:solidFill>
          <a:latin typeface="+mj-lt"/>
          <a:ea typeface="+mn-ea"/>
          <a:cs typeface="Calibri Light" panose="020F0302020204030204" pitchFamily="34" charset="0"/>
        </a:defRPr>
      </a:lvl2pPr>
      <a:lvl3pPr marL="17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3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35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532800" indent="-1764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tabLst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4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37">
          <p15:clr>
            <a:srgbClr val="F26B43"/>
          </p15:clr>
        </p15:guide>
        <p15:guide id="5" pos="5523">
          <p15:clr>
            <a:srgbClr val="F26B43"/>
          </p15:clr>
        </p15:guide>
        <p15:guide id="7" orient="horz" pos="200">
          <p15:clr>
            <a:srgbClr val="F26B43"/>
          </p15:clr>
        </p15:guide>
        <p15:guide id="8" orient="horz" pos="4080">
          <p15:clr>
            <a:srgbClr val="F26B43"/>
          </p15:clr>
        </p15:guide>
        <p15:guide id="10" pos="3721">
          <p15:clr>
            <a:srgbClr val="F26B43"/>
          </p15:clr>
        </p15:guide>
        <p15:guide id="11" orient="horz" pos="236">
          <p15:clr>
            <a:srgbClr val="F26B43"/>
          </p15:clr>
        </p15:guide>
        <p15:guide id="12" pos="1022">
          <p15:clr>
            <a:srgbClr val="F26B43"/>
          </p15:clr>
        </p15:guide>
        <p15:guide id="13" pos="1137">
          <p15:clr>
            <a:srgbClr val="F26B43"/>
          </p15:clr>
        </p15:guide>
        <p15:guide id="14" pos="1920">
          <p15:clr>
            <a:srgbClr val="F26B43"/>
          </p15:clr>
        </p15:guide>
        <p15:guide id="15" pos="2033">
          <p15:clr>
            <a:srgbClr val="F26B43"/>
          </p15:clr>
        </p15:guide>
        <p15:guide id="16" pos="4620">
          <p15:clr>
            <a:srgbClr val="F26B43"/>
          </p15:clr>
        </p15:guide>
        <p15:guide id="17" pos="2823">
          <p15:clr>
            <a:srgbClr val="F26B43"/>
          </p15:clr>
        </p15:guide>
        <p15:guide id="18" pos="2937">
          <p15:clr>
            <a:srgbClr val="F26B43"/>
          </p15:clr>
        </p15:guide>
        <p15:guide id="19" pos="2880">
          <p15:clr>
            <a:srgbClr val="F26B43"/>
          </p15:clr>
        </p15:guide>
        <p15:guide id="20" pos="4734">
          <p15:clr>
            <a:srgbClr val="F26B43"/>
          </p15:clr>
        </p15:guide>
        <p15:guide id="22" orient="horz" pos="640">
          <p15:clr>
            <a:srgbClr val="F26B43"/>
          </p15:clr>
        </p15:guide>
        <p15:guide id="23" pos="5098" userDrawn="1">
          <p15:clr>
            <a:srgbClr val="F26B43"/>
          </p15:clr>
        </p15:guide>
        <p15:guide id="24" orient="horz" pos="2160" userDrawn="1">
          <p15:clr>
            <a:srgbClr val="F26B43"/>
          </p15:clr>
        </p15:guide>
        <p15:guide id="25" orient="horz" pos="3968" userDrawn="1">
          <p15:clr>
            <a:srgbClr val="F26B43"/>
          </p15:clr>
        </p15:guide>
        <p15:guide id="26" pos="296" userDrawn="1">
          <p15:clr>
            <a:srgbClr val="F26B43"/>
          </p15:clr>
        </p15:guide>
        <p15:guide id="27" pos="7384" userDrawn="1">
          <p15:clr>
            <a:srgbClr val="F26B43"/>
          </p15:clr>
        </p15:guide>
        <p15:guide id="28" orient="horz" pos="1071" userDrawn="1">
          <p15:clr>
            <a:srgbClr val="F26B43"/>
          </p15:clr>
        </p15:guide>
        <p15:guide id="29" orient="horz" pos="245" userDrawn="1">
          <p15:clr>
            <a:srgbClr val="F26B43"/>
          </p15:clr>
        </p15:guide>
        <p15:guide id="30" orient="horz" pos="4081" userDrawn="1">
          <p15:clr>
            <a:srgbClr val="F26B43"/>
          </p15:clr>
        </p15:guide>
        <p15:guide id="31" pos="4986" userDrawn="1">
          <p15:clr>
            <a:srgbClr val="F26B43"/>
          </p15:clr>
        </p15:guide>
        <p15:guide id="32" pos="1382" userDrawn="1">
          <p15:clr>
            <a:srgbClr val="F26B43"/>
          </p15:clr>
        </p15:guide>
        <p15:guide id="33" pos="1496" userDrawn="1">
          <p15:clr>
            <a:srgbClr val="F26B43"/>
          </p15:clr>
        </p15:guide>
        <p15:guide id="34" pos="2581" userDrawn="1">
          <p15:clr>
            <a:srgbClr val="F26B43"/>
          </p15:clr>
        </p15:guide>
        <p15:guide id="35" pos="2695" userDrawn="1">
          <p15:clr>
            <a:srgbClr val="F26B43"/>
          </p15:clr>
        </p15:guide>
        <p15:guide id="36" pos="6185" userDrawn="1">
          <p15:clr>
            <a:srgbClr val="F26B43"/>
          </p15:clr>
        </p15:guide>
        <p15:guide id="37" pos="3783" userDrawn="1">
          <p15:clr>
            <a:srgbClr val="F26B43"/>
          </p15:clr>
        </p15:guide>
        <p15:guide id="38" pos="3896" userDrawn="1">
          <p15:clr>
            <a:srgbClr val="F26B43"/>
          </p15:clr>
        </p15:guide>
        <p15:guide id="39" pos="3840" userDrawn="1">
          <p15:clr>
            <a:srgbClr val="F26B43"/>
          </p15:clr>
        </p15:guide>
        <p15:guide id="40" pos="6299" userDrawn="1">
          <p15:clr>
            <a:srgbClr val="F26B43"/>
          </p15:clr>
        </p15:guide>
        <p15:guide id="41" orient="horz" pos="1049" userDrawn="1">
          <p15:clr>
            <a:srgbClr val="F26B43"/>
          </p15:clr>
        </p15:guide>
        <p15:guide id="42" orient="horz" pos="641" userDrawn="1">
          <p15:clr>
            <a:srgbClr val="F26B43"/>
          </p15:clr>
        </p15:guide>
        <p15:guide id="4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44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86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5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87.xml"/><Relationship Id="rId6" Type="http://schemas.openxmlformats.org/officeDocument/2006/relationships/image" Target="../media/image22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2.emf"/><Relationship Id="rId11" Type="http://schemas.openxmlformats.org/officeDocument/2006/relationships/image" Target="../media/image27.png"/><Relationship Id="rId5" Type="http://schemas.openxmlformats.org/officeDocument/2006/relationships/oleObject" Target="../embeddings/oleObject54.bin"/><Relationship Id="rId10" Type="http://schemas.openxmlformats.org/officeDocument/2006/relationships/image" Target="../media/image26.sv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image" Target="../media/image2.emf"/><Relationship Id="rId5" Type="http://schemas.openxmlformats.org/officeDocument/2006/relationships/tags" Target="../tags/tag94.xml"/><Relationship Id="rId10" Type="http://schemas.openxmlformats.org/officeDocument/2006/relationships/oleObject" Target="../embeddings/oleObject55.bin"/><Relationship Id="rId4" Type="http://schemas.openxmlformats.org/officeDocument/2006/relationships/tags" Target="../tags/tag93.xml"/><Relationship Id="rId9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hyperlink" Target="http://www.deloitte.com/" TargetMode="Externa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97.xml"/><Relationship Id="rId6" Type="http://schemas.openxmlformats.org/officeDocument/2006/relationships/hyperlink" Target="http://www.deloitte.com/about" TargetMode="External"/><Relationship Id="rId5" Type="http://schemas.openxmlformats.org/officeDocument/2006/relationships/image" Target="../media/image2.emf"/><Relationship Id="rId4" Type="http://schemas.openxmlformats.org/officeDocument/2006/relationships/oleObject" Target="../embeddings/oleObject5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4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4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image" Target="../media/image2.emf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oleObject" Target="../embeddings/oleObject46.bin"/><Relationship Id="rId5" Type="http://schemas.openxmlformats.org/officeDocument/2006/relationships/tags" Target="../tags/tag51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5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7.bin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68.xml"/><Relationship Id="rId18" Type="http://schemas.openxmlformats.org/officeDocument/2006/relationships/tags" Target="../tags/tag73.xml"/><Relationship Id="rId26" Type="http://schemas.openxmlformats.org/officeDocument/2006/relationships/notesSlide" Target="../notesSlides/notesSlide5.xml"/><Relationship Id="rId3" Type="http://schemas.openxmlformats.org/officeDocument/2006/relationships/tags" Target="../tags/tag58.xml"/><Relationship Id="rId21" Type="http://schemas.openxmlformats.org/officeDocument/2006/relationships/tags" Target="../tags/tag76.xml"/><Relationship Id="rId34" Type="http://schemas.openxmlformats.org/officeDocument/2006/relationships/image" Target="../media/image13.png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17" Type="http://schemas.openxmlformats.org/officeDocument/2006/relationships/tags" Target="../tags/tag72.xml"/><Relationship Id="rId25" Type="http://schemas.openxmlformats.org/officeDocument/2006/relationships/slideLayout" Target="../slideLayouts/slideLayout26.xml"/><Relationship Id="rId33" Type="http://schemas.openxmlformats.org/officeDocument/2006/relationships/image" Target="../media/image12.png"/><Relationship Id="rId2" Type="http://schemas.openxmlformats.org/officeDocument/2006/relationships/tags" Target="../tags/tag57.xml"/><Relationship Id="rId16" Type="http://schemas.openxmlformats.org/officeDocument/2006/relationships/tags" Target="../tags/tag71.xml"/><Relationship Id="rId20" Type="http://schemas.openxmlformats.org/officeDocument/2006/relationships/tags" Target="../tags/tag75.xml"/><Relationship Id="rId29" Type="http://schemas.openxmlformats.org/officeDocument/2006/relationships/image" Target="../media/image8.png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24" Type="http://schemas.openxmlformats.org/officeDocument/2006/relationships/tags" Target="../tags/tag79.xml"/><Relationship Id="rId32" Type="http://schemas.openxmlformats.org/officeDocument/2006/relationships/image" Target="../media/image11.png"/><Relationship Id="rId5" Type="http://schemas.openxmlformats.org/officeDocument/2006/relationships/tags" Target="../tags/tag60.xml"/><Relationship Id="rId15" Type="http://schemas.openxmlformats.org/officeDocument/2006/relationships/tags" Target="../tags/tag70.xml"/><Relationship Id="rId23" Type="http://schemas.openxmlformats.org/officeDocument/2006/relationships/tags" Target="../tags/tag78.xml"/><Relationship Id="rId28" Type="http://schemas.openxmlformats.org/officeDocument/2006/relationships/image" Target="../media/image2.emf"/><Relationship Id="rId36" Type="http://schemas.openxmlformats.org/officeDocument/2006/relationships/image" Target="../media/image15.png"/><Relationship Id="rId10" Type="http://schemas.openxmlformats.org/officeDocument/2006/relationships/tags" Target="../tags/tag65.xml"/><Relationship Id="rId19" Type="http://schemas.openxmlformats.org/officeDocument/2006/relationships/tags" Target="../tags/tag74.xml"/><Relationship Id="rId31" Type="http://schemas.openxmlformats.org/officeDocument/2006/relationships/image" Target="../media/image10.png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tags" Target="../tags/tag69.xml"/><Relationship Id="rId22" Type="http://schemas.openxmlformats.org/officeDocument/2006/relationships/tags" Target="../tags/tag77.xml"/><Relationship Id="rId27" Type="http://schemas.openxmlformats.org/officeDocument/2006/relationships/oleObject" Target="../embeddings/oleObject48.bin"/><Relationship Id="rId30" Type="http://schemas.openxmlformats.org/officeDocument/2006/relationships/image" Target="../media/image9.png"/><Relationship Id="rId35" Type="http://schemas.openxmlformats.org/officeDocument/2006/relationships/image" Target="../media/image14.png"/><Relationship Id="rId8" Type="http://schemas.openxmlformats.org/officeDocument/2006/relationships/tags" Target="../tags/tag6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80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83.xml"/><Relationship Id="rId7" Type="http://schemas.openxmlformats.org/officeDocument/2006/relationships/image" Target="../media/image2.emf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oleObject" Target="../embeddings/oleObject50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18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21.sv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CFF987D8-0648-1E41-C5EB-AF5B3D83E3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58640212"/>
              </p:ext>
            </p:extLst>
          </p:nvPr>
        </p:nvGraphicFramePr>
        <p:xfrm>
          <a:off x="1748" y="167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FF987D8-0648-1E41-C5EB-AF5B3D83E3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8" y="167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57E0C0D4-E679-AEEE-3BE8-0E947769F3EC}"/>
              </a:ext>
            </a:extLst>
          </p:cNvPr>
          <p:cNvSpPr/>
          <p:nvPr/>
        </p:nvSpPr>
        <p:spPr>
          <a:xfrm>
            <a:off x="0" y="5200809"/>
            <a:ext cx="12191680" cy="1808135"/>
          </a:xfrm>
          <a:prstGeom prst="rect">
            <a:avLst/>
          </a:prstGeom>
          <a:effectLst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BDD3F87-6900-3E52-F9D9-9F543AB69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293" y="6348791"/>
            <a:ext cx="6054191" cy="481001"/>
          </a:xfrm>
        </p:spPr>
        <p:txBody>
          <a:bodyPr anchor="ctr">
            <a:normAutofit/>
          </a:bodyPr>
          <a:lstStyle/>
          <a:p>
            <a:r>
              <a:rPr lang="fr-FR" sz="1600" dirty="0"/>
              <a:t>Yann-Ange Kouassi-Vanié | Manager | Economic Advisory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CDF090-A260-B119-B8D6-D1BCE8EFB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293" y="5413192"/>
            <a:ext cx="12052567" cy="963718"/>
          </a:xfrm>
        </p:spPr>
        <p:txBody>
          <a:bodyPr vert="horz" anchor="ctr"/>
          <a:lstStyle/>
          <a:p>
            <a:pPr algn="l"/>
            <a:r>
              <a:rPr lang="fr-FR" sz="2177" dirty="0">
                <a:solidFill>
                  <a:schemeClr val="bg1"/>
                </a:solidFill>
              </a:rPr>
              <a:t>Attractivité des investissements dans l’électricité en Afrique</a:t>
            </a:r>
            <a:br>
              <a:rPr lang="fr-FR" sz="2177" dirty="0">
                <a:solidFill>
                  <a:schemeClr val="bg1"/>
                </a:solidFill>
              </a:rPr>
            </a:br>
            <a:r>
              <a:rPr lang="fr-FR" sz="2177" b="1" dirty="0">
                <a:solidFill>
                  <a:schemeClr val="accent3"/>
                </a:solidFill>
              </a:rPr>
              <a:t>Panel – </a:t>
            </a:r>
            <a:r>
              <a:rPr lang="fr-FR" sz="2177" b="1" dirty="0" err="1">
                <a:solidFill>
                  <a:schemeClr val="accent3"/>
                </a:solidFill>
              </a:rPr>
              <a:t>RegulaE</a:t>
            </a:r>
            <a:r>
              <a:rPr lang="fr-FR" sz="2177" b="1" dirty="0">
                <a:solidFill>
                  <a:schemeClr val="accent3"/>
                </a:solidFill>
              </a:rPr>
              <a:t> </a:t>
            </a:r>
            <a:r>
              <a:rPr lang="fr-FR" sz="2177" b="1">
                <a:solidFill>
                  <a:schemeClr val="accent3"/>
                </a:solidFill>
              </a:rPr>
              <a:t>| 26 </a:t>
            </a:r>
            <a:r>
              <a:rPr lang="fr-FR" sz="2177" b="1" dirty="0">
                <a:solidFill>
                  <a:schemeClr val="accent3"/>
                </a:solidFill>
              </a:rPr>
              <a:t>novembre 2024</a:t>
            </a:r>
            <a:endParaRPr lang="en-US" sz="2540" dirty="0">
              <a:solidFill>
                <a:schemeClr val="accent3"/>
              </a:solidFill>
            </a:endParaRPr>
          </a:p>
        </p:txBody>
      </p:sp>
      <p:pic>
        <p:nvPicPr>
          <p:cNvPr id="16" name="Picture 4" descr="Deloitte 175">
            <a:extLst>
              <a:ext uri="{FF2B5EF4-FFF2-40B4-BE49-F238E27FC236}">
                <a16:creationId xmlns:a16="http://schemas.microsoft.com/office/drawing/2014/main" id="{7B0B1284-A67B-A1BD-5EC4-644B841A4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2861" y="5253453"/>
            <a:ext cx="1702847" cy="170284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13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55DC8A63-4D60-5DAE-8E5A-031ED5EF211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87164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5DC8A63-4D60-5DAE-8E5A-031ED5EF21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029FF98-D20C-3E12-D6DC-93710AEF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Au-delà des bénéfices financiers des projets de développement de l’électricité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47ACA2-A3E8-0AB0-D96E-1EACA112E1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DB374-93BE-EF97-3968-27EC65DCD9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val="380236920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08AC3C89-E108-2B8A-9DE0-CEB426C289B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440200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8AC3C89-E108-2B8A-9DE0-CEB426C289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317500"/>
            <a:ext cx="11188700" cy="677108"/>
          </a:xfrm>
        </p:spPr>
        <p:txBody>
          <a:bodyPr vert="horz"/>
          <a:lstStyle/>
          <a:p>
            <a:r>
              <a:rPr lang="fr-FR" dirty="0"/>
              <a:t>Le lien entre développement et énergie n’est plus à démontrer. Il faut donc considérer, dans l’analyse des projets, les externalités positives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37" name="Pentagon 7">
            <a:extLst>
              <a:ext uri="{FF2B5EF4-FFF2-40B4-BE49-F238E27FC236}">
                <a16:creationId xmlns:a16="http://schemas.microsoft.com/office/drawing/2014/main" id="{81CE438A-A949-2B43-C599-6F298167D93B}"/>
              </a:ext>
            </a:extLst>
          </p:cNvPr>
          <p:cNvSpPr/>
          <p:nvPr/>
        </p:nvSpPr>
        <p:spPr bwMode="gray">
          <a:xfrm>
            <a:off x="0" y="5951084"/>
            <a:ext cx="12191999" cy="4896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44000" tIns="88900" rIns="88900" bIns="88900" rtlCol="0" anchor="ctr"/>
          <a:lstStyle/>
          <a:p>
            <a:pPr algn="ctr" defTabSz="914423">
              <a:defRPr/>
            </a:pP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L'IDH augmente considérablement avec l'accès à l'énergie pour les faibles niveaux (inférieurs à ~70 GJ/</a:t>
            </a:r>
            <a:r>
              <a:rPr lang="fr-FR" sz="1200" b="1" dirty="0" err="1">
                <a:solidFill>
                  <a:schemeClr val="tx1"/>
                </a:solidFill>
                <a:latin typeface="Calibri" panose="020F0502020204030204"/>
              </a:rPr>
              <a:t>hab</a:t>
            </a: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) </a:t>
            </a:r>
          </a:p>
          <a:p>
            <a:pPr algn="ctr" defTabSz="914423">
              <a:defRPr/>
            </a:pP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Au-delà de 240 GJ/</a:t>
            </a:r>
            <a:r>
              <a:rPr lang="fr-FR" sz="1200" b="1" dirty="0" err="1">
                <a:solidFill>
                  <a:schemeClr val="tx1"/>
                </a:solidFill>
                <a:latin typeface="Calibri" panose="020F0502020204030204"/>
              </a:rPr>
              <a:t>hab</a:t>
            </a: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, l'énergie supplémentaire n’améliore pas significativement l’IDH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AABBA353-3BE4-E770-DE07-54FCCD46FB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647" y="1451969"/>
            <a:ext cx="9806492" cy="3954061"/>
          </a:xfrm>
          <a:prstGeom prst="rect">
            <a:avLst/>
          </a:prstGeom>
        </p:spPr>
      </p:pic>
      <p:sp>
        <p:nvSpPr>
          <p:cNvPr id="41" name="TextBox 73">
            <a:extLst>
              <a:ext uri="{FF2B5EF4-FFF2-40B4-BE49-F238E27FC236}">
                <a16:creationId xmlns:a16="http://schemas.microsoft.com/office/drawing/2014/main" id="{F4DDADE8-C1A5-E649-522C-5AFE5B2018B4}"/>
              </a:ext>
            </a:extLst>
          </p:cNvPr>
          <p:cNvSpPr txBox="1"/>
          <p:nvPr/>
        </p:nvSpPr>
        <p:spPr>
          <a:xfrm>
            <a:off x="991647" y="5406030"/>
            <a:ext cx="2564482" cy="1466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29544">
              <a:spcBef>
                <a:spcPts val="544"/>
              </a:spcBef>
              <a:buSzPct val="100000"/>
              <a:defRPr/>
            </a:pPr>
            <a:r>
              <a:rPr lang="fr-FR" sz="953" i="1" dirty="0">
                <a:solidFill>
                  <a:prstClr val="black"/>
                </a:solidFill>
                <a:latin typeface="Verdana"/>
              </a:rPr>
              <a:t>Total Energies : Energy Outlook, 2024</a:t>
            </a:r>
          </a:p>
        </p:txBody>
      </p:sp>
    </p:spTree>
    <p:extLst>
      <p:ext uri="{BB962C8B-B14F-4D97-AF65-F5344CB8AC3E}">
        <p14:creationId xmlns:p14="http://schemas.microsoft.com/office/powerpoint/2010/main" val="17029049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08AC3C89-E108-2B8A-9DE0-CEB426C289B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103662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04" imgH="405" progId="TCLayout.ActiveDocument.1">
                  <p:embed/>
                </p:oleObj>
              </mc:Choice>
              <mc:Fallback>
                <p:oleObj name="think-cell Slide" r:id="rId5" imgW="404" imgH="405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8AC3C89-E108-2B8A-9DE0-CEB426C289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317500"/>
            <a:ext cx="11188700" cy="677108"/>
          </a:xfrm>
        </p:spPr>
        <p:txBody>
          <a:bodyPr vert="horz"/>
          <a:lstStyle/>
          <a:p>
            <a:r>
              <a:rPr lang="fr-FR" dirty="0"/>
              <a:t>Nous avons vu grâce au PEPT que le kWh consommé par l’usager à bien plus de valeur que le cout nécessaire pour le produire et l’acheminer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E464C-8C85-F55F-01C0-C5308842F6FA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501649" y="2359693"/>
            <a:ext cx="4216651" cy="375195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noFill/>
            <a:miter lim="800000"/>
            <a:headEnd/>
            <a:tailEnd/>
          </a:ln>
        </p:spPr>
        <p:txBody>
          <a:bodyPr wrap="square" lIns="108000" tIns="108000" rIns="108000" bIns="108000" rtlCol="0" anchor="ctr"/>
          <a:lstStyle/>
          <a:p>
            <a:pPr algn="just" defTabSz="914423">
              <a:lnSpc>
                <a:spcPct val="106000"/>
              </a:lnSpc>
              <a:spcAft>
                <a:spcPts val="600"/>
              </a:spcAft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L'augmentation de l'attractivité des capitaux dans le secteur de l'électricité ne doit pas être envisagée uniquement sous l'angle financier, </a:t>
            </a:r>
            <a:r>
              <a:rPr lang="fr-FR" sz="1200" b="1" dirty="0">
                <a:solidFill>
                  <a:prstClr val="black"/>
                </a:solidFill>
                <a:latin typeface="Calibri" panose="020F0502020204030204"/>
              </a:rPr>
              <a:t>mais également en considérant les externalités positives souvent sous-estimées : 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solidFill>
                  <a:prstClr val="black"/>
                </a:solidFill>
                <a:latin typeface="Calibri" panose="020F0502020204030204"/>
              </a:rPr>
              <a:t>Prix de l’énergie </a:t>
            </a: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: l’électricité peut s’avérer moins chère que d’autres sources d’énergie et ainsi permettre de limiter les dépenses des ménages. Les projets peuvent donc permettre à une population d’accéder à une énergie propre et bon marché. 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solidFill>
                  <a:prstClr val="black"/>
                </a:solidFill>
                <a:latin typeface="Calibri" panose="020F0502020204030204"/>
              </a:rPr>
              <a:t>Décarbonation de l’électricité </a:t>
            </a: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: la majorité des pays africains ont défini des objectifs de pénétration des </a:t>
            </a:r>
            <a:r>
              <a:rPr lang="fr-FR" sz="1200" dirty="0" err="1">
                <a:solidFill>
                  <a:prstClr val="black"/>
                </a:solidFill>
                <a:latin typeface="Calibri" panose="020F0502020204030204"/>
              </a:rPr>
              <a:t>EnR</a:t>
            </a: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 dans leur mix électrique et les investissements étrangers y contribuent fortement ;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solidFill>
                  <a:prstClr val="black"/>
                </a:solidFill>
                <a:latin typeface="Calibri" panose="020F0502020204030204"/>
              </a:rPr>
              <a:t>Impacts sociaux et économiques </a:t>
            </a: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: l’électricité n’est pas une fin en soi mais un moyen : son développement a des impacts sur plusieurs aspects de la société. </a:t>
            </a: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33A4E14-3F30-03A1-B8EF-4DFE8B6F5393}"/>
              </a:ext>
            </a:extLst>
          </p:cNvPr>
          <p:cNvSpPr txBox="1"/>
          <p:nvPr/>
        </p:nvSpPr>
        <p:spPr>
          <a:xfrm>
            <a:off x="5548314" y="2554631"/>
            <a:ext cx="3771900" cy="900000"/>
          </a:xfrm>
          <a:prstGeom prst="rect">
            <a:avLst/>
          </a:prstGeom>
          <a:solidFill>
            <a:schemeClr val="accent5"/>
          </a:solidFill>
        </p:spPr>
        <p:txBody>
          <a:bodyPr vert="horz" wrap="square" lIns="108000" tIns="108000" rIns="108000" bIns="108000" rtlCol="0" anchor="ctr" anchorCtr="0">
            <a:noAutofit/>
          </a:bodyPr>
          <a:lstStyle/>
          <a:p>
            <a:pPr marL="461010" lvl="1" algn="just"/>
            <a:r>
              <a:rPr lang="fr-FR" sz="1200" b="1" dirty="0">
                <a:solidFill>
                  <a:schemeClr val="bg1"/>
                </a:solidFill>
                <a:cs typeface="Trebuchet MS"/>
              </a:rPr>
              <a:t>Impact sur la santé des ménages : </a:t>
            </a:r>
            <a:r>
              <a:rPr lang="fr-FR" sz="1200" dirty="0">
                <a:solidFill>
                  <a:schemeClr val="bg1"/>
                </a:solidFill>
                <a:cs typeface="Trebuchet MS"/>
              </a:rPr>
              <a:t>diminution de la pollution à l'intérieur des maisons, augmentation de la santé alimentaire (meilleure productivité agricole, meilleure conservation…</a:t>
            </a: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0253E696-E653-6EB4-94D4-1C3EEE795B44}"/>
              </a:ext>
            </a:extLst>
          </p:cNvPr>
          <p:cNvSpPr txBox="1"/>
          <p:nvPr/>
        </p:nvSpPr>
        <p:spPr>
          <a:xfrm>
            <a:off x="6720143" y="3784626"/>
            <a:ext cx="3772800" cy="900000"/>
          </a:xfrm>
          <a:prstGeom prst="rect">
            <a:avLst/>
          </a:prstGeom>
          <a:solidFill>
            <a:schemeClr val="accent3"/>
          </a:solidFill>
        </p:spPr>
        <p:txBody>
          <a:bodyPr vert="horz" wrap="square" lIns="108000" tIns="108000" rIns="108000" bIns="108000" rtlCol="0" anchor="ctr" anchorCtr="0">
            <a:noAutofit/>
          </a:bodyPr>
          <a:lstStyle>
            <a:defPPr>
              <a:defRPr lang="en-US"/>
            </a:defPPr>
            <a:lvl1pPr marL="3810" algn="ctr">
              <a:lnSpc>
                <a:spcPct val="100000"/>
              </a:lnSpc>
              <a:defRPr sz="1400" spc="-70">
                <a:solidFill>
                  <a:srgbClr val="FFFFFF"/>
                </a:solidFill>
                <a:latin typeface="Trebuchet MS"/>
                <a:cs typeface="Trebuchet MS"/>
              </a:defRPr>
            </a:lvl1pPr>
          </a:lstStyle>
          <a:p>
            <a:pPr lvl="1" algn="just"/>
            <a:r>
              <a:rPr lang="fr-FR" sz="1200" b="1" dirty="0">
                <a:solidFill>
                  <a:schemeClr val="bg1"/>
                </a:solidFill>
                <a:latin typeface="+mn-lt"/>
              </a:rPr>
              <a:t>Impact sur l'éducation </a:t>
            </a:r>
            <a:r>
              <a:rPr lang="fr-FR" sz="1200" dirty="0">
                <a:solidFill>
                  <a:schemeClr val="bg1"/>
                </a:solidFill>
                <a:latin typeface="+mn-lt"/>
              </a:rPr>
              <a:t>: hausses des résultats scolaires (possibilité pour les enfants d’étudier le soir après les cours)</a:t>
            </a: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A730254-7B6B-921B-0683-6592795E596D}"/>
              </a:ext>
            </a:extLst>
          </p:cNvPr>
          <p:cNvSpPr txBox="1"/>
          <p:nvPr/>
        </p:nvSpPr>
        <p:spPr>
          <a:xfrm>
            <a:off x="7892099" y="5014366"/>
            <a:ext cx="3771900" cy="900000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108000" tIns="108000" rIns="108000" bIns="108000" rtlCol="0" anchor="ctr" anchorCtr="0">
            <a:noAutofit/>
          </a:bodyPr>
          <a:lstStyle>
            <a:defPPr>
              <a:defRPr lang="en-US"/>
            </a:defPPr>
            <a:lvl1pPr marL="3810" algn="ctr">
              <a:lnSpc>
                <a:spcPct val="100000"/>
              </a:lnSpc>
              <a:defRPr sz="1400" spc="-70">
                <a:solidFill>
                  <a:srgbClr val="FFFFFF"/>
                </a:solidFill>
                <a:latin typeface="Trebuchet MS"/>
                <a:cs typeface="Trebuchet MS"/>
              </a:defRPr>
            </a:lvl1pPr>
          </a:lstStyle>
          <a:p>
            <a:pPr lvl="1" algn="just"/>
            <a:r>
              <a:rPr lang="fr-FR" sz="1200" b="1" dirty="0">
                <a:solidFill>
                  <a:schemeClr val="bg1"/>
                </a:solidFill>
                <a:latin typeface="+mn-lt"/>
              </a:rPr>
              <a:t>Impact sur la création de petites entreprises / activités productives </a:t>
            </a:r>
            <a:r>
              <a:rPr lang="fr-FR" sz="1200" dirty="0">
                <a:solidFill>
                  <a:schemeClr val="bg1"/>
                </a:solidFill>
                <a:latin typeface="+mn-lt"/>
              </a:rPr>
              <a:t>: hausse de l’usage productif de l'électricité et développement de l’économie locale (commerces ambulants)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3AAAA1-BD1B-77C2-2E9A-1CD87343B4A7}"/>
              </a:ext>
            </a:extLst>
          </p:cNvPr>
          <p:cNvCxnSpPr>
            <a:cxnSpLocks/>
          </p:cNvCxnSpPr>
          <p:nvPr/>
        </p:nvCxnSpPr>
        <p:spPr>
          <a:xfrm>
            <a:off x="5086128" y="2359693"/>
            <a:ext cx="0" cy="37519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17F3ACFD-5C20-28B0-391B-B4A90BD343E5}"/>
              </a:ext>
            </a:extLst>
          </p:cNvPr>
          <p:cNvSpPr/>
          <p:nvPr/>
        </p:nvSpPr>
        <p:spPr bwMode="gray">
          <a:xfrm rot="5400000">
            <a:off x="4849685" y="3988851"/>
            <a:ext cx="569912" cy="296723"/>
          </a:xfrm>
          <a:prstGeom prst="triangle">
            <a:avLst/>
          </a:prstGeom>
          <a:solidFill>
            <a:schemeClr val="tx2"/>
          </a:solidFill>
          <a:ln w="190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BABD88-22C0-5C9C-FA15-82F2A0407B30}"/>
              </a:ext>
            </a:extLst>
          </p:cNvPr>
          <p:cNvSpPr txBox="1"/>
          <p:nvPr/>
        </p:nvSpPr>
        <p:spPr>
          <a:xfrm>
            <a:off x="5454649" y="1530911"/>
            <a:ext cx="61373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spcBef>
                <a:spcPts val="1200"/>
              </a:spcBef>
              <a:buSzPct val="100000"/>
            </a:pPr>
            <a:r>
              <a:rPr lang="fr-FR" sz="1400" b="1" dirty="0"/>
              <a:t>Exemples d’impacts positifs constatés en Côte d’Ivoire à la suite de la mise en place du Programme Electricité pour Tous (PEPT)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F8B2CD-6E80-FF18-16CD-B2DCB75F721A}"/>
              </a:ext>
            </a:extLst>
          </p:cNvPr>
          <p:cNvSpPr txBox="1"/>
          <p:nvPr/>
        </p:nvSpPr>
        <p:spPr>
          <a:xfrm>
            <a:off x="501649" y="1611624"/>
            <a:ext cx="43629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spcBef>
                <a:spcPts val="1200"/>
              </a:spcBef>
              <a:buSzPct val="100000"/>
            </a:pPr>
            <a:r>
              <a:rPr lang="fr-FR" sz="1400" b="1" dirty="0"/>
              <a:t>Au-delà des considérations purement financières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EC1B49-6C22-3877-84C1-DF34A94A2F31}"/>
              </a:ext>
            </a:extLst>
          </p:cNvPr>
          <p:cNvCxnSpPr>
            <a:cxnSpLocks/>
          </p:cNvCxnSpPr>
          <p:nvPr/>
        </p:nvCxnSpPr>
        <p:spPr>
          <a:xfrm flipH="1">
            <a:off x="501649" y="2039519"/>
            <a:ext cx="4362959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527342-3A26-593B-1263-FF12021F2110}"/>
              </a:ext>
            </a:extLst>
          </p:cNvPr>
          <p:cNvCxnSpPr>
            <a:cxnSpLocks/>
          </p:cNvCxnSpPr>
          <p:nvPr/>
        </p:nvCxnSpPr>
        <p:spPr>
          <a:xfrm flipH="1">
            <a:off x="5454649" y="2039519"/>
            <a:ext cx="6130799" cy="0"/>
          </a:xfrm>
          <a:prstGeom prst="line">
            <a:avLst/>
          </a:prstGeom>
          <a:ln w="38100">
            <a:solidFill>
              <a:srgbClr val="0D839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Graphic 18" descr="Heartbeat with solid fill">
            <a:extLst>
              <a:ext uri="{FF2B5EF4-FFF2-40B4-BE49-F238E27FC236}">
                <a16:creationId xmlns:a16="http://schemas.microsoft.com/office/drawing/2014/main" id="{E07643C5-C632-08CC-0C4C-B8707E0293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16853" y="2802105"/>
            <a:ext cx="360000" cy="360000"/>
          </a:xfrm>
          <a:prstGeom prst="rect">
            <a:avLst/>
          </a:prstGeom>
        </p:spPr>
      </p:pic>
      <p:pic>
        <p:nvPicPr>
          <p:cNvPr id="21" name="Graphic 20" descr="Professor male with solid fill">
            <a:extLst>
              <a:ext uri="{FF2B5EF4-FFF2-40B4-BE49-F238E27FC236}">
                <a16:creationId xmlns:a16="http://schemas.microsoft.com/office/drawing/2014/main" id="{42E9D4FB-8858-13F6-992D-C95C33E8DA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18376" y="4054626"/>
            <a:ext cx="360000" cy="360000"/>
          </a:xfrm>
          <a:prstGeom prst="rect">
            <a:avLst/>
          </a:prstGeom>
        </p:spPr>
      </p:pic>
      <p:pic>
        <p:nvPicPr>
          <p:cNvPr id="23" name="Graphic 22" descr="Business Growth with solid fill">
            <a:extLst>
              <a:ext uri="{FF2B5EF4-FFF2-40B4-BE49-F238E27FC236}">
                <a16:creationId xmlns:a16="http://schemas.microsoft.com/office/drawing/2014/main" id="{2CAC23ED-DE0B-8268-8259-4980F70A41D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16240" y="5327089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9550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BB6F31F4-675B-A829-7ACB-F8B41B3E62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4224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04" imgH="405" progId="TCLayout.ActiveDocument.1">
                  <p:embed/>
                </p:oleObj>
              </mc:Choice>
              <mc:Fallback>
                <p:oleObj name="think-cell Slide" r:id="rId10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B6F31F4-675B-A829-7ACB-F8B41B3E62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C2F081-AEA2-5CB8-D52B-1E4D8F538B54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271087" y="4595363"/>
            <a:ext cx="11160000" cy="1869069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4733D5A-E9BA-CF2F-8088-00EE99D69A9D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68380" y="1518582"/>
            <a:ext cx="11160000" cy="2270683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317500"/>
            <a:ext cx="11188700" cy="677108"/>
          </a:xfrm>
        </p:spPr>
        <p:txBody>
          <a:bodyPr vert="horz"/>
          <a:lstStyle/>
          <a:p>
            <a:r>
              <a:rPr lang="fr-FR" dirty="0"/>
              <a:t>En amont : des efforts importants en termes de planification pour ne pas limiter les impacts positifs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A65D17B-C6D1-C96B-E690-D42958505092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gray">
          <a:xfrm>
            <a:off x="501649" y="1458837"/>
            <a:ext cx="11160001" cy="2270683"/>
          </a:xfrm>
          <a:prstGeom prst="roundRect">
            <a:avLst>
              <a:gd name="adj" fmla="val 4098"/>
            </a:avLst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180000" tIns="72000" rIns="180000" bIns="72000" rtlCol="0" anchor="t"/>
          <a:lstStyle/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Les contrats intègrent de façon quasi systématique des clauses de </a:t>
            </a:r>
            <a:r>
              <a:rPr lang="fr-FR" sz="1200" b="1" kern="0" dirty="0" err="1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Take</a:t>
            </a:r>
            <a:r>
              <a:rPr lang="fr-FR" sz="1200" b="1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-or-</a:t>
            </a:r>
            <a:r>
              <a:rPr lang="fr-FR" sz="1200" b="1" kern="0" dirty="0" err="1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Pay</a:t>
            </a:r>
            <a:r>
              <a:rPr lang="fr-FR" sz="1200" b="1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. 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Si ces clauses sont importantes pour mitiger le risque perçu par l’investisseur, le risque de production achetée mais non vendue pèse sur l’</a:t>
            </a:r>
            <a:r>
              <a:rPr lang="fr-FR" sz="1200" kern="0" dirty="0" err="1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offtaker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. </a:t>
            </a: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2 solutions : </a:t>
            </a:r>
          </a:p>
          <a:p>
            <a:pPr marL="228600" indent="-228600" algn="just" defTabSz="914423">
              <a:lnSpc>
                <a:spcPct val="106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Utiliser les techniques modernes de prévision de la demande et d’optimisation de l’offre (via IA) </a:t>
            </a:r>
          </a:p>
          <a:p>
            <a:pPr marL="228600" indent="-228600" algn="just" defTabSz="914423">
              <a:lnSpc>
                <a:spcPct val="106000"/>
              </a:lnSpc>
              <a:spcAft>
                <a:spcPts val="300"/>
              </a:spcAft>
              <a:buFont typeface="+mj-lt"/>
              <a:buAutoNum type="arabicPeriod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Négocier des clauses évolutives (</a:t>
            </a:r>
            <a:r>
              <a:rPr lang="fr-FR" sz="1200" kern="0" dirty="0" err="1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ToP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partiel ou pendant une période d’exploitation sous conditions de régularité de paiement, etc.)</a:t>
            </a: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1564DE-47D4-DF2B-FED7-A2C96BB7861C}"/>
              </a:ext>
            </a:extLst>
          </p:cNvPr>
          <p:cNvGrpSpPr/>
          <p:nvPr/>
        </p:nvGrpSpPr>
        <p:grpSpPr>
          <a:xfrm>
            <a:off x="2061255" y="2075518"/>
            <a:ext cx="8312306" cy="835886"/>
            <a:chOff x="2804833" y="3341667"/>
            <a:chExt cx="8312306" cy="92207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29D5FB6-EE25-E856-003D-A00AA8E33B12}"/>
                </a:ext>
              </a:extLst>
            </p:cNvPr>
            <p:cNvGrpSpPr/>
            <p:nvPr/>
          </p:nvGrpSpPr>
          <p:grpSpPr>
            <a:xfrm>
              <a:off x="4743234" y="3341667"/>
              <a:ext cx="6373905" cy="922078"/>
              <a:chOff x="2535152" y="3274819"/>
              <a:chExt cx="6373905" cy="922078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1789D6-08CF-3525-7720-ED250AE8936B}"/>
                  </a:ext>
                </a:extLst>
              </p:cNvPr>
              <p:cNvSpPr/>
              <p:nvPr/>
            </p:nvSpPr>
            <p:spPr bwMode="gray">
              <a:xfrm>
                <a:off x="2535152" y="3321037"/>
                <a:ext cx="1439892" cy="715788"/>
              </a:xfrm>
              <a:prstGeom prst="rect">
                <a:avLst/>
              </a:prstGeom>
              <a:solidFill>
                <a:srgbClr val="86BC25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200" dirty="0">
                    <a:solidFill>
                      <a:schemeClr val="bg1"/>
                    </a:solidFill>
                  </a:rPr>
                  <a:t>Conclusion du PPA – </a:t>
                </a:r>
                <a:r>
                  <a:rPr lang="fr-FR" sz="1200" dirty="0" err="1">
                    <a:solidFill>
                      <a:schemeClr val="bg1"/>
                    </a:solidFill>
                  </a:rPr>
                  <a:t>Take</a:t>
                </a:r>
                <a:r>
                  <a:rPr lang="fr-FR" sz="1200" dirty="0">
                    <a:solidFill>
                      <a:schemeClr val="bg1"/>
                    </a:solidFill>
                  </a:rPr>
                  <a:t> or </a:t>
                </a:r>
                <a:r>
                  <a:rPr lang="fr-FR" sz="1200" dirty="0" err="1">
                    <a:solidFill>
                      <a:schemeClr val="bg1"/>
                    </a:solidFill>
                  </a:rPr>
                  <a:t>Pay</a:t>
                </a:r>
                <a:endParaRPr lang="fr-FR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AA0ED6FC-AB27-1065-FCAB-40EA34E1F3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26583" y="3661797"/>
                <a:ext cx="360000" cy="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81E66CB-30A4-506A-4DB8-91B1A99ABDAA}"/>
                  </a:ext>
                </a:extLst>
              </p:cNvPr>
              <p:cNvSpPr/>
              <p:nvPr/>
            </p:nvSpPr>
            <p:spPr bwMode="gray">
              <a:xfrm>
                <a:off x="4452622" y="3314874"/>
                <a:ext cx="1440000" cy="710907"/>
              </a:xfrm>
              <a:prstGeom prst="rect">
                <a:avLst/>
              </a:prstGeom>
              <a:solidFill>
                <a:srgbClr val="86BC25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200" dirty="0">
                    <a:solidFill>
                      <a:schemeClr val="bg1"/>
                    </a:solidFill>
                  </a:rPr>
                  <a:t>Energie achetée mais non consommée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E17DB3E-8D04-25BA-5528-683F05C0F8CE}"/>
                  </a:ext>
                </a:extLst>
              </p:cNvPr>
              <p:cNvSpPr/>
              <p:nvPr/>
            </p:nvSpPr>
            <p:spPr bwMode="gray">
              <a:xfrm>
                <a:off x="7116116" y="3274819"/>
                <a:ext cx="1792941" cy="424742"/>
              </a:xfrm>
              <a:prstGeom prst="rect">
                <a:avLst/>
              </a:prstGeom>
              <a:solidFill>
                <a:srgbClr val="86BC25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200" dirty="0">
                    <a:solidFill>
                      <a:schemeClr val="bg1"/>
                    </a:solidFill>
                  </a:rPr>
                  <a:t>Déficit pour l’opérateur (déséquilibre financier)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743B995-D3F0-0BD9-CEC4-A856710AC760}"/>
                  </a:ext>
                </a:extLst>
              </p:cNvPr>
              <p:cNvSpPr/>
              <p:nvPr/>
            </p:nvSpPr>
            <p:spPr bwMode="gray">
              <a:xfrm>
                <a:off x="7116116" y="3772155"/>
                <a:ext cx="1792941" cy="424742"/>
              </a:xfrm>
              <a:prstGeom prst="rect">
                <a:avLst/>
              </a:prstGeom>
              <a:solidFill>
                <a:srgbClr val="86BC25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200" dirty="0">
                    <a:solidFill>
                      <a:schemeClr val="bg1"/>
                    </a:solidFill>
                  </a:rPr>
                  <a:t>Energie produite rémunérée (producteur</a:t>
                </a:r>
                <a:r>
                  <a:rPr lang="fr-FR" sz="1200" b="1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  <p:cxnSp>
            <p:nvCxnSpPr>
              <p:cNvPr id="28" name="Connector: Elbow 27">
                <a:extLst>
                  <a:ext uri="{FF2B5EF4-FFF2-40B4-BE49-F238E27FC236}">
                    <a16:creationId xmlns:a16="http://schemas.microsoft.com/office/drawing/2014/main" id="{2F96899D-C546-CBA9-DEF7-7107D78F6FE1}"/>
                  </a:ext>
                </a:extLst>
              </p:cNvPr>
              <p:cNvCxnSpPr>
                <a:cxnSpLocks/>
                <a:stCxn id="21" idx="3"/>
              </p:cNvCxnSpPr>
              <p:nvPr/>
            </p:nvCxnSpPr>
            <p:spPr>
              <a:xfrm flipV="1">
                <a:off x="5892622" y="3506161"/>
                <a:ext cx="1097011" cy="164167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or: Elbow 30">
                <a:extLst>
                  <a:ext uri="{FF2B5EF4-FFF2-40B4-BE49-F238E27FC236}">
                    <a16:creationId xmlns:a16="http://schemas.microsoft.com/office/drawing/2014/main" id="{934721A9-6795-B793-BD86-4729F8E9FF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4104" y="3797499"/>
                <a:ext cx="1049403" cy="187027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31B71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138B0F4-F287-BD96-E7CF-FAA7A45B5F70}"/>
                </a:ext>
              </a:extLst>
            </p:cNvPr>
            <p:cNvSpPr/>
            <p:nvPr/>
          </p:nvSpPr>
          <p:spPr bwMode="gray">
            <a:xfrm>
              <a:off x="2804833" y="3341667"/>
              <a:ext cx="1439892" cy="715788"/>
            </a:xfrm>
            <a:prstGeom prst="rect">
              <a:avLst/>
            </a:prstGeom>
            <a:solidFill>
              <a:srgbClr val="86BC25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r>
                <a:rPr lang="fr-FR" sz="1200" dirty="0">
                  <a:solidFill>
                    <a:schemeClr val="bg1"/>
                  </a:solidFill>
                </a:rPr>
                <a:t>Mauvaise planification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CCE5D56-D5DA-CE79-52E5-4F581076CB5E}"/>
                </a:ext>
              </a:extLst>
            </p:cNvPr>
            <p:cNvCxnSpPr>
              <a:cxnSpLocks/>
            </p:cNvCxnSpPr>
            <p:nvPr/>
          </p:nvCxnSpPr>
          <p:spPr>
            <a:xfrm>
              <a:off x="4323159" y="3682427"/>
              <a:ext cx="3600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68B25E7-ADE9-8A3E-A252-E5C80D47B1E0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gray">
          <a:xfrm>
            <a:off x="501649" y="4697006"/>
            <a:ext cx="11160001" cy="1646373"/>
          </a:xfrm>
          <a:prstGeom prst="roundRect">
            <a:avLst>
              <a:gd name="adj" fmla="val 4098"/>
            </a:avLst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180000" tIns="72000" rIns="180000" bIns="72000" rtlCol="0" anchor="t"/>
          <a:lstStyle/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La planification de l’électrification doit se faire à partir d’outils d’optimisation qui permettent de tracer le chemin optimal vers l’accès universel sur la base : 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Du cout des technologies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Des données socioéconomiques des localités (densité, taille des ménages, pouvoir d’achat, etc.)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Des projections d’activités et de développement</a:t>
            </a:r>
          </a:p>
          <a:p>
            <a:pPr marL="171450" indent="-171450" algn="just" defTabSz="914423">
              <a:lnSpc>
                <a:spcPct val="106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De la cartographie des réseaux</a:t>
            </a:r>
          </a:p>
          <a:p>
            <a:pPr algn="just" defTabSz="914423">
              <a:lnSpc>
                <a:spcPct val="106000"/>
              </a:lnSpc>
              <a:spcAft>
                <a:spcPts val="300"/>
              </a:spcAft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61" name="Wave 60">
            <a:extLst>
              <a:ext uri="{FF2B5EF4-FFF2-40B4-BE49-F238E27FC236}">
                <a16:creationId xmlns:a16="http://schemas.microsoft.com/office/drawing/2014/main" id="{97740D68-89C5-EAF8-92FB-16E0D5DCBDC8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>
          <a:xfrm rot="20715167">
            <a:off x="325957" y="4192307"/>
            <a:ext cx="1078875" cy="570725"/>
          </a:xfrm>
          <a:prstGeom prst="wave">
            <a:avLst/>
          </a:prstGeom>
          <a:gradFill flip="none" rotWithShape="1">
            <a:gsLst>
              <a:gs pos="0">
                <a:schemeClr val="bg1"/>
              </a:gs>
              <a:gs pos="37000">
                <a:schemeClr val="accent1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ID" sz="1200" dirty="0">
                <a:solidFill>
                  <a:srgbClr val="2C2C2C"/>
                </a:solidFill>
                <a:latin typeface="+mj-lt"/>
              </a:rPr>
              <a:t>Electrification</a:t>
            </a:r>
          </a:p>
        </p:txBody>
      </p:sp>
      <p:sp>
        <p:nvSpPr>
          <p:cNvPr id="66" name="Wave 65">
            <a:extLst>
              <a:ext uri="{FF2B5EF4-FFF2-40B4-BE49-F238E27FC236}">
                <a16:creationId xmlns:a16="http://schemas.microsoft.com/office/drawing/2014/main" id="{8CA11633-50FC-B19C-F41C-582174165126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>
          <a:xfrm rot="20715167">
            <a:off x="325957" y="1052421"/>
            <a:ext cx="1078875" cy="570725"/>
          </a:xfrm>
          <a:prstGeom prst="wave">
            <a:avLst/>
          </a:prstGeom>
          <a:gradFill flip="none" rotWithShape="1">
            <a:gsLst>
              <a:gs pos="0">
                <a:schemeClr val="bg1"/>
              </a:gs>
              <a:gs pos="37000">
                <a:schemeClr val="accent1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ID" sz="1200" dirty="0">
                <a:solidFill>
                  <a:srgbClr val="2C2C2C"/>
                </a:solidFill>
                <a:latin typeface="+mj-lt"/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61252484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4D2F8696-167C-7A75-2788-B0023CED71E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485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D2F8696-167C-7A75-2788-B0023CED71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ADBFC9-C3FE-4D44-B07A-E9D0A5D134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fr-FR" dirty="0"/>
              <a:t>About Deloitte</a:t>
            </a:r>
          </a:p>
          <a:p>
            <a:r>
              <a:rPr lang="fr-FR" dirty="0"/>
              <a:t>Deloitte </a:t>
            </a:r>
            <a:r>
              <a:rPr lang="fr-FR" dirty="0" err="1"/>
              <a:t>refers</a:t>
            </a:r>
            <a:r>
              <a:rPr lang="fr-FR" dirty="0"/>
              <a:t> to one or more of Deloitte Touche </a:t>
            </a:r>
            <a:r>
              <a:rPr lang="fr-FR" dirty="0" err="1"/>
              <a:t>Tohmatsu</a:t>
            </a:r>
            <a:r>
              <a:rPr lang="fr-FR" dirty="0"/>
              <a:t> Limited (“DTTL”), </a:t>
            </a:r>
            <a:r>
              <a:rPr lang="fr-FR" dirty="0" err="1"/>
              <a:t>its</a:t>
            </a:r>
            <a:r>
              <a:rPr lang="fr-FR" dirty="0"/>
              <a:t> global network of </a:t>
            </a:r>
            <a:r>
              <a:rPr lang="fr-FR" dirty="0" err="1"/>
              <a:t>member</a:t>
            </a:r>
            <a:r>
              <a:rPr lang="fr-FR" dirty="0"/>
              <a:t> </a:t>
            </a:r>
            <a:r>
              <a:rPr lang="fr-FR" dirty="0" err="1"/>
              <a:t>firms</a:t>
            </a:r>
            <a:r>
              <a:rPr lang="fr-FR" dirty="0"/>
              <a:t>, and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entities</a:t>
            </a:r>
            <a:r>
              <a:rPr lang="fr-FR" dirty="0"/>
              <a:t> (</a:t>
            </a:r>
            <a:r>
              <a:rPr lang="fr-FR" dirty="0" err="1"/>
              <a:t>collectively</a:t>
            </a:r>
            <a:r>
              <a:rPr lang="fr-FR" dirty="0"/>
              <a:t>, the “Deloitte </a:t>
            </a:r>
            <a:r>
              <a:rPr lang="fr-FR" dirty="0" err="1"/>
              <a:t>organization</a:t>
            </a:r>
            <a:r>
              <a:rPr lang="fr-FR" dirty="0"/>
              <a:t>”). DTTL (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referred</a:t>
            </a:r>
            <a:r>
              <a:rPr lang="fr-FR" dirty="0"/>
              <a:t> to as “Deloitte Global”) and </a:t>
            </a:r>
            <a:r>
              <a:rPr lang="fr-FR" dirty="0" err="1"/>
              <a:t>each</a:t>
            </a:r>
            <a:r>
              <a:rPr lang="fr-FR" dirty="0"/>
              <a:t> of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member</a:t>
            </a:r>
            <a:r>
              <a:rPr lang="fr-FR" dirty="0"/>
              <a:t> </a:t>
            </a:r>
            <a:r>
              <a:rPr lang="fr-FR" dirty="0" err="1"/>
              <a:t>firms</a:t>
            </a:r>
            <a:r>
              <a:rPr lang="fr-FR" dirty="0"/>
              <a:t> and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entities</a:t>
            </a:r>
            <a:r>
              <a:rPr lang="fr-FR" dirty="0"/>
              <a:t> are </a:t>
            </a:r>
            <a:r>
              <a:rPr lang="fr-FR" dirty="0" err="1"/>
              <a:t>legally</a:t>
            </a:r>
            <a:r>
              <a:rPr lang="fr-FR" dirty="0"/>
              <a:t> </a:t>
            </a:r>
            <a:r>
              <a:rPr lang="fr-FR" dirty="0" err="1"/>
              <a:t>separate</a:t>
            </a:r>
            <a:r>
              <a:rPr lang="fr-FR" dirty="0"/>
              <a:t> and </a:t>
            </a:r>
            <a:r>
              <a:rPr lang="fr-FR" dirty="0" err="1"/>
              <a:t>independent</a:t>
            </a:r>
            <a:r>
              <a:rPr lang="fr-FR" dirty="0"/>
              <a:t> </a:t>
            </a:r>
            <a:r>
              <a:rPr lang="fr-FR" dirty="0" err="1"/>
              <a:t>entities</a:t>
            </a:r>
            <a:r>
              <a:rPr lang="fr-FR" dirty="0"/>
              <a:t>,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cannot</a:t>
            </a:r>
            <a:r>
              <a:rPr lang="fr-FR" dirty="0"/>
              <a:t> </a:t>
            </a:r>
            <a:r>
              <a:rPr lang="fr-FR" dirty="0" err="1"/>
              <a:t>obligate</a:t>
            </a:r>
            <a:r>
              <a:rPr lang="fr-FR" dirty="0"/>
              <a:t> or </a:t>
            </a:r>
            <a:r>
              <a:rPr lang="fr-FR" dirty="0" err="1"/>
              <a:t>bind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in respect of </a:t>
            </a:r>
            <a:r>
              <a:rPr lang="fr-FR" dirty="0" err="1"/>
              <a:t>third</a:t>
            </a:r>
            <a:r>
              <a:rPr lang="fr-FR" dirty="0"/>
              <a:t> parties. DTTL and </a:t>
            </a:r>
            <a:r>
              <a:rPr lang="fr-FR" dirty="0" err="1"/>
              <a:t>each</a:t>
            </a:r>
            <a:r>
              <a:rPr lang="fr-FR" dirty="0"/>
              <a:t> DTTL </a:t>
            </a:r>
            <a:r>
              <a:rPr lang="fr-FR" dirty="0" err="1"/>
              <a:t>member</a:t>
            </a:r>
            <a:r>
              <a:rPr lang="fr-FR" dirty="0"/>
              <a:t> </a:t>
            </a:r>
            <a:r>
              <a:rPr lang="fr-FR" dirty="0" err="1"/>
              <a:t>firm</a:t>
            </a:r>
            <a:r>
              <a:rPr lang="fr-FR" dirty="0"/>
              <a:t> and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entity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liable </a:t>
            </a:r>
            <a:r>
              <a:rPr lang="fr-FR" dirty="0" err="1"/>
              <a:t>only</a:t>
            </a:r>
            <a:r>
              <a:rPr lang="fr-FR" dirty="0"/>
              <a:t> for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own</a:t>
            </a:r>
            <a:r>
              <a:rPr lang="fr-FR" dirty="0"/>
              <a:t> </a:t>
            </a:r>
            <a:r>
              <a:rPr lang="fr-FR" dirty="0" err="1"/>
              <a:t>acts</a:t>
            </a:r>
            <a:r>
              <a:rPr lang="fr-FR" dirty="0"/>
              <a:t> and omissions, and not </a:t>
            </a:r>
            <a:r>
              <a:rPr lang="fr-FR" dirty="0" err="1"/>
              <a:t>those</a:t>
            </a:r>
            <a:r>
              <a:rPr lang="fr-FR" dirty="0"/>
              <a:t> of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. DTTL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provide</a:t>
            </a:r>
            <a:r>
              <a:rPr lang="fr-FR" dirty="0"/>
              <a:t> services to clients. </a:t>
            </a:r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>
                <a:hlinkClick r:id="rId6"/>
              </a:rPr>
              <a:t>www.deloitte.com/about</a:t>
            </a:r>
            <a:r>
              <a:rPr lang="fr-FR" dirty="0"/>
              <a:t> to </a:t>
            </a:r>
            <a:r>
              <a:rPr lang="fr-FR" dirty="0" err="1"/>
              <a:t>learn</a:t>
            </a:r>
            <a:r>
              <a:rPr lang="fr-FR" dirty="0"/>
              <a:t> more. In France, Deloitte SAS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member</a:t>
            </a:r>
            <a:r>
              <a:rPr lang="fr-FR" dirty="0"/>
              <a:t> </a:t>
            </a:r>
            <a:r>
              <a:rPr lang="fr-FR" dirty="0" err="1"/>
              <a:t>firm</a:t>
            </a:r>
            <a:r>
              <a:rPr lang="fr-FR" dirty="0"/>
              <a:t> of Deloitte Touche </a:t>
            </a:r>
            <a:r>
              <a:rPr lang="fr-FR" dirty="0" err="1"/>
              <a:t>Tohmatsu</a:t>
            </a:r>
            <a:r>
              <a:rPr lang="fr-FR" dirty="0"/>
              <a:t> Limited, and </a:t>
            </a:r>
            <a:r>
              <a:rPr lang="fr-FR" dirty="0" err="1"/>
              <a:t>professional</a:t>
            </a:r>
            <a:r>
              <a:rPr lang="fr-FR" dirty="0"/>
              <a:t> services are </a:t>
            </a:r>
            <a:r>
              <a:rPr lang="fr-FR" dirty="0" err="1"/>
              <a:t>rendered</a:t>
            </a:r>
            <a:r>
              <a:rPr lang="fr-FR" dirty="0"/>
              <a:t> by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subsidiaries</a:t>
            </a:r>
            <a:r>
              <a:rPr lang="fr-FR" dirty="0"/>
              <a:t> and </a:t>
            </a:r>
            <a:r>
              <a:rPr lang="fr-FR" dirty="0" err="1"/>
              <a:t>affiliates</a:t>
            </a:r>
            <a:r>
              <a:rPr lang="fr-FR" dirty="0"/>
              <a:t>.</a:t>
            </a:r>
          </a:p>
          <a:p>
            <a:r>
              <a:rPr lang="fr-FR" dirty="0"/>
              <a:t>Deloitte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leading</a:t>
            </a:r>
            <a:r>
              <a:rPr lang="fr-FR" dirty="0"/>
              <a:t> global provider of audit and assurance, consulting, </a:t>
            </a:r>
            <a:r>
              <a:rPr lang="fr-FR" dirty="0" err="1"/>
              <a:t>financial</a:t>
            </a:r>
            <a:r>
              <a:rPr lang="fr-FR" dirty="0"/>
              <a:t> </a:t>
            </a:r>
            <a:r>
              <a:rPr lang="fr-FR" dirty="0" err="1"/>
              <a:t>advisory</a:t>
            </a:r>
            <a:r>
              <a:rPr lang="fr-FR" dirty="0"/>
              <a:t>, </a:t>
            </a:r>
            <a:r>
              <a:rPr lang="fr-FR" dirty="0" err="1"/>
              <a:t>risk</a:t>
            </a:r>
            <a:r>
              <a:rPr lang="fr-FR" dirty="0"/>
              <a:t> </a:t>
            </a:r>
            <a:r>
              <a:rPr lang="fr-FR" dirty="0" err="1"/>
              <a:t>advisory</a:t>
            </a:r>
            <a:r>
              <a:rPr lang="fr-FR" dirty="0"/>
              <a:t>, </a:t>
            </a:r>
            <a:r>
              <a:rPr lang="fr-FR" dirty="0" err="1"/>
              <a:t>tax</a:t>
            </a:r>
            <a:r>
              <a:rPr lang="fr-FR" dirty="0"/>
              <a:t> and </a:t>
            </a:r>
            <a:r>
              <a:rPr lang="fr-FR" dirty="0" err="1"/>
              <a:t>related</a:t>
            </a:r>
            <a:r>
              <a:rPr lang="fr-FR" dirty="0"/>
              <a:t> services. Our global network of </a:t>
            </a:r>
            <a:r>
              <a:rPr lang="fr-FR" dirty="0" err="1"/>
              <a:t>member</a:t>
            </a:r>
            <a:r>
              <a:rPr lang="fr-FR" dirty="0"/>
              <a:t> </a:t>
            </a:r>
            <a:r>
              <a:rPr lang="fr-FR" dirty="0" err="1"/>
              <a:t>firms</a:t>
            </a:r>
            <a:r>
              <a:rPr lang="fr-FR" dirty="0"/>
              <a:t> and </a:t>
            </a:r>
            <a:r>
              <a:rPr lang="fr-FR" dirty="0" err="1"/>
              <a:t>related</a:t>
            </a:r>
            <a:r>
              <a:rPr lang="fr-FR" dirty="0"/>
              <a:t> </a:t>
            </a:r>
            <a:r>
              <a:rPr lang="fr-FR" dirty="0" err="1"/>
              <a:t>entities</a:t>
            </a:r>
            <a:r>
              <a:rPr lang="fr-FR" dirty="0"/>
              <a:t> in more </a:t>
            </a:r>
            <a:r>
              <a:rPr lang="fr-FR" dirty="0" err="1"/>
              <a:t>than</a:t>
            </a:r>
            <a:r>
              <a:rPr lang="fr-FR" dirty="0"/>
              <a:t> 150 countries and </a:t>
            </a:r>
            <a:r>
              <a:rPr lang="fr-FR" dirty="0" err="1"/>
              <a:t>territories</a:t>
            </a:r>
            <a:r>
              <a:rPr lang="fr-FR" dirty="0"/>
              <a:t> (</a:t>
            </a:r>
            <a:r>
              <a:rPr lang="fr-FR" dirty="0" err="1"/>
              <a:t>collectively</a:t>
            </a:r>
            <a:r>
              <a:rPr lang="fr-FR" dirty="0"/>
              <a:t>, the “Deloitte </a:t>
            </a:r>
            <a:r>
              <a:rPr lang="fr-FR" dirty="0" err="1"/>
              <a:t>organization</a:t>
            </a:r>
            <a:r>
              <a:rPr lang="fr-FR" dirty="0"/>
              <a:t>”) serves four out of five Fortune Global 500® </a:t>
            </a:r>
            <a:r>
              <a:rPr lang="fr-FR" dirty="0" err="1"/>
              <a:t>companies</a:t>
            </a:r>
            <a:r>
              <a:rPr lang="fr-FR" dirty="0"/>
              <a:t>. </a:t>
            </a:r>
            <a:r>
              <a:rPr lang="fr-FR" dirty="0" err="1"/>
              <a:t>Learn</a:t>
            </a:r>
            <a:r>
              <a:rPr lang="fr-FR" dirty="0"/>
              <a:t> how </a:t>
            </a:r>
            <a:r>
              <a:rPr lang="fr-FR" dirty="0" err="1"/>
              <a:t>Deloitte’s</a:t>
            </a:r>
            <a:r>
              <a:rPr lang="fr-FR" dirty="0"/>
              <a:t> </a:t>
            </a:r>
            <a:r>
              <a:rPr lang="fr-FR" dirty="0" err="1"/>
              <a:t>approximately</a:t>
            </a:r>
            <a:r>
              <a:rPr lang="fr-FR" dirty="0"/>
              <a:t> 330,000 people </a:t>
            </a:r>
            <a:r>
              <a:rPr lang="fr-FR" dirty="0" err="1"/>
              <a:t>make</a:t>
            </a:r>
            <a:r>
              <a:rPr lang="fr-FR" dirty="0"/>
              <a:t> an impact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matters</a:t>
            </a:r>
            <a:r>
              <a:rPr lang="fr-FR" dirty="0"/>
              <a:t> at </a:t>
            </a:r>
            <a:r>
              <a:rPr lang="fr-FR" dirty="0">
                <a:hlinkClick r:id="rId7"/>
              </a:rPr>
              <a:t>www.deloitte.com</a:t>
            </a:r>
            <a:r>
              <a:rPr lang="fr-FR" dirty="0"/>
              <a:t>. </a:t>
            </a:r>
          </a:p>
          <a:p>
            <a:r>
              <a:rPr lang="fr-FR" dirty="0"/>
              <a:t>Deloitte France </a:t>
            </a:r>
            <a:r>
              <a:rPr lang="fr-FR" dirty="0" err="1"/>
              <a:t>brings</a:t>
            </a:r>
            <a:r>
              <a:rPr lang="fr-FR" dirty="0"/>
              <a:t> </a:t>
            </a:r>
            <a:r>
              <a:rPr lang="fr-FR" dirty="0" err="1"/>
              <a:t>together</a:t>
            </a:r>
            <a:r>
              <a:rPr lang="fr-FR" dirty="0"/>
              <a:t> diverse expertise to </a:t>
            </a:r>
            <a:r>
              <a:rPr lang="fr-FR" dirty="0" err="1"/>
              <a:t>meet</a:t>
            </a:r>
            <a:r>
              <a:rPr lang="fr-FR" dirty="0"/>
              <a:t> the challenges of clients of all sizes </a:t>
            </a:r>
            <a:r>
              <a:rPr lang="fr-FR" dirty="0" err="1"/>
              <a:t>from</a:t>
            </a:r>
            <a:r>
              <a:rPr lang="fr-FR" dirty="0"/>
              <a:t> all industries. </a:t>
            </a:r>
            <a:r>
              <a:rPr lang="fr-FR" dirty="0" err="1"/>
              <a:t>Backed</a:t>
            </a:r>
            <a:r>
              <a:rPr lang="fr-FR" dirty="0"/>
              <a:t> by the </a:t>
            </a:r>
            <a:r>
              <a:rPr lang="fr-FR" dirty="0" err="1"/>
              <a:t>skills</a:t>
            </a:r>
            <a:r>
              <a:rPr lang="fr-FR" dirty="0"/>
              <a:t> of </a:t>
            </a:r>
            <a:r>
              <a:rPr lang="fr-FR" dirty="0" err="1"/>
              <a:t>its</a:t>
            </a:r>
            <a:r>
              <a:rPr lang="fr-FR" dirty="0"/>
              <a:t> 7,000 </a:t>
            </a:r>
            <a:r>
              <a:rPr lang="fr-FR" dirty="0" err="1"/>
              <a:t>employees</a:t>
            </a:r>
            <a:r>
              <a:rPr lang="fr-FR" dirty="0"/>
              <a:t> and </a:t>
            </a:r>
            <a:r>
              <a:rPr lang="fr-FR" dirty="0" err="1"/>
              <a:t>partners</a:t>
            </a:r>
            <a:r>
              <a:rPr lang="fr-FR" dirty="0"/>
              <a:t> and a </a:t>
            </a:r>
            <a:r>
              <a:rPr lang="fr-FR" dirty="0" err="1"/>
              <a:t>multidisciplinary</a:t>
            </a:r>
            <a:r>
              <a:rPr lang="fr-FR" dirty="0"/>
              <a:t> </a:t>
            </a:r>
            <a:r>
              <a:rPr lang="fr-FR" dirty="0" err="1"/>
              <a:t>offering</a:t>
            </a:r>
            <a:r>
              <a:rPr lang="fr-FR" dirty="0"/>
              <a:t>, Deloitte France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leading</a:t>
            </a:r>
            <a:r>
              <a:rPr lang="fr-FR" dirty="0"/>
              <a:t> </a:t>
            </a:r>
            <a:r>
              <a:rPr lang="fr-FR" dirty="0" err="1"/>
              <a:t>player</a:t>
            </a:r>
            <a:r>
              <a:rPr lang="fr-FR" dirty="0"/>
              <a:t>. </a:t>
            </a:r>
            <a:r>
              <a:rPr lang="fr-FR" dirty="0" err="1"/>
              <a:t>Committed</a:t>
            </a:r>
            <a:r>
              <a:rPr lang="fr-FR" dirty="0"/>
              <a:t> to </a:t>
            </a:r>
            <a:r>
              <a:rPr lang="fr-FR" dirty="0" err="1"/>
              <a:t>making</a:t>
            </a:r>
            <a:r>
              <a:rPr lang="fr-FR" dirty="0"/>
              <a:t> an impact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matters</a:t>
            </a:r>
            <a:r>
              <a:rPr lang="fr-FR" dirty="0"/>
              <a:t> on </a:t>
            </a:r>
            <a:r>
              <a:rPr lang="fr-FR" dirty="0" err="1"/>
              <a:t>our</a:t>
            </a:r>
            <a:r>
              <a:rPr lang="fr-FR" dirty="0"/>
              <a:t> society, Deloitte has set up an </a:t>
            </a:r>
            <a:r>
              <a:rPr lang="fr-FR" dirty="0" err="1"/>
              <a:t>ambitious</a:t>
            </a:r>
            <a:r>
              <a:rPr lang="fr-FR" dirty="0"/>
              <a:t> </a:t>
            </a:r>
            <a:r>
              <a:rPr lang="fr-FR" dirty="0" err="1"/>
              <a:t>sustainable</a:t>
            </a:r>
            <a:r>
              <a:rPr lang="fr-FR" dirty="0"/>
              <a:t> </a:t>
            </a:r>
            <a:r>
              <a:rPr lang="fr-FR" dirty="0" err="1"/>
              <a:t>development</a:t>
            </a:r>
            <a:r>
              <a:rPr lang="fr-FR" dirty="0"/>
              <a:t> and </a:t>
            </a:r>
            <a:r>
              <a:rPr lang="fr-FR" dirty="0" err="1"/>
              <a:t>civic</a:t>
            </a:r>
            <a:r>
              <a:rPr lang="fr-FR" dirty="0"/>
              <a:t> </a:t>
            </a:r>
            <a:r>
              <a:rPr lang="fr-FR" dirty="0" err="1"/>
              <a:t>commitment</a:t>
            </a:r>
            <a:r>
              <a:rPr lang="fr-FR" dirty="0"/>
              <a:t> action plan.​</a:t>
            </a:r>
          </a:p>
          <a:p>
            <a:r>
              <a:rPr lang="fr-FR" dirty="0"/>
              <a:t>© 2024 Deloitte Finance, a Deloitte network </a:t>
            </a:r>
            <a:r>
              <a:rPr lang="fr-FR" dirty="0" err="1"/>
              <a:t>entity</a:t>
            </a:r>
            <a:endParaRPr lang="fr-FR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D2B8C93-B50F-4679-B38D-D15F7C8E3B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val="411266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9CFD1BD0-1B91-3782-AEC3-B6F6611F0C5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3805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D1BD0-1B91-3782-AEC3-B6F6611F0C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029FF98-D20C-3E12-D6DC-93710AEF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Posons d’abord le cadre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7576CE-4619-8F54-1607-1DA547711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DB374-93BE-EF97-3968-27EC65DCD9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val="219171291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FC1248DF-212C-3566-319D-D65BB063A1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720679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1248DF-212C-3566-319D-D65BB063A1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9B1BABB-E5A3-417F-8F45-14D942A46B3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Autofit/>
          </a:bodyPr>
          <a:lstStyle/>
          <a:p>
            <a:r>
              <a:rPr lang="fr-FR" sz="1200" b="1" u="sng" dirty="0"/>
              <a:t>Part de la population ayant accès à l'électricité sur le continent africain en 2022 : de fortes disparités subsistent entre les pays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4B7024-2C5A-0B21-76AA-88B50793E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317500"/>
            <a:ext cx="11188700" cy="677108"/>
          </a:xfrm>
        </p:spPr>
        <p:txBody>
          <a:bodyPr vert="horz"/>
          <a:lstStyle/>
          <a:p>
            <a:r>
              <a:rPr lang="fr-FR" dirty="0"/>
              <a:t>L’Afrique est caractérisée par de fortes disparités qui tendent à concentrer les investissements dans certains pays, jugés attractifs par les investisseurs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9351D01-C326-6CAE-D3D1-DAF4CE3553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57654" y="6121014"/>
            <a:ext cx="5032698" cy="197593"/>
          </a:xfrm>
        </p:spPr>
        <p:txBody>
          <a:bodyPr>
            <a:normAutofit/>
          </a:bodyPr>
          <a:lstStyle/>
          <a:p>
            <a:r>
              <a:rPr lang="fr-FR" sz="800" dirty="0"/>
              <a:t>Source : Agence International de l’Énergie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F192A02-364C-2D69-E52F-188D74040D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1649" y="1628775"/>
            <a:ext cx="5324400" cy="4402156"/>
          </a:xfrm>
          <a:ln>
            <a:solidFill>
              <a:schemeClr val="tx1"/>
            </a:solidFill>
            <a:prstDash val="dash"/>
          </a:ln>
        </p:spPr>
        <p:txBody>
          <a:bodyPr lIns="108000" tIns="72000" rIns="108000" bIns="72000">
            <a:normAutofit/>
          </a:bodyPr>
          <a:lstStyle/>
          <a:p>
            <a:r>
              <a:rPr lang="fr-FR" sz="1200" dirty="0"/>
              <a:t>Lorsqu’on évoque le manque d’attractivité du secteur de l’électricité en Afrique, il est important de souligner </a:t>
            </a:r>
            <a:r>
              <a:rPr lang="fr-FR" sz="1200" b="1" dirty="0"/>
              <a:t>les disparités qui peuvent exister entre les différents pays </a:t>
            </a:r>
            <a:r>
              <a:rPr lang="fr-FR" sz="1200" dirty="0"/>
              <a:t>:</a:t>
            </a:r>
          </a:p>
          <a:p>
            <a:pPr marL="351450" lvl="2" indent="-171450"/>
            <a:r>
              <a:rPr lang="fr-FR" sz="1200" dirty="0"/>
              <a:t>Le taux d’électrification et d’accès au réseau</a:t>
            </a:r>
            <a:r>
              <a:rPr lang="fr-FR" sz="1200" b="1" dirty="0"/>
              <a:t> a augmenté plus rapidement dans certains pays que dans d’autres</a:t>
            </a:r>
            <a:r>
              <a:rPr lang="fr-FR" sz="1200" dirty="0"/>
              <a:t> : </a:t>
            </a:r>
          </a:p>
          <a:p>
            <a:pPr marL="704250" lvl="5" indent="-171450"/>
            <a:r>
              <a:rPr lang="fr-FR" sz="1100" dirty="0"/>
              <a:t>Les pays avec le taux le plus élevés : pays du Maghreb (Maroc, Algérie, Tunisie et Libye atteignent des taux proches de 100 %), Afrique du Sud… ;</a:t>
            </a:r>
          </a:p>
          <a:p>
            <a:pPr marL="704250" lvl="5" indent="-171450"/>
            <a:r>
              <a:rPr lang="fr-FR" sz="1100" dirty="0"/>
              <a:t>Les pays plus en retard dans l’électrification : Afrique centrale (République Centrafricaine, République démocratique du Congo), Niger, Tchad, Soudan du Sud…</a:t>
            </a:r>
          </a:p>
          <a:p>
            <a:pPr marL="351450" lvl="2" indent="-171450"/>
            <a:r>
              <a:rPr lang="fr-FR" sz="1200" b="1" dirty="0"/>
              <a:t>Les capacités additionnelles du continent ne sont portées que par une poignée de pays </a:t>
            </a:r>
            <a:r>
              <a:rPr lang="fr-FR" sz="1200" dirty="0"/>
              <a:t>: en 2023, 5,4 GW de capacité solaire ont été intégrés sur le continent, dont deux tiers en Afrique du Sud (43 %), au Maroc, au Nigeria et au Kenya. </a:t>
            </a:r>
          </a:p>
          <a:p>
            <a:pPr lvl="3" indent="0">
              <a:buNone/>
            </a:pPr>
            <a:r>
              <a:rPr lang="fr-FR" sz="1200" dirty="0"/>
              <a:t>Toutes sources d’</a:t>
            </a:r>
            <a:r>
              <a:rPr lang="fr-FR" sz="1200" dirty="0" err="1"/>
              <a:t>EnR</a:t>
            </a:r>
            <a:r>
              <a:rPr lang="fr-FR" sz="1200" dirty="0"/>
              <a:t> confondues, la capacité additionnelle du continent a représenté 7,9 GW en 2023 dont 48 % se situent en Afrique du Sud et au Maroc.*</a:t>
            </a:r>
          </a:p>
          <a:p>
            <a:r>
              <a:rPr lang="fr-FR" sz="1200" dirty="0"/>
              <a:t>Tous les pays ne sont donc pas affectés par le manque d’attractivité de la même manière.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19CE8-0A3A-4878-E132-572120FC475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pic>
        <p:nvPicPr>
          <p:cNvPr id="22" name="Chart Placeholder 21">
            <a:extLst>
              <a:ext uri="{FF2B5EF4-FFF2-40B4-BE49-F238E27FC236}">
                <a16:creationId xmlns:a16="http://schemas.microsoft.com/office/drawing/2014/main" id="{EA592A29-D99C-AA94-20E4-33C68F91213B}"/>
              </a:ext>
            </a:extLst>
          </p:cNvPr>
          <p:cNvPicPr>
            <a:picLocks noGrp="1" noChangeAspect="1"/>
          </p:cNvPicPr>
          <p:nvPr>
            <p:ph type="chart" sz="quarter" idx="21"/>
          </p:nvPr>
        </p:nvPicPr>
        <p:blipFill>
          <a:blip r:embed="rId6"/>
          <a:stretch>
            <a:fillRect/>
          </a:stretch>
        </p:blipFill>
        <p:spPr>
          <a:xfrm>
            <a:off x="7243281" y="2133106"/>
            <a:ext cx="3292463" cy="36409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97B6027-5937-0619-A090-B0D094870F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76" t="1041"/>
          <a:stretch/>
        </p:blipFill>
        <p:spPr>
          <a:xfrm>
            <a:off x="6585735" y="5126804"/>
            <a:ext cx="1948823" cy="647272"/>
          </a:xfrm>
          <a:prstGeom prst="rect">
            <a:avLst/>
          </a:prstGeom>
        </p:spPr>
      </p:pic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0958EC3C-D87D-20AE-4F22-0A1AE59835E1}"/>
              </a:ext>
            </a:extLst>
          </p:cNvPr>
          <p:cNvSpPr txBox="1">
            <a:spLocks/>
          </p:cNvSpPr>
          <p:nvPr/>
        </p:nvSpPr>
        <p:spPr>
          <a:xfrm>
            <a:off x="501648" y="6155169"/>
            <a:ext cx="5032698" cy="197593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1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*Source : </a:t>
            </a:r>
            <a:r>
              <a:rPr lang="fr-FR" sz="1000" dirty="0" err="1"/>
              <a:t>BloombergNEF</a:t>
            </a:r>
            <a:r>
              <a:rPr lang="fr-FR" sz="1000" dirty="0"/>
              <a:t>, </a:t>
            </a:r>
            <a:r>
              <a:rPr lang="en-US" sz="1000" dirty="0"/>
              <a:t>Africa Power Transition Factbook 2024</a:t>
            </a:r>
          </a:p>
          <a:p>
            <a:r>
              <a:rPr lang="fr-F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584781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FC1248DF-212C-3566-319D-D65BB063A1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936170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404" imgH="405" progId="TCLayout.ActiveDocument.1">
                  <p:embed/>
                </p:oleObj>
              </mc:Choice>
              <mc:Fallback>
                <p:oleObj name="think-cell Slide" r:id="rId11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1248DF-212C-3566-319D-D65BB063A1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B2C7FB3C-E22C-6AB2-0E86-D846F34E632F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369324" y="2416481"/>
            <a:ext cx="6131959" cy="3120161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4B7024-2C5A-0B21-76AA-88B50793E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317500"/>
            <a:ext cx="11188700" cy="338554"/>
          </a:xfrm>
        </p:spPr>
        <p:txBody>
          <a:bodyPr vert="horz"/>
          <a:lstStyle/>
          <a:p>
            <a:r>
              <a:rPr lang="fr-FR" dirty="0"/>
              <a:t>Si les obstacles sont nombreux, les discussions se cristallisent souvent, autour du TRI et du prix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19CE8-0A3A-4878-E132-572120FC475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55" name="Content Placeholder 1">
            <a:extLst>
              <a:ext uri="{FF2B5EF4-FFF2-40B4-BE49-F238E27FC236}">
                <a16:creationId xmlns:a16="http://schemas.microsoft.com/office/drawing/2014/main" id="{FD6A38C0-F67E-F036-6AF7-58D161F7F73E}"/>
              </a:ext>
            </a:extLst>
          </p:cNvPr>
          <p:cNvSpPr txBox="1">
            <a:spLocks/>
          </p:cNvSpPr>
          <p:nvPr/>
        </p:nvSpPr>
        <p:spPr>
          <a:xfrm>
            <a:off x="499271" y="1335410"/>
            <a:ext cx="5479181" cy="9934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400" dirty="0">
                <a:sym typeface="Wingdings" panose="05000000000000000000" pitchFamily="2" charset="2"/>
              </a:rPr>
              <a:t>Le tarif est déterminé de façon à : </a:t>
            </a:r>
          </a:p>
          <a:p>
            <a:pPr lvl="3" indent="0" algn="just">
              <a:buFont typeface="Verdana" panose="020B0604030504040204" pitchFamily="34" charset="0"/>
              <a:buNone/>
            </a:pPr>
            <a:r>
              <a:rPr lang="fr-FR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 1.  Couvrir l’ensemble des coûts</a:t>
            </a:r>
          </a:p>
          <a:p>
            <a:pPr lvl="3" indent="0" algn="just">
              <a:buFont typeface="Verdana" panose="020B0604030504040204" pitchFamily="34" charset="0"/>
              <a:buNone/>
            </a:pPr>
            <a:r>
              <a:rPr lang="fr-FR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</a:t>
            </a:r>
            <a:r>
              <a:rPr lang="fr-FR" sz="1400" b="1" dirty="0">
                <a:solidFill>
                  <a:schemeClr val="accent5"/>
                </a:solidFill>
                <a:sym typeface="Wingdings" panose="05000000000000000000" pitchFamily="2" charset="2"/>
              </a:rPr>
              <a:t> 2.</a:t>
            </a:r>
            <a:r>
              <a:rPr lang="fr-FR" sz="1400" dirty="0">
                <a:solidFill>
                  <a:schemeClr val="accent5"/>
                </a:solidFill>
                <a:sym typeface="Wingdings" panose="05000000000000000000" pitchFamily="2" charset="2"/>
              </a:rPr>
              <a:t>  </a:t>
            </a:r>
            <a:r>
              <a:rPr lang="fr-FR" sz="1400" b="1" dirty="0">
                <a:solidFill>
                  <a:schemeClr val="accent5"/>
                </a:solidFill>
                <a:sym typeface="Wingdings" panose="05000000000000000000" pitchFamily="2" charset="2"/>
              </a:rPr>
              <a:t>Garantir une rentabilité minimale pour les actionnaires</a:t>
            </a:r>
            <a:endParaRPr lang="fr-FR" sz="1400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FEFA87F-E31F-7245-6FE9-A6982027E397}"/>
              </a:ext>
            </a:extLst>
          </p:cNvPr>
          <p:cNvGrpSpPr/>
          <p:nvPr/>
        </p:nvGrpSpPr>
        <p:grpSpPr>
          <a:xfrm>
            <a:off x="384945" y="2584172"/>
            <a:ext cx="5998709" cy="2576590"/>
            <a:chOff x="743413" y="3513661"/>
            <a:chExt cx="5878848" cy="257659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F7F9627-97DE-22ED-7C35-BF28A8E8FE51}"/>
                </a:ext>
              </a:extLst>
            </p:cNvPr>
            <p:cNvGrpSpPr/>
            <p:nvPr/>
          </p:nvGrpSpPr>
          <p:grpSpPr>
            <a:xfrm>
              <a:off x="1368554" y="3513661"/>
              <a:ext cx="3843799" cy="1719745"/>
              <a:chOff x="2331065" y="3659335"/>
              <a:chExt cx="3843799" cy="1719745"/>
            </a:xfrm>
          </p:grpSpPr>
          <p:sp>
            <p:nvSpPr>
              <p:cNvPr id="86" name="Rectangle: Rounded Corners 85">
                <a:extLst>
                  <a:ext uri="{FF2B5EF4-FFF2-40B4-BE49-F238E27FC236}">
                    <a16:creationId xmlns:a16="http://schemas.microsoft.com/office/drawing/2014/main" id="{8CC1B5DF-1085-81FD-ED54-DE0D22CA13B9}"/>
                  </a:ext>
                </a:extLst>
              </p:cNvPr>
              <p:cNvSpPr/>
              <p:nvPr/>
            </p:nvSpPr>
            <p:spPr bwMode="gray">
              <a:xfrm>
                <a:off x="2331065" y="4834256"/>
                <a:ext cx="2172929" cy="481781"/>
              </a:xfrm>
              <a:prstGeom prst="roundRect">
                <a:avLst/>
              </a:pr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lIns="88900" tIns="88900" rIns="88900" bIns="88900" rtlCol="0" anchor="ctr"/>
              <a:lstStyle/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050" b="1" dirty="0">
                    <a:solidFill>
                      <a:schemeClr val="tx1"/>
                    </a:solidFill>
                  </a:rPr>
                  <a:t>Modèle financier</a:t>
                </a:r>
              </a:p>
              <a:p>
                <a:pPr algn="ctr">
                  <a:lnSpc>
                    <a:spcPct val="106000"/>
                  </a:lnSpc>
                  <a:buFont typeface="Wingdings 2" pitchFamily="18" charset="2"/>
                  <a:buNone/>
                </a:pPr>
                <a:r>
                  <a:rPr lang="fr-FR" sz="1050" b="1" dirty="0">
                    <a:solidFill>
                      <a:schemeClr val="tx1"/>
                    </a:solidFill>
                  </a:rPr>
                  <a:t>(Calcul du TRI effectif)</a:t>
                </a:r>
              </a:p>
            </p:txBody>
          </p: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1CAF0EAC-1653-0AD9-640D-D07764DA96F6}"/>
                  </a:ext>
                </a:extLst>
              </p:cNvPr>
              <p:cNvGrpSpPr/>
              <p:nvPr/>
            </p:nvGrpSpPr>
            <p:grpSpPr>
              <a:xfrm>
                <a:off x="5673419" y="4784332"/>
                <a:ext cx="501445" cy="594748"/>
                <a:chOff x="5050275" y="3261967"/>
                <a:chExt cx="501445" cy="594748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8598BD70-8C28-CEEB-C052-C0BFBF2F33E2}"/>
                    </a:ext>
                  </a:extLst>
                </p:cNvPr>
                <p:cNvSpPr/>
                <p:nvPr/>
              </p:nvSpPr>
              <p:spPr bwMode="gray">
                <a:xfrm>
                  <a:off x="5050275" y="3313470"/>
                  <a:ext cx="501445" cy="481781"/>
                </a:xfrm>
                <a:prstGeom prst="ellipse">
                  <a:avLst/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lIns="88900" tIns="88900" rIns="88900" bIns="88900" rtlCol="0" anchor="ctr"/>
                <a:lstStyle/>
                <a:p>
                  <a:pPr algn="ctr">
                    <a:lnSpc>
                      <a:spcPct val="106000"/>
                    </a:lnSpc>
                    <a:buFont typeface="Wingdings 2" pitchFamily="18" charset="2"/>
                    <a:buNone/>
                  </a:pPr>
                  <a:endParaRPr lang="fr-FR" b="1" dirty="0"/>
                </a:p>
              </p:txBody>
            </p:sp>
            <p:sp>
              <p:nvSpPr>
                <p:cNvPr id="91" name="Multiplication Sign 90">
                  <a:extLst>
                    <a:ext uri="{FF2B5EF4-FFF2-40B4-BE49-F238E27FC236}">
                      <a16:creationId xmlns:a16="http://schemas.microsoft.com/office/drawing/2014/main" id="{735D6E29-5186-203C-A937-38CFFE65269A}"/>
                    </a:ext>
                  </a:extLst>
                </p:cNvPr>
                <p:cNvSpPr/>
                <p:nvPr/>
              </p:nvSpPr>
              <p:spPr bwMode="gray">
                <a:xfrm>
                  <a:off x="5050275" y="3261967"/>
                  <a:ext cx="501445" cy="594748"/>
                </a:xfrm>
                <a:prstGeom prst="mathMultiply">
                  <a:avLst>
                    <a:gd name="adj1" fmla="val 3208"/>
                  </a:avLst>
                </a:prstGeom>
                <a:solidFill>
                  <a:schemeClr val="accent3"/>
                </a:solidFill>
                <a:ln w="19050" algn="ctr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square" lIns="88900" tIns="88900" rIns="88900" bIns="88900" rtlCol="0" anchor="ctr"/>
                <a:lstStyle/>
                <a:p>
                  <a:pPr algn="ctr">
                    <a:lnSpc>
                      <a:spcPct val="106000"/>
                    </a:lnSpc>
                    <a:buFont typeface="Wingdings 2" pitchFamily="18" charset="2"/>
                    <a:buNone/>
                  </a:pPr>
                  <a:endParaRPr lang="fr-FR" b="1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D23B7BF2-E91B-8BCD-FA5C-0E860545E838}"/>
                  </a:ext>
                </a:extLst>
              </p:cNvPr>
              <p:cNvCxnSpPr>
                <a:cxnSpLocks/>
                <a:endCxn id="86" idx="0"/>
              </p:cNvCxnSpPr>
              <p:nvPr/>
            </p:nvCxnSpPr>
            <p:spPr>
              <a:xfrm>
                <a:off x="3417528" y="4562721"/>
                <a:ext cx="2" cy="271535"/>
              </a:xfrm>
              <a:prstGeom prst="straightConnector1">
                <a:avLst/>
              </a:prstGeom>
              <a:ln w="381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84780C1-8492-22AD-71F7-D5BBFF72B4B0}"/>
                  </a:ext>
                </a:extLst>
              </p:cNvPr>
              <p:cNvSpPr txBox="1"/>
              <p:nvPr/>
            </p:nvSpPr>
            <p:spPr>
              <a:xfrm>
                <a:off x="2463809" y="3659335"/>
                <a:ext cx="2040185" cy="8463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spcBef>
                    <a:spcPts val="600"/>
                  </a:spcBef>
                  <a:buSzPct val="100000"/>
                </a:pPr>
                <a:r>
                  <a:rPr lang="fr-FR" sz="1100" b="1" dirty="0">
                    <a:solidFill>
                      <a:srgbClr val="313131"/>
                    </a:solidFill>
                  </a:rPr>
                  <a:t>Hypothèses</a:t>
                </a:r>
                <a:endParaRPr lang="fr-FR" b="1" dirty="0">
                  <a:solidFill>
                    <a:srgbClr val="313131"/>
                  </a:solidFill>
                </a:endParaRPr>
              </a:p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fr-FR" sz="1100" dirty="0">
                    <a:solidFill>
                      <a:srgbClr val="313131"/>
                    </a:solidFill>
                  </a:rPr>
                  <a:t>Coûts d’investissements et d’opération</a:t>
                </a:r>
              </a:p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fr-FR" sz="1100" dirty="0">
                    <a:solidFill>
                      <a:srgbClr val="313131"/>
                    </a:solidFill>
                  </a:rPr>
                  <a:t>Conditions de financement</a:t>
                </a:r>
              </a:p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fr-FR" sz="1100" dirty="0">
                    <a:solidFill>
                      <a:srgbClr val="313131"/>
                    </a:solidFill>
                  </a:rPr>
                  <a:t>Fiscalité, </a:t>
                </a:r>
                <a:r>
                  <a:rPr lang="fr-FR" sz="1100" dirty="0" err="1">
                    <a:solidFill>
                      <a:srgbClr val="313131"/>
                    </a:solidFill>
                  </a:rPr>
                  <a:t>etc</a:t>
                </a:r>
                <a:r>
                  <a:rPr lang="fr-FR" sz="1100" dirty="0">
                    <a:solidFill>
                      <a:srgbClr val="313131"/>
                    </a:solidFill>
                  </a:rPr>
                  <a:t>;</a:t>
                </a:r>
              </a:p>
            </p:txBody>
          </p:sp>
        </p:grpSp>
        <p:cxnSp>
          <p:nvCxnSpPr>
            <p:cNvPr id="76" name="Connector: Elbow 75">
              <a:extLst>
                <a:ext uri="{FF2B5EF4-FFF2-40B4-BE49-F238E27FC236}">
                  <a16:creationId xmlns:a16="http://schemas.microsoft.com/office/drawing/2014/main" id="{8CE4E527-F344-83D8-2F8D-2DCFDDD3D838}"/>
                </a:ext>
              </a:extLst>
            </p:cNvPr>
            <p:cNvCxnSpPr>
              <a:cxnSpLocks/>
              <a:stCxn id="90" idx="6"/>
              <a:endCxn id="86" idx="1"/>
            </p:cNvCxnSpPr>
            <p:nvPr/>
          </p:nvCxnSpPr>
          <p:spPr>
            <a:xfrm flipH="1" flipV="1">
              <a:off x="1368554" y="4929473"/>
              <a:ext cx="3843799" cy="1579"/>
            </a:xfrm>
            <a:prstGeom prst="bentConnector5">
              <a:avLst>
                <a:gd name="adj1" fmla="val -9006"/>
                <a:gd name="adj2" fmla="val -74155605"/>
                <a:gd name="adj3" fmla="val 114388"/>
              </a:avLst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FE93CEE0-4E7C-3366-A83A-653D67DAECFE}"/>
                </a:ext>
              </a:extLst>
            </p:cNvPr>
            <p:cNvCxnSpPr>
              <a:cxnSpLocks/>
              <a:stCxn id="90" idx="6"/>
            </p:cNvCxnSpPr>
            <p:nvPr/>
          </p:nvCxnSpPr>
          <p:spPr>
            <a:xfrm>
              <a:off x="5212353" y="4931052"/>
              <a:ext cx="585019" cy="497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8C48B4CC-D3CD-1CB4-D55A-73D1952658EC}"/>
                </a:ext>
              </a:extLst>
            </p:cNvPr>
            <p:cNvCxnSpPr>
              <a:cxnSpLocks/>
              <a:stCxn id="86" idx="3"/>
              <a:endCxn id="90" idx="2"/>
            </p:cNvCxnSpPr>
            <p:nvPr/>
          </p:nvCxnSpPr>
          <p:spPr>
            <a:xfrm>
              <a:off x="3541483" y="4929473"/>
              <a:ext cx="1169425" cy="1579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8B52780E-3591-F71F-2263-263A3655BE54}"/>
                </a:ext>
              </a:extLst>
            </p:cNvPr>
            <p:cNvCxnSpPr>
              <a:cxnSpLocks/>
              <a:stCxn id="80" idx="2"/>
              <a:endCxn id="90" idx="0"/>
            </p:cNvCxnSpPr>
            <p:nvPr/>
          </p:nvCxnSpPr>
          <p:spPr>
            <a:xfrm>
              <a:off x="4961629" y="4352814"/>
              <a:ext cx="2" cy="337347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7695615-DC08-1B5E-AA38-588D2E288434}"/>
                </a:ext>
              </a:extLst>
            </p:cNvPr>
            <p:cNvSpPr txBox="1"/>
            <p:nvPr/>
          </p:nvSpPr>
          <p:spPr>
            <a:xfrm>
              <a:off x="3941536" y="4029649"/>
              <a:ext cx="2040185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b="1" dirty="0">
                  <a:solidFill>
                    <a:schemeClr val="accent2"/>
                  </a:solidFill>
                </a:rPr>
                <a:t>TRI cible </a:t>
              </a:r>
            </a:p>
            <a:p>
              <a:pPr algn="ctr">
                <a:buSzPct val="100000"/>
              </a:pPr>
              <a:r>
                <a:rPr lang="fr-FR" sz="1050" b="1" dirty="0">
                  <a:solidFill>
                    <a:schemeClr val="accent2"/>
                  </a:solidFill>
                </a:rPr>
                <a:t>[XX%]</a:t>
              </a:r>
              <a:endParaRPr lang="fr-FR" sz="1400" dirty="0">
                <a:solidFill>
                  <a:schemeClr val="accent2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C33F9A1-A8E9-6DC2-4B64-7E5D5ACE08BB}"/>
                </a:ext>
              </a:extLst>
            </p:cNvPr>
            <p:cNvSpPr txBox="1"/>
            <p:nvPr/>
          </p:nvSpPr>
          <p:spPr>
            <a:xfrm>
              <a:off x="4312225" y="5213121"/>
              <a:ext cx="1298805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b="1" dirty="0"/>
                <a:t>Comparaison TRI effectif vs TRI cible</a:t>
              </a:r>
              <a:endParaRPr lang="fr-FR" sz="1400" b="1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1CA5489-B650-2857-02A4-1968FD7C0D59}"/>
                </a:ext>
              </a:extLst>
            </p:cNvPr>
            <p:cNvSpPr txBox="1"/>
            <p:nvPr/>
          </p:nvSpPr>
          <p:spPr>
            <a:xfrm>
              <a:off x="3558741" y="4728539"/>
              <a:ext cx="1053604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b="1" dirty="0">
                  <a:solidFill>
                    <a:schemeClr val="accent5"/>
                  </a:solidFill>
                </a:rPr>
                <a:t>TRI effectif</a:t>
              </a:r>
              <a:endParaRPr lang="fr-FR" sz="1400" dirty="0">
                <a:solidFill>
                  <a:schemeClr val="accent5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391A872-CDE1-8339-4086-C7ABD2F35B55}"/>
                </a:ext>
              </a:extLst>
            </p:cNvPr>
            <p:cNvSpPr txBox="1"/>
            <p:nvPr/>
          </p:nvSpPr>
          <p:spPr>
            <a:xfrm>
              <a:off x="5781769" y="4612866"/>
              <a:ext cx="840492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dirty="0">
                  <a:solidFill>
                    <a:schemeClr val="accent3"/>
                  </a:solidFill>
                </a:rPr>
                <a:t>Si TRI effectif ~= TRI cible </a:t>
              </a:r>
              <a:r>
                <a:rPr lang="fr-FR" sz="1050" dirty="0">
                  <a:solidFill>
                    <a:schemeClr val="accent3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1050" b="1" dirty="0">
                  <a:solidFill>
                    <a:schemeClr val="accent3"/>
                  </a:solidFill>
                  <a:sym typeface="Wingdings" panose="05000000000000000000" pitchFamily="2" charset="2"/>
                </a:rPr>
                <a:t>Tarif d’achat final trouvé</a:t>
              </a:r>
              <a:endParaRPr lang="fr-FR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52E7F23-454E-AA0C-00F8-70E4C5E4D3AE}"/>
                </a:ext>
              </a:extLst>
            </p:cNvPr>
            <p:cNvSpPr txBox="1"/>
            <p:nvPr/>
          </p:nvSpPr>
          <p:spPr>
            <a:xfrm>
              <a:off x="942849" y="5605503"/>
              <a:ext cx="2000399" cy="484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dirty="0">
                  <a:solidFill>
                    <a:srgbClr val="C00000"/>
                  </a:solidFill>
                </a:rPr>
                <a:t>Si TRI effectif différent du TRI cible </a:t>
              </a:r>
              <a:r>
                <a:rPr lang="fr-FR" sz="1050" dirty="0">
                  <a:solidFill>
                    <a:srgbClr val="C00000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105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Ajustement du tarif d’achat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D061A15-BC92-AFBA-CFDC-AC905E386FAE}"/>
                </a:ext>
              </a:extLst>
            </p:cNvPr>
            <p:cNvSpPr txBox="1"/>
            <p:nvPr/>
          </p:nvSpPr>
          <p:spPr>
            <a:xfrm>
              <a:off x="743413" y="4566957"/>
              <a:ext cx="583660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buSzPct val="100000"/>
              </a:pPr>
              <a:r>
                <a:rPr lang="fr-FR" sz="1050" b="1" dirty="0">
                  <a:solidFill>
                    <a:srgbClr val="C00000"/>
                  </a:solidFill>
                </a:rPr>
                <a:t>Tarif d’achat </a:t>
              </a:r>
              <a:endParaRPr lang="fr-FR" sz="1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F1FF8914-A402-35AC-987D-BC32223B2147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7694550" y="2066518"/>
            <a:ext cx="3814986" cy="3014286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99" name="Content Placeholder 28">
            <a:extLst>
              <a:ext uri="{FF2B5EF4-FFF2-40B4-BE49-F238E27FC236}">
                <a16:creationId xmlns:a16="http://schemas.microsoft.com/office/drawing/2014/main" id="{C9DE5BC3-16F9-4C53-2FE9-2E1FEC95FAD4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795566" y="2158377"/>
            <a:ext cx="3643632" cy="2891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indent="0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sz="1300" b="1">
                <a:latin typeface="+mj-lt"/>
                <a:cs typeface="Calibri Light" panose="020F0302020204030204" pitchFamily="34" charset="0"/>
              </a:defRPr>
            </a:lvl2pPr>
            <a:lvl3pPr marL="18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sz="1300">
                <a:cs typeface="Calibri Light" panose="020F0302020204030204" pitchFamily="34" charset="0"/>
              </a:defRPr>
            </a:lvl3pPr>
            <a:lvl4pPr marL="36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sz="1300" baseline="0">
                <a:cs typeface="Calibri Light" panose="020F0302020204030204" pitchFamily="34" charset="0"/>
              </a:defRPr>
            </a:lvl4pPr>
            <a:lvl5pPr marL="540000" indent="-180000" defTabSz="798513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300" baseline="0">
                <a:cs typeface="Calibri Light" panose="020F0302020204030204" pitchFamily="34" charset="0"/>
              </a:defRPr>
            </a:lvl5pPr>
            <a:lvl6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6pPr>
            <a:lvl7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/>
            </a:lvl7pPr>
            <a:lvl8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8pPr>
            <a:lvl9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9pPr>
          </a:lstStyle>
          <a:p>
            <a:pPr algn="ctr"/>
            <a:r>
              <a:rPr lang="en" b="1" dirty="0">
                <a:highlight>
                  <a:srgbClr val="D8F4D0"/>
                </a:highlight>
              </a:rPr>
              <a:t>Tarif d’achat d’énergie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3A93083-CF50-2D3E-42B8-513EBA8C5F9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50291" y="1924844"/>
            <a:ext cx="254000" cy="3120161"/>
            <a:chOff x="9790537" y="500258"/>
            <a:chExt cx="168798" cy="3635722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82E2BFA7-5B75-3748-8ABA-DDB6872BAF32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>
              <a:off x="9850319" y="500258"/>
              <a:ext cx="0" cy="363572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id="{31BE4450-6B5D-1FCA-60AB-B7C48636295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gray">
            <a:xfrm rot="5400000">
              <a:off x="9660804" y="2079622"/>
              <a:ext cx="428263" cy="168798"/>
            </a:xfrm>
            <a:prstGeom prst="triangle">
              <a:avLst/>
            </a:prstGeom>
            <a:pattFill prst="dkUpDiag">
              <a:fgClr>
                <a:schemeClr val="accent2"/>
              </a:fgClr>
              <a:bgClr>
                <a:schemeClr val="bg1"/>
              </a:bgClr>
            </a:patt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6000"/>
                </a:lnSpc>
              </a:pPr>
              <a:endParaRPr lang="fr-FR" sz="1100" b="1" dirty="0">
                <a:solidFill>
                  <a:prstClr val="white"/>
                </a:solidFill>
                <a:latin typeface="Verdana"/>
              </a:endParaRPr>
            </a:p>
          </p:txBody>
        </p:sp>
      </p:grpSp>
      <p:sp>
        <p:nvSpPr>
          <p:cNvPr id="104" name="Content Placeholder 28">
            <a:extLst>
              <a:ext uri="{FF2B5EF4-FFF2-40B4-BE49-F238E27FC236}">
                <a16:creationId xmlns:a16="http://schemas.microsoft.com/office/drawing/2014/main" id="{332602A9-FC24-24F9-4AFF-815541A09783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499271" y="1049093"/>
            <a:ext cx="3643632" cy="2891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indent="0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sz="1300" b="1">
                <a:latin typeface="+mj-lt"/>
                <a:cs typeface="Calibri Light" panose="020F0302020204030204" pitchFamily="34" charset="0"/>
              </a:defRPr>
            </a:lvl2pPr>
            <a:lvl3pPr marL="18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sz="1300">
                <a:cs typeface="Calibri Light" panose="020F0302020204030204" pitchFamily="34" charset="0"/>
              </a:defRPr>
            </a:lvl3pPr>
            <a:lvl4pPr marL="36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sz="1300" baseline="0">
                <a:cs typeface="Calibri Light" panose="020F0302020204030204" pitchFamily="34" charset="0"/>
              </a:defRPr>
            </a:lvl4pPr>
            <a:lvl5pPr marL="540000" indent="-180000" defTabSz="798513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300" baseline="0">
                <a:cs typeface="Calibri Light" panose="020F0302020204030204" pitchFamily="34" charset="0"/>
              </a:defRPr>
            </a:lvl5pPr>
            <a:lvl6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6pPr>
            <a:lvl7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/>
            </a:lvl7pPr>
            <a:lvl8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8pPr>
            <a:lvl9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9pPr>
          </a:lstStyle>
          <a:p>
            <a:pPr algn="ctr"/>
            <a:r>
              <a:rPr lang="en" b="1" dirty="0">
                <a:highlight>
                  <a:srgbClr val="D8F4D0"/>
                </a:highlight>
              </a:rPr>
              <a:t>Taux de Rendement Interne (TRI)</a:t>
            </a:r>
          </a:p>
        </p:txBody>
      </p:sp>
      <p:sp>
        <p:nvSpPr>
          <p:cNvPr id="105" name="Content Placeholder 1">
            <a:extLst>
              <a:ext uri="{FF2B5EF4-FFF2-40B4-BE49-F238E27FC236}">
                <a16:creationId xmlns:a16="http://schemas.microsoft.com/office/drawing/2014/main" id="{403A754B-6A92-F6CB-4B52-767F5949D7E8}"/>
              </a:ext>
            </a:extLst>
          </p:cNvPr>
          <p:cNvSpPr txBox="1">
            <a:spLocks/>
          </p:cNvSpPr>
          <p:nvPr/>
        </p:nvSpPr>
        <p:spPr>
          <a:xfrm>
            <a:off x="7823075" y="2444694"/>
            <a:ext cx="3310948" cy="22313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400" b="1" dirty="0">
                <a:sym typeface="Wingdings" panose="05000000000000000000" pitchFamily="2" charset="2"/>
              </a:rPr>
              <a:t>C’est le résultat de la modélisation financière</a:t>
            </a:r>
          </a:p>
          <a:p>
            <a:pPr algn="just"/>
            <a:r>
              <a:rPr lang="fr-FR" sz="1400" b="1" dirty="0"/>
              <a:t>Il doit être raisonnable pour </a:t>
            </a:r>
          </a:p>
          <a:p>
            <a:pPr marL="462150" lvl="2" indent="-285750" algn="just"/>
            <a:r>
              <a:rPr lang="fr-FR" sz="1400" dirty="0"/>
              <a:t>Limiter l’impact sur les couts de production</a:t>
            </a:r>
          </a:p>
          <a:p>
            <a:pPr marL="462150" lvl="2" indent="-285750" algn="just"/>
            <a:r>
              <a:rPr lang="fr-FR" sz="1400" dirty="0"/>
              <a:t>Limiter l’impact sur le niveau du tarif final payé par l’usager</a:t>
            </a:r>
          </a:p>
          <a:p>
            <a:pPr marL="462150" lvl="2" indent="-285750" algn="just"/>
            <a:r>
              <a:rPr lang="fr-FR" sz="1400" dirty="0"/>
              <a:t>Limiter le besoin en subvention</a:t>
            </a:r>
          </a:p>
        </p:txBody>
      </p:sp>
      <p:sp>
        <p:nvSpPr>
          <p:cNvPr id="126" name="Pentagon 7">
            <a:extLst>
              <a:ext uri="{FF2B5EF4-FFF2-40B4-BE49-F238E27FC236}">
                <a16:creationId xmlns:a16="http://schemas.microsoft.com/office/drawing/2014/main" id="{BFCE9029-6B09-747E-B420-D306C4D45779}"/>
              </a:ext>
            </a:extLst>
          </p:cNvPr>
          <p:cNvSpPr/>
          <p:nvPr/>
        </p:nvSpPr>
        <p:spPr bwMode="gray">
          <a:xfrm>
            <a:off x="0" y="5835046"/>
            <a:ext cx="12191999" cy="4896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44000" tIns="88900" rIns="88900" bIns="88900" rtlCol="0" anchor="ctr"/>
          <a:lstStyle/>
          <a:p>
            <a:pPr algn="ctr" defTabSz="914423">
              <a:defRPr/>
            </a:pP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Les intérêts ne sont pas toujours alignés : l’investisseur veut un profit maximal ou à minima à la hauteur du risque qu’il prend. La compagnie/le régulateur veut un prix le plus faible possible</a:t>
            </a:r>
          </a:p>
        </p:txBody>
      </p:sp>
    </p:spTree>
    <p:extLst>
      <p:ext uri="{BB962C8B-B14F-4D97-AF65-F5344CB8AC3E}">
        <p14:creationId xmlns:p14="http://schemas.microsoft.com/office/powerpoint/2010/main" val="36804837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9CFD1BD0-1B91-3782-AEC3-B6F6611F0C5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31003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D1BD0-1B91-3782-AEC3-B6F6611F0C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029FF98-D20C-3E12-D6DC-93710AEF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Que faire 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7576CE-4619-8F54-1607-1DA547711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DB374-93BE-EF97-3968-27EC65DCD9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</p:spTree>
    <p:extLst>
      <p:ext uri="{BB962C8B-B14F-4D97-AF65-F5344CB8AC3E}">
        <p14:creationId xmlns:p14="http://schemas.microsoft.com/office/powerpoint/2010/main" val="107870466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4C86DD25-CF78-6CC2-7249-D711AE1EB7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750724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7" imgW="404" imgH="405" progId="TCLayout.ActiveDocument.1">
                  <p:embed/>
                </p:oleObj>
              </mc:Choice>
              <mc:Fallback>
                <p:oleObj name="think-cell Slide" r:id="rId27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C86DD25-CF78-6CC2-7249-D711AE1EB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612D45E-B254-5C96-9180-18BD6D5D0DB1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6705637" y="2211703"/>
            <a:ext cx="3814986" cy="3837405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1C96F2A-933C-D431-4881-3871F3409308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1349866" y="2211703"/>
            <a:ext cx="3814986" cy="3837405"/>
          </a:xfrm>
          <a:prstGeom prst="roundRect">
            <a:avLst>
              <a:gd name="adj" fmla="val 7005"/>
            </a:avLst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185738" dist="57150" dir="4020000" algn="bl" rotWithShape="0">
              <a:srgbClr val="000000">
                <a:alpha val="12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lang="en-ID" sz="3200">
              <a:solidFill>
                <a:srgbClr val="2C2C2C"/>
              </a:solidFill>
              <a:latin typeface="Lato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Renforcer l’analyse critique des contrats d’achat d’énergie pour accélérer le bouclage financier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220BF95-5C5A-3792-4652-A197AC340426}"/>
              </a:ext>
            </a:extLst>
          </p:cNvPr>
          <p:cNvGrpSpPr/>
          <p:nvPr/>
        </p:nvGrpSpPr>
        <p:grpSpPr>
          <a:xfrm>
            <a:off x="3408401" y="2852158"/>
            <a:ext cx="1241190" cy="1334065"/>
            <a:chOff x="1747646" y="2041181"/>
            <a:chExt cx="1045796" cy="1124050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A3BB9B6-B24C-BC44-8664-BB3F996CE54A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>
            <a:xfrm>
              <a:off x="1747646" y="2041181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24" name="object 64">
              <a:extLst>
                <a:ext uri="{FF2B5EF4-FFF2-40B4-BE49-F238E27FC236}">
                  <a16:creationId xmlns:a16="http://schemas.microsoft.com/office/drawing/2014/main" id="{E3A53FF8-8B0F-556F-E44B-DB3276659539}"/>
                </a:ext>
              </a:extLst>
            </p:cNvPr>
            <p:cNvSpPr txBox="1"/>
            <p:nvPr/>
          </p:nvSpPr>
          <p:spPr>
            <a:xfrm>
              <a:off x="1789070" y="2323223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Recherche d’erreurs calculatoires</a:t>
              </a:r>
            </a:p>
          </p:txBody>
        </p:sp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00009C40-6B5E-3A00-569B-18FCCC6DB5F9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29"/>
            <a:stretch>
              <a:fillRect/>
            </a:stretch>
          </p:blipFill>
          <p:spPr>
            <a:xfrm>
              <a:off x="1789068" y="2074805"/>
              <a:ext cx="252000" cy="2520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9649D9B-CC70-8761-E2B9-CC7023ED7367}"/>
              </a:ext>
            </a:extLst>
          </p:cNvPr>
          <p:cNvGrpSpPr/>
          <p:nvPr/>
        </p:nvGrpSpPr>
        <p:grpSpPr>
          <a:xfrm>
            <a:off x="1860361" y="2852158"/>
            <a:ext cx="1255912" cy="1334065"/>
            <a:chOff x="489246" y="2041181"/>
            <a:chExt cx="1058200" cy="112405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664D57B-DA54-C12E-AD91-AA082D550F65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>
            <a:xfrm>
              <a:off x="501650" y="2041181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28" name="object 64">
              <a:extLst>
                <a:ext uri="{FF2B5EF4-FFF2-40B4-BE49-F238E27FC236}">
                  <a16:creationId xmlns:a16="http://schemas.microsoft.com/office/drawing/2014/main" id="{6B530F74-5D59-CE8D-05BA-0135A95A75F4}"/>
                </a:ext>
              </a:extLst>
            </p:cNvPr>
            <p:cNvSpPr txBox="1"/>
            <p:nvPr/>
          </p:nvSpPr>
          <p:spPr>
            <a:xfrm>
              <a:off x="543074" y="2323223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Audit de la mécanique du modèle</a:t>
              </a:r>
            </a:p>
          </p:txBody>
        </p:sp>
        <p:pic>
          <p:nvPicPr>
            <p:cNvPr id="29" name="Picture 28" descr="Logo&#10;&#10;Description automatically generated">
              <a:extLst>
                <a:ext uri="{FF2B5EF4-FFF2-40B4-BE49-F238E27FC236}">
                  <a16:creationId xmlns:a16="http://schemas.microsoft.com/office/drawing/2014/main" id="{6A28462B-BFE5-2956-BD4A-9C38B6FA36D5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30"/>
            <a:stretch>
              <a:fillRect/>
            </a:stretch>
          </p:blipFill>
          <p:spPr>
            <a:xfrm>
              <a:off x="489246" y="2123872"/>
              <a:ext cx="252000" cy="25200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4220B6C-3269-51C4-52CD-7699BC745868}"/>
              </a:ext>
            </a:extLst>
          </p:cNvPr>
          <p:cNvGrpSpPr/>
          <p:nvPr/>
        </p:nvGrpSpPr>
        <p:grpSpPr>
          <a:xfrm>
            <a:off x="1872763" y="4513228"/>
            <a:ext cx="1241190" cy="1334065"/>
            <a:chOff x="501648" y="3629689"/>
            <a:chExt cx="1045796" cy="1124050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7E50A074-A668-478A-C7EA-FA50620595D7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>
            <a:xfrm>
              <a:off x="501648" y="3629689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32" name="object 64">
              <a:extLst>
                <a:ext uri="{FF2B5EF4-FFF2-40B4-BE49-F238E27FC236}">
                  <a16:creationId xmlns:a16="http://schemas.microsoft.com/office/drawing/2014/main" id="{5E5A570D-6B52-8C2A-03B7-48D0BD0D0D56}"/>
                </a:ext>
              </a:extLst>
            </p:cNvPr>
            <p:cNvSpPr txBox="1"/>
            <p:nvPr/>
          </p:nvSpPr>
          <p:spPr>
            <a:xfrm>
              <a:off x="543072" y="3911731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Création d’un modèle parallèle </a:t>
              </a:r>
            </a:p>
          </p:txBody>
        </p:sp>
        <p:pic>
          <p:nvPicPr>
            <p:cNvPr id="33" name="Picture 32" descr="Icon&#10;&#10;Description automatically generated">
              <a:extLst>
                <a:ext uri="{FF2B5EF4-FFF2-40B4-BE49-F238E27FC236}">
                  <a16:creationId xmlns:a16="http://schemas.microsoft.com/office/drawing/2014/main" id="{DF93F10B-25E6-8D9E-99FB-10322D34B2AD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31"/>
            <a:stretch>
              <a:fillRect/>
            </a:stretch>
          </p:blipFill>
          <p:spPr>
            <a:xfrm>
              <a:off x="543070" y="3687841"/>
              <a:ext cx="252000" cy="2520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CD0476-6DDF-15D1-941A-5E58335E0552}"/>
              </a:ext>
            </a:extLst>
          </p:cNvPr>
          <p:cNvGrpSpPr/>
          <p:nvPr/>
        </p:nvGrpSpPr>
        <p:grpSpPr>
          <a:xfrm>
            <a:off x="3408392" y="4513228"/>
            <a:ext cx="1241197" cy="1334065"/>
            <a:chOff x="1747638" y="3629689"/>
            <a:chExt cx="1045802" cy="1124050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A41015AF-B39A-E88D-7F81-FDC36BE12C85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>
            <a:xfrm>
              <a:off x="1747644" y="3629689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36" name="object 64">
              <a:extLst>
                <a:ext uri="{FF2B5EF4-FFF2-40B4-BE49-F238E27FC236}">
                  <a16:creationId xmlns:a16="http://schemas.microsoft.com/office/drawing/2014/main" id="{5C07C115-B750-311C-0C01-370DC956F5CC}"/>
                </a:ext>
              </a:extLst>
            </p:cNvPr>
            <p:cNvSpPr txBox="1"/>
            <p:nvPr/>
          </p:nvSpPr>
          <p:spPr>
            <a:xfrm>
              <a:off x="1789068" y="3911731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Identification des biais de raisonnement</a:t>
              </a:r>
            </a:p>
          </p:txBody>
        </p:sp>
        <p:pic>
          <p:nvPicPr>
            <p:cNvPr id="37" name="Picture 36" descr="Logo&#10;&#10;Description automatically generated">
              <a:extLst>
                <a:ext uri="{FF2B5EF4-FFF2-40B4-BE49-F238E27FC236}">
                  <a16:creationId xmlns:a16="http://schemas.microsoft.com/office/drawing/2014/main" id="{83D83C3E-320B-135A-7D46-5FDD97796E34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2"/>
            <a:stretch>
              <a:fillRect/>
            </a:stretch>
          </p:blipFill>
          <p:spPr>
            <a:xfrm>
              <a:off x="1747638" y="3687841"/>
              <a:ext cx="252000" cy="25200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12F6C7E-2F56-3024-82F8-3C8755EE13E4}"/>
              </a:ext>
            </a:extLst>
          </p:cNvPr>
          <p:cNvGrpSpPr/>
          <p:nvPr/>
        </p:nvGrpSpPr>
        <p:grpSpPr>
          <a:xfrm>
            <a:off x="7219214" y="2890031"/>
            <a:ext cx="1241190" cy="1334065"/>
            <a:chOff x="3493788" y="2041181"/>
            <a:chExt cx="1045796" cy="112405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706B5ACA-0EFE-6321-8E6D-B07BF668975A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>
            <a:xfrm>
              <a:off x="3493788" y="2041181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40" name="object 64">
              <a:extLst>
                <a:ext uri="{FF2B5EF4-FFF2-40B4-BE49-F238E27FC236}">
                  <a16:creationId xmlns:a16="http://schemas.microsoft.com/office/drawing/2014/main" id="{AD92DFF5-486B-919D-D225-5F1EA6F94BA7}"/>
                </a:ext>
              </a:extLst>
            </p:cNvPr>
            <p:cNvSpPr txBox="1"/>
            <p:nvPr/>
          </p:nvSpPr>
          <p:spPr>
            <a:xfrm>
              <a:off x="3535212" y="2323223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Audit des coûts et de leur allocation</a:t>
              </a:r>
            </a:p>
          </p:txBody>
        </p:sp>
        <p:pic>
          <p:nvPicPr>
            <p:cNvPr id="41" name="Picture 40" descr="Icon&#10;&#10;Description automatically generated">
              <a:extLst>
                <a:ext uri="{FF2B5EF4-FFF2-40B4-BE49-F238E27FC236}">
                  <a16:creationId xmlns:a16="http://schemas.microsoft.com/office/drawing/2014/main" id="{F95806D5-78D5-BC6E-F607-F965F91D86D8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33"/>
            <a:stretch>
              <a:fillRect/>
            </a:stretch>
          </p:blipFill>
          <p:spPr>
            <a:xfrm>
              <a:off x="3549122" y="2111790"/>
              <a:ext cx="252000" cy="25200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9C3D569-DE8B-E654-0507-75E0244FDF23}"/>
              </a:ext>
            </a:extLst>
          </p:cNvPr>
          <p:cNvGrpSpPr/>
          <p:nvPr/>
        </p:nvGrpSpPr>
        <p:grpSpPr>
          <a:xfrm>
            <a:off x="7219212" y="4513228"/>
            <a:ext cx="1241190" cy="1342120"/>
            <a:chOff x="3493786" y="3568855"/>
            <a:chExt cx="1045796" cy="1130837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09AEC06D-5C8F-B5BB-5F9C-57EDDAB07D3B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3493786" y="3575642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44" name="object 64">
              <a:extLst>
                <a:ext uri="{FF2B5EF4-FFF2-40B4-BE49-F238E27FC236}">
                  <a16:creationId xmlns:a16="http://schemas.microsoft.com/office/drawing/2014/main" id="{04D9AD9D-EC74-9D97-78F2-471FDC267204}"/>
                </a:ext>
              </a:extLst>
            </p:cNvPr>
            <p:cNvSpPr txBox="1"/>
            <p:nvPr/>
          </p:nvSpPr>
          <p:spPr>
            <a:xfrm>
              <a:off x="3535210" y="3857684"/>
              <a:ext cx="1004370" cy="80278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Évaluation des hypothèses macros et micro</a:t>
              </a:r>
            </a:p>
          </p:txBody>
        </p:sp>
        <p:pic>
          <p:nvPicPr>
            <p:cNvPr id="45" name="Picture 44" descr="A picture containing text, silhouette&#10;&#10;Description automatically generated">
              <a:extLst>
                <a:ext uri="{FF2B5EF4-FFF2-40B4-BE49-F238E27FC236}">
                  <a16:creationId xmlns:a16="http://schemas.microsoft.com/office/drawing/2014/main" id="{DCC34417-7FE6-D725-B06F-D57E90719C80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4"/>
            <a:stretch>
              <a:fillRect/>
            </a:stretch>
          </p:blipFill>
          <p:spPr>
            <a:xfrm>
              <a:off x="3549122" y="3568855"/>
              <a:ext cx="252000" cy="25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16047DB-9301-8C0E-7F55-0735B3A0045D}"/>
              </a:ext>
            </a:extLst>
          </p:cNvPr>
          <p:cNvGrpSpPr/>
          <p:nvPr/>
        </p:nvGrpSpPr>
        <p:grpSpPr>
          <a:xfrm>
            <a:off x="8817210" y="4520014"/>
            <a:ext cx="1241190" cy="1334065"/>
            <a:chOff x="4739778" y="3575642"/>
            <a:chExt cx="1045796" cy="1124050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01354542-5C5F-7E28-A6F9-89D1281EDA8A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>
            <a:xfrm>
              <a:off x="4739778" y="3575642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48" name="object 64">
              <a:extLst>
                <a:ext uri="{FF2B5EF4-FFF2-40B4-BE49-F238E27FC236}">
                  <a16:creationId xmlns:a16="http://schemas.microsoft.com/office/drawing/2014/main" id="{55C48EAD-8D2D-53B0-C5C4-A929DB924838}"/>
                </a:ext>
              </a:extLst>
            </p:cNvPr>
            <p:cNvSpPr txBox="1"/>
            <p:nvPr/>
          </p:nvSpPr>
          <p:spPr>
            <a:xfrm>
              <a:off x="4781202" y="3857684"/>
              <a:ext cx="1004370" cy="618118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Intégration des spécificités pays</a:t>
              </a:r>
            </a:p>
          </p:txBody>
        </p:sp>
        <p:pic>
          <p:nvPicPr>
            <p:cNvPr id="49" name="Picture 48" descr="Icon&#10;&#10;Description automatically generated">
              <a:extLst>
                <a:ext uri="{FF2B5EF4-FFF2-40B4-BE49-F238E27FC236}">
                  <a16:creationId xmlns:a16="http://schemas.microsoft.com/office/drawing/2014/main" id="{96460F42-F5CA-6F75-F753-F91DE23B0913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35"/>
            <a:stretch>
              <a:fillRect/>
            </a:stretch>
          </p:blipFill>
          <p:spPr>
            <a:xfrm>
              <a:off x="4798380" y="3619737"/>
              <a:ext cx="252000" cy="25200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47F85E9-F381-A6C3-A938-A353A03D08A9}"/>
              </a:ext>
            </a:extLst>
          </p:cNvPr>
          <p:cNvGrpSpPr/>
          <p:nvPr/>
        </p:nvGrpSpPr>
        <p:grpSpPr>
          <a:xfrm>
            <a:off x="8817212" y="2890031"/>
            <a:ext cx="1241190" cy="1334065"/>
            <a:chOff x="4739780" y="2041181"/>
            <a:chExt cx="1045796" cy="1124050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87228980-F519-9A58-7BBF-4CCDD13E4975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4739780" y="2041181"/>
              <a:ext cx="1045796" cy="1124050"/>
            </a:xfrm>
            <a:prstGeom prst="roundRect">
              <a:avLst>
                <a:gd name="adj" fmla="val 7005"/>
              </a:avLst>
            </a:prstGeom>
            <a:solidFill>
              <a:schemeClr val="l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  <a:effectLst>
              <a:outerShdw blurRad="185738" dist="57150" dir="4020000" algn="bl" rotWithShape="0">
                <a:srgbClr val="000000">
                  <a:alpha val="12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endParaRPr lang="en-ID" sz="3200">
                <a:solidFill>
                  <a:srgbClr val="2C2C2C"/>
                </a:solidFill>
                <a:latin typeface="Lato"/>
              </a:endParaRPr>
            </a:p>
          </p:txBody>
        </p:sp>
        <p:sp>
          <p:nvSpPr>
            <p:cNvPr id="53" name="object 64">
              <a:extLst>
                <a:ext uri="{FF2B5EF4-FFF2-40B4-BE49-F238E27FC236}">
                  <a16:creationId xmlns:a16="http://schemas.microsoft.com/office/drawing/2014/main" id="{80A13184-6011-639E-64B7-A057B55A0B73}"/>
                </a:ext>
              </a:extLst>
            </p:cNvPr>
            <p:cNvSpPr txBox="1"/>
            <p:nvPr/>
          </p:nvSpPr>
          <p:spPr>
            <a:xfrm>
              <a:off x="4781204" y="2323223"/>
              <a:ext cx="1004370" cy="80278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6350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lang="fr-FR" sz="1200" b="1" spc="-10" dirty="0">
                  <a:latin typeface="+mj-lt"/>
                  <a:cs typeface="Noto Sans"/>
                </a:rPr>
                <a:t>Études d’impacts économiques du projet</a:t>
              </a:r>
            </a:p>
          </p:txBody>
        </p:sp>
        <p:pic>
          <p:nvPicPr>
            <p:cNvPr id="54" name="Image 40">
              <a:extLst>
                <a:ext uri="{FF2B5EF4-FFF2-40B4-BE49-F238E27FC236}">
                  <a16:creationId xmlns:a16="http://schemas.microsoft.com/office/drawing/2014/main" id="{B5287A5B-97F2-31AB-592A-783050729761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4798380" y="2084879"/>
              <a:ext cx="252000" cy="252000"/>
            </a:xfrm>
            <a:prstGeom prst="rect">
              <a:avLst/>
            </a:prstGeom>
          </p:spPr>
        </p:pic>
      </p:grpSp>
      <p:sp>
        <p:nvSpPr>
          <p:cNvPr id="72" name="Content Placeholder 28">
            <a:extLst>
              <a:ext uri="{FF2B5EF4-FFF2-40B4-BE49-F238E27FC236}">
                <a16:creationId xmlns:a16="http://schemas.microsoft.com/office/drawing/2014/main" id="{F8E31FA6-9999-46C8-FCEF-640EE762B50F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450882" y="2303563"/>
            <a:ext cx="3643632" cy="2891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indent="0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sz="1300" b="1">
                <a:latin typeface="+mj-lt"/>
                <a:cs typeface="Calibri Light" panose="020F0302020204030204" pitchFamily="34" charset="0"/>
              </a:defRPr>
            </a:lvl2pPr>
            <a:lvl3pPr marL="18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sz="1300">
                <a:cs typeface="Calibri Light" panose="020F0302020204030204" pitchFamily="34" charset="0"/>
              </a:defRPr>
            </a:lvl3pPr>
            <a:lvl4pPr marL="36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sz="1300" baseline="0">
                <a:cs typeface="Calibri Light" panose="020F0302020204030204" pitchFamily="34" charset="0"/>
              </a:defRPr>
            </a:lvl4pPr>
            <a:lvl5pPr marL="540000" indent="-180000" defTabSz="798513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300" baseline="0">
                <a:cs typeface="Calibri Light" panose="020F0302020204030204" pitchFamily="34" charset="0"/>
              </a:defRPr>
            </a:lvl5pPr>
            <a:lvl6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6pPr>
            <a:lvl7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/>
            </a:lvl7pPr>
            <a:lvl8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8pPr>
            <a:lvl9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9pPr>
          </a:lstStyle>
          <a:p>
            <a:pPr algn="ctr"/>
            <a:r>
              <a:rPr lang="en" b="1" dirty="0">
                <a:highlight>
                  <a:srgbClr val="D8F4D0"/>
                </a:highlight>
              </a:rPr>
              <a:t>Analyse de la mécanique financière (cohérence des calculs)</a:t>
            </a:r>
          </a:p>
        </p:txBody>
      </p:sp>
      <p:sp>
        <p:nvSpPr>
          <p:cNvPr id="74" name="Content Placeholder 28">
            <a:extLst>
              <a:ext uri="{FF2B5EF4-FFF2-40B4-BE49-F238E27FC236}">
                <a16:creationId xmlns:a16="http://schemas.microsoft.com/office/drawing/2014/main" id="{3101E4E5-462C-71EF-DEB7-B054172F97F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806653" y="2303563"/>
            <a:ext cx="3713970" cy="28915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indent="0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sz="1300" b="1">
                <a:latin typeface="+mj-lt"/>
                <a:cs typeface="Calibri Light" panose="020F0302020204030204" pitchFamily="34" charset="0"/>
              </a:defRPr>
            </a:lvl2pPr>
            <a:lvl3pPr marL="18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sz="1300">
                <a:cs typeface="Calibri Light" panose="020F0302020204030204" pitchFamily="34" charset="0"/>
              </a:defRPr>
            </a:lvl3pPr>
            <a:lvl4pPr marL="360000" indent="-180000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sz="1300" baseline="0">
                <a:cs typeface="Calibri Light" panose="020F0302020204030204" pitchFamily="34" charset="0"/>
              </a:defRPr>
            </a:lvl4pPr>
            <a:lvl5pPr marL="540000" indent="-180000" defTabSz="798513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sz="1300" baseline="0">
                <a:cs typeface="Calibri Light" panose="020F0302020204030204" pitchFamily="34" charset="0"/>
              </a:defRPr>
            </a:lvl5pPr>
            <a:lvl6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6pPr>
            <a:lvl7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/>
            </a:lvl7pPr>
            <a:lvl8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8pPr>
            <a:lvl9pPr marL="532800" indent="-176400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baseline="0"/>
            </a:lvl9pPr>
          </a:lstStyle>
          <a:p>
            <a:pPr algn="ctr"/>
            <a:r>
              <a:rPr lang="en" b="1" dirty="0">
                <a:highlight>
                  <a:srgbClr val="D8F4D0"/>
                </a:highlight>
              </a:rPr>
              <a:t>Réévaluation des hypothèses économiques (cohérence des valeurs)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371FE30-3B80-F226-3607-B761684B1DBD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901436" y="2513939"/>
            <a:ext cx="254000" cy="3120161"/>
            <a:chOff x="9790537" y="500258"/>
            <a:chExt cx="168798" cy="3635722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825DF1E-8D57-4469-3656-18061F917383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>
              <a:off x="9850319" y="500258"/>
              <a:ext cx="0" cy="363572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E3DC3DB9-BA99-E9CA-451C-6764CC6AF3A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gray">
            <a:xfrm rot="5400000">
              <a:off x="9660804" y="2079622"/>
              <a:ext cx="428263" cy="168798"/>
            </a:xfrm>
            <a:prstGeom prst="triangle">
              <a:avLst/>
            </a:prstGeom>
            <a:pattFill prst="dkUpDiag">
              <a:fgClr>
                <a:schemeClr val="accent2"/>
              </a:fgClr>
              <a:bgClr>
                <a:schemeClr val="bg1"/>
              </a:bgClr>
            </a:patt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6000"/>
                </a:lnSpc>
              </a:pPr>
              <a:endParaRPr lang="fr-FR" sz="1100" b="1" dirty="0">
                <a:solidFill>
                  <a:prstClr val="white"/>
                </a:solidFill>
                <a:latin typeface="Verdana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D8288E3-675E-AF9B-BCF3-FF5D98616ADD}"/>
              </a:ext>
            </a:extLst>
          </p:cNvPr>
          <p:cNvSpPr txBox="1"/>
          <p:nvPr/>
        </p:nvSpPr>
        <p:spPr>
          <a:xfrm>
            <a:off x="501649" y="898931"/>
            <a:ext cx="11087316" cy="772107"/>
          </a:xfrm>
          <a:prstGeom prst="rect">
            <a:avLst/>
          </a:prstGeom>
          <a:noFill/>
          <a:ln>
            <a:solidFill>
              <a:srgbClr val="43B02A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Les processus de négociation et de validation peuvent parfois s'avérer </a:t>
            </a:r>
            <a:r>
              <a:rPr lang="fr-FR" sz="1200" b="1" dirty="0">
                <a:solidFill>
                  <a:prstClr val="black"/>
                </a:solidFill>
                <a:latin typeface="Calibri" panose="020F0502020204030204"/>
              </a:rPr>
              <a:t>longs et complexes, voire se retrouver dans des impasses. Une méthode qui a fait ses preuves est l’intervention combinée de financiers et d’économistes pour évaluer les modalités de calcul et les hypothèses retenues sans s’attarder sur les exigences de rentabilité de l’opérateur. A la clé : gain de temps et dialogue facilité, basé sur des réalités quantitatives.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1761983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FC1248DF-212C-3566-319D-D65BB063A1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65652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04" imgH="405" progId="TCLayout.ActiveDocument.1">
                  <p:embed/>
                </p:oleObj>
              </mc:Choice>
              <mc:Fallback>
                <p:oleObj name="think-cell Slide" r:id="rId4" imgW="404" imgH="405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1248DF-212C-3566-319D-D65BB063A1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34B7024-2C5A-0B21-76AA-88B50793E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Quelques éléments à réévaluer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19CE8-0A3A-4878-E132-572120FC475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2" name="TextBox 41">
            <a:extLst>
              <a:ext uri="{FF2B5EF4-FFF2-40B4-BE49-F238E27FC236}">
                <a16:creationId xmlns:a16="http://schemas.microsoft.com/office/drawing/2014/main" id="{1BE01AAE-8715-584D-F2C8-FD68785CD738}"/>
              </a:ext>
            </a:extLst>
          </p:cNvPr>
          <p:cNvSpPr txBox="1"/>
          <p:nvPr/>
        </p:nvSpPr>
        <p:spPr>
          <a:xfrm>
            <a:off x="558144" y="1403542"/>
            <a:ext cx="22239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544"/>
              </a:spcBef>
              <a:buSzPct val="100000"/>
            </a:pPr>
            <a:r>
              <a:rPr lang="fr-FR" sz="1200" b="1" dirty="0">
                <a:solidFill>
                  <a:srgbClr val="313131"/>
                </a:solidFill>
              </a:rPr>
              <a:t>Eléments ayant un impact direct sur le tarif</a:t>
            </a:r>
          </a:p>
        </p:txBody>
      </p:sp>
      <p:sp>
        <p:nvSpPr>
          <p:cNvPr id="7" name="Rounded Rectangle 26">
            <a:extLst>
              <a:ext uri="{FF2B5EF4-FFF2-40B4-BE49-F238E27FC236}">
                <a16:creationId xmlns:a16="http://schemas.microsoft.com/office/drawing/2014/main" id="{50D1FCC7-56E9-E88B-39E9-50CB1FD3C97B}"/>
              </a:ext>
            </a:extLst>
          </p:cNvPr>
          <p:cNvSpPr/>
          <p:nvPr/>
        </p:nvSpPr>
        <p:spPr bwMode="gray">
          <a:xfrm>
            <a:off x="531795" y="1929013"/>
            <a:ext cx="2223989" cy="62503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b="1" dirty="0">
                <a:solidFill>
                  <a:schemeClr val="bg1"/>
                </a:solidFill>
              </a:rPr>
              <a:t>Performances techniques</a:t>
            </a:r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id="{5792AB91-02A7-2A88-3DE9-5311E1A7D39B}"/>
              </a:ext>
            </a:extLst>
          </p:cNvPr>
          <p:cNvSpPr/>
          <p:nvPr/>
        </p:nvSpPr>
        <p:spPr bwMode="gray">
          <a:xfrm>
            <a:off x="531793" y="2664820"/>
            <a:ext cx="2223989" cy="62503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b="1" dirty="0">
                <a:solidFill>
                  <a:schemeClr val="bg1"/>
                </a:solidFill>
              </a:rPr>
              <a:t>Coûts du projet</a:t>
            </a:r>
          </a:p>
        </p:txBody>
      </p:sp>
      <p:sp>
        <p:nvSpPr>
          <p:cNvPr id="21" name="Rounded Rectangle 28">
            <a:extLst>
              <a:ext uri="{FF2B5EF4-FFF2-40B4-BE49-F238E27FC236}">
                <a16:creationId xmlns:a16="http://schemas.microsoft.com/office/drawing/2014/main" id="{E6004625-4687-C0FA-A802-FA6D4DA12C81}"/>
              </a:ext>
            </a:extLst>
          </p:cNvPr>
          <p:cNvSpPr/>
          <p:nvPr/>
        </p:nvSpPr>
        <p:spPr bwMode="gray">
          <a:xfrm>
            <a:off x="531793" y="3403742"/>
            <a:ext cx="2223989" cy="625030"/>
          </a:xfrm>
          <a:prstGeom prst="round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b="1" dirty="0">
                <a:solidFill>
                  <a:schemeClr val="bg1"/>
                </a:solidFill>
              </a:rPr>
              <a:t>Fiscalité</a:t>
            </a:r>
          </a:p>
        </p:txBody>
      </p:sp>
      <p:sp>
        <p:nvSpPr>
          <p:cNvPr id="28" name="Rounded Rectangle 29">
            <a:extLst>
              <a:ext uri="{FF2B5EF4-FFF2-40B4-BE49-F238E27FC236}">
                <a16:creationId xmlns:a16="http://schemas.microsoft.com/office/drawing/2014/main" id="{43AFA3EC-B4EC-4C76-B40C-0E980650DABC}"/>
              </a:ext>
            </a:extLst>
          </p:cNvPr>
          <p:cNvSpPr/>
          <p:nvPr/>
        </p:nvSpPr>
        <p:spPr bwMode="gray">
          <a:xfrm>
            <a:off x="531793" y="4145217"/>
            <a:ext cx="2223989" cy="62503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b="1" dirty="0">
                <a:solidFill>
                  <a:schemeClr val="bg1"/>
                </a:solidFill>
              </a:rPr>
              <a:t>Hypothèses économiques</a:t>
            </a:r>
          </a:p>
        </p:txBody>
      </p:sp>
      <p:sp>
        <p:nvSpPr>
          <p:cNvPr id="29" name="Rounded Rectangle 38">
            <a:extLst>
              <a:ext uri="{FF2B5EF4-FFF2-40B4-BE49-F238E27FC236}">
                <a16:creationId xmlns:a16="http://schemas.microsoft.com/office/drawing/2014/main" id="{49B14DC6-EB53-C7AD-DCD4-5A7A8ACBFC73}"/>
              </a:ext>
            </a:extLst>
          </p:cNvPr>
          <p:cNvSpPr/>
          <p:nvPr/>
        </p:nvSpPr>
        <p:spPr bwMode="gray">
          <a:xfrm>
            <a:off x="531793" y="4893045"/>
            <a:ext cx="2223989" cy="62503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b="1" dirty="0">
                <a:solidFill>
                  <a:schemeClr val="bg1"/>
                </a:solidFill>
              </a:rPr>
              <a:t>Modélisation financière</a:t>
            </a:r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id="{518795E6-AC64-4B5C-D485-1D6F89B049C6}"/>
              </a:ext>
            </a:extLst>
          </p:cNvPr>
          <p:cNvSpPr/>
          <p:nvPr/>
        </p:nvSpPr>
        <p:spPr bwMode="gray">
          <a:xfrm>
            <a:off x="3149217" y="1931991"/>
            <a:ext cx="4554832" cy="6250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Niveau de productible 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Dégradation des modules</a:t>
            </a:r>
            <a:endParaRPr lang="fr-FR" sz="1400" b="1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A525803-38C3-6DA0-81D6-7EE2F16E23DD}"/>
              </a:ext>
            </a:extLst>
          </p:cNvPr>
          <p:cNvSpPr/>
          <p:nvPr/>
        </p:nvSpPr>
        <p:spPr bwMode="gray">
          <a:xfrm>
            <a:off x="3149217" y="2670410"/>
            <a:ext cx="4554832" cy="6250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CAPEX – Coûts d’investissement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OPEX – Coûts d’opération et de maintenance</a:t>
            </a:r>
            <a:r>
              <a:rPr lang="fr-FR" sz="1400" dirty="0">
                <a:solidFill>
                  <a:srgbClr val="313131"/>
                </a:solidFill>
              </a:rPr>
              <a:t> </a:t>
            </a:r>
          </a:p>
        </p:txBody>
      </p:sp>
      <p:sp>
        <p:nvSpPr>
          <p:cNvPr id="34" name="Rounded Rectangle 31">
            <a:extLst>
              <a:ext uri="{FF2B5EF4-FFF2-40B4-BE49-F238E27FC236}">
                <a16:creationId xmlns:a16="http://schemas.microsoft.com/office/drawing/2014/main" id="{5F5BFED1-4BF7-25D0-1AEF-0F1DA9559878}"/>
              </a:ext>
            </a:extLst>
          </p:cNvPr>
          <p:cNvSpPr/>
          <p:nvPr/>
        </p:nvSpPr>
        <p:spPr bwMode="gray">
          <a:xfrm>
            <a:off x="3149215" y="3423460"/>
            <a:ext cx="4546779" cy="6250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Impôts, TVA, droits de douanes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Crédits d’impôts et autres facilités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Retenues sur intérêts/dividendes</a:t>
            </a:r>
          </a:p>
        </p:txBody>
      </p:sp>
      <p:sp>
        <p:nvSpPr>
          <p:cNvPr id="36" name="Rounded Rectangle 32">
            <a:extLst>
              <a:ext uri="{FF2B5EF4-FFF2-40B4-BE49-F238E27FC236}">
                <a16:creationId xmlns:a16="http://schemas.microsoft.com/office/drawing/2014/main" id="{899098B7-C422-6B4A-D005-1651C3FA6772}"/>
              </a:ext>
            </a:extLst>
          </p:cNvPr>
          <p:cNvSpPr/>
          <p:nvPr/>
        </p:nvSpPr>
        <p:spPr bwMode="gray">
          <a:xfrm>
            <a:off x="3149216" y="4158456"/>
            <a:ext cx="4546777" cy="6250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Taux d’inflation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Taux de change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Projections de couts et de LCOE</a:t>
            </a:r>
          </a:p>
        </p:txBody>
      </p:sp>
      <p:sp>
        <p:nvSpPr>
          <p:cNvPr id="38" name="Rounded Rectangle 39">
            <a:extLst>
              <a:ext uri="{FF2B5EF4-FFF2-40B4-BE49-F238E27FC236}">
                <a16:creationId xmlns:a16="http://schemas.microsoft.com/office/drawing/2014/main" id="{B3C33646-D7DA-8E00-0A1C-3882FB391874}"/>
              </a:ext>
            </a:extLst>
          </p:cNvPr>
          <p:cNvSpPr/>
          <p:nvPr/>
        </p:nvSpPr>
        <p:spPr bwMode="gray">
          <a:xfrm>
            <a:off x="3149216" y="4896024"/>
            <a:ext cx="4546776" cy="62503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0646" tIns="80646" rIns="80646" bIns="80646" rtlCol="0" anchor="ctr"/>
          <a:lstStyle/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Correction des formules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Application des conditions de financement</a:t>
            </a:r>
          </a:p>
          <a:p>
            <a:pPr marL="155539" indent="-155539">
              <a:buFont typeface="Arial" panose="020B0604020202020204" pitchFamily="34" charset="0"/>
              <a:buChar char="•"/>
            </a:pPr>
            <a:r>
              <a:rPr lang="fr-FR" sz="1400" dirty="0"/>
              <a:t>Optimisation de la trésorerie</a:t>
            </a:r>
            <a:endParaRPr lang="fr-FR" sz="1400" i="1" dirty="0"/>
          </a:p>
        </p:txBody>
      </p:sp>
      <p:sp>
        <p:nvSpPr>
          <p:cNvPr id="40" name="TextBox 33">
            <a:extLst>
              <a:ext uri="{FF2B5EF4-FFF2-40B4-BE49-F238E27FC236}">
                <a16:creationId xmlns:a16="http://schemas.microsoft.com/office/drawing/2014/main" id="{549F28EF-222C-BA81-7802-906E4FA847C3}"/>
              </a:ext>
            </a:extLst>
          </p:cNvPr>
          <p:cNvSpPr txBox="1"/>
          <p:nvPr/>
        </p:nvSpPr>
        <p:spPr>
          <a:xfrm>
            <a:off x="8100807" y="1403802"/>
            <a:ext cx="31586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SzPct val="100000"/>
            </a:pPr>
            <a:r>
              <a:rPr lang="fr-FR" sz="1200" b="1" dirty="0"/>
              <a:t>Quelques intuitions </a:t>
            </a:r>
          </a:p>
          <a:p>
            <a:pPr algn="ctr">
              <a:buSzPct val="100000"/>
            </a:pPr>
            <a:r>
              <a:rPr lang="fr-FR" sz="1200" b="1" dirty="0"/>
              <a:t>(toutes choses égales par ailleurs)</a:t>
            </a:r>
          </a:p>
        </p:txBody>
      </p:sp>
      <p:sp>
        <p:nvSpPr>
          <p:cNvPr id="41" name="Rounded Rectangle 34">
            <a:extLst>
              <a:ext uri="{FF2B5EF4-FFF2-40B4-BE49-F238E27FC236}">
                <a16:creationId xmlns:a16="http://schemas.microsoft.com/office/drawing/2014/main" id="{376C57FE-538F-B433-C5FD-DE564AF9CD88}"/>
              </a:ext>
            </a:extLst>
          </p:cNvPr>
          <p:cNvSpPr/>
          <p:nvPr/>
        </p:nvSpPr>
        <p:spPr bwMode="gray">
          <a:xfrm>
            <a:off x="8103228" y="1929013"/>
            <a:ext cx="3158663" cy="625030"/>
          </a:xfrm>
          <a:prstGeom prst="roundRect">
            <a:avLst/>
          </a:prstGeom>
          <a:noFill/>
          <a:ln w="19050" algn="ctr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</a:rPr>
              <a:t>Productible plus élevé </a:t>
            </a: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 </a:t>
            </a:r>
          </a:p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Tarif plus bas</a:t>
            </a:r>
            <a:endParaRPr lang="fr-FR" sz="1400" dirty="0">
              <a:solidFill>
                <a:srgbClr val="313131"/>
              </a:solidFill>
            </a:endParaRPr>
          </a:p>
        </p:txBody>
      </p:sp>
      <p:sp>
        <p:nvSpPr>
          <p:cNvPr id="42" name="Rounded Rectangle 35">
            <a:extLst>
              <a:ext uri="{FF2B5EF4-FFF2-40B4-BE49-F238E27FC236}">
                <a16:creationId xmlns:a16="http://schemas.microsoft.com/office/drawing/2014/main" id="{CEF1DC11-4818-6B03-C770-C814624D237E}"/>
              </a:ext>
            </a:extLst>
          </p:cNvPr>
          <p:cNvSpPr/>
          <p:nvPr/>
        </p:nvSpPr>
        <p:spPr bwMode="gray">
          <a:xfrm>
            <a:off x="8103228" y="2664820"/>
            <a:ext cx="3158662" cy="625030"/>
          </a:xfrm>
          <a:prstGeom prst="roundRect">
            <a:avLst/>
          </a:prstGeom>
          <a:noFill/>
          <a:ln w="19050" algn="ctr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</a:rPr>
              <a:t>Coûts plus élevés </a:t>
            </a: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 </a:t>
            </a:r>
          </a:p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Tarif plus élevé</a:t>
            </a:r>
            <a:endParaRPr lang="fr-FR" sz="1400" dirty="0"/>
          </a:p>
        </p:txBody>
      </p:sp>
      <p:sp>
        <p:nvSpPr>
          <p:cNvPr id="43" name="Rounded Rectangle 36">
            <a:extLst>
              <a:ext uri="{FF2B5EF4-FFF2-40B4-BE49-F238E27FC236}">
                <a16:creationId xmlns:a16="http://schemas.microsoft.com/office/drawing/2014/main" id="{AB92A687-24CA-4CF5-8880-32C3C24B282C}"/>
              </a:ext>
            </a:extLst>
          </p:cNvPr>
          <p:cNvSpPr/>
          <p:nvPr/>
        </p:nvSpPr>
        <p:spPr bwMode="gray">
          <a:xfrm>
            <a:off x="8108972" y="3400626"/>
            <a:ext cx="3150502" cy="625030"/>
          </a:xfrm>
          <a:prstGeom prst="roundRect">
            <a:avLst/>
          </a:prstGeom>
          <a:noFill/>
          <a:ln w="19050" algn="ctr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</a:rPr>
              <a:t>Fiscalité plus favorable </a:t>
            </a: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 Tarif plus bas</a:t>
            </a:r>
            <a:endParaRPr lang="fr-FR" sz="1400" dirty="0">
              <a:solidFill>
                <a:srgbClr val="313131"/>
              </a:solidFill>
            </a:endParaRPr>
          </a:p>
        </p:txBody>
      </p:sp>
      <p:sp>
        <p:nvSpPr>
          <p:cNvPr id="44" name="Rounded Rectangle 37">
            <a:extLst>
              <a:ext uri="{FF2B5EF4-FFF2-40B4-BE49-F238E27FC236}">
                <a16:creationId xmlns:a16="http://schemas.microsoft.com/office/drawing/2014/main" id="{981618D3-32DA-946C-6E0F-526513D34AE6}"/>
              </a:ext>
            </a:extLst>
          </p:cNvPr>
          <p:cNvSpPr/>
          <p:nvPr/>
        </p:nvSpPr>
        <p:spPr bwMode="gray">
          <a:xfrm>
            <a:off x="8108972" y="4158456"/>
            <a:ext cx="3150501" cy="625030"/>
          </a:xfrm>
          <a:prstGeom prst="roundRect">
            <a:avLst/>
          </a:prstGeom>
          <a:noFill/>
          <a:ln w="19050" algn="ctr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>
              <a:buSzPct val="100000"/>
            </a:pPr>
            <a:r>
              <a:rPr lang="fr-FR" sz="1400" dirty="0">
                <a:solidFill>
                  <a:srgbClr val="313131"/>
                </a:solidFill>
              </a:rPr>
              <a:t>Projections de coûts revues à la baisse </a:t>
            </a:r>
            <a:r>
              <a:rPr lang="fr-FR" sz="1400" dirty="0">
                <a:solidFill>
                  <a:srgbClr val="313131"/>
                </a:solidFill>
                <a:sym typeface="Wingdings" panose="05000000000000000000" pitchFamily="2" charset="2"/>
              </a:rPr>
              <a:t> Tarif plus bas</a:t>
            </a:r>
            <a:endParaRPr lang="fr-FR" sz="1400" dirty="0">
              <a:solidFill>
                <a:srgbClr val="313131"/>
              </a:solidFill>
            </a:endParaRPr>
          </a:p>
        </p:txBody>
      </p:sp>
      <p:sp>
        <p:nvSpPr>
          <p:cNvPr id="45" name="Rounded Rectangle 40">
            <a:extLst>
              <a:ext uri="{FF2B5EF4-FFF2-40B4-BE49-F238E27FC236}">
                <a16:creationId xmlns:a16="http://schemas.microsoft.com/office/drawing/2014/main" id="{9DCC7B01-A393-A346-24F0-2DF0AA37D22C}"/>
              </a:ext>
            </a:extLst>
          </p:cNvPr>
          <p:cNvSpPr/>
          <p:nvPr/>
        </p:nvSpPr>
        <p:spPr bwMode="gray">
          <a:xfrm>
            <a:off x="8108972" y="4893045"/>
            <a:ext cx="3150499" cy="625029"/>
          </a:xfrm>
          <a:prstGeom prst="roundRect">
            <a:avLst/>
          </a:prstGeom>
          <a:noFill/>
          <a:ln w="19050" algn="ctr">
            <a:solidFill>
              <a:schemeClr val="accent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>
              <a:buSzPct val="100000"/>
            </a:pPr>
            <a:r>
              <a:rPr lang="fr-FR" sz="1400" dirty="0"/>
              <a:t>Les hypothèses de modélisation financière peuvent jouer dans les deux sens (d’où l’importance des « revues de modèles »)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26541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4C86DD25-CF78-6CC2-7249-D711AE1EB7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638152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04" imgH="405" progId="TCLayout.ActiveDocument.1">
                  <p:embed/>
                </p:oleObj>
              </mc:Choice>
              <mc:Fallback>
                <p:oleObj name="think-cell Slide" r:id="rId6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C86DD25-CF78-6CC2-7249-D711AE1EB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Exemple de résultat (tiré d’une expérience réelle):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ECE7F65B-5730-81B0-C2EA-12ADF45604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97450" y="656053"/>
            <a:ext cx="8829392" cy="3913773"/>
          </a:xfrm>
          <a:prstGeom prst="rect">
            <a:avLst/>
          </a:prstGeom>
        </p:spPr>
      </p:pic>
      <p:sp>
        <p:nvSpPr>
          <p:cNvPr id="91" name="TextBox 73">
            <a:extLst>
              <a:ext uri="{FF2B5EF4-FFF2-40B4-BE49-F238E27FC236}">
                <a16:creationId xmlns:a16="http://schemas.microsoft.com/office/drawing/2014/main" id="{5EEC79C9-2F48-6983-D2AD-39C1F4DFC689}"/>
              </a:ext>
            </a:extLst>
          </p:cNvPr>
          <p:cNvSpPr txBox="1"/>
          <p:nvPr/>
        </p:nvSpPr>
        <p:spPr>
          <a:xfrm>
            <a:off x="10226843" y="3646907"/>
            <a:ext cx="1463508" cy="1466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29544">
              <a:spcBef>
                <a:spcPts val="544"/>
              </a:spcBef>
              <a:buSzPct val="100000"/>
              <a:defRPr/>
            </a:pPr>
            <a:r>
              <a:rPr lang="fr-FR" sz="953" i="1" dirty="0">
                <a:solidFill>
                  <a:prstClr val="black"/>
                </a:solidFill>
                <a:latin typeface="Verdana"/>
              </a:rPr>
              <a:t>*UM : Unité Monétaire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C5A49CDD-B233-A8D9-7D96-E9DEA36430D8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501649" y="4753670"/>
            <a:ext cx="1628602" cy="1598400"/>
          </a:xfrm>
          <a:prstGeom prst="roundRect">
            <a:avLst/>
          </a:prstGeom>
          <a:solidFill>
            <a:schemeClr val="accent2"/>
          </a:solidFill>
          <a:ln w="19050" algn="ctr">
            <a:noFill/>
            <a:miter lim="800000"/>
            <a:headEnd/>
            <a:tailEnd/>
          </a:ln>
        </p:spPr>
        <p:txBody>
          <a:bodyPr wrap="square" lIns="180000" tIns="108000" rIns="180000" bIns="108000" rtlCol="0" anchor="ctr"/>
          <a:lstStyle/>
          <a:p>
            <a:pPr algn="ctr" defTabSz="914423">
              <a:lnSpc>
                <a:spcPct val="106000"/>
              </a:lnSpc>
              <a:defRPr/>
            </a:pPr>
            <a:r>
              <a:rPr lang="en-GB" sz="1400" b="1" kern="0" dirty="0" err="1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Valoriser</a:t>
            </a:r>
            <a:r>
              <a:rPr lang="en-GB" sz="1400" b="1" kern="0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 les </a:t>
            </a:r>
            <a:r>
              <a:rPr lang="en-GB" sz="1400" b="1" kern="0" dirty="0" err="1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émissions</a:t>
            </a:r>
            <a:r>
              <a:rPr lang="en-GB" sz="1400" b="1" kern="0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 </a:t>
            </a:r>
            <a:r>
              <a:rPr lang="en-GB" sz="1400" b="1" kern="0" dirty="0" err="1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évitées</a:t>
            </a:r>
            <a:r>
              <a:rPr lang="en-GB" sz="1400" b="1" kern="0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 pour </a:t>
            </a:r>
            <a:r>
              <a:rPr lang="en-GB" sz="1400" b="1" kern="0" dirty="0" err="1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réduire</a:t>
            </a:r>
            <a:r>
              <a:rPr lang="en-GB" sz="1400" b="1" kern="0" dirty="0">
                <a:solidFill>
                  <a:prstClr val="white"/>
                </a:solidFill>
                <a:latin typeface="Calibri" panose="020F0502020204030204"/>
                <a:cs typeface="Arial" panose="020B0604020202020204" pitchFamily="34" charset="0"/>
              </a:rPr>
              <a:t> le prix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8E24E0C8-1B6B-2CAD-839D-4AA937EA7DAD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gray">
          <a:xfrm>
            <a:off x="1919235" y="4753670"/>
            <a:ext cx="9742415" cy="1598400"/>
          </a:xfrm>
          <a:prstGeom prst="roundRect">
            <a:avLst>
              <a:gd name="adj" fmla="val 4098"/>
            </a:avLst>
          </a:prstGeom>
          <a:noFill/>
          <a:ln w="6350" algn="ctr">
            <a:solidFill>
              <a:srgbClr val="43B02A"/>
            </a:solidFill>
            <a:miter lim="800000"/>
            <a:headEnd/>
            <a:tailEnd/>
          </a:ln>
        </p:spPr>
        <p:txBody>
          <a:bodyPr wrap="square" lIns="324000" tIns="108000" rIns="180000" bIns="108000" rtlCol="0" anchor="ctr"/>
          <a:lstStyle/>
          <a:p>
            <a:pPr algn="just" defTabSz="914423">
              <a:lnSpc>
                <a:spcPct val="106000"/>
              </a:lnSpc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Le point bloquant des négociations est souvent le prix demandé pour l’énergie produite. </a:t>
            </a:r>
          </a:p>
          <a:p>
            <a:pPr algn="just" defTabSz="914423">
              <a:lnSpc>
                <a:spcPct val="106000"/>
              </a:lnSpc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Afin de réduire les prix de l'électricité, un des mécanismes à envisager est le </a:t>
            </a:r>
            <a:r>
              <a:rPr lang="fr-FR" sz="1200" b="1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financement carbone qui consiste à valoriser les émissions de CO₂ évitées.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Les projets d'énergie renouvelable peuvent, par exemple, bénéficier de crédits carbone (ou de financements/subventions), rendant ainsi leurs coûts de production plus compétitifs. </a:t>
            </a:r>
          </a:p>
          <a:p>
            <a:pPr algn="just" defTabSz="914423">
              <a:lnSpc>
                <a:spcPct val="106000"/>
              </a:lnSpc>
              <a:defRPr/>
            </a:pPr>
            <a:endParaRPr lang="fr-FR" sz="1200" kern="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algn="just" defTabSz="914423">
              <a:lnSpc>
                <a:spcPct val="106000"/>
              </a:lnSpc>
              <a:defRPr/>
            </a:pP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Par exemple, au Sénégal, le programme JTEP (</a:t>
            </a:r>
            <a:r>
              <a:rPr lang="fr-FR" sz="1200" i="1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Just Transition Energy Partnership</a:t>
            </a:r>
            <a:r>
              <a:rPr lang="fr-FR" sz="1200" kern="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) a débloqué 2,5 milliards d’euros pour financier des projets bas carbone et aider le pays à réduire sa dépendance aux énergies polluantes.   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CA596A9-EAFB-7BBB-58DD-7578CB98ED8C}"/>
              </a:ext>
            </a:extLst>
          </p:cNvPr>
          <p:cNvSpPr/>
          <p:nvPr/>
        </p:nvSpPr>
        <p:spPr bwMode="gray">
          <a:xfrm>
            <a:off x="1155702" y="4569826"/>
            <a:ext cx="432079" cy="43207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fr-FR" sz="1600" b="1" dirty="0">
              <a:solidFill>
                <a:schemeClr val="bg1"/>
              </a:solidFill>
            </a:endParaRPr>
          </a:p>
        </p:txBody>
      </p:sp>
      <p:pic>
        <p:nvPicPr>
          <p:cNvPr id="97" name="Picture 96" descr="A light bulb with a lightning bolt&#10;&#10;Description automatically generated">
            <a:extLst>
              <a:ext uri="{FF2B5EF4-FFF2-40B4-BE49-F238E27FC236}">
                <a16:creationId xmlns:a16="http://schemas.microsoft.com/office/drawing/2014/main" id="{CB21B430-AFE0-A170-FD17-3898664877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5824" y="4630774"/>
            <a:ext cx="351834" cy="35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0731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4C86DD25-CF78-6CC2-7249-D711AE1EB7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84062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04" imgH="405" progId="TCLayout.ActiveDocument.1">
                  <p:embed/>
                </p:oleObj>
              </mc:Choice>
              <mc:Fallback>
                <p:oleObj name="think-cell Slide" r:id="rId5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C86DD25-CF78-6CC2-7249-D711AE1EB7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0E49B97-20DD-0185-9461-37569D9A3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dirty="0"/>
              <a:t>Standardiser les processus peut faciliter la négociation et la validation des projets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F8690B-CA13-B975-7C86-293368DC551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spcBef>
                <a:spcPts val="774"/>
              </a:spcBef>
              <a:buSzPct val="100000"/>
              <a:buFont typeface="Arial"/>
              <a:buNone/>
            </a:pPr>
            <a:r>
              <a:rPr lang="fr-FR" dirty="0"/>
              <a:t>© 2024 Deloitte Finance - </a:t>
            </a:r>
            <a:r>
              <a:rPr lang="fr-FR" dirty="0" err="1"/>
              <a:t>Confidential</a:t>
            </a:r>
            <a:r>
              <a:rPr lang="fr-FR" dirty="0"/>
              <a:t> Document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4017646-CD3E-CCB9-9BEE-E900A4959C98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495352" y="815882"/>
            <a:ext cx="11162350" cy="1416078"/>
          </a:xfrm>
          <a:prstGeom prst="roundRect">
            <a:avLst>
              <a:gd name="adj" fmla="val 0"/>
            </a:avLst>
          </a:prstGeom>
          <a:noFill/>
          <a:ln w="3175" algn="ctr">
            <a:solidFill>
              <a:srgbClr val="43B02A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defTabSz="914423">
              <a:lnSpc>
                <a:spcPct val="106000"/>
              </a:lnSpc>
              <a:spcAft>
                <a:spcPts val="600"/>
              </a:spcAft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Il s’agit de mettre en place des modèles de référence (modèles financiers et modèles d'évaluation) afin d’analyser rapidement les propositions. En pratique, construire deux modèles : </a:t>
            </a:r>
          </a:p>
          <a:p>
            <a:pPr marL="228600" indent="-228600" defTabSz="914423">
              <a:lnSpc>
                <a:spcPct val="106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Un modèle financier de référence par technologie qui tient compte des réalités locales et imposant des contraintes (fiscales, techniques, etc.)</a:t>
            </a:r>
          </a:p>
          <a:p>
            <a:pPr marL="228600" indent="-228600" defTabSz="914423">
              <a:lnSpc>
                <a:spcPct val="106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fr-FR" sz="1200" dirty="0">
                <a:solidFill>
                  <a:prstClr val="black"/>
                </a:solidFill>
                <a:latin typeface="Calibri" panose="020F0502020204030204"/>
              </a:rPr>
              <a:t>Un modèle d’évaluation des propositions basés sur un benchmark et qui synthétise les hypothèses du modèle financier et les confronte avec des standards et références définies en amont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30DD080-350D-1C47-088E-ECFD7AAFB7D3}"/>
              </a:ext>
            </a:extLst>
          </p:cNvPr>
          <p:cNvGrpSpPr/>
          <p:nvPr/>
        </p:nvGrpSpPr>
        <p:grpSpPr>
          <a:xfrm>
            <a:off x="499270" y="2478097"/>
            <a:ext cx="11163600" cy="325685"/>
            <a:chOff x="499270" y="3202295"/>
            <a:chExt cx="11163600" cy="325685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2D2C886-9454-D45F-AA22-8125915649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9270" y="3350657"/>
              <a:ext cx="111636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C3E0BBCD-E1E3-E663-71F6-EA84FA8463C4}"/>
                </a:ext>
              </a:extLst>
            </p:cNvPr>
            <p:cNvSpPr/>
            <p:nvPr/>
          </p:nvSpPr>
          <p:spPr bwMode="gray">
            <a:xfrm rot="10800000">
              <a:off x="2885937" y="3231257"/>
              <a:ext cx="569912" cy="296723"/>
            </a:xfrm>
            <a:prstGeom prst="triangle">
              <a:avLst/>
            </a:prstGeom>
            <a:solidFill>
              <a:schemeClr val="tx2"/>
            </a:solidFill>
            <a:ln w="1905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93734C0-3968-0943-C8C3-4D5AE543E44C}"/>
                </a:ext>
              </a:extLst>
            </p:cNvPr>
            <p:cNvSpPr/>
            <p:nvPr/>
          </p:nvSpPr>
          <p:spPr bwMode="gray">
            <a:xfrm rot="10800000">
              <a:off x="8736394" y="3202295"/>
              <a:ext cx="569912" cy="296723"/>
            </a:xfrm>
            <a:prstGeom prst="triangle">
              <a:avLst/>
            </a:prstGeom>
            <a:solidFill>
              <a:schemeClr val="tx2"/>
            </a:solidFill>
            <a:ln w="1905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fr-FR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Pentagon 7">
            <a:extLst>
              <a:ext uri="{FF2B5EF4-FFF2-40B4-BE49-F238E27FC236}">
                <a16:creationId xmlns:a16="http://schemas.microsoft.com/office/drawing/2014/main" id="{95F8A49F-FF80-0E2C-1721-0A9CC4BCD0C6}"/>
              </a:ext>
            </a:extLst>
          </p:cNvPr>
          <p:cNvSpPr/>
          <p:nvPr/>
        </p:nvSpPr>
        <p:spPr bwMode="gray">
          <a:xfrm>
            <a:off x="0" y="5793641"/>
            <a:ext cx="12191999" cy="48960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44000" tIns="88900" rIns="88900" bIns="88900" rtlCol="0" anchor="ctr"/>
          <a:lstStyle/>
          <a:p>
            <a:pPr algn="ctr" defTabSz="914423">
              <a:defRPr/>
            </a:pPr>
            <a:r>
              <a:rPr lang="fr-FR" sz="1200" b="1" dirty="0">
                <a:solidFill>
                  <a:schemeClr val="tx1"/>
                </a:solidFill>
                <a:latin typeface="Calibri" panose="020F0502020204030204"/>
              </a:rPr>
              <a:t>Le niveau de compétence et d’expertise n’est pas la principale difficulté : les investisseurs doivent souvent composer avec des délais très longs qui peuvent s’avérer dissuasifs : plusieurs solutions existent, dont la standardisation des process, afin de pallier cet obstacle. 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21E1E72-14A3-770B-2A29-5ED87A866A2C}"/>
              </a:ext>
            </a:extLst>
          </p:cNvPr>
          <p:cNvGrpSpPr>
            <a:grpSpLocks noChangeAspect="1"/>
          </p:cNvGrpSpPr>
          <p:nvPr/>
        </p:nvGrpSpPr>
        <p:grpSpPr>
          <a:xfrm>
            <a:off x="915721" y="2865784"/>
            <a:ext cx="10253719" cy="2858018"/>
            <a:chOff x="-2455467" y="1737983"/>
            <a:chExt cx="14734908" cy="4107059"/>
          </a:xfrm>
        </p:grpSpPr>
        <p:sp>
          <p:nvSpPr>
            <p:cNvPr id="6" name="Rounded Rectangle 56">
              <a:extLst>
                <a:ext uri="{FF2B5EF4-FFF2-40B4-BE49-F238E27FC236}">
                  <a16:creationId xmlns:a16="http://schemas.microsoft.com/office/drawing/2014/main" id="{B60D310A-5ED8-C585-233A-79251B0C2EAF}"/>
                </a:ext>
              </a:extLst>
            </p:cNvPr>
            <p:cNvSpPr/>
            <p:nvPr/>
          </p:nvSpPr>
          <p:spPr bwMode="gray">
            <a:xfrm>
              <a:off x="7553236" y="4951009"/>
              <a:ext cx="4159341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00A3E0"/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en-US" sz="975" kern="0" dirty="0" err="1"/>
                <a:t>Renforcer</a:t>
              </a:r>
              <a:r>
                <a:rPr lang="en-US" sz="975" kern="0" dirty="0"/>
                <a:t> </a:t>
              </a:r>
              <a:r>
                <a:rPr lang="en-US" sz="975" kern="0" dirty="0" err="1"/>
                <a:t>l’accessibilité</a:t>
              </a:r>
              <a:r>
                <a:rPr lang="en-US" sz="975" kern="0" dirty="0"/>
                <a:t> et la comprehension </a:t>
              </a:r>
              <a:r>
                <a:rPr lang="en-US" sz="975" kern="0" dirty="0" err="1"/>
                <a:t>même</a:t>
              </a:r>
              <a:r>
                <a:rPr lang="en-US" sz="975" kern="0" dirty="0"/>
                <a:t> pour les non-experts</a:t>
              </a:r>
            </a:p>
          </p:txBody>
        </p:sp>
        <p:sp>
          <p:nvSpPr>
            <p:cNvPr id="17" name="Rounded Rectangle 56">
              <a:extLst>
                <a:ext uri="{FF2B5EF4-FFF2-40B4-BE49-F238E27FC236}">
                  <a16:creationId xmlns:a16="http://schemas.microsoft.com/office/drawing/2014/main" id="{2848E43A-C795-4EB5-1C5A-DF38569248B9}"/>
                </a:ext>
              </a:extLst>
            </p:cNvPr>
            <p:cNvSpPr/>
            <p:nvPr/>
          </p:nvSpPr>
          <p:spPr bwMode="gray">
            <a:xfrm>
              <a:off x="-1903417" y="4951009"/>
              <a:ext cx="4158403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86BC25">
                  <a:lumMod val="75000"/>
                </a:srgbClr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kern="0" dirty="0"/>
                <a:t>Limiter l’asymétrie d’information contraignant à révéler les informations que l’on souhaite connaître</a:t>
              </a:r>
            </a:p>
          </p:txBody>
        </p:sp>
        <p:sp>
          <p:nvSpPr>
            <p:cNvPr id="19" name="Rounded Rectangle 56">
              <a:extLst>
                <a:ext uri="{FF2B5EF4-FFF2-40B4-BE49-F238E27FC236}">
                  <a16:creationId xmlns:a16="http://schemas.microsoft.com/office/drawing/2014/main" id="{FF7CAD64-EF96-5342-ED9D-3FB486953FA5}"/>
                </a:ext>
              </a:extLst>
            </p:cNvPr>
            <p:cNvSpPr/>
            <p:nvPr/>
          </p:nvSpPr>
          <p:spPr bwMode="gray">
            <a:xfrm>
              <a:off x="-1903415" y="2517025"/>
              <a:ext cx="4158401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86BC25">
                  <a:lumMod val="75000"/>
                </a:srgbClr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kern="0" dirty="0"/>
                <a:t>Favoriser une compréhension facilitée de la modélisation financière du projet</a:t>
              </a:r>
              <a:endParaRPr lang="en-US" sz="975" kern="0" dirty="0"/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8D6F4C15-30AA-1EB9-AEEE-DD84A276BAC9}"/>
                </a:ext>
              </a:extLst>
            </p:cNvPr>
            <p:cNvSpPr/>
            <p:nvPr/>
          </p:nvSpPr>
          <p:spPr bwMode="gray">
            <a:xfrm>
              <a:off x="-2455467" y="3734016"/>
              <a:ext cx="4158403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86BC25">
                  <a:lumMod val="75000"/>
                </a:srgbClr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kern="0" dirty="0"/>
                <a:t>Imposer la transparence et afin d’éviter les allers-retours incessants et allongeant les délais</a:t>
              </a:r>
              <a:endParaRPr lang="en-US" sz="975" kern="0" dirty="0"/>
            </a:p>
          </p:txBody>
        </p:sp>
        <p:sp>
          <p:nvSpPr>
            <p:cNvPr id="21" name="Rounded Rectangle 56">
              <a:extLst>
                <a:ext uri="{FF2B5EF4-FFF2-40B4-BE49-F238E27FC236}">
                  <a16:creationId xmlns:a16="http://schemas.microsoft.com/office/drawing/2014/main" id="{F595A4C0-AA81-71DB-F9FF-DCB4809F7936}"/>
                </a:ext>
              </a:extLst>
            </p:cNvPr>
            <p:cNvSpPr/>
            <p:nvPr/>
          </p:nvSpPr>
          <p:spPr bwMode="gray">
            <a:xfrm>
              <a:off x="7553234" y="2517025"/>
              <a:ext cx="4159341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00A3E0"/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kern="0" dirty="0"/>
                <a:t>Limiter les tâches répétitives et à faible valeur ajoutée </a:t>
              </a:r>
              <a:endParaRPr lang="en-US" sz="975" kern="0" dirty="0"/>
            </a:p>
          </p:txBody>
        </p:sp>
        <p:sp>
          <p:nvSpPr>
            <p:cNvPr id="22" name="Rounded Rectangle 56">
              <a:extLst>
                <a:ext uri="{FF2B5EF4-FFF2-40B4-BE49-F238E27FC236}">
                  <a16:creationId xmlns:a16="http://schemas.microsoft.com/office/drawing/2014/main" id="{332E2188-9C1C-47BD-A58F-10DB78A023EE}"/>
                </a:ext>
              </a:extLst>
            </p:cNvPr>
            <p:cNvSpPr/>
            <p:nvPr/>
          </p:nvSpPr>
          <p:spPr bwMode="gray">
            <a:xfrm>
              <a:off x="8120100" y="3734018"/>
              <a:ext cx="4159341" cy="617506"/>
            </a:xfrm>
            <a:prstGeom prst="roundRect">
              <a:avLst/>
            </a:prstGeom>
            <a:solidFill>
              <a:schemeClr val="bg1"/>
            </a:solidFill>
            <a:ln w="12700" algn="ctr">
              <a:solidFill>
                <a:srgbClr val="00A3E0"/>
              </a:solidFill>
              <a:miter lim="800000"/>
              <a:headEnd/>
              <a:tailEnd/>
            </a:ln>
          </p:spPr>
          <p:txBody>
            <a:bodyPr wrap="square" lIns="27861" tIns="49144" rIns="27861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kern="0" dirty="0"/>
                <a:t>Construire et alimenter un benchmark aux périmètres cohérents </a:t>
              </a:r>
              <a:endParaRPr lang="en-US" sz="975" kern="0" dirty="0"/>
            </a:p>
          </p:txBody>
        </p:sp>
        <p:grpSp>
          <p:nvGrpSpPr>
            <p:cNvPr id="24" name="Group 4">
              <a:extLst>
                <a:ext uri="{FF2B5EF4-FFF2-40B4-BE49-F238E27FC236}">
                  <a16:creationId xmlns:a16="http://schemas.microsoft.com/office/drawing/2014/main" id="{8499A0F5-42F4-10A2-75CF-4CF0C50ED47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86547" y="2373935"/>
              <a:ext cx="1297336" cy="3168516"/>
              <a:chOff x="3899" y="1111"/>
              <a:chExt cx="1049" cy="2562"/>
            </a:xfrm>
          </p:grpSpPr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id="{5BB2A9C3-06AF-7871-EB34-3758AE171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1111"/>
                <a:ext cx="556" cy="1346"/>
              </a:xfrm>
              <a:custGeom>
                <a:avLst/>
                <a:gdLst>
                  <a:gd name="T0" fmla="*/ 303 w 556"/>
                  <a:gd name="T1" fmla="*/ 503 h 1346"/>
                  <a:gd name="T2" fmla="*/ 303 w 556"/>
                  <a:gd name="T3" fmla="*/ 340 h 1346"/>
                  <a:gd name="T4" fmla="*/ 197 w 556"/>
                  <a:gd name="T5" fmla="*/ 231 h 1346"/>
                  <a:gd name="T6" fmla="*/ 71 w 556"/>
                  <a:gd name="T7" fmla="*/ 231 h 1346"/>
                  <a:gd name="T8" fmla="*/ 0 w 556"/>
                  <a:gd name="T9" fmla="*/ 156 h 1346"/>
                  <a:gd name="T10" fmla="*/ 0 w 556"/>
                  <a:gd name="T11" fmla="*/ 75 h 1346"/>
                  <a:gd name="T12" fmla="*/ 71 w 556"/>
                  <a:gd name="T13" fmla="*/ 0 h 1346"/>
                  <a:gd name="T14" fmla="*/ 254 w 556"/>
                  <a:gd name="T15" fmla="*/ 0 h 1346"/>
                  <a:gd name="T16" fmla="*/ 451 w 556"/>
                  <a:gd name="T17" fmla="*/ 204 h 1346"/>
                  <a:gd name="T18" fmla="*/ 451 w 556"/>
                  <a:gd name="T19" fmla="*/ 523 h 1346"/>
                  <a:gd name="T20" fmla="*/ 359 w 556"/>
                  <a:gd name="T21" fmla="*/ 618 h 1346"/>
                  <a:gd name="T22" fmla="*/ 556 w 556"/>
                  <a:gd name="T23" fmla="*/ 822 h 1346"/>
                  <a:gd name="T24" fmla="*/ 423 w 556"/>
                  <a:gd name="T25" fmla="*/ 958 h 1346"/>
                  <a:gd name="T26" fmla="*/ 423 w 556"/>
                  <a:gd name="T27" fmla="*/ 1250 h 1346"/>
                  <a:gd name="T28" fmla="*/ 331 w 556"/>
                  <a:gd name="T29" fmla="*/ 1346 h 1346"/>
                  <a:gd name="T30" fmla="*/ 169 w 556"/>
                  <a:gd name="T31" fmla="*/ 1346 h 1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6" h="1346">
                    <a:moveTo>
                      <a:pt x="303" y="503"/>
                    </a:moveTo>
                    <a:lnTo>
                      <a:pt x="303" y="340"/>
                    </a:lnTo>
                    <a:lnTo>
                      <a:pt x="197" y="231"/>
                    </a:lnTo>
                    <a:lnTo>
                      <a:pt x="71" y="231"/>
                    </a:lnTo>
                    <a:lnTo>
                      <a:pt x="0" y="156"/>
                    </a:lnTo>
                    <a:lnTo>
                      <a:pt x="0" y="75"/>
                    </a:lnTo>
                    <a:lnTo>
                      <a:pt x="71" y="0"/>
                    </a:lnTo>
                    <a:lnTo>
                      <a:pt x="254" y="0"/>
                    </a:lnTo>
                    <a:lnTo>
                      <a:pt x="451" y="204"/>
                    </a:lnTo>
                    <a:lnTo>
                      <a:pt x="451" y="523"/>
                    </a:lnTo>
                    <a:lnTo>
                      <a:pt x="359" y="618"/>
                    </a:lnTo>
                    <a:lnTo>
                      <a:pt x="556" y="822"/>
                    </a:lnTo>
                    <a:lnTo>
                      <a:pt x="423" y="958"/>
                    </a:lnTo>
                    <a:lnTo>
                      <a:pt x="423" y="1250"/>
                    </a:lnTo>
                    <a:lnTo>
                      <a:pt x="331" y="1346"/>
                    </a:lnTo>
                    <a:lnTo>
                      <a:pt x="169" y="1346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Line 6">
                <a:extLst>
                  <a:ext uri="{FF2B5EF4-FFF2-40B4-BE49-F238E27FC236}">
                    <a16:creationId xmlns:a16="http://schemas.microsoft.com/office/drawing/2014/main" id="{BDA2695D-96A4-ABB5-1CC3-4E8FE6D80B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2" y="1342"/>
                <a:ext cx="155" cy="0"/>
              </a:xfrm>
              <a:prstGeom prst="line">
                <a:avLst/>
              </a:pr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ED6C0DC2-184C-0CD5-390C-26AC913BF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220"/>
                <a:ext cx="148" cy="122"/>
              </a:xfrm>
              <a:custGeom>
                <a:avLst/>
                <a:gdLst>
                  <a:gd name="T0" fmla="*/ 148 w 148"/>
                  <a:gd name="T1" fmla="*/ 122 h 122"/>
                  <a:gd name="T2" fmla="*/ 148 w 148"/>
                  <a:gd name="T3" fmla="*/ 88 h 122"/>
                  <a:gd name="T4" fmla="*/ 70 w 148"/>
                  <a:gd name="T5" fmla="*/ 0 h 122"/>
                  <a:gd name="T6" fmla="*/ 0 w 148"/>
                  <a:gd name="T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" h="122">
                    <a:moveTo>
                      <a:pt x="148" y="122"/>
                    </a:moveTo>
                    <a:lnTo>
                      <a:pt x="148" y="88"/>
                    </a:lnTo>
                    <a:lnTo>
                      <a:pt x="7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39E21FAF-76D4-BB54-D903-F0353A3FF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417"/>
                <a:ext cx="444" cy="503"/>
              </a:xfrm>
              <a:custGeom>
                <a:avLst/>
                <a:gdLst>
                  <a:gd name="T0" fmla="*/ 444 w 444"/>
                  <a:gd name="T1" fmla="*/ 503 h 503"/>
                  <a:gd name="T2" fmla="*/ 324 w 444"/>
                  <a:gd name="T3" fmla="*/ 503 h 503"/>
                  <a:gd name="T4" fmla="*/ 232 w 444"/>
                  <a:gd name="T5" fmla="*/ 408 h 503"/>
                  <a:gd name="T6" fmla="*/ 92 w 444"/>
                  <a:gd name="T7" fmla="*/ 408 h 503"/>
                  <a:gd name="T8" fmla="*/ 0 w 444"/>
                  <a:gd name="T9" fmla="*/ 312 h 503"/>
                  <a:gd name="T10" fmla="*/ 0 w 444"/>
                  <a:gd name="T11" fmla="*/ 68 h 503"/>
                  <a:gd name="T12" fmla="*/ 63 w 444"/>
                  <a:gd name="T13" fmla="*/ 0 h 503"/>
                  <a:gd name="T14" fmla="*/ 169 w 444"/>
                  <a:gd name="T15" fmla="*/ 0 h 503"/>
                  <a:gd name="T16" fmla="*/ 240 w 444"/>
                  <a:gd name="T17" fmla="*/ 75 h 503"/>
                  <a:gd name="T18" fmla="*/ 240 w 444"/>
                  <a:gd name="T19" fmla="*/ 285 h 503"/>
                  <a:gd name="T20" fmla="*/ 345 w 444"/>
                  <a:gd name="T21" fmla="*/ 401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4" h="503">
                    <a:moveTo>
                      <a:pt x="444" y="503"/>
                    </a:moveTo>
                    <a:lnTo>
                      <a:pt x="324" y="503"/>
                    </a:lnTo>
                    <a:lnTo>
                      <a:pt x="232" y="408"/>
                    </a:lnTo>
                    <a:lnTo>
                      <a:pt x="92" y="408"/>
                    </a:lnTo>
                    <a:lnTo>
                      <a:pt x="0" y="312"/>
                    </a:lnTo>
                    <a:lnTo>
                      <a:pt x="0" y="68"/>
                    </a:lnTo>
                    <a:lnTo>
                      <a:pt x="63" y="0"/>
                    </a:lnTo>
                    <a:lnTo>
                      <a:pt x="169" y="0"/>
                    </a:lnTo>
                    <a:lnTo>
                      <a:pt x="240" y="75"/>
                    </a:lnTo>
                    <a:lnTo>
                      <a:pt x="240" y="285"/>
                    </a:lnTo>
                    <a:lnTo>
                      <a:pt x="345" y="401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411CF15B-222A-EB01-01A5-8D962ED45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594"/>
                <a:ext cx="141" cy="54"/>
              </a:xfrm>
              <a:custGeom>
                <a:avLst/>
                <a:gdLst>
                  <a:gd name="T0" fmla="*/ 141 w 141"/>
                  <a:gd name="T1" fmla="*/ 0 h 54"/>
                  <a:gd name="T2" fmla="*/ 56 w 141"/>
                  <a:gd name="T3" fmla="*/ 0 h 54"/>
                  <a:gd name="T4" fmla="*/ 0 w 141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54">
                    <a:moveTo>
                      <a:pt x="141" y="0"/>
                    </a:moveTo>
                    <a:lnTo>
                      <a:pt x="56" y="0"/>
                    </a:lnTo>
                    <a:lnTo>
                      <a:pt x="0" y="5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EA7BCAA9-3971-9785-62C8-246764C14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6" y="1390"/>
                <a:ext cx="289" cy="421"/>
              </a:xfrm>
              <a:custGeom>
                <a:avLst/>
                <a:gdLst>
                  <a:gd name="T0" fmla="*/ 0 w 289"/>
                  <a:gd name="T1" fmla="*/ 0 h 421"/>
                  <a:gd name="T2" fmla="*/ 105 w 289"/>
                  <a:gd name="T3" fmla="*/ 0 h 421"/>
                  <a:gd name="T4" fmla="*/ 289 w 289"/>
                  <a:gd name="T5" fmla="*/ 197 h 421"/>
                  <a:gd name="T6" fmla="*/ 289 w 289"/>
                  <a:gd name="T7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9" h="421">
                    <a:moveTo>
                      <a:pt x="0" y="0"/>
                    </a:moveTo>
                    <a:lnTo>
                      <a:pt x="105" y="0"/>
                    </a:lnTo>
                    <a:lnTo>
                      <a:pt x="289" y="197"/>
                    </a:lnTo>
                    <a:lnTo>
                      <a:pt x="289" y="421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C0C490E2-3E76-5CBC-0E33-0CA8A5FFF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573"/>
                <a:ext cx="331" cy="727"/>
              </a:xfrm>
              <a:custGeom>
                <a:avLst/>
                <a:gdLst>
                  <a:gd name="T0" fmla="*/ 126 w 331"/>
                  <a:gd name="T1" fmla="*/ 727 h 727"/>
                  <a:gd name="T2" fmla="*/ 169 w 331"/>
                  <a:gd name="T3" fmla="*/ 687 h 727"/>
                  <a:gd name="T4" fmla="*/ 331 w 331"/>
                  <a:gd name="T5" fmla="*/ 693 h 727"/>
                  <a:gd name="T6" fmla="*/ 331 w 331"/>
                  <a:gd name="T7" fmla="*/ 306 h 727"/>
                  <a:gd name="T8" fmla="*/ 260 w 331"/>
                  <a:gd name="T9" fmla="*/ 238 h 727"/>
                  <a:gd name="T10" fmla="*/ 119 w 331"/>
                  <a:gd name="T11" fmla="*/ 238 h 727"/>
                  <a:gd name="T12" fmla="*/ 0 w 331"/>
                  <a:gd name="T13" fmla="*/ 109 h 727"/>
                  <a:gd name="T14" fmla="*/ 0 w 331"/>
                  <a:gd name="T15" fmla="*/ 0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1" h="727">
                    <a:moveTo>
                      <a:pt x="126" y="727"/>
                    </a:moveTo>
                    <a:lnTo>
                      <a:pt x="169" y="687"/>
                    </a:lnTo>
                    <a:lnTo>
                      <a:pt x="331" y="693"/>
                    </a:lnTo>
                    <a:lnTo>
                      <a:pt x="331" y="306"/>
                    </a:lnTo>
                    <a:lnTo>
                      <a:pt x="260" y="238"/>
                    </a:lnTo>
                    <a:lnTo>
                      <a:pt x="119" y="238"/>
                    </a:lnTo>
                    <a:lnTo>
                      <a:pt x="0" y="109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2">
                <a:extLst>
                  <a:ext uri="{FF2B5EF4-FFF2-40B4-BE49-F238E27FC236}">
                    <a16:creationId xmlns:a16="http://schemas.microsoft.com/office/drawing/2014/main" id="{C5209FF9-DBA6-92C7-DB98-261175850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2266"/>
                <a:ext cx="852" cy="1183"/>
              </a:xfrm>
              <a:custGeom>
                <a:avLst/>
                <a:gdLst>
                  <a:gd name="T0" fmla="*/ 775 w 852"/>
                  <a:gd name="T1" fmla="*/ 0 h 1183"/>
                  <a:gd name="T2" fmla="*/ 852 w 852"/>
                  <a:gd name="T3" fmla="*/ 82 h 1183"/>
                  <a:gd name="T4" fmla="*/ 852 w 852"/>
                  <a:gd name="T5" fmla="*/ 524 h 1183"/>
                  <a:gd name="T6" fmla="*/ 768 w 852"/>
                  <a:gd name="T7" fmla="*/ 612 h 1183"/>
                  <a:gd name="T8" fmla="*/ 768 w 852"/>
                  <a:gd name="T9" fmla="*/ 870 h 1183"/>
                  <a:gd name="T10" fmla="*/ 599 w 852"/>
                  <a:gd name="T11" fmla="*/ 1054 h 1183"/>
                  <a:gd name="T12" fmla="*/ 331 w 852"/>
                  <a:gd name="T13" fmla="*/ 1054 h 1183"/>
                  <a:gd name="T14" fmla="*/ 204 w 852"/>
                  <a:gd name="T15" fmla="*/ 1183 h 1183"/>
                  <a:gd name="T16" fmla="*/ 0 w 852"/>
                  <a:gd name="T17" fmla="*/ 1183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1183">
                    <a:moveTo>
                      <a:pt x="775" y="0"/>
                    </a:moveTo>
                    <a:lnTo>
                      <a:pt x="852" y="82"/>
                    </a:lnTo>
                    <a:lnTo>
                      <a:pt x="852" y="524"/>
                    </a:lnTo>
                    <a:lnTo>
                      <a:pt x="768" y="612"/>
                    </a:lnTo>
                    <a:lnTo>
                      <a:pt x="768" y="870"/>
                    </a:lnTo>
                    <a:lnTo>
                      <a:pt x="599" y="1054"/>
                    </a:lnTo>
                    <a:lnTo>
                      <a:pt x="331" y="1054"/>
                    </a:lnTo>
                    <a:lnTo>
                      <a:pt x="204" y="1183"/>
                    </a:lnTo>
                    <a:lnTo>
                      <a:pt x="0" y="1183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3">
                <a:extLst>
                  <a:ext uri="{FF2B5EF4-FFF2-40B4-BE49-F238E27FC236}">
                    <a16:creationId xmlns:a16="http://schemas.microsoft.com/office/drawing/2014/main" id="{E990F530-E0B4-3AE9-0E71-BE0F71460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3320"/>
                <a:ext cx="725" cy="353"/>
              </a:xfrm>
              <a:custGeom>
                <a:avLst/>
                <a:gdLst>
                  <a:gd name="T0" fmla="*/ 725 w 725"/>
                  <a:gd name="T1" fmla="*/ 0 h 353"/>
                  <a:gd name="T2" fmla="*/ 535 w 725"/>
                  <a:gd name="T3" fmla="*/ 190 h 353"/>
                  <a:gd name="T4" fmla="*/ 451 w 725"/>
                  <a:gd name="T5" fmla="*/ 190 h 353"/>
                  <a:gd name="T6" fmla="*/ 303 w 725"/>
                  <a:gd name="T7" fmla="*/ 353 h 353"/>
                  <a:gd name="T8" fmla="*/ 106 w 725"/>
                  <a:gd name="T9" fmla="*/ 353 h 353"/>
                  <a:gd name="T10" fmla="*/ 0 w 725"/>
                  <a:gd name="T11" fmla="*/ 244 h 353"/>
                  <a:gd name="T12" fmla="*/ 0 w 725"/>
                  <a:gd name="T13" fmla="*/ 170 h 353"/>
                  <a:gd name="T14" fmla="*/ 99 w 725"/>
                  <a:gd name="T15" fmla="*/ 68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5" h="353">
                    <a:moveTo>
                      <a:pt x="725" y="0"/>
                    </a:moveTo>
                    <a:lnTo>
                      <a:pt x="535" y="190"/>
                    </a:lnTo>
                    <a:lnTo>
                      <a:pt x="451" y="190"/>
                    </a:lnTo>
                    <a:lnTo>
                      <a:pt x="303" y="353"/>
                    </a:lnTo>
                    <a:lnTo>
                      <a:pt x="106" y="353"/>
                    </a:lnTo>
                    <a:lnTo>
                      <a:pt x="0" y="244"/>
                    </a:lnTo>
                    <a:lnTo>
                      <a:pt x="0" y="170"/>
                    </a:lnTo>
                    <a:lnTo>
                      <a:pt x="99" y="68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4">
                <a:extLst>
                  <a:ext uri="{FF2B5EF4-FFF2-40B4-BE49-F238E27FC236}">
                    <a16:creationId xmlns:a16="http://schemas.microsoft.com/office/drawing/2014/main" id="{0E7F24B1-70B2-C791-8474-01E95472A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3510"/>
                <a:ext cx="303" cy="102"/>
              </a:xfrm>
              <a:custGeom>
                <a:avLst/>
                <a:gdLst>
                  <a:gd name="T0" fmla="*/ 303 w 303"/>
                  <a:gd name="T1" fmla="*/ 0 h 102"/>
                  <a:gd name="T2" fmla="*/ 183 w 303"/>
                  <a:gd name="T3" fmla="*/ 0 h 102"/>
                  <a:gd name="T4" fmla="*/ 84 w 303"/>
                  <a:gd name="T5" fmla="*/ 102 h 102"/>
                  <a:gd name="T6" fmla="*/ 0 w 303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3" h="102">
                    <a:moveTo>
                      <a:pt x="303" y="0"/>
                    </a:moveTo>
                    <a:lnTo>
                      <a:pt x="183" y="0"/>
                    </a:lnTo>
                    <a:lnTo>
                      <a:pt x="84" y="102"/>
                    </a:lnTo>
                    <a:lnTo>
                      <a:pt x="0" y="102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Line 15">
                <a:extLst>
                  <a:ext uri="{FF2B5EF4-FFF2-40B4-BE49-F238E27FC236}">
                    <a16:creationId xmlns:a16="http://schemas.microsoft.com/office/drawing/2014/main" id="{354709D1-ED7C-C928-4E33-DA5D118F7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7" y="3537"/>
                <a:ext cx="162" cy="0"/>
              </a:xfrm>
              <a:prstGeom prst="line">
                <a:avLst/>
              </a:pr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6">
                <a:extLst>
                  <a:ext uri="{FF2B5EF4-FFF2-40B4-BE49-F238E27FC236}">
                    <a16:creationId xmlns:a16="http://schemas.microsoft.com/office/drawing/2014/main" id="{8C03C1CB-9EC4-AA98-53EA-F40BC75A5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777"/>
                <a:ext cx="451" cy="775"/>
              </a:xfrm>
              <a:custGeom>
                <a:avLst/>
                <a:gdLst>
                  <a:gd name="T0" fmla="*/ 197 w 451"/>
                  <a:gd name="T1" fmla="*/ 0 h 775"/>
                  <a:gd name="T2" fmla="*/ 324 w 451"/>
                  <a:gd name="T3" fmla="*/ 122 h 775"/>
                  <a:gd name="T4" fmla="*/ 451 w 451"/>
                  <a:gd name="T5" fmla="*/ 122 h 775"/>
                  <a:gd name="T6" fmla="*/ 451 w 451"/>
                  <a:gd name="T7" fmla="*/ 306 h 775"/>
                  <a:gd name="T8" fmla="*/ 0 w 451"/>
                  <a:gd name="T9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775">
                    <a:moveTo>
                      <a:pt x="197" y="0"/>
                    </a:moveTo>
                    <a:lnTo>
                      <a:pt x="324" y="122"/>
                    </a:lnTo>
                    <a:lnTo>
                      <a:pt x="451" y="122"/>
                    </a:lnTo>
                    <a:lnTo>
                      <a:pt x="451" y="306"/>
                    </a:lnTo>
                    <a:lnTo>
                      <a:pt x="0" y="775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7">
                <a:extLst>
                  <a:ext uri="{FF2B5EF4-FFF2-40B4-BE49-F238E27FC236}">
                    <a16:creationId xmlns:a16="http://schemas.microsoft.com/office/drawing/2014/main" id="{4F6C61C8-00D6-A554-CCB8-E7A25FB84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008"/>
                <a:ext cx="261" cy="136"/>
              </a:xfrm>
              <a:custGeom>
                <a:avLst/>
                <a:gdLst>
                  <a:gd name="T0" fmla="*/ 261 w 261"/>
                  <a:gd name="T1" fmla="*/ 0 h 136"/>
                  <a:gd name="T2" fmla="*/ 134 w 261"/>
                  <a:gd name="T3" fmla="*/ 0 h 136"/>
                  <a:gd name="T4" fmla="*/ 0 w 261"/>
                  <a:gd name="T5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1" h="136">
                    <a:moveTo>
                      <a:pt x="261" y="0"/>
                    </a:moveTo>
                    <a:lnTo>
                      <a:pt x="134" y="0"/>
                    </a:lnTo>
                    <a:lnTo>
                      <a:pt x="0" y="136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8">
                <a:extLst>
                  <a:ext uri="{FF2B5EF4-FFF2-40B4-BE49-F238E27FC236}">
                    <a16:creationId xmlns:a16="http://schemas.microsoft.com/office/drawing/2014/main" id="{6969F327-B957-F784-0369-49CA3624C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1825"/>
                <a:ext cx="366" cy="530"/>
              </a:xfrm>
              <a:custGeom>
                <a:avLst/>
                <a:gdLst>
                  <a:gd name="T0" fmla="*/ 78 w 366"/>
                  <a:gd name="T1" fmla="*/ 0 h 530"/>
                  <a:gd name="T2" fmla="*/ 0 w 366"/>
                  <a:gd name="T3" fmla="*/ 74 h 530"/>
                  <a:gd name="T4" fmla="*/ 0 w 366"/>
                  <a:gd name="T5" fmla="*/ 203 h 530"/>
                  <a:gd name="T6" fmla="*/ 0 w 366"/>
                  <a:gd name="T7" fmla="*/ 387 h 530"/>
                  <a:gd name="T8" fmla="*/ 134 w 366"/>
                  <a:gd name="T9" fmla="*/ 530 h 530"/>
                  <a:gd name="T10" fmla="*/ 310 w 366"/>
                  <a:gd name="T11" fmla="*/ 530 h 530"/>
                  <a:gd name="T12" fmla="*/ 366 w 366"/>
                  <a:gd name="T13" fmla="*/ 462 h 530"/>
                  <a:gd name="T14" fmla="*/ 366 w 366"/>
                  <a:gd name="T15" fmla="*/ 197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6" h="530">
                    <a:moveTo>
                      <a:pt x="78" y="0"/>
                    </a:moveTo>
                    <a:lnTo>
                      <a:pt x="0" y="74"/>
                    </a:lnTo>
                    <a:lnTo>
                      <a:pt x="0" y="203"/>
                    </a:lnTo>
                    <a:lnTo>
                      <a:pt x="0" y="387"/>
                    </a:lnTo>
                    <a:lnTo>
                      <a:pt x="134" y="530"/>
                    </a:lnTo>
                    <a:lnTo>
                      <a:pt x="310" y="530"/>
                    </a:lnTo>
                    <a:lnTo>
                      <a:pt x="366" y="462"/>
                    </a:lnTo>
                    <a:lnTo>
                      <a:pt x="366" y="197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9">
                <a:extLst>
                  <a:ext uri="{FF2B5EF4-FFF2-40B4-BE49-F238E27FC236}">
                    <a16:creationId xmlns:a16="http://schemas.microsoft.com/office/drawing/2014/main" id="{C8A23022-DCEC-DEBA-965F-4A9B73646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1988"/>
                <a:ext cx="91" cy="244"/>
              </a:xfrm>
              <a:custGeom>
                <a:avLst/>
                <a:gdLst>
                  <a:gd name="T0" fmla="*/ 91 w 91"/>
                  <a:gd name="T1" fmla="*/ 244 h 244"/>
                  <a:gd name="T2" fmla="*/ 0 w 91"/>
                  <a:gd name="T3" fmla="*/ 149 h 244"/>
                  <a:gd name="T4" fmla="*/ 0 w 91"/>
                  <a:gd name="T5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244">
                    <a:moveTo>
                      <a:pt x="91" y="244"/>
                    </a:moveTo>
                    <a:lnTo>
                      <a:pt x="0" y="149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20">
                <a:extLst>
                  <a:ext uri="{FF2B5EF4-FFF2-40B4-BE49-F238E27FC236}">
                    <a16:creationId xmlns:a16="http://schemas.microsoft.com/office/drawing/2014/main" id="{58D69724-6415-0775-4CBE-0E1D5D4E5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1899"/>
                <a:ext cx="127" cy="293"/>
              </a:xfrm>
              <a:custGeom>
                <a:avLst/>
                <a:gdLst>
                  <a:gd name="T0" fmla="*/ 0 w 127"/>
                  <a:gd name="T1" fmla="*/ 0 h 293"/>
                  <a:gd name="T2" fmla="*/ 127 w 127"/>
                  <a:gd name="T3" fmla="*/ 136 h 293"/>
                  <a:gd name="T4" fmla="*/ 127 w 127"/>
                  <a:gd name="T5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293">
                    <a:moveTo>
                      <a:pt x="0" y="0"/>
                    </a:moveTo>
                    <a:lnTo>
                      <a:pt x="127" y="136"/>
                    </a:lnTo>
                    <a:lnTo>
                      <a:pt x="127" y="293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21">
                <a:extLst>
                  <a:ext uri="{FF2B5EF4-FFF2-40B4-BE49-F238E27FC236}">
                    <a16:creationId xmlns:a16="http://schemas.microsoft.com/office/drawing/2014/main" id="{74D8CA66-47EF-76B1-8D0E-9713F71E5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2409"/>
                <a:ext cx="521" cy="265"/>
              </a:xfrm>
              <a:custGeom>
                <a:avLst/>
                <a:gdLst>
                  <a:gd name="T0" fmla="*/ 521 w 521"/>
                  <a:gd name="T1" fmla="*/ 0 h 265"/>
                  <a:gd name="T2" fmla="*/ 521 w 521"/>
                  <a:gd name="T3" fmla="*/ 170 h 265"/>
                  <a:gd name="T4" fmla="*/ 429 w 521"/>
                  <a:gd name="T5" fmla="*/ 265 h 265"/>
                  <a:gd name="T6" fmla="*/ 197 w 521"/>
                  <a:gd name="T7" fmla="*/ 265 h 265"/>
                  <a:gd name="T8" fmla="*/ 105 w 521"/>
                  <a:gd name="T9" fmla="*/ 163 h 265"/>
                  <a:gd name="T10" fmla="*/ 0 w 521"/>
                  <a:gd name="T11" fmla="*/ 16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1" h="265">
                    <a:moveTo>
                      <a:pt x="521" y="0"/>
                    </a:moveTo>
                    <a:lnTo>
                      <a:pt x="521" y="170"/>
                    </a:lnTo>
                    <a:lnTo>
                      <a:pt x="429" y="265"/>
                    </a:lnTo>
                    <a:lnTo>
                      <a:pt x="197" y="265"/>
                    </a:lnTo>
                    <a:lnTo>
                      <a:pt x="105" y="163"/>
                    </a:lnTo>
                    <a:lnTo>
                      <a:pt x="0" y="163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22">
                <a:extLst>
                  <a:ext uri="{FF2B5EF4-FFF2-40B4-BE49-F238E27FC236}">
                    <a16:creationId xmlns:a16="http://schemas.microsoft.com/office/drawing/2014/main" id="{8525098F-D8A9-B25B-0038-365724446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2307"/>
                <a:ext cx="331" cy="822"/>
              </a:xfrm>
              <a:custGeom>
                <a:avLst/>
                <a:gdLst>
                  <a:gd name="T0" fmla="*/ 92 w 331"/>
                  <a:gd name="T1" fmla="*/ 0 h 822"/>
                  <a:gd name="T2" fmla="*/ 0 w 331"/>
                  <a:gd name="T3" fmla="*/ 95 h 822"/>
                  <a:gd name="T4" fmla="*/ 0 w 331"/>
                  <a:gd name="T5" fmla="*/ 720 h 822"/>
                  <a:gd name="T6" fmla="*/ 99 w 331"/>
                  <a:gd name="T7" fmla="*/ 822 h 822"/>
                  <a:gd name="T8" fmla="*/ 190 w 331"/>
                  <a:gd name="T9" fmla="*/ 822 h 822"/>
                  <a:gd name="T10" fmla="*/ 331 w 331"/>
                  <a:gd name="T11" fmla="*/ 673 h 822"/>
                  <a:gd name="T12" fmla="*/ 331 w 331"/>
                  <a:gd name="T13" fmla="*/ 523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822">
                    <a:moveTo>
                      <a:pt x="92" y="0"/>
                    </a:moveTo>
                    <a:lnTo>
                      <a:pt x="0" y="95"/>
                    </a:lnTo>
                    <a:lnTo>
                      <a:pt x="0" y="720"/>
                    </a:lnTo>
                    <a:lnTo>
                      <a:pt x="99" y="822"/>
                    </a:lnTo>
                    <a:lnTo>
                      <a:pt x="190" y="822"/>
                    </a:lnTo>
                    <a:lnTo>
                      <a:pt x="331" y="673"/>
                    </a:lnTo>
                    <a:lnTo>
                      <a:pt x="331" y="523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23">
                <a:extLst>
                  <a:ext uri="{FF2B5EF4-FFF2-40B4-BE49-F238E27FC236}">
                    <a16:creationId xmlns:a16="http://schemas.microsoft.com/office/drawing/2014/main" id="{F811652F-D1E4-C923-EE2D-A5878FF26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2960"/>
                <a:ext cx="472" cy="421"/>
              </a:xfrm>
              <a:custGeom>
                <a:avLst/>
                <a:gdLst>
                  <a:gd name="T0" fmla="*/ 472 w 472"/>
                  <a:gd name="T1" fmla="*/ 0 h 421"/>
                  <a:gd name="T2" fmla="*/ 239 w 472"/>
                  <a:gd name="T3" fmla="*/ 244 h 421"/>
                  <a:gd name="T4" fmla="*/ 239 w 472"/>
                  <a:gd name="T5" fmla="*/ 366 h 421"/>
                  <a:gd name="T6" fmla="*/ 183 w 472"/>
                  <a:gd name="T7" fmla="*/ 421 h 421"/>
                  <a:gd name="T8" fmla="*/ 77 w 472"/>
                  <a:gd name="T9" fmla="*/ 421 h 421"/>
                  <a:gd name="T10" fmla="*/ 0 w 472"/>
                  <a:gd name="T11" fmla="*/ 339 h 421"/>
                  <a:gd name="T12" fmla="*/ 0 w 472"/>
                  <a:gd name="T13" fmla="*/ 183 h 421"/>
                  <a:gd name="T14" fmla="*/ 84 w 472"/>
                  <a:gd name="T15" fmla="*/ 108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2" h="421">
                    <a:moveTo>
                      <a:pt x="472" y="0"/>
                    </a:moveTo>
                    <a:lnTo>
                      <a:pt x="239" y="244"/>
                    </a:lnTo>
                    <a:lnTo>
                      <a:pt x="239" y="366"/>
                    </a:lnTo>
                    <a:lnTo>
                      <a:pt x="183" y="421"/>
                    </a:lnTo>
                    <a:lnTo>
                      <a:pt x="77" y="421"/>
                    </a:lnTo>
                    <a:lnTo>
                      <a:pt x="0" y="339"/>
                    </a:lnTo>
                    <a:lnTo>
                      <a:pt x="0" y="183"/>
                    </a:lnTo>
                    <a:lnTo>
                      <a:pt x="84" y="108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24">
                <a:extLst>
                  <a:ext uri="{FF2B5EF4-FFF2-40B4-BE49-F238E27FC236}">
                    <a16:creationId xmlns:a16="http://schemas.microsoft.com/office/drawing/2014/main" id="{F82F00D0-9F04-E02A-77D0-5A40AC201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3" y="3129"/>
                <a:ext cx="57" cy="184"/>
              </a:xfrm>
              <a:custGeom>
                <a:avLst/>
                <a:gdLst>
                  <a:gd name="T0" fmla="*/ 57 w 57"/>
                  <a:gd name="T1" fmla="*/ 0 h 184"/>
                  <a:gd name="T2" fmla="*/ 0 w 57"/>
                  <a:gd name="T3" fmla="*/ 62 h 184"/>
                  <a:gd name="T4" fmla="*/ 0 w 5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84">
                    <a:moveTo>
                      <a:pt x="57" y="0"/>
                    </a:moveTo>
                    <a:lnTo>
                      <a:pt x="0" y="62"/>
                    </a:lnTo>
                    <a:lnTo>
                      <a:pt x="0" y="18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25">
                <a:extLst>
                  <a:ext uri="{FF2B5EF4-FFF2-40B4-BE49-F238E27FC236}">
                    <a16:creationId xmlns:a16="http://schemas.microsoft.com/office/drawing/2014/main" id="{B24B9AA6-BE72-C6BF-E817-76175FC01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2361"/>
                <a:ext cx="430" cy="449"/>
              </a:xfrm>
              <a:custGeom>
                <a:avLst/>
                <a:gdLst>
                  <a:gd name="T0" fmla="*/ 430 w 430"/>
                  <a:gd name="T1" fmla="*/ 0 h 449"/>
                  <a:gd name="T2" fmla="*/ 430 w 430"/>
                  <a:gd name="T3" fmla="*/ 218 h 449"/>
                  <a:gd name="T4" fmla="*/ 205 w 430"/>
                  <a:gd name="T5" fmla="*/ 449 h 449"/>
                  <a:gd name="T6" fmla="*/ 71 w 430"/>
                  <a:gd name="T7" fmla="*/ 449 h 449"/>
                  <a:gd name="T8" fmla="*/ 0 w 430"/>
                  <a:gd name="T9" fmla="*/ 37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449">
                    <a:moveTo>
                      <a:pt x="430" y="0"/>
                    </a:moveTo>
                    <a:lnTo>
                      <a:pt x="430" y="218"/>
                    </a:lnTo>
                    <a:lnTo>
                      <a:pt x="205" y="449"/>
                    </a:lnTo>
                    <a:lnTo>
                      <a:pt x="71" y="449"/>
                    </a:lnTo>
                    <a:lnTo>
                      <a:pt x="0" y="37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26">
                <a:extLst>
                  <a:ext uri="{FF2B5EF4-FFF2-40B4-BE49-F238E27FC236}">
                    <a16:creationId xmlns:a16="http://schemas.microsoft.com/office/drawing/2014/main" id="{C5F0FD64-859A-3F0E-2056-9004C3246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2810"/>
                <a:ext cx="247" cy="394"/>
              </a:xfrm>
              <a:custGeom>
                <a:avLst/>
                <a:gdLst>
                  <a:gd name="T0" fmla="*/ 247 w 247"/>
                  <a:gd name="T1" fmla="*/ 0 h 394"/>
                  <a:gd name="T2" fmla="*/ 247 w 247"/>
                  <a:gd name="T3" fmla="*/ 129 h 394"/>
                  <a:gd name="T4" fmla="*/ 0 w 247"/>
                  <a:gd name="T5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394">
                    <a:moveTo>
                      <a:pt x="247" y="0"/>
                    </a:moveTo>
                    <a:lnTo>
                      <a:pt x="247" y="129"/>
                    </a:lnTo>
                    <a:lnTo>
                      <a:pt x="0" y="39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451513CC-3D52-9669-C642-96C495BE4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3061"/>
                <a:ext cx="141" cy="306"/>
              </a:xfrm>
              <a:custGeom>
                <a:avLst/>
                <a:gdLst>
                  <a:gd name="T0" fmla="*/ 141 w 141"/>
                  <a:gd name="T1" fmla="*/ 0 h 306"/>
                  <a:gd name="T2" fmla="*/ 141 w 141"/>
                  <a:gd name="T3" fmla="*/ 157 h 306"/>
                  <a:gd name="T4" fmla="*/ 0 w 141"/>
                  <a:gd name="T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306">
                    <a:moveTo>
                      <a:pt x="141" y="0"/>
                    </a:moveTo>
                    <a:lnTo>
                      <a:pt x="141" y="157"/>
                    </a:lnTo>
                    <a:lnTo>
                      <a:pt x="0" y="306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4CCF5815-2237-47BA-94BC-7652DE8F9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2878"/>
                <a:ext cx="353" cy="204"/>
              </a:xfrm>
              <a:custGeom>
                <a:avLst/>
                <a:gdLst>
                  <a:gd name="T0" fmla="*/ 353 w 353"/>
                  <a:gd name="T1" fmla="*/ 0 h 204"/>
                  <a:gd name="T2" fmla="*/ 198 w 353"/>
                  <a:gd name="T3" fmla="*/ 0 h 204"/>
                  <a:gd name="T4" fmla="*/ 0 w 353"/>
                  <a:gd name="T5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3" h="204">
                    <a:moveTo>
                      <a:pt x="353" y="0"/>
                    </a:moveTo>
                    <a:lnTo>
                      <a:pt x="198" y="0"/>
                    </a:lnTo>
                    <a:lnTo>
                      <a:pt x="0" y="20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29">
                <a:extLst>
                  <a:ext uri="{FF2B5EF4-FFF2-40B4-BE49-F238E27FC236}">
                    <a16:creationId xmlns:a16="http://schemas.microsoft.com/office/drawing/2014/main" id="{AA1EAFE6-5D0A-1AF5-DD0C-BED060675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09"/>
                <a:ext cx="239" cy="449"/>
              </a:xfrm>
              <a:custGeom>
                <a:avLst/>
                <a:gdLst>
                  <a:gd name="T0" fmla="*/ 239 w 239"/>
                  <a:gd name="T1" fmla="*/ 0 h 449"/>
                  <a:gd name="T2" fmla="*/ 239 w 239"/>
                  <a:gd name="T3" fmla="*/ 204 h 449"/>
                  <a:gd name="T4" fmla="*/ 0 w 239"/>
                  <a:gd name="T5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449">
                    <a:moveTo>
                      <a:pt x="239" y="0"/>
                    </a:moveTo>
                    <a:lnTo>
                      <a:pt x="239" y="204"/>
                    </a:lnTo>
                    <a:lnTo>
                      <a:pt x="0" y="449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30">
                <a:extLst>
                  <a:ext uri="{FF2B5EF4-FFF2-40B4-BE49-F238E27FC236}">
                    <a16:creationId xmlns:a16="http://schemas.microsoft.com/office/drawing/2014/main" id="{3E438F87-9B34-D6AE-7AE5-8D95D2C9EE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" y="2701"/>
                <a:ext cx="63" cy="116"/>
              </a:xfrm>
              <a:custGeom>
                <a:avLst/>
                <a:gdLst>
                  <a:gd name="T0" fmla="*/ 0 w 63"/>
                  <a:gd name="T1" fmla="*/ 0 h 116"/>
                  <a:gd name="T2" fmla="*/ 63 w 63"/>
                  <a:gd name="T3" fmla="*/ 68 h 116"/>
                  <a:gd name="T4" fmla="*/ 14 w 63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116">
                    <a:moveTo>
                      <a:pt x="0" y="0"/>
                    </a:moveTo>
                    <a:lnTo>
                      <a:pt x="63" y="68"/>
                    </a:lnTo>
                    <a:lnTo>
                      <a:pt x="14" y="116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31">
                <a:extLst>
                  <a:ext uri="{FF2B5EF4-FFF2-40B4-BE49-F238E27FC236}">
                    <a16:creationId xmlns:a16="http://schemas.microsoft.com/office/drawing/2014/main" id="{3658E412-564E-04F9-BB82-4CD289771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2" y="2674"/>
                <a:ext cx="239" cy="116"/>
              </a:xfrm>
              <a:custGeom>
                <a:avLst/>
                <a:gdLst>
                  <a:gd name="T0" fmla="*/ 239 w 239"/>
                  <a:gd name="T1" fmla="*/ 0 h 116"/>
                  <a:gd name="T2" fmla="*/ 126 w 239"/>
                  <a:gd name="T3" fmla="*/ 116 h 116"/>
                  <a:gd name="T4" fmla="*/ 0 w 239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116">
                    <a:moveTo>
                      <a:pt x="239" y="0"/>
                    </a:moveTo>
                    <a:lnTo>
                      <a:pt x="126" y="116"/>
                    </a:lnTo>
                    <a:lnTo>
                      <a:pt x="0" y="116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32">
                <a:extLst>
                  <a:ext uri="{FF2B5EF4-FFF2-40B4-BE49-F238E27FC236}">
                    <a16:creationId xmlns:a16="http://schemas.microsoft.com/office/drawing/2014/main" id="{91434770-CA63-5178-ABAE-B12311621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2790"/>
                <a:ext cx="91" cy="224"/>
              </a:xfrm>
              <a:custGeom>
                <a:avLst/>
                <a:gdLst>
                  <a:gd name="T0" fmla="*/ 91 w 91"/>
                  <a:gd name="T1" fmla="*/ 0 h 224"/>
                  <a:gd name="T2" fmla="*/ 91 w 91"/>
                  <a:gd name="T3" fmla="*/ 136 h 224"/>
                  <a:gd name="T4" fmla="*/ 0 w 91"/>
                  <a:gd name="T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224">
                    <a:moveTo>
                      <a:pt x="91" y="0"/>
                    </a:moveTo>
                    <a:lnTo>
                      <a:pt x="91" y="136"/>
                    </a:lnTo>
                    <a:lnTo>
                      <a:pt x="0" y="224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33">
                <a:extLst>
                  <a:ext uri="{FF2B5EF4-FFF2-40B4-BE49-F238E27FC236}">
                    <a16:creationId xmlns:a16="http://schemas.microsoft.com/office/drawing/2014/main" id="{AD2A7163-5943-5155-5092-100886C93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987"/>
                <a:ext cx="106" cy="231"/>
              </a:xfrm>
              <a:custGeom>
                <a:avLst/>
                <a:gdLst>
                  <a:gd name="T0" fmla="*/ 0 w 106"/>
                  <a:gd name="T1" fmla="*/ 0 h 231"/>
                  <a:gd name="T2" fmla="*/ 106 w 106"/>
                  <a:gd name="T3" fmla="*/ 115 h 231"/>
                  <a:gd name="T4" fmla="*/ 0 w 106"/>
                  <a:gd name="T5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231">
                    <a:moveTo>
                      <a:pt x="0" y="0"/>
                    </a:moveTo>
                    <a:lnTo>
                      <a:pt x="106" y="115"/>
                    </a:lnTo>
                    <a:lnTo>
                      <a:pt x="0" y="231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Line 34">
                <a:extLst>
                  <a:ext uri="{FF2B5EF4-FFF2-40B4-BE49-F238E27FC236}">
                    <a16:creationId xmlns:a16="http://schemas.microsoft.com/office/drawing/2014/main" id="{DE1EECB2-11CA-6BFE-7C20-50924C00C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4" y="2457"/>
                <a:ext cx="91" cy="95"/>
              </a:xfrm>
              <a:prstGeom prst="line">
                <a:avLst/>
              </a:pr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35">
                <a:extLst>
                  <a:ext uri="{FF2B5EF4-FFF2-40B4-BE49-F238E27FC236}">
                    <a16:creationId xmlns:a16="http://schemas.microsoft.com/office/drawing/2014/main" id="{87F17C86-FB3D-0B26-B40D-8C5F3C9D7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301"/>
                <a:ext cx="49" cy="150"/>
              </a:xfrm>
              <a:custGeom>
                <a:avLst/>
                <a:gdLst>
                  <a:gd name="T0" fmla="*/ 49 w 49"/>
                  <a:gd name="T1" fmla="*/ 0 h 150"/>
                  <a:gd name="T2" fmla="*/ 0 w 49"/>
                  <a:gd name="T3" fmla="*/ 48 h 150"/>
                  <a:gd name="T4" fmla="*/ 0 w 49"/>
                  <a:gd name="T5" fmla="*/ 116 h 150"/>
                  <a:gd name="T6" fmla="*/ 35 w 49"/>
                  <a:gd name="T7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0">
                    <a:moveTo>
                      <a:pt x="49" y="0"/>
                    </a:moveTo>
                    <a:lnTo>
                      <a:pt x="0" y="48"/>
                    </a:lnTo>
                    <a:lnTo>
                      <a:pt x="0" y="116"/>
                    </a:lnTo>
                    <a:lnTo>
                      <a:pt x="35" y="150"/>
                    </a:lnTo>
                  </a:path>
                </a:pathLst>
              </a:custGeom>
              <a:noFill/>
              <a:ln w="11113" cap="flat">
                <a:solidFill>
                  <a:srgbClr val="29ABE2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9" name="Group 4">
              <a:extLst>
                <a:ext uri="{FF2B5EF4-FFF2-40B4-BE49-F238E27FC236}">
                  <a16:creationId xmlns:a16="http://schemas.microsoft.com/office/drawing/2014/main" id="{605D8BA3-B3AD-67D2-9202-58F25E2318E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3536769" y="2373935"/>
              <a:ext cx="1297336" cy="3168516"/>
              <a:chOff x="3899" y="1111"/>
              <a:chExt cx="1049" cy="2562"/>
            </a:xfrm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FD647478-FF97-1298-1C0A-B569CDC18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1111"/>
                <a:ext cx="556" cy="1346"/>
              </a:xfrm>
              <a:custGeom>
                <a:avLst/>
                <a:gdLst>
                  <a:gd name="T0" fmla="*/ 303 w 556"/>
                  <a:gd name="T1" fmla="*/ 503 h 1346"/>
                  <a:gd name="T2" fmla="*/ 303 w 556"/>
                  <a:gd name="T3" fmla="*/ 340 h 1346"/>
                  <a:gd name="T4" fmla="*/ 197 w 556"/>
                  <a:gd name="T5" fmla="*/ 231 h 1346"/>
                  <a:gd name="T6" fmla="*/ 71 w 556"/>
                  <a:gd name="T7" fmla="*/ 231 h 1346"/>
                  <a:gd name="T8" fmla="*/ 0 w 556"/>
                  <a:gd name="T9" fmla="*/ 156 h 1346"/>
                  <a:gd name="T10" fmla="*/ 0 w 556"/>
                  <a:gd name="T11" fmla="*/ 75 h 1346"/>
                  <a:gd name="T12" fmla="*/ 71 w 556"/>
                  <a:gd name="T13" fmla="*/ 0 h 1346"/>
                  <a:gd name="T14" fmla="*/ 254 w 556"/>
                  <a:gd name="T15" fmla="*/ 0 h 1346"/>
                  <a:gd name="T16" fmla="*/ 451 w 556"/>
                  <a:gd name="T17" fmla="*/ 204 h 1346"/>
                  <a:gd name="T18" fmla="*/ 451 w 556"/>
                  <a:gd name="T19" fmla="*/ 523 h 1346"/>
                  <a:gd name="T20" fmla="*/ 359 w 556"/>
                  <a:gd name="T21" fmla="*/ 618 h 1346"/>
                  <a:gd name="T22" fmla="*/ 556 w 556"/>
                  <a:gd name="T23" fmla="*/ 822 h 1346"/>
                  <a:gd name="T24" fmla="*/ 423 w 556"/>
                  <a:gd name="T25" fmla="*/ 958 h 1346"/>
                  <a:gd name="T26" fmla="*/ 423 w 556"/>
                  <a:gd name="T27" fmla="*/ 1250 h 1346"/>
                  <a:gd name="T28" fmla="*/ 331 w 556"/>
                  <a:gd name="T29" fmla="*/ 1346 h 1346"/>
                  <a:gd name="T30" fmla="*/ 169 w 556"/>
                  <a:gd name="T31" fmla="*/ 1346 h 1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6" h="1346">
                    <a:moveTo>
                      <a:pt x="303" y="503"/>
                    </a:moveTo>
                    <a:lnTo>
                      <a:pt x="303" y="340"/>
                    </a:lnTo>
                    <a:lnTo>
                      <a:pt x="197" y="231"/>
                    </a:lnTo>
                    <a:lnTo>
                      <a:pt x="71" y="231"/>
                    </a:lnTo>
                    <a:lnTo>
                      <a:pt x="0" y="156"/>
                    </a:lnTo>
                    <a:lnTo>
                      <a:pt x="0" y="75"/>
                    </a:lnTo>
                    <a:lnTo>
                      <a:pt x="71" y="0"/>
                    </a:lnTo>
                    <a:lnTo>
                      <a:pt x="254" y="0"/>
                    </a:lnTo>
                    <a:lnTo>
                      <a:pt x="451" y="204"/>
                    </a:lnTo>
                    <a:lnTo>
                      <a:pt x="451" y="523"/>
                    </a:lnTo>
                    <a:lnTo>
                      <a:pt x="359" y="618"/>
                    </a:lnTo>
                    <a:lnTo>
                      <a:pt x="556" y="822"/>
                    </a:lnTo>
                    <a:lnTo>
                      <a:pt x="423" y="958"/>
                    </a:lnTo>
                    <a:lnTo>
                      <a:pt x="423" y="1250"/>
                    </a:lnTo>
                    <a:lnTo>
                      <a:pt x="331" y="1346"/>
                    </a:lnTo>
                    <a:lnTo>
                      <a:pt x="169" y="1346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Line 6">
                <a:extLst>
                  <a:ext uri="{FF2B5EF4-FFF2-40B4-BE49-F238E27FC236}">
                    <a16:creationId xmlns:a16="http://schemas.microsoft.com/office/drawing/2014/main" id="{20981AEE-20FB-8407-9159-FBA84781E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2" y="1342"/>
                <a:ext cx="155" cy="0"/>
              </a:xfrm>
              <a:prstGeom prst="line">
                <a:avLst/>
              </a:pr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CC42EC52-0B4D-666A-847B-72C8698B4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220"/>
                <a:ext cx="148" cy="122"/>
              </a:xfrm>
              <a:custGeom>
                <a:avLst/>
                <a:gdLst>
                  <a:gd name="T0" fmla="*/ 148 w 148"/>
                  <a:gd name="T1" fmla="*/ 122 h 122"/>
                  <a:gd name="T2" fmla="*/ 148 w 148"/>
                  <a:gd name="T3" fmla="*/ 88 h 122"/>
                  <a:gd name="T4" fmla="*/ 70 w 148"/>
                  <a:gd name="T5" fmla="*/ 0 h 122"/>
                  <a:gd name="T6" fmla="*/ 0 w 148"/>
                  <a:gd name="T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" h="122">
                    <a:moveTo>
                      <a:pt x="148" y="122"/>
                    </a:moveTo>
                    <a:lnTo>
                      <a:pt x="148" y="88"/>
                    </a:lnTo>
                    <a:lnTo>
                      <a:pt x="7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8">
                <a:extLst>
                  <a:ext uri="{FF2B5EF4-FFF2-40B4-BE49-F238E27FC236}">
                    <a16:creationId xmlns:a16="http://schemas.microsoft.com/office/drawing/2014/main" id="{A751F2B2-477E-3B07-CE18-DBEA6F223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417"/>
                <a:ext cx="444" cy="503"/>
              </a:xfrm>
              <a:custGeom>
                <a:avLst/>
                <a:gdLst>
                  <a:gd name="T0" fmla="*/ 444 w 444"/>
                  <a:gd name="T1" fmla="*/ 503 h 503"/>
                  <a:gd name="T2" fmla="*/ 324 w 444"/>
                  <a:gd name="T3" fmla="*/ 503 h 503"/>
                  <a:gd name="T4" fmla="*/ 232 w 444"/>
                  <a:gd name="T5" fmla="*/ 408 h 503"/>
                  <a:gd name="T6" fmla="*/ 92 w 444"/>
                  <a:gd name="T7" fmla="*/ 408 h 503"/>
                  <a:gd name="T8" fmla="*/ 0 w 444"/>
                  <a:gd name="T9" fmla="*/ 312 h 503"/>
                  <a:gd name="T10" fmla="*/ 0 w 444"/>
                  <a:gd name="T11" fmla="*/ 68 h 503"/>
                  <a:gd name="T12" fmla="*/ 63 w 444"/>
                  <a:gd name="T13" fmla="*/ 0 h 503"/>
                  <a:gd name="T14" fmla="*/ 169 w 444"/>
                  <a:gd name="T15" fmla="*/ 0 h 503"/>
                  <a:gd name="T16" fmla="*/ 240 w 444"/>
                  <a:gd name="T17" fmla="*/ 75 h 503"/>
                  <a:gd name="T18" fmla="*/ 240 w 444"/>
                  <a:gd name="T19" fmla="*/ 285 h 503"/>
                  <a:gd name="T20" fmla="*/ 345 w 444"/>
                  <a:gd name="T21" fmla="*/ 401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4" h="503">
                    <a:moveTo>
                      <a:pt x="444" y="503"/>
                    </a:moveTo>
                    <a:lnTo>
                      <a:pt x="324" y="503"/>
                    </a:lnTo>
                    <a:lnTo>
                      <a:pt x="232" y="408"/>
                    </a:lnTo>
                    <a:lnTo>
                      <a:pt x="92" y="408"/>
                    </a:lnTo>
                    <a:lnTo>
                      <a:pt x="0" y="312"/>
                    </a:lnTo>
                    <a:lnTo>
                      <a:pt x="0" y="68"/>
                    </a:lnTo>
                    <a:lnTo>
                      <a:pt x="63" y="0"/>
                    </a:lnTo>
                    <a:lnTo>
                      <a:pt x="169" y="0"/>
                    </a:lnTo>
                    <a:lnTo>
                      <a:pt x="240" y="75"/>
                    </a:lnTo>
                    <a:lnTo>
                      <a:pt x="240" y="285"/>
                    </a:lnTo>
                    <a:lnTo>
                      <a:pt x="345" y="401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9">
                <a:extLst>
                  <a:ext uri="{FF2B5EF4-FFF2-40B4-BE49-F238E27FC236}">
                    <a16:creationId xmlns:a16="http://schemas.microsoft.com/office/drawing/2014/main" id="{8BD33A33-DCC0-BD1D-4864-E9AC82A44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594"/>
                <a:ext cx="141" cy="54"/>
              </a:xfrm>
              <a:custGeom>
                <a:avLst/>
                <a:gdLst>
                  <a:gd name="T0" fmla="*/ 141 w 141"/>
                  <a:gd name="T1" fmla="*/ 0 h 54"/>
                  <a:gd name="T2" fmla="*/ 56 w 141"/>
                  <a:gd name="T3" fmla="*/ 0 h 54"/>
                  <a:gd name="T4" fmla="*/ 0 w 141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54">
                    <a:moveTo>
                      <a:pt x="141" y="0"/>
                    </a:moveTo>
                    <a:lnTo>
                      <a:pt x="56" y="0"/>
                    </a:lnTo>
                    <a:lnTo>
                      <a:pt x="0" y="5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0BD91A86-A756-B2AD-15A2-0D2CE124E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6" y="1390"/>
                <a:ext cx="289" cy="421"/>
              </a:xfrm>
              <a:custGeom>
                <a:avLst/>
                <a:gdLst>
                  <a:gd name="T0" fmla="*/ 0 w 289"/>
                  <a:gd name="T1" fmla="*/ 0 h 421"/>
                  <a:gd name="T2" fmla="*/ 105 w 289"/>
                  <a:gd name="T3" fmla="*/ 0 h 421"/>
                  <a:gd name="T4" fmla="*/ 289 w 289"/>
                  <a:gd name="T5" fmla="*/ 197 h 421"/>
                  <a:gd name="T6" fmla="*/ 289 w 289"/>
                  <a:gd name="T7" fmla="*/ 421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9" h="421">
                    <a:moveTo>
                      <a:pt x="0" y="0"/>
                    </a:moveTo>
                    <a:lnTo>
                      <a:pt x="105" y="0"/>
                    </a:lnTo>
                    <a:lnTo>
                      <a:pt x="289" y="197"/>
                    </a:lnTo>
                    <a:lnTo>
                      <a:pt x="289" y="421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1B516945-A671-FC0E-EE0F-DB849F495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573"/>
                <a:ext cx="331" cy="727"/>
              </a:xfrm>
              <a:custGeom>
                <a:avLst/>
                <a:gdLst>
                  <a:gd name="T0" fmla="*/ 126 w 331"/>
                  <a:gd name="T1" fmla="*/ 727 h 727"/>
                  <a:gd name="T2" fmla="*/ 169 w 331"/>
                  <a:gd name="T3" fmla="*/ 687 h 727"/>
                  <a:gd name="T4" fmla="*/ 331 w 331"/>
                  <a:gd name="T5" fmla="*/ 693 h 727"/>
                  <a:gd name="T6" fmla="*/ 331 w 331"/>
                  <a:gd name="T7" fmla="*/ 306 h 727"/>
                  <a:gd name="T8" fmla="*/ 260 w 331"/>
                  <a:gd name="T9" fmla="*/ 238 h 727"/>
                  <a:gd name="T10" fmla="*/ 119 w 331"/>
                  <a:gd name="T11" fmla="*/ 238 h 727"/>
                  <a:gd name="T12" fmla="*/ 0 w 331"/>
                  <a:gd name="T13" fmla="*/ 109 h 727"/>
                  <a:gd name="T14" fmla="*/ 0 w 331"/>
                  <a:gd name="T15" fmla="*/ 0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1" h="727">
                    <a:moveTo>
                      <a:pt x="126" y="727"/>
                    </a:moveTo>
                    <a:lnTo>
                      <a:pt x="169" y="687"/>
                    </a:lnTo>
                    <a:lnTo>
                      <a:pt x="331" y="693"/>
                    </a:lnTo>
                    <a:lnTo>
                      <a:pt x="331" y="306"/>
                    </a:lnTo>
                    <a:lnTo>
                      <a:pt x="260" y="238"/>
                    </a:lnTo>
                    <a:lnTo>
                      <a:pt x="119" y="238"/>
                    </a:lnTo>
                    <a:lnTo>
                      <a:pt x="0" y="109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id="{CD910FB7-F759-948F-6068-F2DDFA9BA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2266"/>
                <a:ext cx="852" cy="1183"/>
              </a:xfrm>
              <a:custGeom>
                <a:avLst/>
                <a:gdLst>
                  <a:gd name="T0" fmla="*/ 775 w 852"/>
                  <a:gd name="T1" fmla="*/ 0 h 1183"/>
                  <a:gd name="T2" fmla="*/ 852 w 852"/>
                  <a:gd name="T3" fmla="*/ 82 h 1183"/>
                  <a:gd name="T4" fmla="*/ 852 w 852"/>
                  <a:gd name="T5" fmla="*/ 524 h 1183"/>
                  <a:gd name="T6" fmla="*/ 768 w 852"/>
                  <a:gd name="T7" fmla="*/ 612 h 1183"/>
                  <a:gd name="T8" fmla="*/ 768 w 852"/>
                  <a:gd name="T9" fmla="*/ 870 h 1183"/>
                  <a:gd name="T10" fmla="*/ 599 w 852"/>
                  <a:gd name="T11" fmla="*/ 1054 h 1183"/>
                  <a:gd name="T12" fmla="*/ 331 w 852"/>
                  <a:gd name="T13" fmla="*/ 1054 h 1183"/>
                  <a:gd name="T14" fmla="*/ 204 w 852"/>
                  <a:gd name="T15" fmla="*/ 1183 h 1183"/>
                  <a:gd name="T16" fmla="*/ 0 w 852"/>
                  <a:gd name="T17" fmla="*/ 1183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2" h="1183">
                    <a:moveTo>
                      <a:pt x="775" y="0"/>
                    </a:moveTo>
                    <a:lnTo>
                      <a:pt x="852" y="82"/>
                    </a:lnTo>
                    <a:lnTo>
                      <a:pt x="852" y="524"/>
                    </a:lnTo>
                    <a:lnTo>
                      <a:pt x="768" y="612"/>
                    </a:lnTo>
                    <a:lnTo>
                      <a:pt x="768" y="870"/>
                    </a:lnTo>
                    <a:lnTo>
                      <a:pt x="599" y="1054"/>
                    </a:lnTo>
                    <a:lnTo>
                      <a:pt x="331" y="1054"/>
                    </a:lnTo>
                    <a:lnTo>
                      <a:pt x="204" y="1183"/>
                    </a:lnTo>
                    <a:lnTo>
                      <a:pt x="0" y="1183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B56DD067-E097-4F6B-ABD1-94CE10EAE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3320"/>
                <a:ext cx="725" cy="353"/>
              </a:xfrm>
              <a:custGeom>
                <a:avLst/>
                <a:gdLst>
                  <a:gd name="T0" fmla="*/ 725 w 725"/>
                  <a:gd name="T1" fmla="*/ 0 h 353"/>
                  <a:gd name="T2" fmla="*/ 535 w 725"/>
                  <a:gd name="T3" fmla="*/ 190 h 353"/>
                  <a:gd name="T4" fmla="*/ 451 w 725"/>
                  <a:gd name="T5" fmla="*/ 190 h 353"/>
                  <a:gd name="T6" fmla="*/ 303 w 725"/>
                  <a:gd name="T7" fmla="*/ 353 h 353"/>
                  <a:gd name="T8" fmla="*/ 106 w 725"/>
                  <a:gd name="T9" fmla="*/ 353 h 353"/>
                  <a:gd name="T10" fmla="*/ 0 w 725"/>
                  <a:gd name="T11" fmla="*/ 244 h 353"/>
                  <a:gd name="T12" fmla="*/ 0 w 725"/>
                  <a:gd name="T13" fmla="*/ 170 h 353"/>
                  <a:gd name="T14" fmla="*/ 99 w 725"/>
                  <a:gd name="T15" fmla="*/ 68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5" h="353">
                    <a:moveTo>
                      <a:pt x="725" y="0"/>
                    </a:moveTo>
                    <a:lnTo>
                      <a:pt x="535" y="190"/>
                    </a:lnTo>
                    <a:lnTo>
                      <a:pt x="451" y="190"/>
                    </a:lnTo>
                    <a:lnTo>
                      <a:pt x="303" y="353"/>
                    </a:lnTo>
                    <a:lnTo>
                      <a:pt x="106" y="353"/>
                    </a:lnTo>
                    <a:lnTo>
                      <a:pt x="0" y="244"/>
                    </a:lnTo>
                    <a:lnTo>
                      <a:pt x="0" y="170"/>
                    </a:lnTo>
                    <a:lnTo>
                      <a:pt x="99" y="68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id="{A9C3449C-7B75-943C-09B1-6F6DD9670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3510"/>
                <a:ext cx="303" cy="102"/>
              </a:xfrm>
              <a:custGeom>
                <a:avLst/>
                <a:gdLst>
                  <a:gd name="T0" fmla="*/ 303 w 303"/>
                  <a:gd name="T1" fmla="*/ 0 h 102"/>
                  <a:gd name="T2" fmla="*/ 183 w 303"/>
                  <a:gd name="T3" fmla="*/ 0 h 102"/>
                  <a:gd name="T4" fmla="*/ 84 w 303"/>
                  <a:gd name="T5" fmla="*/ 102 h 102"/>
                  <a:gd name="T6" fmla="*/ 0 w 303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3" h="102">
                    <a:moveTo>
                      <a:pt x="303" y="0"/>
                    </a:moveTo>
                    <a:lnTo>
                      <a:pt x="183" y="0"/>
                    </a:lnTo>
                    <a:lnTo>
                      <a:pt x="84" y="102"/>
                    </a:lnTo>
                    <a:lnTo>
                      <a:pt x="0" y="102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Line 15">
                <a:extLst>
                  <a:ext uri="{FF2B5EF4-FFF2-40B4-BE49-F238E27FC236}">
                    <a16:creationId xmlns:a16="http://schemas.microsoft.com/office/drawing/2014/main" id="{01ABC326-6FC6-022B-1F59-1195DF5A8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7" y="3537"/>
                <a:ext cx="162" cy="0"/>
              </a:xfrm>
              <a:prstGeom prst="line">
                <a:avLst/>
              </a:pr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id="{7E89EFE8-B893-F9C4-FCF5-21732BFD7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777"/>
                <a:ext cx="451" cy="775"/>
              </a:xfrm>
              <a:custGeom>
                <a:avLst/>
                <a:gdLst>
                  <a:gd name="T0" fmla="*/ 197 w 451"/>
                  <a:gd name="T1" fmla="*/ 0 h 775"/>
                  <a:gd name="T2" fmla="*/ 324 w 451"/>
                  <a:gd name="T3" fmla="*/ 122 h 775"/>
                  <a:gd name="T4" fmla="*/ 451 w 451"/>
                  <a:gd name="T5" fmla="*/ 122 h 775"/>
                  <a:gd name="T6" fmla="*/ 451 w 451"/>
                  <a:gd name="T7" fmla="*/ 306 h 775"/>
                  <a:gd name="T8" fmla="*/ 0 w 451"/>
                  <a:gd name="T9" fmla="*/ 775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775">
                    <a:moveTo>
                      <a:pt x="197" y="0"/>
                    </a:moveTo>
                    <a:lnTo>
                      <a:pt x="324" y="122"/>
                    </a:lnTo>
                    <a:lnTo>
                      <a:pt x="451" y="122"/>
                    </a:lnTo>
                    <a:lnTo>
                      <a:pt x="451" y="306"/>
                    </a:lnTo>
                    <a:lnTo>
                      <a:pt x="0" y="775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id="{46E354FA-9E63-B21D-AE6F-864341CAE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008"/>
                <a:ext cx="261" cy="136"/>
              </a:xfrm>
              <a:custGeom>
                <a:avLst/>
                <a:gdLst>
                  <a:gd name="T0" fmla="*/ 261 w 261"/>
                  <a:gd name="T1" fmla="*/ 0 h 136"/>
                  <a:gd name="T2" fmla="*/ 134 w 261"/>
                  <a:gd name="T3" fmla="*/ 0 h 136"/>
                  <a:gd name="T4" fmla="*/ 0 w 261"/>
                  <a:gd name="T5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1" h="136">
                    <a:moveTo>
                      <a:pt x="261" y="0"/>
                    </a:moveTo>
                    <a:lnTo>
                      <a:pt x="134" y="0"/>
                    </a:lnTo>
                    <a:lnTo>
                      <a:pt x="0" y="136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id="{0A8CBBD5-8EC7-20C2-CAA3-28B7BF8F6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1825"/>
                <a:ext cx="366" cy="530"/>
              </a:xfrm>
              <a:custGeom>
                <a:avLst/>
                <a:gdLst>
                  <a:gd name="T0" fmla="*/ 78 w 366"/>
                  <a:gd name="T1" fmla="*/ 0 h 530"/>
                  <a:gd name="T2" fmla="*/ 0 w 366"/>
                  <a:gd name="T3" fmla="*/ 74 h 530"/>
                  <a:gd name="T4" fmla="*/ 0 w 366"/>
                  <a:gd name="T5" fmla="*/ 203 h 530"/>
                  <a:gd name="T6" fmla="*/ 0 w 366"/>
                  <a:gd name="T7" fmla="*/ 387 h 530"/>
                  <a:gd name="T8" fmla="*/ 134 w 366"/>
                  <a:gd name="T9" fmla="*/ 530 h 530"/>
                  <a:gd name="T10" fmla="*/ 310 w 366"/>
                  <a:gd name="T11" fmla="*/ 530 h 530"/>
                  <a:gd name="T12" fmla="*/ 366 w 366"/>
                  <a:gd name="T13" fmla="*/ 462 h 530"/>
                  <a:gd name="T14" fmla="*/ 366 w 366"/>
                  <a:gd name="T15" fmla="*/ 197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6" h="530">
                    <a:moveTo>
                      <a:pt x="78" y="0"/>
                    </a:moveTo>
                    <a:lnTo>
                      <a:pt x="0" y="74"/>
                    </a:lnTo>
                    <a:lnTo>
                      <a:pt x="0" y="203"/>
                    </a:lnTo>
                    <a:lnTo>
                      <a:pt x="0" y="387"/>
                    </a:lnTo>
                    <a:lnTo>
                      <a:pt x="134" y="530"/>
                    </a:lnTo>
                    <a:lnTo>
                      <a:pt x="310" y="530"/>
                    </a:lnTo>
                    <a:lnTo>
                      <a:pt x="366" y="462"/>
                    </a:lnTo>
                    <a:lnTo>
                      <a:pt x="366" y="197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id="{A9E004CA-B818-5BCC-8FF9-1D1E95915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1988"/>
                <a:ext cx="91" cy="244"/>
              </a:xfrm>
              <a:custGeom>
                <a:avLst/>
                <a:gdLst>
                  <a:gd name="T0" fmla="*/ 91 w 91"/>
                  <a:gd name="T1" fmla="*/ 244 h 244"/>
                  <a:gd name="T2" fmla="*/ 0 w 91"/>
                  <a:gd name="T3" fmla="*/ 149 h 244"/>
                  <a:gd name="T4" fmla="*/ 0 w 91"/>
                  <a:gd name="T5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244">
                    <a:moveTo>
                      <a:pt x="91" y="244"/>
                    </a:moveTo>
                    <a:lnTo>
                      <a:pt x="0" y="149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20">
                <a:extLst>
                  <a:ext uri="{FF2B5EF4-FFF2-40B4-BE49-F238E27FC236}">
                    <a16:creationId xmlns:a16="http://schemas.microsoft.com/office/drawing/2014/main" id="{6AA26DDE-0493-5B41-44EC-A9DCE7320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1899"/>
                <a:ext cx="127" cy="293"/>
              </a:xfrm>
              <a:custGeom>
                <a:avLst/>
                <a:gdLst>
                  <a:gd name="T0" fmla="*/ 0 w 127"/>
                  <a:gd name="T1" fmla="*/ 0 h 293"/>
                  <a:gd name="T2" fmla="*/ 127 w 127"/>
                  <a:gd name="T3" fmla="*/ 136 h 293"/>
                  <a:gd name="T4" fmla="*/ 127 w 127"/>
                  <a:gd name="T5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293">
                    <a:moveTo>
                      <a:pt x="0" y="0"/>
                    </a:moveTo>
                    <a:lnTo>
                      <a:pt x="127" y="136"/>
                    </a:lnTo>
                    <a:lnTo>
                      <a:pt x="127" y="293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21">
                <a:extLst>
                  <a:ext uri="{FF2B5EF4-FFF2-40B4-BE49-F238E27FC236}">
                    <a16:creationId xmlns:a16="http://schemas.microsoft.com/office/drawing/2014/main" id="{E611E0C9-F99F-CB87-3D28-4E90949A6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2409"/>
                <a:ext cx="521" cy="265"/>
              </a:xfrm>
              <a:custGeom>
                <a:avLst/>
                <a:gdLst>
                  <a:gd name="T0" fmla="*/ 521 w 521"/>
                  <a:gd name="T1" fmla="*/ 0 h 265"/>
                  <a:gd name="T2" fmla="*/ 521 w 521"/>
                  <a:gd name="T3" fmla="*/ 170 h 265"/>
                  <a:gd name="T4" fmla="*/ 429 w 521"/>
                  <a:gd name="T5" fmla="*/ 265 h 265"/>
                  <a:gd name="T6" fmla="*/ 197 w 521"/>
                  <a:gd name="T7" fmla="*/ 265 h 265"/>
                  <a:gd name="T8" fmla="*/ 105 w 521"/>
                  <a:gd name="T9" fmla="*/ 163 h 265"/>
                  <a:gd name="T10" fmla="*/ 0 w 521"/>
                  <a:gd name="T11" fmla="*/ 16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1" h="265">
                    <a:moveTo>
                      <a:pt x="521" y="0"/>
                    </a:moveTo>
                    <a:lnTo>
                      <a:pt x="521" y="170"/>
                    </a:lnTo>
                    <a:lnTo>
                      <a:pt x="429" y="265"/>
                    </a:lnTo>
                    <a:lnTo>
                      <a:pt x="197" y="265"/>
                    </a:lnTo>
                    <a:lnTo>
                      <a:pt x="105" y="163"/>
                    </a:lnTo>
                    <a:lnTo>
                      <a:pt x="0" y="163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22">
                <a:extLst>
                  <a:ext uri="{FF2B5EF4-FFF2-40B4-BE49-F238E27FC236}">
                    <a16:creationId xmlns:a16="http://schemas.microsoft.com/office/drawing/2014/main" id="{3FC8D07B-8B24-4517-01FC-DF58B40AB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2307"/>
                <a:ext cx="331" cy="822"/>
              </a:xfrm>
              <a:custGeom>
                <a:avLst/>
                <a:gdLst>
                  <a:gd name="T0" fmla="*/ 92 w 331"/>
                  <a:gd name="T1" fmla="*/ 0 h 822"/>
                  <a:gd name="T2" fmla="*/ 0 w 331"/>
                  <a:gd name="T3" fmla="*/ 95 h 822"/>
                  <a:gd name="T4" fmla="*/ 0 w 331"/>
                  <a:gd name="T5" fmla="*/ 720 h 822"/>
                  <a:gd name="T6" fmla="*/ 99 w 331"/>
                  <a:gd name="T7" fmla="*/ 822 h 822"/>
                  <a:gd name="T8" fmla="*/ 190 w 331"/>
                  <a:gd name="T9" fmla="*/ 822 h 822"/>
                  <a:gd name="T10" fmla="*/ 331 w 331"/>
                  <a:gd name="T11" fmla="*/ 673 h 822"/>
                  <a:gd name="T12" fmla="*/ 331 w 331"/>
                  <a:gd name="T13" fmla="*/ 523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822">
                    <a:moveTo>
                      <a:pt x="92" y="0"/>
                    </a:moveTo>
                    <a:lnTo>
                      <a:pt x="0" y="95"/>
                    </a:lnTo>
                    <a:lnTo>
                      <a:pt x="0" y="720"/>
                    </a:lnTo>
                    <a:lnTo>
                      <a:pt x="99" y="822"/>
                    </a:lnTo>
                    <a:lnTo>
                      <a:pt x="190" y="822"/>
                    </a:lnTo>
                    <a:lnTo>
                      <a:pt x="331" y="673"/>
                    </a:lnTo>
                    <a:lnTo>
                      <a:pt x="331" y="523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id="{F6CA4870-EA58-9C0E-736D-855432603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2960"/>
                <a:ext cx="472" cy="421"/>
              </a:xfrm>
              <a:custGeom>
                <a:avLst/>
                <a:gdLst>
                  <a:gd name="T0" fmla="*/ 472 w 472"/>
                  <a:gd name="T1" fmla="*/ 0 h 421"/>
                  <a:gd name="T2" fmla="*/ 239 w 472"/>
                  <a:gd name="T3" fmla="*/ 244 h 421"/>
                  <a:gd name="T4" fmla="*/ 239 w 472"/>
                  <a:gd name="T5" fmla="*/ 366 h 421"/>
                  <a:gd name="T6" fmla="*/ 183 w 472"/>
                  <a:gd name="T7" fmla="*/ 421 h 421"/>
                  <a:gd name="T8" fmla="*/ 77 w 472"/>
                  <a:gd name="T9" fmla="*/ 421 h 421"/>
                  <a:gd name="T10" fmla="*/ 0 w 472"/>
                  <a:gd name="T11" fmla="*/ 339 h 421"/>
                  <a:gd name="T12" fmla="*/ 0 w 472"/>
                  <a:gd name="T13" fmla="*/ 183 h 421"/>
                  <a:gd name="T14" fmla="*/ 84 w 472"/>
                  <a:gd name="T15" fmla="*/ 108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2" h="421">
                    <a:moveTo>
                      <a:pt x="472" y="0"/>
                    </a:moveTo>
                    <a:lnTo>
                      <a:pt x="239" y="244"/>
                    </a:lnTo>
                    <a:lnTo>
                      <a:pt x="239" y="366"/>
                    </a:lnTo>
                    <a:lnTo>
                      <a:pt x="183" y="421"/>
                    </a:lnTo>
                    <a:lnTo>
                      <a:pt x="77" y="421"/>
                    </a:lnTo>
                    <a:lnTo>
                      <a:pt x="0" y="339"/>
                    </a:lnTo>
                    <a:lnTo>
                      <a:pt x="0" y="183"/>
                    </a:lnTo>
                    <a:lnTo>
                      <a:pt x="84" y="108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id="{C75F8B0A-5F56-18F4-834B-18DA7F803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3" y="3129"/>
                <a:ext cx="57" cy="184"/>
              </a:xfrm>
              <a:custGeom>
                <a:avLst/>
                <a:gdLst>
                  <a:gd name="T0" fmla="*/ 57 w 57"/>
                  <a:gd name="T1" fmla="*/ 0 h 184"/>
                  <a:gd name="T2" fmla="*/ 0 w 57"/>
                  <a:gd name="T3" fmla="*/ 62 h 184"/>
                  <a:gd name="T4" fmla="*/ 0 w 5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84">
                    <a:moveTo>
                      <a:pt x="57" y="0"/>
                    </a:moveTo>
                    <a:lnTo>
                      <a:pt x="0" y="62"/>
                    </a:lnTo>
                    <a:lnTo>
                      <a:pt x="0" y="18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id="{1A7EEB62-A827-A3ED-1FF4-BF22D6FF9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2361"/>
                <a:ext cx="430" cy="449"/>
              </a:xfrm>
              <a:custGeom>
                <a:avLst/>
                <a:gdLst>
                  <a:gd name="T0" fmla="*/ 430 w 430"/>
                  <a:gd name="T1" fmla="*/ 0 h 449"/>
                  <a:gd name="T2" fmla="*/ 430 w 430"/>
                  <a:gd name="T3" fmla="*/ 218 h 449"/>
                  <a:gd name="T4" fmla="*/ 205 w 430"/>
                  <a:gd name="T5" fmla="*/ 449 h 449"/>
                  <a:gd name="T6" fmla="*/ 71 w 430"/>
                  <a:gd name="T7" fmla="*/ 449 h 449"/>
                  <a:gd name="T8" fmla="*/ 0 w 430"/>
                  <a:gd name="T9" fmla="*/ 37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449">
                    <a:moveTo>
                      <a:pt x="430" y="0"/>
                    </a:moveTo>
                    <a:lnTo>
                      <a:pt x="430" y="218"/>
                    </a:lnTo>
                    <a:lnTo>
                      <a:pt x="205" y="449"/>
                    </a:lnTo>
                    <a:lnTo>
                      <a:pt x="71" y="449"/>
                    </a:lnTo>
                    <a:lnTo>
                      <a:pt x="0" y="37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26">
                <a:extLst>
                  <a:ext uri="{FF2B5EF4-FFF2-40B4-BE49-F238E27FC236}">
                    <a16:creationId xmlns:a16="http://schemas.microsoft.com/office/drawing/2014/main" id="{E8A2D7DC-1F2C-6A4E-C8BD-1AB2BF222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2810"/>
                <a:ext cx="247" cy="394"/>
              </a:xfrm>
              <a:custGeom>
                <a:avLst/>
                <a:gdLst>
                  <a:gd name="T0" fmla="*/ 247 w 247"/>
                  <a:gd name="T1" fmla="*/ 0 h 394"/>
                  <a:gd name="T2" fmla="*/ 247 w 247"/>
                  <a:gd name="T3" fmla="*/ 129 h 394"/>
                  <a:gd name="T4" fmla="*/ 0 w 247"/>
                  <a:gd name="T5" fmla="*/ 394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394">
                    <a:moveTo>
                      <a:pt x="247" y="0"/>
                    </a:moveTo>
                    <a:lnTo>
                      <a:pt x="247" y="129"/>
                    </a:lnTo>
                    <a:lnTo>
                      <a:pt x="0" y="39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27">
                <a:extLst>
                  <a:ext uri="{FF2B5EF4-FFF2-40B4-BE49-F238E27FC236}">
                    <a16:creationId xmlns:a16="http://schemas.microsoft.com/office/drawing/2014/main" id="{5B2C7EF6-49A1-BCDA-9152-D596CE82F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3061"/>
                <a:ext cx="141" cy="306"/>
              </a:xfrm>
              <a:custGeom>
                <a:avLst/>
                <a:gdLst>
                  <a:gd name="T0" fmla="*/ 141 w 141"/>
                  <a:gd name="T1" fmla="*/ 0 h 306"/>
                  <a:gd name="T2" fmla="*/ 141 w 141"/>
                  <a:gd name="T3" fmla="*/ 157 h 306"/>
                  <a:gd name="T4" fmla="*/ 0 w 141"/>
                  <a:gd name="T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306">
                    <a:moveTo>
                      <a:pt x="141" y="0"/>
                    </a:moveTo>
                    <a:lnTo>
                      <a:pt x="141" y="157"/>
                    </a:lnTo>
                    <a:lnTo>
                      <a:pt x="0" y="306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28">
                <a:extLst>
                  <a:ext uri="{FF2B5EF4-FFF2-40B4-BE49-F238E27FC236}">
                    <a16:creationId xmlns:a16="http://schemas.microsoft.com/office/drawing/2014/main" id="{28F77EDD-E90B-8D2E-0120-86CFFB141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2878"/>
                <a:ext cx="353" cy="204"/>
              </a:xfrm>
              <a:custGeom>
                <a:avLst/>
                <a:gdLst>
                  <a:gd name="T0" fmla="*/ 353 w 353"/>
                  <a:gd name="T1" fmla="*/ 0 h 204"/>
                  <a:gd name="T2" fmla="*/ 198 w 353"/>
                  <a:gd name="T3" fmla="*/ 0 h 204"/>
                  <a:gd name="T4" fmla="*/ 0 w 353"/>
                  <a:gd name="T5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3" h="204">
                    <a:moveTo>
                      <a:pt x="353" y="0"/>
                    </a:moveTo>
                    <a:lnTo>
                      <a:pt x="198" y="0"/>
                    </a:lnTo>
                    <a:lnTo>
                      <a:pt x="0" y="20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29">
                <a:extLst>
                  <a:ext uri="{FF2B5EF4-FFF2-40B4-BE49-F238E27FC236}">
                    <a16:creationId xmlns:a16="http://schemas.microsoft.com/office/drawing/2014/main" id="{F729163C-9872-49F5-57F2-B883D1DDA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2409"/>
                <a:ext cx="239" cy="449"/>
              </a:xfrm>
              <a:custGeom>
                <a:avLst/>
                <a:gdLst>
                  <a:gd name="T0" fmla="*/ 239 w 239"/>
                  <a:gd name="T1" fmla="*/ 0 h 449"/>
                  <a:gd name="T2" fmla="*/ 239 w 239"/>
                  <a:gd name="T3" fmla="*/ 204 h 449"/>
                  <a:gd name="T4" fmla="*/ 0 w 239"/>
                  <a:gd name="T5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449">
                    <a:moveTo>
                      <a:pt x="239" y="0"/>
                    </a:moveTo>
                    <a:lnTo>
                      <a:pt x="239" y="204"/>
                    </a:lnTo>
                    <a:lnTo>
                      <a:pt x="0" y="449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30">
                <a:extLst>
                  <a:ext uri="{FF2B5EF4-FFF2-40B4-BE49-F238E27FC236}">
                    <a16:creationId xmlns:a16="http://schemas.microsoft.com/office/drawing/2014/main" id="{E6FFA1E5-ED7E-84DF-98DD-D20D5E9CE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" y="2701"/>
                <a:ext cx="63" cy="116"/>
              </a:xfrm>
              <a:custGeom>
                <a:avLst/>
                <a:gdLst>
                  <a:gd name="T0" fmla="*/ 0 w 63"/>
                  <a:gd name="T1" fmla="*/ 0 h 116"/>
                  <a:gd name="T2" fmla="*/ 63 w 63"/>
                  <a:gd name="T3" fmla="*/ 68 h 116"/>
                  <a:gd name="T4" fmla="*/ 14 w 63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116">
                    <a:moveTo>
                      <a:pt x="0" y="0"/>
                    </a:moveTo>
                    <a:lnTo>
                      <a:pt x="63" y="68"/>
                    </a:lnTo>
                    <a:lnTo>
                      <a:pt x="14" y="116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:a16="http://schemas.microsoft.com/office/drawing/2014/main" id="{C80462DE-A751-A005-1374-2908B0613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2" y="2674"/>
                <a:ext cx="239" cy="116"/>
              </a:xfrm>
              <a:custGeom>
                <a:avLst/>
                <a:gdLst>
                  <a:gd name="T0" fmla="*/ 239 w 239"/>
                  <a:gd name="T1" fmla="*/ 0 h 116"/>
                  <a:gd name="T2" fmla="*/ 126 w 239"/>
                  <a:gd name="T3" fmla="*/ 116 h 116"/>
                  <a:gd name="T4" fmla="*/ 0 w 239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116">
                    <a:moveTo>
                      <a:pt x="239" y="0"/>
                    </a:moveTo>
                    <a:lnTo>
                      <a:pt x="126" y="116"/>
                    </a:lnTo>
                    <a:lnTo>
                      <a:pt x="0" y="116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32">
                <a:extLst>
                  <a:ext uri="{FF2B5EF4-FFF2-40B4-BE49-F238E27FC236}">
                    <a16:creationId xmlns:a16="http://schemas.microsoft.com/office/drawing/2014/main" id="{E0D45DED-0693-CC52-ABB3-9287E1CE5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2790"/>
                <a:ext cx="91" cy="224"/>
              </a:xfrm>
              <a:custGeom>
                <a:avLst/>
                <a:gdLst>
                  <a:gd name="T0" fmla="*/ 91 w 91"/>
                  <a:gd name="T1" fmla="*/ 0 h 224"/>
                  <a:gd name="T2" fmla="*/ 91 w 91"/>
                  <a:gd name="T3" fmla="*/ 136 h 224"/>
                  <a:gd name="T4" fmla="*/ 0 w 91"/>
                  <a:gd name="T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224">
                    <a:moveTo>
                      <a:pt x="91" y="0"/>
                    </a:moveTo>
                    <a:lnTo>
                      <a:pt x="91" y="136"/>
                    </a:lnTo>
                    <a:lnTo>
                      <a:pt x="0" y="224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33">
                <a:extLst>
                  <a:ext uri="{FF2B5EF4-FFF2-40B4-BE49-F238E27FC236}">
                    <a16:creationId xmlns:a16="http://schemas.microsoft.com/office/drawing/2014/main" id="{3279636D-2662-6AD6-28A6-8692258E0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987"/>
                <a:ext cx="106" cy="231"/>
              </a:xfrm>
              <a:custGeom>
                <a:avLst/>
                <a:gdLst>
                  <a:gd name="T0" fmla="*/ 0 w 106"/>
                  <a:gd name="T1" fmla="*/ 0 h 231"/>
                  <a:gd name="T2" fmla="*/ 106 w 106"/>
                  <a:gd name="T3" fmla="*/ 115 h 231"/>
                  <a:gd name="T4" fmla="*/ 0 w 106"/>
                  <a:gd name="T5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231">
                    <a:moveTo>
                      <a:pt x="0" y="0"/>
                    </a:moveTo>
                    <a:lnTo>
                      <a:pt x="106" y="115"/>
                    </a:lnTo>
                    <a:lnTo>
                      <a:pt x="0" y="231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Line 34">
                <a:extLst>
                  <a:ext uri="{FF2B5EF4-FFF2-40B4-BE49-F238E27FC236}">
                    <a16:creationId xmlns:a16="http://schemas.microsoft.com/office/drawing/2014/main" id="{350D52ED-AA82-FEF0-5330-4ED1CA8B6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4" y="2457"/>
                <a:ext cx="91" cy="95"/>
              </a:xfrm>
              <a:prstGeom prst="line">
                <a:avLst/>
              </a:pr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35">
                <a:extLst>
                  <a:ext uri="{FF2B5EF4-FFF2-40B4-BE49-F238E27FC236}">
                    <a16:creationId xmlns:a16="http://schemas.microsoft.com/office/drawing/2014/main" id="{944B461C-F93F-4580-6319-A694C1B36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1301"/>
                <a:ext cx="49" cy="150"/>
              </a:xfrm>
              <a:custGeom>
                <a:avLst/>
                <a:gdLst>
                  <a:gd name="T0" fmla="*/ 49 w 49"/>
                  <a:gd name="T1" fmla="*/ 0 h 150"/>
                  <a:gd name="T2" fmla="*/ 0 w 49"/>
                  <a:gd name="T3" fmla="*/ 48 h 150"/>
                  <a:gd name="T4" fmla="*/ 0 w 49"/>
                  <a:gd name="T5" fmla="*/ 116 h 150"/>
                  <a:gd name="T6" fmla="*/ 35 w 49"/>
                  <a:gd name="T7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150">
                    <a:moveTo>
                      <a:pt x="49" y="0"/>
                    </a:moveTo>
                    <a:lnTo>
                      <a:pt x="0" y="48"/>
                    </a:lnTo>
                    <a:lnTo>
                      <a:pt x="0" y="116"/>
                    </a:lnTo>
                    <a:lnTo>
                      <a:pt x="35" y="150"/>
                    </a:lnTo>
                  </a:path>
                </a:pathLst>
              </a:custGeom>
              <a:noFill/>
              <a:ln w="11113" cap="flat">
                <a:solidFill>
                  <a:srgbClr val="86BC25"/>
                </a:solidFill>
                <a:prstDash val="solid"/>
                <a:miter lim="800000"/>
                <a:headEnd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55721" tIns="27861" rIns="55721" bIns="27861" numCol="1" anchor="t" anchorCtr="0" compatLnSpc="1">
                <a:prstTxWarp prst="textNoShape">
                  <a:avLst/>
                </a:prstTxWarp>
              </a:bodyPr>
              <a:lstStyle/>
              <a:p>
                <a:pPr defTabSz="742969">
                  <a:defRPr/>
                </a:pPr>
                <a:endParaRPr lang="en-US" sz="1097" ker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1" name="Rectangle: Diagonal Corners Snipped 4">
              <a:extLst>
                <a:ext uri="{FF2B5EF4-FFF2-40B4-BE49-F238E27FC236}">
                  <a16:creationId xmlns:a16="http://schemas.microsoft.com/office/drawing/2014/main" id="{C3CDC872-878D-8DE3-8010-FB8E19213158}"/>
                </a:ext>
              </a:extLst>
            </p:cNvPr>
            <p:cNvSpPr/>
            <p:nvPr/>
          </p:nvSpPr>
          <p:spPr bwMode="gray">
            <a:xfrm>
              <a:off x="4802015" y="2376878"/>
              <a:ext cx="220886" cy="3207383"/>
            </a:xfrm>
            <a:prstGeom prst="snip2DiagRect">
              <a:avLst>
                <a:gd name="adj1" fmla="val 19685"/>
                <a:gd name="adj2" fmla="val 21588"/>
              </a:avLst>
            </a:prstGeom>
            <a:solidFill>
              <a:schemeClr val="bg1"/>
            </a:solidFill>
            <a:ln w="11113" cap="flat">
              <a:solidFill>
                <a:schemeClr val="bg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55721" tIns="27861" rIns="55721" bIns="27861" numCol="1" anchor="t" anchorCtr="0" compatLnSpc="1">
              <a:prstTxWarp prst="textNoShape">
                <a:avLst/>
              </a:prstTxWarp>
            </a:bodyPr>
            <a:lstStyle/>
            <a:p>
              <a:pPr defTabSz="742969">
                <a:defRPr/>
              </a:pPr>
              <a:endParaRPr lang="en-US" sz="1097" kern="0" dirty="0">
                <a:solidFill>
                  <a:prstClr val="black"/>
                </a:solidFill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A12FF5E-DAEC-2EDE-6F97-C0E90343E605}"/>
                </a:ext>
              </a:extLst>
            </p:cNvPr>
            <p:cNvGrpSpPr/>
            <p:nvPr/>
          </p:nvGrpSpPr>
          <p:grpSpPr>
            <a:xfrm>
              <a:off x="6188654" y="2852319"/>
              <a:ext cx="1367231" cy="572188"/>
              <a:chOff x="6435796" y="3049357"/>
              <a:chExt cx="3845966" cy="449748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324A6FA8-CB82-9B49-F8B1-F7CE3FBB59CE}"/>
                  </a:ext>
                </a:extLst>
              </p:cNvPr>
              <p:cNvCxnSpPr/>
              <p:nvPr/>
            </p:nvCxnSpPr>
            <p:spPr>
              <a:xfrm flipH="1">
                <a:off x="8707735" y="3049357"/>
                <a:ext cx="1574027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  <a:tailEnd type="none"/>
              </a:ln>
              <a:effectLst/>
            </p:spPr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BDBFF26B-7F14-5150-520D-85FF44E503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35796" y="3499105"/>
                <a:ext cx="1732409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8CE00760-AA4D-F47D-FBDD-6F23197B17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68202" y="3049357"/>
                <a:ext cx="539533" cy="449748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122FE81F-8581-DD45-536B-DB39084050B9}"/>
                </a:ext>
              </a:extLst>
            </p:cNvPr>
            <p:cNvGrpSpPr/>
            <p:nvPr/>
          </p:nvGrpSpPr>
          <p:grpSpPr>
            <a:xfrm flipV="1">
              <a:off x="6188656" y="4677904"/>
              <a:ext cx="1362446" cy="572188"/>
              <a:chOff x="6449256" y="3049357"/>
              <a:chExt cx="3832506" cy="449748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C652A71F-955A-1828-2AAC-1CD047D3A6B1}"/>
                  </a:ext>
                </a:extLst>
              </p:cNvPr>
              <p:cNvCxnSpPr/>
              <p:nvPr/>
            </p:nvCxnSpPr>
            <p:spPr>
              <a:xfrm flipH="1">
                <a:off x="8707735" y="3049357"/>
                <a:ext cx="1574027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  <a:tailEnd type="none"/>
              </a:ln>
              <a:effectLst/>
            </p:spPr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BF7A33B4-6401-DD9C-2445-BA613A531A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49256" y="3499105"/>
                <a:ext cx="1718951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9F1484EA-7893-C1F3-E7EC-069BB4A0A6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68202" y="3049357"/>
                <a:ext cx="539533" cy="449748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</p:grp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B58A8788-C106-958C-BFC6-5ECD0805EB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3882" y="4042767"/>
              <a:ext cx="1836218" cy="0"/>
            </a:xfrm>
            <a:prstGeom prst="straightConnector1">
              <a:avLst/>
            </a:prstGeom>
            <a:noFill/>
            <a:ln w="9525" cap="rnd" cmpd="sng" algn="ctr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9480BDD-0565-5419-9C50-D35A8627B37B}"/>
                </a:ext>
              </a:extLst>
            </p:cNvPr>
            <p:cNvGrpSpPr/>
            <p:nvPr/>
          </p:nvGrpSpPr>
          <p:grpSpPr>
            <a:xfrm flipH="1">
              <a:off x="2266392" y="2852319"/>
              <a:ext cx="1367231" cy="572188"/>
              <a:chOff x="6435796" y="3049357"/>
              <a:chExt cx="3845966" cy="449748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A13F1C75-F31D-C9B7-0C03-9E7E41E9E0CE}"/>
                  </a:ext>
                </a:extLst>
              </p:cNvPr>
              <p:cNvCxnSpPr/>
              <p:nvPr/>
            </p:nvCxnSpPr>
            <p:spPr>
              <a:xfrm flipH="1">
                <a:off x="8707735" y="3049357"/>
                <a:ext cx="1574027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  <a:tailEnd type="none"/>
              </a:ln>
              <a:effectLst/>
            </p:spPr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2B969CC7-6F93-0771-2556-F4D7661D03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35796" y="3499105"/>
                <a:ext cx="1732409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32E6A18E-9F54-C493-5668-5616BC3B3D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2772" y="3049357"/>
                <a:ext cx="539531" cy="449748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25F1DF91-5AD5-6E0C-98C4-324CDE5B7B0F}"/>
                </a:ext>
              </a:extLst>
            </p:cNvPr>
            <p:cNvGrpSpPr/>
            <p:nvPr/>
          </p:nvGrpSpPr>
          <p:grpSpPr>
            <a:xfrm flipH="1" flipV="1">
              <a:off x="2247839" y="4677904"/>
              <a:ext cx="1377126" cy="572188"/>
              <a:chOff x="6407963" y="3049357"/>
              <a:chExt cx="3873799" cy="449748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BCFA261F-0011-CFB3-39D7-646C0DEC621D}"/>
                  </a:ext>
                </a:extLst>
              </p:cNvPr>
              <p:cNvCxnSpPr/>
              <p:nvPr/>
            </p:nvCxnSpPr>
            <p:spPr>
              <a:xfrm flipH="1">
                <a:off x="8707735" y="3049357"/>
                <a:ext cx="1574027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oval"/>
                <a:tailEnd type="none"/>
              </a:ln>
              <a:effectLst/>
            </p:spPr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BC93999D-5374-50E2-4593-EEF6851155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07963" y="3499105"/>
                <a:ext cx="1760242" cy="0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3F059512-3438-03F9-0FB0-99A0A8A4AB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68202" y="3049357"/>
                <a:ext cx="539533" cy="449748"/>
              </a:xfrm>
              <a:prstGeom prst="line">
                <a:avLst/>
              </a:prstGeom>
              <a:noFill/>
              <a:ln w="9525" cap="rnd" cmpd="sng" algn="ctr">
                <a:solidFill>
                  <a:schemeClr val="bg1">
                    <a:lumMod val="75000"/>
                  </a:schemeClr>
                </a:solidFill>
                <a:prstDash val="sysDash"/>
                <a:headEnd type="none"/>
                <a:tailEnd type="none"/>
              </a:ln>
              <a:effectLst/>
            </p:spPr>
          </p:cxnSp>
        </p:grp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E34A16F2-668D-B0BD-6C53-3AC69D518D64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 flipV="1">
              <a:off x="1702936" y="4042767"/>
              <a:ext cx="1819235" cy="1"/>
            </a:xfrm>
            <a:prstGeom prst="straightConnector1">
              <a:avLst/>
            </a:prstGeom>
            <a:noFill/>
            <a:ln w="9525" cap="rnd" cmpd="sng" algn="ctr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sp>
          <p:nvSpPr>
            <p:cNvPr id="110" name="Round Same Side Corner Rectangle 30">
              <a:extLst>
                <a:ext uri="{FF2B5EF4-FFF2-40B4-BE49-F238E27FC236}">
                  <a16:creationId xmlns:a16="http://schemas.microsoft.com/office/drawing/2014/main" id="{20F6D4AD-0162-75D8-2730-1AE2F1502B04}"/>
                </a:ext>
              </a:extLst>
            </p:cNvPr>
            <p:cNvSpPr/>
            <p:nvPr/>
          </p:nvSpPr>
          <p:spPr bwMode="gray">
            <a:xfrm>
              <a:off x="-885694" y="1737983"/>
              <a:ext cx="5042456" cy="529409"/>
            </a:xfrm>
            <a:prstGeom prst="round2SameRect">
              <a:avLst>
                <a:gd name="adj1" fmla="val 24620"/>
                <a:gd name="adj2" fmla="val 0"/>
              </a:avLst>
            </a:prstGeom>
            <a:solidFill>
              <a:srgbClr val="86BC25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49144" tIns="49144" rIns="49144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b="1" kern="0" dirty="0">
                  <a:solidFill>
                    <a:schemeClr val="bg1"/>
                  </a:solidFill>
                </a:rPr>
                <a:t>	Faciliter la lecture et la compréhension des modèles financiers grâce à un modèle standardisé</a:t>
              </a:r>
            </a:p>
          </p:txBody>
        </p:sp>
        <p:sp>
          <p:nvSpPr>
            <p:cNvPr id="111" name="Round Same Side Corner Rectangle 30">
              <a:extLst>
                <a:ext uri="{FF2B5EF4-FFF2-40B4-BE49-F238E27FC236}">
                  <a16:creationId xmlns:a16="http://schemas.microsoft.com/office/drawing/2014/main" id="{307DFE29-699C-AB2F-CECD-C3DC24A0952B}"/>
                </a:ext>
              </a:extLst>
            </p:cNvPr>
            <p:cNvSpPr/>
            <p:nvPr/>
          </p:nvSpPr>
          <p:spPr bwMode="gray">
            <a:xfrm>
              <a:off x="5597290" y="1843112"/>
              <a:ext cx="5043977" cy="424280"/>
            </a:xfrm>
            <a:prstGeom prst="round2SameRect">
              <a:avLst>
                <a:gd name="adj1" fmla="val 24620"/>
                <a:gd name="adj2" fmla="val 0"/>
              </a:avLst>
            </a:prstGeom>
            <a:solidFill>
              <a:srgbClr val="00A3E0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49144" tIns="49144" rIns="49144" bIns="49144" rtlCol="0" anchor="ctr"/>
            <a:lstStyle/>
            <a:p>
              <a:pPr algn="ctr" defTabSz="435350">
                <a:lnSpc>
                  <a:spcPts val="1056"/>
                </a:lnSpc>
              </a:pPr>
              <a:r>
                <a:rPr lang="fr-FR" sz="975" b="1" kern="0" dirty="0">
                  <a:solidFill>
                    <a:schemeClr val="bg1"/>
                  </a:solidFill>
                </a:rPr>
                <a:t>	Automatiser l’analyse critique des propositions de PPA </a:t>
              </a:r>
              <a:endParaRPr lang="en-US" sz="975" b="1" kern="0" dirty="0">
                <a:solidFill>
                  <a:schemeClr val="bg1"/>
                </a:solidFill>
              </a:endParaRPr>
            </a:p>
          </p:txBody>
        </p:sp>
        <p:cxnSp>
          <p:nvCxnSpPr>
            <p:cNvPr id="114" name="Connector: Elbow 47">
              <a:extLst>
                <a:ext uri="{FF2B5EF4-FFF2-40B4-BE49-F238E27FC236}">
                  <a16:creationId xmlns:a16="http://schemas.microsoft.com/office/drawing/2014/main" id="{12E08A77-685B-229D-F65A-D01558D8B3FE}"/>
                </a:ext>
              </a:extLst>
            </p:cNvPr>
            <p:cNvCxnSpPr>
              <a:cxnSpLocks/>
            </p:cNvCxnSpPr>
            <p:nvPr/>
          </p:nvCxnSpPr>
          <p:spPr>
            <a:xfrm>
              <a:off x="4229049" y="2066466"/>
              <a:ext cx="361418" cy="306554"/>
            </a:xfrm>
            <a:prstGeom prst="bentConnector3">
              <a:avLst>
                <a:gd name="adj1" fmla="val 100302"/>
              </a:avLst>
            </a:prstGeom>
            <a:noFill/>
            <a:ln w="9525" cap="flat" cmpd="sng" algn="ctr">
              <a:solidFill>
                <a:srgbClr val="86BC25"/>
              </a:solidFill>
              <a:prstDash val="solid"/>
              <a:headEnd type="oval"/>
            </a:ln>
            <a:effectLst/>
          </p:spPr>
        </p:cxnSp>
        <p:cxnSp>
          <p:nvCxnSpPr>
            <p:cNvPr id="115" name="Connector: Elbow 515">
              <a:extLst>
                <a:ext uri="{FF2B5EF4-FFF2-40B4-BE49-F238E27FC236}">
                  <a16:creationId xmlns:a16="http://schemas.microsoft.com/office/drawing/2014/main" id="{9B665B0D-EEA0-DFCD-FC61-DBCF79FA37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39458" y="2066466"/>
              <a:ext cx="361418" cy="306554"/>
            </a:xfrm>
            <a:prstGeom prst="bentConnector3">
              <a:avLst>
                <a:gd name="adj1" fmla="val 100302"/>
              </a:avLst>
            </a:prstGeom>
            <a:noFill/>
            <a:ln w="9525" cap="flat" cmpd="sng" algn="ctr">
              <a:solidFill>
                <a:srgbClr val="00A3E0"/>
              </a:solidFill>
              <a:prstDash val="solid"/>
              <a:headEnd type="oval"/>
            </a:ln>
            <a:effectLst/>
          </p:spPr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1623087C-B617-5D04-300A-85ACC0E90FE2}"/>
                </a:ext>
              </a:extLst>
            </p:cNvPr>
            <p:cNvSpPr/>
            <p:nvPr/>
          </p:nvSpPr>
          <p:spPr bwMode="gray">
            <a:xfrm>
              <a:off x="4001048" y="5746707"/>
              <a:ext cx="1817634" cy="983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54173" tIns="54173" rIns="54173" bIns="54173" rtlCol="0" anchor="ctr"/>
            <a:lstStyle/>
            <a:p>
              <a:pPr algn="ctr" defTabSz="742969">
                <a:lnSpc>
                  <a:spcPct val="106000"/>
                </a:lnSpc>
                <a:defRPr/>
              </a:pPr>
              <a:endParaRPr lang="en-US" sz="975" b="1" kern="0">
                <a:solidFill>
                  <a:prstClr val="white"/>
                </a:solidFill>
              </a:endParaRPr>
            </a:p>
          </p:txBody>
        </p:sp>
      </p:grpSp>
      <p:pic>
        <p:nvPicPr>
          <p:cNvPr id="124" name="Graphic 123" descr="Storytelling with solid fill">
            <a:extLst>
              <a:ext uri="{FF2B5EF4-FFF2-40B4-BE49-F238E27FC236}">
                <a16:creationId xmlns:a16="http://schemas.microsoft.com/office/drawing/2014/main" id="{75CA6224-8BD2-D046-D020-14106B0B10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84037" y="2893034"/>
            <a:ext cx="288000" cy="288000"/>
          </a:xfrm>
          <a:prstGeom prst="rect">
            <a:avLst/>
          </a:prstGeom>
        </p:spPr>
      </p:pic>
      <p:pic>
        <p:nvPicPr>
          <p:cNvPr id="125" name="Graphic 124" descr="Robot with solid fill">
            <a:extLst>
              <a:ext uri="{FF2B5EF4-FFF2-40B4-BE49-F238E27FC236}">
                <a16:creationId xmlns:a16="http://schemas.microsoft.com/office/drawing/2014/main" id="{879F9750-EE1E-325F-8716-79ACC0E476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99528" y="2945883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66253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 Brand Theme">
  <a:themeElements>
    <a:clrScheme name="Custom 1">
      <a:dk1>
        <a:sysClr val="windowText" lastClr="000000"/>
      </a:dk1>
      <a:lt1>
        <a:sysClr val="window" lastClr="FFFFFF"/>
      </a:lt1>
      <a:dk2>
        <a:srgbClr val="D0D0CE"/>
      </a:dk2>
      <a:lt2>
        <a:srgbClr val="53565A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2023 - Template Report ppt - 16-9.potx" id="{D27DD754-4DB3-4FEA-8C80-1FD8F0EF698E}" vid="{ADD557C2-45B1-4120-8820-24B29D5108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F03CD07EE1F34E90667AEB9171E72A" ma:contentTypeVersion="17" ma:contentTypeDescription="Crée un document." ma:contentTypeScope="" ma:versionID="fdb2ea2b1934d14710c0f8da8199bcc0">
  <xsd:schema xmlns:xsd="http://www.w3.org/2001/XMLSchema" xmlns:xs="http://www.w3.org/2001/XMLSchema" xmlns:p="http://schemas.microsoft.com/office/2006/metadata/properties" xmlns:ns2="51b95f80-4fe4-44c2-9098-2adbe1f0da53" xmlns:ns3="bcb84eeb-a4ca-42aa-8fac-ef219caa595a" targetNamespace="http://schemas.microsoft.com/office/2006/metadata/properties" ma:root="true" ma:fieldsID="bba49952d07e9e12d4ddb90990ad8cd3" ns2:_="" ns3:_="">
    <xsd:import namespace="51b95f80-4fe4-44c2-9098-2adbe1f0da53"/>
    <xsd:import namespace="bcb84eeb-a4ca-42aa-8fac-ef219caa59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5f80-4fe4-44c2-9098-2adbe1f0da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798d900d-0589-4081-96eb-513de833a5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b84eeb-a4ca-42aa-8fac-ef219caa595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ac8b9b3-0c6f-4db8-b452-f37fa68206e1}" ma:internalName="TaxCatchAll" ma:showField="CatchAllData" ma:web="bcb84eeb-a4ca-42aa-8fac-ef219caa59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b84eeb-a4ca-42aa-8fac-ef219caa595a" xsi:nil="true"/>
    <lcf76f155ced4ddcb4097134ff3c332f xmlns="51b95f80-4fe4-44c2-9098-2adbe1f0da5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66E69C-4737-475A-A7E5-202DFB80A8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b95f80-4fe4-44c2-9098-2adbe1f0da53"/>
    <ds:schemaRef ds:uri="bcb84eeb-a4ca-42aa-8fac-ef219caa59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05E49B-70B5-4FEC-89D5-F69F52BE5B81}">
  <ds:schemaRefs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bcb84eeb-a4ca-42aa-8fac-ef219caa595a"/>
    <ds:schemaRef ds:uri="51b95f80-4fe4-44c2-9098-2adbe1f0da5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12E9EB6-BE14-4E9B-B53A-6D95BDD731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2024 - Template Report ppt - 16-9</Template>
  <TotalTime>2208</TotalTime>
  <Words>2035</Words>
  <Application>Microsoft Office PowerPoint</Application>
  <PresentationFormat>Widescreen</PresentationFormat>
  <Paragraphs>170</Paragraphs>
  <Slides>14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Lato</vt:lpstr>
      <vt:lpstr>Open Sans</vt:lpstr>
      <vt:lpstr>Verdana</vt:lpstr>
      <vt:lpstr>Wingdings 2</vt:lpstr>
      <vt:lpstr>Deloitte Brand Theme</vt:lpstr>
      <vt:lpstr>think-cell Slide</vt:lpstr>
      <vt:lpstr>Attractivité des investissements dans l’électricité en Afrique Panel – RegulaE | 26 novembre 2024</vt:lpstr>
      <vt:lpstr>Posons d’abord le cadre</vt:lpstr>
      <vt:lpstr>L’Afrique est caractérisée par de fortes disparités qui tendent à concentrer les investissements dans certains pays, jugés attractifs par les investisseurs</vt:lpstr>
      <vt:lpstr>Si les obstacles sont nombreux, les discussions se cristallisent souvent, autour du TRI et du prix</vt:lpstr>
      <vt:lpstr>Que faire ?</vt:lpstr>
      <vt:lpstr>Renforcer l’analyse critique des contrats d’achat d’énergie pour accélérer le bouclage financier</vt:lpstr>
      <vt:lpstr>Quelques éléments à réévaluer </vt:lpstr>
      <vt:lpstr>Exemple de résultat (tiré d’une expérience réelle): </vt:lpstr>
      <vt:lpstr>Standardiser les processus peut faciliter la négociation et la validation des projets</vt:lpstr>
      <vt:lpstr>Au-delà des bénéfices financiers des projets de développement de l’électricité</vt:lpstr>
      <vt:lpstr>Le lien entre développement et énergie n’est plus à démontrer. Il faut donc considérer, dans l’analyse des projets, les externalités positives</vt:lpstr>
      <vt:lpstr>Nous avons vu grâce au PEPT que le kWh consommé par l’usager à bien plus de valeur que le cout nécessaire pour le produire et l’acheminer</vt:lpstr>
      <vt:lpstr>En amont : des efforts importants en termes de planification pour ne pas limiter les impacts positifs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Document in Calibri Green 22pt</dc:title>
  <dc:creator>Amegee, Aurelie</dc:creator>
  <cp:lastModifiedBy>Kouassi-Vanie, Yann-Ange</cp:lastModifiedBy>
  <cp:revision>5</cp:revision>
  <cp:lastPrinted>2014-06-25T02:16:22Z</cp:lastPrinted>
  <dcterms:created xsi:type="dcterms:W3CDTF">2024-11-20T10:45:55Z</dcterms:created>
  <dcterms:modified xsi:type="dcterms:W3CDTF">2024-11-22T16:42:35Z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0x01010076F03CD07EE1F34E90667AEB9171E72A</vt:lpwstr>
  </property>
  <property fmtid="{D5CDD505-2E9C-101B-9397-08002B2CF9AE}" pid="3" name="MSIP_Label_ea60d57e-af5b-4752-ac57-3e4f28ca11dc_Enabled">
    <vt:lpwstr>true</vt:lpwstr>
  </property>
  <property fmtid="{D5CDD505-2E9C-101B-9397-08002B2CF9AE}" pid="4" name="MSIP_Label_ea60d57e-af5b-4752-ac57-3e4f28ca11dc_SetDate">
    <vt:lpwstr>2021-01-21T15:49:19Z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iteId">
    <vt:lpwstr>36da45f1-dd2c-4d1f-af13-5abe46b99921</vt:lpwstr>
  </property>
  <property fmtid="{D5CDD505-2E9C-101B-9397-08002B2CF9AE}" pid="8" name="MSIP_Label_ea60d57e-af5b-4752-ac57-3e4f28ca11dc_ActionId">
    <vt:lpwstr>e4933fce-c650-4e87-8dd4-db21a9438851</vt:lpwstr>
  </property>
  <property fmtid="{D5CDD505-2E9C-101B-9397-08002B2CF9AE}" pid="9" name="MSIP_Label_ea60d57e-af5b-4752-ac57-3e4f28ca11dc_ContentBits">
    <vt:lpwstr>0</vt:lpwstr>
  </property>
  <property fmtid="{D5CDD505-2E9C-101B-9397-08002B2CF9AE}" pid="10" name="MediaServiceImageTags">
    <vt:lpwstr/>
  </property>
</Properties>
</file>