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389" r:id="rId3"/>
    <p:sldId id="257" r:id="rId4"/>
    <p:sldId id="391" r:id="rId5"/>
    <p:sldId id="390" r:id="rId6"/>
    <p:sldId id="297" r:id="rId7"/>
    <p:sldId id="387" r:id="rId8"/>
    <p:sldId id="394" r:id="rId9"/>
    <p:sldId id="393" r:id="rId10"/>
    <p:sldId id="385" r:id="rId11"/>
    <p:sldId id="262" r:id="rId12"/>
    <p:sldId id="375" r:id="rId13"/>
    <p:sldId id="392" r:id="rId14"/>
    <p:sldId id="261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55" autoAdjust="0"/>
  </p:normalViewPr>
  <p:slideViewPr>
    <p:cSldViewPr snapToGrid="0">
      <p:cViewPr varScale="1">
        <p:scale>
          <a:sx n="74" d="100"/>
          <a:sy n="74" d="100"/>
        </p:scale>
        <p:origin x="1060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f6fa73aa25_0_3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f6fa73aa25_0_3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6fa73aa25_0_7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gf6fa73aa25_0_7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0542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f6fa73aa25_0_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gf6fa73aa25_0_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3054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8288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f6fa73aa25_0_7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f6fa73aa25_0_7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f6fa73aa25_0_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gf6fa73aa25_0_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6394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f6fa73aa25_0_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gf6fa73aa25_0_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6fa73aa25_0_7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gf6fa73aa25_0_7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8792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f6fa73aa25_0_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gf6fa73aa25_0_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7614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1895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6fa73aa25_0_7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gf6fa73aa25_0_7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89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>
          <a:extLst>
            <a:ext uri="{FF2B5EF4-FFF2-40B4-BE49-F238E27FC236}">
              <a16:creationId xmlns:a16="http://schemas.microsoft.com/office/drawing/2014/main" id="{7BADDBA6-DF81-9561-92D0-773C44679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6fa73aa25_0_740:notes">
            <a:extLst>
              <a:ext uri="{FF2B5EF4-FFF2-40B4-BE49-F238E27FC236}">
                <a16:creationId xmlns:a16="http://schemas.microsoft.com/office/drawing/2014/main" id="{3CC16567-526E-1C90-FFE3-323455653FA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gf6fa73aa25_0_740:notes">
            <a:extLst>
              <a:ext uri="{FF2B5EF4-FFF2-40B4-BE49-F238E27FC236}">
                <a16:creationId xmlns:a16="http://schemas.microsoft.com/office/drawing/2014/main" id="{8CD6D109-9723-35A2-E0BB-33FF54C4C07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5387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6fa73aa25_0_7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gf6fa73aa25_0_7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6708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 +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4DE036-C794-4A42-B188-161D12C3E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Date - Titre de la présentation - Auteur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7763F6-091D-334D-8CBD-0B1FFE77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9D1F-CC03-A443-87EB-E6C2C0362D2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C95C1B8-F32F-4242-B344-E41FE6B91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3" y="273845"/>
            <a:ext cx="7702261" cy="333375"/>
          </a:xfrm>
          <a:prstGeom prst="rect">
            <a:avLst/>
          </a:prstGeom>
        </p:spPr>
        <p:txBody>
          <a:bodyPr lIns="0"/>
          <a:lstStyle>
            <a:lvl1pPr>
              <a:defRPr sz="28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90B3488-E20C-8845-84EC-54750DD5E1FB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29841" y="730213"/>
            <a:ext cx="7701070" cy="333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700"/>
            </a:lvl1pPr>
            <a:lvl2pPr marL="342875" indent="0">
              <a:buNone/>
              <a:defRPr sz="1050"/>
            </a:lvl2pPr>
            <a:lvl3pPr marL="685749" indent="0">
              <a:buNone/>
              <a:defRPr sz="900"/>
            </a:lvl3pPr>
            <a:lvl4pPr marL="1028624" indent="0">
              <a:buNone/>
              <a:defRPr sz="750"/>
            </a:lvl4pPr>
            <a:lvl5pPr marL="1371498" indent="0">
              <a:buNone/>
              <a:defRPr sz="750"/>
            </a:lvl5pPr>
            <a:lvl6pPr marL="1714373" indent="0">
              <a:buNone/>
              <a:defRPr sz="750"/>
            </a:lvl6pPr>
            <a:lvl7pPr marL="2057246" indent="0">
              <a:buNone/>
              <a:defRPr sz="750"/>
            </a:lvl7pPr>
            <a:lvl8pPr marL="2400120" indent="0">
              <a:buNone/>
              <a:defRPr sz="750"/>
            </a:lvl8pPr>
            <a:lvl9pPr marL="2742995" indent="0">
              <a:buNone/>
              <a:defRPr sz="75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1" name="Espace réservé du graphique 10">
            <a:extLst>
              <a:ext uri="{FF2B5EF4-FFF2-40B4-BE49-F238E27FC236}">
                <a16:creationId xmlns:a16="http://schemas.microsoft.com/office/drawing/2014/main" id="{EC63D408-5AFE-0049-B0EF-FE113E120DD1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8650" y="1339850"/>
            <a:ext cx="7702550" cy="31686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155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623408" y="274012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0" y="-1569"/>
            <a:ext cx="9229344" cy="51435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4294967295"/>
          </p:nvPr>
        </p:nvSpPr>
        <p:spPr>
          <a:xfrm>
            <a:off x="224279" y="885589"/>
            <a:ext cx="9005065" cy="24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800" b="1" dirty="0">
                <a:solidFill>
                  <a:srgbClr val="141530"/>
                </a:solidFill>
              </a:rPr>
              <a:t>Attractivité des investissements : perspectives des développeurs  </a:t>
            </a:r>
            <a:endParaRPr sz="4800" b="1" dirty="0">
              <a:solidFill>
                <a:srgbClr val="141530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985649" y="4788018"/>
            <a:ext cx="1509517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dirty="0">
                <a:solidFill>
                  <a:srgbClr val="F7E533"/>
                </a:solidFill>
              </a:rPr>
              <a:t>26 novembre 2024</a:t>
            </a:r>
            <a:endParaRPr sz="1100" dirty="0">
              <a:solidFill>
                <a:srgbClr val="F7E533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D9D7872-ED2F-4072-8F63-7996EE3D34F4}"/>
              </a:ext>
            </a:extLst>
          </p:cNvPr>
          <p:cNvSpPr txBox="1"/>
          <p:nvPr/>
        </p:nvSpPr>
        <p:spPr>
          <a:xfrm>
            <a:off x="1906062" y="4578898"/>
            <a:ext cx="53318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b="1" dirty="0">
                <a:solidFill>
                  <a:srgbClr val="141530"/>
                </a:solidFill>
              </a:rPr>
              <a:t>Djadji TOURE, Directeur du Développement Afrique d’Avento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F9DAEAE-C0DF-2F3D-4B63-DA985D40FD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975" y="3148640"/>
            <a:ext cx="1699402" cy="8195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9E917039-AD6D-A578-8092-589F5B313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582" y="1588169"/>
            <a:ext cx="6146418" cy="2880704"/>
          </a:xfrm>
          <a:prstGeom prst="rect">
            <a:avLst/>
          </a:prstGeom>
        </p:spPr>
      </p:pic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A0C6716F-E144-7EE9-FE9C-C6D0D6D22F22}"/>
              </a:ext>
            </a:extLst>
          </p:cNvPr>
          <p:cNvSpPr txBox="1">
            <a:spLocks/>
          </p:cNvSpPr>
          <p:nvPr/>
        </p:nvSpPr>
        <p:spPr>
          <a:xfrm>
            <a:off x="133034" y="1704686"/>
            <a:ext cx="2864548" cy="2537305"/>
          </a:xfrm>
          <a:prstGeom prst="rect">
            <a:avLst/>
          </a:prstGeom>
        </p:spPr>
        <p:txBody>
          <a:bodyPr lIns="0"/>
          <a:lstStyle>
            <a:lvl1pPr marL="0" indent="0" algn="l" defTabSz="685749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75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49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24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98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73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46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20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95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Le cout du capital est 2 à 3 fois plus élevé en ASS que dans les économies développées ou la Chine.</a:t>
            </a:r>
          </a:p>
          <a:p>
            <a:r>
              <a:rPr lang="fr-FR" dirty="0"/>
              <a:t>Par exemple pour le solaire : le </a:t>
            </a:r>
            <a:r>
              <a:rPr lang="fr-FR" dirty="0" err="1"/>
              <a:t>wacc</a:t>
            </a:r>
            <a:r>
              <a:rPr lang="fr-FR" dirty="0"/>
              <a:t> est entre 9 et 14% en ASS alors qu’il est entre 4 et 5% dans les pays développés</a:t>
            </a:r>
          </a:p>
        </p:txBody>
      </p:sp>
      <p:sp>
        <p:nvSpPr>
          <p:cNvPr id="15" name="Google Shape;76;p15">
            <a:extLst>
              <a:ext uri="{FF2B5EF4-FFF2-40B4-BE49-F238E27FC236}">
                <a16:creationId xmlns:a16="http://schemas.microsoft.com/office/drawing/2014/main" id="{41F4CD7E-D7C2-5838-F5CD-A1540E67A769}"/>
              </a:ext>
            </a:extLst>
          </p:cNvPr>
          <p:cNvSpPr txBox="1">
            <a:spLocks/>
          </p:cNvSpPr>
          <p:nvPr/>
        </p:nvSpPr>
        <p:spPr>
          <a:xfrm>
            <a:off x="900700" y="171475"/>
            <a:ext cx="74290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3000" b="1" dirty="0">
                <a:solidFill>
                  <a:srgbClr val="141530"/>
                </a:solidFill>
              </a:rPr>
              <a:t>Le cout du capital en ASS : un frein au financement des projets EnR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F71858B-6CED-6A99-FA7F-FA4191E756A9}"/>
              </a:ext>
            </a:extLst>
          </p:cNvPr>
          <p:cNvSpPr txBox="1"/>
          <p:nvPr/>
        </p:nvSpPr>
        <p:spPr>
          <a:xfrm>
            <a:off x="0" y="4912668"/>
            <a:ext cx="22963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4" lvl="1"/>
            <a:r>
              <a:rPr lang="fr-FR" sz="900" i="1" dirty="0"/>
              <a:t>Source : AIE, 2023</a:t>
            </a:r>
            <a:endParaRPr lang="fr-FR" sz="7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ABD1C0-A6D1-FD50-9F6A-3382C89875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359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0" y="0"/>
            <a:ext cx="9144000" cy="4083300"/>
          </a:xfrm>
          <a:prstGeom prst="rect">
            <a:avLst/>
          </a:prstGeom>
          <a:solidFill>
            <a:srgbClr val="269B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6" name="Google Shape;66;p14"/>
          <p:cNvCxnSpPr/>
          <p:nvPr/>
        </p:nvCxnSpPr>
        <p:spPr>
          <a:xfrm>
            <a:off x="535775" y="835825"/>
            <a:ext cx="10800" cy="25182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67" name="Google Shape;67;p14"/>
          <p:cNvSpPr txBox="1">
            <a:spLocks noGrp="1"/>
          </p:cNvSpPr>
          <p:nvPr>
            <p:ph type="title" idx="4294967295"/>
          </p:nvPr>
        </p:nvSpPr>
        <p:spPr>
          <a:xfrm>
            <a:off x="786663" y="941075"/>
            <a:ext cx="7911000" cy="24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 b="1" dirty="0">
                <a:solidFill>
                  <a:srgbClr val="141530"/>
                </a:solidFill>
              </a:rPr>
              <a:t>La réponse pour accélérer</a:t>
            </a:r>
            <a:endParaRPr sz="4800" b="1" dirty="0">
              <a:solidFill>
                <a:srgbClr val="141530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3020A32-1E79-95FE-0CA7-6D80674DC7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975" y="4175180"/>
            <a:ext cx="1699402" cy="8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64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72;p15">
            <a:extLst>
              <a:ext uri="{FF2B5EF4-FFF2-40B4-BE49-F238E27FC236}">
                <a16:creationId xmlns:a16="http://schemas.microsoft.com/office/drawing/2014/main" id="{04AA801C-9577-4A2F-98CA-624ED782C7E4}"/>
              </a:ext>
            </a:extLst>
          </p:cNvPr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Google Shape;74;p15">
            <a:extLst>
              <a:ext uri="{FF2B5EF4-FFF2-40B4-BE49-F238E27FC236}">
                <a16:creationId xmlns:a16="http://schemas.microsoft.com/office/drawing/2014/main" id="{8E6364CB-0E4F-4DA4-9BB9-62527E1E3B4C}"/>
              </a:ext>
            </a:extLst>
          </p:cNvPr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B41670A-6B98-4AF2-BDD8-DAFEC116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9D1F-CC03-A443-87EB-E6C2C0362D29}" type="slidenum">
              <a:rPr lang="fr-FR" smtClean="0"/>
              <a:t>12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C3AC7E3-A98D-403A-9AB9-9EBC809D7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754" y="111067"/>
            <a:ext cx="7702261" cy="909942"/>
          </a:xfrm>
        </p:spPr>
        <p:txBody>
          <a:bodyPr>
            <a:normAutofit/>
          </a:bodyPr>
          <a:lstStyle/>
          <a:p>
            <a:r>
              <a:rPr lang="fr-FR" b="1" dirty="0"/>
              <a:t>Quelques pistes de solutions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5FE7E5-A615-44DB-8FB5-61E557F99D09}"/>
              </a:ext>
            </a:extLst>
          </p:cNvPr>
          <p:cNvSpPr txBox="1"/>
          <p:nvPr/>
        </p:nvSpPr>
        <p:spPr>
          <a:xfrm>
            <a:off x="201896" y="1171034"/>
            <a:ext cx="87402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Cadre réglementaire : donner plus de visibilité aux acteurs privés</a:t>
            </a:r>
          </a:p>
          <a:p>
            <a:pPr marL="342884" lvl="1"/>
            <a:endParaRPr lang="fr-FR" sz="1600" dirty="0"/>
          </a:p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Mise place d’un </a:t>
            </a:r>
            <a:r>
              <a:rPr lang="fr-FR" sz="1600" dirty="0" err="1"/>
              <a:t>d’un</a:t>
            </a:r>
            <a:r>
              <a:rPr lang="fr-FR" sz="1600" dirty="0"/>
              <a:t> </a:t>
            </a:r>
            <a:r>
              <a:rPr lang="fr-FR" sz="1600" dirty="0" err="1"/>
              <a:t>Feed</a:t>
            </a:r>
            <a:r>
              <a:rPr lang="fr-FR" sz="1600" dirty="0"/>
              <a:t>-in-</a:t>
            </a:r>
            <a:r>
              <a:rPr lang="fr-FR" sz="1600" dirty="0" err="1"/>
              <a:t>tariff</a:t>
            </a:r>
            <a:r>
              <a:rPr lang="fr-FR" sz="1600" dirty="0"/>
              <a:t> sous la forme d’un appel à projets et appel d’offres en fonction de la taille des projets </a:t>
            </a:r>
          </a:p>
          <a:p>
            <a:pPr marL="685784" lvl="1" indent="-342900">
              <a:buFont typeface="+mj-lt"/>
              <a:buAutoNum type="arabicPeriod"/>
            </a:pPr>
            <a:endParaRPr lang="fr-FR" sz="1600" dirty="0"/>
          </a:p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Risque de contrepartie financière : mettre en place un système de garantie (véhicule financier international qui apporterait des garanties pour couvrir le risque de </a:t>
            </a:r>
            <a:r>
              <a:rPr lang="fr-FR" sz="1600" dirty="0" err="1"/>
              <a:t>contrapartie</a:t>
            </a:r>
            <a:r>
              <a:rPr lang="fr-FR" sz="1600" dirty="0"/>
              <a:t>)</a:t>
            </a:r>
          </a:p>
          <a:p>
            <a:pPr marL="685784" lvl="1" indent="-342900">
              <a:buFont typeface="+mj-lt"/>
              <a:buAutoNum type="arabicPeriod"/>
            </a:pPr>
            <a:endParaRPr lang="fr-FR" sz="1600" dirty="0"/>
          </a:p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Mobiliser d’avantage de financement à taux concessionnels et les rendre plus accessible</a:t>
            </a:r>
          </a:p>
          <a:p>
            <a:pPr marL="685784" lvl="1" indent="-342900">
              <a:buFont typeface="+mj-lt"/>
              <a:buAutoNum type="arabicPeriod"/>
            </a:pPr>
            <a:endParaRPr lang="fr-FR" sz="1600" dirty="0"/>
          </a:p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Développer un marché de capitaux à l’échelle du continent, pour des financements en monnaie locale afin de minimiser le risque de change et ainsi améliorer la bankabilité des projets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13FF436-E39A-DDA3-F80B-9C88907C68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7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72;p15">
            <a:extLst>
              <a:ext uri="{FF2B5EF4-FFF2-40B4-BE49-F238E27FC236}">
                <a16:creationId xmlns:a16="http://schemas.microsoft.com/office/drawing/2014/main" id="{04AA801C-9577-4A2F-98CA-624ED782C7E4}"/>
              </a:ext>
            </a:extLst>
          </p:cNvPr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Google Shape;74;p15">
            <a:extLst>
              <a:ext uri="{FF2B5EF4-FFF2-40B4-BE49-F238E27FC236}">
                <a16:creationId xmlns:a16="http://schemas.microsoft.com/office/drawing/2014/main" id="{8E6364CB-0E4F-4DA4-9BB9-62527E1E3B4C}"/>
              </a:ext>
            </a:extLst>
          </p:cNvPr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B41670A-6B98-4AF2-BDD8-DAFEC116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9D1F-CC03-A443-87EB-E6C2C0362D29}" type="slidenum">
              <a:rPr lang="fr-FR" smtClean="0"/>
              <a:t>13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C3AC7E3-A98D-403A-9AB9-9EBC809D7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755" y="111067"/>
            <a:ext cx="7037824" cy="1008825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Pourtant les EnRs présentent les LCOE les plus faibles sur le continent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5FE7E5-A615-44DB-8FB5-61E557F99D09}"/>
              </a:ext>
            </a:extLst>
          </p:cNvPr>
          <p:cNvSpPr txBox="1"/>
          <p:nvPr/>
        </p:nvSpPr>
        <p:spPr>
          <a:xfrm>
            <a:off x="201896" y="1396208"/>
            <a:ext cx="87402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Le coût variable de production du MWh de la Sénélec est passé 128 € en 2022 contre 95 € en 2021, avec des </a:t>
            </a:r>
            <a:r>
              <a:rPr lang="fr-FR" sz="1600" b="1" dirty="0"/>
              <a:t>couts de revient allant de 173 à 290 € le MWh en 2022</a:t>
            </a:r>
          </a:p>
          <a:p>
            <a:pPr marL="685784" lvl="1" indent="-342900">
              <a:buFont typeface="+mj-lt"/>
              <a:buAutoNum type="arabicPeriod"/>
            </a:pPr>
            <a:endParaRPr lang="fr-FR" sz="1600" dirty="0"/>
          </a:p>
          <a:p>
            <a:pPr marL="685784" lvl="1" indent="-342900">
              <a:buFont typeface="+mj-lt"/>
              <a:buAutoNum type="arabicPeriod"/>
            </a:pPr>
            <a:r>
              <a:rPr lang="fr-FR" sz="1600" dirty="0"/>
              <a:t>Couts de revient des dernières centrales solaires mises en service en 2021 </a:t>
            </a:r>
          </a:p>
          <a:p>
            <a:pPr marL="342884" lvl="3"/>
            <a:r>
              <a:rPr lang="fr-FR" sz="1600" b="1" dirty="0"/>
              <a:t>             Kahone Solar, 35 MWc : 38 €/MWh </a:t>
            </a:r>
          </a:p>
          <a:p>
            <a:pPr marL="342884" lvl="3"/>
            <a:r>
              <a:rPr lang="fr-FR" sz="1600" b="1" dirty="0"/>
              <a:t>             Kael Solar, 25 MWc : 40 €/MWh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F07B935-59D4-238E-1E8C-231393A6E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05" y="3144775"/>
            <a:ext cx="7649156" cy="164561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D24D254-ADD2-8DB1-4714-763A08F885E2}"/>
              </a:ext>
            </a:extLst>
          </p:cNvPr>
          <p:cNvSpPr txBox="1"/>
          <p:nvPr/>
        </p:nvSpPr>
        <p:spPr>
          <a:xfrm>
            <a:off x="0" y="4912668"/>
            <a:ext cx="30851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4" lvl="1"/>
            <a:r>
              <a:rPr lang="fr-FR" sz="900" i="1" dirty="0"/>
              <a:t>Source : Sénélec, rapport annuel d’activité 2022</a:t>
            </a:r>
            <a:endParaRPr lang="fr-FR" sz="700" i="1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EE736A5-A26B-7A12-873C-89482FF0A0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702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0" y="0"/>
            <a:ext cx="9144000" cy="20511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8"/>
          <p:cNvSpPr txBox="1">
            <a:spLocks noGrp="1"/>
          </p:cNvSpPr>
          <p:nvPr>
            <p:ph type="title" idx="4294967295"/>
          </p:nvPr>
        </p:nvSpPr>
        <p:spPr>
          <a:xfrm>
            <a:off x="616497" y="502540"/>
            <a:ext cx="7911000" cy="10460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800" dirty="0">
                <a:solidFill>
                  <a:schemeClr val="lt1"/>
                </a:solidFill>
              </a:rPr>
              <a:t>Merci de votre attention</a:t>
            </a:r>
            <a:endParaRPr sz="4800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chemeClr val="lt1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2FA0C83-7A73-9CB3-CC18-4CD124021A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975" y="2993367"/>
            <a:ext cx="1699402" cy="8195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0" y="0"/>
            <a:ext cx="9144000" cy="4083300"/>
          </a:xfrm>
          <a:prstGeom prst="rect">
            <a:avLst/>
          </a:prstGeom>
          <a:solidFill>
            <a:srgbClr val="269B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6" name="Google Shape;66;p14"/>
          <p:cNvCxnSpPr/>
          <p:nvPr/>
        </p:nvCxnSpPr>
        <p:spPr>
          <a:xfrm>
            <a:off x="535775" y="835825"/>
            <a:ext cx="10800" cy="25182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67" name="Google Shape;67;p14"/>
          <p:cNvSpPr txBox="1">
            <a:spLocks noGrp="1"/>
          </p:cNvSpPr>
          <p:nvPr>
            <p:ph type="title" idx="4294967295"/>
          </p:nvPr>
        </p:nvSpPr>
        <p:spPr>
          <a:xfrm>
            <a:off x="786663" y="941075"/>
            <a:ext cx="7911000" cy="24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 b="1" dirty="0">
                <a:solidFill>
                  <a:srgbClr val="141530"/>
                </a:solidFill>
              </a:rPr>
              <a:t>Un mot sur Avento</a:t>
            </a:r>
            <a:endParaRPr sz="4800" b="1" dirty="0">
              <a:solidFill>
                <a:srgbClr val="141530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12E064C-B045-65D1-00D0-AC9E3723A1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975" y="4175180"/>
            <a:ext cx="1699402" cy="8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52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0" y="0"/>
            <a:ext cx="9144000" cy="4083300"/>
          </a:xfrm>
          <a:prstGeom prst="rect">
            <a:avLst/>
          </a:prstGeom>
          <a:solidFill>
            <a:srgbClr val="269B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3700" y="4134675"/>
            <a:ext cx="844050" cy="1008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" name="Google Shape;66;p14"/>
          <p:cNvCxnSpPr/>
          <p:nvPr/>
        </p:nvCxnSpPr>
        <p:spPr>
          <a:xfrm>
            <a:off x="535775" y="835825"/>
            <a:ext cx="10800" cy="25182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67" name="Google Shape;67;p14"/>
          <p:cNvSpPr txBox="1">
            <a:spLocks noGrp="1"/>
          </p:cNvSpPr>
          <p:nvPr>
            <p:ph type="title" idx="4294967295"/>
          </p:nvPr>
        </p:nvSpPr>
        <p:spPr>
          <a:xfrm>
            <a:off x="786663" y="941075"/>
            <a:ext cx="7911000" cy="24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 b="1" dirty="0">
                <a:solidFill>
                  <a:srgbClr val="141530"/>
                </a:solidFill>
              </a:rPr>
              <a:t>Contexte</a:t>
            </a:r>
            <a:endParaRPr sz="4800" b="1" dirty="0">
              <a:solidFill>
                <a:srgbClr val="141530"/>
              </a:solidFill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317E7C27-5C94-9135-89B9-811662E6F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62"/>
            <a:ext cx="9144000" cy="51367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76" name="Google Shape;76;p15"/>
          <p:cNvSpPr txBox="1">
            <a:spLocks noGrp="1"/>
          </p:cNvSpPr>
          <p:nvPr>
            <p:ph type="title" idx="4294967295"/>
          </p:nvPr>
        </p:nvSpPr>
        <p:spPr>
          <a:xfrm>
            <a:off x="900700" y="171475"/>
            <a:ext cx="7429000" cy="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 dirty="0">
                <a:solidFill>
                  <a:srgbClr val="141530"/>
                </a:solidFill>
              </a:rPr>
              <a:t>Territoires d’intervention</a:t>
            </a:r>
            <a:endParaRPr sz="3000" b="1" dirty="0">
              <a:solidFill>
                <a:srgbClr val="14153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BDB86C7-883F-EF6A-9356-A82EE0A6C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9238"/>
            <a:ext cx="9133200" cy="3975636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70ACF55-1B5F-625D-0481-651B861D7E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92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0" y="0"/>
            <a:ext cx="9144000" cy="4083300"/>
          </a:xfrm>
          <a:prstGeom prst="rect">
            <a:avLst/>
          </a:prstGeom>
          <a:solidFill>
            <a:srgbClr val="269B87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6" name="Google Shape;66;p14"/>
          <p:cNvCxnSpPr/>
          <p:nvPr/>
        </p:nvCxnSpPr>
        <p:spPr>
          <a:xfrm>
            <a:off x="535775" y="835825"/>
            <a:ext cx="10800" cy="25182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67" name="Google Shape;67;p14"/>
          <p:cNvSpPr txBox="1">
            <a:spLocks noGrp="1"/>
          </p:cNvSpPr>
          <p:nvPr>
            <p:ph type="title" idx="4294967295"/>
          </p:nvPr>
        </p:nvSpPr>
        <p:spPr>
          <a:xfrm>
            <a:off x="786663" y="941075"/>
            <a:ext cx="7911000" cy="24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 b="1" dirty="0">
                <a:solidFill>
                  <a:srgbClr val="141530"/>
                </a:solidFill>
              </a:rPr>
              <a:t>Contexte</a:t>
            </a:r>
            <a:endParaRPr sz="4800" b="1" dirty="0">
              <a:solidFill>
                <a:srgbClr val="141530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41FD1FB5-C44D-D717-C7C0-A6D4822D37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325" y="4175180"/>
            <a:ext cx="1699402" cy="8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75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E623A05-BA37-47D1-ADC2-B25E09465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9D1F-CC03-A443-87EB-E6C2C0362D29}" type="slidenum">
              <a:rPr lang="fr-FR" smtClean="0"/>
              <a:t>6</a:t>
            </a:fld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1CCA0D15-5900-4B0F-AEE3-42B98BF8D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3" y="273845"/>
            <a:ext cx="2844797" cy="661181"/>
          </a:xfrm>
        </p:spPr>
        <p:txBody>
          <a:bodyPr>
            <a:normAutofit/>
          </a:bodyPr>
          <a:lstStyle/>
          <a:p>
            <a:r>
              <a:rPr lang="fr-FR" dirty="0"/>
              <a:t>Etat des lieux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A7C555D9-61D3-4A41-9163-8CB880EE88BD}"/>
              </a:ext>
            </a:extLst>
          </p:cNvPr>
          <p:cNvSpPr txBox="1">
            <a:spLocks/>
          </p:cNvSpPr>
          <p:nvPr/>
        </p:nvSpPr>
        <p:spPr>
          <a:xfrm>
            <a:off x="559298" y="1159073"/>
            <a:ext cx="3125804" cy="3192918"/>
          </a:xfrm>
          <a:prstGeom prst="rect">
            <a:avLst/>
          </a:prstGeom>
        </p:spPr>
        <p:txBody>
          <a:bodyPr lIns="0"/>
          <a:lstStyle>
            <a:lvl1pPr marL="0" indent="0" algn="l" defTabSz="685749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75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49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24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98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73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46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20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95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Tx/>
              <a:buChar char="-"/>
            </a:pPr>
            <a:r>
              <a:rPr lang="fr-FR" dirty="0"/>
              <a:t>En 2022, plus de </a:t>
            </a:r>
            <a:r>
              <a:rPr lang="fr-FR" b="1" dirty="0"/>
              <a:t>600 millions</a:t>
            </a:r>
            <a:r>
              <a:rPr lang="fr-FR" dirty="0"/>
              <a:t> d’africains (40% de la population) n’avaient toujours pas accès à l’électricité</a:t>
            </a:r>
            <a:endParaRPr lang="fr-FR" i="1" dirty="0"/>
          </a:p>
          <a:p>
            <a:pPr marL="285750" indent="-285750">
              <a:buFontTx/>
              <a:buChar char="-"/>
            </a:pPr>
            <a:r>
              <a:rPr lang="fr-FR" i="1" dirty="0"/>
              <a:t>L’Afrique n’attire que 3% des investissements mondiaux dans le secteur de l’énergie et seulement 2% dans les EnRs</a:t>
            </a:r>
          </a:p>
          <a:p>
            <a:pPr marL="285750" indent="-285750">
              <a:buFontTx/>
              <a:buChar char="-"/>
            </a:pPr>
            <a:r>
              <a:rPr lang="fr-FR" i="1" dirty="0"/>
              <a:t>La demande d’électricité devrait augmenter de 60% d’ici 2030 (AIE, 2023)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21A5186-B0CF-445D-E239-73D5832E4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156" y="990028"/>
            <a:ext cx="5402002" cy="250991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5EF9DE5-537F-25D8-EAAE-D1018A249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221365"/>
            <a:ext cx="3900458" cy="44185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F664774-D182-2F65-BE5C-4768AB55C303}"/>
              </a:ext>
            </a:extLst>
          </p:cNvPr>
          <p:cNvSpPr txBox="1"/>
          <p:nvPr/>
        </p:nvSpPr>
        <p:spPr>
          <a:xfrm>
            <a:off x="4008234" y="4884398"/>
            <a:ext cx="22963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4" lvl="1"/>
            <a:r>
              <a:rPr lang="fr-FR" sz="900" i="1" dirty="0"/>
              <a:t>Source : Banque mondiale</a:t>
            </a:r>
            <a:endParaRPr lang="fr-FR" sz="700" i="1" dirty="0"/>
          </a:p>
        </p:txBody>
      </p:sp>
    </p:spTree>
    <p:extLst>
      <p:ext uri="{BB962C8B-B14F-4D97-AF65-F5344CB8AC3E}">
        <p14:creationId xmlns:p14="http://schemas.microsoft.com/office/powerpoint/2010/main" val="16238121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3A5BFCB3-B211-E2E2-4542-4D28117F2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739" y="1319632"/>
            <a:ext cx="5613630" cy="32208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D1AA5A1-CD46-CB3E-5096-93D5A5C4AD68}"/>
              </a:ext>
            </a:extLst>
          </p:cNvPr>
          <p:cNvSpPr txBox="1"/>
          <p:nvPr/>
        </p:nvSpPr>
        <p:spPr>
          <a:xfrm>
            <a:off x="0" y="4912668"/>
            <a:ext cx="46270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4" lvl="1"/>
            <a:r>
              <a:rPr lang="fr-FR" sz="900" i="1" dirty="0"/>
              <a:t>Source : Banque mondiale, 2022, </a:t>
            </a:r>
            <a:r>
              <a:rPr lang="fr-FR" sz="900" i="1" dirty="0" err="1"/>
              <a:t>Regulatory</a:t>
            </a:r>
            <a:r>
              <a:rPr lang="fr-FR" sz="900" i="1" dirty="0"/>
              <a:t> </a:t>
            </a:r>
            <a:r>
              <a:rPr lang="fr-FR" sz="900" i="1" dirty="0" err="1"/>
              <a:t>Indicators</a:t>
            </a:r>
            <a:r>
              <a:rPr lang="fr-FR" sz="900" i="1" dirty="0"/>
              <a:t> </a:t>
            </a:r>
            <a:r>
              <a:rPr lang="fr-FR" sz="900" i="1" dirty="0" err="1"/>
              <a:t>fo</a:t>
            </a:r>
            <a:r>
              <a:rPr lang="fr-FR" sz="900" i="1" dirty="0"/>
              <a:t> </a:t>
            </a:r>
            <a:r>
              <a:rPr lang="fr-FR" sz="900" i="1" dirty="0" err="1"/>
              <a:t>Sustainable</a:t>
            </a:r>
            <a:r>
              <a:rPr lang="fr-FR" sz="900" i="1" dirty="0"/>
              <a:t> Energy</a:t>
            </a:r>
            <a:endParaRPr lang="fr-FR" sz="700" i="1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BCC9F96C-EC6E-36D9-BBA2-9F3640950ACF}"/>
              </a:ext>
            </a:extLst>
          </p:cNvPr>
          <p:cNvSpPr txBox="1">
            <a:spLocks/>
          </p:cNvSpPr>
          <p:nvPr/>
        </p:nvSpPr>
        <p:spPr>
          <a:xfrm>
            <a:off x="140760" y="1592663"/>
            <a:ext cx="3167056" cy="3220838"/>
          </a:xfrm>
          <a:prstGeom prst="rect">
            <a:avLst/>
          </a:prstGeom>
        </p:spPr>
        <p:txBody>
          <a:bodyPr lIns="0"/>
          <a:lstStyle>
            <a:lvl1pPr marL="0" indent="0" algn="l" defTabSz="685749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75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49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24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98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73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46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20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95" indent="0" algn="l" defTabSz="685749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Tx/>
              <a:buChar char="-"/>
            </a:pPr>
            <a:r>
              <a:rPr lang="fr-FR" dirty="0"/>
              <a:t>Un marché de l’électricité peu ouvert au IPP renouvelables</a:t>
            </a:r>
          </a:p>
          <a:p>
            <a:pPr marL="285750" indent="-285750">
              <a:buFontTx/>
              <a:buChar char="-"/>
            </a:pPr>
            <a:r>
              <a:rPr lang="fr-FR" dirty="0"/>
              <a:t>Absence de planification de l’évolution du mix électrique</a:t>
            </a:r>
          </a:p>
          <a:p>
            <a:pPr marL="285750" indent="-285750">
              <a:buFontTx/>
              <a:buChar char="-"/>
            </a:pPr>
            <a:r>
              <a:rPr lang="fr-FR" dirty="0"/>
              <a:t>Quel cap pour la filière renouvelable dans le mix électrique</a:t>
            </a:r>
          </a:p>
          <a:p>
            <a:pPr marL="285750" indent="-285750">
              <a:buFontTx/>
              <a:buChar char="-"/>
            </a:pPr>
            <a:r>
              <a:rPr lang="fr-FR" dirty="0"/>
              <a:t>Stratégie mise en place pour atteindre la cible EnR dans le mix</a:t>
            </a:r>
          </a:p>
        </p:txBody>
      </p:sp>
      <p:sp>
        <p:nvSpPr>
          <p:cNvPr id="2" name="Google Shape;76;p15">
            <a:extLst>
              <a:ext uri="{FF2B5EF4-FFF2-40B4-BE49-F238E27FC236}">
                <a16:creationId xmlns:a16="http://schemas.microsoft.com/office/drawing/2014/main" id="{91164484-5DF5-A3E4-D042-5B8F50D00F92}"/>
              </a:ext>
            </a:extLst>
          </p:cNvPr>
          <p:cNvSpPr txBox="1">
            <a:spLocks/>
          </p:cNvSpPr>
          <p:nvPr/>
        </p:nvSpPr>
        <p:spPr>
          <a:xfrm>
            <a:off x="928100" y="137089"/>
            <a:ext cx="6984428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3000" b="1" dirty="0">
                <a:solidFill>
                  <a:srgbClr val="141530"/>
                </a:solidFill>
              </a:rPr>
              <a:t>Un cadre réglementaire inadapté à la transition énergétique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1C0CA7-6398-2F1B-AEE9-7C3C2C9E36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4674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>
          <a:extLst>
            <a:ext uri="{FF2B5EF4-FFF2-40B4-BE49-F238E27FC236}">
              <a16:creationId xmlns:a16="http://schemas.microsoft.com/office/drawing/2014/main" id="{6A3A9C85-0F6B-A111-95E2-0C7C451A4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>
            <a:extLst>
              <a:ext uri="{FF2B5EF4-FFF2-40B4-BE49-F238E27FC236}">
                <a16:creationId xmlns:a16="http://schemas.microsoft.com/office/drawing/2014/main" id="{AAC5795A-2DD5-792A-01BF-6324C7410427}"/>
              </a:ext>
            </a:extLst>
          </p:cNvPr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p15">
            <a:extLst>
              <a:ext uri="{FF2B5EF4-FFF2-40B4-BE49-F238E27FC236}">
                <a16:creationId xmlns:a16="http://schemas.microsoft.com/office/drawing/2014/main" id="{F519CD6C-D283-F15F-A16F-1DB5F7211432}"/>
              </a:ext>
            </a:extLst>
          </p:cNvPr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2" name="Google Shape;76;p15">
            <a:extLst>
              <a:ext uri="{FF2B5EF4-FFF2-40B4-BE49-F238E27FC236}">
                <a16:creationId xmlns:a16="http://schemas.microsoft.com/office/drawing/2014/main" id="{303E4433-58D0-2E58-F282-583742532F3E}"/>
              </a:ext>
            </a:extLst>
          </p:cNvPr>
          <p:cNvSpPr txBox="1">
            <a:spLocks/>
          </p:cNvSpPr>
          <p:nvPr/>
        </p:nvSpPr>
        <p:spPr>
          <a:xfrm>
            <a:off x="928100" y="137089"/>
            <a:ext cx="6984428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3000" b="1" dirty="0">
                <a:solidFill>
                  <a:srgbClr val="141530"/>
                </a:solidFill>
              </a:rPr>
              <a:t>Les risques liés à la bankabilité des PPA </a:t>
            </a:r>
          </a:p>
          <a:p>
            <a:endParaRPr lang="fr-FR" sz="3000" b="1" dirty="0">
              <a:solidFill>
                <a:srgbClr val="14153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6DF13D-0D17-C224-2B09-4600FF8B3B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01865AF-2B81-5078-F7FB-E1BF64271A78}"/>
              </a:ext>
            </a:extLst>
          </p:cNvPr>
          <p:cNvSpPr txBox="1"/>
          <p:nvPr/>
        </p:nvSpPr>
        <p:spPr>
          <a:xfrm>
            <a:off x="610819" y="1267915"/>
            <a:ext cx="792236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600" b="1" dirty="0"/>
              <a:t>Risque de change</a:t>
            </a:r>
            <a:r>
              <a:rPr lang="fr-FR" sz="1600" dirty="0"/>
              <a:t> : </a:t>
            </a:r>
          </a:p>
          <a:p>
            <a:pPr marL="628634" lvl="1" indent="-285750">
              <a:buFontTx/>
              <a:buChar char="-"/>
            </a:pPr>
            <a:r>
              <a:rPr lang="fr-FR" sz="1600" dirty="0"/>
              <a:t>Tarif libellé dans la même devise que celle de la dette ou indexé à l’évolution du taux de change de cette devise.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b="1" dirty="0"/>
              <a:t>Changement dans la loi ou la fiscalité </a:t>
            </a:r>
            <a:r>
              <a:rPr lang="fr-FR" sz="1600" dirty="0"/>
              <a:t>:</a:t>
            </a:r>
          </a:p>
          <a:p>
            <a:pPr marL="628634" lvl="1" indent="-285750">
              <a:buFontTx/>
              <a:buChar char="-"/>
            </a:pPr>
            <a:r>
              <a:rPr lang="fr-FR" sz="1600" dirty="0"/>
              <a:t>Quelle partie assume le risque de changement de la législation ou du régime fiscal après la date de mise en œuvre du contrat (PPA)</a:t>
            </a:r>
            <a:endParaRPr lang="fr-FR" sz="1600" i="1" dirty="0"/>
          </a:p>
          <a:p>
            <a:pPr lvl="4"/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b="1" dirty="0"/>
              <a:t>Raccordement </a:t>
            </a:r>
            <a:r>
              <a:rPr lang="fr-FR" sz="1600" dirty="0"/>
              <a:t>:</a:t>
            </a:r>
          </a:p>
          <a:p>
            <a:pPr marL="628634" lvl="1" indent="-285750">
              <a:buFontTx/>
              <a:buChar char="-"/>
            </a:pPr>
            <a:r>
              <a:rPr lang="fr-FR" sz="1600" dirty="0"/>
              <a:t>Quelle partie assume le risque de connexion de l’installation au réseau</a:t>
            </a:r>
          </a:p>
          <a:p>
            <a:pPr lvl="1"/>
            <a:endParaRPr lang="fr-FR" sz="1600" i="1" dirty="0"/>
          </a:p>
          <a:p>
            <a:pPr marL="285750" indent="-285750">
              <a:buFontTx/>
              <a:buChar char="-"/>
            </a:pPr>
            <a:r>
              <a:rPr lang="fr-FR" sz="1600" b="1" dirty="0"/>
              <a:t>Risque de contrepartie </a:t>
            </a:r>
            <a:r>
              <a:rPr lang="fr-FR" sz="1600" dirty="0"/>
              <a:t>:</a:t>
            </a:r>
          </a:p>
          <a:p>
            <a:pPr marL="628634" lvl="1" indent="-285750">
              <a:buFontTx/>
              <a:buChar char="-"/>
            </a:pPr>
            <a:r>
              <a:rPr lang="fr-FR" sz="1600" dirty="0"/>
              <a:t>Obligation de paiement de l’électricité par l’</a:t>
            </a:r>
            <a:r>
              <a:rPr lang="fr-FR" sz="1600" dirty="0" err="1"/>
              <a:t>offtaker</a:t>
            </a:r>
            <a:r>
              <a:rPr lang="fr-FR" sz="1600" dirty="0"/>
              <a:t> : quelle garantie 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9936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0" y="0"/>
            <a:ext cx="9144000" cy="1157400"/>
          </a:xfrm>
          <a:prstGeom prst="rect">
            <a:avLst/>
          </a:prstGeom>
          <a:solidFill>
            <a:srgbClr val="269B87"/>
          </a:solidFill>
          <a:ln>
            <a:noFill/>
          </a:ln>
          <a:effectLst>
            <a:outerShdw blurRad="57150" dist="19050" dir="5400000" algn="bl" rotWithShape="0">
              <a:schemeClr val="lt1">
                <a:alpha val="49800"/>
              </a:scheme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p15"/>
          <p:cNvCxnSpPr/>
          <p:nvPr/>
        </p:nvCxnSpPr>
        <p:spPr>
          <a:xfrm flipH="1">
            <a:off x="814300" y="150025"/>
            <a:ext cx="10800" cy="846600"/>
          </a:xfrm>
          <a:prstGeom prst="straightConnector1">
            <a:avLst/>
          </a:prstGeom>
          <a:noFill/>
          <a:ln w="38100" cap="flat" cmpd="sng">
            <a:solidFill>
              <a:srgbClr val="F7E533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76" name="Google Shape;76;p15"/>
          <p:cNvSpPr txBox="1">
            <a:spLocks noGrp="1"/>
          </p:cNvSpPr>
          <p:nvPr>
            <p:ph type="title" idx="4294967295"/>
          </p:nvPr>
        </p:nvSpPr>
        <p:spPr>
          <a:xfrm>
            <a:off x="900700" y="171475"/>
            <a:ext cx="7429000" cy="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 dirty="0">
                <a:solidFill>
                  <a:srgbClr val="141530"/>
                </a:solidFill>
              </a:rPr>
              <a:t>Solvabilité de l’</a:t>
            </a:r>
            <a:r>
              <a:rPr lang="fr-FR" sz="3000" b="1" dirty="0" err="1">
                <a:solidFill>
                  <a:srgbClr val="141530"/>
                </a:solidFill>
              </a:rPr>
              <a:t>offtaker</a:t>
            </a:r>
            <a:endParaRPr sz="3000" b="1" dirty="0">
              <a:solidFill>
                <a:srgbClr val="14153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1AA5A1-CD46-CB3E-5096-93D5A5C4AD68}"/>
              </a:ext>
            </a:extLst>
          </p:cNvPr>
          <p:cNvSpPr txBox="1"/>
          <p:nvPr/>
        </p:nvSpPr>
        <p:spPr>
          <a:xfrm>
            <a:off x="0" y="4912668"/>
            <a:ext cx="22963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4" lvl="1"/>
            <a:r>
              <a:rPr lang="fr-FR" sz="900" i="1" dirty="0"/>
              <a:t>Source : AIE, Banque mondiale</a:t>
            </a:r>
            <a:endParaRPr lang="fr-FR" sz="700" i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F2A9EA2-4709-6AF3-480F-984D0BE1C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56" y="1406304"/>
            <a:ext cx="6462677" cy="262594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88A8CD5-4CA9-C730-77E1-4B2FC18D2AB1}"/>
              </a:ext>
            </a:extLst>
          </p:cNvPr>
          <p:cNvSpPr txBox="1"/>
          <p:nvPr/>
        </p:nvSpPr>
        <p:spPr>
          <a:xfrm>
            <a:off x="2576297" y="4159191"/>
            <a:ext cx="3246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⇒ Perte sur le réseau et marge nette </a:t>
            </a:r>
            <a:endParaRPr lang="fr-FR" b="1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5B5F93D-973B-149E-CABE-026CF7D028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528" y="150025"/>
            <a:ext cx="1109522" cy="60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816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3850</TotalTime>
  <Words>538</Words>
  <Application>Microsoft Office PowerPoint</Application>
  <PresentationFormat>Affichage à l'écran (16:9)</PresentationFormat>
  <Paragraphs>60</Paragraphs>
  <Slides>14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Arial</vt:lpstr>
      <vt:lpstr>Calibri</vt:lpstr>
      <vt:lpstr>Simple Light</vt:lpstr>
      <vt:lpstr>Présentation PowerPoint</vt:lpstr>
      <vt:lpstr>Un mot sur Avento</vt:lpstr>
      <vt:lpstr>Contexte</vt:lpstr>
      <vt:lpstr>Territoires d’intervention</vt:lpstr>
      <vt:lpstr>Contexte</vt:lpstr>
      <vt:lpstr>Etat des lieux</vt:lpstr>
      <vt:lpstr>Présentation PowerPoint</vt:lpstr>
      <vt:lpstr>Présentation PowerPoint</vt:lpstr>
      <vt:lpstr>Solvabilité de l’offtaker</vt:lpstr>
      <vt:lpstr>Présentation PowerPoint</vt:lpstr>
      <vt:lpstr>La réponse pour accélérer</vt:lpstr>
      <vt:lpstr>Quelques pistes de solutions</vt:lpstr>
      <vt:lpstr>Pourtant les EnRs présentent les LCOE les plus faibles sur le continent</vt:lpstr>
      <vt:lpstr>Merci de votre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BILLAUD-CURVALE</dc:creator>
  <cp:lastModifiedBy>Djadji TOURE</cp:lastModifiedBy>
  <cp:revision>56</cp:revision>
  <dcterms:modified xsi:type="dcterms:W3CDTF">2024-11-21T15:30:38Z</dcterms:modified>
</cp:coreProperties>
</file>