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12192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798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1F5F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1F5F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E3E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1F5F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175" y="6400799"/>
            <a:ext cx="12188825" cy="457200"/>
          </a:xfrm>
          <a:custGeom>
            <a:avLst/>
            <a:gdLst/>
            <a:ahLst/>
            <a:cxnLst/>
            <a:rect l="l" t="t" r="r" b="b"/>
            <a:pathLst>
              <a:path w="12188825" h="457200">
                <a:moveTo>
                  <a:pt x="12188825" y="0"/>
                </a:moveTo>
                <a:lnTo>
                  <a:pt x="0" y="0"/>
                </a:lnTo>
                <a:lnTo>
                  <a:pt x="0" y="457199"/>
                </a:lnTo>
                <a:lnTo>
                  <a:pt x="12188825" y="457199"/>
                </a:lnTo>
                <a:lnTo>
                  <a:pt x="12188825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3350" y="719455"/>
            <a:ext cx="10185298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1F5F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46351" y="1287526"/>
            <a:ext cx="9099296" cy="4785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133456" y="6562436"/>
            <a:ext cx="593090" cy="1416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048365" y="6562436"/>
            <a:ext cx="195579" cy="1416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13" Type="http://schemas.openxmlformats.org/officeDocument/2006/relationships/image" Target="../media/image48.jpg"/><Relationship Id="rId3" Type="http://schemas.openxmlformats.org/officeDocument/2006/relationships/image" Target="../media/image38.jpg"/><Relationship Id="rId7" Type="http://schemas.openxmlformats.org/officeDocument/2006/relationships/image" Target="../media/image42.jpg"/><Relationship Id="rId12" Type="http://schemas.openxmlformats.org/officeDocument/2006/relationships/image" Target="../media/image47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11" Type="http://schemas.openxmlformats.org/officeDocument/2006/relationships/image" Target="../media/image46.jpg"/><Relationship Id="rId5" Type="http://schemas.openxmlformats.org/officeDocument/2006/relationships/image" Target="../media/image40.jpg"/><Relationship Id="rId10" Type="http://schemas.openxmlformats.org/officeDocument/2006/relationships/image" Target="../media/image45.jpg"/><Relationship Id="rId4" Type="http://schemas.openxmlformats.org/officeDocument/2006/relationships/image" Target="../media/image39.jpg"/><Relationship Id="rId9" Type="http://schemas.openxmlformats.org/officeDocument/2006/relationships/image" Target="../media/image44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22494" y="2117547"/>
            <a:ext cx="6620509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2800" spc="180" dirty="0"/>
              <a:t>Systèmes</a:t>
            </a:r>
            <a:r>
              <a:rPr sz="2800" spc="250" dirty="0"/>
              <a:t> </a:t>
            </a:r>
            <a:r>
              <a:rPr sz="2800" spc="90" dirty="0"/>
              <a:t>énergétiques</a:t>
            </a:r>
            <a:r>
              <a:rPr sz="2800" spc="260" dirty="0"/>
              <a:t> </a:t>
            </a:r>
            <a:r>
              <a:rPr sz="2800" spc="100" dirty="0"/>
              <a:t>décentralisés </a:t>
            </a:r>
            <a:r>
              <a:rPr sz="2800" spc="-600" dirty="0"/>
              <a:t> </a:t>
            </a:r>
            <a:r>
              <a:rPr sz="2800" spc="120" dirty="0"/>
              <a:t>au</a:t>
            </a:r>
            <a:r>
              <a:rPr sz="2800" spc="235" dirty="0"/>
              <a:t> </a:t>
            </a:r>
            <a:r>
              <a:rPr sz="2800" spc="130" dirty="0"/>
              <a:t>Sénégal</a:t>
            </a:r>
            <a:r>
              <a:rPr sz="2800" spc="245" dirty="0"/>
              <a:t> </a:t>
            </a:r>
            <a:r>
              <a:rPr sz="2800" spc="165" dirty="0"/>
              <a:t>:</a:t>
            </a:r>
            <a:r>
              <a:rPr sz="2800" spc="229" dirty="0"/>
              <a:t> </a:t>
            </a:r>
            <a:r>
              <a:rPr sz="2800" spc="120" dirty="0"/>
              <a:t>Vision</a:t>
            </a:r>
            <a:r>
              <a:rPr sz="2800" spc="240" dirty="0"/>
              <a:t> </a:t>
            </a:r>
            <a:r>
              <a:rPr sz="2800" spc="170" dirty="0"/>
              <a:t>et</a:t>
            </a:r>
            <a:r>
              <a:rPr sz="2800" spc="235" dirty="0"/>
              <a:t> </a:t>
            </a:r>
            <a:r>
              <a:rPr sz="2800" spc="105" dirty="0"/>
              <a:t>modèles</a:t>
            </a:r>
            <a:r>
              <a:rPr sz="2800" spc="240" dirty="0"/>
              <a:t> </a:t>
            </a:r>
            <a:r>
              <a:rPr sz="2800" spc="95" dirty="0"/>
              <a:t>de </a:t>
            </a:r>
            <a:r>
              <a:rPr sz="2800" spc="100" dirty="0"/>
              <a:t> </a:t>
            </a:r>
            <a:r>
              <a:rPr sz="2800" spc="125" dirty="0"/>
              <a:t>demain</a:t>
            </a:r>
            <a:r>
              <a:rPr sz="2800" spc="235" dirty="0"/>
              <a:t> </a:t>
            </a:r>
            <a:r>
              <a:rPr sz="2800" spc="120" dirty="0"/>
              <a:t>à</a:t>
            </a:r>
            <a:r>
              <a:rPr sz="2800" spc="229" dirty="0"/>
              <a:t> </a:t>
            </a:r>
            <a:r>
              <a:rPr sz="2800" spc="75" dirty="0"/>
              <a:t>travers</a:t>
            </a:r>
            <a:r>
              <a:rPr sz="2800" spc="225" dirty="0"/>
              <a:t> </a:t>
            </a:r>
            <a:r>
              <a:rPr sz="2800" spc="165" dirty="0"/>
              <a:t>un</a:t>
            </a:r>
            <a:r>
              <a:rPr sz="2800" spc="229" dirty="0"/>
              <a:t> </a:t>
            </a:r>
            <a:r>
              <a:rPr sz="2800" spc="70" dirty="0"/>
              <a:t>retour </a:t>
            </a:r>
            <a:r>
              <a:rPr sz="2800" spc="75" dirty="0"/>
              <a:t> </a:t>
            </a:r>
            <a:r>
              <a:rPr sz="2800" spc="105" dirty="0"/>
              <a:t>d’expérience</a:t>
            </a:r>
            <a:endParaRPr sz="2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35371" cy="6857996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5427726" y="4492625"/>
            <a:ext cx="6764655" cy="2319655"/>
            <a:chOff x="5427726" y="4492625"/>
            <a:chExt cx="6764655" cy="2319655"/>
          </a:xfrm>
        </p:grpSpPr>
        <p:sp>
          <p:nvSpPr>
            <p:cNvPr id="5" name="object 5"/>
            <p:cNvSpPr/>
            <p:nvPr/>
          </p:nvSpPr>
          <p:spPr>
            <a:xfrm>
              <a:off x="5427726" y="4498975"/>
              <a:ext cx="5636260" cy="0"/>
            </a:xfrm>
            <a:custGeom>
              <a:avLst/>
              <a:gdLst/>
              <a:ahLst/>
              <a:cxnLst/>
              <a:rect l="l" t="t" r="r" b="b"/>
              <a:pathLst>
                <a:path w="5636259">
                  <a:moveTo>
                    <a:pt x="0" y="0"/>
                  </a:moveTo>
                  <a:lnTo>
                    <a:pt x="5636133" y="0"/>
                  </a:lnTo>
                </a:path>
              </a:pathLst>
            </a:custGeom>
            <a:ln w="12700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24772" y="4525961"/>
              <a:ext cx="3467227" cy="228600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369178" y="4673346"/>
            <a:ext cx="3062605" cy="144145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55880" marR="5080" algn="ctr">
              <a:lnSpc>
                <a:spcPts val="1839"/>
              </a:lnSpc>
              <a:spcBef>
                <a:spcPts val="330"/>
              </a:spcBef>
            </a:pPr>
            <a:r>
              <a:rPr sz="1700" spc="-114" dirty="0">
                <a:solidFill>
                  <a:srgbClr val="001F5F"/>
                </a:solidFill>
                <a:latin typeface="Franklin Gothic Medium"/>
                <a:cs typeface="Franklin Gothic Medium"/>
              </a:rPr>
              <a:t>A</a:t>
            </a:r>
            <a:r>
              <a:rPr sz="1700" spc="-2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19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S</a:t>
            </a:r>
            <a:r>
              <a:rPr sz="1700" spc="18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S</a:t>
            </a:r>
            <a:r>
              <a:rPr sz="1700" spc="2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700" spc="204" dirty="0">
                <a:solidFill>
                  <a:srgbClr val="001F5F"/>
                </a:solidFill>
                <a:latin typeface="Franklin Gothic Medium"/>
                <a:cs typeface="Franklin Gothic Medium"/>
              </a:rPr>
              <a:t>M</a:t>
            </a:r>
            <a:r>
              <a:rPr sz="1700" spc="19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B</a:t>
            </a:r>
            <a:r>
              <a:rPr sz="1700" spc="18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L</a:t>
            </a:r>
            <a:r>
              <a:rPr sz="1700" spc="2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É</a:t>
            </a:r>
            <a:r>
              <a:rPr sz="1700" spc="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7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-6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G</a:t>
            </a:r>
            <a:r>
              <a:rPr sz="1700" spc="-2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2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É</a:t>
            </a:r>
            <a:r>
              <a:rPr sz="1700" spc="2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N</a:t>
            </a:r>
            <a:r>
              <a:rPr sz="1700" spc="2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É</a:t>
            </a:r>
            <a:r>
              <a:rPr sz="1700" spc="13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R</a:t>
            </a:r>
            <a:r>
              <a:rPr sz="1700" spc="8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A</a:t>
            </a:r>
            <a:r>
              <a:rPr sz="1700" spc="18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L</a:t>
            </a:r>
            <a:r>
              <a:rPr sz="1700" spc="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7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-6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-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D</a:t>
            </a:r>
            <a:r>
              <a:rPr sz="1700" spc="-2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  </a:t>
            </a:r>
            <a:r>
              <a:rPr sz="1700" spc="-5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R</a:t>
            </a:r>
            <a:r>
              <a:rPr sz="1700" spc="-2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2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700" spc="2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G</a:t>
            </a:r>
            <a:r>
              <a:rPr sz="1700" spc="204" dirty="0">
                <a:solidFill>
                  <a:srgbClr val="001F5F"/>
                </a:solidFill>
                <a:latin typeface="Franklin Gothic Medium"/>
                <a:cs typeface="Franklin Gothic Medium"/>
              </a:rPr>
              <a:t>U</a:t>
            </a:r>
            <a:r>
              <a:rPr sz="1700" spc="19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L</a:t>
            </a:r>
            <a:r>
              <a:rPr sz="1700" spc="7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A</a:t>
            </a:r>
            <a:r>
              <a:rPr sz="1700" spc="2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700" spc="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.</a:t>
            </a:r>
            <a:r>
              <a:rPr sz="1700" spc="-229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2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F</a:t>
            </a:r>
            <a:r>
              <a:rPr sz="1700" spc="-5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R</a:t>
            </a:r>
            <a:r>
              <a:rPr sz="17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-7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700" spc="-2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T</a:t>
            </a:r>
            <a:r>
              <a:rPr sz="17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-5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-2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A</a:t>
            </a:r>
            <a:r>
              <a:rPr sz="1700" spc="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T</a:t>
            </a:r>
            <a:r>
              <a:rPr sz="1700" spc="-2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2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700" spc="19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L</a:t>
            </a:r>
            <a:r>
              <a:rPr sz="1700" spc="16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I</a:t>
            </a:r>
            <a:r>
              <a:rPr sz="1700" spc="2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700" spc="-5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R</a:t>
            </a:r>
            <a:endParaRPr sz="1700">
              <a:latin typeface="Franklin Gothic Medium"/>
              <a:cs typeface="Franklin Gothic Medium"/>
            </a:endParaRPr>
          </a:p>
          <a:p>
            <a:pPr marL="74930" algn="ctr">
              <a:lnSpc>
                <a:spcPts val="1805"/>
              </a:lnSpc>
            </a:pPr>
            <a:r>
              <a:rPr sz="1700" spc="-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D</a:t>
            </a:r>
            <a:r>
              <a:rPr sz="1700" spc="-2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7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-5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T</a:t>
            </a:r>
            <a:r>
              <a:rPr sz="1700" spc="-2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15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R</a:t>
            </a:r>
            <a:r>
              <a:rPr sz="1700" spc="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A</a:t>
            </a:r>
            <a:r>
              <a:rPr sz="1700" spc="13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V</a:t>
            </a:r>
            <a:r>
              <a:rPr sz="1700" spc="8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A</a:t>
            </a:r>
            <a:r>
              <a:rPr sz="1700" spc="16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I</a:t>
            </a:r>
            <a:r>
              <a:rPr sz="1700" spc="-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L</a:t>
            </a:r>
            <a:r>
              <a:rPr sz="17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-7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N</a:t>
            </a:r>
            <a:r>
              <a:rPr sz="1700" spc="-2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°</a:t>
            </a:r>
            <a:r>
              <a:rPr sz="1700" spc="-2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700" spc="18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1</a:t>
            </a:r>
            <a:r>
              <a:rPr sz="17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5</a:t>
            </a:r>
            <a:r>
              <a:rPr sz="1700" spc="-24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endParaRPr sz="1700">
              <a:latin typeface="Franklin Gothic Medium"/>
              <a:cs typeface="Franklin Gothic Medium"/>
            </a:endParaRPr>
          </a:p>
          <a:p>
            <a:pPr>
              <a:lnSpc>
                <a:spcPct val="100000"/>
              </a:lnSpc>
            </a:pPr>
            <a:endParaRPr sz="19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1595"/>
              </a:spcBef>
            </a:pPr>
            <a:r>
              <a:rPr sz="1400" spc="9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P</a:t>
            </a:r>
            <a:r>
              <a:rPr sz="1400" spc="-9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A</a:t>
            </a:r>
            <a:r>
              <a:rPr sz="1400" spc="-13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-4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R</a:t>
            </a:r>
            <a:r>
              <a:rPr sz="1400" spc="-14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-2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I</a:t>
            </a:r>
            <a:r>
              <a:rPr sz="1400" spc="-15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S</a:t>
            </a:r>
            <a:r>
              <a:rPr sz="1400" spc="-16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,</a:t>
            </a:r>
            <a:r>
              <a:rPr sz="14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-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L</a:t>
            </a:r>
            <a:r>
              <a:rPr sz="1400" spc="-14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4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2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15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2</a:t>
            </a:r>
            <a:r>
              <a:rPr sz="14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7 </a:t>
            </a:r>
            <a:r>
              <a:rPr sz="1400" spc="3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1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N</a:t>
            </a:r>
            <a:r>
              <a:rPr sz="1400" spc="-13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-2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O</a:t>
            </a:r>
            <a:r>
              <a:rPr sz="1400" spc="-17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V</a:t>
            </a:r>
            <a:r>
              <a:rPr sz="1400" spc="-14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400" spc="-16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M</a:t>
            </a:r>
            <a:r>
              <a:rPr sz="1400" spc="-16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B</a:t>
            </a:r>
            <a:r>
              <a:rPr sz="1400" spc="-14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-4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R</a:t>
            </a:r>
            <a:r>
              <a:rPr sz="1400" spc="-16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1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E</a:t>
            </a:r>
            <a:r>
              <a:rPr sz="14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 2</a:t>
            </a:r>
            <a:r>
              <a:rPr sz="1400" spc="-13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0</a:t>
            </a:r>
            <a:r>
              <a:rPr sz="1400" spc="-13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 </a:t>
            </a:r>
            <a:r>
              <a:rPr sz="1400" spc="145" dirty="0">
                <a:solidFill>
                  <a:srgbClr val="001F5F"/>
                </a:solidFill>
                <a:latin typeface="Franklin Gothic Medium"/>
                <a:cs typeface="Franklin Gothic Medium"/>
              </a:rPr>
              <a:t>2</a:t>
            </a:r>
            <a:r>
              <a:rPr sz="1400" dirty="0">
                <a:solidFill>
                  <a:srgbClr val="001F5F"/>
                </a:solidFill>
                <a:latin typeface="Franklin Gothic Medium"/>
                <a:cs typeface="Franklin Gothic Medium"/>
              </a:rPr>
              <a:t>4</a:t>
            </a:r>
            <a:endParaRPr sz="1400">
              <a:latin typeface="Franklin Gothic Medium"/>
              <a:cs typeface="Franklin Gothic Medium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133456" y="6553910"/>
            <a:ext cx="59309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22/11/2024</a:t>
            </a:r>
            <a:endParaRPr sz="800"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073765" y="6553910"/>
            <a:ext cx="8572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1</a:t>
            </a:r>
            <a:endParaRPr sz="800">
              <a:latin typeface="Franklin Gothic Medium"/>
              <a:cs typeface="Franklin Gothic Medium"/>
            </a:endParaRP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87620" y="283395"/>
            <a:ext cx="2519172" cy="1162417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9279943" y="243178"/>
            <a:ext cx="1920875" cy="798830"/>
            <a:chOff x="9279943" y="243178"/>
            <a:chExt cx="1920875" cy="798830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79943" y="243178"/>
              <a:ext cx="1920387" cy="12802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384919" y="349478"/>
              <a:ext cx="1719199" cy="30482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896856" y="641731"/>
              <a:ext cx="695325" cy="4000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3533" y="1897379"/>
            <a:ext cx="9967595" cy="0"/>
          </a:xfrm>
          <a:custGeom>
            <a:avLst/>
            <a:gdLst/>
            <a:ahLst/>
            <a:cxnLst/>
            <a:rect l="l" t="t" r="r" b="b"/>
            <a:pathLst>
              <a:path w="9967595">
                <a:moveTo>
                  <a:pt x="0" y="0"/>
                </a:moveTo>
                <a:lnTo>
                  <a:pt x="9966972" y="0"/>
                </a:lnTo>
              </a:path>
            </a:pathLst>
          </a:custGeom>
          <a:ln w="1270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14604" y="1377441"/>
            <a:ext cx="81273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Etat des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lieux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de</a:t>
            </a:r>
            <a:r>
              <a:rPr sz="2400" b="1" spc="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sur</a:t>
            </a:r>
            <a:r>
              <a:rPr sz="2400" b="1" spc="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le</a:t>
            </a:r>
            <a:r>
              <a:rPr sz="2400" b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fonctionnement des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mini-centrales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6691" y="1793822"/>
            <a:ext cx="8040370" cy="1821814"/>
          </a:xfrm>
          <a:prstGeom prst="rect">
            <a:avLst/>
          </a:prstGeom>
        </p:spPr>
        <p:txBody>
          <a:bodyPr vert="horz" wrap="square" lIns="0" tIns="176530" rIns="0" bIns="0" rtlCol="0">
            <a:spAutoFit/>
          </a:bodyPr>
          <a:lstStyle/>
          <a:p>
            <a:pPr marL="70485">
              <a:lnSpc>
                <a:spcPct val="100000"/>
              </a:lnSpc>
              <a:spcBef>
                <a:spcPts val="1390"/>
              </a:spcBef>
            </a:pP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Situation</a:t>
            </a:r>
            <a:r>
              <a:rPr sz="2400" b="1" spc="-3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404040"/>
                </a:solidFill>
                <a:latin typeface="Cambria"/>
                <a:cs typeface="Cambria"/>
              </a:rPr>
              <a:t>suivante</a:t>
            </a:r>
            <a:r>
              <a:rPr sz="2400" b="1" spc="-3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:</a:t>
            </a:r>
            <a:endParaRPr sz="2400">
              <a:latin typeface="Cambria"/>
              <a:cs typeface="Cambria"/>
            </a:endParaRPr>
          </a:p>
          <a:p>
            <a:pPr marL="355600" indent="-342900">
              <a:lnSpc>
                <a:spcPct val="100000"/>
              </a:lnSpc>
              <a:spcBef>
                <a:spcPts val="1085"/>
              </a:spcBef>
              <a:buClr>
                <a:srgbClr val="9BA8B7"/>
              </a:buClr>
              <a:buFont typeface="Wingdings"/>
              <a:buChar char="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52%</a:t>
            </a:r>
            <a:r>
              <a:rPr sz="2000" b="1" spc="-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des</a:t>
            </a:r>
            <a:r>
              <a:rPr sz="2000" b="1" spc="-2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MC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en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 panne</a:t>
            </a:r>
            <a:r>
              <a:rPr sz="2000" b="1" spc="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(</a:t>
            </a:r>
            <a:r>
              <a:rPr sz="2000" b="1" i="1" spc="-5" dirty="0">
                <a:solidFill>
                  <a:srgbClr val="C00000"/>
                </a:solidFill>
                <a:latin typeface="Cambria"/>
                <a:cs typeface="Cambria"/>
              </a:rPr>
              <a:t>défaut</a:t>
            </a:r>
            <a:r>
              <a:rPr sz="2000" b="1" i="1" spc="-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Cambria"/>
                <a:cs typeface="Cambria"/>
              </a:rPr>
              <a:t>onduleurs;</a:t>
            </a:r>
            <a:r>
              <a:rPr sz="2000" b="1" i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Cambria"/>
                <a:cs typeface="Cambria"/>
              </a:rPr>
              <a:t>G.E;</a:t>
            </a:r>
            <a:r>
              <a:rPr sz="2000" b="1" i="1" spc="-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i="1" spc="-10" dirty="0">
                <a:solidFill>
                  <a:srgbClr val="C00000"/>
                </a:solidFill>
                <a:latin typeface="Cambria"/>
                <a:cs typeface="Cambria"/>
              </a:rPr>
              <a:t>Stockage</a:t>
            </a:r>
            <a:r>
              <a:rPr sz="2000" b="1" i="1" spc="-4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i="1" spc="-5" dirty="0">
                <a:solidFill>
                  <a:srgbClr val="C00000"/>
                </a:solidFill>
                <a:latin typeface="Cambria"/>
                <a:cs typeface="Cambria"/>
              </a:rPr>
              <a:t>sulfaté</a:t>
            </a:r>
            <a:r>
              <a:rPr sz="2000" b="1" i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i="1" spc="-5" dirty="0">
                <a:solidFill>
                  <a:srgbClr val="C00000"/>
                </a:solidFill>
                <a:latin typeface="Cambria"/>
                <a:cs typeface="Cambria"/>
              </a:rPr>
              <a:t>etc.)</a:t>
            </a:r>
            <a:endParaRPr sz="2000">
              <a:latin typeface="Cambria"/>
              <a:cs typeface="Cambria"/>
            </a:endParaRPr>
          </a:p>
          <a:p>
            <a:pPr marL="355600" indent="-342900">
              <a:lnSpc>
                <a:spcPct val="100000"/>
              </a:lnSpc>
              <a:spcBef>
                <a:spcPts val="844"/>
              </a:spcBef>
              <a:buClr>
                <a:srgbClr val="9BA8B7"/>
              </a:buClr>
              <a:buFont typeface="Wingdings"/>
              <a:buChar char="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3</a:t>
            </a:r>
            <a:r>
              <a:rPr sz="2000" b="1" spc="-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heures</a:t>
            </a:r>
            <a:r>
              <a:rPr sz="2000" b="1" spc="-2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de 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temps</a:t>
            </a:r>
            <a:r>
              <a:rPr sz="2000" b="1" spc="-3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de 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fonctionnement</a:t>
            </a:r>
            <a:r>
              <a:rPr sz="2000" b="1" spc="-3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en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spc="-15" dirty="0">
                <a:solidFill>
                  <a:srgbClr val="404040"/>
                </a:solidFill>
                <a:latin typeface="Cambria"/>
                <a:cs typeface="Cambria"/>
              </a:rPr>
              <a:t>moyenne 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par</a:t>
            </a:r>
            <a:r>
              <a:rPr sz="2000" b="1" spc="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jour</a:t>
            </a:r>
            <a:endParaRPr sz="2000">
              <a:latin typeface="Cambria"/>
              <a:cs typeface="Cambria"/>
            </a:endParaRPr>
          </a:p>
          <a:p>
            <a:pPr marL="355600" indent="-342900">
              <a:lnSpc>
                <a:spcPct val="100000"/>
              </a:lnSpc>
              <a:spcBef>
                <a:spcPts val="840"/>
              </a:spcBef>
              <a:buClr>
                <a:srgbClr val="9BA8B7"/>
              </a:buClr>
              <a:buFont typeface="Wingdings"/>
              <a:buChar char="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Certaines</a:t>
            </a:r>
            <a:r>
              <a:rPr sz="2000" b="1" spc="-4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spc="-10" dirty="0">
                <a:solidFill>
                  <a:srgbClr val="404040"/>
                </a:solidFill>
                <a:latin typeface="Cambria"/>
                <a:cs typeface="Cambria"/>
              </a:rPr>
              <a:t>localités</a:t>
            </a:r>
            <a:r>
              <a:rPr sz="2000" b="1" spc="-2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ont été</a:t>
            </a:r>
            <a:r>
              <a:rPr sz="2000" b="1" spc="-2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par</a:t>
            </a:r>
            <a:r>
              <a:rPr sz="2000" b="1" spc="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la suite</a:t>
            </a:r>
            <a:r>
              <a:rPr sz="2000" b="1" spc="-3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électrifiées</a:t>
            </a:r>
            <a:r>
              <a:rPr sz="2000" b="1" spc="-4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via</a:t>
            </a:r>
            <a:r>
              <a:rPr sz="2000" b="1" spc="-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le</a:t>
            </a:r>
            <a:r>
              <a:rPr sz="20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Cambria"/>
                <a:cs typeface="Cambria"/>
              </a:rPr>
              <a:t>réseau</a:t>
            </a:r>
            <a:endParaRPr sz="2000">
              <a:latin typeface="Cambria"/>
              <a:cs typeface="Cambri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197267" y="5038344"/>
            <a:ext cx="1703070" cy="609600"/>
            <a:chOff x="1197267" y="5038344"/>
            <a:chExt cx="1703070" cy="609600"/>
          </a:xfrm>
        </p:grpSpPr>
        <p:sp>
          <p:nvSpPr>
            <p:cNvPr id="6" name="object 6"/>
            <p:cNvSpPr/>
            <p:nvPr/>
          </p:nvSpPr>
          <p:spPr>
            <a:xfrm>
              <a:off x="1197267" y="5160264"/>
              <a:ext cx="962660" cy="243840"/>
            </a:xfrm>
            <a:custGeom>
              <a:avLst/>
              <a:gdLst/>
              <a:ahLst/>
              <a:cxnLst/>
              <a:rect l="l" t="t" r="r" b="b"/>
              <a:pathLst>
                <a:path w="962660" h="243839">
                  <a:moveTo>
                    <a:pt x="0" y="243840"/>
                  </a:moveTo>
                  <a:lnTo>
                    <a:pt x="221576" y="243840"/>
                  </a:lnTo>
                </a:path>
                <a:path w="962660" h="243839">
                  <a:moveTo>
                    <a:pt x="518756" y="243840"/>
                  </a:moveTo>
                  <a:lnTo>
                    <a:pt x="962240" y="243840"/>
                  </a:lnTo>
                </a:path>
                <a:path w="962660" h="243839">
                  <a:moveTo>
                    <a:pt x="0" y="0"/>
                  </a:moveTo>
                  <a:lnTo>
                    <a:pt x="221576" y="0"/>
                  </a:lnTo>
                </a:path>
                <a:path w="962660" h="243839">
                  <a:moveTo>
                    <a:pt x="518756" y="0"/>
                  </a:moveTo>
                  <a:lnTo>
                    <a:pt x="962240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418844" y="5178552"/>
              <a:ext cx="297180" cy="469265"/>
            </a:xfrm>
            <a:custGeom>
              <a:avLst/>
              <a:gdLst/>
              <a:ahLst/>
              <a:cxnLst/>
              <a:rect l="l" t="t" r="r" b="b"/>
              <a:pathLst>
                <a:path w="297180" h="469264">
                  <a:moveTo>
                    <a:pt x="297180" y="0"/>
                  </a:moveTo>
                  <a:lnTo>
                    <a:pt x="0" y="0"/>
                  </a:lnTo>
                  <a:lnTo>
                    <a:pt x="0" y="468922"/>
                  </a:lnTo>
                  <a:lnTo>
                    <a:pt x="297180" y="468922"/>
                  </a:lnTo>
                  <a:lnTo>
                    <a:pt x="297180" y="0"/>
                  </a:lnTo>
                  <a:close/>
                </a:path>
              </a:pathLst>
            </a:custGeom>
            <a:solidFill>
              <a:srgbClr val="9BA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455163" y="5160264"/>
              <a:ext cx="445134" cy="243840"/>
            </a:xfrm>
            <a:custGeom>
              <a:avLst/>
              <a:gdLst/>
              <a:ahLst/>
              <a:cxnLst/>
              <a:rect l="l" t="t" r="r" b="b"/>
              <a:pathLst>
                <a:path w="445135" h="243839">
                  <a:moveTo>
                    <a:pt x="0" y="243840"/>
                  </a:moveTo>
                  <a:lnTo>
                    <a:pt x="445008" y="243840"/>
                  </a:lnTo>
                </a:path>
                <a:path w="445135" h="243839">
                  <a:moveTo>
                    <a:pt x="0" y="0"/>
                  </a:moveTo>
                  <a:lnTo>
                    <a:pt x="445008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159508" y="5038344"/>
              <a:ext cx="295910" cy="609600"/>
            </a:xfrm>
            <a:custGeom>
              <a:avLst/>
              <a:gdLst/>
              <a:ahLst/>
              <a:cxnLst/>
              <a:rect l="l" t="t" r="r" b="b"/>
              <a:pathLst>
                <a:path w="295910" h="609600">
                  <a:moveTo>
                    <a:pt x="295656" y="0"/>
                  </a:moveTo>
                  <a:lnTo>
                    <a:pt x="0" y="0"/>
                  </a:lnTo>
                  <a:lnTo>
                    <a:pt x="0" y="609130"/>
                  </a:lnTo>
                  <a:lnTo>
                    <a:pt x="295656" y="609130"/>
                  </a:lnTo>
                  <a:lnTo>
                    <a:pt x="295656" y="0"/>
                  </a:lnTo>
                  <a:close/>
                </a:path>
              </a:pathLst>
            </a:custGeom>
            <a:solidFill>
              <a:srgbClr val="9BA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1197267" y="4423981"/>
            <a:ext cx="5182870" cy="1223645"/>
            <a:chOff x="1197267" y="4423981"/>
            <a:chExt cx="5182870" cy="1223645"/>
          </a:xfrm>
        </p:grpSpPr>
        <p:sp>
          <p:nvSpPr>
            <p:cNvPr id="11" name="object 11"/>
            <p:cNvSpPr/>
            <p:nvPr/>
          </p:nvSpPr>
          <p:spPr>
            <a:xfrm>
              <a:off x="3195828" y="5160263"/>
              <a:ext cx="1186180" cy="243840"/>
            </a:xfrm>
            <a:custGeom>
              <a:avLst/>
              <a:gdLst/>
              <a:ahLst/>
              <a:cxnLst/>
              <a:rect l="l" t="t" r="r" b="b"/>
              <a:pathLst>
                <a:path w="1186179" h="243839">
                  <a:moveTo>
                    <a:pt x="0" y="243840"/>
                  </a:moveTo>
                  <a:lnTo>
                    <a:pt x="445008" y="243840"/>
                  </a:lnTo>
                </a:path>
                <a:path w="1186179" h="243839">
                  <a:moveTo>
                    <a:pt x="740663" y="243840"/>
                  </a:moveTo>
                  <a:lnTo>
                    <a:pt x="1185672" y="243840"/>
                  </a:lnTo>
                </a:path>
                <a:path w="1186179" h="243839">
                  <a:moveTo>
                    <a:pt x="0" y="0"/>
                  </a:moveTo>
                  <a:lnTo>
                    <a:pt x="445008" y="0"/>
                  </a:lnTo>
                </a:path>
                <a:path w="1186179" h="243839">
                  <a:moveTo>
                    <a:pt x="740663" y="0"/>
                  </a:moveTo>
                  <a:lnTo>
                    <a:pt x="1185672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640836" y="5038344"/>
              <a:ext cx="295910" cy="609600"/>
            </a:xfrm>
            <a:custGeom>
              <a:avLst/>
              <a:gdLst/>
              <a:ahLst/>
              <a:cxnLst/>
              <a:rect l="l" t="t" r="r" b="b"/>
              <a:pathLst>
                <a:path w="295910" h="609600">
                  <a:moveTo>
                    <a:pt x="295655" y="0"/>
                  </a:moveTo>
                  <a:lnTo>
                    <a:pt x="0" y="0"/>
                  </a:lnTo>
                  <a:lnTo>
                    <a:pt x="0" y="609130"/>
                  </a:lnTo>
                  <a:lnTo>
                    <a:pt x="295655" y="609130"/>
                  </a:lnTo>
                  <a:lnTo>
                    <a:pt x="295655" y="0"/>
                  </a:lnTo>
                  <a:close/>
                </a:path>
              </a:pathLst>
            </a:custGeom>
            <a:solidFill>
              <a:srgbClr val="9BA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677155" y="5404104"/>
              <a:ext cx="443865" cy="0"/>
            </a:xfrm>
            <a:custGeom>
              <a:avLst/>
              <a:gdLst/>
              <a:ahLst/>
              <a:cxnLst/>
              <a:rect l="l" t="t" r="r" b="b"/>
              <a:pathLst>
                <a:path w="443864">
                  <a:moveTo>
                    <a:pt x="0" y="0"/>
                  </a:moveTo>
                  <a:lnTo>
                    <a:pt x="443484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936491" y="4914042"/>
              <a:ext cx="1925320" cy="248920"/>
            </a:xfrm>
            <a:custGeom>
              <a:avLst/>
              <a:gdLst/>
              <a:ahLst/>
              <a:cxnLst/>
              <a:rect l="l" t="t" r="r" b="b"/>
              <a:pathLst>
                <a:path w="1925320" h="248920">
                  <a:moveTo>
                    <a:pt x="740663" y="248602"/>
                  </a:moveTo>
                  <a:lnTo>
                    <a:pt x="1924812" y="248602"/>
                  </a:lnTo>
                </a:path>
                <a:path w="1925320" h="248920">
                  <a:moveTo>
                    <a:pt x="740663" y="243839"/>
                  </a:moveTo>
                  <a:lnTo>
                    <a:pt x="1184148" y="243839"/>
                  </a:lnTo>
                </a:path>
                <a:path w="1925320" h="248920">
                  <a:moveTo>
                    <a:pt x="1481328" y="243839"/>
                  </a:moveTo>
                  <a:lnTo>
                    <a:pt x="1924812" y="243839"/>
                  </a:lnTo>
                </a:path>
                <a:path w="1925320" h="248920">
                  <a:moveTo>
                    <a:pt x="0" y="4762"/>
                  </a:moveTo>
                  <a:lnTo>
                    <a:pt x="1184148" y="4762"/>
                  </a:lnTo>
                </a:path>
                <a:path w="1925320" h="248920">
                  <a:moveTo>
                    <a:pt x="0" y="0"/>
                  </a:moveTo>
                  <a:lnTo>
                    <a:pt x="445008" y="0"/>
                  </a:lnTo>
                </a:path>
                <a:path w="1925320" h="248920">
                  <a:moveTo>
                    <a:pt x="740663" y="0"/>
                  </a:moveTo>
                  <a:lnTo>
                    <a:pt x="1184148" y="0"/>
                  </a:lnTo>
                </a:path>
              </a:pathLst>
            </a:custGeom>
            <a:ln w="4762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381500" y="4916424"/>
              <a:ext cx="295910" cy="731520"/>
            </a:xfrm>
            <a:custGeom>
              <a:avLst/>
              <a:gdLst/>
              <a:ahLst/>
              <a:cxnLst/>
              <a:rect l="l" t="t" r="r" b="b"/>
              <a:pathLst>
                <a:path w="295910" h="731520">
                  <a:moveTo>
                    <a:pt x="295655" y="0"/>
                  </a:moveTo>
                  <a:lnTo>
                    <a:pt x="0" y="0"/>
                  </a:lnTo>
                  <a:lnTo>
                    <a:pt x="0" y="731050"/>
                  </a:lnTo>
                  <a:lnTo>
                    <a:pt x="295655" y="731050"/>
                  </a:lnTo>
                  <a:lnTo>
                    <a:pt x="295655" y="0"/>
                  </a:lnTo>
                  <a:close/>
                </a:path>
              </a:pathLst>
            </a:custGeom>
            <a:solidFill>
              <a:srgbClr val="9BA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417819" y="5404104"/>
              <a:ext cx="443865" cy="0"/>
            </a:xfrm>
            <a:custGeom>
              <a:avLst/>
              <a:gdLst/>
              <a:ahLst/>
              <a:cxnLst/>
              <a:rect l="l" t="t" r="r" b="b"/>
              <a:pathLst>
                <a:path w="443864">
                  <a:moveTo>
                    <a:pt x="0" y="0"/>
                  </a:moveTo>
                  <a:lnTo>
                    <a:pt x="443483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120640" y="5160263"/>
              <a:ext cx="297180" cy="487680"/>
            </a:xfrm>
            <a:custGeom>
              <a:avLst/>
              <a:gdLst/>
              <a:ahLst/>
              <a:cxnLst/>
              <a:rect l="l" t="t" r="r" b="b"/>
              <a:pathLst>
                <a:path w="297179" h="487679">
                  <a:moveTo>
                    <a:pt x="297180" y="0"/>
                  </a:moveTo>
                  <a:lnTo>
                    <a:pt x="0" y="0"/>
                  </a:lnTo>
                  <a:lnTo>
                    <a:pt x="0" y="487210"/>
                  </a:lnTo>
                  <a:lnTo>
                    <a:pt x="297180" y="487210"/>
                  </a:lnTo>
                  <a:lnTo>
                    <a:pt x="297180" y="0"/>
                  </a:lnTo>
                  <a:close/>
                </a:path>
              </a:pathLst>
            </a:custGeom>
            <a:solidFill>
              <a:srgbClr val="9BA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158484" y="5157882"/>
              <a:ext cx="221615" cy="5080"/>
            </a:xfrm>
            <a:custGeom>
              <a:avLst/>
              <a:gdLst/>
              <a:ahLst/>
              <a:cxnLst/>
              <a:rect l="l" t="t" r="r" b="b"/>
              <a:pathLst>
                <a:path w="221614" h="5079">
                  <a:moveTo>
                    <a:pt x="0" y="4762"/>
                  </a:moveTo>
                  <a:lnTo>
                    <a:pt x="221361" y="4762"/>
                  </a:lnTo>
                </a:path>
                <a:path w="221614" h="5079">
                  <a:moveTo>
                    <a:pt x="0" y="0"/>
                  </a:moveTo>
                  <a:lnTo>
                    <a:pt x="221361" y="0"/>
                  </a:lnTo>
                </a:path>
              </a:pathLst>
            </a:custGeom>
            <a:ln w="4762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861304" y="4985004"/>
              <a:ext cx="297180" cy="662940"/>
            </a:xfrm>
            <a:custGeom>
              <a:avLst/>
              <a:gdLst/>
              <a:ahLst/>
              <a:cxnLst/>
              <a:rect l="l" t="t" r="r" b="b"/>
              <a:pathLst>
                <a:path w="297179" h="662939">
                  <a:moveTo>
                    <a:pt x="297180" y="0"/>
                  </a:moveTo>
                  <a:lnTo>
                    <a:pt x="0" y="0"/>
                  </a:lnTo>
                  <a:lnTo>
                    <a:pt x="0" y="662470"/>
                  </a:lnTo>
                  <a:lnTo>
                    <a:pt x="297180" y="662470"/>
                  </a:lnTo>
                  <a:lnTo>
                    <a:pt x="297180" y="0"/>
                  </a:lnTo>
                  <a:close/>
                </a:path>
              </a:pathLst>
            </a:custGeom>
            <a:solidFill>
              <a:srgbClr val="9BA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936491" y="4672584"/>
              <a:ext cx="1184275" cy="0"/>
            </a:xfrm>
            <a:custGeom>
              <a:avLst/>
              <a:gdLst/>
              <a:ahLst/>
              <a:cxnLst/>
              <a:rect l="l" t="t" r="r" b="b"/>
              <a:pathLst>
                <a:path w="1184275">
                  <a:moveTo>
                    <a:pt x="0" y="0"/>
                  </a:moveTo>
                  <a:lnTo>
                    <a:pt x="445008" y="0"/>
                  </a:lnTo>
                </a:path>
                <a:path w="1184275">
                  <a:moveTo>
                    <a:pt x="740663" y="0"/>
                  </a:moveTo>
                  <a:lnTo>
                    <a:pt x="1184148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197267" y="4426362"/>
              <a:ext cx="5182870" cy="5080"/>
            </a:xfrm>
            <a:custGeom>
              <a:avLst/>
              <a:gdLst/>
              <a:ahLst/>
              <a:cxnLst/>
              <a:rect l="l" t="t" r="r" b="b"/>
              <a:pathLst>
                <a:path w="5182870" h="5079">
                  <a:moveTo>
                    <a:pt x="0" y="4762"/>
                  </a:moveTo>
                  <a:lnTo>
                    <a:pt x="962240" y="4762"/>
                  </a:lnTo>
                </a:path>
                <a:path w="5182870" h="5079">
                  <a:moveTo>
                    <a:pt x="1257896" y="4762"/>
                  </a:moveTo>
                  <a:lnTo>
                    <a:pt x="1702904" y="4762"/>
                  </a:lnTo>
                </a:path>
                <a:path w="5182870" h="5079">
                  <a:moveTo>
                    <a:pt x="1998560" y="4762"/>
                  </a:moveTo>
                  <a:lnTo>
                    <a:pt x="2443568" y="4762"/>
                  </a:lnTo>
                </a:path>
                <a:path w="5182870" h="5079">
                  <a:moveTo>
                    <a:pt x="2739224" y="4762"/>
                  </a:moveTo>
                  <a:lnTo>
                    <a:pt x="3184232" y="4762"/>
                  </a:lnTo>
                </a:path>
                <a:path w="5182870" h="5079">
                  <a:moveTo>
                    <a:pt x="3479888" y="4762"/>
                  </a:moveTo>
                  <a:lnTo>
                    <a:pt x="3923372" y="4762"/>
                  </a:lnTo>
                </a:path>
                <a:path w="5182870" h="5079">
                  <a:moveTo>
                    <a:pt x="4220552" y="4762"/>
                  </a:moveTo>
                  <a:lnTo>
                    <a:pt x="4664036" y="4762"/>
                  </a:lnTo>
                </a:path>
                <a:path w="5182870" h="5079">
                  <a:moveTo>
                    <a:pt x="4961216" y="4762"/>
                  </a:moveTo>
                  <a:lnTo>
                    <a:pt x="5182577" y="4762"/>
                  </a:lnTo>
                </a:path>
                <a:path w="5182870" h="5079">
                  <a:moveTo>
                    <a:pt x="0" y="0"/>
                  </a:moveTo>
                  <a:lnTo>
                    <a:pt x="5182577" y="0"/>
                  </a:lnTo>
                </a:path>
              </a:pathLst>
            </a:custGeom>
            <a:ln w="4762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381500" y="4428744"/>
              <a:ext cx="295910" cy="487680"/>
            </a:xfrm>
            <a:custGeom>
              <a:avLst/>
              <a:gdLst/>
              <a:ahLst/>
              <a:cxnLst/>
              <a:rect l="l" t="t" r="r" b="b"/>
              <a:pathLst>
                <a:path w="295910" h="487679">
                  <a:moveTo>
                    <a:pt x="295655" y="0"/>
                  </a:moveTo>
                  <a:lnTo>
                    <a:pt x="0" y="0"/>
                  </a:lnTo>
                  <a:lnTo>
                    <a:pt x="0" y="487679"/>
                  </a:lnTo>
                  <a:lnTo>
                    <a:pt x="295655" y="487679"/>
                  </a:lnTo>
                  <a:lnTo>
                    <a:pt x="295655" y="0"/>
                  </a:lnTo>
                  <a:close/>
                </a:path>
              </a:pathLst>
            </a:custGeom>
            <a:solidFill>
              <a:srgbClr val="E69F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417819" y="4914042"/>
              <a:ext cx="443865" cy="5080"/>
            </a:xfrm>
            <a:custGeom>
              <a:avLst/>
              <a:gdLst/>
              <a:ahLst/>
              <a:cxnLst/>
              <a:rect l="l" t="t" r="r" b="b"/>
              <a:pathLst>
                <a:path w="443864" h="5079">
                  <a:moveTo>
                    <a:pt x="0" y="4762"/>
                  </a:moveTo>
                  <a:lnTo>
                    <a:pt x="443483" y="4762"/>
                  </a:lnTo>
                </a:path>
                <a:path w="443864" h="5079">
                  <a:moveTo>
                    <a:pt x="0" y="0"/>
                  </a:moveTo>
                  <a:lnTo>
                    <a:pt x="443483" y="0"/>
                  </a:lnTo>
                </a:path>
              </a:pathLst>
            </a:custGeom>
            <a:ln w="4762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417819" y="4672584"/>
              <a:ext cx="443865" cy="0"/>
            </a:xfrm>
            <a:custGeom>
              <a:avLst/>
              <a:gdLst/>
              <a:ahLst/>
              <a:cxnLst/>
              <a:rect l="l" t="t" r="r" b="b"/>
              <a:pathLst>
                <a:path w="443864">
                  <a:moveTo>
                    <a:pt x="0" y="0"/>
                  </a:moveTo>
                  <a:lnTo>
                    <a:pt x="443483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120640" y="4428744"/>
              <a:ext cx="297180" cy="731520"/>
            </a:xfrm>
            <a:custGeom>
              <a:avLst/>
              <a:gdLst/>
              <a:ahLst/>
              <a:cxnLst/>
              <a:rect l="l" t="t" r="r" b="b"/>
              <a:pathLst>
                <a:path w="297179" h="731520">
                  <a:moveTo>
                    <a:pt x="297180" y="0"/>
                  </a:moveTo>
                  <a:lnTo>
                    <a:pt x="0" y="0"/>
                  </a:lnTo>
                  <a:lnTo>
                    <a:pt x="0" y="731519"/>
                  </a:lnTo>
                  <a:lnTo>
                    <a:pt x="297180" y="731519"/>
                  </a:lnTo>
                  <a:lnTo>
                    <a:pt x="297180" y="0"/>
                  </a:lnTo>
                  <a:close/>
                </a:path>
              </a:pathLst>
            </a:custGeom>
            <a:solidFill>
              <a:srgbClr val="E69F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/>
          <p:nvPr/>
        </p:nvSpPr>
        <p:spPr>
          <a:xfrm>
            <a:off x="1197267" y="4914042"/>
            <a:ext cx="221615" cy="5080"/>
          </a:xfrm>
          <a:custGeom>
            <a:avLst/>
            <a:gdLst/>
            <a:ahLst/>
            <a:cxnLst/>
            <a:rect l="l" t="t" r="r" b="b"/>
            <a:pathLst>
              <a:path w="221615" h="5079">
                <a:moveTo>
                  <a:pt x="0" y="4762"/>
                </a:moveTo>
                <a:lnTo>
                  <a:pt x="221576" y="4762"/>
                </a:lnTo>
              </a:path>
              <a:path w="221615" h="5079">
                <a:moveTo>
                  <a:pt x="0" y="0"/>
                </a:moveTo>
                <a:lnTo>
                  <a:pt x="221576" y="0"/>
                </a:lnTo>
              </a:path>
            </a:pathLst>
          </a:custGeom>
          <a:ln w="4762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716023" y="4914042"/>
            <a:ext cx="443865" cy="5080"/>
          </a:xfrm>
          <a:custGeom>
            <a:avLst/>
            <a:gdLst/>
            <a:ahLst/>
            <a:cxnLst/>
            <a:rect l="l" t="t" r="r" b="b"/>
            <a:pathLst>
              <a:path w="443864" h="5079">
                <a:moveTo>
                  <a:pt x="0" y="4762"/>
                </a:moveTo>
                <a:lnTo>
                  <a:pt x="443483" y="4762"/>
                </a:lnTo>
              </a:path>
              <a:path w="443864" h="5079">
                <a:moveTo>
                  <a:pt x="0" y="0"/>
                </a:moveTo>
                <a:lnTo>
                  <a:pt x="443483" y="0"/>
                </a:lnTo>
              </a:path>
            </a:pathLst>
          </a:custGeom>
          <a:ln w="4762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455164" y="4914042"/>
            <a:ext cx="445134" cy="5080"/>
          </a:xfrm>
          <a:custGeom>
            <a:avLst/>
            <a:gdLst/>
            <a:ahLst/>
            <a:cxnLst/>
            <a:rect l="l" t="t" r="r" b="b"/>
            <a:pathLst>
              <a:path w="445135" h="5079">
                <a:moveTo>
                  <a:pt x="0" y="4762"/>
                </a:moveTo>
                <a:lnTo>
                  <a:pt x="445008" y="4762"/>
                </a:lnTo>
              </a:path>
              <a:path w="445135" h="5079">
                <a:moveTo>
                  <a:pt x="0" y="0"/>
                </a:moveTo>
                <a:lnTo>
                  <a:pt x="445008" y="0"/>
                </a:lnTo>
              </a:path>
            </a:pathLst>
          </a:custGeom>
          <a:ln w="4762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195827" y="4914042"/>
            <a:ext cx="445134" cy="5080"/>
          </a:xfrm>
          <a:custGeom>
            <a:avLst/>
            <a:gdLst/>
            <a:ahLst/>
            <a:cxnLst/>
            <a:rect l="l" t="t" r="r" b="b"/>
            <a:pathLst>
              <a:path w="445135" h="5079">
                <a:moveTo>
                  <a:pt x="0" y="4762"/>
                </a:moveTo>
                <a:lnTo>
                  <a:pt x="445008" y="4762"/>
                </a:lnTo>
              </a:path>
              <a:path w="445135" h="5079">
                <a:moveTo>
                  <a:pt x="0" y="0"/>
                </a:moveTo>
                <a:lnTo>
                  <a:pt x="445008" y="0"/>
                </a:lnTo>
              </a:path>
            </a:pathLst>
          </a:custGeom>
          <a:ln w="4762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158484" y="4914042"/>
            <a:ext cx="221615" cy="5080"/>
          </a:xfrm>
          <a:custGeom>
            <a:avLst/>
            <a:gdLst/>
            <a:ahLst/>
            <a:cxnLst/>
            <a:rect l="l" t="t" r="r" b="b"/>
            <a:pathLst>
              <a:path w="221614" h="5079">
                <a:moveTo>
                  <a:pt x="0" y="4762"/>
                </a:moveTo>
                <a:lnTo>
                  <a:pt x="221361" y="4762"/>
                </a:lnTo>
              </a:path>
              <a:path w="221614" h="5079">
                <a:moveTo>
                  <a:pt x="0" y="0"/>
                </a:moveTo>
                <a:lnTo>
                  <a:pt x="221361" y="0"/>
                </a:lnTo>
              </a:path>
            </a:pathLst>
          </a:custGeom>
          <a:ln w="4762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197267" y="4672584"/>
            <a:ext cx="221615" cy="0"/>
          </a:xfrm>
          <a:custGeom>
            <a:avLst/>
            <a:gdLst/>
            <a:ahLst/>
            <a:cxnLst/>
            <a:rect l="l" t="t" r="r" b="b"/>
            <a:pathLst>
              <a:path w="221615">
                <a:moveTo>
                  <a:pt x="0" y="0"/>
                </a:moveTo>
                <a:lnTo>
                  <a:pt x="221576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716023" y="4672584"/>
            <a:ext cx="443865" cy="0"/>
          </a:xfrm>
          <a:custGeom>
            <a:avLst/>
            <a:gdLst/>
            <a:ahLst/>
            <a:cxnLst/>
            <a:rect l="l" t="t" r="r" b="b"/>
            <a:pathLst>
              <a:path w="443864">
                <a:moveTo>
                  <a:pt x="0" y="0"/>
                </a:moveTo>
                <a:lnTo>
                  <a:pt x="443483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455164" y="4672584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5">
                <a:moveTo>
                  <a:pt x="0" y="0"/>
                </a:moveTo>
                <a:lnTo>
                  <a:pt x="445008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195827" y="4672584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5">
                <a:moveTo>
                  <a:pt x="0" y="0"/>
                </a:moveTo>
                <a:lnTo>
                  <a:pt x="445008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158484" y="4672584"/>
            <a:ext cx="221615" cy="0"/>
          </a:xfrm>
          <a:custGeom>
            <a:avLst/>
            <a:gdLst/>
            <a:ahLst/>
            <a:cxnLst/>
            <a:rect l="l" t="t" r="r" b="b"/>
            <a:pathLst>
              <a:path w="221614">
                <a:moveTo>
                  <a:pt x="0" y="0"/>
                </a:moveTo>
                <a:lnTo>
                  <a:pt x="221361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197267" y="4184269"/>
            <a:ext cx="5182870" cy="0"/>
          </a:xfrm>
          <a:custGeom>
            <a:avLst/>
            <a:gdLst/>
            <a:ahLst/>
            <a:cxnLst/>
            <a:rect l="l" t="t" r="r" b="b"/>
            <a:pathLst>
              <a:path w="5182870">
                <a:moveTo>
                  <a:pt x="0" y="0"/>
                </a:moveTo>
                <a:lnTo>
                  <a:pt x="5182577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1447038" y="5327396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404040"/>
                </a:solidFill>
                <a:latin typeface="Franklin Gothic Medium"/>
                <a:cs typeface="Franklin Gothic Medium"/>
              </a:rPr>
              <a:t>38%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187701" y="5257038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404040"/>
                </a:solidFill>
                <a:latin typeface="Franklin Gothic Medium"/>
                <a:cs typeface="Franklin Gothic Medium"/>
              </a:rPr>
              <a:t>50%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668395" y="5257038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404040"/>
                </a:solidFill>
                <a:latin typeface="Franklin Gothic Medium"/>
                <a:cs typeface="Franklin Gothic Medium"/>
              </a:rPr>
              <a:t>50%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936491" y="5196078"/>
            <a:ext cx="118427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404040"/>
                </a:solidFill>
                <a:latin typeface="Franklin Gothic Medium"/>
                <a:cs typeface="Franklin Gothic Medium"/>
              </a:rPr>
              <a:t>60%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149341" y="5317997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404040"/>
                </a:solidFill>
                <a:latin typeface="Franklin Gothic Medium"/>
                <a:cs typeface="Franklin Gothic Medium"/>
              </a:rPr>
              <a:t>40%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418844" y="4431125"/>
            <a:ext cx="297180" cy="729615"/>
          </a:xfrm>
          <a:prstGeom prst="rect">
            <a:avLst/>
          </a:prstGeom>
          <a:solidFill>
            <a:srgbClr val="E69F2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Times New Roman"/>
              <a:cs typeface="Times New Roman"/>
            </a:endParaRPr>
          </a:p>
          <a:p>
            <a:pPr marL="40640">
              <a:lnSpc>
                <a:spcPct val="100000"/>
              </a:lnSpc>
            </a:pPr>
            <a:r>
              <a:rPr sz="90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62%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889752" y="5230444"/>
            <a:ext cx="5283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14984" algn="l"/>
              </a:tabLst>
            </a:pPr>
            <a:r>
              <a:rPr sz="900" spc="-20" dirty="0">
                <a:solidFill>
                  <a:srgbClr val="404040"/>
                </a:solidFill>
                <a:latin typeface="Franklin Gothic Medium"/>
                <a:cs typeface="Franklin Gothic Medium"/>
              </a:rPr>
              <a:t>54%</a:t>
            </a:r>
            <a:r>
              <a:rPr sz="900" spc="85" dirty="0">
                <a:solidFill>
                  <a:srgbClr val="404040"/>
                </a:solidFill>
                <a:latin typeface="Franklin Gothic Medium"/>
                <a:cs typeface="Franklin Gothic Medium"/>
              </a:rPr>
              <a:t> </a:t>
            </a:r>
            <a:r>
              <a:rPr sz="900" u="sng" dirty="0">
                <a:solidFill>
                  <a:srgbClr val="404040"/>
                </a:solidFill>
                <a:uFill>
                  <a:solidFill>
                    <a:srgbClr val="D9D9D9"/>
                  </a:solidFill>
                </a:uFill>
                <a:latin typeface="Franklin Gothic Medium"/>
                <a:cs typeface="Franklin Gothic Medium"/>
              </a:rPr>
              <a:t> 	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159507" y="4428744"/>
            <a:ext cx="295910" cy="609600"/>
          </a:xfrm>
          <a:prstGeom prst="rect">
            <a:avLst/>
          </a:prstGeom>
          <a:solidFill>
            <a:srgbClr val="E69F2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marL="40640">
              <a:lnSpc>
                <a:spcPct val="100000"/>
              </a:lnSpc>
              <a:spcBef>
                <a:spcPts val="670"/>
              </a:spcBef>
            </a:pPr>
            <a:r>
              <a:rPr sz="90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50%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900172" y="4428744"/>
            <a:ext cx="295910" cy="1219200"/>
          </a:xfrm>
          <a:prstGeom prst="rect">
            <a:avLst/>
          </a:prstGeom>
          <a:solidFill>
            <a:srgbClr val="E69F2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marL="6350">
              <a:lnSpc>
                <a:spcPct val="100000"/>
              </a:lnSpc>
              <a:spcBef>
                <a:spcPts val="770"/>
              </a:spcBef>
            </a:pPr>
            <a:r>
              <a:rPr sz="900" spc="-1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100%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640835" y="4428744"/>
            <a:ext cx="295910" cy="609600"/>
          </a:xfrm>
          <a:prstGeom prst="rect">
            <a:avLst/>
          </a:prstGeom>
          <a:solidFill>
            <a:srgbClr val="E69F2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marL="40005">
              <a:lnSpc>
                <a:spcPct val="100000"/>
              </a:lnSpc>
              <a:spcBef>
                <a:spcPts val="670"/>
              </a:spcBef>
            </a:pPr>
            <a:r>
              <a:rPr sz="90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50%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381500" y="4428744"/>
            <a:ext cx="295910" cy="486409"/>
          </a:xfrm>
          <a:prstGeom prst="rect">
            <a:avLst/>
          </a:prstGeom>
          <a:solidFill>
            <a:srgbClr val="E69F2D"/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150">
              <a:latin typeface="Times New Roman"/>
              <a:cs typeface="Times New Roman"/>
            </a:endParaRPr>
          </a:p>
          <a:p>
            <a:pPr marL="40005">
              <a:lnSpc>
                <a:spcPct val="100000"/>
              </a:lnSpc>
              <a:spcBef>
                <a:spcPts val="5"/>
              </a:spcBef>
            </a:pPr>
            <a:r>
              <a:rPr sz="90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40%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120640" y="4428744"/>
            <a:ext cx="297180" cy="730885"/>
          </a:xfrm>
          <a:prstGeom prst="rect">
            <a:avLst/>
          </a:prstGeom>
          <a:solidFill>
            <a:srgbClr val="E69F2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marL="41275">
              <a:lnSpc>
                <a:spcPct val="100000"/>
              </a:lnSpc>
            </a:pPr>
            <a:r>
              <a:rPr sz="90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60%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861303" y="4428744"/>
            <a:ext cx="297180" cy="556260"/>
          </a:xfrm>
          <a:prstGeom prst="rect">
            <a:avLst/>
          </a:prstGeom>
          <a:solidFill>
            <a:srgbClr val="E69F2D"/>
          </a:solidFill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Times New Roman"/>
              <a:cs typeface="Times New Roman"/>
            </a:endParaRPr>
          </a:p>
          <a:p>
            <a:pPr marL="40640">
              <a:lnSpc>
                <a:spcPct val="100000"/>
              </a:lnSpc>
            </a:pPr>
            <a:r>
              <a:rPr sz="90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46%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935532" y="5562091"/>
            <a:ext cx="545719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38350" algn="l"/>
                <a:tab pos="5443855" algn="l"/>
              </a:tabLst>
            </a:pPr>
            <a:r>
              <a:rPr sz="1350" spc="-37" baseline="3086" dirty="0">
                <a:solidFill>
                  <a:srgbClr val="585858"/>
                </a:solidFill>
                <a:latin typeface="Franklin Gothic Medium"/>
                <a:cs typeface="Franklin Gothic Medium"/>
              </a:rPr>
              <a:t>0%</a:t>
            </a:r>
            <a:r>
              <a:rPr sz="900" strike="sngStrike" spc="-25" dirty="0">
                <a:solidFill>
                  <a:srgbClr val="404040"/>
                </a:solidFill>
                <a:latin typeface="Franklin Gothic Medium"/>
                <a:cs typeface="Franklin Gothic Medium"/>
              </a:rPr>
              <a:t>	0%	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868476" y="5069789"/>
            <a:ext cx="241935" cy="407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40%</a:t>
            </a:r>
            <a:endParaRPr sz="9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844"/>
              </a:spcBef>
            </a:pP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20%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68476" y="4826254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60%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68476" y="4582414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80%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01420" y="4094733"/>
            <a:ext cx="30924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120%</a:t>
            </a:r>
            <a:endParaRPr sz="9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z="9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100%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349502" y="5688888"/>
            <a:ext cx="179768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81685" algn="l"/>
                <a:tab pos="1612265" algn="l"/>
              </a:tabLst>
            </a:pPr>
            <a:r>
              <a:rPr sz="800" spc="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</a:t>
            </a:r>
            <a:r>
              <a:rPr sz="8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n</a:t>
            </a:r>
            <a:r>
              <a:rPr sz="8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</a:t>
            </a:r>
            <a:r>
              <a:rPr sz="8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rgi</a:t>
            </a:r>
            <a:r>
              <a:rPr sz="8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</a:t>
            </a:r>
            <a:r>
              <a:rPr sz="800" spc="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 </a:t>
            </a:r>
            <a:r>
              <a:rPr sz="800" spc="-2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R</a:t>
            </a:r>
            <a:r>
              <a:rPr sz="8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	</a:t>
            </a:r>
            <a:r>
              <a:rPr sz="800" spc="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</a:t>
            </a:r>
            <a:r>
              <a:rPr sz="8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N</a:t>
            </a:r>
            <a:r>
              <a:rPr sz="800" spc="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</a:t>
            </a:r>
            <a:r>
              <a:rPr sz="800" spc="-2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RSA</a:t>
            </a:r>
            <a:r>
              <a:rPr sz="8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	</a:t>
            </a:r>
            <a:r>
              <a:rPr sz="800" spc="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</a:t>
            </a:r>
            <a:r>
              <a:rPr sz="800" spc="-4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R</a:t>
            </a:r>
            <a:r>
              <a:rPr sz="800" spc="-5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A</a:t>
            </a:r>
            <a:endParaRPr sz="800">
              <a:latin typeface="Franklin Gothic Medium"/>
              <a:cs typeface="Franklin Gothic Medium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518408" y="5688888"/>
            <a:ext cx="542290" cy="37846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 indent="-635" algn="ctr">
              <a:lnSpc>
                <a:spcPts val="910"/>
              </a:lnSpc>
              <a:spcBef>
                <a:spcPts val="175"/>
              </a:spcBef>
            </a:pPr>
            <a:r>
              <a:rPr sz="8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Faye </a:t>
            </a:r>
            <a:r>
              <a:rPr sz="8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 </a:t>
            </a:r>
            <a:r>
              <a:rPr sz="8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Sol</a:t>
            </a:r>
            <a:r>
              <a:rPr sz="8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ai</a:t>
            </a:r>
            <a:r>
              <a:rPr sz="8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re</a:t>
            </a:r>
            <a:r>
              <a:rPr sz="8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_</a:t>
            </a:r>
            <a:r>
              <a:rPr sz="8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S</a:t>
            </a:r>
            <a:r>
              <a:rPr sz="800" spc="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u</a:t>
            </a:r>
            <a:r>
              <a:rPr sz="8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d  </a:t>
            </a:r>
            <a:r>
              <a:rPr sz="8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Energie</a:t>
            </a:r>
            <a:endParaRPr sz="800">
              <a:latin typeface="Franklin Gothic Medium"/>
              <a:cs typeface="Franklin Gothic Medium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315459" y="5688888"/>
            <a:ext cx="1915160" cy="2635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935"/>
              </a:lnSpc>
              <a:spcBef>
                <a:spcPts val="100"/>
              </a:spcBef>
              <a:tabLst>
                <a:tab pos="725805" algn="l"/>
                <a:tab pos="1487805" algn="l"/>
              </a:tabLst>
            </a:pPr>
            <a:r>
              <a:rPr sz="8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N</a:t>
            </a:r>
            <a:r>
              <a:rPr sz="8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S</a:t>
            </a:r>
            <a:r>
              <a:rPr sz="8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 RE</a:t>
            </a:r>
            <a:r>
              <a:rPr sz="8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S</a:t>
            </a:r>
            <a:r>
              <a:rPr sz="8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I</a:t>
            </a:r>
            <a:r>
              <a:rPr sz="8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F	</a:t>
            </a:r>
            <a:r>
              <a:rPr sz="800" spc="-2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SA</a:t>
            </a:r>
            <a:r>
              <a:rPr sz="800" spc="-3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L</a:t>
            </a:r>
            <a:r>
              <a:rPr sz="800" spc="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</a:t>
            </a:r>
            <a:r>
              <a:rPr sz="8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NSO</a:t>
            </a:r>
            <a:r>
              <a:rPr sz="8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L</a:t>
            </a:r>
            <a:r>
              <a:rPr sz="8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	</a:t>
            </a:r>
            <a:r>
              <a:rPr sz="8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S</a:t>
            </a:r>
            <a:r>
              <a:rPr sz="8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u</a:t>
            </a:r>
            <a:r>
              <a:rPr sz="8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d </a:t>
            </a:r>
            <a:r>
              <a:rPr sz="8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S</a:t>
            </a:r>
            <a:r>
              <a:rPr sz="8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o</a:t>
            </a:r>
            <a:r>
              <a:rPr sz="8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l</a:t>
            </a:r>
            <a:r>
              <a:rPr sz="8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a</a:t>
            </a:r>
            <a:r>
              <a:rPr sz="8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r</a:t>
            </a:r>
            <a:endParaRPr sz="800">
              <a:latin typeface="Franklin Gothic Medium"/>
              <a:cs typeface="Franklin Gothic Medium"/>
            </a:endParaRPr>
          </a:p>
          <a:p>
            <a:pPr marR="54610" algn="r">
              <a:lnSpc>
                <a:spcPts val="935"/>
              </a:lnSpc>
            </a:pPr>
            <a:r>
              <a:rPr sz="8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System</a:t>
            </a:r>
            <a:endParaRPr sz="800">
              <a:latin typeface="Franklin Gothic Medium"/>
              <a:cs typeface="Franklin Gothic Medium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128166" y="3720160"/>
            <a:ext cx="278828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Fonctionnalité</a:t>
            </a:r>
            <a:r>
              <a:rPr sz="1400" spc="-4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 </a:t>
            </a:r>
            <a:r>
              <a:rPr sz="1400" spc="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des</a:t>
            </a:r>
            <a:r>
              <a:rPr sz="1400" spc="-3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 </a:t>
            </a:r>
            <a:r>
              <a:rPr sz="1400" spc="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MC</a:t>
            </a:r>
            <a:r>
              <a:rPr sz="1400" spc="-3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 </a:t>
            </a:r>
            <a:r>
              <a:rPr sz="14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par</a:t>
            </a:r>
            <a:r>
              <a:rPr sz="1400" spc="-2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 </a:t>
            </a:r>
            <a:r>
              <a:rPr sz="14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Opérateur</a:t>
            </a:r>
            <a:endParaRPr sz="1400">
              <a:latin typeface="Franklin Gothic Medium"/>
              <a:cs typeface="Franklin Gothic Medium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2637917" y="6218510"/>
            <a:ext cx="71755" cy="71755"/>
          </a:xfrm>
          <a:custGeom>
            <a:avLst/>
            <a:gdLst/>
            <a:ahLst/>
            <a:cxnLst/>
            <a:rect l="l" t="t" r="r" b="b"/>
            <a:pathLst>
              <a:path w="71755" h="71754">
                <a:moveTo>
                  <a:pt x="71266" y="0"/>
                </a:moveTo>
                <a:lnTo>
                  <a:pt x="0" y="0"/>
                </a:lnTo>
                <a:lnTo>
                  <a:pt x="0" y="71266"/>
                </a:lnTo>
                <a:lnTo>
                  <a:pt x="71266" y="71266"/>
                </a:lnTo>
                <a:lnTo>
                  <a:pt x="71266" y="0"/>
                </a:lnTo>
                <a:close/>
              </a:path>
            </a:pathLst>
          </a:custGeom>
          <a:solidFill>
            <a:srgbClr val="9BA8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872738" y="6218510"/>
            <a:ext cx="71755" cy="71755"/>
          </a:xfrm>
          <a:custGeom>
            <a:avLst/>
            <a:gdLst/>
            <a:ahLst/>
            <a:cxnLst/>
            <a:rect l="l" t="t" r="r" b="b"/>
            <a:pathLst>
              <a:path w="71754" h="71754">
                <a:moveTo>
                  <a:pt x="71266" y="0"/>
                </a:moveTo>
                <a:lnTo>
                  <a:pt x="0" y="0"/>
                </a:lnTo>
                <a:lnTo>
                  <a:pt x="0" y="71266"/>
                </a:lnTo>
                <a:lnTo>
                  <a:pt x="71266" y="71266"/>
                </a:lnTo>
                <a:lnTo>
                  <a:pt x="71266" y="0"/>
                </a:lnTo>
                <a:close/>
              </a:path>
            </a:pathLst>
          </a:custGeom>
          <a:solidFill>
            <a:srgbClr val="E69F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2727705" y="6146698"/>
            <a:ext cx="194818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47140" algn="l"/>
              </a:tabLst>
            </a:pPr>
            <a:r>
              <a:rPr sz="11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Non</a:t>
            </a:r>
            <a:r>
              <a:rPr sz="11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 </a:t>
            </a:r>
            <a:r>
              <a:rPr sz="11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Fonctionnel	Fonctionnel</a:t>
            </a:r>
            <a:endParaRPr sz="1100">
              <a:latin typeface="Franklin Gothic Medium"/>
              <a:cs typeface="Franklin Gothic Medium"/>
            </a:endParaRPr>
          </a:p>
        </p:txBody>
      </p:sp>
      <p:graphicFrame>
        <p:nvGraphicFramePr>
          <p:cNvPr id="62" name="object 62"/>
          <p:cNvGraphicFramePr>
            <a:graphicFrameLocks noGrp="1"/>
          </p:cNvGraphicFramePr>
          <p:nvPr/>
        </p:nvGraphicFramePr>
        <p:xfrm>
          <a:off x="7043419" y="3700017"/>
          <a:ext cx="4917440" cy="26752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7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2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13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Opérateur</a:t>
                      </a:r>
                      <a:endParaRPr sz="12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0" marB="0">
                    <a:solidFill>
                      <a:srgbClr val="BE6A3A"/>
                    </a:solidFill>
                  </a:tcPr>
                </a:tc>
                <a:tc>
                  <a:txBody>
                    <a:bodyPr/>
                    <a:lstStyle/>
                    <a:p>
                      <a:pPr marL="1727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Durée</a:t>
                      </a:r>
                      <a:endParaRPr sz="1200">
                        <a:latin typeface="Franklin Gothic Medium"/>
                        <a:cs typeface="Franklin Gothic Medium"/>
                      </a:endParaRPr>
                    </a:p>
                    <a:p>
                      <a:pPr marL="172720" marR="163195">
                        <a:lnSpc>
                          <a:spcPct val="107200"/>
                        </a:lnSpc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Moyenne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F</a:t>
                      </a:r>
                      <a:r>
                        <a:rPr sz="1200" spc="1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o</a:t>
                      </a:r>
                      <a:r>
                        <a:rPr sz="1200" spc="5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n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ctio</a:t>
                      </a:r>
                      <a:r>
                        <a:rPr sz="1200" spc="5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n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n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em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e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n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t</a:t>
                      </a:r>
                      <a:r>
                        <a:rPr sz="1200" spc="-25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200" spc="1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M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C  (Heure)</a:t>
                      </a:r>
                      <a:endParaRPr sz="12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635" marB="0">
                    <a:solidFill>
                      <a:srgbClr val="BE6A3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7081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20" dirty="0">
                          <a:solidFill>
                            <a:srgbClr val="FFFFFF"/>
                          </a:solidFill>
                          <a:latin typeface="Franklin Gothic Medium"/>
                          <a:cs typeface="Franklin Gothic Medium"/>
                        </a:rPr>
                        <a:t>Remarque</a:t>
                      </a:r>
                      <a:endParaRPr sz="12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0" marB="0">
                    <a:solidFill>
                      <a:srgbClr val="BE6A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732">
                <a:tc>
                  <a:txBody>
                    <a:bodyPr/>
                    <a:lstStyle/>
                    <a:p>
                      <a:pPr marL="45085">
                        <a:lnSpc>
                          <a:spcPts val="1250"/>
                        </a:lnSpc>
                        <a:spcBef>
                          <a:spcPts val="830"/>
                        </a:spcBef>
                      </a:pPr>
                      <a:r>
                        <a:rPr sz="1100" spc="5" dirty="0">
                          <a:latin typeface="Franklin Gothic Medium"/>
                          <a:cs typeface="Franklin Gothic Medium"/>
                        </a:rPr>
                        <a:t>E</a:t>
                      </a:r>
                      <a:r>
                        <a:rPr sz="1100" spc="10" dirty="0">
                          <a:latin typeface="Franklin Gothic Medium"/>
                          <a:cs typeface="Franklin Gothic Medium"/>
                        </a:rPr>
                        <a:t>ne</a:t>
                      </a:r>
                      <a:r>
                        <a:rPr sz="1100" spc="-5" dirty="0">
                          <a:latin typeface="Franklin Gothic Medium"/>
                          <a:cs typeface="Franklin Gothic Medium"/>
                        </a:rPr>
                        <a:t>rgi</a:t>
                      </a: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e</a:t>
                      </a:r>
                      <a:r>
                        <a:rPr sz="1100" spc="-40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R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BE6A3A"/>
                      </a:solidFill>
                      <a:prstDash val="solid"/>
                    </a:lnL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44525" algn="r">
                        <a:lnSpc>
                          <a:spcPts val="1250"/>
                        </a:lnSpc>
                        <a:spcBef>
                          <a:spcPts val="830"/>
                        </a:spcBef>
                      </a:pP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6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105410" marB="0"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6364" algn="ctr">
                        <a:lnSpc>
                          <a:spcPts val="1000"/>
                        </a:lnSpc>
                      </a:pPr>
                      <a:r>
                        <a:rPr sz="900" dirty="0">
                          <a:latin typeface="Franklin Gothic Medium"/>
                          <a:cs typeface="Franklin Gothic Medium"/>
                        </a:rPr>
                        <a:t>1</a:t>
                      </a:r>
                      <a:r>
                        <a:rPr sz="900" spc="-15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900" dirty="0">
                          <a:latin typeface="Franklin Gothic Medium"/>
                          <a:cs typeface="Franklin Gothic Medium"/>
                        </a:rPr>
                        <a:t>sur</a:t>
                      </a:r>
                      <a:r>
                        <a:rPr sz="900" spc="-10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900" dirty="0">
                          <a:latin typeface="Franklin Gothic Medium"/>
                          <a:cs typeface="Franklin Gothic Medium"/>
                        </a:rPr>
                        <a:t>6</a:t>
                      </a:r>
                      <a:r>
                        <a:rPr sz="900" spc="-5" dirty="0">
                          <a:latin typeface="Franklin Gothic Medium"/>
                          <a:cs typeface="Franklin Gothic Medium"/>
                        </a:rPr>
                        <a:t> en</a:t>
                      </a:r>
                      <a:r>
                        <a:rPr sz="900" spc="-10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900" spc="-15" dirty="0">
                          <a:latin typeface="Franklin Gothic Medium"/>
                          <a:cs typeface="Franklin Gothic Medium"/>
                        </a:rPr>
                        <a:t>fonctionnement</a:t>
                      </a:r>
                      <a:endParaRPr sz="900">
                        <a:latin typeface="Franklin Gothic Medium"/>
                        <a:cs typeface="Franklin Gothic Medium"/>
                      </a:endParaRPr>
                    </a:p>
                    <a:p>
                      <a:pPr marL="128270" algn="ctr">
                        <a:lnSpc>
                          <a:spcPts val="994"/>
                        </a:lnSpc>
                        <a:spcBef>
                          <a:spcPts val="80"/>
                        </a:spcBef>
                      </a:pPr>
                      <a:r>
                        <a:rPr sz="900" spc="-10" dirty="0">
                          <a:latin typeface="Franklin Gothic Medium"/>
                          <a:cs typeface="Franklin Gothic Medium"/>
                        </a:rPr>
                        <a:t>24H/24</a:t>
                      </a:r>
                      <a:endParaRPr sz="9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0" marB="0">
                    <a:lnR w="12700">
                      <a:solidFill>
                        <a:srgbClr val="BE6A3A"/>
                      </a:solidFill>
                      <a:prstDash val="solid"/>
                    </a:lnR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547">
                <a:tc>
                  <a:txBody>
                    <a:bodyPr/>
                    <a:lstStyle/>
                    <a:p>
                      <a:pPr marL="45085">
                        <a:lnSpc>
                          <a:spcPts val="1245"/>
                        </a:lnSpc>
                        <a:spcBef>
                          <a:spcPts val="175"/>
                        </a:spcBef>
                      </a:pPr>
                      <a:r>
                        <a:rPr sz="1100" spc="-10" dirty="0">
                          <a:latin typeface="Franklin Gothic Medium"/>
                          <a:cs typeface="Franklin Gothic Medium"/>
                        </a:rPr>
                        <a:t>ENERSA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BE6A3A"/>
                      </a:solidFill>
                      <a:prstDash val="solid"/>
                    </a:lnL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44525" algn="r">
                        <a:lnSpc>
                          <a:spcPts val="1245"/>
                        </a:lnSpc>
                        <a:spcBef>
                          <a:spcPts val="175"/>
                        </a:spcBef>
                      </a:pP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2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22225" marB="0"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5025" algn="r">
                        <a:lnSpc>
                          <a:spcPts val="1245"/>
                        </a:lnSpc>
                        <a:spcBef>
                          <a:spcPts val="175"/>
                        </a:spcBef>
                      </a:pP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-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22225" marB="0">
                    <a:lnR w="12700">
                      <a:solidFill>
                        <a:srgbClr val="BE6A3A"/>
                      </a:solidFill>
                      <a:prstDash val="solid"/>
                    </a:lnR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675">
                <a:tc>
                  <a:txBody>
                    <a:bodyPr/>
                    <a:lstStyle/>
                    <a:p>
                      <a:pPr marL="45085">
                        <a:lnSpc>
                          <a:spcPts val="1245"/>
                        </a:lnSpc>
                        <a:spcBef>
                          <a:spcPts val="175"/>
                        </a:spcBef>
                      </a:pPr>
                      <a:r>
                        <a:rPr sz="1100" spc="-25" dirty="0">
                          <a:latin typeface="Franklin Gothic Medium"/>
                          <a:cs typeface="Franklin Gothic Medium"/>
                        </a:rPr>
                        <a:t>ERA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BE6A3A"/>
                      </a:solidFill>
                      <a:prstDash val="solid"/>
                    </a:lnL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03250" algn="r">
                        <a:lnSpc>
                          <a:spcPts val="1245"/>
                        </a:lnSpc>
                        <a:spcBef>
                          <a:spcPts val="175"/>
                        </a:spcBef>
                      </a:pP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11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22225" marB="0"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5025" algn="r">
                        <a:lnSpc>
                          <a:spcPts val="1245"/>
                        </a:lnSpc>
                        <a:spcBef>
                          <a:spcPts val="175"/>
                        </a:spcBef>
                      </a:pP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-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22225" marB="0">
                    <a:lnR w="12700">
                      <a:solidFill>
                        <a:srgbClr val="BE6A3A"/>
                      </a:solidFill>
                      <a:prstDash val="solid"/>
                    </a:lnR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821">
                <a:tc>
                  <a:txBody>
                    <a:bodyPr/>
                    <a:lstStyle/>
                    <a:p>
                      <a:pPr marL="45085">
                        <a:lnSpc>
                          <a:spcPts val="1285"/>
                        </a:lnSpc>
                      </a:pPr>
                      <a:r>
                        <a:rPr sz="1100" spc="-5" dirty="0">
                          <a:latin typeface="Franklin Gothic Medium"/>
                          <a:cs typeface="Franklin Gothic Medium"/>
                        </a:rPr>
                        <a:t>Faye</a:t>
                      </a:r>
                      <a:r>
                        <a:rPr sz="1100" spc="-55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100" spc="-10" dirty="0">
                          <a:latin typeface="Franklin Gothic Medium"/>
                          <a:cs typeface="Franklin Gothic Medium"/>
                        </a:rPr>
                        <a:t>Solaire</a:t>
                      </a:r>
                      <a:r>
                        <a:rPr sz="1100" spc="-55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100" spc="5" dirty="0">
                          <a:latin typeface="Franklin Gothic Medium"/>
                          <a:cs typeface="Franklin Gothic Medium"/>
                        </a:rPr>
                        <a:t>Sud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  <a:p>
                      <a:pPr marL="45085">
                        <a:lnSpc>
                          <a:spcPts val="1245"/>
                        </a:lnSpc>
                        <a:spcBef>
                          <a:spcPts val="95"/>
                        </a:spcBef>
                      </a:pPr>
                      <a:r>
                        <a:rPr sz="1100" spc="-5" dirty="0">
                          <a:latin typeface="Franklin Gothic Medium"/>
                          <a:cs typeface="Franklin Gothic Medium"/>
                        </a:rPr>
                        <a:t>Energie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0" marB="0">
                    <a:lnL w="12700">
                      <a:solidFill>
                        <a:srgbClr val="BE6A3A"/>
                      </a:solidFill>
                      <a:prstDash val="solid"/>
                    </a:lnL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R="644525" algn="r">
                        <a:lnSpc>
                          <a:spcPts val="1245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2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6350" marB="0"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R="835025" algn="r">
                        <a:lnSpc>
                          <a:spcPts val="1245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-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6350" marB="0">
                    <a:lnR w="12700">
                      <a:solidFill>
                        <a:srgbClr val="BE6A3A"/>
                      </a:solidFill>
                      <a:prstDash val="solid"/>
                    </a:lnR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675">
                <a:tc>
                  <a:txBody>
                    <a:bodyPr/>
                    <a:lstStyle/>
                    <a:p>
                      <a:pPr marL="45085">
                        <a:lnSpc>
                          <a:spcPts val="1245"/>
                        </a:lnSpc>
                        <a:spcBef>
                          <a:spcPts val="175"/>
                        </a:spcBef>
                      </a:pPr>
                      <a:r>
                        <a:rPr sz="1100" spc="5" dirty="0">
                          <a:latin typeface="Franklin Gothic Medium"/>
                          <a:cs typeface="Franklin Gothic Medium"/>
                        </a:rPr>
                        <a:t>NS</a:t>
                      </a:r>
                      <a:r>
                        <a:rPr sz="1100" spc="-55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100" spc="-5" dirty="0">
                          <a:latin typeface="Franklin Gothic Medium"/>
                          <a:cs typeface="Franklin Gothic Medium"/>
                        </a:rPr>
                        <a:t>RESIF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BE6A3A"/>
                      </a:solidFill>
                      <a:prstDash val="solid"/>
                    </a:lnL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44525" algn="r">
                        <a:lnSpc>
                          <a:spcPts val="1245"/>
                        </a:lnSpc>
                        <a:spcBef>
                          <a:spcPts val="175"/>
                        </a:spcBef>
                      </a:pP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2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22225" marB="0"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5025" algn="r">
                        <a:lnSpc>
                          <a:spcPts val="1245"/>
                        </a:lnSpc>
                        <a:spcBef>
                          <a:spcPts val="175"/>
                        </a:spcBef>
                      </a:pP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-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22225" marB="0">
                    <a:lnR w="12700">
                      <a:solidFill>
                        <a:srgbClr val="BE6A3A"/>
                      </a:solidFill>
                      <a:prstDash val="solid"/>
                    </a:lnR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019">
                <a:tc>
                  <a:txBody>
                    <a:bodyPr/>
                    <a:lstStyle/>
                    <a:p>
                      <a:pPr marL="45085">
                        <a:lnSpc>
                          <a:spcPts val="1245"/>
                        </a:lnSpc>
                        <a:spcBef>
                          <a:spcPts val="880"/>
                        </a:spcBef>
                      </a:pPr>
                      <a:r>
                        <a:rPr sz="1100" spc="-10" dirty="0">
                          <a:latin typeface="Franklin Gothic Medium"/>
                          <a:cs typeface="Franklin Gothic Medium"/>
                        </a:rPr>
                        <a:t>SALENSOL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BE6A3A"/>
                      </a:solidFill>
                      <a:prstDash val="solid"/>
                    </a:lnL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44525" algn="r">
                        <a:lnSpc>
                          <a:spcPts val="1245"/>
                        </a:lnSpc>
                        <a:spcBef>
                          <a:spcPts val="880"/>
                        </a:spcBef>
                      </a:pP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5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111760" marB="0"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6364" algn="ctr">
                        <a:lnSpc>
                          <a:spcPts val="1055"/>
                        </a:lnSpc>
                      </a:pPr>
                      <a:r>
                        <a:rPr sz="900" dirty="0">
                          <a:latin typeface="Franklin Gothic Medium"/>
                          <a:cs typeface="Franklin Gothic Medium"/>
                        </a:rPr>
                        <a:t>1</a:t>
                      </a:r>
                      <a:r>
                        <a:rPr sz="900" spc="-15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900" dirty="0">
                          <a:latin typeface="Franklin Gothic Medium"/>
                          <a:cs typeface="Franklin Gothic Medium"/>
                        </a:rPr>
                        <a:t>sur</a:t>
                      </a:r>
                      <a:r>
                        <a:rPr sz="900" spc="-10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900" dirty="0">
                          <a:latin typeface="Franklin Gothic Medium"/>
                          <a:cs typeface="Franklin Gothic Medium"/>
                        </a:rPr>
                        <a:t>7</a:t>
                      </a:r>
                      <a:r>
                        <a:rPr sz="900" spc="-5" dirty="0">
                          <a:latin typeface="Franklin Gothic Medium"/>
                          <a:cs typeface="Franklin Gothic Medium"/>
                        </a:rPr>
                        <a:t> en</a:t>
                      </a:r>
                      <a:r>
                        <a:rPr sz="900" spc="-10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900" spc="-15" dirty="0">
                          <a:latin typeface="Franklin Gothic Medium"/>
                          <a:cs typeface="Franklin Gothic Medium"/>
                        </a:rPr>
                        <a:t>fonctionnement</a:t>
                      </a:r>
                      <a:endParaRPr sz="900">
                        <a:latin typeface="Franklin Gothic Medium"/>
                        <a:cs typeface="Franklin Gothic Medium"/>
                      </a:endParaRPr>
                    </a:p>
                    <a:p>
                      <a:pPr marL="128270" algn="ctr">
                        <a:lnSpc>
                          <a:spcPts val="990"/>
                        </a:lnSpc>
                        <a:spcBef>
                          <a:spcPts val="80"/>
                        </a:spcBef>
                      </a:pPr>
                      <a:r>
                        <a:rPr sz="900" spc="-10" dirty="0">
                          <a:latin typeface="Franklin Gothic Medium"/>
                          <a:cs typeface="Franklin Gothic Medium"/>
                        </a:rPr>
                        <a:t>24H/24</a:t>
                      </a:r>
                      <a:endParaRPr sz="9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0" marB="0">
                    <a:lnR w="12700">
                      <a:solidFill>
                        <a:srgbClr val="BE6A3A"/>
                      </a:solidFill>
                      <a:prstDash val="solid"/>
                    </a:lnR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3649">
                <a:tc>
                  <a:txBody>
                    <a:bodyPr/>
                    <a:lstStyle/>
                    <a:p>
                      <a:pPr marL="45085">
                        <a:lnSpc>
                          <a:spcPts val="1245"/>
                        </a:lnSpc>
                        <a:spcBef>
                          <a:spcPts val="180"/>
                        </a:spcBef>
                      </a:pPr>
                      <a:r>
                        <a:rPr sz="1100" spc="5" dirty="0">
                          <a:latin typeface="Franklin Gothic Medium"/>
                          <a:cs typeface="Franklin Gothic Medium"/>
                        </a:rPr>
                        <a:t>Sud</a:t>
                      </a:r>
                      <a:r>
                        <a:rPr sz="1100" spc="-55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100" spc="-5" dirty="0">
                          <a:latin typeface="Franklin Gothic Medium"/>
                          <a:cs typeface="Franklin Gothic Medium"/>
                        </a:rPr>
                        <a:t>Solar</a:t>
                      </a:r>
                      <a:r>
                        <a:rPr sz="1100" spc="-60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100" spc="-15" dirty="0">
                          <a:latin typeface="Franklin Gothic Medium"/>
                          <a:cs typeface="Franklin Gothic Medium"/>
                        </a:rPr>
                        <a:t>System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BE6A3A"/>
                      </a:solidFill>
                      <a:prstDash val="solid"/>
                    </a:lnL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44525" algn="r">
                        <a:lnSpc>
                          <a:spcPts val="1245"/>
                        </a:lnSpc>
                        <a:spcBef>
                          <a:spcPts val="175"/>
                        </a:spcBef>
                      </a:pPr>
                      <a:r>
                        <a:rPr sz="1100" dirty="0">
                          <a:latin typeface="Franklin Gothic Medium"/>
                          <a:cs typeface="Franklin Gothic Medium"/>
                        </a:rPr>
                        <a:t>3</a:t>
                      </a:r>
                      <a:endParaRPr sz="11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22225" marB="0"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BE6A3A"/>
                      </a:solidFill>
                      <a:prstDash val="solid"/>
                    </a:lnR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6997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200" spc="-10" dirty="0">
                          <a:latin typeface="Franklin Gothic Medium"/>
                          <a:cs typeface="Franklin Gothic Medium"/>
                        </a:rPr>
                        <a:t>Moyenne</a:t>
                      </a:r>
                      <a:r>
                        <a:rPr sz="1200" spc="-60" dirty="0"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200" spc="-10" dirty="0">
                          <a:latin typeface="Franklin Gothic Medium"/>
                          <a:cs typeface="Franklin Gothic Medium"/>
                        </a:rPr>
                        <a:t>générale</a:t>
                      </a:r>
                      <a:endParaRPr sz="12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7620" marB="0">
                    <a:lnL w="12700">
                      <a:solidFill>
                        <a:srgbClr val="BE6A3A"/>
                      </a:solidFill>
                      <a:prstDash val="solid"/>
                    </a:lnL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41985" algn="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Franklin Gothic Medium"/>
                          <a:cs typeface="Franklin Gothic Medium"/>
                        </a:rPr>
                        <a:t>3</a:t>
                      </a:r>
                      <a:endParaRPr sz="12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7620" marB="0"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BE6A3A"/>
                      </a:solidFill>
                      <a:prstDash val="solid"/>
                    </a:lnR>
                    <a:lnT w="12700">
                      <a:solidFill>
                        <a:srgbClr val="BE6A3A"/>
                      </a:solidFill>
                      <a:prstDash val="solid"/>
                    </a:lnT>
                    <a:lnB w="12700">
                      <a:solidFill>
                        <a:srgbClr val="BE6A3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63" name="object 6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94419" y="2570441"/>
            <a:ext cx="3253739" cy="923328"/>
          </a:xfrm>
          <a:prstGeom prst="rect">
            <a:avLst/>
          </a:prstGeom>
        </p:spPr>
      </p:pic>
      <p:sp>
        <p:nvSpPr>
          <p:cNvPr id="64" name="object 64"/>
          <p:cNvSpPr txBox="1"/>
          <p:nvPr/>
        </p:nvSpPr>
        <p:spPr>
          <a:xfrm>
            <a:off x="8694419" y="2570441"/>
            <a:ext cx="3253740" cy="923925"/>
          </a:xfrm>
          <a:prstGeom prst="rect">
            <a:avLst/>
          </a:prstGeom>
          <a:ln w="12700">
            <a:solidFill>
              <a:srgbClr val="BE6A3A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 marL="92075" marR="217170">
              <a:lnSpc>
                <a:spcPct val="100000"/>
              </a:lnSpc>
              <a:spcBef>
                <a:spcPts val="315"/>
              </a:spcBef>
            </a:pPr>
            <a:r>
              <a:rPr sz="1800" b="1" spc="-5" dirty="0">
                <a:solidFill>
                  <a:srgbClr val="C00000"/>
                </a:solidFill>
                <a:latin typeface="Cambria"/>
                <a:cs typeface="Cambria"/>
              </a:rPr>
              <a:t>Constat </a:t>
            </a:r>
            <a:r>
              <a:rPr sz="1800" dirty="0">
                <a:latin typeface="Cambria"/>
                <a:cs typeface="Cambria"/>
              </a:rPr>
              <a:t>: un </a:t>
            </a:r>
            <a:r>
              <a:rPr sz="1800" spc="-10" dirty="0">
                <a:latin typeface="Cambria"/>
                <a:cs typeface="Cambria"/>
              </a:rPr>
              <a:t>parc vétuste </a:t>
            </a:r>
            <a:r>
              <a:rPr sz="1800" spc="-20" dirty="0">
                <a:latin typeface="Cambria"/>
                <a:cs typeface="Cambria"/>
              </a:rPr>
              <a:t>avec </a:t>
            </a:r>
            <a:r>
              <a:rPr sz="1800" spc="-38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un service discontinu </a:t>
            </a:r>
            <a:r>
              <a:rPr sz="1800" dirty="0">
                <a:latin typeface="Cambria"/>
                <a:cs typeface="Cambria"/>
              </a:rPr>
              <a:t>et une 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clientèle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à</a:t>
            </a:r>
            <a:r>
              <a:rPr sz="1800" spc="-10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70% non</a:t>
            </a:r>
            <a:r>
              <a:rPr sz="1800" spc="-30" dirty="0">
                <a:latin typeface="Cambria"/>
                <a:cs typeface="Cambria"/>
              </a:rPr>
              <a:t> </a:t>
            </a:r>
            <a:r>
              <a:rPr sz="1800" spc="-10" dirty="0">
                <a:latin typeface="Cambria"/>
                <a:cs typeface="Cambria"/>
              </a:rPr>
              <a:t>satisfaite</a:t>
            </a:r>
            <a:r>
              <a:rPr sz="1800" spc="-10" dirty="0">
                <a:latin typeface="Franklin Gothic Medium"/>
                <a:cs typeface="Franklin Gothic Medium"/>
              </a:rPr>
              <a:t>.</a:t>
            </a:r>
            <a:endParaRPr sz="1800">
              <a:latin typeface="Franklin Gothic Medium"/>
              <a:cs typeface="Franklin Gothic Medium"/>
            </a:endParaRPr>
          </a:p>
        </p:txBody>
      </p:sp>
      <p:pic>
        <p:nvPicPr>
          <p:cNvPr id="65" name="object 6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8808" y="54864"/>
            <a:ext cx="11820906" cy="1619250"/>
          </a:xfrm>
          <a:prstGeom prst="rect">
            <a:avLst/>
          </a:prstGeom>
        </p:spPr>
      </p:pic>
      <p:sp>
        <p:nvSpPr>
          <p:cNvPr id="66" name="object 66"/>
          <p:cNvSpPr txBox="1">
            <a:spLocks noGrp="1"/>
          </p:cNvSpPr>
          <p:nvPr>
            <p:ph type="title"/>
          </p:nvPr>
        </p:nvSpPr>
        <p:spPr>
          <a:xfrm>
            <a:off x="663651" y="185673"/>
            <a:ext cx="10735945" cy="8807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365"/>
              </a:lnSpc>
              <a:spcBef>
                <a:spcPts val="100"/>
              </a:spcBef>
            </a:pPr>
            <a:r>
              <a:rPr sz="3300" spc="265" dirty="0">
                <a:solidFill>
                  <a:srgbClr val="404040"/>
                </a:solidFill>
              </a:rPr>
              <a:t>3.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200" dirty="0">
                <a:solidFill>
                  <a:srgbClr val="404040"/>
                </a:solidFill>
              </a:rPr>
              <a:t>Leçons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95" dirty="0">
                <a:solidFill>
                  <a:srgbClr val="404040"/>
                </a:solidFill>
              </a:rPr>
              <a:t>apprises</a:t>
            </a:r>
            <a:r>
              <a:rPr sz="3300" spc="260" dirty="0">
                <a:solidFill>
                  <a:srgbClr val="404040"/>
                </a:solidFill>
              </a:rPr>
              <a:t> </a:t>
            </a:r>
            <a:r>
              <a:rPr sz="3300" spc="135" dirty="0">
                <a:solidFill>
                  <a:srgbClr val="404040"/>
                </a:solidFill>
              </a:rPr>
              <a:t>des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projets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150" dirty="0">
                <a:solidFill>
                  <a:srgbClr val="404040"/>
                </a:solidFill>
              </a:rPr>
              <a:t>d’électrification</a:t>
            </a:r>
            <a:r>
              <a:rPr sz="3300" spc="270" dirty="0">
                <a:solidFill>
                  <a:srgbClr val="404040"/>
                </a:solidFill>
              </a:rPr>
              <a:t> </a:t>
            </a:r>
            <a:r>
              <a:rPr sz="3300" spc="60" dirty="0">
                <a:solidFill>
                  <a:srgbClr val="404040"/>
                </a:solidFill>
              </a:rPr>
              <a:t>par</a:t>
            </a:r>
            <a:endParaRPr sz="3300"/>
          </a:p>
          <a:p>
            <a:pPr marL="12700">
              <a:lnSpc>
                <a:spcPts val="3365"/>
              </a:lnSpc>
            </a:pPr>
            <a:r>
              <a:rPr sz="3300" spc="190" dirty="0">
                <a:solidFill>
                  <a:srgbClr val="404040"/>
                </a:solidFill>
              </a:rPr>
              <a:t>mini</a:t>
            </a:r>
            <a:r>
              <a:rPr sz="3300" spc="275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-réseaux:</a:t>
            </a:r>
            <a:r>
              <a:rPr sz="3300" spc="250" dirty="0">
                <a:solidFill>
                  <a:srgbClr val="404040"/>
                </a:solidFill>
              </a:rPr>
              <a:t> </a:t>
            </a:r>
            <a:r>
              <a:rPr sz="3300" spc="215" dirty="0">
                <a:solidFill>
                  <a:srgbClr val="404040"/>
                </a:solidFill>
              </a:rPr>
              <a:t>Etude</a:t>
            </a:r>
            <a:r>
              <a:rPr sz="3300" spc="260" dirty="0">
                <a:solidFill>
                  <a:srgbClr val="404040"/>
                </a:solidFill>
              </a:rPr>
              <a:t> </a:t>
            </a:r>
            <a:r>
              <a:rPr sz="3300" spc="125" dirty="0">
                <a:solidFill>
                  <a:srgbClr val="404040"/>
                </a:solidFill>
              </a:rPr>
              <a:t>de</a:t>
            </a:r>
            <a:r>
              <a:rPr sz="3300" spc="285" dirty="0">
                <a:solidFill>
                  <a:srgbClr val="404040"/>
                </a:solidFill>
              </a:rPr>
              <a:t> </a:t>
            </a:r>
            <a:r>
              <a:rPr sz="3300" spc="265" dirty="0">
                <a:solidFill>
                  <a:srgbClr val="404040"/>
                </a:solidFill>
              </a:rPr>
              <a:t>Cas</a:t>
            </a:r>
            <a:endParaRPr sz="3300"/>
          </a:p>
        </p:txBody>
      </p:sp>
      <p:sp>
        <p:nvSpPr>
          <p:cNvPr id="67" name="object 6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68" name="object 6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1180" y="1343609"/>
            <a:ext cx="10622280" cy="43319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2165"/>
              </a:lnSpc>
              <a:spcBef>
                <a:spcPts val="95"/>
              </a:spcBef>
            </a:pPr>
            <a:r>
              <a:rPr sz="1900" b="1" spc="-10" dirty="0">
                <a:solidFill>
                  <a:srgbClr val="C00000"/>
                </a:solidFill>
                <a:latin typeface="Cambria"/>
                <a:cs typeface="Cambria"/>
              </a:rPr>
              <a:t>Etat</a:t>
            </a:r>
            <a:r>
              <a:rPr sz="1900" b="1" spc="29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900" b="1" dirty="0">
                <a:solidFill>
                  <a:srgbClr val="C00000"/>
                </a:solidFill>
                <a:latin typeface="Cambria"/>
                <a:cs typeface="Cambria"/>
              </a:rPr>
              <a:t>des</a:t>
            </a:r>
            <a:r>
              <a:rPr sz="1900" b="1" spc="29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C00000"/>
                </a:solidFill>
                <a:latin typeface="Cambria"/>
                <a:cs typeface="Cambria"/>
              </a:rPr>
              <a:t>lieux</a:t>
            </a:r>
            <a:r>
              <a:rPr sz="1900" b="1" spc="29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C00000"/>
                </a:solidFill>
                <a:latin typeface="Cambria"/>
                <a:cs typeface="Cambria"/>
              </a:rPr>
              <a:t>sur</a:t>
            </a:r>
            <a:r>
              <a:rPr sz="1900" b="1" spc="28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C00000"/>
                </a:solidFill>
                <a:latin typeface="Cambria"/>
                <a:cs typeface="Cambria"/>
              </a:rPr>
              <a:t>le</a:t>
            </a:r>
            <a:r>
              <a:rPr sz="1900" b="1" spc="29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900" b="1" dirty="0">
                <a:solidFill>
                  <a:srgbClr val="C00000"/>
                </a:solidFill>
                <a:latin typeface="Cambria"/>
                <a:cs typeface="Cambria"/>
              </a:rPr>
              <a:t>fonctionnement</a:t>
            </a:r>
            <a:r>
              <a:rPr sz="1900" b="1" spc="29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900" b="1" dirty="0">
                <a:solidFill>
                  <a:srgbClr val="C00000"/>
                </a:solidFill>
                <a:latin typeface="Cambria"/>
                <a:cs typeface="Cambria"/>
              </a:rPr>
              <a:t>des</a:t>
            </a:r>
            <a:r>
              <a:rPr sz="1900" b="1" spc="29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C00000"/>
                </a:solidFill>
                <a:latin typeface="Cambria"/>
                <a:cs typeface="Cambria"/>
              </a:rPr>
              <a:t>mini-</a:t>
            </a:r>
            <a:endParaRPr sz="1900">
              <a:latin typeface="Cambria"/>
              <a:cs typeface="Cambria"/>
            </a:endParaRPr>
          </a:p>
          <a:p>
            <a:pPr marL="12700">
              <a:lnSpc>
                <a:spcPts val="2165"/>
              </a:lnSpc>
              <a:tabLst>
                <a:tab pos="10608945" algn="l"/>
              </a:tabLst>
            </a:pPr>
            <a:r>
              <a:rPr sz="1900" b="1" spc="-10" dirty="0">
                <a:solidFill>
                  <a:srgbClr val="C00000"/>
                </a:solidFill>
                <a:latin typeface="Cambria"/>
                <a:cs typeface="Cambria"/>
              </a:rPr>
              <a:t>centra</a:t>
            </a:r>
            <a:r>
              <a:rPr sz="1900" b="1" u="sng" spc="-1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les	</a:t>
            </a:r>
            <a:endParaRPr sz="19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sz="1900" b="1" u="heavy" spc="-1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Autres</a:t>
            </a:r>
            <a:r>
              <a:rPr sz="1900" b="1" u="heavy" spc="-3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900" b="1" u="heavy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constats</a:t>
            </a:r>
            <a:r>
              <a:rPr sz="1900" b="1" spc="-5" dirty="0">
                <a:latin typeface="Cambria"/>
                <a:cs typeface="Cambria"/>
              </a:rPr>
              <a:t>:</a:t>
            </a:r>
            <a:endParaRPr sz="1900">
              <a:latin typeface="Cambria"/>
              <a:cs typeface="Cambria"/>
            </a:endParaRPr>
          </a:p>
          <a:p>
            <a:pPr marL="355600" marR="5270500" indent="-342900" algn="just">
              <a:lnSpc>
                <a:spcPts val="2050"/>
              </a:lnSpc>
              <a:spcBef>
                <a:spcPts val="1420"/>
              </a:spcBef>
              <a:buClr>
                <a:srgbClr val="9BA8B7"/>
              </a:buClr>
              <a:buFont typeface="Wingdings"/>
              <a:buChar char=""/>
              <a:tabLst>
                <a:tab pos="355600" algn="l"/>
              </a:tabLst>
            </a:pPr>
            <a:r>
              <a:rPr sz="1900" b="1" spc="-15" dirty="0">
                <a:solidFill>
                  <a:srgbClr val="404040"/>
                </a:solidFill>
                <a:latin typeface="Cambria"/>
                <a:cs typeface="Cambria"/>
              </a:rPr>
              <a:t>Evolution rapide 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de </a:t>
            </a:r>
            <a:r>
              <a:rPr sz="19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la </a:t>
            </a:r>
            <a:r>
              <a:rPr sz="1900" b="1" u="heavy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demande 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énergétique </a:t>
            </a:r>
            <a:r>
              <a:rPr sz="1900" b="1" spc="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non</a:t>
            </a:r>
            <a:r>
              <a:rPr sz="1900" b="1" spc="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satisfaite </a:t>
            </a:r>
            <a:r>
              <a:rPr sz="1900" b="1" spc="-10" dirty="0">
                <a:solidFill>
                  <a:srgbClr val="404040"/>
                </a:solidFill>
                <a:latin typeface="Cambria"/>
                <a:cs typeface="Cambria"/>
              </a:rPr>
              <a:t>par</a:t>
            </a:r>
            <a:r>
              <a:rPr sz="1900" b="1" spc="-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la</a:t>
            </a:r>
            <a:r>
              <a:rPr sz="1900" b="1" spc="-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capacité</a:t>
            </a:r>
            <a:r>
              <a:rPr sz="1900" b="1" spc="-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de</a:t>
            </a:r>
            <a:r>
              <a:rPr sz="1900" b="1" spc="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10" dirty="0">
                <a:solidFill>
                  <a:srgbClr val="404040"/>
                </a:solidFill>
                <a:latin typeface="Cambria"/>
                <a:cs typeface="Cambria"/>
              </a:rPr>
              <a:t>production</a:t>
            </a:r>
            <a:endParaRPr sz="1900">
              <a:latin typeface="Cambria"/>
              <a:cs typeface="Cambria"/>
            </a:endParaRPr>
          </a:p>
          <a:p>
            <a:pPr marL="355600" marR="5270500" indent="-342900" algn="just">
              <a:lnSpc>
                <a:spcPts val="2050"/>
              </a:lnSpc>
              <a:spcBef>
                <a:spcPts val="1410"/>
              </a:spcBef>
              <a:buClr>
                <a:srgbClr val="9BA8B7"/>
              </a:buClr>
              <a:buFont typeface="Wingdings"/>
              <a:buChar char=""/>
              <a:tabLst>
                <a:tab pos="355600" algn="l"/>
              </a:tabLst>
            </a:pPr>
            <a:r>
              <a:rPr sz="1900" b="1" spc="-20" dirty="0">
                <a:solidFill>
                  <a:srgbClr val="404040"/>
                </a:solidFill>
                <a:latin typeface="Cambria"/>
                <a:cs typeface="Cambria"/>
              </a:rPr>
              <a:t>Tarification</a:t>
            </a:r>
            <a:r>
              <a:rPr sz="1900" b="1" spc="38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forfaitaire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entraînant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u="heavy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une </a:t>
            </a:r>
            <a:r>
              <a:rPr sz="1900" b="1" spc="-40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utilisation</a:t>
            </a:r>
            <a:r>
              <a:rPr sz="1900" b="1" u="heavy" spc="2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1900" b="1" u="heavy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d'énergie</a:t>
            </a:r>
            <a:r>
              <a:rPr sz="1900" b="1" u="heavy" spc="1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19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non-efficace</a:t>
            </a:r>
            <a:endParaRPr sz="1900">
              <a:latin typeface="Cambria"/>
              <a:cs typeface="Cambria"/>
            </a:endParaRPr>
          </a:p>
          <a:p>
            <a:pPr marL="355600" marR="5269230" indent="-342900" algn="just">
              <a:lnSpc>
                <a:spcPts val="2050"/>
              </a:lnSpc>
              <a:spcBef>
                <a:spcPts val="1410"/>
              </a:spcBef>
              <a:buClr>
                <a:srgbClr val="9BA8B7"/>
              </a:buClr>
              <a:buFont typeface="Wingdings"/>
              <a:buChar char=""/>
              <a:tabLst>
                <a:tab pos="355600" algn="l"/>
              </a:tabLst>
            </a:pP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Manque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 de</a:t>
            </a:r>
            <a:r>
              <a:rPr sz="1900" b="1" spc="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u="heavy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compétence</a:t>
            </a:r>
            <a:r>
              <a:rPr sz="19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technique</a:t>
            </a:r>
            <a:r>
              <a:rPr sz="1900" b="1" u="heavy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et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10" dirty="0">
                <a:solidFill>
                  <a:srgbClr val="404040"/>
                </a:solidFill>
                <a:latin typeface="Cambria"/>
                <a:cs typeface="Cambria"/>
              </a:rPr>
              <a:t>de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15" dirty="0">
                <a:solidFill>
                  <a:srgbClr val="404040"/>
                </a:solidFill>
                <a:latin typeface="Cambria"/>
                <a:cs typeface="Cambria"/>
              </a:rPr>
              <a:t>motivation</a:t>
            </a:r>
            <a:r>
              <a:rPr sz="1900" b="1" spc="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10" dirty="0">
                <a:solidFill>
                  <a:srgbClr val="404040"/>
                </a:solidFill>
                <a:latin typeface="Cambria"/>
                <a:cs typeface="Cambria"/>
              </a:rPr>
              <a:t>des</a:t>
            </a:r>
            <a:r>
              <a:rPr sz="1900" b="1" spc="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10" dirty="0">
                <a:solidFill>
                  <a:srgbClr val="404040"/>
                </a:solidFill>
                <a:latin typeface="Cambria"/>
                <a:cs typeface="Cambria"/>
              </a:rPr>
              <a:t>conducteurs</a:t>
            </a:r>
            <a:r>
              <a:rPr sz="1900" b="1" spc="5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en milieu</a:t>
            </a:r>
            <a:r>
              <a:rPr sz="1900" b="1" spc="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15" dirty="0">
                <a:solidFill>
                  <a:srgbClr val="404040"/>
                </a:solidFill>
                <a:latin typeface="Cambria"/>
                <a:cs typeface="Cambria"/>
              </a:rPr>
              <a:t>rural</a:t>
            </a:r>
            <a:endParaRPr sz="1900">
              <a:latin typeface="Cambria"/>
              <a:cs typeface="Cambria"/>
            </a:endParaRPr>
          </a:p>
          <a:p>
            <a:pPr marL="355600" marR="5269865" indent="-342900" algn="just">
              <a:lnSpc>
                <a:spcPts val="2050"/>
              </a:lnSpc>
              <a:spcBef>
                <a:spcPts val="1400"/>
              </a:spcBef>
              <a:buClr>
                <a:srgbClr val="9BA8B7"/>
              </a:buClr>
              <a:buFont typeface="Wingdings"/>
              <a:buChar char=""/>
              <a:tabLst>
                <a:tab pos="355600" algn="l"/>
              </a:tabLst>
            </a:pPr>
            <a:r>
              <a:rPr sz="1900" b="1" spc="-25" dirty="0">
                <a:solidFill>
                  <a:srgbClr val="404040"/>
                </a:solidFill>
                <a:latin typeface="Cambria"/>
                <a:cs typeface="Cambria"/>
              </a:rPr>
              <a:t>Température</a:t>
            </a:r>
            <a:r>
              <a:rPr sz="1900" b="1" spc="-20" dirty="0">
                <a:solidFill>
                  <a:srgbClr val="404040"/>
                </a:solidFill>
                <a:latin typeface="Cambria"/>
                <a:cs typeface="Cambria"/>
              </a:rPr>
              <a:t> élevée</a:t>
            </a:r>
            <a:r>
              <a:rPr sz="1900" b="1" spc="38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dans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10" dirty="0">
                <a:solidFill>
                  <a:srgbClr val="404040"/>
                </a:solidFill>
                <a:latin typeface="Cambria"/>
                <a:cs typeface="Cambria"/>
              </a:rPr>
              <a:t>les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10" dirty="0">
                <a:solidFill>
                  <a:srgbClr val="404040"/>
                </a:solidFill>
                <a:latin typeface="Cambria"/>
                <a:cs typeface="Cambria"/>
              </a:rPr>
              <a:t>locaux </a:t>
            </a:r>
            <a:r>
              <a:rPr sz="1900" b="1" spc="-40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techniques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conduisant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à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une</a:t>
            </a:r>
            <a:r>
              <a:rPr sz="1900" b="1" u="heavy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1900" b="1" u="heavy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durée</a:t>
            </a:r>
            <a:r>
              <a:rPr sz="19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1900" b="1" u="heavy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de</a:t>
            </a:r>
            <a:r>
              <a:rPr sz="1900" b="1" u="heavy" spc="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19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vie 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plus</a:t>
            </a:r>
            <a:r>
              <a:rPr sz="1900" b="1" u="heavy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1900" b="1" u="heavy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courte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 des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composants,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en</a:t>
            </a:r>
            <a:r>
              <a:rPr sz="1900" b="1" spc="40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particulier </a:t>
            </a:r>
            <a:r>
              <a:rPr sz="1900" b="1" spc="-40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10" dirty="0">
                <a:solidFill>
                  <a:srgbClr val="404040"/>
                </a:solidFill>
                <a:latin typeface="Cambria"/>
                <a:cs typeface="Cambria"/>
              </a:rPr>
              <a:t>les</a:t>
            </a:r>
            <a:r>
              <a:rPr sz="1900" b="1" spc="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spc="-10" dirty="0">
                <a:solidFill>
                  <a:srgbClr val="404040"/>
                </a:solidFill>
                <a:latin typeface="Cambria"/>
                <a:cs typeface="Cambria"/>
              </a:rPr>
              <a:t>batteries</a:t>
            </a:r>
            <a:r>
              <a:rPr sz="1900" b="1" spc="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1900" b="1" dirty="0">
                <a:solidFill>
                  <a:srgbClr val="404040"/>
                </a:solidFill>
                <a:latin typeface="Cambria"/>
                <a:cs typeface="Cambria"/>
              </a:rPr>
              <a:t>au</a:t>
            </a:r>
            <a:r>
              <a:rPr sz="1900" b="1" spc="-5" dirty="0">
                <a:solidFill>
                  <a:srgbClr val="404040"/>
                </a:solidFill>
                <a:latin typeface="Cambria"/>
                <a:cs typeface="Cambria"/>
              </a:rPr>
              <a:t> Plomb</a:t>
            </a:r>
            <a:endParaRPr sz="19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528" y="0"/>
            <a:ext cx="12156186" cy="153238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28371" y="44322"/>
            <a:ext cx="10735945" cy="8807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365"/>
              </a:lnSpc>
              <a:spcBef>
                <a:spcPts val="100"/>
              </a:spcBef>
            </a:pPr>
            <a:r>
              <a:rPr sz="3300" spc="265" dirty="0">
                <a:solidFill>
                  <a:srgbClr val="404040"/>
                </a:solidFill>
              </a:rPr>
              <a:t>3.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200" dirty="0">
                <a:solidFill>
                  <a:srgbClr val="404040"/>
                </a:solidFill>
              </a:rPr>
              <a:t>Leçons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95" dirty="0">
                <a:solidFill>
                  <a:srgbClr val="404040"/>
                </a:solidFill>
              </a:rPr>
              <a:t>apprises</a:t>
            </a:r>
            <a:r>
              <a:rPr sz="3300" spc="260" dirty="0">
                <a:solidFill>
                  <a:srgbClr val="404040"/>
                </a:solidFill>
              </a:rPr>
              <a:t> </a:t>
            </a:r>
            <a:r>
              <a:rPr sz="3300" spc="135" dirty="0">
                <a:solidFill>
                  <a:srgbClr val="404040"/>
                </a:solidFill>
              </a:rPr>
              <a:t>des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projets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150" dirty="0">
                <a:solidFill>
                  <a:srgbClr val="404040"/>
                </a:solidFill>
              </a:rPr>
              <a:t>d’électrification</a:t>
            </a:r>
            <a:r>
              <a:rPr sz="3300" spc="270" dirty="0">
                <a:solidFill>
                  <a:srgbClr val="404040"/>
                </a:solidFill>
              </a:rPr>
              <a:t> </a:t>
            </a:r>
            <a:r>
              <a:rPr sz="3300" spc="60" dirty="0">
                <a:solidFill>
                  <a:srgbClr val="404040"/>
                </a:solidFill>
              </a:rPr>
              <a:t>par</a:t>
            </a:r>
            <a:endParaRPr sz="3300"/>
          </a:p>
          <a:p>
            <a:pPr marL="12700">
              <a:lnSpc>
                <a:spcPts val="3365"/>
              </a:lnSpc>
            </a:pPr>
            <a:r>
              <a:rPr sz="3300" spc="190" dirty="0">
                <a:solidFill>
                  <a:srgbClr val="404040"/>
                </a:solidFill>
              </a:rPr>
              <a:t>mini</a:t>
            </a:r>
            <a:r>
              <a:rPr sz="3300" spc="285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-réseaux:</a:t>
            </a:r>
            <a:r>
              <a:rPr sz="3300" spc="250" dirty="0">
                <a:solidFill>
                  <a:srgbClr val="404040"/>
                </a:solidFill>
              </a:rPr>
              <a:t> </a:t>
            </a:r>
            <a:r>
              <a:rPr sz="3300" spc="215" dirty="0">
                <a:solidFill>
                  <a:srgbClr val="404040"/>
                </a:solidFill>
              </a:rPr>
              <a:t>Etude</a:t>
            </a:r>
            <a:r>
              <a:rPr sz="3300" spc="260" dirty="0">
                <a:solidFill>
                  <a:srgbClr val="404040"/>
                </a:solidFill>
              </a:rPr>
              <a:t> </a:t>
            </a:r>
            <a:r>
              <a:rPr sz="3300" spc="125" dirty="0">
                <a:solidFill>
                  <a:srgbClr val="404040"/>
                </a:solidFill>
              </a:rPr>
              <a:t>de</a:t>
            </a:r>
            <a:r>
              <a:rPr sz="3300" spc="285" dirty="0">
                <a:solidFill>
                  <a:srgbClr val="404040"/>
                </a:solidFill>
              </a:rPr>
              <a:t> </a:t>
            </a:r>
            <a:r>
              <a:rPr sz="3300" spc="265" dirty="0">
                <a:solidFill>
                  <a:srgbClr val="404040"/>
                </a:solidFill>
              </a:rPr>
              <a:t>Cas</a:t>
            </a:r>
            <a:endParaRPr sz="330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61759" y="1912480"/>
            <a:ext cx="5349240" cy="413232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3533" y="1897379"/>
            <a:ext cx="9967595" cy="0"/>
          </a:xfrm>
          <a:custGeom>
            <a:avLst/>
            <a:gdLst/>
            <a:ahLst/>
            <a:cxnLst/>
            <a:rect l="l" t="t" r="r" b="b"/>
            <a:pathLst>
              <a:path w="9967595">
                <a:moveTo>
                  <a:pt x="0" y="0"/>
                </a:moveTo>
                <a:lnTo>
                  <a:pt x="9966972" y="0"/>
                </a:lnTo>
              </a:path>
            </a:pathLst>
          </a:custGeom>
          <a:ln w="1270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56387" y="1125981"/>
            <a:ext cx="5262245" cy="43910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10000"/>
              </a:lnSpc>
              <a:spcBef>
                <a:spcPts val="100"/>
              </a:spcBef>
            </a:pPr>
            <a:r>
              <a:rPr sz="2100" b="1" spc="-10" dirty="0">
                <a:solidFill>
                  <a:srgbClr val="C00000"/>
                </a:solidFill>
                <a:latin typeface="Cambria"/>
                <a:cs typeface="Cambria"/>
              </a:rPr>
              <a:t>Etat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 des</a:t>
            </a:r>
            <a:r>
              <a:rPr sz="21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lieux</a:t>
            </a:r>
            <a:r>
              <a:rPr sz="21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de</a:t>
            </a:r>
            <a:r>
              <a:rPr sz="2100" b="1" dirty="0">
                <a:solidFill>
                  <a:srgbClr val="C00000"/>
                </a:solidFill>
                <a:latin typeface="Cambria"/>
                <a:cs typeface="Cambria"/>
              </a:rPr>
              <a:t> sur</a:t>
            </a:r>
            <a:r>
              <a:rPr sz="2100" b="1" spc="459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spc="-10" dirty="0">
                <a:solidFill>
                  <a:srgbClr val="C00000"/>
                </a:solidFill>
                <a:latin typeface="Cambria"/>
                <a:cs typeface="Cambria"/>
              </a:rPr>
              <a:t>le</a:t>
            </a:r>
            <a:r>
              <a:rPr sz="2100" b="1" spc="44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fonctionnement </a:t>
            </a:r>
            <a:r>
              <a:rPr sz="21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des</a:t>
            </a:r>
            <a:r>
              <a:rPr sz="2100" b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mini-centrales</a:t>
            </a:r>
            <a:endParaRPr sz="2100">
              <a:latin typeface="Cambria"/>
              <a:cs typeface="Cambria"/>
            </a:endParaRPr>
          </a:p>
          <a:p>
            <a:pPr marL="12700" algn="just">
              <a:lnSpc>
                <a:spcPct val="100000"/>
              </a:lnSpc>
              <a:spcBef>
                <a:spcPts val="1655"/>
              </a:spcBef>
            </a:pPr>
            <a:r>
              <a:rPr sz="2200" b="1" u="heavy" spc="-2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Autres</a:t>
            </a:r>
            <a:r>
              <a:rPr sz="2200" b="1" u="heavy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heavy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constats</a:t>
            </a:r>
            <a:r>
              <a:rPr sz="2200" b="1" spc="-5" dirty="0">
                <a:latin typeface="Cambria"/>
                <a:cs typeface="Cambria"/>
              </a:rPr>
              <a:t>:</a:t>
            </a:r>
            <a:endParaRPr sz="2200">
              <a:latin typeface="Cambria"/>
              <a:cs typeface="Cambria"/>
            </a:endParaRPr>
          </a:p>
          <a:p>
            <a:pPr marL="355600" marR="8255" indent="-342900" algn="just">
              <a:lnSpc>
                <a:spcPct val="110000"/>
              </a:lnSpc>
              <a:spcBef>
                <a:spcPts val="1405"/>
              </a:spcBef>
              <a:buClr>
                <a:srgbClr val="9BA8B7"/>
              </a:buClr>
              <a:buFont typeface="Wingdings"/>
              <a:buChar char=""/>
              <a:tabLst>
                <a:tab pos="355600" algn="l"/>
              </a:tabLst>
            </a:pP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Extension </a:t>
            </a:r>
            <a:r>
              <a:rPr sz="2200" b="1" spc="-15" dirty="0">
                <a:solidFill>
                  <a:srgbClr val="404040"/>
                </a:solidFill>
                <a:latin typeface="Cambria"/>
                <a:cs typeface="Cambria"/>
              </a:rPr>
              <a:t>rapide 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du </a:t>
            </a: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réseau 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MT et </a:t>
            </a: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non 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200" b="1" spc="-15" dirty="0">
                <a:solidFill>
                  <a:srgbClr val="404040"/>
                </a:solidFill>
                <a:latin typeface="Cambria"/>
                <a:cs typeface="Cambria"/>
              </a:rPr>
              <a:t>coordonnée</a:t>
            </a:r>
            <a:r>
              <a:rPr sz="2200" b="1" spc="2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et </a:t>
            </a: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planifiée dans</a:t>
            </a:r>
            <a:r>
              <a:rPr sz="2200" b="1" spc="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le</a:t>
            </a:r>
            <a:r>
              <a:rPr sz="2200" b="1" spc="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temps</a:t>
            </a:r>
            <a:endParaRPr sz="2200">
              <a:latin typeface="Cambria"/>
              <a:cs typeface="Cambria"/>
            </a:endParaRPr>
          </a:p>
          <a:p>
            <a:pPr marL="355600" marR="5080" indent="-342900" algn="just">
              <a:lnSpc>
                <a:spcPct val="110000"/>
              </a:lnSpc>
              <a:spcBef>
                <a:spcPts val="1400"/>
              </a:spcBef>
              <a:buClr>
                <a:srgbClr val="9BA8B7"/>
              </a:buClr>
              <a:buFont typeface="Wingdings"/>
              <a:buChar char=""/>
              <a:tabLst>
                <a:tab pos="355600" algn="l"/>
              </a:tabLst>
            </a:pP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Coûts d'exploitation </a:t>
            </a:r>
            <a:r>
              <a:rPr sz="2200" b="1" spc="-20" dirty="0">
                <a:solidFill>
                  <a:srgbClr val="404040"/>
                </a:solidFill>
                <a:latin typeface="Cambria"/>
                <a:cs typeface="Cambria"/>
              </a:rPr>
              <a:t>élevés 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en </a:t>
            </a:r>
            <a:r>
              <a:rPr sz="2200" b="1" spc="-15" dirty="0">
                <a:solidFill>
                  <a:srgbClr val="404040"/>
                </a:solidFill>
                <a:latin typeface="Cambria"/>
                <a:cs typeface="Cambria"/>
              </a:rPr>
              <a:t>raison </a:t>
            </a: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 des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visites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nécessaires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200" b="1" spc="-15" dirty="0">
                <a:solidFill>
                  <a:srgbClr val="404040"/>
                </a:solidFill>
                <a:latin typeface="Cambria"/>
                <a:cs typeface="Cambria"/>
              </a:rPr>
              <a:t>récurrentes </a:t>
            </a: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200" b="1" spc="-20" dirty="0">
                <a:solidFill>
                  <a:srgbClr val="404040"/>
                </a:solidFill>
                <a:latin typeface="Cambria"/>
                <a:cs typeface="Cambria"/>
              </a:rPr>
              <a:t>(p.ex.</a:t>
            </a:r>
            <a:r>
              <a:rPr sz="2200" b="1" spc="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200" b="1" spc="-15" dirty="0">
                <a:solidFill>
                  <a:srgbClr val="404040"/>
                </a:solidFill>
                <a:latin typeface="Cambria"/>
                <a:cs typeface="Cambria"/>
              </a:rPr>
              <a:t>recouvrement,</a:t>
            </a:r>
            <a:r>
              <a:rPr sz="2200" b="1" spc="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maintenance…)</a:t>
            </a:r>
            <a:endParaRPr sz="2200">
              <a:latin typeface="Cambria"/>
              <a:cs typeface="Cambria"/>
            </a:endParaRPr>
          </a:p>
          <a:p>
            <a:pPr marL="355600" marR="7620" indent="-342900" algn="just">
              <a:lnSpc>
                <a:spcPct val="110100"/>
              </a:lnSpc>
              <a:spcBef>
                <a:spcPts val="1390"/>
              </a:spcBef>
              <a:buClr>
                <a:srgbClr val="9BA8B7"/>
              </a:buClr>
              <a:buFont typeface="Wingdings"/>
              <a:buChar char=""/>
              <a:tabLst>
                <a:tab pos="355600" algn="l"/>
              </a:tabLst>
            </a:pPr>
            <a:r>
              <a:rPr sz="2200" b="1" spc="-15" dirty="0">
                <a:solidFill>
                  <a:srgbClr val="404040"/>
                </a:solidFill>
                <a:latin typeface="Cambria"/>
                <a:cs typeface="Cambria"/>
              </a:rPr>
              <a:t>Tripotage 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des </a:t>
            </a: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limiteurs 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de puissance </a:t>
            </a:r>
            <a:r>
              <a:rPr sz="22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404040"/>
                </a:solidFill>
                <a:latin typeface="Cambria"/>
                <a:cs typeface="Cambria"/>
              </a:rPr>
              <a:t>ou </a:t>
            </a:r>
            <a:r>
              <a:rPr sz="2200" b="1" spc="-10" dirty="0">
                <a:solidFill>
                  <a:srgbClr val="404040"/>
                </a:solidFill>
                <a:latin typeface="Cambria"/>
                <a:cs typeface="Cambria"/>
              </a:rPr>
              <a:t>d’énergie</a:t>
            </a:r>
            <a:endParaRPr sz="2200">
              <a:latin typeface="Cambria"/>
              <a:cs typeface="Cambri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2984" y="0"/>
            <a:ext cx="11936730" cy="1568958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47827" y="81229"/>
            <a:ext cx="10737850" cy="8813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365"/>
              </a:lnSpc>
              <a:spcBef>
                <a:spcPts val="100"/>
              </a:spcBef>
            </a:pPr>
            <a:r>
              <a:rPr sz="3300" spc="265" dirty="0">
                <a:solidFill>
                  <a:srgbClr val="404040"/>
                </a:solidFill>
              </a:rPr>
              <a:t>3.</a:t>
            </a:r>
            <a:r>
              <a:rPr sz="3300" spc="275" dirty="0">
                <a:solidFill>
                  <a:srgbClr val="404040"/>
                </a:solidFill>
              </a:rPr>
              <a:t> </a:t>
            </a:r>
            <a:r>
              <a:rPr sz="3300" spc="200" dirty="0">
                <a:solidFill>
                  <a:srgbClr val="404040"/>
                </a:solidFill>
              </a:rPr>
              <a:t>Leçons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100" dirty="0">
                <a:solidFill>
                  <a:srgbClr val="404040"/>
                </a:solidFill>
              </a:rPr>
              <a:t>apprises</a:t>
            </a:r>
            <a:r>
              <a:rPr sz="3300" spc="250" dirty="0">
                <a:solidFill>
                  <a:srgbClr val="404040"/>
                </a:solidFill>
              </a:rPr>
              <a:t> </a:t>
            </a:r>
            <a:r>
              <a:rPr sz="3300" spc="135" dirty="0">
                <a:solidFill>
                  <a:srgbClr val="404040"/>
                </a:solidFill>
              </a:rPr>
              <a:t>des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projets</a:t>
            </a:r>
            <a:r>
              <a:rPr sz="3300" spc="285" dirty="0">
                <a:solidFill>
                  <a:srgbClr val="404040"/>
                </a:solidFill>
              </a:rPr>
              <a:t> </a:t>
            </a:r>
            <a:r>
              <a:rPr sz="3300" spc="150" dirty="0">
                <a:solidFill>
                  <a:srgbClr val="404040"/>
                </a:solidFill>
              </a:rPr>
              <a:t>d’électrification</a:t>
            </a:r>
            <a:r>
              <a:rPr sz="3300" spc="265" dirty="0">
                <a:solidFill>
                  <a:srgbClr val="404040"/>
                </a:solidFill>
              </a:rPr>
              <a:t> </a:t>
            </a:r>
            <a:r>
              <a:rPr sz="3300" spc="60" dirty="0">
                <a:solidFill>
                  <a:srgbClr val="404040"/>
                </a:solidFill>
              </a:rPr>
              <a:t>par</a:t>
            </a:r>
            <a:endParaRPr sz="3300"/>
          </a:p>
          <a:p>
            <a:pPr marL="12700">
              <a:lnSpc>
                <a:spcPts val="3365"/>
              </a:lnSpc>
            </a:pPr>
            <a:r>
              <a:rPr sz="3300" spc="190" dirty="0">
                <a:solidFill>
                  <a:srgbClr val="404040"/>
                </a:solidFill>
              </a:rPr>
              <a:t>mini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-réseaux:</a:t>
            </a:r>
            <a:r>
              <a:rPr sz="3300" spc="260" dirty="0">
                <a:solidFill>
                  <a:srgbClr val="404040"/>
                </a:solidFill>
              </a:rPr>
              <a:t> </a:t>
            </a:r>
            <a:r>
              <a:rPr sz="3300" spc="215" dirty="0">
                <a:solidFill>
                  <a:srgbClr val="404040"/>
                </a:solidFill>
              </a:rPr>
              <a:t>Etude</a:t>
            </a:r>
            <a:r>
              <a:rPr sz="3300" spc="270" dirty="0">
                <a:solidFill>
                  <a:srgbClr val="404040"/>
                </a:solidFill>
              </a:rPr>
              <a:t> </a:t>
            </a:r>
            <a:r>
              <a:rPr sz="3300" spc="125" dirty="0">
                <a:solidFill>
                  <a:srgbClr val="404040"/>
                </a:solidFill>
              </a:rPr>
              <a:t>de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265" dirty="0">
                <a:solidFill>
                  <a:srgbClr val="404040"/>
                </a:solidFill>
              </a:rPr>
              <a:t>Cas</a:t>
            </a:r>
            <a:endParaRPr sz="3300"/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90259" y="1376730"/>
            <a:ext cx="6301740" cy="4954270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3533" y="1897379"/>
            <a:ext cx="9967595" cy="0"/>
          </a:xfrm>
          <a:custGeom>
            <a:avLst/>
            <a:gdLst/>
            <a:ahLst/>
            <a:cxnLst/>
            <a:rect l="l" t="t" r="r" b="b"/>
            <a:pathLst>
              <a:path w="9967595">
                <a:moveTo>
                  <a:pt x="0" y="0"/>
                </a:moveTo>
                <a:lnTo>
                  <a:pt x="9966972" y="0"/>
                </a:lnTo>
              </a:path>
            </a:pathLst>
          </a:custGeom>
          <a:ln w="1270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43483" y="1516126"/>
            <a:ext cx="699897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spc="-10" dirty="0">
                <a:solidFill>
                  <a:srgbClr val="C00000"/>
                </a:solidFill>
                <a:latin typeface="Cambria"/>
                <a:cs typeface="Cambria"/>
              </a:rPr>
              <a:t>Etat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 des</a:t>
            </a:r>
            <a:r>
              <a:rPr sz="2100" b="1" spc="-2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lieux</a:t>
            </a:r>
            <a:r>
              <a:rPr sz="2100" b="1" spc="-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dirty="0">
                <a:solidFill>
                  <a:srgbClr val="C00000"/>
                </a:solidFill>
                <a:latin typeface="Cambria"/>
                <a:cs typeface="Cambria"/>
              </a:rPr>
              <a:t>sur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dirty="0">
                <a:solidFill>
                  <a:srgbClr val="C00000"/>
                </a:solidFill>
                <a:latin typeface="Cambria"/>
                <a:cs typeface="Cambria"/>
              </a:rPr>
              <a:t>la</a:t>
            </a:r>
            <a:r>
              <a:rPr sz="2100" b="1" spc="-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dirty="0">
                <a:solidFill>
                  <a:srgbClr val="C00000"/>
                </a:solidFill>
                <a:latin typeface="Cambria"/>
                <a:cs typeface="Cambria"/>
              </a:rPr>
              <a:t>gestion</a:t>
            </a:r>
            <a:r>
              <a:rPr sz="2100" b="1" spc="-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financière</a:t>
            </a:r>
            <a:r>
              <a:rPr sz="2100" b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des</a:t>
            </a:r>
            <a:r>
              <a:rPr sz="2100" b="1" spc="-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100" b="1" spc="-5" dirty="0">
                <a:solidFill>
                  <a:srgbClr val="C00000"/>
                </a:solidFill>
                <a:latin typeface="Cambria"/>
                <a:cs typeface="Cambria"/>
              </a:rPr>
              <a:t>mini-centrales</a:t>
            </a:r>
            <a:endParaRPr sz="2100">
              <a:latin typeface="Cambria"/>
              <a:cs typeface="Cambri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080617" y="2424048"/>
            <a:ext cx="4986020" cy="1567180"/>
            <a:chOff x="1080617" y="2424048"/>
            <a:chExt cx="4986020" cy="1567180"/>
          </a:xfrm>
        </p:grpSpPr>
        <p:sp>
          <p:nvSpPr>
            <p:cNvPr id="5" name="object 5"/>
            <p:cNvSpPr/>
            <p:nvPr/>
          </p:nvSpPr>
          <p:spPr>
            <a:xfrm>
              <a:off x="1086967" y="2430398"/>
              <a:ext cx="4973320" cy="1554480"/>
            </a:xfrm>
            <a:custGeom>
              <a:avLst/>
              <a:gdLst/>
              <a:ahLst/>
              <a:cxnLst/>
              <a:rect l="l" t="t" r="r" b="b"/>
              <a:pathLst>
                <a:path w="4973320" h="1554479">
                  <a:moveTo>
                    <a:pt x="4973320" y="0"/>
                  </a:moveTo>
                  <a:lnTo>
                    <a:pt x="0" y="0"/>
                  </a:lnTo>
                  <a:lnTo>
                    <a:pt x="0" y="1554226"/>
                  </a:lnTo>
                  <a:lnTo>
                    <a:pt x="4973320" y="1554226"/>
                  </a:lnTo>
                  <a:lnTo>
                    <a:pt x="4973320" y="0"/>
                  </a:lnTo>
                  <a:close/>
                </a:path>
              </a:pathLst>
            </a:custGeom>
            <a:solidFill>
              <a:srgbClr val="E8D3CE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86967" y="2430398"/>
              <a:ext cx="4973320" cy="1554480"/>
            </a:xfrm>
            <a:custGeom>
              <a:avLst/>
              <a:gdLst/>
              <a:ahLst/>
              <a:cxnLst/>
              <a:rect l="l" t="t" r="r" b="b"/>
              <a:pathLst>
                <a:path w="4973320" h="1554479">
                  <a:moveTo>
                    <a:pt x="0" y="1554226"/>
                  </a:moveTo>
                  <a:lnTo>
                    <a:pt x="4973320" y="1554226"/>
                  </a:lnTo>
                  <a:lnTo>
                    <a:pt x="4973320" y="0"/>
                  </a:lnTo>
                  <a:lnTo>
                    <a:pt x="0" y="0"/>
                  </a:lnTo>
                  <a:lnTo>
                    <a:pt x="0" y="1554226"/>
                  </a:lnTo>
                  <a:close/>
                </a:path>
              </a:pathLst>
            </a:custGeom>
            <a:ln w="12700">
              <a:solidFill>
                <a:srgbClr val="BE6A3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127250" y="2823159"/>
            <a:ext cx="3672840" cy="713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05"/>
              </a:lnSpc>
              <a:spcBef>
                <a:spcPts val="100"/>
              </a:spcBef>
            </a:pPr>
            <a:r>
              <a:rPr sz="2400" b="1" u="heavy" spc="-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Etats</a:t>
            </a:r>
            <a:r>
              <a:rPr sz="2400" b="1" u="heavy" spc="-2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heavy" spc="-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financiers</a:t>
            </a:r>
            <a:r>
              <a:rPr sz="2400" b="1" u="heavy" spc="-2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:</a:t>
            </a:r>
            <a:r>
              <a:rPr sz="2400" spc="-1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Problème</a:t>
            </a:r>
            <a:endParaRPr sz="2400">
              <a:latin typeface="Cambria"/>
              <a:cs typeface="Cambria"/>
            </a:endParaRPr>
          </a:p>
          <a:p>
            <a:pPr marL="12700">
              <a:lnSpc>
                <a:spcPts val="2705"/>
              </a:lnSpc>
            </a:pPr>
            <a:r>
              <a:rPr sz="2400" dirty="0">
                <a:latin typeface="Cambria"/>
                <a:cs typeface="Cambria"/>
              </a:rPr>
              <a:t>de</a:t>
            </a:r>
            <a:r>
              <a:rPr sz="2400" spc="-2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disponibilité</a:t>
            </a:r>
            <a:endParaRPr sz="2400">
              <a:latin typeface="Cambria"/>
              <a:cs typeface="Cambri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871804" y="2198052"/>
            <a:ext cx="1104265" cy="1647825"/>
            <a:chOff x="871804" y="2198052"/>
            <a:chExt cx="1104265" cy="1647825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9741" y="2205989"/>
              <a:ext cx="1087920" cy="163182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9741" y="2205989"/>
              <a:ext cx="1088390" cy="1631950"/>
            </a:xfrm>
            <a:custGeom>
              <a:avLst/>
              <a:gdLst/>
              <a:ahLst/>
              <a:cxnLst/>
              <a:rect l="l" t="t" r="r" b="b"/>
              <a:pathLst>
                <a:path w="1088389" h="1631950">
                  <a:moveTo>
                    <a:pt x="0" y="1631823"/>
                  </a:moveTo>
                  <a:lnTo>
                    <a:pt x="1087920" y="1631823"/>
                  </a:lnTo>
                  <a:lnTo>
                    <a:pt x="1087920" y="0"/>
                  </a:lnTo>
                  <a:lnTo>
                    <a:pt x="0" y="0"/>
                  </a:lnTo>
                  <a:lnTo>
                    <a:pt x="0" y="1631823"/>
                  </a:lnTo>
                  <a:close/>
                </a:path>
              </a:pathLst>
            </a:custGeom>
            <a:ln w="15875">
              <a:solidFill>
                <a:srgbClr val="AC5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6471158" y="2424048"/>
            <a:ext cx="4986020" cy="1567180"/>
            <a:chOff x="6471158" y="2424048"/>
            <a:chExt cx="4986020" cy="1567180"/>
          </a:xfrm>
        </p:grpSpPr>
        <p:sp>
          <p:nvSpPr>
            <p:cNvPr id="12" name="object 12"/>
            <p:cNvSpPr/>
            <p:nvPr/>
          </p:nvSpPr>
          <p:spPr>
            <a:xfrm>
              <a:off x="6477508" y="2430398"/>
              <a:ext cx="4973320" cy="1554480"/>
            </a:xfrm>
            <a:custGeom>
              <a:avLst/>
              <a:gdLst/>
              <a:ahLst/>
              <a:cxnLst/>
              <a:rect l="l" t="t" r="r" b="b"/>
              <a:pathLst>
                <a:path w="4973320" h="1554479">
                  <a:moveTo>
                    <a:pt x="4973320" y="0"/>
                  </a:moveTo>
                  <a:lnTo>
                    <a:pt x="0" y="0"/>
                  </a:lnTo>
                  <a:lnTo>
                    <a:pt x="0" y="1554226"/>
                  </a:lnTo>
                  <a:lnTo>
                    <a:pt x="4973320" y="1554226"/>
                  </a:lnTo>
                  <a:lnTo>
                    <a:pt x="4973320" y="0"/>
                  </a:lnTo>
                  <a:close/>
                </a:path>
              </a:pathLst>
            </a:custGeom>
            <a:solidFill>
              <a:srgbClr val="E8D3CE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477508" y="2430398"/>
              <a:ext cx="4973320" cy="1554480"/>
            </a:xfrm>
            <a:custGeom>
              <a:avLst/>
              <a:gdLst/>
              <a:ahLst/>
              <a:cxnLst/>
              <a:rect l="l" t="t" r="r" b="b"/>
              <a:pathLst>
                <a:path w="4973320" h="1554479">
                  <a:moveTo>
                    <a:pt x="0" y="1554226"/>
                  </a:moveTo>
                  <a:lnTo>
                    <a:pt x="4973320" y="1554226"/>
                  </a:lnTo>
                  <a:lnTo>
                    <a:pt x="4973320" y="0"/>
                  </a:lnTo>
                  <a:lnTo>
                    <a:pt x="0" y="0"/>
                  </a:lnTo>
                  <a:lnTo>
                    <a:pt x="0" y="1554226"/>
                  </a:lnTo>
                  <a:close/>
                </a:path>
              </a:pathLst>
            </a:custGeom>
            <a:ln w="12700">
              <a:solidFill>
                <a:srgbClr val="BE6A3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7518654" y="2501900"/>
            <a:ext cx="3705225" cy="1356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05"/>
              </a:lnSpc>
              <a:spcBef>
                <a:spcPts val="100"/>
              </a:spcBef>
            </a:pPr>
            <a:r>
              <a:rPr sz="2400" b="1" u="heavy" spc="-5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Taux</a:t>
            </a:r>
            <a:r>
              <a:rPr sz="2400" b="1" u="heavy" spc="-2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heavy" spc="-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de</a:t>
            </a:r>
            <a:r>
              <a:rPr sz="2400" b="1" u="heavy" spc="-3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heavy" spc="-1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recouvrement</a:t>
            </a:r>
            <a:r>
              <a:rPr sz="2400" b="1" u="heavy" spc="-2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:</a:t>
            </a:r>
            <a:endParaRPr sz="2400">
              <a:latin typeface="Cambria"/>
              <a:cs typeface="Cambria"/>
            </a:endParaRPr>
          </a:p>
          <a:p>
            <a:pPr marL="12700">
              <a:lnSpc>
                <a:spcPts val="2535"/>
              </a:lnSpc>
            </a:pPr>
            <a:r>
              <a:rPr sz="2400" spc="-30" dirty="0">
                <a:latin typeface="Cambria"/>
                <a:cs typeface="Cambria"/>
              </a:rPr>
              <a:t>Très</a:t>
            </a:r>
            <a:r>
              <a:rPr sz="2400" spc="-2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disparate</a:t>
            </a:r>
            <a:r>
              <a:rPr sz="2400" spc="-3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d’un</a:t>
            </a:r>
            <a:endParaRPr sz="2400">
              <a:latin typeface="Cambria"/>
              <a:cs typeface="Cambria"/>
            </a:endParaRPr>
          </a:p>
          <a:p>
            <a:pPr marL="12700" marR="5080">
              <a:lnSpc>
                <a:spcPts val="2530"/>
              </a:lnSpc>
              <a:spcBef>
                <a:spcPts val="200"/>
              </a:spcBef>
            </a:pPr>
            <a:r>
              <a:rPr sz="2400" spc="-10" dirty="0">
                <a:latin typeface="Cambria"/>
                <a:cs typeface="Cambria"/>
              </a:rPr>
              <a:t>opérateur </a:t>
            </a:r>
            <a:r>
              <a:rPr sz="2400" dirty="0">
                <a:latin typeface="Cambria"/>
                <a:cs typeface="Cambria"/>
              </a:rPr>
              <a:t>à </a:t>
            </a:r>
            <a:r>
              <a:rPr sz="2400" spc="-10" dirty="0">
                <a:latin typeface="Cambria"/>
                <a:cs typeface="Cambria"/>
              </a:rPr>
              <a:t>l’autre </a:t>
            </a:r>
            <a:r>
              <a:rPr sz="2400" dirty="0">
                <a:latin typeface="Cambria"/>
                <a:cs typeface="Cambria"/>
              </a:rPr>
              <a:t>– et </a:t>
            </a:r>
            <a:r>
              <a:rPr sz="2400" spc="-15" dirty="0">
                <a:latin typeface="Cambria"/>
                <a:cs typeface="Cambria"/>
              </a:rPr>
              <a:t>varie </a:t>
            </a:r>
            <a:r>
              <a:rPr sz="2400" spc="-51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5%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à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90%.</a:t>
            </a:r>
            <a:endParaRPr sz="2400">
              <a:latin typeface="Cambria"/>
              <a:cs typeface="Cambria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262433" y="2198052"/>
            <a:ext cx="1104265" cy="1647825"/>
            <a:chOff x="6262433" y="2198052"/>
            <a:chExt cx="1104265" cy="1647825"/>
          </a:xfrm>
        </p:grpSpPr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70371" y="2205989"/>
              <a:ext cx="1087920" cy="163182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70371" y="2205989"/>
              <a:ext cx="1088390" cy="1631950"/>
            </a:xfrm>
            <a:custGeom>
              <a:avLst/>
              <a:gdLst/>
              <a:ahLst/>
              <a:cxnLst/>
              <a:rect l="l" t="t" r="r" b="b"/>
              <a:pathLst>
                <a:path w="1088390" h="1631950">
                  <a:moveTo>
                    <a:pt x="0" y="1631823"/>
                  </a:moveTo>
                  <a:lnTo>
                    <a:pt x="1087920" y="1631823"/>
                  </a:lnTo>
                  <a:lnTo>
                    <a:pt x="1087920" y="0"/>
                  </a:lnTo>
                  <a:lnTo>
                    <a:pt x="0" y="0"/>
                  </a:lnTo>
                  <a:lnTo>
                    <a:pt x="0" y="1631823"/>
                  </a:lnTo>
                  <a:close/>
                </a:path>
              </a:pathLst>
            </a:custGeom>
            <a:ln w="15875">
              <a:solidFill>
                <a:srgbClr val="AC5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1080617" y="4380534"/>
            <a:ext cx="4986020" cy="1567180"/>
            <a:chOff x="1080617" y="4380534"/>
            <a:chExt cx="4986020" cy="1567180"/>
          </a:xfrm>
        </p:grpSpPr>
        <p:sp>
          <p:nvSpPr>
            <p:cNvPr id="19" name="object 19"/>
            <p:cNvSpPr/>
            <p:nvPr/>
          </p:nvSpPr>
          <p:spPr>
            <a:xfrm>
              <a:off x="1086967" y="4386884"/>
              <a:ext cx="4973320" cy="1554480"/>
            </a:xfrm>
            <a:custGeom>
              <a:avLst/>
              <a:gdLst/>
              <a:ahLst/>
              <a:cxnLst/>
              <a:rect l="l" t="t" r="r" b="b"/>
              <a:pathLst>
                <a:path w="4973320" h="1554479">
                  <a:moveTo>
                    <a:pt x="4973320" y="0"/>
                  </a:moveTo>
                  <a:lnTo>
                    <a:pt x="0" y="0"/>
                  </a:lnTo>
                  <a:lnTo>
                    <a:pt x="0" y="1554226"/>
                  </a:lnTo>
                  <a:lnTo>
                    <a:pt x="4973320" y="1554226"/>
                  </a:lnTo>
                  <a:lnTo>
                    <a:pt x="4973320" y="0"/>
                  </a:lnTo>
                  <a:close/>
                </a:path>
              </a:pathLst>
            </a:custGeom>
            <a:solidFill>
              <a:srgbClr val="E8D3CE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86967" y="4386884"/>
              <a:ext cx="4973320" cy="1554480"/>
            </a:xfrm>
            <a:custGeom>
              <a:avLst/>
              <a:gdLst/>
              <a:ahLst/>
              <a:cxnLst/>
              <a:rect l="l" t="t" r="r" b="b"/>
              <a:pathLst>
                <a:path w="4973320" h="1554479">
                  <a:moveTo>
                    <a:pt x="0" y="1554226"/>
                  </a:moveTo>
                  <a:lnTo>
                    <a:pt x="4973320" y="1554226"/>
                  </a:lnTo>
                  <a:lnTo>
                    <a:pt x="4973320" y="0"/>
                  </a:lnTo>
                  <a:lnTo>
                    <a:pt x="0" y="0"/>
                  </a:lnTo>
                  <a:lnTo>
                    <a:pt x="0" y="1554226"/>
                  </a:lnTo>
                  <a:close/>
                </a:path>
              </a:pathLst>
            </a:custGeom>
            <a:ln w="12700">
              <a:solidFill>
                <a:srgbClr val="BE6A3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2127250" y="4619625"/>
            <a:ext cx="3409950" cy="103441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 marR="5080">
              <a:lnSpc>
                <a:spcPts val="2530"/>
              </a:lnSpc>
              <a:spcBef>
                <a:spcPts val="475"/>
              </a:spcBef>
            </a:pPr>
            <a:r>
              <a:rPr sz="2400" b="1" u="heavy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La </a:t>
            </a:r>
            <a:r>
              <a:rPr sz="2400" b="1" u="heavy" spc="-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rentabilité </a:t>
            </a:r>
            <a:r>
              <a:rPr sz="2400" dirty="0">
                <a:latin typeface="Cambria"/>
                <a:cs typeface="Cambria"/>
              </a:rPr>
              <a:t>: </a:t>
            </a:r>
            <a:r>
              <a:rPr sz="2400" spc="-5" dirty="0">
                <a:latin typeface="Cambria"/>
                <a:cs typeface="Cambria"/>
              </a:rPr>
              <a:t>Jugé </a:t>
            </a:r>
            <a:r>
              <a:rPr sz="2400" spc="-10" dirty="0">
                <a:latin typeface="Cambria"/>
                <a:cs typeface="Cambria"/>
              </a:rPr>
              <a:t>très </a:t>
            </a:r>
            <a:r>
              <a:rPr sz="2400" spc="-5" dirty="0">
                <a:latin typeface="Cambria"/>
                <a:cs typeface="Cambria"/>
              </a:rPr>
              <a:t> faible</a:t>
            </a:r>
            <a:r>
              <a:rPr sz="2400" spc="-4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et</a:t>
            </a:r>
            <a:r>
              <a:rPr sz="2400" spc="-2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indisponibilité</a:t>
            </a:r>
            <a:r>
              <a:rPr sz="2400" spc="-3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 </a:t>
            </a:r>
            <a:r>
              <a:rPr sz="2400" spc="-51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pièces</a:t>
            </a:r>
            <a:r>
              <a:rPr sz="2400" spc="-20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justificatives</a:t>
            </a:r>
            <a:endParaRPr sz="2400">
              <a:latin typeface="Cambria"/>
              <a:cs typeface="Cambri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871804" y="4154576"/>
            <a:ext cx="1104265" cy="1647825"/>
            <a:chOff x="871804" y="4154576"/>
            <a:chExt cx="1104265" cy="1647825"/>
          </a:xfrm>
        </p:grpSpPr>
        <p:pic>
          <p:nvPicPr>
            <p:cNvPr id="23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9741" y="4162513"/>
              <a:ext cx="1087920" cy="1631823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879741" y="4162513"/>
              <a:ext cx="1088390" cy="1631950"/>
            </a:xfrm>
            <a:custGeom>
              <a:avLst/>
              <a:gdLst/>
              <a:ahLst/>
              <a:cxnLst/>
              <a:rect l="l" t="t" r="r" b="b"/>
              <a:pathLst>
                <a:path w="1088389" h="1631950">
                  <a:moveTo>
                    <a:pt x="0" y="1631823"/>
                  </a:moveTo>
                  <a:lnTo>
                    <a:pt x="1087920" y="1631823"/>
                  </a:lnTo>
                  <a:lnTo>
                    <a:pt x="1087920" y="0"/>
                  </a:lnTo>
                  <a:lnTo>
                    <a:pt x="0" y="0"/>
                  </a:lnTo>
                  <a:lnTo>
                    <a:pt x="0" y="1631823"/>
                  </a:lnTo>
                  <a:close/>
                </a:path>
              </a:pathLst>
            </a:custGeom>
            <a:ln w="15875">
              <a:solidFill>
                <a:srgbClr val="AC5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6471158" y="4380534"/>
            <a:ext cx="4986020" cy="1567180"/>
            <a:chOff x="6471158" y="4380534"/>
            <a:chExt cx="4986020" cy="1567180"/>
          </a:xfrm>
        </p:grpSpPr>
        <p:sp>
          <p:nvSpPr>
            <p:cNvPr id="26" name="object 26"/>
            <p:cNvSpPr/>
            <p:nvPr/>
          </p:nvSpPr>
          <p:spPr>
            <a:xfrm>
              <a:off x="6477508" y="4386884"/>
              <a:ext cx="4973320" cy="1554480"/>
            </a:xfrm>
            <a:custGeom>
              <a:avLst/>
              <a:gdLst/>
              <a:ahLst/>
              <a:cxnLst/>
              <a:rect l="l" t="t" r="r" b="b"/>
              <a:pathLst>
                <a:path w="4973320" h="1554479">
                  <a:moveTo>
                    <a:pt x="4973320" y="0"/>
                  </a:moveTo>
                  <a:lnTo>
                    <a:pt x="0" y="0"/>
                  </a:lnTo>
                  <a:lnTo>
                    <a:pt x="0" y="1554226"/>
                  </a:lnTo>
                  <a:lnTo>
                    <a:pt x="4973320" y="1554226"/>
                  </a:lnTo>
                  <a:lnTo>
                    <a:pt x="4973320" y="0"/>
                  </a:lnTo>
                  <a:close/>
                </a:path>
              </a:pathLst>
            </a:custGeom>
            <a:solidFill>
              <a:srgbClr val="E8D3CE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477508" y="4386884"/>
              <a:ext cx="4973320" cy="1554480"/>
            </a:xfrm>
            <a:custGeom>
              <a:avLst/>
              <a:gdLst/>
              <a:ahLst/>
              <a:cxnLst/>
              <a:rect l="l" t="t" r="r" b="b"/>
              <a:pathLst>
                <a:path w="4973320" h="1554479">
                  <a:moveTo>
                    <a:pt x="0" y="1554226"/>
                  </a:moveTo>
                  <a:lnTo>
                    <a:pt x="4973320" y="1554226"/>
                  </a:lnTo>
                  <a:lnTo>
                    <a:pt x="4973320" y="0"/>
                  </a:lnTo>
                  <a:lnTo>
                    <a:pt x="0" y="0"/>
                  </a:lnTo>
                  <a:lnTo>
                    <a:pt x="0" y="1554226"/>
                  </a:lnTo>
                  <a:close/>
                </a:path>
              </a:pathLst>
            </a:custGeom>
            <a:ln w="12700">
              <a:solidFill>
                <a:srgbClr val="BE6A3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7518654" y="4430395"/>
            <a:ext cx="3818254" cy="141097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 marR="5080">
              <a:lnSpc>
                <a:spcPct val="87900"/>
              </a:lnSpc>
              <a:spcBef>
                <a:spcPts val="459"/>
              </a:spcBef>
            </a:pPr>
            <a:r>
              <a:rPr sz="2500" b="1" u="heavy" spc="-4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Tarif</a:t>
            </a:r>
            <a:r>
              <a:rPr sz="2500" b="1" u="heavy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 </a:t>
            </a:r>
            <a:r>
              <a:rPr sz="2500" b="1" u="heavy" spc="-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appliqué</a:t>
            </a:r>
            <a:r>
              <a:rPr sz="2500" b="1" u="heavy" spc="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mbria"/>
                <a:cs typeface="Cambria"/>
              </a:rPr>
              <a:t> </a:t>
            </a:r>
            <a:r>
              <a:rPr sz="2500" spc="-5" dirty="0">
                <a:latin typeface="Cambria"/>
                <a:cs typeface="Cambria"/>
              </a:rPr>
              <a:t>: </a:t>
            </a:r>
            <a:r>
              <a:rPr sz="2500" dirty="0">
                <a:latin typeface="Cambria"/>
                <a:cs typeface="Cambria"/>
              </a:rPr>
              <a:t> </a:t>
            </a:r>
            <a:r>
              <a:rPr sz="2500" spc="-20" dirty="0">
                <a:latin typeface="Cambria"/>
                <a:cs typeface="Cambria"/>
              </a:rPr>
              <a:t>Relativement</a:t>
            </a:r>
            <a:r>
              <a:rPr sz="2500" spc="20" dirty="0">
                <a:latin typeface="Cambria"/>
                <a:cs typeface="Cambria"/>
              </a:rPr>
              <a:t> </a:t>
            </a:r>
            <a:r>
              <a:rPr sz="2500" spc="-10" dirty="0">
                <a:latin typeface="Cambria"/>
                <a:cs typeface="Cambria"/>
              </a:rPr>
              <a:t>les mêmes</a:t>
            </a:r>
            <a:r>
              <a:rPr sz="2500" spc="15" dirty="0">
                <a:latin typeface="Cambria"/>
                <a:cs typeface="Cambria"/>
              </a:rPr>
              <a:t> </a:t>
            </a:r>
            <a:r>
              <a:rPr sz="2500" spc="-5" dirty="0">
                <a:latin typeface="Cambria"/>
                <a:cs typeface="Cambria"/>
              </a:rPr>
              <a:t>sur </a:t>
            </a:r>
            <a:r>
              <a:rPr sz="2500" spc="-535" dirty="0">
                <a:latin typeface="Cambria"/>
                <a:cs typeface="Cambria"/>
              </a:rPr>
              <a:t> </a:t>
            </a:r>
            <a:r>
              <a:rPr sz="2500" spc="-10" dirty="0">
                <a:latin typeface="Cambria"/>
                <a:cs typeface="Cambria"/>
              </a:rPr>
              <a:t>les</a:t>
            </a:r>
            <a:r>
              <a:rPr sz="2500" spc="15" dirty="0">
                <a:latin typeface="Cambria"/>
                <a:cs typeface="Cambria"/>
              </a:rPr>
              <a:t> </a:t>
            </a:r>
            <a:r>
              <a:rPr sz="2500" spc="-5" dirty="0">
                <a:latin typeface="Cambria"/>
                <a:cs typeface="Cambria"/>
              </a:rPr>
              <a:t>4 </a:t>
            </a:r>
            <a:r>
              <a:rPr sz="2500" spc="-20" dirty="0">
                <a:latin typeface="Cambria"/>
                <a:cs typeface="Cambria"/>
              </a:rPr>
              <a:t>niveaux</a:t>
            </a:r>
            <a:r>
              <a:rPr sz="2500" spc="-5" dirty="0">
                <a:latin typeface="Cambria"/>
                <a:cs typeface="Cambria"/>
              </a:rPr>
              <a:t> de services </a:t>
            </a:r>
            <a:r>
              <a:rPr sz="2500" dirty="0">
                <a:latin typeface="Cambria"/>
                <a:cs typeface="Cambria"/>
              </a:rPr>
              <a:t> </a:t>
            </a:r>
            <a:r>
              <a:rPr sz="2500" spc="-5" dirty="0">
                <a:latin typeface="Cambria"/>
                <a:cs typeface="Cambria"/>
              </a:rPr>
              <a:t>(S1,</a:t>
            </a:r>
            <a:r>
              <a:rPr sz="2500" spc="10" dirty="0">
                <a:latin typeface="Cambria"/>
                <a:cs typeface="Cambria"/>
              </a:rPr>
              <a:t> </a:t>
            </a:r>
            <a:r>
              <a:rPr sz="2500" spc="-5" dirty="0">
                <a:latin typeface="Cambria"/>
                <a:cs typeface="Cambria"/>
              </a:rPr>
              <a:t>S2,</a:t>
            </a:r>
            <a:r>
              <a:rPr sz="2500" spc="-10" dirty="0">
                <a:latin typeface="Cambria"/>
                <a:cs typeface="Cambria"/>
              </a:rPr>
              <a:t> S3,S4)</a:t>
            </a:r>
            <a:endParaRPr sz="2500">
              <a:latin typeface="Cambria"/>
              <a:cs typeface="Cambria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6262433" y="4154576"/>
            <a:ext cx="1104265" cy="1647825"/>
            <a:chOff x="6262433" y="4154576"/>
            <a:chExt cx="1104265" cy="1647825"/>
          </a:xfrm>
        </p:grpSpPr>
        <p:pic>
          <p:nvPicPr>
            <p:cNvPr id="30" name="object 3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70371" y="4162513"/>
              <a:ext cx="1087920" cy="1631823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6270371" y="4162513"/>
              <a:ext cx="1088390" cy="1631950"/>
            </a:xfrm>
            <a:custGeom>
              <a:avLst/>
              <a:gdLst/>
              <a:ahLst/>
              <a:cxnLst/>
              <a:rect l="l" t="t" r="r" b="b"/>
              <a:pathLst>
                <a:path w="1088390" h="1631950">
                  <a:moveTo>
                    <a:pt x="0" y="1631823"/>
                  </a:moveTo>
                  <a:lnTo>
                    <a:pt x="1087920" y="1631823"/>
                  </a:lnTo>
                  <a:lnTo>
                    <a:pt x="1087920" y="0"/>
                  </a:lnTo>
                  <a:lnTo>
                    <a:pt x="0" y="0"/>
                  </a:lnTo>
                  <a:lnTo>
                    <a:pt x="0" y="1631823"/>
                  </a:lnTo>
                  <a:close/>
                </a:path>
              </a:pathLst>
            </a:custGeom>
            <a:ln w="15875">
              <a:solidFill>
                <a:srgbClr val="AC5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32" name="object 3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95071" y="51815"/>
            <a:ext cx="11932158" cy="1617726"/>
          </a:xfrm>
          <a:prstGeom prst="rect">
            <a:avLst/>
          </a:prstGeom>
        </p:spPr>
      </p:pic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489000" y="182371"/>
            <a:ext cx="10735945" cy="8807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365"/>
              </a:lnSpc>
              <a:spcBef>
                <a:spcPts val="100"/>
              </a:spcBef>
            </a:pPr>
            <a:r>
              <a:rPr sz="3300" spc="265" dirty="0">
                <a:solidFill>
                  <a:srgbClr val="404040"/>
                </a:solidFill>
              </a:rPr>
              <a:t>3.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200" dirty="0">
                <a:solidFill>
                  <a:srgbClr val="404040"/>
                </a:solidFill>
              </a:rPr>
              <a:t>Leçons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95" dirty="0">
                <a:solidFill>
                  <a:srgbClr val="404040"/>
                </a:solidFill>
              </a:rPr>
              <a:t>apprises</a:t>
            </a:r>
            <a:r>
              <a:rPr sz="3300" spc="260" dirty="0">
                <a:solidFill>
                  <a:srgbClr val="404040"/>
                </a:solidFill>
              </a:rPr>
              <a:t> </a:t>
            </a:r>
            <a:r>
              <a:rPr sz="3300" spc="135" dirty="0">
                <a:solidFill>
                  <a:srgbClr val="404040"/>
                </a:solidFill>
              </a:rPr>
              <a:t>des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projets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150" dirty="0">
                <a:solidFill>
                  <a:srgbClr val="404040"/>
                </a:solidFill>
              </a:rPr>
              <a:t>d’électrification</a:t>
            </a:r>
            <a:r>
              <a:rPr sz="3300" spc="270" dirty="0">
                <a:solidFill>
                  <a:srgbClr val="404040"/>
                </a:solidFill>
              </a:rPr>
              <a:t> </a:t>
            </a:r>
            <a:r>
              <a:rPr sz="3300" spc="60" dirty="0">
                <a:solidFill>
                  <a:srgbClr val="404040"/>
                </a:solidFill>
              </a:rPr>
              <a:t>par</a:t>
            </a:r>
            <a:endParaRPr sz="3300"/>
          </a:p>
          <a:p>
            <a:pPr marL="12700">
              <a:lnSpc>
                <a:spcPts val="3365"/>
              </a:lnSpc>
            </a:pPr>
            <a:r>
              <a:rPr sz="3300" spc="190" dirty="0">
                <a:solidFill>
                  <a:srgbClr val="404040"/>
                </a:solidFill>
              </a:rPr>
              <a:t>mini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-réseaux:</a:t>
            </a:r>
            <a:r>
              <a:rPr sz="3300" spc="254" dirty="0">
                <a:solidFill>
                  <a:srgbClr val="404040"/>
                </a:solidFill>
              </a:rPr>
              <a:t> </a:t>
            </a:r>
            <a:r>
              <a:rPr sz="3300" spc="215" dirty="0">
                <a:solidFill>
                  <a:srgbClr val="404040"/>
                </a:solidFill>
              </a:rPr>
              <a:t>Etude</a:t>
            </a:r>
            <a:r>
              <a:rPr sz="3300" spc="270" dirty="0">
                <a:solidFill>
                  <a:srgbClr val="404040"/>
                </a:solidFill>
              </a:rPr>
              <a:t> </a:t>
            </a:r>
            <a:r>
              <a:rPr sz="3300" spc="125" dirty="0">
                <a:solidFill>
                  <a:srgbClr val="404040"/>
                </a:solidFill>
              </a:rPr>
              <a:t>de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265" dirty="0">
                <a:solidFill>
                  <a:srgbClr val="404040"/>
                </a:solidFill>
              </a:rPr>
              <a:t>Cas</a:t>
            </a:r>
            <a:endParaRPr sz="3300"/>
          </a:p>
        </p:txBody>
      </p:sp>
      <p:sp>
        <p:nvSpPr>
          <p:cNvPr id="34" name="object 3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35" name="object 3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3533" y="1897379"/>
            <a:ext cx="9967595" cy="0"/>
          </a:xfrm>
          <a:custGeom>
            <a:avLst/>
            <a:gdLst/>
            <a:ahLst/>
            <a:cxnLst/>
            <a:rect l="l" t="t" r="r" b="b"/>
            <a:pathLst>
              <a:path w="9967595">
                <a:moveTo>
                  <a:pt x="0" y="0"/>
                </a:moveTo>
                <a:lnTo>
                  <a:pt x="9966972" y="0"/>
                </a:lnTo>
              </a:path>
            </a:pathLst>
          </a:custGeom>
          <a:ln w="1270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79093" y="1388490"/>
            <a:ext cx="10529570" cy="1247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Recommandations</a:t>
            </a:r>
            <a:r>
              <a:rPr sz="2400" b="1" spc="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sur</a:t>
            </a:r>
            <a:r>
              <a:rPr sz="2400" b="1" spc="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20" dirty="0">
                <a:solidFill>
                  <a:srgbClr val="C00000"/>
                </a:solidFill>
                <a:latin typeface="Cambria"/>
                <a:cs typeface="Cambria"/>
              </a:rPr>
              <a:t>l’avenir</a:t>
            </a:r>
            <a:r>
              <a:rPr sz="2400" b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des</a:t>
            </a:r>
            <a:r>
              <a:rPr sz="2400" b="1" spc="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anciennes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C00000"/>
                </a:solidFill>
                <a:latin typeface="Cambria"/>
                <a:cs typeface="Cambria"/>
              </a:rPr>
              <a:t>mini-centrales</a:t>
            </a:r>
            <a:endParaRPr sz="24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1695"/>
              </a:spcBef>
            </a:pPr>
            <a:r>
              <a:rPr sz="2000" spc="-40" dirty="0">
                <a:latin typeface="Cambria"/>
                <a:cs typeface="Cambria"/>
              </a:rPr>
              <a:t>L’avenir</a:t>
            </a:r>
            <a:r>
              <a:rPr sz="2000" spc="4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des</a:t>
            </a:r>
            <a:r>
              <a:rPr sz="2000" spc="50" dirty="0">
                <a:latin typeface="Cambria"/>
                <a:cs typeface="Cambria"/>
              </a:rPr>
              <a:t> </a:t>
            </a:r>
            <a:r>
              <a:rPr sz="2000" spc="-10" dirty="0">
                <a:latin typeface="Cambria"/>
                <a:cs typeface="Cambria"/>
              </a:rPr>
              <a:t>mini-centrales</a:t>
            </a:r>
            <a:r>
              <a:rPr sz="2000" spc="5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situées</a:t>
            </a:r>
            <a:r>
              <a:rPr sz="2000" spc="45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dans</a:t>
            </a:r>
            <a:r>
              <a:rPr sz="2000" spc="45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des</a:t>
            </a:r>
            <a:r>
              <a:rPr sz="2000" spc="60" dirty="0">
                <a:latin typeface="Cambria"/>
                <a:cs typeface="Cambria"/>
              </a:rPr>
              <a:t> </a:t>
            </a:r>
            <a:r>
              <a:rPr sz="2000" b="1" spc="-10" dirty="0">
                <a:latin typeface="Cambria"/>
                <a:cs typeface="Cambria"/>
              </a:rPr>
              <a:t>localités</a:t>
            </a:r>
            <a:r>
              <a:rPr sz="2000" b="1" spc="55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électrifiées</a:t>
            </a:r>
            <a:r>
              <a:rPr sz="2000" b="1" spc="60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par</a:t>
            </a:r>
            <a:r>
              <a:rPr sz="2000" b="1" spc="45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la</a:t>
            </a:r>
            <a:r>
              <a:rPr sz="2000" b="1" spc="55" dirty="0">
                <a:latin typeface="Cambria"/>
                <a:cs typeface="Cambria"/>
              </a:rPr>
              <a:t> </a:t>
            </a:r>
            <a:r>
              <a:rPr sz="2000" b="1" spc="-10" dirty="0">
                <a:latin typeface="Cambria"/>
                <a:cs typeface="Cambria"/>
              </a:rPr>
              <a:t>suite</a:t>
            </a:r>
            <a:r>
              <a:rPr sz="2000" b="1" spc="50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via</a:t>
            </a:r>
            <a:r>
              <a:rPr sz="2000" b="1" spc="60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le</a:t>
            </a:r>
            <a:r>
              <a:rPr sz="2000" b="1" spc="50" dirty="0">
                <a:latin typeface="Cambria"/>
                <a:cs typeface="Cambria"/>
              </a:rPr>
              <a:t> </a:t>
            </a:r>
            <a:r>
              <a:rPr sz="2000" b="1" spc="-10" dirty="0">
                <a:latin typeface="Cambria"/>
                <a:cs typeface="Cambria"/>
              </a:rPr>
              <a:t>réseau</a:t>
            </a:r>
            <a:r>
              <a:rPr sz="2000" b="1" spc="60" dirty="0">
                <a:latin typeface="Cambria"/>
                <a:cs typeface="Cambria"/>
              </a:rPr>
              <a:t> </a:t>
            </a:r>
            <a:r>
              <a:rPr sz="2000" b="1" spc="-20" dirty="0">
                <a:latin typeface="Cambria"/>
                <a:cs typeface="Cambria"/>
              </a:rPr>
              <a:t>MT</a:t>
            </a:r>
            <a:endParaRPr sz="20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dirty="0">
                <a:latin typeface="Cambria"/>
                <a:cs typeface="Cambria"/>
              </a:rPr>
              <a:t>se</a:t>
            </a:r>
            <a:r>
              <a:rPr sz="2000" spc="-5" dirty="0">
                <a:latin typeface="Cambria"/>
                <a:cs typeface="Cambria"/>
              </a:rPr>
              <a:t> décline</a:t>
            </a:r>
            <a:r>
              <a:rPr sz="2000" spc="-15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à</a:t>
            </a:r>
            <a:r>
              <a:rPr sz="2000" spc="-10" dirty="0">
                <a:latin typeface="Cambria"/>
                <a:cs typeface="Cambria"/>
              </a:rPr>
              <a:t> </a:t>
            </a:r>
            <a:r>
              <a:rPr sz="2000" spc="-20" dirty="0">
                <a:latin typeface="Cambria"/>
                <a:cs typeface="Cambria"/>
              </a:rPr>
              <a:t>travers</a:t>
            </a:r>
            <a:r>
              <a:rPr sz="2000" spc="-1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:</a:t>
            </a:r>
            <a:r>
              <a:rPr sz="2000" spc="-5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la</a:t>
            </a:r>
            <a:r>
              <a:rPr sz="2000" b="1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réhabilitation</a:t>
            </a:r>
            <a:r>
              <a:rPr sz="2000" b="1" spc="-20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ou le</a:t>
            </a:r>
            <a:r>
              <a:rPr sz="2000" b="1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démantèlement</a:t>
            </a:r>
            <a:endParaRPr sz="20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55471" y="2789808"/>
            <a:ext cx="4895215" cy="1353820"/>
          </a:xfrm>
          <a:custGeom>
            <a:avLst/>
            <a:gdLst/>
            <a:ahLst/>
            <a:cxnLst/>
            <a:rect l="l" t="t" r="r" b="b"/>
            <a:pathLst>
              <a:path w="4895215" h="1353820">
                <a:moveTo>
                  <a:pt x="0" y="1353565"/>
                </a:moveTo>
                <a:lnTo>
                  <a:pt x="4894834" y="1353565"/>
                </a:lnTo>
                <a:lnTo>
                  <a:pt x="4894834" y="0"/>
                </a:lnTo>
                <a:lnTo>
                  <a:pt x="0" y="0"/>
                </a:lnTo>
                <a:lnTo>
                  <a:pt x="0" y="1353565"/>
                </a:lnTo>
                <a:close/>
              </a:path>
            </a:pathLst>
          </a:custGeom>
          <a:ln w="15875">
            <a:solidFill>
              <a:srgbClr val="BE6A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63408" y="2789808"/>
            <a:ext cx="4879340" cy="1155065"/>
          </a:xfrm>
          <a:prstGeom prst="rect">
            <a:avLst/>
          </a:prstGeom>
          <a:solidFill>
            <a:srgbClr val="BE6A3A"/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2500">
              <a:latin typeface="Times New Roman"/>
              <a:cs typeface="Times New Roman"/>
            </a:endParaRPr>
          </a:p>
          <a:p>
            <a:pPr marL="133985">
              <a:lnSpc>
                <a:spcPts val="2255"/>
              </a:lnSpc>
            </a:pPr>
            <a:r>
              <a:rPr sz="2000" b="1" u="heavy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"/>
                <a:cs typeface="Cambria"/>
              </a:rPr>
              <a:t>Option</a:t>
            </a:r>
            <a:r>
              <a:rPr sz="2000" b="1" u="heavy" spc="-3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"/>
                <a:cs typeface="Cambria"/>
              </a:rPr>
              <a:t> </a:t>
            </a:r>
            <a:r>
              <a:rPr sz="2000" b="1" u="heavy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"/>
                <a:cs typeface="Cambria"/>
              </a:rPr>
              <a:t>1</a:t>
            </a:r>
            <a:r>
              <a:rPr sz="2000" b="1" spc="-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FFFFFF"/>
                </a:solidFill>
                <a:latin typeface="Cambria"/>
                <a:cs typeface="Cambria"/>
              </a:rPr>
              <a:t>:</a:t>
            </a:r>
            <a:r>
              <a:rPr sz="2000" b="1" spc="-1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Cambria"/>
                <a:cs typeface="Cambria"/>
              </a:rPr>
              <a:t>Réhabilitation</a:t>
            </a:r>
            <a:r>
              <a:rPr sz="2000" b="1" spc="-4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000" b="1" spc="-30" dirty="0">
                <a:solidFill>
                  <a:srgbClr val="FFFFFF"/>
                </a:solidFill>
                <a:latin typeface="Cambria"/>
                <a:cs typeface="Cambria"/>
              </a:rPr>
              <a:t>avec</a:t>
            </a:r>
            <a:r>
              <a:rPr sz="2000" b="1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Cambria"/>
                <a:cs typeface="Cambria"/>
              </a:rPr>
              <a:t>les</a:t>
            </a:r>
            <a:endParaRPr sz="2000">
              <a:latin typeface="Cambria"/>
              <a:cs typeface="Cambria"/>
            </a:endParaRPr>
          </a:p>
          <a:p>
            <a:pPr marL="133985">
              <a:lnSpc>
                <a:spcPts val="2255"/>
              </a:lnSpc>
            </a:pPr>
            <a:r>
              <a:rPr sz="2000" b="1" spc="-5" dirty="0">
                <a:solidFill>
                  <a:srgbClr val="FFFFFF"/>
                </a:solidFill>
                <a:latin typeface="Cambria"/>
                <a:cs typeface="Cambria"/>
              </a:rPr>
              <a:t>options</a:t>
            </a:r>
            <a:r>
              <a:rPr sz="2000" b="1" spc="-5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Cambria"/>
                <a:cs typeface="Cambria"/>
              </a:rPr>
              <a:t>suivantes</a:t>
            </a:r>
            <a:endParaRPr sz="2000">
              <a:latin typeface="Cambria"/>
              <a:cs typeface="Cambri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47533" y="3936517"/>
            <a:ext cx="4911090" cy="2080260"/>
            <a:chOff x="1147533" y="3936517"/>
            <a:chExt cx="4911090" cy="2080260"/>
          </a:xfrm>
        </p:grpSpPr>
        <p:sp>
          <p:nvSpPr>
            <p:cNvPr id="7" name="object 7"/>
            <p:cNvSpPr/>
            <p:nvPr/>
          </p:nvSpPr>
          <p:spPr>
            <a:xfrm>
              <a:off x="1155471" y="3944454"/>
              <a:ext cx="4895215" cy="2064385"/>
            </a:xfrm>
            <a:custGeom>
              <a:avLst/>
              <a:gdLst/>
              <a:ahLst/>
              <a:cxnLst/>
              <a:rect l="l" t="t" r="r" b="b"/>
              <a:pathLst>
                <a:path w="4895215" h="2064385">
                  <a:moveTo>
                    <a:pt x="4894834" y="0"/>
                  </a:moveTo>
                  <a:lnTo>
                    <a:pt x="0" y="0"/>
                  </a:lnTo>
                  <a:lnTo>
                    <a:pt x="0" y="2064258"/>
                  </a:lnTo>
                  <a:lnTo>
                    <a:pt x="4894834" y="2064258"/>
                  </a:lnTo>
                  <a:lnTo>
                    <a:pt x="4894834" y="0"/>
                  </a:lnTo>
                  <a:close/>
                </a:path>
              </a:pathLst>
            </a:custGeom>
            <a:solidFill>
              <a:srgbClr val="E8D3CE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55471" y="3944454"/>
              <a:ext cx="4895215" cy="2064385"/>
            </a:xfrm>
            <a:custGeom>
              <a:avLst/>
              <a:gdLst/>
              <a:ahLst/>
              <a:cxnLst/>
              <a:rect l="l" t="t" r="r" b="b"/>
              <a:pathLst>
                <a:path w="4895215" h="2064385">
                  <a:moveTo>
                    <a:pt x="0" y="2064258"/>
                  </a:moveTo>
                  <a:lnTo>
                    <a:pt x="4894834" y="2064258"/>
                  </a:lnTo>
                  <a:lnTo>
                    <a:pt x="4894834" y="0"/>
                  </a:lnTo>
                  <a:lnTo>
                    <a:pt x="0" y="0"/>
                  </a:lnTo>
                  <a:lnTo>
                    <a:pt x="0" y="2064258"/>
                  </a:lnTo>
                  <a:close/>
                </a:path>
              </a:pathLst>
            </a:custGeom>
            <a:ln w="15874">
              <a:solidFill>
                <a:srgbClr val="E8D3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249476" y="4025646"/>
            <a:ext cx="4037965" cy="170624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241300" marR="339090" indent="-229235">
              <a:lnSpc>
                <a:spcPts val="2350"/>
              </a:lnSpc>
              <a:spcBef>
                <a:spcPts val="220"/>
              </a:spcBef>
              <a:buChar char="•"/>
              <a:tabLst>
                <a:tab pos="241935" algn="l"/>
              </a:tabLst>
            </a:pPr>
            <a:r>
              <a:rPr sz="2000" dirty="0">
                <a:latin typeface="Cambria"/>
                <a:cs typeface="Cambria"/>
              </a:rPr>
              <a:t>Usages</a:t>
            </a:r>
            <a:r>
              <a:rPr sz="2000" spc="-3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productifs</a:t>
            </a:r>
            <a:r>
              <a:rPr sz="2000" spc="-5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(modèle</a:t>
            </a:r>
            <a:r>
              <a:rPr sz="2000" spc="-3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de</a:t>
            </a:r>
            <a:r>
              <a:rPr sz="2000" spc="-2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la </a:t>
            </a:r>
            <a:r>
              <a:rPr sz="2000" spc="-42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plateforme</a:t>
            </a:r>
            <a:r>
              <a:rPr sz="2000" spc="-4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multifonctionnelle)</a:t>
            </a:r>
            <a:endParaRPr sz="2000">
              <a:latin typeface="Cambria"/>
              <a:cs typeface="Cambria"/>
            </a:endParaRPr>
          </a:p>
          <a:p>
            <a:pPr marL="241300" indent="-229235">
              <a:lnSpc>
                <a:spcPts val="2370"/>
              </a:lnSpc>
              <a:spcBef>
                <a:spcPts val="235"/>
              </a:spcBef>
              <a:buChar char="•"/>
              <a:tabLst>
                <a:tab pos="241935" algn="l"/>
              </a:tabLst>
            </a:pPr>
            <a:r>
              <a:rPr sz="2000" dirty="0">
                <a:latin typeface="Cambria"/>
                <a:cs typeface="Cambria"/>
              </a:rPr>
              <a:t>Usages</a:t>
            </a:r>
            <a:r>
              <a:rPr sz="2000" spc="-2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productifs</a:t>
            </a:r>
            <a:r>
              <a:rPr sz="2000" spc="-45" dirty="0">
                <a:latin typeface="Cambria"/>
                <a:cs typeface="Cambria"/>
              </a:rPr>
              <a:t> </a:t>
            </a:r>
            <a:r>
              <a:rPr sz="2000" spc="-20" dirty="0">
                <a:latin typeface="Cambria"/>
                <a:cs typeface="Cambria"/>
              </a:rPr>
              <a:t>avec </a:t>
            </a:r>
            <a:r>
              <a:rPr sz="2000" spc="-5" dirty="0">
                <a:latin typeface="Cambria"/>
                <a:cs typeface="Cambria"/>
              </a:rPr>
              <a:t>injection </a:t>
            </a:r>
            <a:r>
              <a:rPr sz="2000" spc="5" dirty="0">
                <a:latin typeface="Cambria"/>
                <a:cs typeface="Cambria"/>
              </a:rPr>
              <a:t>au</a:t>
            </a:r>
            <a:endParaRPr sz="2000">
              <a:latin typeface="Cambria"/>
              <a:cs typeface="Cambria"/>
            </a:endParaRPr>
          </a:p>
          <a:p>
            <a:pPr marL="241300">
              <a:lnSpc>
                <a:spcPts val="2370"/>
              </a:lnSpc>
            </a:pPr>
            <a:r>
              <a:rPr sz="2000" spc="-5" dirty="0">
                <a:latin typeface="Cambria"/>
                <a:cs typeface="Cambria"/>
              </a:rPr>
              <a:t>réseau</a:t>
            </a:r>
            <a:r>
              <a:rPr sz="2000" spc="-4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du</a:t>
            </a:r>
            <a:r>
              <a:rPr sz="2000" spc="-35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surplus</a:t>
            </a:r>
            <a:endParaRPr sz="2000">
              <a:latin typeface="Cambria"/>
              <a:cs typeface="Cambria"/>
            </a:endParaRPr>
          </a:p>
          <a:p>
            <a:pPr marL="241300" indent="-229235">
              <a:lnSpc>
                <a:spcPct val="100000"/>
              </a:lnSpc>
              <a:spcBef>
                <a:spcPts val="1030"/>
              </a:spcBef>
              <a:buChar char="•"/>
              <a:tabLst>
                <a:tab pos="241935" algn="l"/>
              </a:tabLst>
            </a:pPr>
            <a:r>
              <a:rPr sz="2000" spc="-5" dirty="0">
                <a:latin typeface="Cambria"/>
                <a:cs typeface="Cambria"/>
              </a:rPr>
              <a:t>Injection</a:t>
            </a:r>
            <a:r>
              <a:rPr sz="2000" spc="-25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au</a:t>
            </a:r>
            <a:r>
              <a:rPr sz="2000" spc="-2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réseau</a:t>
            </a:r>
            <a:r>
              <a:rPr sz="2000" spc="-3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100%</a:t>
            </a:r>
            <a:endParaRPr sz="2000">
              <a:latin typeface="Cambria"/>
              <a:cs typeface="Cambri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694868" y="2797746"/>
            <a:ext cx="4911090" cy="1369695"/>
            <a:chOff x="6694868" y="2797746"/>
            <a:chExt cx="4911090" cy="1369695"/>
          </a:xfrm>
        </p:grpSpPr>
        <p:sp>
          <p:nvSpPr>
            <p:cNvPr id="11" name="object 11"/>
            <p:cNvSpPr/>
            <p:nvPr/>
          </p:nvSpPr>
          <p:spPr>
            <a:xfrm>
              <a:off x="6702806" y="3971645"/>
              <a:ext cx="4895215" cy="187960"/>
            </a:xfrm>
            <a:custGeom>
              <a:avLst/>
              <a:gdLst/>
              <a:ahLst/>
              <a:cxnLst/>
              <a:rect l="l" t="t" r="r" b="b"/>
              <a:pathLst>
                <a:path w="4895215" h="187960">
                  <a:moveTo>
                    <a:pt x="0" y="187604"/>
                  </a:moveTo>
                  <a:lnTo>
                    <a:pt x="4894834" y="187604"/>
                  </a:lnTo>
                  <a:lnTo>
                    <a:pt x="4894834" y="0"/>
                  </a:lnTo>
                  <a:lnTo>
                    <a:pt x="0" y="0"/>
                  </a:lnTo>
                  <a:lnTo>
                    <a:pt x="0" y="187604"/>
                  </a:lnTo>
                  <a:close/>
                </a:path>
              </a:pathLst>
            </a:custGeom>
            <a:solidFill>
              <a:srgbClr val="9297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702806" y="2805683"/>
              <a:ext cx="4895215" cy="1353820"/>
            </a:xfrm>
            <a:custGeom>
              <a:avLst/>
              <a:gdLst/>
              <a:ahLst/>
              <a:cxnLst/>
              <a:rect l="l" t="t" r="r" b="b"/>
              <a:pathLst>
                <a:path w="4895215" h="1353820">
                  <a:moveTo>
                    <a:pt x="0" y="1353565"/>
                  </a:moveTo>
                  <a:lnTo>
                    <a:pt x="4894834" y="1353565"/>
                  </a:lnTo>
                  <a:lnTo>
                    <a:pt x="4894834" y="0"/>
                  </a:lnTo>
                  <a:lnTo>
                    <a:pt x="0" y="0"/>
                  </a:lnTo>
                  <a:lnTo>
                    <a:pt x="0" y="1353565"/>
                  </a:lnTo>
                  <a:close/>
                </a:path>
              </a:pathLst>
            </a:custGeom>
            <a:ln w="15875">
              <a:solidFill>
                <a:srgbClr val="9297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6694868" y="2797746"/>
            <a:ext cx="4911090" cy="1166495"/>
          </a:xfrm>
          <a:prstGeom prst="rect">
            <a:avLst/>
          </a:prstGeom>
          <a:solidFill>
            <a:srgbClr val="929779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300">
              <a:latin typeface="Times New Roman"/>
              <a:cs typeface="Times New Roman"/>
            </a:endParaRPr>
          </a:p>
          <a:p>
            <a:pPr marL="150495">
              <a:lnSpc>
                <a:spcPct val="100000"/>
              </a:lnSpc>
              <a:spcBef>
                <a:spcPts val="1365"/>
              </a:spcBef>
            </a:pPr>
            <a:r>
              <a:rPr sz="2000" b="1" u="heavy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"/>
                <a:cs typeface="Cambria"/>
              </a:rPr>
              <a:t>Option</a:t>
            </a:r>
            <a:r>
              <a:rPr sz="2000" b="1" u="heavy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"/>
                <a:cs typeface="Cambria"/>
              </a:rPr>
              <a:t> </a:t>
            </a:r>
            <a:r>
              <a:rPr sz="2000" b="1" u="heavy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"/>
                <a:cs typeface="Cambria"/>
              </a:rPr>
              <a:t>2</a:t>
            </a:r>
            <a:r>
              <a:rPr sz="2000" b="1" spc="-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FFFFFF"/>
                </a:solidFill>
                <a:latin typeface="Cambria"/>
                <a:cs typeface="Cambria"/>
              </a:rPr>
              <a:t>:</a:t>
            </a:r>
            <a:r>
              <a:rPr sz="2000" b="1" spc="-5" dirty="0">
                <a:solidFill>
                  <a:srgbClr val="FFFFFF"/>
                </a:solidFill>
                <a:latin typeface="Cambria"/>
                <a:cs typeface="Cambria"/>
              </a:rPr>
              <a:t> Démantèlement</a:t>
            </a:r>
            <a:endParaRPr sz="2000">
              <a:latin typeface="Cambria"/>
              <a:cs typeface="Cambria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6674548" y="3963708"/>
            <a:ext cx="4911090" cy="2026285"/>
            <a:chOff x="6674548" y="3963708"/>
            <a:chExt cx="4911090" cy="2026285"/>
          </a:xfrm>
        </p:grpSpPr>
        <p:sp>
          <p:nvSpPr>
            <p:cNvPr id="15" name="object 15"/>
            <p:cNvSpPr/>
            <p:nvPr/>
          </p:nvSpPr>
          <p:spPr>
            <a:xfrm>
              <a:off x="6682485" y="3971645"/>
              <a:ext cx="4895215" cy="2010410"/>
            </a:xfrm>
            <a:custGeom>
              <a:avLst/>
              <a:gdLst/>
              <a:ahLst/>
              <a:cxnLst/>
              <a:rect l="l" t="t" r="r" b="b"/>
              <a:pathLst>
                <a:path w="4895215" h="2010410">
                  <a:moveTo>
                    <a:pt x="4894833" y="0"/>
                  </a:moveTo>
                  <a:lnTo>
                    <a:pt x="0" y="0"/>
                  </a:lnTo>
                  <a:lnTo>
                    <a:pt x="0" y="2009902"/>
                  </a:lnTo>
                  <a:lnTo>
                    <a:pt x="4894833" y="2009902"/>
                  </a:lnTo>
                  <a:lnTo>
                    <a:pt x="4894833" y="0"/>
                  </a:lnTo>
                  <a:close/>
                </a:path>
              </a:pathLst>
            </a:custGeom>
            <a:solidFill>
              <a:srgbClr val="E8D3CE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682485" y="3971645"/>
              <a:ext cx="4895215" cy="2010410"/>
            </a:xfrm>
            <a:custGeom>
              <a:avLst/>
              <a:gdLst/>
              <a:ahLst/>
              <a:cxnLst/>
              <a:rect l="l" t="t" r="r" b="b"/>
              <a:pathLst>
                <a:path w="4895215" h="2010410">
                  <a:moveTo>
                    <a:pt x="0" y="2009902"/>
                  </a:moveTo>
                  <a:lnTo>
                    <a:pt x="4894833" y="2009902"/>
                  </a:lnTo>
                  <a:lnTo>
                    <a:pt x="4894833" y="0"/>
                  </a:lnTo>
                  <a:lnTo>
                    <a:pt x="0" y="0"/>
                  </a:lnTo>
                  <a:lnTo>
                    <a:pt x="0" y="2009902"/>
                  </a:lnTo>
                  <a:close/>
                </a:path>
              </a:pathLst>
            </a:custGeom>
            <a:ln w="15875">
              <a:solidFill>
                <a:srgbClr val="E8D3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6694868" y="4167187"/>
            <a:ext cx="4911090" cy="1822450"/>
          </a:xfrm>
          <a:prstGeom prst="rect">
            <a:avLst/>
          </a:prstGeom>
          <a:solidFill>
            <a:srgbClr val="E8D3CE">
              <a:alpha val="90194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323215" indent="-229235">
              <a:lnSpc>
                <a:spcPts val="1600"/>
              </a:lnSpc>
              <a:buChar char="•"/>
              <a:tabLst>
                <a:tab pos="323850" algn="l"/>
              </a:tabLst>
            </a:pPr>
            <a:r>
              <a:rPr sz="2000" dirty="0">
                <a:latin typeface="Cambria"/>
                <a:cs typeface="Cambria"/>
              </a:rPr>
              <a:t>Usage</a:t>
            </a:r>
            <a:r>
              <a:rPr sz="2000" spc="-3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SHS</a:t>
            </a:r>
            <a:r>
              <a:rPr sz="2000" spc="-1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(infrastructures</a:t>
            </a:r>
            <a:r>
              <a:rPr sz="2000" spc="-4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sociales)</a:t>
            </a:r>
            <a:endParaRPr sz="2000">
              <a:latin typeface="Cambria"/>
              <a:cs typeface="Cambria"/>
            </a:endParaRPr>
          </a:p>
          <a:p>
            <a:pPr marL="323215" indent="-229235">
              <a:lnSpc>
                <a:spcPct val="100000"/>
              </a:lnSpc>
              <a:spcBef>
                <a:spcPts val="300"/>
              </a:spcBef>
              <a:buChar char="•"/>
              <a:tabLst>
                <a:tab pos="323850" algn="l"/>
              </a:tabLst>
            </a:pPr>
            <a:r>
              <a:rPr sz="2000" spc="-5" dirty="0">
                <a:latin typeface="Cambria"/>
                <a:cs typeface="Cambria"/>
              </a:rPr>
              <a:t>Mise</a:t>
            </a:r>
            <a:r>
              <a:rPr sz="2000" spc="-1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au</a:t>
            </a:r>
            <a:r>
              <a:rPr sz="2000" spc="-25" dirty="0">
                <a:latin typeface="Cambria"/>
                <a:cs typeface="Cambria"/>
              </a:rPr>
              <a:t> </a:t>
            </a:r>
            <a:r>
              <a:rPr sz="2000" spc="-10" dirty="0">
                <a:latin typeface="Cambria"/>
                <a:cs typeface="Cambria"/>
              </a:rPr>
              <a:t>rebut</a:t>
            </a:r>
            <a:r>
              <a:rPr sz="2000" spc="-1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(stratégie</a:t>
            </a:r>
            <a:r>
              <a:rPr sz="2000" spc="-5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de</a:t>
            </a:r>
            <a:r>
              <a:rPr sz="2000" spc="-1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recyclages)</a:t>
            </a:r>
            <a:endParaRPr sz="2000">
              <a:latin typeface="Cambria"/>
              <a:cs typeface="Cambria"/>
            </a:endParaRPr>
          </a:p>
          <a:p>
            <a:pPr marL="323215" marR="1219200" indent="-228600">
              <a:lnSpc>
                <a:spcPts val="2340"/>
              </a:lnSpc>
              <a:spcBef>
                <a:spcPts val="430"/>
              </a:spcBef>
              <a:buChar char="•"/>
              <a:tabLst>
                <a:tab pos="323850" algn="l"/>
              </a:tabLst>
            </a:pPr>
            <a:r>
              <a:rPr sz="2000" dirty="0">
                <a:latin typeface="Cambria"/>
                <a:cs typeface="Cambria"/>
              </a:rPr>
              <a:t>Coûts </a:t>
            </a:r>
            <a:r>
              <a:rPr sz="2000" spc="-5" dirty="0">
                <a:latin typeface="Cambria"/>
                <a:cs typeface="Cambria"/>
              </a:rPr>
              <a:t>liés au</a:t>
            </a:r>
            <a:r>
              <a:rPr sz="200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démantèlement </a:t>
            </a:r>
            <a:r>
              <a:rPr sz="2000" dirty="0">
                <a:latin typeface="Cambria"/>
                <a:cs typeface="Cambria"/>
              </a:rPr>
              <a:t>à </a:t>
            </a:r>
            <a:r>
              <a:rPr sz="2000" spc="-43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considérer</a:t>
            </a:r>
            <a:endParaRPr sz="2000">
              <a:latin typeface="Cambria"/>
              <a:cs typeface="Cambria"/>
            </a:endParaRPr>
          </a:p>
        </p:txBody>
      </p:sp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2500" y="236220"/>
            <a:ext cx="11174730" cy="1346453"/>
          </a:xfrm>
          <a:prstGeom prst="rect">
            <a:avLst/>
          </a:prstGeom>
        </p:spPr>
      </p:pic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246428" y="376504"/>
            <a:ext cx="496570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90" dirty="0">
                <a:solidFill>
                  <a:srgbClr val="404040"/>
                </a:solidFill>
              </a:rPr>
              <a:t>4.</a:t>
            </a:r>
            <a:r>
              <a:rPr sz="3600" spc="254" dirty="0">
                <a:solidFill>
                  <a:srgbClr val="404040"/>
                </a:solidFill>
              </a:rPr>
              <a:t> </a:t>
            </a:r>
            <a:r>
              <a:rPr sz="3600" spc="215" dirty="0">
                <a:solidFill>
                  <a:srgbClr val="404040"/>
                </a:solidFill>
              </a:rPr>
              <a:t>Recommandations</a:t>
            </a:r>
            <a:endParaRPr sz="3600"/>
          </a:p>
        </p:txBody>
      </p:sp>
      <p:sp>
        <p:nvSpPr>
          <p:cNvPr id="20" name="object 2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03160" y="1638617"/>
            <a:ext cx="10357485" cy="671195"/>
            <a:chOff x="803160" y="1638617"/>
            <a:chExt cx="10357485" cy="671195"/>
          </a:xfrm>
        </p:grpSpPr>
        <p:sp>
          <p:nvSpPr>
            <p:cNvPr id="3" name="object 3"/>
            <p:cNvSpPr/>
            <p:nvPr/>
          </p:nvSpPr>
          <p:spPr>
            <a:xfrm>
              <a:off x="1193533" y="1897379"/>
              <a:ext cx="9967595" cy="0"/>
            </a:xfrm>
            <a:custGeom>
              <a:avLst/>
              <a:gdLst/>
              <a:ahLst/>
              <a:cxnLst/>
              <a:rect l="l" t="t" r="r" b="b"/>
              <a:pathLst>
                <a:path w="9967595">
                  <a:moveTo>
                    <a:pt x="0" y="0"/>
                  </a:moveTo>
                  <a:lnTo>
                    <a:pt x="9966972" y="0"/>
                  </a:lnTo>
                </a:path>
              </a:pathLst>
            </a:custGeom>
            <a:ln w="12700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11098" y="1646554"/>
              <a:ext cx="10059035" cy="655320"/>
            </a:xfrm>
            <a:custGeom>
              <a:avLst/>
              <a:gdLst/>
              <a:ahLst/>
              <a:cxnLst/>
              <a:rect l="l" t="t" r="r" b="b"/>
              <a:pathLst>
                <a:path w="10059035" h="655319">
                  <a:moveTo>
                    <a:pt x="9949230" y="0"/>
                  </a:moveTo>
                  <a:lnTo>
                    <a:pt x="109194" y="0"/>
                  </a:lnTo>
                  <a:lnTo>
                    <a:pt x="66688" y="8582"/>
                  </a:lnTo>
                  <a:lnTo>
                    <a:pt x="31980" y="31988"/>
                  </a:lnTo>
                  <a:lnTo>
                    <a:pt x="8580" y="66704"/>
                  </a:lnTo>
                  <a:lnTo>
                    <a:pt x="0" y="109220"/>
                  </a:lnTo>
                  <a:lnTo>
                    <a:pt x="0" y="545973"/>
                  </a:lnTo>
                  <a:lnTo>
                    <a:pt x="8580" y="588488"/>
                  </a:lnTo>
                  <a:lnTo>
                    <a:pt x="31980" y="623204"/>
                  </a:lnTo>
                  <a:lnTo>
                    <a:pt x="66688" y="646610"/>
                  </a:lnTo>
                  <a:lnTo>
                    <a:pt x="109194" y="655193"/>
                  </a:lnTo>
                  <a:lnTo>
                    <a:pt x="9949230" y="655193"/>
                  </a:lnTo>
                  <a:lnTo>
                    <a:pt x="9991746" y="646610"/>
                  </a:lnTo>
                  <a:lnTo>
                    <a:pt x="10026462" y="623204"/>
                  </a:lnTo>
                  <a:lnTo>
                    <a:pt x="10049868" y="588488"/>
                  </a:lnTo>
                  <a:lnTo>
                    <a:pt x="10058450" y="545973"/>
                  </a:lnTo>
                  <a:lnTo>
                    <a:pt x="10058450" y="109220"/>
                  </a:lnTo>
                  <a:lnTo>
                    <a:pt x="10049868" y="66704"/>
                  </a:lnTo>
                  <a:lnTo>
                    <a:pt x="10026462" y="31988"/>
                  </a:lnTo>
                  <a:lnTo>
                    <a:pt x="9991746" y="8582"/>
                  </a:lnTo>
                  <a:lnTo>
                    <a:pt x="9949230" y="0"/>
                  </a:lnTo>
                  <a:close/>
                </a:path>
              </a:pathLst>
            </a:custGeom>
            <a:solidFill>
              <a:srgbClr val="BE6A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11098" y="1646554"/>
              <a:ext cx="10059035" cy="655320"/>
            </a:xfrm>
            <a:custGeom>
              <a:avLst/>
              <a:gdLst/>
              <a:ahLst/>
              <a:cxnLst/>
              <a:rect l="l" t="t" r="r" b="b"/>
              <a:pathLst>
                <a:path w="10059035" h="655319">
                  <a:moveTo>
                    <a:pt x="0" y="109220"/>
                  </a:moveTo>
                  <a:lnTo>
                    <a:pt x="8580" y="66704"/>
                  </a:lnTo>
                  <a:lnTo>
                    <a:pt x="31980" y="31988"/>
                  </a:lnTo>
                  <a:lnTo>
                    <a:pt x="66688" y="8582"/>
                  </a:lnTo>
                  <a:lnTo>
                    <a:pt x="109194" y="0"/>
                  </a:lnTo>
                  <a:lnTo>
                    <a:pt x="9949230" y="0"/>
                  </a:lnTo>
                  <a:lnTo>
                    <a:pt x="9991746" y="8582"/>
                  </a:lnTo>
                  <a:lnTo>
                    <a:pt x="10026462" y="31988"/>
                  </a:lnTo>
                  <a:lnTo>
                    <a:pt x="10049868" y="66704"/>
                  </a:lnTo>
                  <a:lnTo>
                    <a:pt x="10058450" y="109220"/>
                  </a:lnTo>
                  <a:lnTo>
                    <a:pt x="10058450" y="545973"/>
                  </a:lnTo>
                  <a:lnTo>
                    <a:pt x="10049868" y="588488"/>
                  </a:lnTo>
                  <a:lnTo>
                    <a:pt x="10026462" y="623204"/>
                  </a:lnTo>
                  <a:lnTo>
                    <a:pt x="9991746" y="646610"/>
                  </a:lnTo>
                  <a:lnTo>
                    <a:pt x="9949230" y="655193"/>
                  </a:lnTo>
                  <a:lnTo>
                    <a:pt x="109194" y="655193"/>
                  </a:lnTo>
                  <a:lnTo>
                    <a:pt x="66688" y="646610"/>
                  </a:lnTo>
                  <a:lnTo>
                    <a:pt x="31980" y="623204"/>
                  </a:lnTo>
                  <a:lnTo>
                    <a:pt x="8580" y="588488"/>
                  </a:lnTo>
                  <a:lnTo>
                    <a:pt x="0" y="545973"/>
                  </a:lnTo>
                  <a:lnTo>
                    <a:pt x="0" y="10922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811098" y="2382392"/>
            <a:ext cx="10059035" cy="655320"/>
          </a:xfrm>
          <a:custGeom>
            <a:avLst/>
            <a:gdLst/>
            <a:ahLst/>
            <a:cxnLst/>
            <a:rect l="l" t="t" r="r" b="b"/>
            <a:pathLst>
              <a:path w="10059035" h="655319">
                <a:moveTo>
                  <a:pt x="9949230" y="0"/>
                </a:moveTo>
                <a:lnTo>
                  <a:pt x="109194" y="0"/>
                </a:lnTo>
                <a:lnTo>
                  <a:pt x="66688" y="8582"/>
                </a:lnTo>
                <a:lnTo>
                  <a:pt x="31980" y="31988"/>
                </a:lnTo>
                <a:lnTo>
                  <a:pt x="8580" y="66704"/>
                </a:lnTo>
                <a:lnTo>
                  <a:pt x="0" y="109220"/>
                </a:lnTo>
                <a:lnTo>
                  <a:pt x="0" y="545973"/>
                </a:lnTo>
                <a:lnTo>
                  <a:pt x="8580" y="588488"/>
                </a:lnTo>
                <a:lnTo>
                  <a:pt x="31980" y="623204"/>
                </a:lnTo>
                <a:lnTo>
                  <a:pt x="66688" y="646610"/>
                </a:lnTo>
                <a:lnTo>
                  <a:pt x="109194" y="655193"/>
                </a:lnTo>
                <a:lnTo>
                  <a:pt x="9949230" y="655193"/>
                </a:lnTo>
                <a:lnTo>
                  <a:pt x="9991746" y="646610"/>
                </a:lnTo>
                <a:lnTo>
                  <a:pt x="10026462" y="623204"/>
                </a:lnTo>
                <a:lnTo>
                  <a:pt x="10049868" y="588488"/>
                </a:lnTo>
                <a:lnTo>
                  <a:pt x="10058450" y="545973"/>
                </a:lnTo>
                <a:lnTo>
                  <a:pt x="10058450" y="109220"/>
                </a:lnTo>
                <a:lnTo>
                  <a:pt x="10049868" y="66704"/>
                </a:lnTo>
                <a:lnTo>
                  <a:pt x="10026462" y="31988"/>
                </a:lnTo>
                <a:lnTo>
                  <a:pt x="9991746" y="8582"/>
                </a:lnTo>
                <a:lnTo>
                  <a:pt x="9949230" y="0"/>
                </a:lnTo>
                <a:close/>
              </a:path>
            </a:pathLst>
          </a:custGeom>
          <a:solidFill>
            <a:srgbClr val="AC9A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11098" y="4080890"/>
            <a:ext cx="10059035" cy="655320"/>
          </a:xfrm>
          <a:custGeom>
            <a:avLst/>
            <a:gdLst/>
            <a:ahLst/>
            <a:cxnLst/>
            <a:rect l="l" t="t" r="r" b="b"/>
            <a:pathLst>
              <a:path w="10059035" h="655320">
                <a:moveTo>
                  <a:pt x="9949230" y="0"/>
                </a:moveTo>
                <a:lnTo>
                  <a:pt x="109194" y="0"/>
                </a:lnTo>
                <a:lnTo>
                  <a:pt x="66688" y="8580"/>
                </a:lnTo>
                <a:lnTo>
                  <a:pt x="31980" y="31972"/>
                </a:lnTo>
                <a:lnTo>
                  <a:pt x="8580" y="66651"/>
                </a:lnTo>
                <a:lnTo>
                  <a:pt x="0" y="109092"/>
                </a:lnTo>
                <a:lnTo>
                  <a:pt x="0" y="545972"/>
                </a:lnTo>
                <a:lnTo>
                  <a:pt x="8580" y="588488"/>
                </a:lnTo>
                <a:lnTo>
                  <a:pt x="31980" y="623204"/>
                </a:lnTo>
                <a:lnTo>
                  <a:pt x="66688" y="646610"/>
                </a:lnTo>
                <a:lnTo>
                  <a:pt x="109194" y="655192"/>
                </a:lnTo>
                <a:lnTo>
                  <a:pt x="9949230" y="655192"/>
                </a:lnTo>
                <a:lnTo>
                  <a:pt x="9991746" y="646610"/>
                </a:lnTo>
                <a:lnTo>
                  <a:pt x="10026462" y="623204"/>
                </a:lnTo>
                <a:lnTo>
                  <a:pt x="10049868" y="588488"/>
                </a:lnTo>
                <a:lnTo>
                  <a:pt x="10058450" y="545972"/>
                </a:lnTo>
                <a:lnTo>
                  <a:pt x="10058450" y="109092"/>
                </a:lnTo>
                <a:lnTo>
                  <a:pt x="10049868" y="66651"/>
                </a:lnTo>
                <a:lnTo>
                  <a:pt x="10026462" y="31972"/>
                </a:lnTo>
                <a:lnTo>
                  <a:pt x="9991746" y="8580"/>
                </a:lnTo>
                <a:lnTo>
                  <a:pt x="9949230" y="0"/>
                </a:lnTo>
                <a:close/>
              </a:path>
            </a:pathLst>
          </a:custGeom>
          <a:solidFill>
            <a:srgbClr val="9297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37056" y="1714880"/>
            <a:ext cx="9725025" cy="40151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35" dirty="0">
                <a:solidFill>
                  <a:srgbClr val="FFFFFF"/>
                </a:solidFill>
                <a:latin typeface="Cambria"/>
                <a:cs typeface="Cambria"/>
              </a:rPr>
              <a:t>Au </a:t>
            </a:r>
            <a:r>
              <a:rPr sz="2800" b="1" spc="-5" dirty="0">
                <a:solidFill>
                  <a:srgbClr val="FFFFFF"/>
                </a:solidFill>
                <a:latin typeface="Cambria"/>
                <a:cs typeface="Cambria"/>
              </a:rPr>
              <a:t>plan</a:t>
            </a:r>
            <a:r>
              <a:rPr sz="2800" b="1" spc="-3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mbria"/>
                <a:cs typeface="Cambria"/>
              </a:rPr>
              <a:t>technique</a:t>
            </a:r>
            <a:endParaRPr sz="2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435"/>
              </a:spcBef>
            </a:pPr>
            <a:r>
              <a:rPr sz="2800" b="1" spc="-25" dirty="0">
                <a:solidFill>
                  <a:srgbClr val="FFFFFF"/>
                </a:solidFill>
                <a:latin typeface="Cambria"/>
                <a:cs typeface="Cambria"/>
              </a:rPr>
              <a:t>Pour</a:t>
            </a:r>
            <a:r>
              <a:rPr sz="2800" b="1" spc="-5" dirty="0">
                <a:solidFill>
                  <a:srgbClr val="FFFFFF"/>
                </a:solidFill>
                <a:latin typeface="Cambria"/>
                <a:cs typeface="Cambria"/>
              </a:rPr>
              <a:t> les</a:t>
            </a:r>
            <a:r>
              <a:rPr sz="2800" b="1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mbria"/>
                <a:cs typeface="Cambria"/>
              </a:rPr>
              <a:t>conducteurs</a:t>
            </a:r>
            <a:r>
              <a:rPr sz="2800" b="1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mbria"/>
                <a:cs typeface="Cambria"/>
              </a:rPr>
              <a:t>de</a:t>
            </a:r>
            <a:r>
              <a:rPr sz="2800" b="1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mbria"/>
                <a:cs typeface="Cambria"/>
              </a:rPr>
              <a:t>centrales</a:t>
            </a:r>
            <a:r>
              <a:rPr sz="2800" b="1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mbria"/>
                <a:cs typeface="Cambria"/>
              </a:rPr>
              <a:t>:</a:t>
            </a:r>
            <a:endParaRPr sz="2800">
              <a:latin typeface="Cambria"/>
              <a:cs typeface="Cambria"/>
            </a:endParaRPr>
          </a:p>
          <a:p>
            <a:pPr marL="421640" marR="5080" indent="-229235">
              <a:lnSpc>
                <a:spcPts val="2320"/>
              </a:lnSpc>
              <a:spcBef>
                <a:spcPts val="1430"/>
              </a:spcBef>
              <a:buFont typeface="Cambria"/>
              <a:buChar char="•"/>
              <a:tabLst>
                <a:tab pos="422275" algn="l"/>
              </a:tabLst>
            </a:pPr>
            <a:r>
              <a:rPr sz="2200" b="1" spc="-15" dirty="0">
                <a:latin typeface="Cambria"/>
                <a:cs typeface="Cambria"/>
              </a:rPr>
              <a:t>Renforcement</a:t>
            </a:r>
            <a:r>
              <a:rPr sz="2200" b="1" spc="40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des</a:t>
            </a:r>
            <a:r>
              <a:rPr sz="2200" b="1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capacités</a:t>
            </a:r>
            <a:r>
              <a:rPr sz="2200" b="1" spc="5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des</a:t>
            </a:r>
            <a:r>
              <a:rPr sz="2200" b="1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conducteurs</a:t>
            </a:r>
            <a:r>
              <a:rPr sz="2200" b="1" spc="30" dirty="0">
                <a:latin typeface="Cambria"/>
                <a:cs typeface="Cambria"/>
              </a:rPr>
              <a:t> </a:t>
            </a:r>
            <a:r>
              <a:rPr sz="2200" b="1" spc="-5" dirty="0">
                <a:latin typeface="Cambria"/>
                <a:cs typeface="Cambria"/>
              </a:rPr>
              <a:t>de</a:t>
            </a:r>
            <a:r>
              <a:rPr sz="2200" b="1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centrales</a:t>
            </a:r>
            <a:r>
              <a:rPr sz="2200" b="1" spc="30" dirty="0">
                <a:latin typeface="Cambria"/>
                <a:cs typeface="Cambria"/>
              </a:rPr>
              <a:t> </a:t>
            </a:r>
            <a:r>
              <a:rPr sz="2200" b="1" spc="-5" dirty="0">
                <a:latin typeface="Cambria"/>
                <a:cs typeface="Cambria"/>
              </a:rPr>
              <a:t>(qualifications </a:t>
            </a:r>
            <a:r>
              <a:rPr sz="2200" b="1" spc="-470" dirty="0">
                <a:latin typeface="Cambria"/>
                <a:cs typeface="Cambria"/>
              </a:rPr>
              <a:t> </a:t>
            </a:r>
            <a:r>
              <a:rPr sz="2200" b="1" spc="-5" dirty="0">
                <a:latin typeface="Cambria"/>
                <a:cs typeface="Cambria"/>
              </a:rPr>
              <a:t>en</a:t>
            </a:r>
            <a:r>
              <a:rPr sz="2200" b="1" spc="-10" dirty="0">
                <a:latin typeface="Cambria"/>
                <a:cs typeface="Cambria"/>
              </a:rPr>
              <a:t> adéquations</a:t>
            </a:r>
            <a:r>
              <a:rPr sz="2200" b="1" spc="25" dirty="0">
                <a:latin typeface="Cambria"/>
                <a:cs typeface="Cambria"/>
              </a:rPr>
              <a:t> </a:t>
            </a:r>
            <a:r>
              <a:rPr sz="2200" b="1" spc="-40" dirty="0">
                <a:latin typeface="Cambria"/>
                <a:cs typeface="Cambria"/>
              </a:rPr>
              <a:t>avec</a:t>
            </a:r>
            <a:r>
              <a:rPr sz="2200" b="1" spc="5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les</a:t>
            </a:r>
            <a:r>
              <a:rPr sz="2200" b="1" spc="10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tâches)</a:t>
            </a:r>
            <a:endParaRPr sz="2200">
              <a:latin typeface="Cambria"/>
              <a:cs typeface="Cambria"/>
            </a:endParaRPr>
          </a:p>
          <a:p>
            <a:pPr marL="421640" indent="-229235">
              <a:lnSpc>
                <a:spcPct val="100000"/>
              </a:lnSpc>
              <a:spcBef>
                <a:spcPts val="175"/>
              </a:spcBef>
              <a:buFont typeface="Cambria"/>
              <a:buChar char="•"/>
              <a:tabLst>
                <a:tab pos="422275" algn="l"/>
              </a:tabLst>
            </a:pPr>
            <a:r>
              <a:rPr sz="2200" b="1" spc="-10" dirty="0">
                <a:latin typeface="Cambria"/>
                <a:cs typeface="Cambria"/>
              </a:rPr>
              <a:t>Amélioration</a:t>
            </a:r>
            <a:r>
              <a:rPr sz="2200" b="1" spc="15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les</a:t>
            </a:r>
            <a:r>
              <a:rPr sz="2200" b="1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conditions</a:t>
            </a:r>
            <a:r>
              <a:rPr sz="2200" b="1" spc="30" dirty="0">
                <a:latin typeface="Cambria"/>
                <a:cs typeface="Cambria"/>
              </a:rPr>
              <a:t> </a:t>
            </a:r>
            <a:r>
              <a:rPr sz="2200" b="1" spc="-5" dirty="0">
                <a:latin typeface="Cambria"/>
                <a:cs typeface="Cambria"/>
              </a:rPr>
              <a:t>de</a:t>
            </a:r>
            <a:r>
              <a:rPr sz="2200" b="1" dirty="0">
                <a:latin typeface="Cambria"/>
                <a:cs typeface="Cambria"/>
              </a:rPr>
              <a:t> </a:t>
            </a:r>
            <a:r>
              <a:rPr sz="2200" b="1" spc="-30" dirty="0">
                <a:latin typeface="Cambria"/>
                <a:cs typeface="Cambria"/>
              </a:rPr>
              <a:t>travail</a:t>
            </a:r>
            <a:r>
              <a:rPr sz="2200" b="1" spc="-5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des</a:t>
            </a:r>
            <a:r>
              <a:rPr sz="2200" b="1" spc="20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conducteurs</a:t>
            </a:r>
            <a:endParaRPr sz="22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sz="2800" b="1" spc="-25" dirty="0">
                <a:solidFill>
                  <a:srgbClr val="FFFFFF"/>
                </a:solidFill>
                <a:latin typeface="Cambria"/>
                <a:cs typeface="Cambria"/>
              </a:rPr>
              <a:t>Pour</a:t>
            </a:r>
            <a:r>
              <a:rPr sz="2800" b="1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mbria"/>
                <a:cs typeface="Cambria"/>
              </a:rPr>
              <a:t>les </a:t>
            </a:r>
            <a:r>
              <a:rPr sz="2800" b="1" spc="-15" dirty="0">
                <a:solidFill>
                  <a:srgbClr val="FFFFFF"/>
                </a:solidFill>
                <a:latin typeface="Cambria"/>
                <a:cs typeface="Cambria"/>
              </a:rPr>
              <a:t>opérateurs </a:t>
            </a:r>
            <a:r>
              <a:rPr sz="2800" b="1" spc="-5" dirty="0">
                <a:solidFill>
                  <a:srgbClr val="FFFFFF"/>
                </a:solidFill>
                <a:latin typeface="Cambria"/>
                <a:cs typeface="Cambria"/>
              </a:rPr>
              <a:t>:</a:t>
            </a:r>
            <a:endParaRPr sz="2800">
              <a:latin typeface="Cambria"/>
              <a:cs typeface="Cambria"/>
            </a:endParaRPr>
          </a:p>
          <a:p>
            <a:pPr marL="421640" indent="-229235">
              <a:lnSpc>
                <a:spcPts val="2480"/>
              </a:lnSpc>
              <a:spcBef>
                <a:spcPts val="1085"/>
              </a:spcBef>
              <a:buFont typeface="Cambria"/>
              <a:buChar char="•"/>
              <a:tabLst>
                <a:tab pos="422275" algn="l"/>
              </a:tabLst>
            </a:pPr>
            <a:r>
              <a:rPr sz="2200" b="1" spc="-5" dirty="0">
                <a:latin typeface="Cambria"/>
                <a:cs typeface="Cambria"/>
              </a:rPr>
              <a:t>Mise</a:t>
            </a:r>
            <a:r>
              <a:rPr sz="2200" b="1" spc="5" dirty="0">
                <a:latin typeface="Cambria"/>
                <a:cs typeface="Cambria"/>
              </a:rPr>
              <a:t> </a:t>
            </a:r>
            <a:r>
              <a:rPr sz="2200" b="1" spc="-5" dirty="0">
                <a:latin typeface="Cambria"/>
                <a:cs typeface="Cambria"/>
              </a:rPr>
              <a:t>en</a:t>
            </a:r>
            <a:r>
              <a:rPr sz="2200" b="1" spc="5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place</a:t>
            </a:r>
            <a:r>
              <a:rPr sz="2200" b="1" spc="20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d’un</a:t>
            </a:r>
            <a:r>
              <a:rPr sz="2200" b="1" spc="10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dispositif</a:t>
            </a:r>
            <a:r>
              <a:rPr sz="2200" b="1" spc="15" dirty="0">
                <a:latin typeface="Cambria"/>
                <a:cs typeface="Cambria"/>
              </a:rPr>
              <a:t> </a:t>
            </a:r>
            <a:r>
              <a:rPr sz="2200" b="1" spc="-5" dirty="0">
                <a:latin typeface="Cambria"/>
                <a:cs typeface="Cambria"/>
              </a:rPr>
              <a:t>de</a:t>
            </a:r>
            <a:r>
              <a:rPr sz="2200" b="1" spc="10" dirty="0">
                <a:latin typeface="Cambria"/>
                <a:cs typeface="Cambria"/>
              </a:rPr>
              <a:t> </a:t>
            </a:r>
            <a:r>
              <a:rPr sz="2200" b="1" spc="-20" dirty="0">
                <a:latin typeface="Cambria"/>
                <a:cs typeface="Cambria"/>
              </a:rPr>
              <a:t>renouvellement</a:t>
            </a:r>
            <a:r>
              <a:rPr sz="2200" b="1" spc="70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des</a:t>
            </a:r>
            <a:r>
              <a:rPr sz="2200" b="1" spc="5" dirty="0">
                <a:latin typeface="Cambria"/>
                <a:cs typeface="Cambria"/>
              </a:rPr>
              <a:t> </a:t>
            </a:r>
            <a:r>
              <a:rPr sz="2200" b="1" spc="-5" dirty="0">
                <a:latin typeface="Cambria"/>
                <a:cs typeface="Cambria"/>
              </a:rPr>
              <a:t>équipements</a:t>
            </a:r>
            <a:r>
              <a:rPr sz="2200" b="1" spc="35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au</a:t>
            </a:r>
            <a:endParaRPr sz="2200">
              <a:latin typeface="Cambria"/>
              <a:cs typeface="Cambria"/>
            </a:endParaRPr>
          </a:p>
          <a:p>
            <a:pPr marL="421640">
              <a:lnSpc>
                <a:spcPts val="2480"/>
              </a:lnSpc>
            </a:pPr>
            <a:r>
              <a:rPr sz="2200" b="1" spc="-10" dirty="0">
                <a:latin typeface="Cambria"/>
                <a:cs typeface="Cambria"/>
              </a:rPr>
              <a:t>terme</a:t>
            </a:r>
            <a:r>
              <a:rPr sz="2200" b="1" spc="-15" dirty="0">
                <a:latin typeface="Cambria"/>
                <a:cs typeface="Cambria"/>
              </a:rPr>
              <a:t> </a:t>
            </a:r>
            <a:r>
              <a:rPr sz="2200" b="1" spc="-5" dirty="0">
                <a:latin typeface="Cambria"/>
                <a:cs typeface="Cambria"/>
              </a:rPr>
              <a:t>de</a:t>
            </a:r>
            <a:r>
              <a:rPr sz="2200" b="1" spc="-10" dirty="0">
                <a:latin typeface="Cambria"/>
                <a:cs typeface="Cambria"/>
              </a:rPr>
              <a:t> leur</a:t>
            </a:r>
            <a:r>
              <a:rPr sz="2200" b="1" spc="15" dirty="0">
                <a:latin typeface="Cambria"/>
                <a:cs typeface="Cambria"/>
              </a:rPr>
              <a:t> </a:t>
            </a:r>
            <a:r>
              <a:rPr sz="2200" b="1" spc="-15" dirty="0">
                <a:latin typeface="Cambria"/>
                <a:cs typeface="Cambria"/>
              </a:rPr>
              <a:t>durée</a:t>
            </a:r>
            <a:r>
              <a:rPr sz="2200" b="1" spc="15" dirty="0">
                <a:latin typeface="Cambria"/>
                <a:cs typeface="Cambria"/>
              </a:rPr>
              <a:t> </a:t>
            </a:r>
            <a:r>
              <a:rPr sz="2200" b="1" spc="-5" dirty="0">
                <a:latin typeface="Cambria"/>
                <a:cs typeface="Cambria"/>
              </a:rPr>
              <a:t>de</a:t>
            </a:r>
            <a:r>
              <a:rPr sz="2200" b="1" spc="-15" dirty="0">
                <a:latin typeface="Cambria"/>
                <a:cs typeface="Cambria"/>
              </a:rPr>
              <a:t> </a:t>
            </a:r>
            <a:r>
              <a:rPr sz="2200" b="1" spc="-5" dirty="0">
                <a:latin typeface="Cambria"/>
                <a:cs typeface="Cambria"/>
              </a:rPr>
              <a:t>vie</a:t>
            </a:r>
            <a:endParaRPr sz="2200">
              <a:latin typeface="Cambria"/>
              <a:cs typeface="Cambria"/>
            </a:endParaRPr>
          </a:p>
          <a:p>
            <a:pPr marL="421640" indent="-229235">
              <a:lnSpc>
                <a:spcPct val="100000"/>
              </a:lnSpc>
              <a:spcBef>
                <a:spcPts val="204"/>
              </a:spcBef>
              <a:buFont typeface="Cambria"/>
              <a:buChar char="•"/>
              <a:tabLst>
                <a:tab pos="422275" algn="l"/>
              </a:tabLst>
            </a:pPr>
            <a:r>
              <a:rPr sz="2200" b="1" spc="-10" dirty="0">
                <a:latin typeface="Cambria"/>
                <a:cs typeface="Cambria"/>
              </a:rPr>
              <a:t>Réalisation</a:t>
            </a:r>
            <a:r>
              <a:rPr sz="2200" b="1" spc="15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des</a:t>
            </a:r>
            <a:r>
              <a:rPr sz="2200" b="1" spc="5" dirty="0">
                <a:latin typeface="Cambria"/>
                <a:cs typeface="Cambria"/>
              </a:rPr>
              <a:t> </a:t>
            </a:r>
            <a:r>
              <a:rPr sz="2200" b="1" spc="-15" dirty="0">
                <a:latin typeface="Cambria"/>
                <a:cs typeface="Cambria"/>
              </a:rPr>
              <a:t>investissements</a:t>
            </a:r>
            <a:r>
              <a:rPr sz="2200" b="1" spc="40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pour</a:t>
            </a:r>
            <a:r>
              <a:rPr sz="2200" b="1" spc="20" dirty="0">
                <a:latin typeface="Cambria"/>
                <a:cs typeface="Cambria"/>
              </a:rPr>
              <a:t> </a:t>
            </a:r>
            <a:r>
              <a:rPr sz="2200" b="1" spc="-15" dirty="0">
                <a:latin typeface="Cambria"/>
                <a:cs typeface="Cambria"/>
              </a:rPr>
              <a:t>faire</a:t>
            </a:r>
            <a:r>
              <a:rPr sz="2200" b="1" spc="30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face</a:t>
            </a:r>
            <a:r>
              <a:rPr sz="2200" b="1" dirty="0">
                <a:latin typeface="Cambria"/>
                <a:cs typeface="Cambria"/>
              </a:rPr>
              <a:t> </a:t>
            </a:r>
            <a:r>
              <a:rPr sz="2200" b="1" spc="-5" dirty="0">
                <a:latin typeface="Cambria"/>
                <a:cs typeface="Cambria"/>
              </a:rPr>
              <a:t>à</a:t>
            </a:r>
            <a:r>
              <a:rPr sz="2200" b="1" spc="5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la</a:t>
            </a:r>
            <a:r>
              <a:rPr sz="2200" b="1" spc="20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demande</a:t>
            </a:r>
            <a:r>
              <a:rPr sz="2200" b="1" spc="35" dirty="0">
                <a:latin typeface="Cambria"/>
                <a:cs typeface="Cambria"/>
              </a:rPr>
              <a:t> </a:t>
            </a:r>
            <a:r>
              <a:rPr sz="2200" b="1" spc="-15" dirty="0">
                <a:latin typeface="Cambria"/>
                <a:cs typeface="Cambria"/>
              </a:rPr>
              <a:t>croissante</a:t>
            </a:r>
            <a:endParaRPr sz="2200">
              <a:latin typeface="Cambria"/>
              <a:cs typeface="Cambria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5220" y="290805"/>
            <a:ext cx="11083321" cy="115540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993749" y="376504"/>
            <a:ext cx="495935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90" dirty="0">
                <a:solidFill>
                  <a:srgbClr val="404040"/>
                </a:solidFill>
              </a:rPr>
              <a:t>4.</a:t>
            </a:r>
            <a:r>
              <a:rPr sz="3600" spc="275" dirty="0">
                <a:solidFill>
                  <a:srgbClr val="404040"/>
                </a:solidFill>
              </a:rPr>
              <a:t> </a:t>
            </a:r>
            <a:r>
              <a:rPr sz="3600" spc="210" dirty="0">
                <a:solidFill>
                  <a:srgbClr val="404040"/>
                </a:solidFill>
              </a:rPr>
              <a:t>Recommandations</a:t>
            </a:r>
            <a:endParaRPr sz="3600"/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15</a:t>
            </a:fld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53783" y="1559813"/>
            <a:ext cx="10684510" cy="667385"/>
            <a:chOff x="753783" y="1559813"/>
            <a:chExt cx="10684510" cy="667385"/>
          </a:xfrm>
        </p:grpSpPr>
        <p:sp>
          <p:nvSpPr>
            <p:cNvPr id="3" name="object 3"/>
            <p:cNvSpPr/>
            <p:nvPr/>
          </p:nvSpPr>
          <p:spPr>
            <a:xfrm>
              <a:off x="1193533" y="1897379"/>
              <a:ext cx="9967595" cy="0"/>
            </a:xfrm>
            <a:custGeom>
              <a:avLst/>
              <a:gdLst/>
              <a:ahLst/>
              <a:cxnLst/>
              <a:rect l="l" t="t" r="r" b="b"/>
              <a:pathLst>
                <a:path w="9967595">
                  <a:moveTo>
                    <a:pt x="0" y="0"/>
                  </a:moveTo>
                  <a:lnTo>
                    <a:pt x="9966972" y="0"/>
                  </a:lnTo>
                </a:path>
              </a:pathLst>
            </a:custGeom>
            <a:ln w="12700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53783" y="1559813"/>
              <a:ext cx="10684510" cy="667385"/>
            </a:xfrm>
            <a:custGeom>
              <a:avLst/>
              <a:gdLst/>
              <a:ahLst/>
              <a:cxnLst/>
              <a:rect l="l" t="t" r="r" b="b"/>
              <a:pathLst>
                <a:path w="10684510" h="667385">
                  <a:moveTo>
                    <a:pt x="10573219" y="0"/>
                  </a:moveTo>
                  <a:lnTo>
                    <a:pt x="111213" y="0"/>
                  </a:lnTo>
                  <a:lnTo>
                    <a:pt x="67926" y="8739"/>
                  </a:lnTo>
                  <a:lnTo>
                    <a:pt x="32575" y="32575"/>
                  </a:lnTo>
                  <a:lnTo>
                    <a:pt x="8740" y="67937"/>
                  </a:lnTo>
                  <a:lnTo>
                    <a:pt x="0" y="111251"/>
                  </a:lnTo>
                  <a:lnTo>
                    <a:pt x="0" y="556006"/>
                  </a:lnTo>
                  <a:lnTo>
                    <a:pt x="8740" y="599320"/>
                  </a:lnTo>
                  <a:lnTo>
                    <a:pt x="32575" y="634682"/>
                  </a:lnTo>
                  <a:lnTo>
                    <a:pt x="67926" y="658518"/>
                  </a:lnTo>
                  <a:lnTo>
                    <a:pt x="111213" y="667258"/>
                  </a:lnTo>
                  <a:lnTo>
                    <a:pt x="10573219" y="667258"/>
                  </a:lnTo>
                  <a:lnTo>
                    <a:pt x="10616534" y="658518"/>
                  </a:lnTo>
                  <a:lnTo>
                    <a:pt x="10651896" y="634682"/>
                  </a:lnTo>
                  <a:lnTo>
                    <a:pt x="10675732" y="599320"/>
                  </a:lnTo>
                  <a:lnTo>
                    <a:pt x="10684471" y="556006"/>
                  </a:lnTo>
                  <a:lnTo>
                    <a:pt x="10684471" y="111251"/>
                  </a:lnTo>
                  <a:lnTo>
                    <a:pt x="10675732" y="67937"/>
                  </a:lnTo>
                  <a:lnTo>
                    <a:pt x="10651896" y="32575"/>
                  </a:lnTo>
                  <a:lnTo>
                    <a:pt x="10616534" y="8739"/>
                  </a:lnTo>
                  <a:lnTo>
                    <a:pt x="10573219" y="0"/>
                  </a:lnTo>
                  <a:close/>
                </a:path>
              </a:pathLst>
            </a:custGeom>
            <a:solidFill>
              <a:srgbClr val="BE6A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887983" y="1386173"/>
            <a:ext cx="10316845" cy="4370705"/>
          </a:xfrm>
          <a:prstGeom prst="rect">
            <a:avLst/>
          </a:prstGeom>
        </p:spPr>
        <p:txBody>
          <a:bodyPr vert="horz" wrap="square" lIns="0" tIns="2425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10"/>
              </a:spcBef>
            </a:pPr>
            <a:r>
              <a:rPr sz="3000" b="1" spc="-30" dirty="0">
                <a:solidFill>
                  <a:srgbClr val="FFFFFF"/>
                </a:solidFill>
                <a:latin typeface="Cambria"/>
                <a:cs typeface="Cambria"/>
              </a:rPr>
              <a:t>Au</a:t>
            </a:r>
            <a:r>
              <a:rPr sz="3000" b="1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000" b="1" spc="-5" dirty="0">
                <a:solidFill>
                  <a:srgbClr val="FFFFFF"/>
                </a:solidFill>
                <a:latin typeface="Cambria"/>
                <a:cs typeface="Cambria"/>
              </a:rPr>
              <a:t>plan</a:t>
            </a:r>
            <a:r>
              <a:rPr sz="3000" b="1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000" b="1" spc="-5" dirty="0">
                <a:solidFill>
                  <a:srgbClr val="FFFFFF"/>
                </a:solidFill>
                <a:latin typeface="Cambria"/>
                <a:cs typeface="Cambria"/>
              </a:rPr>
              <a:t>de</a:t>
            </a:r>
            <a:r>
              <a:rPr sz="3000" b="1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000" b="1" spc="-5" dirty="0">
                <a:solidFill>
                  <a:srgbClr val="FFFFFF"/>
                </a:solidFill>
                <a:latin typeface="Cambria"/>
                <a:cs typeface="Cambria"/>
              </a:rPr>
              <a:t>la</a:t>
            </a:r>
            <a:r>
              <a:rPr sz="3000" b="1" spc="-1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000" b="1" spc="-5" dirty="0">
                <a:solidFill>
                  <a:srgbClr val="FFFFFF"/>
                </a:solidFill>
                <a:latin typeface="Cambria"/>
                <a:cs typeface="Cambria"/>
              </a:rPr>
              <a:t>gestion</a:t>
            </a:r>
            <a:r>
              <a:rPr sz="3000" b="1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000" b="1" dirty="0">
                <a:solidFill>
                  <a:srgbClr val="FFFFFF"/>
                </a:solidFill>
                <a:latin typeface="Cambria"/>
                <a:cs typeface="Cambria"/>
              </a:rPr>
              <a:t>et</a:t>
            </a:r>
            <a:r>
              <a:rPr sz="3000" b="1" spc="-1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000" b="1" spc="-5" dirty="0">
                <a:solidFill>
                  <a:srgbClr val="FFFFFF"/>
                </a:solidFill>
                <a:latin typeface="Cambria"/>
                <a:cs typeface="Cambria"/>
              </a:rPr>
              <a:t>de</a:t>
            </a:r>
            <a:r>
              <a:rPr sz="3000" b="1" spc="-10" dirty="0">
                <a:solidFill>
                  <a:srgbClr val="FFFFFF"/>
                </a:solidFill>
                <a:latin typeface="Cambria"/>
                <a:cs typeface="Cambria"/>
              </a:rPr>
              <a:t> l’exploitation</a:t>
            </a:r>
            <a:endParaRPr sz="3000">
              <a:latin typeface="Cambria"/>
              <a:cs typeface="Cambria"/>
            </a:endParaRPr>
          </a:p>
          <a:p>
            <a:pPr marL="433705" marR="5080" indent="-229235">
              <a:lnSpc>
                <a:spcPts val="2530"/>
              </a:lnSpc>
              <a:spcBef>
                <a:spcPts val="1825"/>
              </a:spcBef>
              <a:buChar char="•"/>
              <a:tabLst>
                <a:tab pos="434340" algn="l"/>
              </a:tabLst>
            </a:pPr>
            <a:r>
              <a:rPr sz="2400" spc="-5" dirty="0">
                <a:latin typeface="Cambria"/>
                <a:cs typeface="Cambria"/>
              </a:rPr>
              <a:t>Généralisation</a:t>
            </a:r>
            <a:r>
              <a:rPr sz="2400" spc="-4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</a:t>
            </a:r>
            <a:r>
              <a:rPr sz="2400" spc="1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l’utilisation</a:t>
            </a:r>
            <a:r>
              <a:rPr sz="2400" spc="1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des </a:t>
            </a:r>
            <a:r>
              <a:rPr sz="2400" b="1" spc="-10" dirty="0">
                <a:latin typeface="Cambria"/>
                <a:cs typeface="Cambria"/>
              </a:rPr>
              <a:t>compteurs</a:t>
            </a:r>
            <a:r>
              <a:rPr sz="2400" b="1" spc="20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intelligents</a:t>
            </a:r>
            <a:r>
              <a:rPr sz="2400" b="1" spc="-3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(smart</a:t>
            </a:r>
            <a:r>
              <a:rPr sz="2400" spc="2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metering) </a:t>
            </a:r>
            <a:r>
              <a:rPr sz="2400" spc="-51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pour minimiser les coûts </a:t>
            </a:r>
            <a:r>
              <a:rPr sz="2400" dirty="0">
                <a:latin typeface="Cambria"/>
                <a:cs typeface="Cambria"/>
              </a:rPr>
              <a:t>de </a:t>
            </a:r>
            <a:r>
              <a:rPr sz="2400" spc="-10" dirty="0">
                <a:latin typeface="Cambria"/>
                <a:cs typeface="Cambria"/>
              </a:rPr>
              <a:t>recouvrement </a:t>
            </a:r>
            <a:r>
              <a:rPr sz="2400" dirty="0">
                <a:latin typeface="Cambria"/>
                <a:cs typeface="Cambria"/>
              </a:rPr>
              <a:t>et </a:t>
            </a:r>
            <a:r>
              <a:rPr sz="2400" spc="-5" dirty="0">
                <a:latin typeface="Cambria"/>
                <a:cs typeface="Cambria"/>
              </a:rPr>
              <a:t>dissiper l’appréhension </a:t>
            </a:r>
            <a:r>
              <a:rPr sz="2400" dirty="0">
                <a:latin typeface="Cambria"/>
                <a:cs typeface="Cambria"/>
              </a:rPr>
              <a:t>des 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abonnés</a:t>
            </a:r>
            <a:r>
              <a:rPr sz="2400" spc="-1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sur </a:t>
            </a:r>
            <a:r>
              <a:rPr sz="2400" spc="-5" dirty="0">
                <a:latin typeface="Cambria"/>
                <a:cs typeface="Cambria"/>
              </a:rPr>
              <a:t>la consommation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forfaitaire</a:t>
            </a:r>
            <a:r>
              <a:rPr sz="2400" spc="-3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facturée.</a:t>
            </a:r>
            <a:endParaRPr sz="2400">
              <a:latin typeface="Cambria"/>
              <a:cs typeface="Cambria"/>
            </a:endParaRPr>
          </a:p>
          <a:p>
            <a:pPr marL="433705" marR="176530" indent="-229235">
              <a:lnSpc>
                <a:spcPts val="2530"/>
              </a:lnSpc>
              <a:spcBef>
                <a:spcPts val="560"/>
              </a:spcBef>
              <a:buChar char="•"/>
              <a:tabLst>
                <a:tab pos="434340" algn="l"/>
              </a:tabLst>
            </a:pPr>
            <a:r>
              <a:rPr sz="2400" spc="-5" dirty="0">
                <a:latin typeface="Cambria"/>
                <a:cs typeface="Cambria"/>
              </a:rPr>
              <a:t>Mise</a:t>
            </a:r>
            <a:r>
              <a:rPr sz="2400" spc="-1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en</a:t>
            </a:r>
            <a:r>
              <a:rPr sz="2400" spc="-1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place</a:t>
            </a:r>
            <a:r>
              <a:rPr sz="2400" spc="-1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d’un</a:t>
            </a:r>
            <a:r>
              <a:rPr sz="2400" spc="10" dirty="0">
                <a:latin typeface="Cambria"/>
                <a:cs typeface="Cambria"/>
              </a:rPr>
              <a:t> </a:t>
            </a:r>
            <a:r>
              <a:rPr sz="2400" b="1" spc="-15" dirty="0">
                <a:latin typeface="Cambria"/>
                <a:cs typeface="Cambria"/>
              </a:rPr>
              <a:t>système</a:t>
            </a:r>
            <a:r>
              <a:rPr sz="2400" b="1" spc="-5" dirty="0">
                <a:latin typeface="Cambria"/>
                <a:cs typeface="Cambria"/>
              </a:rPr>
              <a:t> </a:t>
            </a:r>
            <a:r>
              <a:rPr sz="2400" b="1" spc="-10" dirty="0">
                <a:latin typeface="Cambria"/>
                <a:cs typeface="Cambria"/>
              </a:rPr>
              <a:t>cadre</a:t>
            </a:r>
            <a:r>
              <a:rPr sz="2400" b="1" spc="-5" dirty="0">
                <a:latin typeface="Cambria"/>
                <a:cs typeface="Cambria"/>
              </a:rPr>
              <a:t> </a:t>
            </a:r>
            <a:r>
              <a:rPr sz="2400" b="1" spc="-10" dirty="0">
                <a:latin typeface="Cambria"/>
                <a:cs typeface="Cambria"/>
              </a:rPr>
              <a:t>assurance-qualité</a:t>
            </a:r>
            <a:r>
              <a:rPr sz="2400" b="1" spc="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sur</a:t>
            </a:r>
            <a:r>
              <a:rPr sz="2400" spc="-5" dirty="0">
                <a:latin typeface="Cambria"/>
                <a:cs typeface="Cambria"/>
              </a:rPr>
              <a:t> les</a:t>
            </a:r>
            <a:r>
              <a:rPr sz="2400" spc="-1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équipements </a:t>
            </a:r>
            <a:r>
              <a:rPr sz="2400" spc="-51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(minima techniques).</a:t>
            </a:r>
            <a:endParaRPr sz="2400">
              <a:latin typeface="Cambria"/>
              <a:cs typeface="Cambria"/>
            </a:endParaRPr>
          </a:p>
          <a:p>
            <a:pPr marL="433705" marR="206375" indent="-229235">
              <a:lnSpc>
                <a:spcPts val="2530"/>
              </a:lnSpc>
              <a:spcBef>
                <a:spcPts val="570"/>
              </a:spcBef>
              <a:buChar char="•"/>
              <a:tabLst>
                <a:tab pos="434340" algn="l"/>
                <a:tab pos="8936355" algn="l"/>
              </a:tabLst>
            </a:pPr>
            <a:r>
              <a:rPr sz="2400" spc="-10" dirty="0">
                <a:latin typeface="Cambria"/>
                <a:cs typeface="Cambria"/>
              </a:rPr>
              <a:t>Passage</a:t>
            </a:r>
            <a:r>
              <a:rPr sz="2400" spc="-1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</a:t>
            </a:r>
            <a:r>
              <a:rPr sz="2400" spc="1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projets</a:t>
            </a:r>
            <a:r>
              <a:rPr sz="2400" spc="1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ERIL</a:t>
            </a:r>
            <a:r>
              <a:rPr sz="2400" spc="1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(Electrification</a:t>
            </a:r>
            <a:r>
              <a:rPr sz="2400" spc="-1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rurale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d’initiative</a:t>
            </a:r>
            <a:r>
              <a:rPr sz="2400" spc="-2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locale)	aux 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projets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b="1" dirty="0">
                <a:latin typeface="Cambria"/>
                <a:cs typeface="Cambria"/>
              </a:rPr>
              <a:t>ERD</a:t>
            </a:r>
            <a:r>
              <a:rPr sz="2400" b="1" spc="-10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(Electrification</a:t>
            </a:r>
            <a:r>
              <a:rPr sz="2400" b="1" dirty="0">
                <a:latin typeface="Cambria"/>
                <a:cs typeface="Cambria"/>
              </a:rPr>
              <a:t> </a:t>
            </a:r>
            <a:r>
              <a:rPr sz="2400" b="1" spc="-15" dirty="0">
                <a:latin typeface="Cambria"/>
                <a:cs typeface="Cambria"/>
              </a:rPr>
              <a:t>rurale</a:t>
            </a:r>
            <a:r>
              <a:rPr sz="2400" b="1" dirty="0">
                <a:latin typeface="Cambria"/>
                <a:cs typeface="Cambria"/>
              </a:rPr>
              <a:t> </a:t>
            </a:r>
            <a:r>
              <a:rPr sz="2400" b="1" spc="-10" dirty="0">
                <a:latin typeface="Cambria"/>
                <a:cs typeface="Cambria"/>
              </a:rPr>
              <a:t>décentralisée)</a:t>
            </a:r>
            <a:r>
              <a:rPr sz="2400" b="1" spc="1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en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droite</a:t>
            </a:r>
            <a:r>
              <a:rPr sz="2400" spc="-5" dirty="0">
                <a:latin typeface="Cambria"/>
                <a:cs typeface="Cambria"/>
              </a:rPr>
              <a:t> ligne </a:t>
            </a:r>
            <a:r>
              <a:rPr sz="2400" spc="-25" dirty="0">
                <a:latin typeface="Cambria"/>
                <a:cs typeface="Cambria"/>
              </a:rPr>
              <a:t>avec</a:t>
            </a:r>
            <a:r>
              <a:rPr sz="2400" spc="-5" dirty="0">
                <a:latin typeface="Cambria"/>
                <a:cs typeface="Cambria"/>
              </a:rPr>
              <a:t> le </a:t>
            </a:r>
            <a:r>
              <a:rPr sz="2400" spc="-515" dirty="0">
                <a:latin typeface="Cambria"/>
                <a:cs typeface="Cambria"/>
              </a:rPr>
              <a:t> </a:t>
            </a:r>
            <a:r>
              <a:rPr sz="2400" spc="-20" dirty="0">
                <a:latin typeface="Cambria"/>
                <a:cs typeface="Cambria"/>
              </a:rPr>
              <a:t>nouveau</a:t>
            </a:r>
            <a:r>
              <a:rPr sz="2400" spc="-1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Code</a:t>
            </a:r>
            <a:r>
              <a:rPr sz="2400" spc="-1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 </a:t>
            </a:r>
            <a:r>
              <a:rPr sz="2400" spc="-5" dirty="0">
                <a:latin typeface="Cambria"/>
                <a:cs typeface="Cambria"/>
              </a:rPr>
              <a:t>l’Electricité</a:t>
            </a:r>
            <a:r>
              <a:rPr sz="2400" spc="-2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du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Sénégal.</a:t>
            </a:r>
            <a:endParaRPr sz="2400">
              <a:latin typeface="Cambria"/>
              <a:cs typeface="Cambria"/>
            </a:endParaRPr>
          </a:p>
          <a:p>
            <a:pPr marL="433705" indent="-229235">
              <a:lnSpc>
                <a:spcPts val="2705"/>
              </a:lnSpc>
              <a:spcBef>
                <a:spcPts val="195"/>
              </a:spcBef>
              <a:buChar char="•"/>
              <a:tabLst>
                <a:tab pos="434340" algn="l"/>
              </a:tabLst>
            </a:pPr>
            <a:r>
              <a:rPr sz="2400" spc="-10" dirty="0">
                <a:latin typeface="Cambria"/>
                <a:cs typeface="Cambria"/>
              </a:rPr>
              <a:t>Renforcement</a:t>
            </a:r>
            <a:r>
              <a:rPr sz="2400" spc="-2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du</a:t>
            </a:r>
            <a:r>
              <a:rPr sz="2400" spc="-1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dispositif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</a:t>
            </a:r>
            <a:r>
              <a:rPr sz="2400" spc="-10" dirty="0">
                <a:latin typeface="Cambria"/>
                <a:cs typeface="Cambria"/>
              </a:rPr>
              <a:t> suivi</a:t>
            </a:r>
            <a:r>
              <a:rPr sz="2400" dirty="0">
                <a:latin typeface="Cambria"/>
                <a:cs typeface="Cambria"/>
              </a:rPr>
              <a:t> des </a:t>
            </a:r>
            <a:r>
              <a:rPr sz="2400" spc="-5" dirty="0">
                <a:latin typeface="Cambria"/>
                <a:cs typeface="Cambria"/>
              </a:rPr>
              <a:t>solutions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ERD</a:t>
            </a:r>
            <a:r>
              <a:rPr sz="2400" spc="-1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et</a:t>
            </a:r>
            <a:r>
              <a:rPr sz="2400" spc="-1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des</a:t>
            </a:r>
            <a:r>
              <a:rPr sz="2400" spc="-20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capacités</a:t>
            </a:r>
            <a:r>
              <a:rPr sz="2400" b="1" spc="5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des</a:t>
            </a:r>
            <a:endParaRPr sz="2400">
              <a:latin typeface="Cambria"/>
              <a:cs typeface="Cambria"/>
            </a:endParaRPr>
          </a:p>
          <a:p>
            <a:pPr marL="433705">
              <a:lnSpc>
                <a:spcPts val="2705"/>
              </a:lnSpc>
            </a:pPr>
            <a:r>
              <a:rPr sz="2400" b="1" spc="-15" dirty="0">
                <a:latin typeface="Cambria"/>
                <a:cs typeface="Cambria"/>
              </a:rPr>
              <a:t>opérateurs.</a:t>
            </a:r>
            <a:endParaRPr sz="2400">
              <a:latin typeface="Cambria"/>
              <a:cs typeface="Cambria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9516" y="236220"/>
            <a:ext cx="11174730" cy="1346453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93749" y="376504"/>
            <a:ext cx="495935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90" dirty="0">
                <a:solidFill>
                  <a:srgbClr val="404040"/>
                </a:solidFill>
              </a:rPr>
              <a:t>4.</a:t>
            </a:r>
            <a:r>
              <a:rPr sz="3600" spc="275" dirty="0">
                <a:solidFill>
                  <a:srgbClr val="404040"/>
                </a:solidFill>
              </a:rPr>
              <a:t> </a:t>
            </a:r>
            <a:r>
              <a:rPr sz="3600" spc="210" dirty="0">
                <a:solidFill>
                  <a:srgbClr val="404040"/>
                </a:solidFill>
              </a:rPr>
              <a:t>Recommandations</a:t>
            </a:r>
            <a:endParaRPr sz="3600"/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16</a:t>
            </a:fld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63282" y="290805"/>
            <a:ext cx="11623040" cy="1613535"/>
            <a:chOff x="463282" y="290805"/>
            <a:chExt cx="11623040" cy="1613535"/>
          </a:xfrm>
        </p:grpSpPr>
        <p:sp>
          <p:nvSpPr>
            <p:cNvPr id="3" name="object 3"/>
            <p:cNvSpPr/>
            <p:nvPr/>
          </p:nvSpPr>
          <p:spPr>
            <a:xfrm>
              <a:off x="1193533" y="1897379"/>
              <a:ext cx="9967595" cy="0"/>
            </a:xfrm>
            <a:custGeom>
              <a:avLst/>
              <a:gdLst/>
              <a:ahLst/>
              <a:cxnLst/>
              <a:rect l="l" t="t" r="r" b="b"/>
              <a:pathLst>
                <a:path w="9967595">
                  <a:moveTo>
                    <a:pt x="0" y="0"/>
                  </a:moveTo>
                  <a:lnTo>
                    <a:pt x="9966972" y="0"/>
                  </a:lnTo>
                </a:path>
              </a:pathLst>
            </a:custGeom>
            <a:ln w="12700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3282" y="290805"/>
              <a:ext cx="11622812" cy="1155403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16076" y="376504"/>
            <a:ext cx="495871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90" dirty="0">
                <a:solidFill>
                  <a:srgbClr val="404040"/>
                </a:solidFill>
              </a:rPr>
              <a:t>4.</a:t>
            </a:r>
            <a:r>
              <a:rPr sz="3600" spc="260" dirty="0">
                <a:solidFill>
                  <a:srgbClr val="404040"/>
                </a:solidFill>
              </a:rPr>
              <a:t> </a:t>
            </a:r>
            <a:r>
              <a:rPr sz="3600" spc="210" dirty="0">
                <a:solidFill>
                  <a:srgbClr val="404040"/>
                </a:solidFill>
              </a:rPr>
              <a:t>Recommandations</a:t>
            </a:r>
            <a:endParaRPr sz="3600"/>
          </a:p>
        </p:txBody>
      </p:sp>
      <p:grpSp>
        <p:nvGrpSpPr>
          <p:cNvPr id="6" name="object 6"/>
          <p:cNvGrpSpPr/>
          <p:nvPr/>
        </p:nvGrpSpPr>
        <p:grpSpPr>
          <a:xfrm>
            <a:off x="747153" y="1342326"/>
            <a:ext cx="10758805" cy="532130"/>
            <a:chOff x="747153" y="1342326"/>
            <a:chExt cx="10758805" cy="532130"/>
          </a:xfrm>
        </p:grpSpPr>
        <p:sp>
          <p:nvSpPr>
            <p:cNvPr id="7" name="object 7"/>
            <p:cNvSpPr/>
            <p:nvPr/>
          </p:nvSpPr>
          <p:spPr>
            <a:xfrm>
              <a:off x="755091" y="1350263"/>
              <a:ext cx="10742930" cy="516255"/>
            </a:xfrm>
            <a:custGeom>
              <a:avLst/>
              <a:gdLst/>
              <a:ahLst/>
              <a:cxnLst/>
              <a:rect l="l" t="t" r="r" b="b"/>
              <a:pathLst>
                <a:path w="10742930" h="516255">
                  <a:moveTo>
                    <a:pt x="10656493" y="0"/>
                  </a:moveTo>
                  <a:lnTo>
                    <a:pt x="86042" y="0"/>
                  </a:lnTo>
                  <a:lnTo>
                    <a:pt x="52549" y="6754"/>
                  </a:lnTo>
                  <a:lnTo>
                    <a:pt x="25199" y="25177"/>
                  </a:lnTo>
                  <a:lnTo>
                    <a:pt x="6761" y="52506"/>
                  </a:lnTo>
                  <a:lnTo>
                    <a:pt x="0" y="85978"/>
                  </a:lnTo>
                  <a:lnTo>
                    <a:pt x="0" y="430149"/>
                  </a:lnTo>
                  <a:lnTo>
                    <a:pt x="6761" y="463641"/>
                  </a:lnTo>
                  <a:lnTo>
                    <a:pt x="25199" y="491013"/>
                  </a:lnTo>
                  <a:lnTo>
                    <a:pt x="52549" y="509480"/>
                  </a:lnTo>
                  <a:lnTo>
                    <a:pt x="86042" y="516255"/>
                  </a:lnTo>
                  <a:lnTo>
                    <a:pt x="10656493" y="516255"/>
                  </a:lnTo>
                  <a:lnTo>
                    <a:pt x="10689986" y="509480"/>
                  </a:lnTo>
                  <a:lnTo>
                    <a:pt x="10717358" y="491013"/>
                  </a:lnTo>
                  <a:lnTo>
                    <a:pt x="10735825" y="463641"/>
                  </a:lnTo>
                  <a:lnTo>
                    <a:pt x="10742599" y="430149"/>
                  </a:lnTo>
                  <a:lnTo>
                    <a:pt x="10742599" y="85978"/>
                  </a:lnTo>
                  <a:lnTo>
                    <a:pt x="10735825" y="52506"/>
                  </a:lnTo>
                  <a:lnTo>
                    <a:pt x="10717358" y="25177"/>
                  </a:lnTo>
                  <a:lnTo>
                    <a:pt x="10689986" y="6754"/>
                  </a:lnTo>
                  <a:lnTo>
                    <a:pt x="10656493" y="0"/>
                  </a:lnTo>
                  <a:close/>
                </a:path>
              </a:pathLst>
            </a:custGeom>
            <a:solidFill>
              <a:srgbClr val="BE6A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55091" y="1350263"/>
              <a:ext cx="10742930" cy="516255"/>
            </a:xfrm>
            <a:custGeom>
              <a:avLst/>
              <a:gdLst/>
              <a:ahLst/>
              <a:cxnLst/>
              <a:rect l="l" t="t" r="r" b="b"/>
              <a:pathLst>
                <a:path w="10742930" h="516255">
                  <a:moveTo>
                    <a:pt x="0" y="85978"/>
                  </a:moveTo>
                  <a:lnTo>
                    <a:pt x="6761" y="52506"/>
                  </a:lnTo>
                  <a:lnTo>
                    <a:pt x="25199" y="25177"/>
                  </a:lnTo>
                  <a:lnTo>
                    <a:pt x="52549" y="6754"/>
                  </a:lnTo>
                  <a:lnTo>
                    <a:pt x="86042" y="0"/>
                  </a:lnTo>
                  <a:lnTo>
                    <a:pt x="10656493" y="0"/>
                  </a:lnTo>
                  <a:lnTo>
                    <a:pt x="10689986" y="6754"/>
                  </a:lnTo>
                  <a:lnTo>
                    <a:pt x="10717358" y="25177"/>
                  </a:lnTo>
                  <a:lnTo>
                    <a:pt x="10735825" y="52506"/>
                  </a:lnTo>
                  <a:lnTo>
                    <a:pt x="10742599" y="85978"/>
                  </a:lnTo>
                  <a:lnTo>
                    <a:pt x="10742599" y="430149"/>
                  </a:lnTo>
                  <a:lnTo>
                    <a:pt x="10735825" y="463641"/>
                  </a:lnTo>
                  <a:lnTo>
                    <a:pt x="10717358" y="491013"/>
                  </a:lnTo>
                  <a:lnTo>
                    <a:pt x="10689986" y="509480"/>
                  </a:lnTo>
                  <a:lnTo>
                    <a:pt x="10656493" y="516255"/>
                  </a:lnTo>
                  <a:lnTo>
                    <a:pt x="86042" y="516255"/>
                  </a:lnTo>
                  <a:lnTo>
                    <a:pt x="52549" y="509480"/>
                  </a:lnTo>
                  <a:lnTo>
                    <a:pt x="25199" y="491013"/>
                  </a:lnTo>
                  <a:lnTo>
                    <a:pt x="6761" y="463641"/>
                  </a:lnTo>
                  <a:lnTo>
                    <a:pt x="0" y="430149"/>
                  </a:lnTo>
                  <a:lnTo>
                    <a:pt x="0" y="85978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889508" y="1312621"/>
            <a:ext cx="10452735" cy="41497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35" dirty="0">
                <a:solidFill>
                  <a:srgbClr val="FFFFFF"/>
                </a:solidFill>
                <a:latin typeface="Cambria"/>
                <a:cs typeface="Cambria"/>
              </a:rPr>
              <a:t>Au</a:t>
            </a:r>
            <a:r>
              <a:rPr sz="3200" b="1" spc="-4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200" b="1" spc="-5" dirty="0">
                <a:solidFill>
                  <a:srgbClr val="FFFFFF"/>
                </a:solidFill>
                <a:latin typeface="Cambria"/>
                <a:cs typeface="Cambria"/>
              </a:rPr>
              <a:t>plan</a:t>
            </a:r>
            <a:r>
              <a:rPr sz="3200" b="1" spc="-4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200" b="1" dirty="0">
                <a:solidFill>
                  <a:srgbClr val="FFFFFF"/>
                </a:solidFill>
                <a:latin typeface="Cambria"/>
                <a:cs typeface="Cambria"/>
              </a:rPr>
              <a:t>Institutionnel</a:t>
            </a:r>
            <a:endParaRPr sz="3200">
              <a:latin typeface="Cambria"/>
              <a:cs typeface="Cambria"/>
            </a:endParaRPr>
          </a:p>
          <a:p>
            <a:pPr marL="434975" marR="5080" indent="-229235" algn="just">
              <a:lnSpc>
                <a:spcPct val="87900"/>
              </a:lnSpc>
              <a:spcBef>
                <a:spcPts val="2185"/>
              </a:spcBef>
              <a:buSzPct val="95833"/>
              <a:buFont typeface="Wingdings"/>
              <a:buChar char=""/>
              <a:tabLst>
                <a:tab pos="479425" algn="l"/>
              </a:tabLst>
            </a:pPr>
            <a:r>
              <a:rPr sz="2400" b="1" spc="-10" dirty="0">
                <a:latin typeface="Cambria"/>
                <a:cs typeface="Cambria"/>
              </a:rPr>
              <a:t>Consultation </a:t>
            </a:r>
            <a:r>
              <a:rPr sz="2400" b="1" spc="-5" dirty="0">
                <a:latin typeface="Cambria"/>
                <a:cs typeface="Cambria"/>
              </a:rPr>
              <a:t>des </a:t>
            </a:r>
            <a:r>
              <a:rPr sz="2400" b="1" spc="-10" dirty="0">
                <a:latin typeface="Cambria"/>
                <a:cs typeface="Cambria"/>
              </a:rPr>
              <a:t>concessionnaires </a:t>
            </a:r>
            <a:r>
              <a:rPr sz="2400" b="1" spc="-5" dirty="0">
                <a:latin typeface="Cambria"/>
                <a:cs typeface="Cambria"/>
              </a:rPr>
              <a:t>d’électrification </a:t>
            </a:r>
            <a:r>
              <a:rPr sz="2400" b="1" spc="-15" dirty="0">
                <a:latin typeface="Cambria"/>
                <a:cs typeface="Cambria"/>
              </a:rPr>
              <a:t>rurale </a:t>
            </a:r>
            <a:r>
              <a:rPr sz="2400" dirty="0">
                <a:latin typeface="Cambria"/>
                <a:cs typeface="Cambria"/>
              </a:rPr>
              <a:t>au </a:t>
            </a:r>
            <a:r>
              <a:rPr sz="2400" spc="-10" dirty="0">
                <a:latin typeface="Cambria"/>
                <a:cs typeface="Cambria"/>
              </a:rPr>
              <a:t>processus 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 </a:t>
            </a:r>
            <a:r>
              <a:rPr sz="2400" spc="-10" dirty="0">
                <a:latin typeface="Cambria"/>
                <a:cs typeface="Cambria"/>
              </a:rPr>
              <a:t>réalisation </a:t>
            </a:r>
            <a:r>
              <a:rPr sz="2400" dirty="0">
                <a:latin typeface="Cambria"/>
                <a:cs typeface="Cambria"/>
              </a:rPr>
              <a:t>des </a:t>
            </a:r>
            <a:r>
              <a:rPr sz="2400" spc="-10" dirty="0">
                <a:latin typeface="Cambria"/>
                <a:cs typeface="Cambria"/>
              </a:rPr>
              <a:t>projets </a:t>
            </a:r>
            <a:r>
              <a:rPr sz="2400" dirty="0">
                <a:latin typeface="Cambria"/>
                <a:cs typeface="Cambria"/>
              </a:rPr>
              <a:t>de </a:t>
            </a:r>
            <a:r>
              <a:rPr sz="2400" spc="-10" dirty="0">
                <a:latin typeface="Cambria"/>
                <a:cs typeface="Cambria"/>
              </a:rPr>
              <a:t>mini-centrales </a:t>
            </a:r>
            <a:r>
              <a:rPr sz="2400" spc="-5" dirty="0">
                <a:latin typeface="Cambria"/>
                <a:cs typeface="Cambria"/>
              </a:rPr>
              <a:t>solaires </a:t>
            </a:r>
            <a:r>
              <a:rPr sz="2400" dirty="0">
                <a:latin typeface="Cambria"/>
                <a:cs typeface="Cambria"/>
              </a:rPr>
              <a:t>financées </a:t>
            </a:r>
            <a:r>
              <a:rPr sz="2400" spc="-5" dirty="0">
                <a:latin typeface="Cambria"/>
                <a:cs typeface="Cambria"/>
              </a:rPr>
              <a:t>par </a:t>
            </a:r>
            <a:r>
              <a:rPr sz="2400" spc="-10" dirty="0">
                <a:latin typeface="Cambria"/>
                <a:cs typeface="Cambria"/>
              </a:rPr>
              <a:t>l’Etat </a:t>
            </a:r>
            <a:r>
              <a:rPr sz="2400" dirty="0">
                <a:latin typeface="Cambria"/>
                <a:cs typeface="Cambria"/>
              </a:rPr>
              <a:t>à 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l’intérieur </a:t>
            </a:r>
            <a:r>
              <a:rPr sz="2400" spc="-10" dirty="0">
                <a:latin typeface="Cambria"/>
                <a:cs typeface="Cambria"/>
              </a:rPr>
              <a:t>de </a:t>
            </a:r>
            <a:r>
              <a:rPr sz="2400" spc="-5" dirty="0">
                <a:latin typeface="Cambria"/>
                <a:cs typeface="Cambria"/>
              </a:rPr>
              <a:t>leur </a:t>
            </a:r>
            <a:r>
              <a:rPr sz="2400" spc="-10" dirty="0">
                <a:latin typeface="Cambria"/>
                <a:cs typeface="Cambria"/>
              </a:rPr>
              <a:t>périmètre, </a:t>
            </a:r>
            <a:r>
              <a:rPr sz="2400" dirty="0">
                <a:latin typeface="Cambria"/>
                <a:cs typeface="Cambria"/>
              </a:rPr>
              <a:t>dès </a:t>
            </a:r>
            <a:r>
              <a:rPr sz="2400" spc="-10" dirty="0">
                <a:latin typeface="Cambria"/>
                <a:cs typeface="Cambria"/>
              </a:rPr>
              <a:t>la </a:t>
            </a:r>
            <a:r>
              <a:rPr sz="2400" spc="-5" dirty="0">
                <a:latin typeface="Cambria"/>
                <a:cs typeface="Cambria"/>
              </a:rPr>
              <a:t>phase </a:t>
            </a:r>
            <a:r>
              <a:rPr sz="2400" dirty="0">
                <a:latin typeface="Cambria"/>
                <a:cs typeface="Cambria"/>
              </a:rPr>
              <a:t>de conception et </a:t>
            </a:r>
            <a:r>
              <a:rPr sz="2400" spc="-10" dirty="0">
                <a:latin typeface="Cambria"/>
                <a:cs typeface="Cambria"/>
              </a:rPr>
              <a:t>jusqu’à </a:t>
            </a:r>
            <a:r>
              <a:rPr sz="2400" dirty="0">
                <a:latin typeface="Cambria"/>
                <a:cs typeface="Cambria"/>
              </a:rPr>
              <a:t>leur </a:t>
            </a:r>
            <a:r>
              <a:rPr sz="2400" spc="-5" dirty="0">
                <a:latin typeface="Cambria"/>
                <a:cs typeface="Cambria"/>
              </a:rPr>
              <a:t>mise </a:t>
            </a:r>
            <a:r>
              <a:rPr sz="2400" dirty="0">
                <a:latin typeface="Cambria"/>
                <a:cs typeface="Cambria"/>
              </a:rPr>
              <a:t> en</a:t>
            </a:r>
            <a:r>
              <a:rPr sz="2400" spc="-1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service.</a:t>
            </a:r>
            <a:endParaRPr sz="2400">
              <a:latin typeface="Cambria"/>
              <a:cs typeface="Cambria"/>
            </a:endParaRPr>
          </a:p>
          <a:p>
            <a:pPr marL="434975" marR="5715" indent="-229235" algn="just">
              <a:lnSpc>
                <a:spcPts val="2540"/>
              </a:lnSpc>
              <a:spcBef>
                <a:spcPts val="575"/>
              </a:spcBef>
              <a:buSzPct val="95833"/>
              <a:buFont typeface="Wingdings"/>
              <a:buChar char=""/>
              <a:tabLst>
                <a:tab pos="479425" algn="l"/>
              </a:tabLst>
            </a:pPr>
            <a:r>
              <a:rPr sz="2400" b="1" spc="-10" dirty="0">
                <a:latin typeface="Cambria"/>
                <a:cs typeface="Cambria"/>
              </a:rPr>
              <a:t>Réajustement</a:t>
            </a:r>
            <a:r>
              <a:rPr sz="2400" b="1" spc="-5" dirty="0">
                <a:latin typeface="Cambria"/>
                <a:cs typeface="Cambria"/>
              </a:rPr>
              <a:t> de</a:t>
            </a:r>
            <a:r>
              <a:rPr sz="2400" b="1" dirty="0">
                <a:latin typeface="Cambria"/>
                <a:cs typeface="Cambria"/>
              </a:rPr>
              <a:t> la</a:t>
            </a:r>
            <a:r>
              <a:rPr sz="2400" b="1" spc="5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planification</a:t>
            </a:r>
            <a:r>
              <a:rPr sz="2400" b="1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en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15" dirty="0">
                <a:latin typeface="Cambria"/>
                <a:cs typeface="Cambria"/>
              </a:rPr>
              <a:t>droite</a:t>
            </a:r>
            <a:r>
              <a:rPr sz="2400" spc="-1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ligne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25" dirty="0">
                <a:latin typeface="Cambria"/>
                <a:cs typeface="Cambria"/>
              </a:rPr>
              <a:t>avec</a:t>
            </a:r>
            <a:r>
              <a:rPr sz="2400" spc="-2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les</a:t>
            </a:r>
            <a:r>
              <a:rPr sz="2400" dirty="0">
                <a:latin typeface="Cambria"/>
                <a:cs typeface="Cambria"/>
              </a:rPr>
              <a:t> options 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technologiques.</a:t>
            </a:r>
            <a:endParaRPr sz="2400">
              <a:latin typeface="Cambria"/>
              <a:cs typeface="Cambria"/>
            </a:endParaRPr>
          </a:p>
          <a:p>
            <a:pPr marL="434975" marR="5080" indent="-229235" algn="just">
              <a:lnSpc>
                <a:spcPts val="2530"/>
              </a:lnSpc>
              <a:spcBef>
                <a:spcPts val="560"/>
              </a:spcBef>
              <a:buSzPct val="95833"/>
              <a:buFont typeface="Wingdings"/>
              <a:buChar char=""/>
              <a:tabLst>
                <a:tab pos="479425" algn="l"/>
              </a:tabLst>
            </a:pPr>
            <a:r>
              <a:rPr sz="2400" b="1" spc="-5" dirty="0">
                <a:latin typeface="Cambria"/>
                <a:cs typeface="Cambria"/>
              </a:rPr>
              <a:t>Instauration</a:t>
            </a:r>
            <a:r>
              <a:rPr sz="2400" b="1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d’un</a:t>
            </a:r>
            <a:r>
              <a:rPr sz="2400" b="1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dialogue</a:t>
            </a:r>
            <a:r>
              <a:rPr sz="2400" b="1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inclusif</a:t>
            </a:r>
            <a:r>
              <a:rPr sz="2400" b="1" dirty="0">
                <a:latin typeface="Cambria"/>
                <a:cs typeface="Cambria"/>
              </a:rPr>
              <a:t> </a:t>
            </a:r>
            <a:r>
              <a:rPr sz="2400" spc="-25" dirty="0">
                <a:latin typeface="Cambria"/>
                <a:cs typeface="Cambria"/>
              </a:rPr>
              <a:t>avec</a:t>
            </a:r>
            <a:r>
              <a:rPr sz="2400" spc="-20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la</a:t>
            </a:r>
            <a:r>
              <a:rPr sz="2400" spc="-5" dirty="0">
                <a:latin typeface="Cambria"/>
                <a:cs typeface="Cambria"/>
              </a:rPr>
              <a:t> mise</a:t>
            </a:r>
            <a:r>
              <a:rPr sz="2400" dirty="0">
                <a:latin typeface="Cambria"/>
                <a:cs typeface="Cambria"/>
              </a:rPr>
              <a:t> en </a:t>
            </a:r>
            <a:r>
              <a:rPr sz="2400" spc="-5" dirty="0">
                <a:latin typeface="Cambria"/>
                <a:cs typeface="Cambria"/>
              </a:rPr>
              <a:t>place</a:t>
            </a:r>
            <a:r>
              <a:rPr sz="2400" dirty="0">
                <a:latin typeface="Cambria"/>
                <a:cs typeface="Cambria"/>
              </a:rPr>
              <a:t> de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b="1" spc="-15" dirty="0">
                <a:latin typeface="Cambria"/>
                <a:cs typeface="Cambria"/>
              </a:rPr>
              <a:t>Cadre</a:t>
            </a:r>
            <a:r>
              <a:rPr sz="2400" b="1" spc="-10" dirty="0">
                <a:latin typeface="Cambria"/>
                <a:cs typeface="Cambria"/>
              </a:rPr>
              <a:t> de </a:t>
            </a:r>
            <a:r>
              <a:rPr sz="2400" b="1" spc="-5" dirty="0">
                <a:latin typeface="Cambria"/>
                <a:cs typeface="Cambria"/>
              </a:rPr>
              <a:t> </a:t>
            </a:r>
            <a:r>
              <a:rPr sz="2400" b="1" spc="-10" dirty="0">
                <a:latin typeface="Cambria"/>
                <a:cs typeface="Cambria"/>
              </a:rPr>
              <a:t>concertation</a:t>
            </a:r>
            <a:r>
              <a:rPr sz="2400" b="1" spc="-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pour</a:t>
            </a:r>
            <a:r>
              <a:rPr sz="2400" dirty="0">
                <a:latin typeface="Cambria"/>
                <a:cs typeface="Cambria"/>
              </a:rPr>
              <a:t> un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environnement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spc="-20" dirty="0">
                <a:latin typeface="Cambria"/>
                <a:cs typeface="Cambria"/>
              </a:rPr>
              <a:t>favorable</a:t>
            </a:r>
            <a:r>
              <a:rPr sz="2400" spc="-1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au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mini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réseaux: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Cadre 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Réglementaire</a:t>
            </a:r>
            <a:r>
              <a:rPr sz="2400" spc="-10" dirty="0">
                <a:latin typeface="Cambria"/>
                <a:cs typeface="Cambria"/>
              </a:rPr>
              <a:t>,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Fiscalité</a:t>
            </a:r>
            <a:r>
              <a:rPr sz="2400" spc="-10" dirty="0">
                <a:latin typeface="Cambria"/>
                <a:cs typeface="Cambria"/>
              </a:rPr>
              <a:t>,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Assurance-Qualité</a:t>
            </a:r>
            <a:r>
              <a:rPr sz="2400" spc="-10" dirty="0">
                <a:latin typeface="Cambria"/>
                <a:cs typeface="Cambria"/>
              </a:rPr>
              <a:t>,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Gestion</a:t>
            </a:r>
            <a:r>
              <a:rPr sz="2400" u="heavy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des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déchets</a:t>
            </a:r>
            <a:r>
              <a:rPr sz="2400" dirty="0">
                <a:latin typeface="Cambria"/>
                <a:cs typeface="Cambria"/>
              </a:rPr>
              <a:t>,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Usages 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productifs</a:t>
            </a:r>
            <a:r>
              <a:rPr sz="2400" spc="-5" dirty="0">
                <a:latin typeface="Cambria"/>
                <a:cs typeface="Cambria"/>
              </a:rPr>
              <a:t>.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17</a:t>
            </a:fld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76414" y="295354"/>
            <a:ext cx="11710035" cy="1608455"/>
            <a:chOff x="376414" y="295354"/>
            <a:chExt cx="11710035" cy="1608455"/>
          </a:xfrm>
        </p:grpSpPr>
        <p:sp>
          <p:nvSpPr>
            <p:cNvPr id="3" name="object 3"/>
            <p:cNvSpPr/>
            <p:nvPr/>
          </p:nvSpPr>
          <p:spPr>
            <a:xfrm>
              <a:off x="1193533" y="1897379"/>
              <a:ext cx="9967595" cy="0"/>
            </a:xfrm>
            <a:custGeom>
              <a:avLst/>
              <a:gdLst/>
              <a:ahLst/>
              <a:cxnLst/>
              <a:rect l="l" t="t" r="r" b="b"/>
              <a:pathLst>
                <a:path w="9967595">
                  <a:moveTo>
                    <a:pt x="0" y="0"/>
                  </a:moveTo>
                  <a:lnTo>
                    <a:pt x="9966972" y="0"/>
                  </a:lnTo>
                </a:path>
              </a:pathLst>
            </a:custGeom>
            <a:ln w="12700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6414" y="295354"/>
              <a:ext cx="11709680" cy="1146305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891641" y="2509773"/>
            <a:ext cx="52266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Franklin Gothic Medium"/>
                <a:cs typeface="Franklin Gothic Medium"/>
              </a:rPr>
              <a:t>Cadre</a:t>
            </a:r>
            <a:r>
              <a:rPr sz="1800" spc="-50" dirty="0">
                <a:latin typeface="Franklin Gothic Medium"/>
                <a:cs typeface="Franklin Gothic Medium"/>
              </a:rPr>
              <a:t> </a:t>
            </a:r>
            <a:r>
              <a:rPr sz="1800" dirty="0">
                <a:latin typeface="Franklin Gothic Medium"/>
                <a:cs typeface="Franklin Gothic Medium"/>
              </a:rPr>
              <a:t>de</a:t>
            </a:r>
            <a:r>
              <a:rPr sz="1800" spc="-10" dirty="0">
                <a:latin typeface="Franklin Gothic Medium"/>
                <a:cs typeface="Franklin Gothic Medium"/>
              </a:rPr>
              <a:t> </a:t>
            </a:r>
            <a:r>
              <a:rPr sz="1800" spc="-5" dirty="0">
                <a:latin typeface="Franklin Gothic Medium"/>
                <a:cs typeface="Franklin Gothic Medium"/>
              </a:rPr>
              <a:t>concertation:</a:t>
            </a:r>
            <a:r>
              <a:rPr sz="1800" spc="-40" dirty="0">
                <a:latin typeface="Franklin Gothic Medium"/>
                <a:cs typeface="Franklin Gothic Medium"/>
              </a:rPr>
              <a:t> </a:t>
            </a:r>
            <a:r>
              <a:rPr sz="1800" spc="-5" dirty="0">
                <a:latin typeface="Franklin Gothic Medium"/>
                <a:cs typeface="Franklin Gothic Medium"/>
              </a:rPr>
              <a:t>Groupe</a:t>
            </a:r>
            <a:r>
              <a:rPr sz="1800" spc="-45" dirty="0">
                <a:latin typeface="Franklin Gothic Medium"/>
                <a:cs typeface="Franklin Gothic Medium"/>
              </a:rPr>
              <a:t> </a:t>
            </a:r>
            <a:r>
              <a:rPr sz="1800" dirty="0">
                <a:latin typeface="Franklin Gothic Medium"/>
                <a:cs typeface="Franklin Gothic Medium"/>
              </a:rPr>
              <a:t>de</a:t>
            </a:r>
            <a:r>
              <a:rPr sz="1800" spc="-15" dirty="0">
                <a:latin typeface="Franklin Gothic Medium"/>
                <a:cs typeface="Franklin Gothic Medium"/>
              </a:rPr>
              <a:t> </a:t>
            </a:r>
            <a:r>
              <a:rPr sz="1800" spc="-25" dirty="0">
                <a:latin typeface="Franklin Gothic Medium"/>
                <a:cs typeface="Franklin Gothic Medium"/>
              </a:rPr>
              <a:t>travail</a:t>
            </a:r>
            <a:r>
              <a:rPr sz="1800" spc="-35" dirty="0">
                <a:latin typeface="Franklin Gothic Medium"/>
                <a:cs typeface="Franklin Gothic Medium"/>
              </a:rPr>
              <a:t> </a:t>
            </a:r>
            <a:r>
              <a:rPr sz="1800" spc="-15" dirty="0">
                <a:latin typeface="Franklin Gothic Medium"/>
                <a:cs typeface="Franklin Gothic Medium"/>
              </a:rPr>
              <a:t>mini-réseaux</a:t>
            </a:r>
            <a:endParaRPr sz="1800">
              <a:latin typeface="Franklin Gothic Medium"/>
              <a:cs typeface="Franklin Gothic Medi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9772" y="2851696"/>
            <a:ext cx="1680845" cy="3438525"/>
          </a:xfrm>
          <a:prstGeom prst="rect">
            <a:avLst/>
          </a:prstGeom>
          <a:solidFill>
            <a:srgbClr val="7E7E7E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Times New Roman"/>
              <a:cs typeface="Times New Roman"/>
            </a:endParaRPr>
          </a:p>
          <a:p>
            <a:pPr marL="144780" marR="136525" indent="86995">
              <a:lnSpc>
                <a:spcPct val="100000"/>
              </a:lnSpc>
              <a:spcBef>
                <a:spcPts val="5"/>
              </a:spcBef>
            </a:pPr>
            <a:r>
              <a:rPr sz="1800" spc="-6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P</a:t>
            </a:r>
            <a:r>
              <a:rPr sz="1800" spc="-1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sz="1800" spc="-5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L</a:t>
            </a:r>
            <a:r>
              <a:rPr sz="1800" spc="-7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sz="1800" spc="-10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sz="1800" spc="-18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</a:t>
            </a:r>
            <a:r>
              <a:rPr sz="1800" spc="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GE</a:t>
            </a:r>
            <a:r>
              <a:rPr sz="1800" spc="-3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1800" spc="2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E</a:t>
            </a:r>
            <a:r>
              <a:rPr sz="18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  </a:t>
            </a:r>
            <a:r>
              <a:rPr sz="1800" spc="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C</a:t>
            </a:r>
            <a:r>
              <a:rPr sz="180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sz="1800" spc="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M</a:t>
            </a:r>
            <a:r>
              <a:rPr sz="1800" spc="-5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P</a:t>
            </a:r>
            <a:r>
              <a:rPr sz="1800" spc="-4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O</a:t>
            </a:r>
            <a:r>
              <a:rPr sz="1800" spc="-1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SI</a:t>
            </a:r>
            <a:r>
              <a:rPr sz="180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</a:t>
            </a:r>
            <a:r>
              <a:rPr sz="1800" spc="-3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sz="1800" spc="-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ON</a:t>
            </a:r>
            <a:endParaRPr sz="1800">
              <a:latin typeface="Franklin Gothic Medium"/>
              <a:cs typeface="Franklin Gothic Medium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20846" y="3051125"/>
            <a:ext cx="1223848" cy="81589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2282444" y="3138042"/>
            <a:ext cx="11722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Présidence</a:t>
            </a:r>
            <a:r>
              <a:rPr sz="1800" b="1" u="heavy" spc="-8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: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78600" y="2513203"/>
            <a:ext cx="11645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u="heavy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Secrétariat</a:t>
            </a:r>
            <a:r>
              <a:rPr sz="1800" b="1" u="heavy" spc="-8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: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929753" y="2533154"/>
            <a:ext cx="2527427" cy="637019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2491867" y="4338066"/>
            <a:ext cx="10452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Membres</a:t>
            </a:r>
            <a:r>
              <a:rPr sz="1800" b="1" u="heavy" spc="-9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: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975861" y="4232224"/>
            <a:ext cx="1217650" cy="598982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83122" y="4024553"/>
            <a:ext cx="1064342" cy="79204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996683" y="4033875"/>
            <a:ext cx="1223848" cy="842756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8494881" y="3830497"/>
            <a:ext cx="1484630" cy="1747520"/>
            <a:chOff x="8494881" y="3830497"/>
            <a:chExt cx="1484630" cy="1747520"/>
          </a:xfrm>
        </p:grpSpPr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242552" y="3830497"/>
              <a:ext cx="736945" cy="88729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494881" y="4618494"/>
              <a:ext cx="743172" cy="959392"/>
            </a:xfrm>
            <a:prstGeom prst="rect">
              <a:avLst/>
            </a:prstGeom>
          </p:spPr>
        </p:pic>
      </p:grpSp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975861" y="5170246"/>
            <a:ext cx="1414652" cy="587032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810484" y="4949414"/>
            <a:ext cx="1340197" cy="649242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2597911" y="5913221"/>
            <a:ext cx="86156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heavy" spc="-25" dirty="0">
                <a:uFill>
                  <a:solidFill>
                    <a:srgbClr val="000000"/>
                  </a:solidFill>
                </a:uFill>
                <a:latin typeface="Franklin Gothic Medium"/>
                <a:cs typeface="Franklin Gothic Medium"/>
              </a:rPr>
              <a:t>Autres</a:t>
            </a:r>
            <a:r>
              <a:rPr sz="1800" u="heavy" spc="-35" dirty="0">
                <a:uFill>
                  <a:solidFill>
                    <a:srgbClr val="000000"/>
                  </a:solidFill>
                </a:uFill>
                <a:latin typeface="Franklin Gothic Medium"/>
                <a:cs typeface="Franklin Gothic Medium"/>
              </a:rPr>
              <a:t> </a:t>
            </a:r>
            <a:r>
              <a:rPr sz="1800" u="heavy" spc="-15" dirty="0">
                <a:uFill>
                  <a:solidFill>
                    <a:srgbClr val="000000"/>
                  </a:solidFill>
                </a:uFill>
                <a:latin typeface="Franklin Gothic Medium"/>
                <a:cs typeface="Franklin Gothic Medium"/>
              </a:rPr>
              <a:t>invités</a:t>
            </a:r>
            <a:r>
              <a:rPr sz="1800" u="heavy" spc="-40" dirty="0">
                <a:uFill>
                  <a:solidFill>
                    <a:srgbClr val="000000"/>
                  </a:solidFill>
                </a:uFill>
                <a:latin typeface="Franklin Gothic Medium"/>
                <a:cs typeface="Franklin Gothic Medium"/>
              </a:rPr>
              <a:t> </a:t>
            </a:r>
            <a:r>
              <a:rPr sz="1800" u="heavy" spc="-5" dirty="0">
                <a:uFill>
                  <a:solidFill>
                    <a:srgbClr val="000000"/>
                  </a:solidFill>
                </a:uFill>
                <a:latin typeface="Franklin Gothic Medium"/>
                <a:cs typeface="Franklin Gothic Medium"/>
              </a:rPr>
              <a:t>selon</a:t>
            </a:r>
            <a:r>
              <a:rPr sz="1800" u="heavy" spc="-25" dirty="0">
                <a:uFill>
                  <a:solidFill>
                    <a:srgbClr val="000000"/>
                  </a:solidFill>
                </a:uFill>
                <a:latin typeface="Franklin Gothic Medium"/>
                <a:cs typeface="Franklin Gothic Medium"/>
              </a:rPr>
              <a:t> </a:t>
            </a:r>
            <a:r>
              <a:rPr sz="1800" u="heavy" spc="-5" dirty="0">
                <a:uFill>
                  <a:solidFill>
                    <a:srgbClr val="000000"/>
                  </a:solidFill>
                </a:uFill>
                <a:latin typeface="Franklin Gothic Medium"/>
                <a:cs typeface="Franklin Gothic Medium"/>
              </a:rPr>
              <a:t>les</a:t>
            </a:r>
            <a:r>
              <a:rPr sz="1800" u="heavy" spc="-10" dirty="0">
                <a:uFill>
                  <a:solidFill>
                    <a:srgbClr val="000000"/>
                  </a:solidFill>
                </a:uFill>
                <a:latin typeface="Franklin Gothic Medium"/>
                <a:cs typeface="Franklin Gothic Medium"/>
              </a:rPr>
              <a:t> </a:t>
            </a:r>
            <a:r>
              <a:rPr sz="1800" u="heavy" spc="-5" dirty="0">
                <a:uFill>
                  <a:solidFill>
                    <a:srgbClr val="000000"/>
                  </a:solidFill>
                </a:uFill>
                <a:latin typeface="Franklin Gothic Medium"/>
                <a:cs typeface="Franklin Gothic Medium"/>
              </a:rPr>
              <a:t>sujets</a:t>
            </a:r>
            <a:r>
              <a:rPr sz="1800" spc="-10" dirty="0">
                <a:latin typeface="Franklin Gothic Medium"/>
                <a:cs typeface="Franklin Gothic Medium"/>
              </a:rPr>
              <a:t> </a:t>
            </a:r>
            <a:r>
              <a:rPr sz="1800" spc="15" dirty="0">
                <a:latin typeface="Franklin Gothic Medium"/>
                <a:cs typeface="Franklin Gothic Medium"/>
              </a:rPr>
              <a:t>:</a:t>
            </a:r>
            <a:r>
              <a:rPr sz="1800" spc="5" dirty="0">
                <a:latin typeface="Franklin Gothic Medium"/>
                <a:cs typeface="Franklin Gothic Medium"/>
              </a:rPr>
              <a:t> </a:t>
            </a:r>
            <a:r>
              <a:rPr sz="1800" spc="-10" dirty="0">
                <a:latin typeface="Franklin Gothic Medium"/>
                <a:cs typeface="Franklin Gothic Medium"/>
              </a:rPr>
              <a:t>Concessionnaires,</a:t>
            </a:r>
            <a:r>
              <a:rPr sz="1800" spc="15" dirty="0">
                <a:latin typeface="Franklin Gothic Medium"/>
                <a:cs typeface="Franklin Gothic Medium"/>
              </a:rPr>
              <a:t> </a:t>
            </a:r>
            <a:r>
              <a:rPr sz="1800" spc="-15" dirty="0">
                <a:latin typeface="Franklin Gothic Medium"/>
                <a:cs typeface="Franklin Gothic Medium"/>
              </a:rPr>
              <a:t>Opérateurs</a:t>
            </a:r>
            <a:r>
              <a:rPr sz="1800" spc="15" dirty="0">
                <a:latin typeface="Franklin Gothic Medium"/>
                <a:cs typeface="Franklin Gothic Medium"/>
              </a:rPr>
              <a:t> </a:t>
            </a:r>
            <a:r>
              <a:rPr sz="1800" spc="-25" dirty="0">
                <a:latin typeface="Franklin Gothic Medium"/>
                <a:cs typeface="Franklin Gothic Medium"/>
              </a:rPr>
              <a:t>et</a:t>
            </a:r>
            <a:r>
              <a:rPr sz="1800" dirty="0">
                <a:latin typeface="Franklin Gothic Medium"/>
                <a:cs typeface="Franklin Gothic Medium"/>
              </a:rPr>
              <a:t> </a:t>
            </a:r>
            <a:r>
              <a:rPr sz="1800" spc="-30" dirty="0">
                <a:latin typeface="Franklin Gothic Medium"/>
                <a:cs typeface="Franklin Gothic Medium"/>
              </a:rPr>
              <a:t>promoteurs</a:t>
            </a:r>
            <a:r>
              <a:rPr sz="1800" spc="10" dirty="0">
                <a:latin typeface="Franklin Gothic Medium"/>
                <a:cs typeface="Franklin Gothic Medium"/>
              </a:rPr>
              <a:t> </a:t>
            </a:r>
            <a:r>
              <a:rPr sz="1800" spc="-20" dirty="0">
                <a:latin typeface="Franklin Gothic Medium"/>
                <a:cs typeface="Franklin Gothic Medium"/>
              </a:rPr>
              <a:t>ERD/ex-ERIL</a:t>
            </a:r>
            <a:endParaRPr sz="1800">
              <a:latin typeface="Franklin Gothic Medium"/>
              <a:cs typeface="Franklin Gothic Medium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629513" y="376504"/>
            <a:ext cx="495871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90" dirty="0">
                <a:solidFill>
                  <a:srgbClr val="404040"/>
                </a:solidFill>
              </a:rPr>
              <a:t>4.</a:t>
            </a:r>
            <a:r>
              <a:rPr sz="3600" spc="270" dirty="0">
                <a:solidFill>
                  <a:srgbClr val="404040"/>
                </a:solidFill>
              </a:rPr>
              <a:t> </a:t>
            </a:r>
            <a:r>
              <a:rPr sz="3600" spc="210" dirty="0">
                <a:solidFill>
                  <a:srgbClr val="404040"/>
                </a:solidFill>
              </a:rPr>
              <a:t>Recommandations</a:t>
            </a:r>
            <a:endParaRPr sz="3600"/>
          </a:p>
        </p:txBody>
      </p:sp>
      <p:grpSp>
        <p:nvGrpSpPr>
          <p:cNvPr id="22" name="object 22"/>
          <p:cNvGrpSpPr/>
          <p:nvPr/>
        </p:nvGrpSpPr>
        <p:grpSpPr>
          <a:xfrm>
            <a:off x="561835" y="1422844"/>
            <a:ext cx="10758805" cy="532130"/>
            <a:chOff x="561835" y="1422844"/>
            <a:chExt cx="10758805" cy="532130"/>
          </a:xfrm>
        </p:grpSpPr>
        <p:sp>
          <p:nvSpPr>
            <p:cNvPr id="23" name="object 23"/>
            <p:cNvSpPr/>
            <p:nvPr/>
          </p:nvSpPr>
          <p:spPr>
            <a:xfrm>
              <a:off x="569772" y="1430782"/>
              <a:ext cx="10742930" cy="516255"/>
            </a:xfrm>
            <a:custGeom>
              <a:avLst/>
              <a:gdLst/>
              <a:ahLst/>
              <a:cxnLst/>
              <a:rect l="l" t="t" r="r" b="b"/>
              <a:pathLst>
                <a:path w="10742930" h="516255">
                  <a:moveTo>
                    <a:pt x="10656519" y="0"/>
                  </a:moveTo>
                  <a:lnTo>
                    <a:pt x="86055" y="0"/>
                  </a:lnTo>
                  <a:lnTo>
                    <a:pt x="52560" y="6774"/>
                  </a:lnTo>
                  <a:lnTo>
                    <a:pt x="25206" y="25241"/>
                  </a:lnTo>
                  <a:lnTo>
                    <a:pt x="6763" y="52613"/>
                  </a:lnTo>
                  <a:lnTo>
                    <a:pt x="0" y="86105"/>
                  </a:lnTo>
                  <a:lnTo>
                    <a:pt x="0" y="430275"/>
                  </a:lnTo>
                  <a:lnTo>
                    <a:pt x="6763" y="463748"/>
                  </a:lnTo>
                  <a:lnTo>
                    <a:pt x="25206" y="491077"/>
                  </a:lnTo>
                  <a:lnTo>
                    <a:pt x="52560" y="509500"/>
                  </a:lnTo>
                  <a:lnTo>
                    <a:pt x="86055" y="516254"/>
                  </a:lnTo>
                  <a:lnTo>
                    <a:pt x="10656519" y="516254"/>
                  </a:lnTo>
                  <a:lnTo>
                    <a:pt x="10689991" y="509500"/>
                  </a:lnTo>
                  <a:lnTo>
                    <a:pt x="10717320" y="491077"/>
                  </a:lnTo>
                  <a:lnTo>
                    <a:pt x="10735743" y="463748"/>
                  </a:lnTo>
                  <a:lnTo>
                    <a:pt x="10742498" y="430275"/>
                  </a:lnTo>
                  <a:lnTo>
                    <a:pt x="10742498" y="86105"/>
                  </a:lnTo>
                  <a:lnTo>
                    <a:pt x="10735743" y="52613"/>
                  </a:lnTo>
                  <a:lnTo>
                    <a:pt x="10717320" y="25241"/>
                  </a:lnTo>
                  <a:lnTo>
                    <a:pt x="10689991" y="6774"/>
                  </a:lnTo>
                  <a:lnTo>
                    <a:pt x="10656519" y="0"/>
                  </a:lnTo>
                  <a:close/>
                </a:path>
              </a:pathLst>
            </a:custGeom>
            <a:solidFill>
              <a:srgbClr val="BE6A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69772" y="1430782"/>
              <a:ext cx="10742930" cy="516255"/>
            </a:xfrm>
            <a:custGeom>
              <a:avLst/>
              <a:gdLst/>
              <a:ahLst/>
              <a:cxnLst/>
              <a:rect l="l" t="t" r="r" b="b"/>
              <a:pathLst>
                <a:path w="10742930" h="516255">
                  <a:moveTo>
                    <a:pt x="0" y="86105"/>
                  </a:moveTo>
                  <a:lnTo>
                    <a:pt x="6763" y="52613"/>
                  </a:lnTo>
                  <a:lnTo>
                    <a:pt x="25206" y="25241"/>
                  </a:lnTo>
                  <a:lnTo>
                    <a:pt x="52560" y="6774"/>
                  </a:lnTo>
                  <a:lnTo>
                    <a:pt x="86055" y="0"/>
                  </a:lnTo>
                  <a:lnTo>
                    <a:pt x="10656519" y="0"/>
                  </a:lnTo>
                  <a:lnTo>
                    <a:pt x="10689991" y="6774"/>
                  </a:lnTo>
                  <a:lnTo>
                    <a:pt x="10717320" y="25241"/>
                  </a:lnTo>
                  <a:lnTo>
                    <a:pt x="10735743" y="52613"/>
                  </a:lnTo>
                  <a:lnTo>
                    <a:pt x="10742498" y="86105"/>
                  </a:lnTo>
                  <a:lnTo>
                    <a:pt x="10742498" y="430275"/>
                  </a:lnTo>
                  <a:lnTo>
                    <a:pt x="10735743" y="463748"/>
                  </a:lnTo>
                  <a:lnTo>
                    <a:pt x="10717320" y="491077"/>
                  </a:lnTo>
                  <a:lnTo>
                    <a:pt x="10689991" y="509500"/>
                  </a:lnTo>
                  <a:lnTo>
                    <a:pt x="10656519" y="516254"/>
                  </a:lnTo>
                  <a:lnTo>
                    <a:pt x="86055" y="516254"/>
                  </a:lnTo>
                  <a:lnTo>
                    <a:pt x="52560" y="509500"/>
                  </a:lnTo>
                  <a:lnTo>
                    <a:pt x="25206" y="491077"/>
                  </a:lnTo>
                  <a:lnTo>
                    <a:pt x="6763" y="463748"/>
                  </a:lnTo>
                  <a:lnTo>
                    <a:pt x="0" y="430275"/>
                  </a:lnTo>
                  <a:lnTo>
                    <a:pt x="0" y="86105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704189" y="1393697"/>
            <a:ext cx="411924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35" dirty="0">
                <a:solidFill>
                  <a:srgbClr val="FFFFFF"/>
                </a:solidFill>
                <a:latin typeface="Cambria"/>
                <a:cs typeface="Cambria"/>
              </a:rPr>
              <a:t>Au</a:t>
            </a:r>
            <a:r>
              <a:rPr sz="3200" b="1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200" b="1" spc="-5" dirty="0">
                <a:solidFill>
                  <a:srgbClr val="FFFFFF"/>
                </a:solidFill>
                <a:latin typeface="Cambria"/>
                <a:cs typeface="Cambria"/>
              </a:rPr>
              <a:t>plan</a:t>
            </a:r>
            <a:r>
              <a:rPr sz="3200" b="1" spc="-2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200" b="1" spc="-5" dirty="0">
                <a:solidFill>
                  <a:srgbClr val="FFFFFF"/>
                </a:solidFill>
                <a:latin typeface="Cambria"/>
                <a:cs typeface="Cambria"/>
              </a:rPr>
              <a:t>Institutionnel</a:t>
            </a:r>
            <a:endParaRPr sz="3200">
              <a:latin typeface="Cambria"/>
              <a:cs typeface="Cambria"/>
            </a:endParaRPr>
          </a:p>
        </p:txBody>
      </p:sp>
      <p:pic>
        <p:nvPicPr>
          <p:cNvPr id="26" name="object 2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278888" y="5165026"/>
            <a:ext cx="1524253" cy="524306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380985" y="5029441"/>
            <a:ext cx="655575" cy="616880"/>
          </a:xfrm>
          <a:prstGeom prst="rect">
            <a:avLst/>
          </a:prstGeom>
        </p:spPr>
      </p:pic>
      <p:sp>
        <p:nvSpPr>
          <p:cNvPr id="28" name="object 2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29" name="object 2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6881" y="1271143"/>
            <a:ext cx="10380980" cy="4939665"/>
          </a:xfrm>
          <a:prstGeom prst="rect">
            <a:avLst/>
          </a:prstGeom>
        </p:spPr>
        <p:txBody>
          <a:bodyPr vert="horz" wrap="square" lIns="0" tIns="227329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789"/>
              </a:spcBef>
              <a:tabLst>
                <a:tab pos="10253345" algn="l"/>
              </a:tabLst>
            </a:pP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M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odèle</a:t>
            </a:r>
            <a:r>
              <a:rPr sz="2400" b="1" u="sng" spc="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2.0</a:t>
            </a:r>
            <a:r>
              <a:rPr sz="2400" b="1" u="sng" spc="1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de</a:t>
            </a:r>
            <a:r>
              <a:rPr sz="2400" b="1" u="sng" spc="1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1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minicentrales</a:t>
            </a:r>
            <a:r>
              <a:rPr sz="2400" b="1" u="sng" spc="-2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pour</a:t>
            </a:r>
            <a:r>
              <a:rPr sz="2400" b="1" u="sng" spc="1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1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améliorer</a:t>
            </a:r>
            <a:r>
              <a:rPr sz="2400" b="1" u="sng" spc="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leur</a:t>
            </a:r>
            <a:r>
              <a:rPr sz="2400" b="1" u="sng" spc="1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1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durabilité	</a:t>
            </a:r>
            <a:endParaRPr sz="2400">
              <a:latin typeface="Cambria"/>
              <a:cs typeface="Cambria"/>
            </a:endParaRPr>
          </a:p>
          <a:p>
            <a:pPr marL="104139" marR="8255" indent="-91440" algn="just">
              <a:lnSpc>
                <a:spcPct val="110000"/>
              </a:lnSpc>
              <a:spcBef>
                <a:spcPts val="1405"/>
              </a:spcBef>
              <a:buClr>
                <a:srgbClr val="9BA8B7"/>
              </a:buClr>
              <a:buSzPct val="95833"/>
              <a:buFont typeface="Wingdings"/>
              <a:buChar char=""/>
              <a:tabLst>
                <a:tab pos="285115" algn="l"/>
              </a:tabLst>
            </a:pPr>
            <a:r>
              <a:rPr sz="2400" b="1" spc="-5" dirty="0">
                <a:latin typeface="Cambria"/>
                <a:cs typeface="Cambria"/>
              </a:rPr>
              <a:t>Digitalisation de </a:t>
            </a:r>
            <a:r>
              <a:rPr sz="2400" b="1" spc="-10" dirty="0">
                <a:latin typeface="Cambria"/>
                <a:cs typeface="Cambria"/>
              </a:rPr>
              <a:t>l'exploitation:</a:t>
            </a:r>
            <a:r>
              <a:rPr sz="2400" b="1" spc="-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Monitoring </a:t>
            </a:r>
            <a:r>
              <a:rPr sz="2400" dirty="0">
                <a:latin typeface="Cambria"/>
                <a:cs typeface="Cambria"/>
              </a:rPr>
              <a:t>à distance </a:t>
            </a:r>
            <a:r>
              <a:rPr sz="2400" spc="-5" dirty="0">
                <a:latin typeface="Cambria"/>
                <a:cs typeface="Cambria"/>
              </a:rPr>
              <a:t>des </a:t>
            </a:r>
            <a:r>
              <a:rPr sz="2400" spc="-10" dirty="0">
                <a:latin typeface="Cambria"/>
                <a:cs typeface="Cambria"/>
              </a:rPr>
              <a:t>centrales </a:t>
            </a:r>
            <a:r>
              <a:rPr sz="2400" spc="-25" dirty="0">
                <a:latin typeface="Cambria"/>
                <a:cs typeface="Cambria"/>
              </a:rPr>
              <a:t>avec </a:t>
            </a:r>
            <a:r>
              <a:rPr sz="2400" spc="-5" dirty="0">
                <a:latin typeface="Cambria"/>
                <a:cs typeface="Cambria"/>
              </a:rPr>
              <a:t>le 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suivi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la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production,</a:t>
            </a:r>
            <a:r>
              <a:rPr sz="2400" dirty="0">
                <a:latin typeface="Cambria"/>
                <a:cs typeface="Cambria"/>
              </a:rPr>
              <a:t> de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la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consommation</a:t>
            </a:r>
            <a:r>
              <a:rPr sz="2400" dirty="0">
                <a:latin typeface="Cambria"/>
                <a:cs typeface="Cambria"/>
              </a:rPr>
              <a:t> et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du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contrôle</a:t>
            </a:r>
            <a:r>
              <a:rPr sz="2400" dirty="0">
                <a:latin typeface="Cambria"/>
                <a:cs typeface="Cambria"/>
              </a:rPr>
              <a:t> à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distance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des 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équipements.</a:t>
            </a:r>
            <a:endParaRPr sz="2400">
              <a:latin typeface="Cambria"/>
              <a:cs typeface="Cambria"/>
            </a:endParaRPr>
          </a:p>
          <a:p>
            <a:pPr marL="104139" marR="5080" indent="-91440" algn="just">
              <a:lnSpc>
                <a:spcPct val="110000"/>
              </a:lnSpc>
              <a:spcBef>
                <a:spcPts val="1390"/>
              </a:spcBef>
              <a:buClr>
                <a:srgbClr val="9BA8B7"/>
              </a:buClr>
              <a:buSzPct val="95833"/>
              <a:buFont typeface="Wingdings"/>
              <a:buChar char=""/>
              <a:tabLst>
                <a:tab pos="285115" algn="l"/>
              </a:tabLst>
            </a:pPr>
            <a:r>
              <a:rPr sz="2400" b="1" spc="-5" dirty="0">
                <a:latin typeface="Cambria"/>
                <a:cs typeface="Cambria"/>
              </a:rPr>
              <a:t>Gestion </a:t>
            </a:r>
            <a:r>
              <a:rPr sz="2400" b="1" spc="-10" dirty="0">
                <a:latin typeface="Cambria"/>
                <a:cs typeface="Cambria"/>
              </a:rPr>
              <a:t>Commerciale: </a:t>
            </a:r>
            <a:r>
              <a:rPr sz="2400" spc="-5" dirty="0">
                <a:latin typeface="Cambria"/>
                <a:cs typeface="Cambria"/>
              </a:rPr>
              <a:t>Continuité </a:t>
            </a:r>
            <a:r>
              <a:rPr sz="2400" dirty="0">
                <a:latin typeface="Cambria"/>
                <a:cs typeface="Cambria"/>
              </a:rPr>
              <a:t>du service : </a:t>
            </a:r>
            <a:r>
              <a:rPr sz="2400" spc="-5" dirty="0">
                <a:latin typeface="Cambria"/>
                <a:cs typeface="Cambria"/>
              </a:rPr>
              <a:t>24H/24 </a:t>
            </a:r>
            <a:r>
              <a:rPr sz="2400" dirty="0">
                <a:latin typeface="Cambria"/>
                <a:cs typeface="Cambria"/>
              </a:rPr>
              <a:t>au </a:t>
            </a:r>
            <a:r>
              <a:rPr sz="2400" spc="-5" dirty="0">
                <a:latin typeface="Cambria"/>
                <a:cs typeface="Cambria"/>
              </a:rPr>
              <a:t>lieu </a:t>
            </a:r>
            <a:r>
              <a:rPr sz="2400" dirty="0">
                <a:latin typeface="Cambria"/>
                <a:cs typeface="Cambria"/>
              </a:rPr>
              <a:t>de </a:t>
            </a:r>
            <a:r>
              <a:rPr sz="2400" spc="-5" dirty="0">
                <a:latin typeface="Cambria"/>
                <a:cs typeface="Cambria"/>
              </a:rPr>
              <a:t>08H/jour </a:t>
            </a:r>
            <a:r>
              <a:rPr sz="2400" spc="5" dirty="0">
                <a:latin typeface="Cambria"/>
                <a:cs typeface="Cambria"/>
              </a:rPr>
              <a:t>et </a:t>
            </a:r>
            <a:r>
              <a:rPr sz="2400" spc="-51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comptage</a:t>
            </a:r>
            <a:r>
              <a:rPr sz="2400" spc="1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intelligent</a:t>
            </a:r>
            <a:r>
              <a:rPr sz="2400" spc="-3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(smart</a:t>
            </a:r>
            <a:r>
              <a:rPr sz="2400" spc="1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metering).</a:t>
            </a:r>
            <a:endParaRPr sz="2400">
              <a:latin typeface="Cambria"/>
              <a:cs typeface="Cambria"/>
            </a:endParaRPr>
          </a:p>
          <a:p>
            <a:pPr marL="104139" marR="6985" indent="-91440" algn="just">
              <a:lnSpc>
                <a:spcPct val="110000"/>
              </a:lnSpc>
              <a:spcBef>
                <a:spcPts val="1410"/>
              </a:spcBef>
              <a:buClr>
                <a:srgbClr val="9BA8B7"/>
              </a:buClr>
              <a:buSzPct val="95833"/>
              <a:buFont typeface="Wingdings"/>
              <a:buChar char=""/>
              <a:tabLst>
                <a:tab pos="285115" algn="l"/>
              </a:tabLst>
            </a:pPr>
            <a:r>
              <a:rPr sz="2400" b="1" spc="-5" dirty="0">
                <a:latin typeface="Cambria"/>
                <a:cs typeface="Cambria"/>
              </a:rPr>
              <a:t>Gestion </a:t>
            </a:r>
            <a:r>
              <a:rPr sz="2400" b="1" spc="-10" dirty="0">
                <a:latin typeface="Cambria"/>
                <a:cs typeface="Cambria"/>
              </a:rPr>
              <a:t>environnementale: </a:t>
            </a:r>
            <a:r>
              <a:rPr sz="2400" spc="-5" dirty="0">
                <a:latin typeface="Cambria"/>
                <a:cs typeface="Cambria"/>
              </a:rPr>
              <a:t>Mise </a:t>
            </a:r>
            <a:r>
              <a:rPr sz="2400" dirty="0">
                <a:latin typeface="Cambria"/>
                <a:cs typeface="Cambria"/>
              </a:rPr>
              <a:t>en </a:t>
            </a:r>
            <a:r>
              <a:rPr sz="2400" spc="-5" dirty="0">
                <a:latin typeface="Cambria"/>
                <a:cs typeface="Cambria"/>
              </a:rPr>
              <a:t>place d’un </a:t>
            </a:r>
            <a:r>
              <a:rPr sz="2400" spc="-15" dirty="0">
                <a:latin typeface="Cambria"/>
                <a:cs typeface="Cambria"/>
              </a:rPr>
              <a:t>Système </a:t>
            </a:r>
            <a:r>
              <a:rPr sz="2400" dirty="0">
                <a:latin typeface="Cambria"/>
                <a:cs typeface="Cambria"/>
              </a:rPr>
              <a:t>de </a:t>
            </a:r>
            <a:r>
              <a:rPr sz="2400" spc="-10" dirty="0">
                <a:latin typeface="Cambria"/>
                <a:cs typeface="Cambria"/>
              </a:rPr>
              <a:t>recyclage </a:t>
            </a:r>
            <a:r>
              <a:rPr sz="2400" dirty="0">
                <a:latin typeface="Cambria"/>
                <a:cs typeface="Cambria"/>
              </a:rPr>
              <a:t>des 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batteries.</a:t>
            </a:r>
            <a:endParaRPr sz="2400">
              <a:latin typeface="Cambria"/>
              <a:cs typeface="Cambria"/>
            </a:endParaRPr>
          </a:p>
          <a:p>
            <a:pPr marL="104139" marR="9525" indent="-91440" algn="just">
              <a:lnSpc>
                <a:spcPct val="110100"/>
              </a:lnSpc>
              <a:spcBef>
                <a:spcPts val="1400"/>
              </a:spcBef>
              <a:buClr>
                <a:srgbClr val="9BA8B7"/>
              </a:buClr>
              <a:buSzPct val="95833"/>
              <a:buFont typeface="Wingdings"/>
              <a:buChar char=""/>
              <a:tabLst>
                <a:tab pos="285115" algn="l"/>
              </a:tabLst>
            </a:pPr>
            <a:r>
              <a:rPr sz="2400" b="1" dirty="0">
                <a:latin typeface="Cambria"/>
                <a:cs typeface="Cambria"/>
              </a:rPr>
              <a:t>Impact</a:t>
            </a:r>
            <a:r>
              <a:rPr sz="2400" b="1" spc="5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social:</a:t>
            </a:r>
            <a:r>
              <a:rPr sz="2400" b="1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Paiement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des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impenses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pour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le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dédommagement</a:t>
            </a:r>
            <a:r>
              <a:rPr sz="2400" dirty="0">
                <a:latin typeface="Cambria"/>
                <a:cs typeface="Cambria"/>
              </a:rPr>
              <a:t> des 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populations</a:t>
            </a:r>
            <a:r>
              <a:rPr sz="2400" spc="2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impactées.</a:t>
            </a:r>
            <a:endParaRPr sz="24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755" y="263652"/>
            <a:ext cx="11174730" cy="1346453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08380" y="403986"/>
            <a:ext cx="35363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90" dirty="0">
                <a:solidFill>
                  <a:srgbClr val="404040"/>
                </a:solidFill>
              </a:rPr>
              <a:t>5.</a:t>
            </a:r>
            <a:r>
              <a:rPr sz="3600" spc="285" dirty="0">
                <a:solidFill>
                  <a:srgbClr val="404040"/>
                </a:solidFill>
              </a:rPr>
              <a:t> </a:t>
            </a:r>
            <a:r>
              <a:rPr sz="3600" spc="150" dirty="0">
                <a:solidFill>
                  <a:srgbClr val="404040"/>
                </a:solidFill>
              </a:rPr>
              <a:t>Perspectives</a:t>
            </a:r>
            <a:endParaRPr sz="360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19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" y="0"/>
            <a:ext cx="4654296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136896" y="100329"/>
            <a:ext cx="54063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140" dirty="0"/>
              <a:t>Plan</a:t>
            </a:r>
            <a:r>
              <a:rPr sz="3600" spc="300" dirty="0"/>
              <a:t> </a:t>
            </a:r>
            <a:r>
              <a:rPr sz="3600" spc="140" dirty="0"/>
              <a:t>de</a:t>
            </a:r>
            <a:r>
              <a:rPr sz="3600" spc="310" dirty="0"/>
              <a:t> </a:t>
            </a:r>
            <a:r>
              <a:rPr sz="3600" spc="110" dirty="0"/>
              <a:t>la</a:t>
            </a:r>
            <a:r>
              <a:rPr sz="3600" spc="300" dirty="0"/>
              <a:t> </a:t>
            </a:r>
            <a:r>
              <a:rPr sz="3600" spc="160" dirty="0"/>
              <a:t>Présentation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722172" y="6553606"/>
            <a:ext cx="59309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22/11/2024</a:t>
            </a:r>
            <a:endParaRPr sz="800">
              <a:latin typeface="Franklin Gothic Medium"/>
              <a:cs typeface="Franklin Gothic Medium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073765" y="6553910"/>
            <a:ext cx="8572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dirty="0">
                <a:solidFill>
                  <a:srgbClr val="495255"/>
                </a:solidFill>
                <a:latin typeface="Franklin Gothic Medium"/>
                <a:cs typeface="Franklin Gothic Medium"/>
              </a:rPr>
              <a:t>2</a:t>
            </a:r>
            <a:endParaRPr sz="800">
              <a:latin typeface="Franklin Gothic Medium"/>
              <a:cs typeface="Franklin Gothic Medium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51347" y="1211580"/>
            <a:ext cx="5933694" cy="9791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51347" y="2260092"/>
            <a:ext cx="5933694" cy="97916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51347" y="3308591"/>
            <a:ext cx="5933694" cy="97918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51347" y="4357115"/>
            <a:ext cx="5933694" cy="97916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51347" y="5405628"/>
            <a:ext cx="5933694" cy="977658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055745">
              <a:lnSpc>
                <a:spcPts val="2885"/>
              </a:lnSpc>
              <a:spcBef>
                <a:spcPts val="105"/>
              </a:spcBef>
            </a:pPr>
            <a:r>
              <a:rPr spc="-20" dirty="0"/>
              <a:t>Situation</a:t>
            </a:r>
            <a:r>
              <a:rPr spc="-45" dirty="0"/>
              <a:t> </a:t>
            </a:r>
            <a:r>
              <a:rPr dirty="0"/>
              <a:t>de</a:t>
            </a:r>
            <a:r>
              <a:rPr spc="-25" dirty="0"/>
              <a:t> </a:t>
            </a:r>
            <a:r>
              <a:rPr dirty="0"/>
              <a:t>l’accès</a:t>
            </a:r>
            <a:r>
              <a:rPr spc="-40" dirty="0"/>
              <a:t> </a:t>
            </a:r>
            <a:r>
              <a:rPr spc="-30" dirty="0"/>
              <a:t>à</a:t>
            </a:r>
            <a:r>
              <a:rPr spc="-10" dirty="0"/>
              <a:t> </a:t>
            </a:r>
            <a:r>
              <a:rPr spc="-20" dirty="0"/>
              <a:t>l’électricité</a:t>
            </a:r>
            <a:r>
              <a:rPr spc="-40" dirty="0"/>
              <a:t> </a:t>
            </a:r>
            <a:r>
              <a:rPr spc="-10" dirty="0"/>
              <a:t>au</a:t>
            </a:r>
          </a:p>
          <a:p>
            <a:pPr marL="4055745">
              <a:lnSpc>
                <a:spcPts val="2885"/>
              </a:lnSpc>
            </a:pPr>
            <a:r>
              <a:rPr spc="-20" dirty="0"/>
              <a:t>Sénégal</a:t>
            </a:r>
          </a:p>
          <a:p>
            <a:pPr marL="4043045">
              <a:lnSpc>
                <a:spcPct val="100000"/>
              </a:lnSpc>
              <a:spcBef>
                <a:spcPts val="10"/>
              </a:spcBef>
            </a:pPr>
            <a:endParaRPr spc="-20" dirty="0"/>
          </a:p>
          <a:p>
            <a:pPr marL="4055745" marR="30480">
              <a:lnSpc>
                <a:spcPts val="2650"/>
              </a:lnSpc>
            </a:pPr>
            <a:r>
              <a:rPr spc="-30" dirty="0"/>
              <a:t>Rappel</a:t>
            </a:r>
            <a:r>
              <a:rPr spc="-50" dirty="0"/>
              <a:t> </a:t>
            </a:r>
            <a:r>
              <a:rPr spc="15" dirty="0"/>
              <a:t>sur</a:t>
            </a:r>
            <a:r>
              <a:rPr spc="-35" dirty="0"/>
              <a:t> </a:t>
            </a:r>
            <a:r>
              <a:rPr dirty="0"/>
              <a:t>les</a:t>
            </a:r>
            <a:r>
              <a:rPr spc="-30" dirty="0"/>
              <a:t> </a:t>
            </a:r>
            <a:r>
              <a:rPr spc="-25" dirty="0"/>
              <a:t>systèmes</a:t>
            </a:r>
            <a:r>
              <a:rPr spc="-35" dirty="0"/>
              <a:t> </a:t>
            </a:r>
            <a:r>
              <a:rPr spc="-15" dirty="0"/>
              <a:t>électriques </a:t>
            </a:r>
            <a:r>
              <a:rPr spc="-635" dirty="0"/>
              <a:t> </a:t>
            </a:r>
            <a:r>
              <a:rPr spc="-10" dirty="0"/>
              <a:t>décentralisés</a:t>
            </a:r>
          </a:p>
          <a:p>
            <a:pPr marL="4055745">
              <a:lnSpc>
                <a:spcPts val="2890"/>
              </a:lnSpc>
              <a:spcBef>
                <a:spcPts val="2475"/>
              </a:spcBef>
            </a:pPr>
            <a:r>
              <a:rPr spc="-5" dirty="0"/>
              <a:t>Leçons</a:t>
            </a:r>
            <a:r>
              <a:rPr spc="-45" dirty="0"/>
              <a:t> </a:t>
            </a:r>
            <a:r>
              <a:rPr spc="-5" dirty="0"/>
              <a:t>apprises</a:t>
            </a:r>
            <a:r>
              <a:rPr spc="-45" dirty="0"/>
              <a:t> </a:t>
            </a:r>
            <a:r>
              <a:rPr spc="-25" dirty="0"/>
              <a:t>avec</a:t>
            </a:r>
            <a:r>
              <a:rPr spc="-35" dirty="0"/>
              <a:t> </a:t>
            </a:r>
            <a:r>
              <a:rPr dirty="0"/>
              <a:t>les</a:t>
            </a:r>
            <a:r>
              <a:rPr spc="-45" dirty="0"/>
              <a:t> </a:t>
            </a:r>
            <a:r>
              <a:rPr spc="-20" dirty="0"/>
              <a:t>projets</a:t>
            </a:r>
          </a:p>
          <a:p>
            <a:pPr marL="4055745">
              <a:lnSpc>
                <a:spcPts val="2890"/>
              </a:lnSpc>
            </a:pPr>
            <a:r>
              <a:rPr spc="-20" dirty="0"/>
              <a:t>d’électrification</a:t>
            </a:r>
            <a:r>
              <a:rPr spc="-50" dirty="0"/>
              <a:t> </a:t>
            </a:r>
            <a:r>
              <a:rPr spc="-10" dirty="0"/>
              <a:t>par</a:t>
            </a:r>
            <a:r>
              <a:rPr spc="-40" dirty="0"/>
              <a:t> </a:t>
            </a:r>
            <a:r>
              <a:rPr spc="-50" dirty="0"/>
              <a:t>mini</a:t>
            </a:r>
            <a:r>
              <a:rPr spc="-45" dirty="0"/>
              <a:t> </a:t>
            </a:r>
            <a:r>
              <a:rPr spc="-10" dirty="0"/>
              <a:t>réseaux</a:t>
            </a:r>
          </a:p>
          <a:p>
            <a:pPr marL="4043045">
              <a:lnSpc>
                <a:spcPct val="100000"/>
              </a:lnSpc>
              <a:spcBef>
                <a:spcPts val="10"/>
              </a:spcBef>
            </a:pPr>
            <a:endParaRPr sz="3350"/>
          </a:p>
          <a:p>
            <a:pPr marL="4055745">
              <a:lnSpc>
                <a:spcPct val="100000"/>
              </a:lnSpc>
            </a:pPr>
            <a:r>
              <a:rPr spc="-40" dirty="0"/>
              <a:t>Recommandations</a:t>
            </a:r>
          </a:p>
          <a:p>
            <a:pPr marL="4043045">
              <a:lnSpc>
                <a:spcPct val="100000"/>
              </a:lnSpc>
            </a:pPr>
            <a:endParaRPr sz="2900"/>
          </a:p>
          <a:p>
            <a:pPr marL="4055745">
              <a:lnSpc>
                <a:spcPct val="100000"/>
              </a:lnSpc>
              <a:spcBef>
                <a:spcPts val="1850"/>
              </a:spcBef>
            </a:pPr>
            <a:r>
              <a:rPr spc="-20" dirty="0"/>
              <a:t>Perspectives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6872" y="1210157"/>
            <a:ext cx="10946765" cy="3399154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000" b="1" spc="-5" dirty="0">
                <a:solidFill>
                  <a:srgbClr val="C00000"/>
                </a:solidFill>
                <a:latin typeface="Cambria"/>
                <a:cs typeface="Cambria"/>
              </a:rPr>
              <a:t>Modèle</a:t>
            </a:r>
            <a:r>
              <a:rPr sz="2000" b="1" spc="48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C00000"/>
                </a:solidFill>
                <a:latin typeface="Cambria"/>
                <a:cs typeface="Cambria"/>
              </a:rPr>
              <a:t>2.0</a:t>
            </a:r>
            <a:r>
              <a:rPr sz="2000" b="1" spc="47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mbria"/>
                <a:cs typeface="Cambria"/>
              </a:rPr>
              <a:t>de</a:t>
            </a:r>
            <a:r>
              <a:rPr sz="2000" b="1" spc="48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spc="-10" dirty="0">
                <a:solidFill>
                  <a:srgbClr val="C00000"/>
                </a:solidFill>
                <a:latin typeface="Cambria"/>
                <a:cs typeface="Cambria"/>
              </a:rPr>
              <a:t>minicentrales</a:t>
            </a:r>
            <a:r>
              <a:rPr sz="2000" b="1" spc="484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C00000"/>
                </a:solidFill>
                <a:latin typeface="Cambria"/>
                <a:cs typeface="Cambria"/>
              </a:rPr>
              <a:t>pour</a:t>
            </a:r>
            <a:endParaRPr sz="20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10933430" algn="l"/>
              </a:tabLst>
            </a:pPr>
            <a:r>
              <a:rPr sz="2000" b="1" spc="-5" dirty="0">
                <a:solidFill>
                  <a:srgbClr val="C00000"/>
                </a:solidFill>
                <a:latin typeface="Cambria"/>
                <a:cs typeface="Cambria"/>
              </a:rPr>
              <a:t>amélior</a:t>
            </a:r>
            <a:r>
              <a:rPr sz="20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er</a:t>
            </a:r>
            <a:r>
              <a:rPr sz="2000" b="1" u="sng" spc="-5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000" b="1" u="sng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leur</a:t>
            </a:r>
            <a:r>
              <a:rPr sz="2000" b="1" u="sng" spc="-3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000" b="1" u="sng" spc="-1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durabilité	</a:t>
            </a:r>
            <a:endParaRPr sz="2000">
              <a:latin typeface="Cambria"/>
              <a:cs typeface="Cambria"/>
            </a:endParaRPr>
          </a:p>
          <a:p>
            <a:pPr marL="104139" marR="6764655" indent="-91440" algn="just">
              <a:lnSpc>
                <a:spcPct val="110000"/>
              </a:lnSpc>
              <a:spcBef>
                <a:spcPts val="1405"/>
              </a:spcBef>
              <a:buClr>
                <a:srgbClr val="9BA8B7"/>
              </a:buClr>
              <a:buSzPct val="95000"/>
              <a:buFont typeface="Wingdings"/>
              <a:buChar char=""/>
              <a:tabLst>
                <a:tab pos="240665" algn="l"/>
              </a:tabLst>
            </a:pPr>
            <a:r>
              <a:rPr sz="2000" b="1" spc="-10" dirty="0">
                <a:latin typeface="Cambria"/>
                <a:cs typeface="Cambria"/>
              </a:rPr>
              <a:t>Renforcement</a:t>
            </a:r>
            <a:r>
              <a:rPr sz="2000" b="1" spc="-5" dirty="0">
                <a:latin typeface="Cambria"/>
                <a:cs typeface="Cambria"/>
              </a:rPr>
              <a:t> de</a:t>
            </a:r>
            <a:r>
              <a:rPr sz="2000" b="1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capacité: </a:t>
            </a:r>
            <a:r>
              <a:rPr sz="2000" b="1" dirty="0">
                <a:latin typeface="Cambria"/>
                <a:cs typeface="Cambria"/>
              </a:rPr>
              <a:t> </a:t>
            </a:r>
            <a:r>
              <a:rPr sz="2000" spc="-15" dirty="0">
                <a:latin typeface="Cambria"/>
                <a:cs typeface="Cambria"/>
              </a:rPr>
              <a:t>Formation</a:t>
            </a:r>
            <a:r>
              <a:rPr sz="2000" spc="-1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des</a:t>
            </a:r>
            <a:r>
              <a:rPr sz="2000" spc="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conducteurs</a:t>
            </a:r>
            <a:r>
              <a:rPr sz="2000" dirty="0">
                <a:latin typeface="Cambria"/>
                <a:cs typeface="Cambria"/>
              </a:rPr>
              <a:t> de </a:t>
            </a:r>
            <a:r>
              <a:rPr sz="2000" spc="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centrales</a:t>
            </a:r>
            <a:r>
              <a:rPr sz="2000" spc="-2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sur</a:t>
            </a:r>
            <a:r>
              <a:rPr sz="2000" spc="-2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la</a:t>
            </a:r>
            <a:r>
              <a:rPr sz="2000" spc="-1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technologie</a:t>
            </a:r>
            <a:r>
              <a:rPr sz="2000" spc="-35" dirty="0">
                <a:latin typeface="Cambria"/>
                <a:cs typeface="Cambria"/>
              </a:rPr>
              <a:t> </a:t>
            </a:r>
            <a:r>
              <a:rPr sz="2000" spc="5" dirty="0">
                <a:latin typeface="Cambria"/>
                <a:cs typeface="Cambria"/>
              </a:rPr>
              <a:t>smart.</a:t>
            </a:r>
            <a:endParaRPr sz="2000">
              <a:latin typeface="Cambria"/>
              <a:cs typeface="Cambria"/>
            </a:endParaRPr>
          </a:p>
          <a:p>
            <a:pPr marL="104139" marR="6764020" indent="-91440" algn="just">
              <a:lnSpc>
                <a:spcPct val="110000"/>
              </a:lnSpc>
              <a:spcBef>
                <a:spcPts val="1390"/>
              </a:spcBef>
              <a:buClr>
                <a:srgbClr val="9BA8B7"/>
              </a:buClr>
              <a:buSzPct val="95000"/>
              <a:buFont typeface="Wingdings"/>
              <a:buChar char=""/>
              <a:tabLst>
                <a:tab pos="240665" algn="l"/>
              </a:tabLst>
            </a:pPr>
            <a:r>
              <a:rPr sz="2000" b="1" spc="-5" dirty="0">
                <a:latin typeface="Cambria"/>
                <a:cs typeface="Cambria"/>
              </a:rPr>
              <a:t>Socio-économique:</a:t>
            </a:r>
            <a:r>
              <a:rPr sz="2000" b="1" spc="434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Identification </a:t>
            </a:r>
            <a:r>
              <a:rPr sz="2000" spc="-43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et</a:t>
            </a:r>
            <a:r>
              <a:rPr sz="2000" dirty="0">
                <a:latin typeface="Cambria"/>
                <a:cs typeface="Cambria"/>
              </a:rPr>
              <a:t> </a:t>
            </a:r>
            <a:r>
              <a:rPr sz="2000" spc="-10" dirty="0">
                <a:latin typeface="Cambria"/>
                <a:cs typeface="Cambria"/>
              </a:rPr>
              <a:t>création</a:t>
            </a:r>
            <a:r>
              <a:rPr sz="2000" spc="-5" dirty="0">
                <a:latin typeface="Cambria"/>
                <a:cs typeface="Cambria"/>
              </a:rPr>
              <a:t> d'une</a:t>
            </a:r>
            <a:r>
              <a:rPr sz="200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zone</a:t>
            </a:r>
            <a:r>
              <a:rPr sz="200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industrielle </a:t>
            </a:r>
            <a:r>
              <a:rPr sz="200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villageoise dénommée </a:t>
            </a:r>
            <a:r>
              <a:rPr sz="2000" b="1" spc="-45" dirty="0">
                <a:latin typeface="Cambria"/>
                <a:cs typeface="Cambria"/>
              </a:rPr>
              <a:t>ZACAT </a:t>
            </a:r>
            <a:r>
              <a:rPr sz="2000" b="1" spc="-5" dirty="0">
                <a:latin typeface="Cambria"/>
                <a:cs typeface="Cambria"/>
              </a:rPr>
              <a:t>(Zone </a:t>
            </a:r>
            <a:r>
              <a:rPr sz="2000" b="1" dirty="0">
                <a:latin typeface="Cambria"/>
                <a:cs typeface="Cambria"/>
              </a:rPr>
              <a:t> </a:t>
            </a:r>
            <a:r>
              <a:rPr sz="2000" b="1" spc="-40" dirty="0">
                <a:latin typeface="Cambria"/>
                <a:cs typeface="Cambria"/>
              </a:rPr>
              <a:t>d'Activité</a:t>
            </a:r>
            <a:r>
              <a:rPr sz="2000" b="1" spc="-55" dirty="0">
                <a:latin typeface="Cambria"/>
                <a:cs typeface="Cambria"/>
              </a:rPr>
              <a:t> </a:t>
            </a:r>
            <a:r>
              <a:rPr sz="2000" b="1" dirty="0">
                <a:latin typeface="Cambria"/>
                <a:cs typeface="Cambria"/>
              </a:rPr>
              <a:t>de</a:t>
            </a:r>
            <a:r>
              <a:rPr sz="2000" b="1" spc="-10" dirty="0">
                <a:latin typeface="Cambria"/>
                <a:cs typeface="Cambria"/>
              </a:rPr>
              <a:t> Transformation).</a:t>
            </a:r>
            <a:endParaRPr sz="2000">
              <a:latin typeface="Cambria"/>
              <a:cs typeface="Cambri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33627" y="192023"/>
            <a:ext cx="11174730" cy="5271135"/>
            <a:chOff x="833627" y="192023"/>
            <a:chExt cx="11174730" cy="527113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85360" y="1124838"/>
              <a:ext cx="6869176" cy="43383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3627" y="192023"/>
              <a:ext cx="11174730" cy="1346453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27556" y="332994"/>
            <a:ext cx="35363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90" dirty="0">
                <a:solidFill>
                  <a:srgbClr val="404040"/>
                </a:solidFill>
              </a:rPr>
              <a:t>5.</a:t>
            </a:r>
            <a:r>
              <a:rPr sz="3600" spc="285" dirty="0">
                <a:solidFill>
                  <a:srgbClr val="404040"/>
                </a:solidFill>
              </a:rPr>
              <a:t> </a:t>
            </a:r>
            <a:r>
              <a:rPr sz="3600" spc="150" dirty="0">
                <a:solidFill>
                  <a:srgbClr val="404040"/>
                </a:solidFill>
              </a:rPr>
              <a:t>Perspectives</a:t>
            </a:r>
            <a:endParaRPr sz="3600"/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20</a:t>
            </a:fld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5912" y="1194028"/>
            <a:ext cx="11007725" cy="279400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000" b="1" spc="-5" dirty="0">
                <a:solidFill>
                  <a:srgbClr val="C00000"/>
                </a:solidFill>
                <a:latin typeface="Cambria"/>
                <a:cs typeface="Cambria"/>
              </a:rPr>
              <a:t>Modèle</a:t>
            </a:r>
            <a:r>
              <a:rPr sz="2000" b="1" spc="46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mbria"/>
                <a:cs typeface="Cambria"/>
              </a:rPr>
              <a:t>2.0</a:t>
            </a:r>
            <a:r>
              <a:rPr sz="2000" b="1" spc="459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mbria"/>
                <a:cs typeface="Cambria"/>
              </a:rPr>
              <a:t>de</a:t>
            </a:r>
            <a:r>
              <a:rPr sz="2000" b="1" spc="47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spc="-10" dirty="0">
                <a:solidFill>
                  <a:srgbClr val="C00000"/>
                </a:solidFill>
                <a:latin typeface="Cambria"/>
                <a:cs typeface="Cambria"/>
              </a:rPr>
              <a:t>minicentrales</a:t>
            </a:r>
            <a:r>
              <a:rPr sz="2000" b="1" spc="49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000" b="1" spc="-5" dirty="0">
                <a:solidFill>
                  <a:srgbClr val="C00000"/>
                </a:solidFill>
                <a:latin typeface="Cambria"/>
                <a:cs typeface="Cambria"/>
              </a:rPr>
              <a:t>pour</a:t>
            </a:r>
            <a:endParaRPr sz="20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10994390" algn="l"/>
              </a:tabLst>
            </a:pPr>
            <a:r>
              <a:rPr sz="2000" b="1" spc="-5" dirty="0">
                <a:solidFill>
                  <a:srgbClr val="C00000"/>
                </a:solidFill>
                <a:latin typeface="Cambria"/>
                <a:cs typeface="Cambria"/>
              </a:rPr>
              <a:t>amélior</a:t>
            </a:r>
            <a:r>
              <a:rPr sz="20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er</a:t>
            </a:r>
            <a:r>
              <a:rPr sz="2000" b="1" u="sng" spc="-5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0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leur</a:t>
            </a:r>
            <a:r>
              <a:rPr sz="2000" b="1" u="sng" spc="-1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000" b="1" u="sng" spc="-1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durabilité	</a:t>
            </a:r>
            <a:endParaRPr sz="2000">
              <a:latin typeface="Cambria"/>
              <a:cs typeface="Cambria"/>
            </a:endParaRPr>
          </a:p>
          <a:p>
            <a:pPr marL="216535" indent="-204470">
              <a:lnSpc>
                <a:spcPct val="100000"/>
              </a:lnSpc>
              <a:spcBef>
                <a:spcPts val="1639"/>
              </a:spcBef>
              <a:buClr>
                <a:srgbClr val="9BA8B7"/>
              </a:buClr>
              <a:buSzPct val="94444"/>
              <a:buFont typeface="Wingdings"/>
              <a:buChar char=""/>
              <a:tabLst>
                <a:tab pos="217170" algn="l"/>
              </a:tabLst>
            </a:pPr>
            <a:r>
              <a:rPr sz="1800" b="1" spc="-15" dirty="0">
                <a:latin typeface="Cambria"/>
                <a:cs typeface="Cambria"/>
              </a:rPr>
              <a:t>Technique:</a:t>
            </a:r>
            <a:endParaRPr sz="1800">
              <a:latin typeface="Cambria"/>
              <a:cs typeface="Cambria"/>
            </a:endParaRPr>
          </a:p>
          <a:p>
            <a:pPr marL="579120" marR="6831330" lvl="1" indent="-182880" algn="just">
              <a:lnSpc>
                <a:spcPct val="100000"/>
              </a:lnSpc>
              <a:spcBef>
                <a:spcPts val="595"/>
              </a:spcBef>
              <a:buFont typeface="Wingdings"/>
              <a:buChar char=""/>
              <a:tabLst>
                <a:tab pos="579755" algn="l"/>
              </a:tabLst>
            </a:pPr>
            <a:r>
              <a:rPr sz="1600" b="1" spc="-15" dirty="0">
                <a:latin typeface="Cambria"/>
                <a:cs typeface="Cambria"/>
              </a:rPr>
              <a:t>Adapter </a:t>
            </a:r>
            <a:r>
              <a:rPr sz="1600" b="1" spc="-5" dirty="0">
                <a:latin typeface="Cambria"/>
                <a:cs typeface="Cambria"/>
              </a:rPr>
              <a:t>continuellement la </a:t>
            </a:r>
            <a:r>
              <a:rPr sz="1600" b="1" spc="-10" dirty="0">
                <a:latin typeface="Cambria"/>
                <a:cs typeface="Cambria"/>
              </a:rPr>
              <a:t>puissance </a:t>
            </a:r>
            <a:r>
              <a:rPr sz="1600" b="1" spc="-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pour </a:t>
            </a:r>
            <a:r>
              <a:rPr sz="1600" spc="-5" dirty="0">
                <a:latin typeface="Cambria"/>
                <a:cs typeface="Cambria"/>
              </a:rPr>
              <a:t>alimenter </a:t>
            </a:r>
            <a:r>
              <a:rPr sz="1600" spc="-10" dirty="0">
                <a:latin typeface="Cambria"/>
                <a:cs typeface="Cambria"/>
              </a:rPr>
              <a:t>tous </a:t>
            </a:r>
            <a:r>
              <a:rPr sz="1600" spc="-5" dirty="0">
                <a:latin typeface="Cambria"/>
                <a:cs typeface="Cambria"/>
              </a:rPr>
              <a:t>les usages </a:t>
            </a:r>
            <a:r>
              <a:rPr sz="1600" spc="-10" dirty="0">
                <a:latin typeface="Cambria"/>
                <a:cs typeface="Cambria"/>
              </a:rPr>
              <a:t>actuels </a:t>
            </a:r>
            <a:r>
              <a:rPr sz="1600" spc="-5" dirty="0">
                <a:latin typeface="Cambria"/>
                <a:cs typeface="Cambria"/>
              </a:rPr>
              <a:t>et 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futurs.</a:t>
            </a:r>
            <a:endParaRPr sz="1600">
              <a:latin typeface="Cambria"/>
              <a:cs typeface="Cambria"/>
            </a:endParaRPr>
          </a:p>
          <a:p>
            <a:pPr marL="579120" marR="6828155" lvl="1" indent="-182880" algn="just">
              <a:lnSpc>
                <a:spcPct val="100000"/>
              </a:lnSpc>
              <a:spcBef>
                <a:spcPts val="600"/>
              </a:spcBef>
              <a:buFont typeface="Wingdings"/>
              <a:buChar char=""/>
              <a:tabLst>
                <a:tab pos="579755" algn="l"/>
              </a:tabLst>
            </a:pPr>
            <a:r>
              <a:rPr sz="1600" b="1" spc="-20" dirty="0">
                <a:latin typeface="Cambria"/>
                <a:cs typeface="Cambria"/>
              </a:rPr>
              <a:t>Prévoir </a:t>
            </a:r>
            <a:r>
              <a:rPr sz="1600" b="1" spc="-10" dirty="0">
                <a:latin typeface="Cambria"/>
                <a:cs typeface="Cambria"/>
              </a:rPr>
              <a:t>une cellule d'injection </a:t>
            </a:r>
            <a:r>
              <a:rPr sz="1600" spc="-5" dirty="0">
                <a:latin typeface="Cambria"/>
                <a:cs typeface="Cambria"/>
              </a:rPr>
              <a:t>dans </a:t>
            </a:r>
            <a:r>
              <a:rPr sz="1600" spc="5" dirty="0">
                <a:latin typeface="Cambria"/>
                <a:cs typeface="Cambria"/>
              </a:rPr>
              <a:t>la </a:t>
            </a:r>
            <a:r>
              <a:rPr sz="1600" spc="1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salle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de</a:t>
            </a:r>
            <a:r>
              <a:rPr sz="1600" dirty="0">
                <a:latin typeface="Cambria"/>
                <a:cs typeface="Cambria"/>
              </a:rPr>
              <a:t> commande</a:t>
            </a:r>
            <a:r>
              <a:rPr sz="1600" spc="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pour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une</a:t>
            </a:r>
            <a:r>
              <a:rPr sz="1600" spc="-5" dirty="0">
                <a:latin typeface="Cambria"/>
                <a:cs typeface="Cambria"/>
              </a:rPr>
              <a:t> injection 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15" dirty="0">
                <a:latin typeface="Cambria"/>
                <a:cs typeface="Cambria"/>
              </a:rPr>
              <a:t>future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sur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le </a:t>
            </a:r>
            <a:r>
              <a:rPr sz="1600" spc="-10" dirty="0">
                <a:latin typeface="Cambria"/>
                <a:cs typeface="Cambria"/>
              </a:rPr>
              <a:t>réseau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-70" dirty="0">
                <a:latin typeface="Cambria"/>
                <a:cs typeface="Cambria"/>
              </a:rPr>
              <a:t>MT.</a:t>
            </a:r>
            <a:endParaRPr sz="16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9960" y="4039361"/>
            <a:ext cx="152082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4945" marR="5080" indent="-182880">
              <a:lnSpc>
                <a:spcPct val="100000"/>
              </a:lnSpc>
              <a:spcBef>
                <a:spcPts val="95"/>
              </a:spcBef>
              <a:buFont typeface="Wingdings"/>
              <a:buChar char=""/>
              <a:tabLst>
                <a:tab pos="195580" algn="l"/>
              </a:tabLst>
            </a:pPr>
            <a:r>
              <a:rPr sz="1600" b="1" spc="-5" dirty="0">
                <a:latin typeface="Cambria"/>
                <a:cs typeface="Cambria"/>
              </a:rPr>
              <a:t>Privilégier </a:t>
            </a:r>
            <a:r>
              <a:rPr sz="1600" b="1" dirty="0">
                <a:latin typeface="Cambria"/>
                <a:cs typeface="Cambria"/>
              </a:rPr>
              <a:t> </a:t>
            </a:r>
            <a:r>
              <a:rPr sz="1600" b="1" spc="-25" dirty="0">
                <a:latin typeface="Cambria"/>
                <a:cs typeface="Cambria"/>
              </a:rPr>
              <a:t>c</a:t>
            </a:r>
            <a:r>
              <a:rPr sz="1600" b="1" spc="-10" dirty="0">
                <a:latin typeface="Cambria"/>
                <a:cs typeface="Cambria"/>
              </a:rPr>
              <a:t>on</a:t>
            </a:r>
            <a:r>
              <a:rPr sz="1600" b="1" spc="-25" dirty="0">
                <a:latin typeface="Cambria"/>
                <a:cs typeface="Cambria"/>
              </a:rPr>
              <a:t>t</a:t>
            </a:r>
            <a:r>
              <a:rPr sz="1600" b="1" spc="-5" dirty="0">
                <a:latin typeface="Cambria"/>
                <a:cs typeface="Cambria"/>
              </a:rPr>
              <a:t>ene</a:t>
            </a:r>
            <a:r>
              <a:rPr sz="1600" b="1" dirty="0">
                <a:latin typeface="Cambria"/>
                <a:cs typeface="Cambria"/>
              </a:rPr>
              <a:t>u</a:t>
            </a:r>
            <a:r>
              <a:rPr sz="1600" b="1" spc="-10" dirty="0">
                <a:latin typeface="Cambria"/>
                <a:cs typeface="Cambria"/>
              </a:rPr>
              <a:t>risés</a:t>
            </a:r>
            <a:endParaRPr sz="16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83079" y="4039361"/>
            <a:ext cx="206502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95"/>
              </a:spcBef>
              <a:tabLst>
                <a:tab pos="1034415" algn="l"/>
              </a:tabLst>
            </a:pPr>
            <a:r>
              <a:rPr sz="1600" b="1" spc="-10" dirty="0">
                <a:latin typeface="Cambria"/>
                <a:cs typeface="Cambria"/>
              </a:rPr>
              <a:t>des	systèmes</a:t>
            </a:r>
            <a:endParaRPr sz="1600">
              <a:latin typeface="Cambria"/>
              <a:cs typeface="Cambria"/>
            </a:endParaRPr>
          </a:p>
          <a:p>
            <a:pPr marR="7620" algn="r">
              <a:lnSpc>
                <a:spcPct val="100000"/>
              </a:lnSpc>
              <a:tabLst>
                <a:tab pos="652145" algn="l"/>
                <a:tab pos="1209675" algn="l"/>
              </a:tabLst>
            </a:pPr>
            <a:r>
              <a:rPr sz="1600" spc="-10" dirty="0">
                <a:latin typeface="Cambria"/>
                <a:cs typeface="Cambria"/>
              </a:rPr>
              <a:t>pour	une	meilleure</a:t>
            </a:r>
            <a:endParaRPr sz="16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9960" y="4527041"/>
            <a:ext cx="3799204" cy="1564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4945" algn="just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Cambria"/>
                <a:cs typeface="Cambria"/>
              </a:rPr>
              <a:t>rapidité</a:t>
            </a:r>
            <a:r>
              <a:rPr sz="1600" spc="580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de</a:t>
            </a:r>
            <a:r>
              <a:rPr sz="1600" spc="58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redéploiement</a:t>
            </a:r>
            <a:r>
              <a:rPr sz="1600" spc="59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rapide</a:t>
            </a:r>
            <a:r>
              <a:rPr sz="1600" spc="590" dirty="0">
                <a:latin typeface="Cambria"/>
                <a:cs typeface="Cambria"/>
              </a:rPr>
              <a:t> </a:t>
            </a:r>
            <a:r>
              <a:rPr sz="1600" spc="-20" dirty="0">
                <a:latin typeface="Cambria"/>
                <a:cs typeface="Cambria"/>
              </a:rPr>
              <a:t>avec</a:t>
            </a:r>
            <a:endParaRPr sz="1600">
              <a:latin typeface="Cambria"/>
              <a:cs typeface="Cambria"/>
            </a:endParaRPr>
          </a:p>
          <a:p>
            <a:pPr marL="194945" algn="just">
              <a:lnSpc>
                <a:spcPct val="100000"/>
              </a:lnSpc>
            </a:pPr>
            <a:r>
              <a:rPr sz="1600" spc="-15" dirty="0">
                <a:latin typeface="Cambria"/>
                <a:cs typeface="Cambria"/>
              </a:rPr>
              <a:t>l’arrivée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du</a:t>
            </a:r>
            <a:r>
              <a:rPr sz="1600" spc="-2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réseau.</a:t>
            </a:r>
            <a:endParaRPr sz="1600">
              <a:latin typeface="Cambria"/>
              <a:cs typeface="Cambria"/>
            </a:endParaRPr>
          </a:p>
          <a:p>
            <a:pPr marL="194945" marR="5080" indent="-182880" algn="just">
              <a:lnSpc>
                <a:spcPct val="100000"/>
              </a:lnSpc>
              <a:spcBef>
                <a:spcPts val="600"/>
              </a:spcBef>
              <a:buFont typeface="Wingdings"/>
              <a:buChar char=""/>
              <a:tabLst>
                <a:tab pos="240029" algn="l"/>
              </a:tabLst>
            </a:pPr>
            <a:r>
              <a:rPr sz="1600" b="1" spc="-10" dirty="0">
                <a:latin typeface="Cambria"/>
                <a:cs typeface="Cambria"/>
              </a:rPr>
              <a:t>Recourir</a:t>
            </a:r>
            <a:r>
              <a:rPr sz="1600" b="1" spc="-5" dirty="0">
                <a:latin typeface="Cambria"/>
                <a:cs typeface="Cambria"/>
              </a:rPr>
              <a:t> </a:t>
            </a:r>
            <a:r>
              <a:rPr sz="1600" b="1" spc="-10" dirty="0">
                <a:latin typeface="Cambria"/>
                <a:cs typeface="Cambria"/>
              </a:rPr>
              <a:t>aux</a:t>
            </a:r>
            <a:r>
              <a:rPr sz="1600" b="1" spc="-5" dirty="0">
                <a:latin typeface="Cambria"/>
                <a:cs typeface="Cambria"/>
              </a:rPr>
              <a:t> batteries</a:t>
            </a:r>
            <a:r>
              <a:rPr sz="1600" b="1" dirty="0">
                <a:latin typeface="Cambria"/>
                <a:cs typeface="Cambria"/>
              </a:rPr>
              <a:t> </a:t>
            </a:r>
            <a:r>
              <a:rPr sz="1600" b="1" spc="-5" dirty="0">
                <a:latin typeface="Cambria"/>
                <a:cs typeface="Cambria"/>
              </a:rPr>
              <a:t>Li-ion</a:t>
            </a:r>
            <a:r>
              <a:rPr sz="1600" b="1" dirty="0">
                <a:latin typeface="Cambria"/>
                <a:cs typeface="Cambria"/>
              </a:rPr>
              <a:t> </a:t>
            </a:r>
            <a:r>
              <a:rPr sz="1600" spc="10" dirty="0">
                <a:latin typeface="Cambria"/>
                <a:cs typeface="Cambria"/>
              </a:rPr>
              <a:t>ou 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technologie </a:t>
            </a:r>
            <a:r>
              <a:rPr sz="1600" spc="-5" dirty="0">
                <a:latin typeface="Cambria"/>
                <a:cs typeface="Cambria"/>
              </a:rPr>
              <a:t>similaires </a:t>
            </a:r>
            <a:r>
              <a:rPr sz="1600" spc="-20" dirty="0">
                <a:latin typeface="Cambria"/>
                <a:cs typeface="Cambria"/>
              </a:rPr>
              <a:t>avec </a:t>
            </a:r>
            <a:r>
              <a:rPr sz="1600" spc="-5" dirty="0">
                <a:latin typeface="Cambria"/>
                <a:cs typeface="Cambria"/>
              </a:rPr>
              <a:t>climatisation 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de salle batterie </a:t>
            </a:r>
            <a:r>
              <a:rPr sz="1600" spc="-10" dirty="0">
                <a:latin typeface="Cambria"/>
                <a:cs typeface="Cambria"/>
              </a:rPr>
              <a:t>pour une durée</a:t>
            </a:r>
            <a:r>
              <a:rPr sz="1600" spc="-5" dirty="0">
                <a:latin typeface="Cambria"/>
                <a:cs typeface="Cambria"/>
              </a:rPr>
              <a:t> de </a:t>
            </a:r>
            <a:r>
              <a:rPr sz="1600" spc="-10" dirty="0">
                <a:latin typeface="Cambria"/>
                <a:cs typeface="Cambria"/>
              </a:rPr>
              <a:t>vie </a:t>
            </a:r>
            <a:r>
              <a:rPr sz="1600" spc="-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plus</a:t>
            </a:r>
            <a:r>
              <a:rPr sz="1600" spc="1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longue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des batteries.</a:t>
            </a:r>
            <a:endParaRPr sz="1600">
              <a:latin typeface="Cambria"/>
              <a:cs typeface="Cambria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1019" y="0"/>
            <a:ext cx="10953750" cy="1297686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35253" y="92202"/>
            <a:ext cx="35363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90" dirty="0">
                <a:solidFill>
                  <a:srgbClr val="404040"/>
                </a:solidFill>
              </a:rPr>
              <a:t>5.</a:t>
            </a:r>
            <a:r>
              <a:rPr sz="3600" spc="285" dirty="0">
                <a:solidFill>
                  <a:srgbClr val="404040"/>
                </a:solidFill>
              </a:rPr>
              <a:t> </a:t>
            </a:r>
            <a:r>
              <a:rPr sz="3600" spc="150" dirty="0">
                <a:solidFill>
                  <a:srgbClr val="404040"/>
                </a:solidFill>
              </a:rPr>
              <a:t>Perspectives</a:t>
            </a:r>
            <a:endParaRPr sz="3600"/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84065" y="1193571"/>
            <a:ext cx="7607934" cy="5535295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3348291" y="5721184"/>
            <a:ext cx="994410" cy="501015"/>
            <a:chOff x="3348291" y="5721184"/>
            <a:chExt cx="994410" cy="501015"/>
          </a:xfrm>
        </p:grpSpPr>
        <p:sp>
          <p:nvSpPr>
            <p:cNvPr id="10" name="object 10"/>
            <p:cNvSpPr/>
            <p:nvPr/>
          </p:nvSpPr>
          <p:spPr>
            <a:xfrm>
              <a:off x="3356228" y="5729122"/>
              <a:ext cx="978535" cy="485140"/>
            </a:xfrm>
            <a:custGeom>
              <a:avLst/>
              <a:gdLst/>
              <a:ahLst/>
              <a:cxnLst/>
              <a:rect l="l" t="t" r="r" b="b"/>
              <a:pathLst>
                <a:path w="978535" h="485139">
                  <a:moveTo>
                    <a:pt x="15240" y="121158"/>
                  </a:moveTo>
                  <a:lnTo>
                    <a:pt x="0" y="121158"/>
                  </a:lnTo>
                  <a:lnTo>
                    <a:pt x="0" y="363474"/>
                  </a:lnTo>
                  <a:lnTo>
                    <a:pt x="15240" y="363474"/>
                  </a:lnTo>
                  <a:lnTo>
                    <a:pt x="15240" y="121158"/>
                  </a:lnTo>
                  <a:close/>
                </a:path>
                <a:path w="978535" h="485139">
                  <a:moveTo>
                    <a:pt x="60579" y="121158"/>
                  </a:moveTo>
                  <a:lnTo>
                    <a:pt x="30353" y="121158"/>
                  </a:lnTo>
                  <a:lnTo>
                    <a:pt x="30353" y="363474"/>
                  </a:lnTo>
                  <a:lnTo>
                    <a:pt x="60579" y="363474"/>
                  </a:lnTo>
                  <a:lnTo>
                    <a:pt x="60579" y="121158"/>
                  </a:lnTo>
                  <a:close/>
                </a:path>
                <a:path w="978535" h="485139">
                  <a:moveTo>
                    <a:pt x="736092" y="0"/>
                  </a:moveTo>
                  <a:lnTo>
                    <a:pt x="736092" y="121158"/>
                  </a:lnTo>
                  <a:lnTo>
                    <a:pt x="75819" y="121158"/>
                  </a:lnTo>
                  <a:lnTo>
                    <a:pt x="75819" y="363474"/>
                  </a:lnTo>
                  <a:lnTo>
                    <a:pt x="736092" y="363474"/>
                  </a:lnTo>
                  <a:lnTo>
                    <a:pt x="736092" y="484632"/>
                  </a:lnTo>
                  <a:lnTo>
                    <a:pt x="978408" y="242316"/>
                  </a:lnTo>
                  <a:lnTo>
                    <a:pt x="736092" y="0"/>
                  </a:lnTo>
                  <a:close/>
                </a:path>
              </a:pathLst>
            </a:custGeom>
            <a:solidFill>
              <a:srgbClr val="9BA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356228" y="5729122"/>
              <a:ext cx="978535" cy="485140"/>
            </a:xfrm>
            <a:custGeom>
              <a:avLst/>
              <a:gdLst/>
              <a:ahLst/>
              <a:cxnLst/>
              <a:rect l="l" t="t" r="r" b="b"/>
              <a:pathLst>
                <a:path w="978535" h="485139">
                  <a:moveTo>
                    <a:pt x="0" y="121158"/>
                  </a:moveTo>
                  <a:lnTo>
                    <a:pt x="15240" y="121158"/>
                  </a:lnTo>
                  <a:lnTo>
                    <a:pt x="15240" y="363474"/>
                  </a:lnTo>
                  <a:lnTo>
                    <a:pt x="0" y="363474"/>
                  </a:lnTo>
                  <a:lnTo>
                    <a:pt x="0" y="121158"/>
                  </a:lnTo>
                  <a:close/>
                </a:path>
                <a:path w="978535" h="485139">
                  <a:moveTo>
                    <a:pt x="30353" y="121158"/>
                  </a:moveTo>
                  <a:lnTo>
                    <a:pt x="60579" y="121158"/>
                  </a:lnTo>
                  <a:lnTo>
                    <a:pt x="60579" y="363474"/>
                  </a:lnTo>
                  <a:lnTo>
                    <a:pt x="30353" y="363474"/>
                  </a:lnTo>
                  <a:lnTo>
                    <a:pt x="30353" y="121158"/>
                  </a:lnTo>
                  <a:close/>
                </a:path>
                <a:path w="978535" h="485139">
                  <a:moveTo>
                    <a:pt x="75819" y="121158"/>
                  </a:moveTo>
                  <a:lnTo>
                    <a:pt x="736092" y="121158"/>
                  </a:lnTo>
                  <a:lnTo>
                    <a:pt x="736092" y="0"/>
                  </a:lnTo>
                  <a:lnTo>
                    <a:pt x="978408" y="242316"/>
                  </a:lnTo>
                  <a:lnTo>
                    <a:pt x="736092" y="484632"/>
                  </a:lnTo>
                  <a:lnTo>
                    <a:pt x="736092" y="363474"/>
                  </a:lnTo>
                  <a:lnTo>
                    <a:pt x="75819" y="363474"/>
                  </a:lnTo>
                  <a:lnTo>
                    <a:pt x="75819" y="121158"/>
                  </a:lnTo>
                  <a:close/>
                </a:path>
              </a:pathLst>
            </a:custGeom>
            <a:ln w="15875">
              <a:solidFill>
                <a:srgbClr val="3E45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21</a:t>
            </a:fld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6881" y="1486027"/>
            <a:ext cx="10379710" cy="3918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253345" algn="l"/>
              </a:tabLst>
            </a:pP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M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odes</a:t>
            </a:r>
            <a:r>
              <a:rPr sz="2400" b="1" u="sng" spc="-2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de</a:t>
            </a:r>
            <a:r>
              <a:rPr sz="2400" b="1" u="sng" spc="-1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réalisation</a:t>
            </a:r>
            <a:r>
              <a:rPr sz="2400" b="1" u="sng" spc="-4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des </a:t>
            </a:r>
            <a:r>
              <a:rPr sz="2400" b="1" u="sng" spc="-1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projets </a:t>
            </a:r>
            <a:r>
              <a:rPr sz="2400" b="1" u="sng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ERD	</a:t>
            </a:r>
            <a:endParaRPr sz="24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2200">
              <a:latin typeface="Cambria"/>
              <a:cs typeface="Cambria"/>
            </a:endParaRPr>
          </a:p>
          <a:p>
            <a:pPr marL="350520" indent="-338455" algn="just">
              <a:lnSpc>
                <a:spcPct val="100000"/>
              </a:lnSpc>
              <a:buFont typeface="Wingdings"/>
              <a:buChar char=""/>
              <a:tabLst>
                <a:tab pos="351155" algn="l"/>
              </a:tabLst>
            </a:pPr>
            <a:r>
              <a:rPr sz="2400" b="1" spc="-5" dirty="0">
                <a:latin typeface="Cambria"/>
                <a:cs typeface="Cambria"/>
              </a:rPr>
              <a:t>Mise</a:t>
            </a:r>
            <a:r>
              <a:rPr sz="2400" b="1" spc="35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en</a:t>
            </a:r>
            <a:r>
              <a:rPr sz="2400" b="1" spc="30" dirty="0">
                <a:latin typeface="Cambria"/>
                <a:cs typeface="Cambria"/>
              </a:rPr>
              <a:t> </a:t>
            </a:r>
            <a:r>
              <a:rPr sz="2400" b="1" spc="-10" dirty="0">
                <a:latin typeface="Cambria"/>
                <a:cs typeface="Cambria"/>
              </a:rPr>
              <a:t>concurrence:</a:t>
            </a:r>
            <a:r>
              <a:rPr sz="2400" b="1" spc="620" dirty="0">
                <a:latin typeface="Cambria"/>
                <a:cs typeface="Cambria"/>
              </a:rPr>
              <a:t> </a:t>
            </a:r>
            <a:r>
              <a:rPr sz="2400" spc="-125" dirty="0">
                <a:latin typeface="Cambria"/>
                <a:cs typeface="Cambria"/>
              </a:rPr>
              <a:t>L’</a:t>
            </a:r>
            <a:r>
              <a:rPr sz="2400" spc="3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Agence</a:t>
            </a:r>
            <a:r>
              <a:rPr sz="2400" spc="3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d’électrification</a:t>
            </a:r>
            <a:r>
              <a:rPr sz="2400" spc="2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rurale</a:t>
            </a:r>
            <a:r>
              <a:rPr sz="2400" spc="58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met</a:t>
            </a:r>
            <a:r>
              <a:rPr sz="2400" spc="4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à</a:t>
            </a:r>
            <a:r>
              <a:rPr sz="2400" spc="4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la</a:t>
            </a:r>
            <a:r>
              <a:rPr sz="2400" spc="4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disposition</a:t>
            </a:r>
            <a:endParaRPr sz="2400">
              <a:latin typeface="Cambria"/>
              <a:cs typeface="Cambria"/>
            </a:endParaRPr>
          </a:p>
          <a:p>
            <a:pPr marL="104139">
              <a:lnSpc>
                <a:spcPct val="100000"/>
              </a:lnSpc>
              <a:spcBef>
                <a:spcPts val="204"/>
              </a:spcBef>
            </a:pPr>
            <a:r>
              <a:rPr sz="2400" spc="-10" dirty="0">
                <a:latin typeface="Cambria"/>
                <a:cs typeface="Cambria"/>
              </a:rPr>
              <a:t>d’opérateurs </a:t>
            </a:r>
            <a:r>
              <a:rPr sz="2400" spc="-20" dirty="0">
                <a:latin typeface="Cambria"/>
                <a:cs typeface="Cambria"/>
              </a:rPr>
              <a:t>privés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des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ouvrages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sur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des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zones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d’ERD pour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exploitation.</a:t>
            </a:r>
            <a:endParaRPr sz="2400">
              <a:latin typeface="Cambria"/>
              <a:cs typeface="Cambria"/>
            </a:endParaRPr>
          </a:p>
          <a:p>
            <a:pPr marL="104139" marR="5080" indent="-91440" algn="just">
              <a:lnSpc>
                <a:spcPct val="110000"/>
              </a:lnSpc>
              <a:spcBef>
                <a:spcPts val="1980"/>
              </a:spcBef>
              <a:buClr>
                <a:srgbClr val="9BA8B7"/>
              </a:buClr>
              <a:buFont typeface="Wingdings"/>
              <a:buChar char=""/>
              <a:tabLst>
                <a:tab pos="351155" algn="l"/>
              </a:tabLst>
            </a:pPr>
            <a:r>
              <a:rPr sz="2400" b="1" spc="-5" dirty="0">
                <a:latin typeface="Cambria"/>
                <a:cs typeface="Cambria"/>
              </a:rPr>
              <a:t>Sur</a:t>
            </a:r>
            <a:r>
              <a:rPr sz="2400" b="1" dirty="0">
                <a:latin typeface="Cambria"/>
                <a:cs typeface="Cambria"/>
              </a:rPr>
              <a:t> </a:t>
            </a:r>
            <a:r>
              <a:rPr sz="2400" b="1" spc="-20" dirty="0">
                <a:latin typeface="Cambria"/>
                <a:cs typeface="Cambria"/>
              </a:rPr>
              <a:t>initiative</a:t>
            </a:r>
            <a:r>
              <a:rPr sz="2400" b="1" spc="-15" dirty="0">
                <a:latin typeface="Cambria"/>
                <a:cs typeface="Cambria"/>
              </a:rPr>
              <a:t> </a:t>
            </a:r>
            <a:r>
              <a:rPr sz="2400" b="1" spc="-5" dirty="0">
                <a:latin typeface="Cambria"/>
                <a:cs typeface="Cambria"/>
              </a:rPr>
              <a:t>d’un</a:t>
            </a:r>
            <a:r>
              <a:rPr sz="2400" b="1" dirty="0">
                <a:latin typeface="Cambria"/>
                <a:cs typeface="Cambria"/>
              </a:rPr>
              <a:t> </a:t>
            </a:r>
            <a:r>
              <a:rPr sz="2400" b="1" spc="-10" dirty="0">
                <a:latin typeface="Cambria"/>
                <a:cs typeface="Cambria"/>
              </a:rPr>
              <a:t>porteur</a:t>
            </a:r>
            <a:r>
              <a:rPr sz="2400" b="1" spc="-5" dirty="0">
                <a:latin typeface="Cambria"/>
                <a:cs typeface="Cambria"/>
              </a:rPr>
              <a:t> de</a:t>
            </a:r>
            <a:r>
              <a:rPr sz="2400" b="1" dirty="0">
                <a:latin typeface="Cambria"/>
                <a:cs typeface="Cambria"/>
              </a:rPr>
              <a:t> </a:t>
            </a:r>
            <a:r>
              <a:rPr sz="2400" b="1" spc="-10" dirty="0">
                <a:latin typeface="Cambria"/>
                <a:cs typeface="Cambria"/>
              </a:rPr>
              <a:t>projet</a:t>
            </a:r>
            <a:r>
              <a:rPr sz="2400" b="1" spc="-5" dirty="0">
                <a:latin typeface="Cambria"/>
                <a:cs typeface="Cambria"/>
              </a:rPr>
              <a:t> </a:t>
            </a:r>
            <a:r>
              <a:rPr sz="2400" b="1" dirty="0">
                <a:latin typeface="Cambria"/>
                <a:cs typeface="Cambria"/>
              </a:rPr>
              <a:t>ERD: </a:t>
            </a:r>
            <a:r>
              <a:rPr sz="2400" dirty="0">
                <a:latin typeface="Cambria"/>
                <a:cs typeface="Cambria"/>
              </a:rPr>
              <a:t>il </a:t>
            </a:r>
            <a:r>
              <a:rPr sz="2400" spc="-5" dirty="0">
                <a:latin typeface="Cambria"/>
                <a:cs typeface="Cambria"/>
              </a:rPr>
              <a:t>identifie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la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ou les</a:t>
            </a:r>
            <a:r>
              <a:rPr sz="2400" spc="51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localités 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dans </a:t>
            </a:r>
            <a:r>
              <a:rPr sz="2400" spc="-5" dirty="0">
                <a:latin typeface="Cambria"/>
                <a:cs typeface="Cambria"/>
              </a:rPr>
              <a:t>laquelle </a:t>
            </a:r>
            <a:r>
              <a:rPr sz="2400" dirty="0">
                <a:latin typeface="Cambria"/>
                <a:cs typeface="Cambria"/>
              </a:rPr>
              <a:t>il </a:t>
            </a:r>
            <a:r>
              <a:rPr sz="2400" spc="-5" dirty="0">
                <a:latin typeface="Cambria"/>
                <a:cs typeface="Cambria"/>
              </a:rPr>
              <a:t>souhaite </a:t>
            </a:r>
            <a:r>
              <a:rPr sz="2400" spc="-10" dirty="0">
                <a:latin typeface="Cambria"/>
                <a:cs typeface="Cambria"/>
              </a:rPr>
              <a:t>développer </a:t>
            </a:r>
            <a:r>
              <a:rPr sz="2400" spc="-5" dirty="0">
                <a:latin typeface="Cambria"/>
                <a:cs typeface="Cambria"/>
              </a:rPr>
              <a:t>un </a:t>
            </a:r>
            <a:r>
              <a:rPr sz="2400" spc="-10" dirty="0">
                <a:latin typeface="Cambria"/>
                <a:cs typeface="Cambria"/>
              </a:rPr>
              <a:t>projet </a:t>
            </a:r>
            <a:r>
              <a:rPr sz="2400" spc="-5" dirty="0">
                <a:latin typeface="Cambria"/>
                <a:cs typeface="Cambria"/>
              </a:rPr>
              <a:t>ERD </a:t>
            </a:r>
            <a:r>
              <a:rPr sz="2400" dirty="0">
                <a:latin typeface="Cambria"/>
                <a:cs typeface="Cambria"/>
              </a:rPr>
              <a:t>et </a:t>
            </a:r>
            <a:r>
              <a:rPr sz="2400" spc="-10" dirty="0">
                <a:latin typeface="Cambria"/>
                <a:cs typeface="Cambria"/>
              </a:rPr>
              <a:t>manifeste </a:t>
            </a:r>
            <a:r>
              <a:rPr sz="2400" spc="-5" dirty="0">
                <a:latin typeface="Cambria"/>
                <a:cs typeface="Cambria"/>
              </a:rPr>
              <a:t>son </a:t>
            </a:r>
            <a:r>
              <a:rPr sz="2400" spc="-10" dirty="0">
                <a:latin typeface="Cambria"/>
                <a:cs typeface="Cambria"/>
              </a:rPr>
              <a:t>intérêt </a:t>
            </a:r>
            <a:r>
              <a:rPr sz="2400" spc="-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auprès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de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l’ Agence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d’électrification</a:t>
            </a:r>
            <a:r>
              <a:rPr sz="2400" spc="-4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rurale.</a:t>
            </a:r>
            <a:endParaRPr sz="2400">
              <a:latin typeface="Cambria"/>
              <a:cs typeface="Cambria"/>
            </a:endParaRPr>
          </a:p>
          <a:p>
            <a:pPr marL="104139" marR="6985" indent="-91440" algn="just">
              <a:lnSpc>
                <a:spcPct val="110000"/>
              </a:lnSpc>
              <a:spcBef>
                <a:spcPts val="1405"/>
              </a:spcBef>
              <a:buClr>
                <a:srgbClr val="9BA8B7"/>
              </a:buClr>
              <a:buFont typeface="Wingdings"/>
              <a:buChar char=""/>
              <a:tabLst>
                <a:tab pos="351155" algn="l"/>
              </a:tabLst>
            </a:pPr>
            <a:r>
              <a:rPr sz="2400" b="1" spc="-5" dirty="0">
                <a:latin typeface="Cambria"/>
                <a:cs typeface="Cambria"/>
              </a:rPr>
              <a:t>Sur financement </a:t>
            </a:r>
            <a:r>
              <a:rPr sz="2400" b="1" spc="-15" dirty="0">
                <a:latin typeface="Cambria"/>
                <a:cs typeface="Cambria"/>
              </a:rPr>
              <a:t>public-privé: </a:t>
            </a:r>
            <a:r>
              <a:rPr sz="2400" spc="-125" dirty="0">
                <a:latin typeface="Cambria"/>
                <a:cs typeface="Cambria"/>
              </a:rPr>
              <a:t>L’</a:t>
            </a:r>
            <a:r>
              <a:rPr sz="2400" spc="-12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Agence </a:t>
            </a:r>
            <a:r>
              <a:rPr sz="2400" spc="-5" dirty="0">
                <a:latin typeface="Cambria"/>
                <a:cs typeface="Cambria"/>
              </a:rPr>
              <a:t>d’électrification </a:t>
            </a:r>
            <a:r>
              <a:rPr sz="2400" spc="-10" dirty="0">
                <a:latin typeface="Cambria"/>
                <a:cs typeface="Cambria"/>
              </a:rPr>
              <a:t>rurale lance </a:t>
            </a:r>
            <a:r>
              <a:rPr sz="2400" spc="5" dirty="0">
                <a:latin typeface="Cambria"/>
                <a:cs typeface="Cambria"/>
              </a:rPr>
              <a:t>des </a:t>
            </a:r>
            <a:r>
              <a:rPr sz="2400" spc="1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appels</a:t>
            </a:r>
            <a:r>
              <a:rPr sz="2400" spc="1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à </a:t>
            </a:r>
            <a:r>
              <a:rPr sz="2400" spc="-5" dirty="0">
                <a:latin typeface="Cambria"/>
                <a:cs typeface="Cambria"/>
              </a:rPr>
              <a:t>proposition </a:t>
            </a:r>
            <a:r>
              <a:rPr sz="2400" dirty="0">
                <a:latin typeface="Cambria"/>
                <a:cs typeface="Cambria"/>
              </a:rPr>
              <a:t>de </a:t>
            </a:r>
            <a:r>
              <a:rPr sz="2400" spc="-10" dirty="0">
                <a:latin typeface="Cambria"/>
                <a:cs typeface="Cambria"/>
              </a:rPr>
              <a:t>projets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assortis</a:t>
            </a:r>
            <a:r>
              <a:rPr sz="2400" dirty="0">
                <a:latin typeface="Cambria"/>
                <a:cs typeface="Cambria"/>
              </a:rPr>
              <a:t> </a:t>
            </a:r>
            <a:r>
              <a:rPr sz="2400" spc="-5" dirty="0">
                <a:latin typeface="Cambria"/>
                <a:cs typeface="Cambria"/>
              </a:rPr>
              <a:t>d’une</a:t>
            </a:r>
            <a:r>
              <a:rPr sz="2400" spc="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subvention </a:t>
            </a:r>
            <a:r>
              <a:rPr sz="2400" dirty="0">
                <a:latin typeface="Cambria"/>
                <a:cs typeface="Cambria"/>
              </a:rPr>
              <a:t>à </a:t>
            </a:r>
            <a:r>
              <a:rPr sz="2400" spc="-5" dirty="0">
                <a:latin typeface="Cambria"/>
                <a:cs typeface="Cambria"/>
              </a:rPr>
              <a:t>l’investissement.</a:t>
            </a:r>
            <a:endParaRPr sz="24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755" y="263652"/>
            <a:ext cx="11174730" cy="1346453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08380" y="403986"/>
            <a:ext cx="35363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90" dirty="0">
                <a:solidFill>
                  <a:srgbClr val="404040"/>
                </a:solidFill>
              </a:rPr>
              <a:t>5.</a:t>
            </a:r>
            <a:r>
              <a:rPr sz="3600" spc="280" dirty="0">
                <a:solidFill>
                  <a:srgbClr val="404040"/>
                </a:solidFill>
              </a:rPr>
              <a:t> </a:t>
            </a:r>
            <a:r>
              <a:rPr sz="3600" spc="150" dirty="0">
                <a:solidFill>
                  <a:srgbClr val="404040"/>
                </a:solidFill>
              </a:rPr>
              <a:t>Perspectives</a:t>
            </a:r>
            <a:endParaRPr sz="360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22</a:t>
            </a:fld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37426" y="1128217"/>
            <a:ext cx="4084954" cy="3780790"/>
          </a:xfrm>
          <a:prstGeom prst="rect">
            <a:avLst/>
          </a:prstGeom>
        </p:spPr>
        <p:txBody>
          <a:bodyPr vert="horz" wrap="square" lIns="0" tIns="157480" rIns="0" bIns="0" rtlCol="0">
            <a:spAutoFit/>
          </a:bodyPr>
          <a:lstStyle/>
          <a:p>
            <a:pPr marL="12700" marR="5080" indent="1905" algn="ctr">
              <a:lnSpc>
                <a:spcPts val="9510"/>
              </a:lnSpc>
              <a:spcBef>
                <a:spcPts val="1240"/>
              </a:spcBef>
            </a:pPr>
            <a:r>
              <a:rPr sz="8800" b="0" spc="-90" dirty="0">
                <a:solidFill>
                  <a:srgbClr val="FFFFFF"/>
                </a:solidFill>
                <a:latin typeface="Calibri Light"/>
                <a:cs typeface="Calibri Light"/>
              </a:rPr>
              <a:t>Merci </a:t>
            </a:r>
            <a:r>
              <a:rPr sz="8800" b="0" spc="-40" dirty="0">
                <a:solidFill>
                  <a:srgbClr val="FFFFFF"/>
                </a:solidFill>
                <a:latin typeface="Calibri Light"/>
                <a:cs typeface="Calibri Light"/>
              </a:rPr>
              <a:t>de </a:t>
            </a:r>
            <a:r>
              <a:rPr sz="8800" b="0" spc="-197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8800" b="0" spc="-95" dirty="0">
                <a:solidFill>
                  <a:srgbClr val="FFFFFF"/>
                </a:solidFill>
                <a:latin typeface="Calibri Light"/>
                <a:cs typeface="Calibri Light"/>
              </a:rPr>
              <a:t>votre </a:t>
            </a:r>
            <a:r>
              <a:rPr sz="8800" b="0" spc="-90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8800" b="0" spc="-165" dirty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8800" b="0" spc="-190" dirty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8800" b="0" spc="-135" dirty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8800" b="0" spc="-80" dirty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8800" b="0" spc="-170" dirty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8800" b="0" spc="-55" dirty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8800" b="0" spc="-40" dirty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8800" b="0" spc="-90" dirty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8800" b="0" spc="-5" dirty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endParaRPr sz="8800">
              <a:latin typeface="Calibri Light"/>
              <a:cs typeface="Calibri Ligh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6172835" cy="6858000"/>
            <a:chOff x="0" y="0"/>
            <a:chExt cx="6172835" cy="68580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6172835" cy="6858000"/>
            </a:xfrm>
            <a:custGeom>
              <a:avLst/>
              <a:gdLst/>
              <a:ahLst/>
              <a:cxnLst/>
              <a:rect l="l" t="t" r="r" b="b"/>
              <a:pathLst>
                <a:path w="6172835" h="6858000">
                  <a:moveTo>
                    <a:pt x="6103747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2764917" y="6857999"/>
                  </a:lnTo>
                  <a:lnTo>
                    <a:pt x="2896616" y="6782205"/>
                  </a:lnTo>
                  <a:lnTo>
                    <a:pt x="2937442" y="6757202"/>
                  </a:lnTo>
                  <a:lnTo>
                    <a:pt x="2978078" y="6731921"/>
                  </a:lnTo>
                  <a:lnTo>
                    <a:pt x="3018522" y="6706364"/>
                  </a:lnTo>
                  <a:lnTo>
                    <a:pt x="3058774" y="6680530"/>
                  </a:lnTo>
                  <a:lnTo>
                    <a:pt x="3098832" y="6654423"/>
                  </a:lnTo>
                  <a:lnTo>
                    <a:pt x="3138694" y="6628042"/>
                  </a:lnTo>
                  <a:lnTo>
                    <a:pt x="3178360" y="6601390"/>
                  </a:lnTo>
                  <a:lnTo>
                    <a:pt x="3217828" y="6574467"/>
                  </a:lnTo>
                  <a:lnTo>
                    <a:pt x="3257097" y="6547275"/>
                  </a:lnTo>
                  <a:lnTo>
                    <a:pt x="3296165" y="6519816"/>
                  </a:lnTo>
                  <a:lnTo>
                    <a:pt x="3335030" y="6492090"/>
                  </a:lnTo>
                  <a:lnTo>
                    <a:pt x="3373693" y="6464099"/>
                  </a:lnTo>
                  <a:lnTo>
                    <a:pt x="3412151" y="6435845"/>
                  </a:lnTo>
                  <a:lnTo>
                    <a:pt x="3450403" y="6407328"/>
                  </a:lnTo>
                  <a:lnTo>
                    <a:pt x="3488448" y="6378550"/>
                  </a:lnTo>
                  <a:lnTo>
                    <a:pt x="3526285" y="6349513"/>
                  </a:lnTo>
                  <a:lnTo>
                    <a:pt x="3563911" y="6320216"/>
                  </a:lnTo>
                  <a:lnTo>
                    <a:pt x="3601326" y="6290663"/>
                  </a:lnTo>
                  <a:lnTo>
                    <a:pt x="3638529" y="6260854"/>
                  </a:lnTo>
                  <a:lnTo>
                    <a:pt x="3675517" y="6230791"/>
                  </a:lnTo>
                  <a:lnTo>
                    <a:pt x="3712291" y="6200475"/>
                  </a:lnTo>
                  <a:lnTo>
                    <a:pt x="3748848" y="6169907"/>
                  </a:lnTo>
                  <a:lnTo>
                    <a:pt x="3785187" y="6139088"/>
                  </a:lnTo>
                  <a:lnTo>
                    <a:pt x="3821306" y="6108020"/>
                  </a:lnTo>
                  <a:lnTo>
                    <a:pt x="3857206" y="6076705"/>
                  </a:lnTo>
                  <a:lnTo>
                    <a:pt x="3892883" y="6045143"/>
                  </a:lnTo>
                  <a:lnTo>
                    <a:pt x="3928337" y="6013336"/>
                  </a:lnTo>
                  <a:lnTo>
                    <a:pt x="3963567" y="5981285"/>
                  </a:lnTo>
                  <a:lnTo>
                    <a:pt x="3998571" y="5948991"/>
                  </a:lnTo>
                  <a:lnTo>
                    <a:pt x="4033348" y="5916457"/>
                  </a:lnTo>
                  <a:lnTo>
                    <a:pt x="4067896" y="5883682"/>
                  </a:lnTo>
                  <a:lnTo>
                    <a:pt x="4102215" y="5850669"/>
                  </a:lnTo>
                  <a:lnTo>
                    <a:pt x="4136302" y="5817419"/>
                  </a:lnTo>
                  <a:lnTo>
                    <a:pt x="4170157" y="5783933"/>
                  </a:lnTo>
                  <a:lnTo>
                    <a:pt x="4203778" y="5750212"/>
                  </a:lnTo>
                  <a:lnTo>
                    <a:pt x="4237164" y="5716259"/>
                  </a:lnTo>
                  <a:lnTo>
                    <a:pt x="4270314" y="5682073"/>
                  </a:lnTo>
                  <a:lnTo>
                    <a:pt x="4303226" y="5647657"/>
                  </a:lnTo>
                  <a:lnTo>
                    <a:pt x="4335899" y="5613011"/>
                  </a:lnTo>
                  <a:lnTo>
                    <a:pt x="4368331" y="5578138"/>
                  </a:lnTo>
                  <a:lnTo>
                    <a:pt x="4400522" y="5543038"/>
                  </a:lnTo>
                  <a:lnTo>
                    <a:pt x="4432469" y="5507713"/>
                  </a:lnTo>
                  <a:lnTo>
                    <a:pt x="4464172" y="5472164"/>
                  </a:lnTo>
                  <a:lnTo>
                    <a:pt x="4495630" y="5436392"/>
                  </a:lnTo>
                  <a:lnTo>
                    <a:pt x="4526840" y="5400399"/>
                  </a:lnTo>
                  <a:lnTo>
                    <a:pt x="4557802" y="5364186"/>
                  </a:lnTo>
                  <a:lnTo>
                    <a:pt x="4588514" y="5327755"/>
                  </a:lnTo>
                  <a:lnTo>
                    <a:pt x="4618976" y="5291106"/>
                  </a:lnTo>
                  <a:lnTo>
                    <a:pt x="4649185" y="5254241"/>
                  </a:lnTo>
                  <a:lnTo>
                    <a:pt x="4679140" y="5217162"/>
                  </a:lnTo>
                  <a:lnTo>
                    <a:pt x="4708840" y="5179869"/>
                  </a:lnTo>
                  <a:lnTo>
                    <a:pt x="4738284" y="5142364"/>
                  </a:lnTo>
                  <a:lnTo>
                    <a:pt x="4767471" y="5104649"/>
                  </a:lnTo>
                  <a:lnTo>
                    <a:pt x="4796398" y="5066724"/>
                  </a:lnTo>
                  <a:lnTo>
                    <a:pt x="4825065" y="5028591"/>
                  </a:lnTo>
                  <a:lnTo>
                    <a:pt x="4853470" y="4990252"/>
                  </a:lnTo>
                  <a:lnTo>
                    <a:pt x="4881613" y="4951707"/>
                  </a:lnTo>
                  <a:lnTo>
                    <a:pt x="4909491" y="4912958"/>
                  </a:lnTo>
                  <a:lnTo>
                    <a:pt x="4937104" y="4874007"/>
                  </a:lnTo>
                  <a:lnTo>
                    <a:pt x="4964449" y="4834854"/>
                  </a:lnTo>
                  <a:lnTo>
                    <a:pt x="4991527" y="4795501"/>
                  </a:lnTo>
                  <a:lnTo>
                    <a:pt x="5018334" y="4755949"/>
                  </a:lnTo>
                  <a:lnTo>
                    <a:pt x="5044871" y="4716200"/>
                  </a:lnTo>
                  <a:lnTo>
                    <a:pt x="5071136" y="4676255"/>
                  </a:lnTo>
                  <a:lnTo>
                    <a:pt x="5097127" y="4636115"/>
                  </a:lnTo>
                  <a:lnTo>
                    <a:pt x="5122843" y="4595782"/>
                  </a:lnTo>
                  <a:lnTo>
                    <a:pt x="5148283" y="4555256"/>
                  </a:lnTo>
                  <a:lnTo>
                    <a:pt x="5173446" y="4514540"/>
                  </a:lnTo>
                  <a:lnTo>
                    <a:pt x="5198329" y="4473634"/>
                  </a:lnTo>
                  <a:lnTo>
                    <a:pt x="5222933" y="4432540"/>
                  </a:lnTo>
                  <a:lnTo>
                    <a:pt x="5247255" y="4391260"/>
                  </a:lnTo>
                  <a:lnTo>
                    <a:pt x="5271294" y="4349794"/>
                  </a:lnTo>
                  <a:lnTo>
                    <a:pt x="5295048" y="4308144"/>
                  </a:lnTo>
                  <a:lnTo>
                    <a:pt x="5318518" y="4266311"/>
                  </a:lnTo>
                  <a:lnTo>
                    <a:pt x="5341700" y="4224296"/>
                  </a:lnTo>
                  <a:lnTo>
                    <a:pt x="5364595" y="4182101"/>
                  </a:lnTo>
                  <a:lnTo>
                    <a:pt x="5387200" y="4139728"/>
                  </a:lnTo>
                  <a:lnTo>
                    <a:pt x="5409514" y="4097177"/>
                  </a:lnTo>
                  <a:lnTo>
                    <a:pt x="5431536" y="4054450"/>
                  </a:lnTo>
                  <a:lnTo>
                    <a:pt x="5453264" y="4011547"/>
                  </a:lnTo>
                  <a:lnTo>
                    <a:pt x="5474698" y="3968472"/>
                  </a:lnTo>
                  <a:lnTo>
                    <a:pt x="5495836" y="3925224"/>
                  </a:lnTo>
                  <a:lnTo>
                    <a:pt x="5516676" y="3881805"/>
                  </a:lnTo>
                  <a:lnTo>
                    <a:pt x="5537218" y="3838217"/>
                  </a:lnTo>
                  <a:lnTo>
                    <a:pt x="5557459" y="3794461"/>
                  </a:lnTo>
                  <a:lnTo>
                    <a:pt x="5577399" y="3750537"/>
                  </a:lnTo>
                  <a:lnTo>
                    <a:pt x="5597036" y="3706448"/>
                  </a:lnTo>
                  <a:lnTo>
                    <a:pt x="5616369" y="3662195"/>
                  </a:lnTo>
                  <a:lnTo>
                    <a:pt x="5635397" y="3617779"/>
                  </a:lnTo>
                  <a:lnTo>
                    <a:pt x="5654118" y="3573201"/>
                  </a:lnTo>
                  <a:lnTo>
                    <a:pt x="5672531" y="3528463"/>
                  </a:lnTo>
                  <a:lnTo>
                    <a:pt x="5690635" y="3483566"/>
                  </a:lnTo>
                  <a:lnTo>
                    <a:pt x="5708428" y="3438512"/>
                  </a:lnTo>
                  <a:lnTo>
                    <a:pt x="5725909" y="3393301"/>
                  </a:lnTo>
                  <a:lnTo>
                    <a:pt x="5743077" y="3347935"/>
                  </a:lnTo>
                  <a:lnTo>
                    <a:pt x="5759930" y="3302415"/>
                  </a:lnTo>
                  <a:lnTo>
                    <a:pt x="5776467" y="3256743"/>
                  </a:lnTo>
                  <a:lnTo>
                    <a:pt x="5792686" y="3210921"/>
                  </a:lnTo>
                  <a:lnTo>
                    <a:pt x="5808587" y="3164948"/>
                  </a:lnTo>
                  <a:lnTo>
                    <a:pt x="5824168" y="3118827"/>
                  </a:lnTo>
                  <a:lnTo>
                    <a:pt x="5839428" y="3072560"/>
                  </a:lnTo>
                  <a:lnTo>
                    <a:pt x="5854365" y="3026146"/>
                  </a:lnTo>
                  <a:lnTo>
                    <a:pt x="5868978" y="2979588"/>
                  </a:lnTo>
                  <a:lnTo>
                    <a:pt x="5883266" y="2932887"/>
                  </a:lnTo>
                  <a:lnTo>
                    <a:pt x="5897228" y="2886045"/>
                  </a:lnTo>
                  <a:lnTo>
                    <a:pt x="5910861" y="2839062"/>
                  </a:lnTo>
                  <a:lnTo>
                    <a:pt x="5924165" y="2791940"/>
                  </a:lnTo>
                  <a:lnTo>
                    <a:pt x="5937139" y="2744680"/>
                  </a:lnTo>
                  <a:lnTo>
                    <a:pt x="5949780" y="2697284"/>
                  </a:lnTo>
                  <a:lnTo>
                    <a:pt x="5962089" y="2649752"/>
                  </a:lnTo>
                  <a:lnTo>
                    <a:pt x="5974063" y="2602087"/>
                  </a:lnTo>
                  <a:lnTo>
                    <a:pt x="5985701" y="2554290"/>
                  </a:lnTo>
                  <a:lnTo>
                    <a:pt x="5997001" y="2506361"/>
                  </a:lnTo>
                  <a:lnTo>
                    <a:pt x="6007964" y="2458303"/>
                  </a:lnTo>
                  <a:lnTo>
                    <a:pt x="6018586" y="2410116"/>
                  </a:lnTo>
                  <a:lnTo>
                    <a:pt x="6028867" y="2361802"/>
                  </a:lnTo>
                  <a:lnTo>
                    <a:pt x="6038806" y="2313363"/>
                  </a:lnTo>
                  <a:lnTo>
                    <a:pt x="6048401" y="2264799"/>
                  </a:lnTo>
                  <a:lnTo>
                    <a:pt x="6057650" y="2216111"/>
                  </a:lnTo>
                  <a:lnTo>
                    <a:pt x="6066554" y="2167302"/>
                  </a:lnTo>
                  <a:lnTo>
                    <a:pt x="6075109" y="2118373"/>
                  </a:lnTo>
                  <a:lnTo>
                    <a:pt x="6083315" y="2069324"/>
                  </a:lnTo>
                  <a:lnTo>
                    <a:pt x="6091171" y="2020157"/>
                  </a:lnTo>
                  <a:lnTo>
                    <a:pt x="6098675" y="1970874"/>
                  </a:lnTo>
                  <a:lnTo>
                    <a:pt x="6105826" y="1921476"/>
                  </a:lnTo>
                  <a:lnTo>
                    <a:pt x="6112622" y="1871964"/>
                  </a:lnTo>
                  <a:lnTo>
                    <a:pt x="6119063" y="1822339"/>
                  </a:lnTo>
                  <a:lnTo>
                    <a:pt x="6125146" y="1772603"/>
                  </a:lnTo>
                  <a:lnTo>
                    <a:pt x="6130871" y="1722757"/>
                  </a:lnTo>
                  <a:lnTo>
                    <a:pt x="6136237" y="1672803"/>
                  </a:lnTo>
                  <a:lnTo>
                    <a:pt x="6141241" y="1622741"/>
                  </a:lnTo>
                  <a:lnTo>
                    <a:pt x="6145883" y="1572574"/>
                  </a:lnTo>
                  <a:lnTo>
                    <a:pt x="6150161" y="1522302"/>
                  </a:lnTo>
                  <a:lnTo>
                    <a:pt x="6154074" y="1471927"/>
                  </a:lnTo>
                  <a:lnTo>
                    <a:pt x="6157621" y="1421449"/>
                  </a:lnTo>
                  <a:lnTo>
                    <a:pt x="6160800" y="1370872"/>
                  </a:lnTo>
                  <a:lnTo>
                    <a:pt x="6163610" y="1320194"/>
                  </a:lnTo>
                  <a:lnTo>
                    <a:pt x="6166049" y="1269419"/>
                  </a:lnTo>
                  <a:lnTo>
                    <a:pt x="6168117" y="1218548"/>
                  </a:lnTo>
                  <a:lnTo>
                    <a:pt x="6169812" y="1167581"/>
                  </a:lnTo>
                  <a:lnTo>
                    <a:pt x="6171132" y="1116520"/>
                  </a:lnTo>
                  <a:lnTo>
                    <a:pt x="6172077" y="1065366"/>
                  </a:lnTo>
                  <a:lnTo>
                    <a:pt x="6172645" y="1014121"/>
                  </a:lnTo>
                  <a:lnTo>
                    <a:pt x="6172835" y="962787"/>
                  </a:lnTo>
                  <a:lnTo>
                    <a:pt x="6172652" y="912510"/>
                  </a:lnTo>
                  <a:lnTo>
                    <a:pt x="6172106" y="862320"/>
                  </a:lnTo>
                  <a:lnTo>
                    <a:pt x="6171197" y="812217"/>
                  </a:lnTo>
                  <a:lnTo>
                    <a:pt x="6169926" y="762203"/>
                  </a:lnTo>
                  <a:lnTo>
                    <a:pt x="6168296" y="712277"/>
                  </a:lnTo>
                  <a:lnTo>
                    <a:pt x="6166307" y="662441"/>
                  </a:lnTo>
                  <a:lnTo>
                    <a:pt x="6163961" y="612695"/>
                  </a:lnTo>
                  <a:lnTo>
                    <a:pt x="6161259" y="563041"/>
                  </a:lnTo>
                  <a:lnTo>
                    <a:pt x="6158203" y="513479"/>
                  </a:lnTo>
                  <a:lnTo>
                    <a:pt x="6154794" y="464010"/>
                  </a:lnTo>
                  <a:lnTo>
                    <a:pt x="6151033" y="414635"/>
                  </a:lnTo>
                  <a:lnTo>
                    <a:pt x="6146922" y="365354"/>
                  </a:lnTo>
                  <a:lnTo>
                    <a:pt x="6142463" y="316169"/>
                  </a:lnTo>
                  <a:lnTo>
                    <a:pt x="6137656" y="267080"/>
                  </a:lnTo>
                  <a:lnTo>
                    <a:pt x="6103747" y="0"/>
                  </a:lnTo>
                  <a:close/>
                </a:path>
              </a:pathLst>
            </a:custGeom>
            <a:solidFill>
              <a:srgbClr val="FFFFFF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6024245" cy="6858000"/>
            </a:xfrm>
            <a:custGeom>
              <a:avLst/>
              <a:gdLst/>
              <a:ahLst/>
              <a:cxnLst/>
              <a:rect l="l" t="t" r="r" b="b"/>
              <a:pathLst>
                <a:path w="6024245" h="6858000">
                  <a:moveTo>
                    <a:pt x="5953760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2437003" y="6857999"/>
                  </a:lnTo>
                  <a:lnTo>
                    <a:pt x="2549906" y="6800151"/>
                  </a:lnTo>
                  <a:lnTo>
                    <a:pt x="2592047" y="6777061"/>
                  </a:lnTo>
                  <a:lnTo>
                    <a:pt x="2634003" y="6753675"/>
                  </a:lnTo>
                  <a:lnTo>
                    <a:pt x="2675771" y="6729996"/>
                  </a:lnTo>
                  <a:lnTo>
                    <a:pt x="2717350" y="6706024"/>
                  </a:lnTo>
                  <a:lnTo>
                    <a:pt x="2758740" y="6681761"/>
                  </a:lnTo>
                  <a:lnTo>
                    <a:pt x="2799937" y="6657209"/>
                  </a:lnTo>
                  <a:lnTo>
                    <a:pt x="2840942" y="6632368"/>
                  </a:lnTo>
                  <a:lnTo>
                    <a:pt x="2881752" y="6607241"/>
                  </a:lnTo>
                  <a:lnTo>
                    <a:pt x="2922367" y="6581828"/>
                  </a:lnTo>
                  <a:lnTo>
                    <a:pt x="2962784" y="6556131"/>
                  </a:lnTo>
                  <a:lnTo>
                    <a:pt x="3003003" y="6530151"/>
                  </a:lnTo>
                  <a:lnTo>
                    <a:pt x="3043022" y="6503890"/>
                  </a:lnTo>
                  <a:lnTo>
                    <a:pt x="3082840" y="6477349"/>
                  </a:lnTo>
                  <a:lnTo>
                    <a:pt x="3122455" y="6450530"/>
                  </a:lnTo>
                  <a:lnTo>
                    <a:pt x="3161866" y="6423433"/>
                  </a:lnTo>
                  <a:lnTo>
                    <a:pt x="3201071" y="6396061"/>
                  </a:lnTo>
                  <a:lnTo>
                    <a:pt x="3240069" y="6368415"/>
                  </a:lnTo>
                  <a:lnTo>
                    <a:pt x="3278859" y="6340496"/>
                  </a:lnTo>
                  <a:lnTo>
                    <a:pt x="3317439" y="6312305"/>
                  </a:lnTo>
                  <a:lnTo>
                    <a:pt x="3355808" y="6283844"/>
                  </a:lnTo>
                  <a:lnTo>
                    <a:pt x="3393965" y="6255115"/>
                  </a:lnTo>
                  <a:lnTo>
                    <a:pt x="3431908" y="6226118"/>
                  </a:lnTo>
                  <a:lnTo>
                    <a:pt x="3469635" y="6196856"/>
                  </a:lnTo>
                  <a:lnTo>
                    <a:pt x="3507146" y="6167329"/>
                  </a:lnTo>
                  <a:lnTo>
                    <a:pt x="3544438" y="6137539"/>
                  </a:lnTo>
                  <a:lnTo>
                    <a:pt x="3581511" y="6107487"/>
                  </a:lnTo>
                  <a:lnTo>
                    <a:pt x="3618363" y="6077175"/>
                  </a:lnTo>
                  <a:lnTo>
                    <a:pt x="3654993" y="6046604"/>
                  </a:lnTo>
                  <a:lnTo>
                    <a:pt x="3691399" y="6015775"/>
                  </a:lnTo>
                  <a:lnTo>
                    <a:pt x="3727580" y="5984691"/>
                  </a:lnTo>
                  <a:lnTo>
                    <a:pt x="3763534" y="5953352"/>
                  </a:lnTo>
                  <a:lnTo>
                    <a:pt x="3799261" y="5921759"/>
                  </a:lnTo>
                  <a:lnTo>
                    <a:pt x="3834758" y="5889915"/>
                  </a:lnTo>
                  <a:lnTo>
                    <a:pt x="3870025" y="5857820"/>
                  </a:lnTo>
                  <a:lnTo>
                    <a:pt x="3905059" y="5825475"/>
                  </a:lnTo>
                  <a:lnTo>
                    <a:pt x="3939860" y="5792884"/>
                  </a:lnTo>
                  <a:lnTo>
                    <a:pt x="3974426" y="5760046"/>
                  </a:lnTo>
                  <a:lnTo>
                    <a:pt x="4008756" y="5726963"/>
                  </a:lnTo>
                  <a:lnTo>
                    <a:pt x="4042848" y="5693636"/>
                  </a:lnTo>
                  <a:lnTo>
                    <a:pt x="4076702" y="5660068"/>
                  </a:lnTo>
                  <a:lnTo>
                    <a:pt x="4110314" y="5626258"/>
                  </a:lnTo>
                  <a:lnTo>
                    <a:pt x="4143685" y="5592210"/>
                  </a:lnTo>
                  <a:lnTo>
                    <a:pt x="4176812" y="5557923"/>
                  </a:lnTo>
                  <a:lnTo>
                    <a:pt x="4209695" y="5523400"/>
                  </a:lnTo>
                  <a:lnTo>
                    <a:pt x="4242332" y="5488642"/>
                  </a:lnTo>
                  <a:lnTo>
                    <a:pt x="4274721" y="5453650"/>
                  </a:lnTo>
                  <a:lnTo>
                    <a:pt x="4306861" y="5418426"/>
                  </a:lnTo>
                  <a:lnTo>
                    <a:pt x="4338751" y="5382970"/>
                  </a:lnTo>
                  <a:lnTo>
                    <a:pt x="4370390" y="5347286"/>
                  </a:lnTo>
                  <a:lnTo>
                    <a:pt x="4401775" y="5311373"/>
                  </a:lnTo>
                  <a:lnTo>
                    <a:pt x="4432906" y="5275233"/>
                  </a:lnTo>
                  <a:lnTo>
                    <a:pt x="4463781" y="5238868"/>
                  </a:lnTo>
                  <a:lnTo>
                    <a:pt x="4494399" y="5202279"/>
                  </a:lnTo>
                  <a:lnTo>
                    <a:pt x="4524758" y="5165468"/>
                  </a:lnTo>
                  <a:lnTo>
                    <a:pt x="4554857" y="5128435"/>
                  </a:lnTo>
                  <a:lnTo>
                    <a:pt x="4584695" y="5091183"/>
                  </a:lnTo>
                  <a:lnTo>
                    <a:pt x="4614270" y="5053712"/>
                  </a:lnTo>
                  <a:lnTo>
                    <a:pt x="4643580" y="5016025"/>
                  </a:lnTo>
                  <a:lnTo>
                    <a:pt x="4672625" y="4978122"/>
                  </a:lnTo>
                  <a:lnTo>
                    <a:pt x="4701403" y="4940004"/>
                  </a:lnTo>
                  <a:lnTo>
                    <a:pt x="4729912" y="4901674"/>
                  </a:lnTo>
                  <a:lnTo>
                    <a:pt x="4758152" y="4863133"/>
                  </a:lnTo>
                  <a:lnTo>
                    <a:pt x="4786120" y="4824382"/>
                  </a:lnTo>
                  <a:lnTo>
                    <a:pt x="4813816" y="4785422"/>
                  </a:lnTo>
                  <a:lnTo>
                    <a:pt x="4841238" y="4746254"/>
                  </a:lnTo>
                  <a:lnTo>
                    <a:pt x="4868384" y="4706882"/>
                  </a:lnTo>
                  <a:lnTo>
                    <a:pt x="4895254" y="4667304"/>
                  </a:lnTo>
                  <a:lnTo>
                    <a:pt x="4921845" y="4627524"/>
                  </a:lnTo>
                  <a:lnTo>
                    <a:pt x="4948157" y="4587542"/>
                  </a:lnTo>
                  <a:lnTo>
                    <a:pt x="4974187" y="4547361"/>
                  </a:lnTo>
                  <a:lnTo>
                    <a:pt x="4999935" y="4506980"/>
                  </a:lnTo>
                  <a:lnTo>
                    <a:pt x="5025400" y="4466402"/>
                  </a:lnTo>
                  <a:lnTo>
                    <a:pt x="5050579" y="4425628"/>
                  </a:lnTo>
                  <a:lnTo>
                    <a:pt x="5075472" y="4384659"/>
                  </a:lnTo>
                  <a:lnTo>
                    <a:pt x="5100076" y="4343497"/>
                  </a:lnTo>
                  <a:lnTo>
                    <a:pt x="5124391" y="4302144"/>
                  </a:lnTo>
                  <a:lnTo>
                    <a:pt x="5148416" y="4260600"/>
                  </a:lnTo>
                  <a:lnTo>
                    <a:pt x="5172148" y="4218867"/>
                  </a:lnTo>
                  <a:lnTo>
                    <a:pt x="5195587" y="4176946"/>
                  </a:lnTo>
                  <a:lnTo>
                    <a:pt x="5218730" y="4134839"/>
                  </a:lnTo>
                  <a:lnTo>
                    <a:pt x="5241577" y="4092548"/>
                  </a:lnTo>
                  <a:lnTo>
                    <a:pt x="5264127" y="4050073"/>
                  </a:lnTo>
                  <a:lnTo>
                    <a:pt x="5286377" y="4007416"/>
                  </a:lnTo>
                  <a:lnTo>
                    <a:pt x="5308327" y="3964578"/>
                  </a:lnTo>
                  <a:lnTo>
                    <a:pt x="5329974" y="3921561"/>
                  </a:lnTo>
                  <a:lnTo>
                    <a:pt x="5351319" y="3878367"/>
                  </a:lnTo>
                  <a:lnTo>
                    <a:pt x="5372358" y="3834996"/>
                  </a:lnTo>
                  <a:lnTo>
                    <a:pt x="5393091" y="3791450"/>
                  </a:lnTo>
                  <a:lnTo>
                    <a:pt x="5413517" y="3747730"/>
                  </a:lnTo>
                  <a:lnTo>
                    <a:pt x="5433634" y="3703838"/>
                  </a:lnTo>
                  <a:lnTo>
                    <a:pt x="5453440" y="3659776"/>
                  </a:lnTo>
                  <a:lnTo>
                    <a:pt x="5472935" y="3615544"/>
                  </a:lnTo>
                  <a:lnTo>
                    <a:pt x="5492116" y="3571144"/>
                  </a:lnTo>
                  <a:lnTo>
                    <a:pt x="5510983" y="3526577"/>
                  </a:lnTo>
                  <a:lnTo>
                    <a:pt x="5529534" y="3481845"/>
                  </a:lnTo>
                  <a:lnTo>
                    <a:pt x="5547768" y="3436949"/>
                  </a:lnTo>
                  <a:lnTo>
                    <a:pt x="5565683" y="3391891"/>
                  </a:lnTo>
                  <a:lnTo>
                    <a:pt x="5583277" y="3346672"/>
                  </a:lnTo>
                  <a:lnTo>
                    <a:pt x="5600550" y="3301293"/>
                  </a:lnTo>
                  <a:lnTo>
                    <a:pt x="5617501" y="3255756"/>
                  </a:lnTo>
                  <a:lnTo>
                    <a:pt x="5634126" y="3210062"/>
                  </a:lnTo>
                  <a:lnTo>
                    <a:pt x="5650427" y="3164213"/>
                  </a:lnTo>
                  <a:lnTo>
                    <a:pt x="5666400" y="3118210"/>
                  </a:lnTo>
                  <a:lnTo>
                    <a:pt x="5682044" y="3072054"/>
                  </a:lnTo>
                  <a:lnTo>
                    <a:pt x="5697358" y="3025746"/>
                  </a:lnTo>
                  <a:lnTo>
                    <a:pt x="5712341" y="2979289"/>
                  </a:lnTo>
                  <a:lnTo>
                    <a:pt x="5726992" y="2932684"/>
                  </a:lnTo>
                  <a:lnTo>
                    <a:pt x="5741308" y="2885931"/>
                  </a:lnTo>
                  <a:lnTo>
                    <a:pt x="5755289" y="2839033"/>
                  </a:lnTo>
                  <a:lnTo>
                    <a:pt x="5768933" y="2791990"/>
                  </a:lnTo>
                  <a:lnTo>
                    <a:pt x="5782238" y="2744805"/>
                  </a:lnTo>
                  <a:lnTo>
                    <a:pt x="5795204" y="2697478"/>
                  </a:lnTo>
                  <a:lnTo>
                    <a:pt x="5807828" y="2650012"/>
                  </a:lnTo>
                  <a:lnTo>
                    <a:pt x="5820111" y="2602406"/>
                  </a:lnTo>
                  <a:lnTo>
                    <a:pt x="5832049" y="2554663"/>
                  </a:lnTo>
                  <a:lnTo>
                    <a:pt x="5843642" y="2506785"/>
                  </a:lnTo>
                  <a:lnTo>
                    <a:pt x="5854888" y="2458772"/>
                  </a:lnTo>
                  <a:lnTo>
                    <a:pt x="5865786" y="2410625"/>
                  </a:lnTo>
                  <a:lnTo>
                    <a:pt x="5876334" y="2362348"/>
                  </a:lnTo>
                  <a:lnTo>
                    <a:pt x="5886532" y="2313939"/>
                  </a:lnTo>
                  <a:lnTo>
                    <a:pt x="5896377" y="2265403"/>
                  </a:lnTo>
                  <a:lnTo>
                    <a:pt x="5905869" y="2216738"/>
                  </a:lnTo>
                  <a:lnTo>
                    <a:pt x="5915005" y="2167948"/>
                  </a:lnTo>
                  <a:lnTo>
                    <a:pt x="5923786" y="2119032"/>
                  </a:lnTo>
                  <a:lnTo>
                    <a:pt x="5932208" y="2069994"/>
                  </a:lnTo>
                  <a:lnTo>
                    <a:pt x="5940270" y="2020833"/>
                  </a:lnTo>
                  <a:lnTo>
                    <a:pt x="5947973" y="1971553"/>
                  </a:lnTo>
                  <a:lnTo>
                    <a:pt x="5955313" y="1922153"/>
                  </a:lnTo>
                  <a:lnTo>
                    <a:pt x="5962289" y="1872635"/>
                  </a:lnTo>
                  <a:lnTo>
                    <a:pt x="5968901" y="1823001"/>
                  </a:lnTo>
                  <a:lnTo>
                    <a:pt x="5975146" y="1773252"/>
                  </a:lnTo>
                  <a:lnTo>
                    <a:pt x="5981024" y="1723390"/>
                  </a:lnTo>
                  <a:lnTo>
                    <a:pt x="5986533" y="1673416"/>
                  </a:lnTo>
                  <a:lnTo>
                    <a:pt x="5991671" y="1623330"/>
                  </a:lnTo>
                  <a:lnTo>
                    <a:pt x="5996437" y="1573136"/>
                  </a:lnTo>
                  <a:lnTo>
                    <a:pt x="6000830" y="1522834"/>
                  </a:lnTo>
                  <a:lnTo>
                    <a:pt x="6004849" y="1472425"/>
                  </a:lnTo>
                  <a:lnTo>
                    <a:pt x="6008491" y="1421911"/>
                  </a:lnTo>
                  <a:lnTo>
                    <a:pt x="6011756" y="1371293"/>
                  </a:lnTo>
                  <a:lnTo>
                    <a:pt x="6014642" y="1320573"/>
                  </a:lnTo>
                  <a:lnTo>
                    <a:pt x="6017147" y="1269753"/>
                  </a:lnTo>
                  <a:lnTo>
                    <a:pt x="6019271" y="1218832"/>
                  </a:lnTo>
                  <a:lnTo>
                    <a:pt x="6021012" y="1167814"/>
                  </a:lnTo>
                  <a:lnTo>
                    <a:pt x="6022369" y="1116698"/>
                  </a:lnTo>
                  <a:lnTo>
                    <a:pt x="6023340" y="1065488"/>
                  </a:lnTo>
                  <a:lnTo>
                    <a:pt x="6023923" y="1014183"/>
                  </a:lnTo>
                  <a:lnTo>
                    <a:pt x="6024118" y="962787"/>
                  </a:lnTo>
                  <a:lnTo>
                    <a:pt x="6023913" y="909963"/>
                  </a:lnTo>
                  <a:lnTo>
                    <a:pt x="6023299" y="857236"/>
                  </a:lnTo>
                  <a:lnTo>
                    <a:pt x="6022276" y="804607"/>
                  </a:lnTo>
                  <a:lnTo>
                    <a:pt x="6020847" y="752078"/>
                  </a:lnTo>
                  <a:lnTo>
                    <a:pt x="6019011" y="699651"/>
                  </a:lnTo>
                  <a:lnTo>
                    <a:pt x="6016770" y="647327"/>
                  </a:lnTo>
                  <a:lnTo>
                    <a:pt x="6014125" y="595108"/>
                  </a:lnTo>
                  <a:lnTo>
                    <a:pt x="6011077" y="542996"/>
                  </a:lnTo>
                  <a:lnTo>
                    <a:pt x="6007627" y="490992"/>
                  </a:lnTo>
                  <a:lnTo>
                    <a:pt x="6003776" y="439099"/>
                  </a:lnTo>
                  <a:lnTo>
                    <a:pt x="5999525" y="387318"/>
                  </a:lnTo>
                  <a:lnTo>
                    <a:pt x="5994875" y="335650"/>
                  </a:lnTo>
                  <a:lnTo>
                    <a:pt x="5989828" y="284099"/>
                  </a:lnTo>
                  <a:lnTo>
                    <a:pt x="59537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2636" y="1967864"/>
              <a:ext cx="4498467" cy="21367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3533" y="1897379"/>
            <a:ext cx="9967595" cy="0"/>
          </a:xfrm>
          <a:custGeom>
            <a:avLst/>
            <a:gdLst/>
            <a:ahLst/>
            <a:cxnLst/>
            <a:rect l="l" t="t" r="r" b="b"/>
            <a:pathLst>
              <a:path w="9967595">
                <a:moveTo>
                  <a:pt x="0" y="0"/>
                </a:moveTo>
                <a:lnTo>
                  <a:pt x="9966972" y="0"/>
                </a:lnTo>
              </a:path>
            </a:pathLst>
          </a:custGeom>
          <a:ln w="1270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5695" y="574376"/>
            <a:ext cx="10679530" cy="116416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29106" y="702945"/>
            <a:ext cx="1001712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56285" algn="l"/>
              </a:tabLst>
            </a:pPr>
            <a:r>
              <a:rPr spc="254" dirty="0"/>
              <a:t>1.	</a:t>
            </a:r>
            <a:r>
              <a:rPr spc="190" dirty="0"/>
              <a:t>Situation</a:t>
            </a:r>
            <a:r>
              <a:rPr spc="260" dirty="0"/>
              <a:t> </a:t>
            </a:r>
            <a:r>
              <a:rPr spc="125" dirty="0"/>
              <a:t>de</a:t>
            </a:r>
            <a:r>
              <a:rPr spc="285" dirty="0"/>
              <a:t> </a:t>
            </a:r>
            <a:r>
              <a:rPr spc="185" dirty="0"/>
              <a:t>l’accès</a:t>
            </a:r>
            <a:r>
              <a:rPr spc="280" dirty="0"/>
              <a:t> </a:t>
            </a:r>
            <a:r>
              <a:rPr spc="145" dirty="0"/>
              <a:t>à</a:t>
            </a:r>
            <a:r>
              <a:rPr spc="285" dirty="0"/>
              <a:t> </a:t>
            </a:r>
            <a:r>
              <a:rPr spc="150" dirty="0"/>
              <a:t>l’électricité</a:t>
            </a:r>
            <a:r>
              <a:rPr spc="254" dirty="0"/>
              <a:t> </a:t>
            </a:r>
            <a:r>
              <a:rPr spc="150" dirty="0"/>
              <a:t>au</a:t>
            </a:r>
            <a:r>
              <a:rPr spc="290" dirty="0"/>
              <a:t> </a:t>
            </a:r>
            <a:r>
              <a:rPr spc="165" dirty="0"/>
              <a:t>Sénégal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19378" y="1847824"/>
            <a:ext cx="6361430" cy="403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148590" indent="-342900">
              <a:lnSpc>
                <a:spcPct val="114999"/>
              </a:lnSpc>
              <a:spcBef>
                <a:spcPts val="100"/>
              </a:spcBef>
              <a:buFont typeface="Wingdings"/>
              <a:buChar char=""/>
              <a:tabLst>
                <a:tab pos="355600" algn="l"/>
              </a:tabLst>
            </a:pPr>
            <a:r>
              <a:rPr sz="2000" b="1" dirty="0">
                <a:latin typeface="Cambria"/>
                <a:cs typeface="Cambria"/>
              </a:rPr>
              <a:t>Dans </a:t>
            </a:r>
            <a:r>
              <a:rPr sz="2000" b="1" spc="-10" dirty="0">
                <a:latin typeface="Cambria"/>
                <a:cs typeface="Cambria"/>
              </a:rPr>
              <a:t>le </a:t>
            </a:r>
            <a:r>
              <a:rPr sz="2000" b="1" spc="-5" dirty="0">
                <a:latin typeface="Cambria"/>
                <a:cs typeface="Cambria"/>
              </a:rPr>
              <a:t>cadre du Nouveau </a:t>
            </a:r>
            <a:r>
              <a:rPr sz="2000" b="1" dirty="0">
                <a:latin typeface="Cambria"/>
                <a:cs typeface="Cambria"/>
              </a:rPr>
              <a:t>Référentiel </a:t>
            </a:r>
            <a:r>
              <a:rPr sz="2000" b="1" spc="-5" dirty="0">
                <a:latin typeface="Cambria"/>
                <a:cs typeface="Cambria"/>
              </a:rPr>
              <a:t>de la </a:t>
            </a:r>
            <a:r>
              <a:rPr sz="2000" b="1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politique </a:t>
            </a:r>
            <a:r>
              <a:rPr sz="2000" b="1" dirty="0">
                <a:latin typeface="Cambria"/>
                <a:cs typeface="Cambria"/>
              </a:rPr>
              <a:t>économique et </a:t>
            </a:r>
            <a:r>
              <a:rPr sz="2000" b="1" spc="-5" dirty="0">
                <a:latin typeface="Cambria"/>
                <a:cs typeface="Cambria"/>
              </a:rPr>
              <a:t>social</a:t>
            </a:r>
            <a:r>
              <a:rPr sz="2000" spc="-5" dirty="0">
                <a:latin typeface="Cambria"/>
                <a:cs typeface="Cambria"/>
              </a:rPr>
              <a:t>, le gouvernement </a:t>
            </a:r>
            <a:r>
              <a:rPr sz="2000" dirty="0">
                <a:latin typeface="Cambria"/>
                <a:cs typeface="Cambria"/>
              </a:rPr>
              <a:t>du </a:t>
            </a:r>
            <a:r>
              <a:rPr sz="2000" spc="-43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Sénégal</a:t>
            </a:r>
            <a:r>
              <a:rPr sz="2000" spc="-4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vise</a:t>
            </a:r>
            <a:r>
              <a:rPr sz="2000" spc="5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l'accès</a:t>
            </a:r>
            <a:r>
              <a:rPr sz="2000" spc="-2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universel</a:t>
            </a:r>
            <a:r>
              <a:rPr sz="2000" spc="-1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à</a:t>
            </a:r>
            <a:r>
              <a:rPr sz="2000" spc="-5" dirty="0">
                <a:latin typeface="Cambria"/>
                <a:cs typeface="Cambria"/>
              </a:rPr>
              <a:t> une</a:t>
            </a:r>
            <a:r>
              <a:rPr sz="2000" spc="-1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électricité</a:t>
            </a:r>
            <a:r>
              <a:rPr sz="2000" spc="-25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fiable</a:t>
            </a:r>
            <a:r>
              <a:rPr sz="2000" spc="-2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et </a:t>
            </a:r>
            <a:r>
              <a:rPr sz="2000" spc="-42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abordable</a:t>
            </a:r>
            <a:r>
              <a:rPr sz="2000" spc="-25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sur</a:t>
            </a:r>
            <a:r>
              <a:rPr sz="2000" spc="-5" dirty="0">
                <a:latin typeface="Cambria"/>
                <a:cs typeface="Cambria"/>
              </a:rPr>
              <a:t> l'ensemble</a:t>
            </a:r>
            <a:r>
              <a:rPr sz="2000" spc="-2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du</a:t>
            </a:r>
            <a:r>
              <a:rPr sz="2000" spc="-5" dirty="0">
                <a:latin typeface="Cambria"/>
                <a:cs typeface="Cambria"/>
              </a:rPr>
              <a:t> territoire</a:t>
            </a:r>
            <a:r>
              <a:rPr sz="2000" spc="-4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d'ici</a:t>
            </a:r>
            <a:r>
              <a:rPr sz="2000" spc="-20" dirty="0">
                <a:latin typeface="Cambria"/>
                <a:cs typeface="Cambria"/>
              </a:rPr>
              <a:t> </a:t>
            </a:r>
            <a:r>
              <a:rPr sz="2000" spc="-10" dirty="0">
                <a:latin typeface="Cambria"/>
                <a:cs typeface="Cambria"/>
              </a:rPr>
              <a:t>2029.</a:t>
            </a:r>
            <a:endParaRPr sz="2000">
              <a:latin typeface="Cambria"/>
              <a:cs typeface="Cambria"/>
            </a:endParaRPr>
          </a:p>
          <a:p>
            <a:pPr marL="354965" marR="5080" indent="-342900">
              <a:lnSpc>
                <a:spcPct val="114999"/>
              </a:lnSpc>
              <a:spcBef>
                <a:spcPts val="994"/>
              </a:spcBef>
              <a:buFont typeface="Wingdings"/>
              <a:buChar char=""/>
              <a:tabLst>
                <a:tab pos="355600" algn="l"/>
              </a:tabLst>
            </a:pPr>
            <a:r>
              <a:rPr sz="2000" spc="-5" dirty="0">
                <a:latin typeface="Cambria"/>
                <a:cs typeface="Cambria"/>
              </a:rPr>
              <a:t>Au </a:t>
            </a:r>
            <a:r>
              <a:rPr sz="2000" dirty="0">
                <a:latin typeface="Cambria"/>
                <a:cs typeface="Cambria"/>
              </a:rPr>
              <a:t>cours des </a:t>
            </a:r>
            <a:r>
              <a:rPr sz="2000" spc="-5" dirty="0">
                <a:latin typeface="Cambria"/>
                <a:cs typeface="Cambria"/>
              </a:rPr>
              <a:t>dernières décennies, </a:t>
            </a:r>
            <a:r>
              <a:rPr sz="2000" dirty="0">
                <a:latin typeface="Cambria"/>
                <a:cs typeface="Cambria"/>
              </a:rPr>
              <a:t>des </a:t>
            </a:r>
            <a:r>
              <a:rPr sz="2000" spc="-5" dirty="0">
                <a:latin typeface="Cambria"/>
                <a:cs typeface="Cambria"/>
              </a:rPr>
              <a:t>progrès </a:t>
            </a:r>
            <a:r>
              <a:rPr sz="2000" dirty="0">
                <a:latin typeface="Cambria"/>
                <a:cs typeface="Cambria"/>
              </a:rPr>
              <a:t> significatifs ont été </a:t>
            </a:r>
            <a:r>
              <a:rPr sz="2000" spc="-5" dirty="0">
                <a:latin typeface="Cambria"/>
                <a:cs typeface="Cambria"/>
              </a:rPr>
              <a:t>réalisés </a:t>
            </a:r>
            <a:r>
              <a:rPr sz="2000" dirty="0">
                <a:latin typeface="Cambria"/>
                <a:cs typeface="Cambria"/>
              </a:rPr>
              <a:t>en </a:t>
            </a:r>
            <a:r>
              <a:rPr sz="2000" spc="-5" dirty="0">
                <a:latin typeface="Cambria"/>
                <a:cs typeface="Cambria"/>
              </a:rPr>
              <a:t>matière </a:t>
            </a:r>
            <a:r>
              <a:rPr sz="2000" dirty="0">
                <a:latin typeface="Cambria"/>
                <a:cs typeface="Cambria"/>
              </a:rPr>
              <a:t>d'électrification </a:t>
            </a:r>
            <a:r>
              <a:rPr sz="2000" spc="5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du</a:t>
            </a:r>
            <a:r>
              <a:rPr sz="2000" spc="-5" dirty="0">
                <a:latin typeface="Cambria"/>
                <a:cs typeface="Cambria"/>
              </a:rPr>
              <a:t> pays</a:t>
            </a:r>
            <a:r>
              <a:rPr sz="2000" spc="-1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avec</a:t>
            </a:r>
            <a:r>
              <a:rPr sz="2000" spc="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les </a:t>
            </a:r>
            <a:r>
              <a:rPr sz="2000" dirty="0">
                <a:latin typeface="Cambria"/>
                <a:cs typeface="Cambria"/>
              </a:rPr>
              <a:t>taux</a:t>
            </a:r>
            <a:r>
              <a:rPr sz="2000" spc="-30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d’électrification</a:t>
            </a:r>
            <a:r>
              <a:rPr sz="2000" spc="-40" dirty="0">
                <a:latin typeface="Cambria"/>
                <a:cs typeface="Cambria"/>
              </a:rPr>
              <a:t> </a:t>
            </a:r>
            <a:r>
              <a:rPr sz="2000" dirty="0">
                <a:latin typeface="Cambria"/>
                <a:cs typeface="Cambria"/>
              </a:rPr>
              <a:t>suivants</a:t>
            </a:r>
            <a:r>
              <a:rPr sz="2000" spc="-1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en</a:t>
            </a:r>
            <a:r>
              <a:rPr sz="2000" spc="5" dirty="0">
                <a:latin typeface="Cambria"/>
                <a:cs typeface="Cambria"/>
              </a:rPr>
              <a:t> </a:t>
            </a:r>
            <a:r>
              <a:rPr sz="2000" spc="-5" dirty="0">
                <a:latin typeface="Cambria"/>
                <a:cs typeface="Cambria"/>
              </a:rPr>
              <a:t>2023:</a:t>
            </a:r>
            <a:endParaRPr sz="2000">
              <a:latin typeface="Cambria"/>
              <a:cs typeface="Cambria"/>
            </a:endParaRPr>
          </a:p>
          <a:p>
            <a:pPr marL="354965" indent="-342900">
              <a:lnSpc>
                <a:spcPct val="100000"/>
              </a:lnSpc>
              <a:spcBef>
                <a:spcPts val="1360"/>
              </a:spcBef>
              <a:buFont typeface="Cambria"/>
              <a:buChar char="-"/>
              <a:tabLst>
                <a:tab pos="354965" algn="l"/>
                <a:tab pos="355600" algn="l"/>
              </a:tabLst>
            </a:pPr>
            <a:r>
              <a:rPr sz="2000" b="1" spc="-5" dirty="0">
                <a:latin typeface="Cambria"/>
                <a:cs typeface="Cambria"/>
              </a:rPr>
              <a:t>National</a:t>
            </a:r>
            <a:r>
              <a:rPr sz="2000" b="1" spc="-25" dirty="0">
                <a:latin typeface="Cambria"/>
                <a:cs typeface="Cambria"/>
              </a:rPr>
              <a:t> </a:t>
            </a:r>
            <a:r>
              <a:rPr sz="2000" b="1" dirty="0">
                <a:latin typeface="Cambria"/>
                <a:cs typeface="Cambria"/>
              </a:rPr>
              <a:t>:</a:t>
            </a:r>
            <a:r>
              <a:rPr sz="2000" b="1" spc="-15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84,3%</a:t>
            </a:r>
            <a:endParaRPr sz="2000">
              <a:latin typeface="Cambria"/>
              <a:cs typeface="Cambria"/>
            </a:endParaRPr>
          </a:p>
          <a:p>
            <a:pPr marL="354965" indent="-342900">
              <a:lnSpc>
                <a:spcPct val="100000"/>
              </a:lnSpc>
              <a:spcBef>
                <a:spcPts val="1365"/>
              </a:spcBef>
              <a:buFont typeface="Cambria"/>
              <a:buChar char="-"/>
              <a:tabLst>
                <a:tab pos="354965" algn="l"/>
                <a:tab pos="355600" algn="l"/>
              </a:tabLst>
            </a:pPr>
            <a:r>
              <a:rPr sz="2000" b="1" spc="-5" dirty="0">
                <a:latin typeface="Cambria"/>
                <a:cs typeface="Cambria"/>
              </a:rPr>
              <a:t>Urbain</a:t>
            </a:r>
            <a:r>
              <a:rPr sz="2000" b="1" spc="-25" dirty="0">
                <a:latin typeface="Cambria"/>
                <a:cs typeface="Cambria"/>
              </a:rPr>
              <a:t> </a:t>
            </a:r>
            <a:r>
              <a:rPr sz="2000" b="1" dirty="0">
                <a:latin typeface="Cambria"/>
                <a:cs typeface="Cambria"/>
              </a:rPr>
              <a:t>:</a:t>
            </a:r>
            <a:r>
              <a:rPr sz="2000" b="1" spc="-15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98,2%</a:t>
            </a:r>
            <a:endParaRPr sz="20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1355"/>
              </a:spcBef>
              <a:tabLst>
                <a:tab pos="354965" algn="l"/>
              </a:tabLst>
            </a:pPr>
            <a:r>
              <a:rPr sz="2000" dirty="0">
                <a:latin typeface="Cambria"/>
                <a:cs typeface="Cambria"/>
              </a:rPr>
              <a:t>-	</a:t>
            </a:r>
            <a:r>
              <a:rPr sz="2000" b="1" spc="-5" dirty="0">
                <a:latin typeface="Cambria"/>
                <a:cs typeface="Cambria"/>
              </a:rPr>
              <a:t>Rural</a:t>
            </a:r>
            <a:r>
              <a:rPr sz="2000" b="1" spc="-15" dirty="0">
                <a:latin typeface="Cambria"/>
                <a:cs typeface="Cambria"/>
              </a:rPr>
              <a:t> </a:t>
            </a:r>
            <a:r>
              <a:rPr sz="2000" b="1" dirty="0">
                <a:latin typeface="Cambria"/>
                <a:cs typeface="Cambria"/>
              </a:rPr>
              <a:t>:</a:t>
            </a:r>
            <a:r>
              <a:rPr sz="2000" b="1" spc="-15" dirty="0">
                <a:latin typeface="Cambria"/>
                <a:cs typeface="Cambria"/>
              </a:rPr>
              <a:t> </a:t>
            </a:r>
            <a:r>
              <a:rPr sz="2000" b="1" spc="-5" dirty="0">
                <a:latin typeface="Cambria"/>
                <a:cs typeface="Cambria"/>
              </a:rPr>
              <a:t>65,58%</a:t>
            </a:r>
            <a:endParaRPr sz="2000">
              <a:latin typeface="Cambria"/>
              <a:cs typeface="Cambria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20915" y="1897456"/>
            <a:ext cx="4683633" cy="438492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048365" y="6562436"/>
            <a:ext cx="136525" cy="1416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sz="8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3</a:t>
            </a:fld>
            <a:endParaRPr sz="8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3533" y="1897379"/>
            <a:ext cx="9967595" cy="0"/>
          </a:xfrm>
          <a:custGeom>
            <a:avLst/>
            <a:gdLst/>
            <a:ahLst/>
            <a:cxnLst/>
            <a:rect l="l" t="t" r="r" b="b"/>
            <a:pathLst>
              <a:path w="9967595">
                <a:moveTo>
                  <a:pt x="0" y="0"/>
                </a:moveTo>
                <a:lnTo>
                  <a:pt x="9966972" y="0"/>
                </a:lnTo>
              </a:path>
            </a:pathLst>
          </a:custGeom>
          <a:ln w="1270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71017" y="1930908"/>
            <a:ext cx="6257290" cy="4128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715" indent="-342900" algn="just">
              <a:lnSpc>
                <a:spcPct val="114999"/>
              </a:lnSpc>
              <a:spcBef>
                <a:spcPts val="100"/>
              </a:spcBef>
              <a:buFont typeface="Wingdings"/>
              <a:buChar char=""/>
              <a:tabLst>
                <a:tab pos="355600" algn="l"/>
              </a:tabLst>
            </a:pPr>
            <a:r>
              <a:rPr sz="1800" b="1" spc="-5" dirty="0">
                <a:latin typeface="Cambria"/>
                <a:cs typeface="Cambria"/>
              </a:rPr>
              <a:t>Le</a:t>
            </a:r>
            <a:r>
              <a:rPr sz="1800" b="1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Plan</a:t>
            </a:r>
            <a:r>
              <a:rPr sz="1800" b="1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d’électrification</a:t>
            </a:r>
            <a:r>
              <a:rPr sz="1800" b="1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élaboré</a:t>
            </a:r>
            <a:r>
              <a:rPr sz="1800" dirty="0">
                <a:latin typeface="Cambria"/>
                <a:cs typeface="Cambria"/>
              </a:rPr>
              <a:t> en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2022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a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permis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de 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géolocaliser les localités </a:t>
            </a:r>
            <a:r>
              <a:rPr sz="1800" dirty="0">
                <a:latin typeface="Cambria"/>
                <a:cs typeface="Cambria"/>
              </a:rPr>
              <a:t>à </a:t>
            </a:r>
            <a:r>
              <a:rPr sz="1800" spc="-5" dirty="0">
                <a:latin typeface="Cambria"/>
                <a:cs typeface="Cambria"/>
              </a:rPr>
              <a:t>électrifier </a:t>
            </a:r>
            <a:r>
              <a:rPr sz="1800" dirty="0">
                <a:latin typeface="Cambria"/>
                <a:cs typeface="Cambria"/>
              </a:rPr>
              <a:t>et </a:t>
            </a:r>
            <a:r>
              <a:rPr sz="1800" spc="-5" dirty="0">
                <a:latin typeface="Cambria"/>
                <a:cs typeface="Cambria"/>
              </a:rPr>
              <a:t>leur </a:t>
            </a:r>
            <a:r>
              <a:rPr sz="1800" dirty="0">
                <a:latin typeface="Cambria"/>
                <a:cs typeface="Cambria"/>
              </a:rPr>
              <a:t>a </a:t>
            </a:r>
            <a:r>
              <a:rPr sz="1800" spc="-5" dirty="0">
                <a:latin typeface="Cambria"/>
                <a:cs typeface="Cambria"/>
              </a:rPr>
              <a:t>défini l’option 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d’électrification </a:t>
            </a:r>
            <a:r>
              <a:rPr sz="1800" dirty="0">
                <a:latin typeface="Cambria"/>
                <a:cs typeface="Cambria"/>
              </a:rPr>
              <a:t>retenue </a:t>
            </a:r>
            <a:r>
              <a:rPr sz="1800" spc="-5" dirty="0">
                <a:latin typeface="Cambria"/>
                <a:cs typeface="Cambria"/>
              </a:rPr>
              <a:t>(extension du </a:t>
            </a:r>
            <a:r>
              <a:rPr sz="1800" dirty="0">
                <a:latin typeface="Cambria"/>
                <a:cs typeface="Cambria"/>
              </a:rPr>
              <a:t>réseau, </a:t>
            </a:r>
            <a:r>
              <a:rPr sz="1800" spc="-5" dirty="0">
                <a:latin typeface="Cambria"/>
                <a:cs typeface="Cambria"/>
              </a:rPr>
              <a:t>mini-réseaux 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et systèmes</a:t>
            </a:r>
            <a:r>
              <a:rPr sz="1800" spc="1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individuels).</a:t>
            </a:r>
            <a:endParaRPr sz="1800">
              <a:latin typeface="Cambria"/>
              <a:cs typeface="Cambria"/>
            </a:endParaRPr>
          </a:p>
          <a:p>
            <a:pPr marL="354965" marR="5080" indent="-342900" algn="just">
              <a:lnSpc>
                <a:spcPct val="114999"/>
              </a:lnSpc>
              <a:buFont typeface="Wingdings"/>
              <a:buChar char=""/>
              <a:tabLst>
                <a:tab pos="355600" algn="l"/>
              </a:tabLst>
            </a:pPr>
            <a:r>
              <a:rPr sz="1800" dirty="0">
                <a:latin typeface="Cambria"/>
                <a:cs typeface="Cambria"/>
              </a:rPr>
              <a:t>Pour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atteindre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l’accès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universel,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une</a:t>
            </a:r>
            <a:r>
              <a:rPr sz="1800" b="1" spc="5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extension </a:t>
            </a:r>
            <a:r>
              <a:rPr sz="1800" b="1" spc="-385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substantielle</a:t>
            </a:r>
            <a:r>
              <a:rPr sz="1800" b="1" spc="-30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du </a:t>
            </a:r>
            <a:r>
              <a:rPr sz="1800" b="1" spc="-5" dirty="0">
                <a:latin typeface="Cambria"/>
                <a:cs typeface="Cambria"/>
              </a:rPr>
              <a:t>réseau</a:t>
            </a:r>
            <a:r>
              <a:rPr sz="1800" b="1" spc="-20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électrique</a:t>
            </a:r>
            <a:r>
              <a:rPr sz="1800" b="1" spc="-35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est</a:t>
            </a:r>
            <a:r>
              <a:rPr sz="1800" b="1" spc="-10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prévue</a:t>
            </a:r>
            <a:r>
              <a:rPr sz="1800" dirty="0">
                <a:latin typeface="Cambria"/>
                <a:cs typeface="Cambria"/>
              </a:rPr>
              <a:t>.</a:t>
            </a:r>
            <a:endParaRPr sz="1800">
              <a:latin typeface="Cambria"/>
              <a:cs typeface="Cambria"/>
            </a:endParaRPr>
          </a:p>
          <a:p>
            <a:pPr marL="354965" marR="6350" indent="-342900" algn="just">
              <a:lnSpc>
                <a:spcPct val="114999"/>
              </a:lnSpc>
              <a:spcBef>
                <a:spcPts val="5"/>
              </a:spcBef>
              <a:buFont typeface="Wingdings"/>
              <a:buChar char=""/>
              <a:tabLst>
                <a:tab pos="355600" algn="l"/>
              </a:tabLst>
            </a:pPr>
            <a:r>
              <a:rPr sz="1800" dirty="0">
                <a:latin typeface="Cambria"/>
                <a:cs typeface="Cambria"/>
              </a:rPr>
              <a:t>Les </a:t>
            </a:r>
            <a:r>
              <a:rPr sz="1800" spc="-5" dirty="0">
                <a:latin typeface="Cambria"/>
                <a:cs typeface="Cambria"/>
              </a:rPr>
              <a:t>zones </a:t>
            </a:r>
            <a:r>
              <a:rPr sz="1800" dirty="0">
                <a:latin typeface="Cambria"/>
                <a:cs typeface="Cambria"/>
              </a:rPr>
              <a:t>qui ne </a:t>
            </a:r>
            <a:r>
              <a:rPr sz="1800" spc="-5" dirty="0">
                <a:latin typeface="Cambria"/>
                <a:cs typeface="Cambria"/>
              </a:rPr>
              <a:t>peuvent </a:t>
            </a:r>
            <a:r>
              <a:rPr sz="1800" dirty="0">
                <a:latin typeface="Cambria"/>
                <a:cs typeface="Cambria"/>
              </a:rPr>
              <a:t>être </a:t>
            </a:r>
            <a:r>
              <a:rPr sz="1800" spc="-5" dirty="0">
                <a:latin typeface="Cambria"/>
                <a:cs typeface="Cambria"/>
              </a:rPr>
              <a:t>atteints par </a:t>
            </a:r>
            <a:r>
              <a:rPr sz="1800" dirty="0">
                <a:latin typeface="Cambria"/>
                <a:cs typeface="Cambria"/>
              </a:rPr>
              <a:t>le </a:t>
            </a:r>
            <a:r>
              <a:rPr sz="1800" spc="-5" dirty="0">
                <a:latin typeface="Cambria"/>
                <a:cs typeface="Cambria"/>
              </a:rPr>
              <a:t>réseau national 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seront</a:t>
            </a:r>
            <a:r>
              <a:rPr sz="1800" dirty="0">
                <a:latin typeface="Cambria"/>
                <a:cs typeface="Cambria"/>
              </a:rPr>
              <a:t> électrifiés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par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des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solutions </a:t>
            </a:r>
            <a:r>
              <a:rPr sz="1800" b="1" spc="-5" dirty="0">
                <a:latin typeface="Cambria"/>
                <a:cs typeface="Cambria"/>
              </a:rPr>
              <a:t>hors</a:t>
            </a:r>
            <a:r>
              <a:rPr sz="1800" b="1" spc="-10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réseau</a:t>
            </a:r>
            <a:r>
              <a:rPr sz="1800" spc="-5" dirty="0">
                <a:latin typeface="Cambria"/>
                <a:cs typeface="Cambria"/>
              </a:rPr>
              <a:t>.</a:t>
            </a:r>
            <a:endParaRPr sz="1800">
              <a:latin typeface="Cambria"/>
              <a:cs typeface="Cambria"/>
            </a:endParaRPr>
          </a:p>
          <a:p>
            <a:pPr marL="354965" marR="5080" indent="-342900" algn="just">
              <a:lnSpc>
                <a:spcPct val="114999"/>
              </a:lnSpc>
              <a:buFont typeface="Wingdings"/>
              <a:buChar char=""/>
              <a:tabLst>
                <a:tab pos="355600" algn="l"/>
              </a:tabLst>
            </a:pPr>
            <a:r>
              <a:rPr sz="1800" dirty="0">
                <a:latin typeface="Cambria"/>
                <a:cs typeface="Cambria"/>
              </a:rPr>
              <a:t>Le Plan </a:t>
            </a:r>
            <a:r>
              <a:rPr sz="1800" spc="-5" dirty="0">
                <a:latin typeface="Cambria"/>
                <a:cs typeface="Cambria"/>
              </a:rPr>
              <a:t>prévoit </a:t>
            </a:r>
            <a:r>
              <a:rPr sz="1800" dirty="0">
                <a:latin typeface="Cambria"/>
                <a:cs typeface="Cambria"/>
              </a:rPr>
              <a:t>que, </a:t>
            </a:r>
            <a:r>
              <a:rPr sz="1800" spc="-5" dirty="0">
                <a:latin typeface="Cambria"/>
                <a:cs typeface="Cambria"/>
              </a:rPr>
              <a:t>parmi les </a:t>
            </a:r>
            <a:r>
              <a:rPr sz="1800" dirty="0">
                <a:latin typeface="Cambria"/>
                <a:cs typeface="Cambria"/>
              </a:rPr>
              <a:t>13819 </a:t>
            </a:r>
            <a:r>
              <a:rPr sz="1800" spc="-5" dirty="0">
                <a:latin typeface="Cambria"/>
                <a:cs typeface="Cambria"/>
              </a:rPr>
              <a:t>localités sans accès </a:t>
            </a:r>
            <a:r>
              <a:rPr sz="1800" dirty="0">
                <a:latin typeface="Cambria"/>
                <a:cs typeface="Cambria"/>
              </a:rPr>
              <a:t>à 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l’électricité</a:t>
            </a:r>
            <a:r>
              <a:rPr sz="1800" dirty="0">
                <a:latin typeface="Cambria"/>
                <a:cs typeface="Cambria"/>
              </a:rPr>
              <a:t> sur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près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de</a:t>
            </a:r>
            <a:r>
              <a:rPr sz="1800" dirty="0">
                <a:latin typeface="Cambria"/>
                <a:cs typeface="Cambria"/>
              </a:rPr>
              <a:t> 21000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localités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(villages</a:t>
            </a:r>
            <a:r>
              <a:rPr sz="1800" spc="39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et </a:t>
            </a:r>
            <a:r>
              <a:rPr sz="1800" dirty="0">
                <a:latin typeface="Cambria"/>
                <a:cs typeface="Cambria"/>
              </a:rPr>
              <a:t> hameaux),</a:t>
            </a:r>
            <a:r>
              <a:rPr sz="1800" spc="195" dirty="0">
                <a:latin typeface="Cambria"/>
                <a:cs typeface="Cambria"/>
              </a:rPr>
              <a:t> </a:t>
            </a:r>
            <a:r>
              <a:rPr sz="1800" dirty="0">
                <a:latin typeface="Cambria"/>
                <a:cs typeface="Cambria"/>
              </a:rPr>
              <a:t>un</a:t>
            </a:r>
            <a:r>
              <a:rPr sz="1800" spc="204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nombre</a:t>
            </a:r>
            <a:r>
              <a:rPr sz="1800" spc="200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1019</a:t>
            </a:r>
            <a:r>
              <a:rPr sz="1800" b="1" spc="200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seront</a:t>
            </a:r>
            <a:r>
              <a:rPr sz="1800" b="1" spc="210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électrifiées</a:t>
            </a:r>
            <a:r>
              <a:rPr sz="1800" b="1" spc="185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(7%)</a:t>
            </a:r>
            <a:r>
              <a:rPr sz="1800" b="1" spc="195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par </a:t>
            </a:r>
            <a:r>
              <a:rPr sz="1800" b="1" spc="-385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le</a:t>
            </a:r>
            <a:r>
              <a:rPr sz="1800" b="1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biais</a:t>
            </a:r>
            <a:r>
              <a:rPr sz="1800" b="1" dirty="0">
                <a:latin typeface="Cambria"/>
                <a:cs typeface="Cambria"/>
              </a:rPr>
              <a:t> de</a:t>
            </a:r>
            <a:r>
              <a:rPr sz="1800" b="1" spc="5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mini-réseaux</a:t>
            </a:r>
            <a:r>
              <a:rPr sz="1800" b="1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solaires</a:t>
            </a:r>
            <a:r>
              <a:rPr sz="1800" b="1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avec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batteries</a:t>
            </a:r>
            <a:r>
              <a:rPr sz="180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et</a:t>
            </a:r>
            <a:r>
              <a:rPr sz="1800" dirty="0">
                <a:latin typeface="Cambria"/>
                <a:cs typeface="Cambria"/>
              </a:rPr>
              <a:t> un 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nombre 4355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par</a:t>
            </a:r>
            <a:r>
              <a:rPr sz="1800" spc="5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kits</a:t>
            </a:r>
            <a:r>
              <a:rPr sz="1800" spc="10" dirty="0">
                <a:latin typeface="Cambria"/>
                <a:cs typeface="Cambria"/>
              </a:rPr>
              <a:t> </a:t>
            </a:r>
            <a:r>
              <a:rPr sz="1800" spc="-5" dirty="0">
                <a:latin typeface="Cambria"/>
                <a:cs typeface="Cambria"/>
              </a:rPr>
              <a:t>solaires</a:t>
            </a:r>
            <a:r>
              <a:rPr sz="1800" spc="-10" dirty="0">
                <a:latin typeface="Cambria"/>
                <a:cs typeface="Cambria"/>
              </a:rPr>
              <a:t> (32%),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5903" y="591140"/>
            <a:ext cx="10679530" cy="1164161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78435">
              <a:lnSpc>
                <a:spcPct val="100000"/>
              </a:lnSpc>
              <a:spcBef>
                <a:spcPts val="105"/>
              </a:spcBef>
              <a:tabLst>
                <a:tab pos="922655" algn="l"/>
              </a:tabLst>
            </a:pPr>
            <a:r>
              <a:rPr spc="254" dirty="0"/>
              <a:t>1.	</a:t>
            </a:r>
            <a:r>
              <a:rPr spc="195" dirty="0"/>
              <a:t>Situation</a:t>
            </a:r>
            <a:r>
              <a:rPr spc="250" dirty="0"/>
              <a:t> </a:t>
            </a:r>
            <a:r>
              <a:rPr spc="125" dirty="0"/>
              <a:t>de</a:t>
            </a:r>
            <a:r>
              <a:rPr spc="270" dirty="0"/>
              <a:t> </a:t>
            </a:r>
            <a:r>
              <a:rPr spc="185" dirty="0"/>
              <a:t>l’accès</a:t>
            </a:r>
            <a:r>
              <a:rPr spc="275" dirty="0"/>
              <a:t> </a:t>
            </a:r>
            <a:r>
              <a:rPr spc="145" dirty="0"/>
              <a:t>à</a:t>
            </a:r>
            <a:r>
              <a:rPr spc="270" dirty="0"/>
              <a:t> </a:t>
            </a:r>
            <a:r>
              <a:rPr spc="150" dirty="0"/>
              <a:t>l’électricité</a:t>
            </a:r>
            <a:r>
              <a:rPr spc="245" dirty="0"/>
              <a:t> </a:t>
            </a:r>
            <a:r>
              <a:rPr spc="150" dirty="0"/>
              <a:t>au</a:t>
            </a:r>
            <a:r>
              <a:rPr spc="285" dirty="0"/>
              <a:t> </a:t>
            </a:r>
            <a:r>
              <a:rPr spc="170" dirty="0"/>
              <a:t>Sénégal</a:t>
            </a: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30719" y="1827822"/>
            <a:ext cx="5006975" cy="4196448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048365" y="6562436"/>
            <a:ext cx="136525" cy="1416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sz="8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4</a:t>
            </a:fld>
            <a:endParaRPr sz="8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1280" y="1891029"/>
            <a:ext cx="11085830" cy="4264660"/>
            <a:chOff x="81280" y="1891029"/>
            <a:chExt cx="11085830" cy="4264660"/>
          </a:xfrm>
        </p:grpSpPr>
        <p:sp>
          <p:nvSpPr>
            <p:cNvPr id="3" name="object 3"/>
            <p:cNvSpPr/>
            <p:nvPr/>
          </p:nvSpPr>
          <p:spPr>
            <a:xfrm>
              <a:off x="1193533" y="1897379"/>
              <a:ext cx="9967595" cy="0"/>
            </a:xfrm>
            <a:custGeom>
              <a:avLst/>
              <a:gdLst/>
              <a:ahLst/>
              <a:cxnLst/>
              <a:rect l="l" t="t" r="r" b="b"/>
              <a:pathLst>
                <a:path w="9967595">
                  <a:moveTo>
                    <a:pt x="0" y="0"/>
                  </a:moveTo>
                  <a:lnTo>
                    <a:pt x="9966972" y="0"/>
                  </a:lnTo>
                </a:path>
              </a:pathLst>
            </a:custGeom>
            <a:ln w="12700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1280" y="5509133"/>
              <a:ext cx="6290310" cy="646430"/>
            </a:xfrm>
            <a:custGeom>
              <a:avLst/>
              <a:gdLst/>
              <a:ahLst/>
              <a:cxnLst/>
              <a:rect l="l" t="t" r="r" b="b"/>
              <a:pathLst>
                <a:path w="6290310" h="646429">
                  <a:moveTo>
                    <a:pt x="6290310" y="0"/>
                  </a:moveTo>
                  <a:lnTo>
                    <a:pt x="0" y="0"/>
                  </a:lnTo>
                  <a:lnTo>
                    <a:pt x="0" y="646328"/>
                  </a:lnTo>
                  <a:lnTo>
                    <a:pt x="6290310" y="646328"/>
                  </a:lnTo>
                  <a:lnTo>
                    <a:pt x="6290310" y="0"/>
                  </a:lnTo>
                  <a:close/>
                </a:path>
              </a:pathLst>
            </a:custGeom>
            <a:solidFill>
              <a:srgbClr val="D6DC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455777" y="5537098"/>
            <a:ext cx="554672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42185" marR="5080" indent="-223012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ambria"/>
                <a:cs typeface="Cambria"/>
              </a:rPr>
              <a:t>Répartition </a:t>
            </a:r>
            <a:r>
              <a:rPr sz="1800" b="1" dirty="0">
                <a:latin typeface="Cambria"/>
                <a:cs typeface="Cambria"/>
              </a:rPr>
              <a:t>de </a:t>
            </a:r>
            <a:r>
              <a:rPr sz="1800" b="1" spc="-5" dirty="0">
                <a:latin typeface="Cambria"/>
                <a:cs typeface="Cambria"/>
              </a:rPr>
              <a:t>la population </a:t>
            </a:r>
            <a:r>
              <a:rPr sz="1800" b="1" dirty="0">
                <a:latin typeface="Cambria"/>
                <a:cs typeface="Cambria"/>
              </a:rPr>
              <a:t>à desservir par </a:t>
            </a:r>
            <a:r>
              <a:rPr sz="1800" b="1" spc="-5" dirty="0">
                <a:latin typeface="Cambria"/>
                <a:cs typeface="Cambria"/>
              </a:rPr>
              <a:t>solution </a:t>
            </a:r>
            <a:r>
              <a:rPr sz="1800" b="1" spc="-385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technique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26529" y="542544"/>
            <a:ext cx="10993755" cy="5004435"/>
            <a:chOff x="626529" y="542544"/>
            <a:chExt cx="10993755" cy="500443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6529" y="1627758"/>
              <a:ext cx="5745099" cy="391883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4568" y="542544"/>
              <a:ext cx="10885170" cy="1273302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029106" y="702945"/>
            <a:ext cx="1001712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56285" algn="l"/>
              </a:tabLst>
            </a:pPr>
            <a:r>
              <a:rPr spc="254" dirty="0"/>
              <a:t>1.	</a:t>
            </a:r>
            <a:r>
              <a:rPr spc="190" dirty="0"/>
              <a:t>Situation</a:t>
            </a:r>
            <a:r>
              <a:rPr spc="260" dirty="0"/>
              <a:t> </a:t>
            </a:r>
            <a:r>
              <a:rPr spc="125" dirty="0"/>
              <a:t>de</a:t>
            </a:r>
            <a:r>
              <a:rPr spc="280" dirty="0"/>
              <a:t> </a:t>
            </a:r>
            <a:r>
              <a:rPr spc="185" dirty="0"/>
              <a:t>l’accès</a:t>
            </a:r>
            <a:r>
              <a:rPr spc="285" dirty="0"/>
              <a:t> </a:t>
            </a:r>
            <a:r>
              <a:rPr spc="145" dirty="0"/>
              <a:t>à</a:t>
            </a:r>
            <a:r>
              <a:rPr spc="280" dirty="0"/>
              <a:t> </a:t>
            </a:r>
            <a:r>
              <a:rPr spc="150" dirty="0"/>
              <a:t>l’électricité</a:t>
            </a:r>
            <a:r>
              <a:rPr spc="260" dirty="0"/>
              <a:t> </a:t>
            </a:r>
            <a:r>
              <a:rPr spc="150" dirty="0"/>
              <a:t>au</a:t>
            </a:r>
            <a:r>
              <a:rPr spc="285" dirty="0"/>
              <a:t> </a:t>
            </a:r>
            <a:r>
              <a:rPr spc="165" dirty="0"/>
              <a:t>Sénégal</a:t>
            </a: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71590" y="1620011"/>
            <a:ext cx="4782946" cy="4244086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1048365" y="6562436"/>
            <a:ext cx="136525" cy="1416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sz="8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5</a:t>
            </a:fld>
            <a:endParaRPr sz="8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4568" y="542544"/>
            <a:ext cx="11394440" cy="5618480"/>
            <a:chOff x="734568" y="542544"/>
            <a:chExt cx="11394440" cy="5618480"/>
          </a:xfrm>
        </p:grpSpPr>
        <p:sp>
          <p:nvSpPr>
            <p:cNvPr id="3" name="object 3"/>
            <p:cNvSpPr/>
            <p:nvPr/>
          </p:nvSpPr>
          <p:spPr>
            <a:xfrm>
              <a:off x="1193533" y="1897380"/>
              <a:ext cx="9967595" cy="0"/>
            </a:xfrm>
            <a:custGeom>
              <a:avLst/>
              <a:gdLst/>
              <a:ahLst/>
              <a:cxnLst/>
              <a:rect l="l" t="t" r="r" b="b"/>
              <a:pathLst>
                <a:path w="9967595">
                  <a:moveTo>
                    <a:pt x="0" y="0"/>
                  </a:moveTo>
                  <a:lnTo>
                    <a:pt x="9966972" y="0"/>
                  </a:lnTo>
                </a:path>
              </a:pathLst>
            </a:custGeom>
            <a:ln w="12700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79266" y="1584464"/>
              <a:ext cx="8349361" cy="457619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4568" y="542544"/>
              <a:ext cx="10885170" cy="1273302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29106" y="702945"/>
            <a:ext cx="1001712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56285" algn="l"/>
              </a:tabLst>
            </a:pPr>
            <a:r>
              <a:rPr spc="254" dirty="0"/>
              <a:t>1.	</a:t>
            </a:r>
            <a:r>
              <a:rPr spc="190" dirty="0"/>
              <a:t>Situation</a:t>
            </a:r>
            <a:r>
              <a:rPr spc="260" dirty="0"/>
              <a:t> </a:t>
            </a:r>
            <a:r>
              <a:rPr spc="125" dirty="0"/>
              <a:t>de</a:t>
            </a:r>
            <a:r>
              <a:rPr spc="285" dirty="0"/>
              <a:t> </a:t>
            </a:r>
            <a:r>
              <a:rPr spc="185" dirty="0"/>
              <a:t>l’accès</a:t>
            </a:r>
            <a:r>
              <a:rPr spc="280" dirty="0"/>
              <a:t> </a:t>
            </a:r>
            <a:r>
              <a:rPr spc="145" dirty="0"/>
              <a:t>à</a:t>
            </a:r>
            <a:r>
              <a:rPr spc="285" dirty="0"/>
              <a:t> </a:t>
            </a:r>
            <a:r>
              <a:rPr spc="150" dirty="0"/>
              <a:t>l’électricité</a:t>
            </a:r>
            <a:r>
              <a:rPr spc="254" dirty="0"/>
              <a:t> </a:t>
            </a:r>
            <a:r>
              <a:rPr spc="150" dirty="0"/>
              <a:t>au</a:t>
            </a:r>
            <a:r>
              <a:rPr spc="290" dirty="0"/>
              <a:t> </a:t>
            </a:r>
            <a:r>
              <a:rPr spc="165" dirty="0"/>
              <a:t>Sénégal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048365" y="6562436"/>
            <a:ext cx="136525" cy="1416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sz="8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6</a:t>
            </a:fld>
            <a:endParaRPr sz="800">
              <a:latin typeface="Franklin Gothic Medium"/>
              <a:cs typeface="Franklin Gothic Medium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7152" y="1908428"/>
            <a:ext cx="3344545" cy="1534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0000"/>
              </a:lnSpc>
              <a:spcBef>
                <a:spcPts val="100"/>
              </a:spcBef>
            </a:pPr>
            <a:r>
              <a:rPr sz="1800" b="1" spc="-5" dirty="0">
                <a:latin typeface="Cambria"/>
                <a:cs typeface="Cambria"/>
              </a:rPr>
              <a:t>Carte électrique tenant compte </a:t>
            </a:r>
            <a:r>
              <a:rPr sz="1800" b="1" dirty="0">
                <a:latin typeface="Cambria"/>
                <a:cs typeface="Cambria"/>
              </a:rPr>
              <a:t> des</a:t>
            </a:r>
            <a:r>
              <a:rPr sz="1800" b="1" spc="5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1019</a:t>
            </a:r>
            <a:r>
              <a:rPr sz="1800" b="1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mini-réseaux</a:t>
            </a:r>
            <a:r>
              <a:rPr sz="1800" b="1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ou </a:t>
            </a:r>
            <a:r>
              <a:rPr sz="1800" b="1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mini-centrales</a:t>
            </a:r>
            <a:r>
              <a:rPr sz="1800" b="1" dirty="0">
                <a:latin typeface="Cambria"/>
                <a:cs typeface="Cambria"/>
              </a:rPr>
              <a:t> à</a:t>
            </a:r>
            <a:r>
              <a:rPr sz="1800" b="1" spc="5" dirty="0">
                <a:latin typeface="Cambria"/>
                <a:cs typeface="Cambria"/>
              </a:rPr>
              <a:t> </a:t>
            </a:r>
            <a:r>
              <a:rPr sz="1800" b="1" spc="-10" dirty="0">
                <a:latin typeface="Cambria"/>
                <a:cs typeface="Cambria"/>
              </a:rPr>
              <a:t>réaliser</a:t>
            </a:r>
            <a:r>
              <a:rPr sz="1800" b="1" spc="-5" dirty="0">
                <a:latin typeface="Cambria"/>
                <a:cs typeface="Cambria"/>
              </a:rPr>
              <a:t> dans </a:t>
            </a:r>
            <a:r>
              <a:rPr sz="1800" b="1" spc="-385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les</a:t>
            </a:r>
            <a:r>
              <a:rPr sz="1800" b="1" dirty="0">
                <a:latin typeface="Cambria"/>
                <a:cs typeface="Cambria"/>
              </a:rPr>
              <a:t> </a:t>
            </a:r>
            <a:r>
              <a:rPr sz="1800" b="1" spc="-5" dirty="0">
                <a:latin typeface="Cambria"/>
                <a:cs typeface="Cambria"/>
              </a:rPr>
              <a:t>années</a:t>
            </a:r>
            <a:r>
              <a:rPr sz="1800" b="1" dirty="0">
                <a:latin typeface="Cambria"/>
                <a:cs typeface="Cambria"/>
              </a:rPr>
              <a:t> à</a:t>
            </a:r>
            <a:r>
              <a:rPr sz="1800" b="1" spc="5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venir</a:t>
            </a:r>
            <a:r>
              <a:rPr sz="1800" b="1" spc="5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sur </a:t>
            </a:r>
            <a:r>
              <a:rPr sz="1800" b="1" spc="-385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l’ensemble</a:t>
            </a:r>
            <a:r>
              <a:rPr sz="1800" b="1" spc="-60" dirty="0">
                <a:latin typeface="Cambria"/>
                <a:cs typeface="Cambria"/>
              </a:rPr>
              <a:t> </a:t>
            </a:r>
            <a:r>
              <a:rPr sz="1800" b="1" dirty="0">
                <a:latin typeface="Cambria"/>
                <a:cs typeface="Cambria"/>
              </a:rPr>
              <a:t>du</a:t>
            </a:r>
            <a:r>
              <a:rPr sz="1800" b="1" spc="-5" dirty="0">
                <a:latin typeface="Cambria"/>
                <a:cs typeface="Cambria"/>
              </a:rPr>
              <a:t> territoire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" y="0"/>
            <a:ext cx="4654550" cy="6858000"/>
          </a:xfrm>
          <a:custGeom>
            <a:avLst/>
            <a:gdLst/>
            <a:ahLst/>
            <a:cxnLst/>
            <a:rect l="l" t="t" r="r" b="b"/>
            <a:pathLst>
              <a:path w="4654550" h="6858000">
                <a:moveTo>
                  <a:pt x="4654296" y="0"/>
                </a:moveTo>
                <a:lnTo>
                  <a:pt x="0" y="0"/>
                </a:lnTo>
                <a:lnTo>
                  <a:pt x="0" y="6858000"/>
                </a:lnTo>
                <a:lnTo>
                  <a:pt x="4654296" y="6858000"/>
                </a:lnTo>
                <a:lnTo>
                  <a:pt x="4654296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22172" y="6553606"/>
            <a:ext cx="59309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22/11/2024</a:t>
            </a:r>
            <a:endParaRPr sz="800">
              <a:latin typeface="Franklin Gothic Medium"/>
              <a:cs typeface="Franklin Gothic Medium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750180" y="1267333"/>
            <a:ext cx="7328534" cy="1290955"/>
            <a:chOff x="4750180" y="1267333"/>
            <a:chExt cx="7328534" cy="1290955"/>
          </a:xfrm>
        </p:grpSpPr>
        <p:sp>
          <p:nvSpPr>
            <p:cNvPr id="5" name="object 5"/>
            <p:cNvSpPr/>
            <p:nvPr/>
          </p:nvSpPr>
          <p:spPr>
            <a:xfrm>
              <a:off x="4750180" y="1267333"/>
              <a:ext cx="7328534" cy="1290955"/>
            </a:xfrm>
            <a:custGeom>
              <a:avLst/>
              <a:gdLst/>
              <a:ahLst/>
              <a:cxnLst/>
              <a:rect l="l" t="t" r="r" b="b"/>
              <a:pathLst>
                <a:path w="7328534" h="1290955">
                  <a:moveTo>
                    <a:pt x="7198868" y="0"/>
                  </a:moveTo>
                  <a:lnTo>
                    <a:pt x="129159" y="0"/>
                  </a:lnTo>
                  <a:lnTo>
                    <a:pt x="78866" y="10144"/>
                  </a:lnTo>
                  <a:lnTo>
                    <a:pt x="37814" y="37814"/>
                  </a:lnTo>
                  <a:lnTo>
                    <a:pt x="10144" y="78866"/>
                  </a:lnTo>
                  <a:lnTo>
                    <a:pt x="0" y="129158"/>
                  </a:lnTo>
                  <a:lnTo>
                    <a:pt x="0" y="1161795"/>
                  </a:lnTo>
                  <a:lnTo>
                    <a:pt x="10144" y="1212088"/>
                  </a:lnTo>
                  <a:lnTo>
                    <a:pt x="37814" y="1253140"/>
                  </a:lnTo>
                  <a:lnTo>
                    <a:pt x="78867" y="1280810"/>
                  </a:lnTo>
                  <a:lnTo>
                    <a:pt x="129159" y="1290954"/>
                  </a:lnTo>
                  <a:lnTo>
                    <a:pt x="7198868" y="1290954"/>
                  </a:lnTo>
                  <a:lnTo>
                    <a:pt x="7249159" y="1280810"/>
                  </a:lnTo>
                  <a:lnTo>
                    <a:pt x="7290212" y="1253140"/>
                  </a:lnTo>
                  <a:lnTo>
                    <a:pt x="7317882" y="1212087"/>
                  </a:lnTo>
                  <a:lnTo>
                    <a:pt x="7328027" y="1161795"/>
                  </a:lnTo>
                  <a:lnTo>
                    <a:pt x="7328027" y="129158"/>
                  </a:lnTo>
                  <a:lnTo>
                    <a:pt x="7317882" y="78866"/>
                  </a:lnTo>
                  <a:lnTo>
                    <a:pt x="7290212" y="37814"/>
                  </a:lnTo>
                  <a:lnTo>
                    <a:pt x="7249160" y="10144"/>
                  </a:lnTo>
                  <a:lnTo>
                    <a:pt x="7198868" y="0"/>
                  </a:lnTo>
                  <a:close/>
                </a:path>
              </a:pathLst>
            </a:custGeom>
            <a:solidFill>
              <a:srgbClr val="DEE0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39140" y="1867227"/>
              <a:ext cx="162560" cy="164465"/>
            </a:xfrm>
            <a:custGeom>
              <a:avLst/>
              <a:gdLst/>
              <a:ahLst/>
              <a:cxnLst/>
              <a:rect l="l" t="t" r="r" b="b"/>
              <a:pathLst>
                <a:path w="162560" h="164464">
                  <a:moveTo>
                    <a:pt x="44015" y="0"/>
                  </a:moveTo>
                  <a:lnTo>
                    <a:pt x="0" y="41885"/>
                  </a:lnTo>
                  <a:lnTo>
                    <a:pt x="119372" y="164371"/>
                  </a:lnTo>
                  <a:lnTo>
                    <a:pt x="162561" y="121267"/>
                  </a:lnTo>
                  <a:lnTo>
                    <a:pt x="44015" y="0"/>
                  </a:lnTo>
                  <a:close/>
                </a:path>
              </a:pathLst>
            </a:custGeom>
            <a:solidFill>
              <a:srgbClr val="9BA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5714491" y="1443609"/>
            <a:ext cx="6249035" cy="91186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 marR="5080" algn="just">
              <a:lnSpc>
                <a:spcPct val="87900"/>
              </a:lnSpc>
              <a:spcBef>
                <a:spcPts val="325"/>
              </a:spcBef>
            </a:pPr>
            <a:r>
              <a:rPr sz="1600" spc="-5" dirty="0">
                <a:latin typeface="Cambria"/>
                <a:cs typeface="Cambria"/>
              </a:rPr>
              <a:t>La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fourniture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d’électricité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décentralisée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se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fait par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le biais de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b="1" spc="-5" dirty="0">
                <a:latin typeface="Cambria"/>
                <a:cs typeface="Cambria"/>
              </a:rPr>
              <a:t>petits </a:t>
            </a:r>
            <a:r>
              <a:rPr sz="1600" b="1" dirty="0">
                <a:latin typeface="Cambria"/>
                <a:cs typeface="Cambria"/>
              </a:rPr>
              <a:t> </a:t>
            </a:r>
            <a:r>
              <a:rPr sz="1600" b="1" spc="-5" dirty="0">
                <a:latin typeface="Cambria"/>
                <a:cs typeface="Cambria"/>
              </a:rPr>
              <a:t>systèmes</a:t>
            </a:r>
            <a:r>
              <a:rPr sz="1600" b="1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(unité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de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production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avec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stockage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dans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certains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cas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5" dirty="0">
                <a:latin typeface="Cambria"/>
                <a:cs typeface="Cambria"/>
              </a:rPr>
              <a:t>et </a:t>
            </a:r>
            <a:r>
              <a:rPr sz="1600" spc="-34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réseaux de distribution) proches </a:t>
            </a:r>
            <a:r>
              <a:rPr sz="1600" dirty="0">
                <a:latin typeface="Cambria"/>
                <a:cs typeface="Cambria"/>
              </a:rPr>
              <a:t>des </a:t>
            </a:r>
            <a:r>
              <a:rPr sz="1600" spc="-5" dirty="0">
                <a:latin typeface="Cambria"/>
                <a:cs typeface="Cambria"/>
              </a:rPr>
              <a:t>consommateurs (ménages, usages 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productifs….).</a:t>
            </a:r>
            <a:endParaRPr sz="1600">
              <a:latin typeface="Cambria"/>
              <a:cs typeface="Cambri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4750180" y="2807716"/>
            <a:ext cx="7328534" cy="912494"/>
            <a:chOff x="4750180" y="2807716"/>
            <a:chExt cx="7328534" cy="912494"/>
          </a:xfrm>
        </p:grpSpPr>
        <p:sp>
          <p:nvSpPr>
            <p:cNvPr id="9" name="object 9"/>
            <p:cNvSpPr/>
            <p:nvPr/>
          </p:nvSpPr>
          <p:spPr>
            <a:xfrm>
              <a:off x="4750180" y="2807716"/>
              <a:ext cx="7328534" cy="912494"/>
            </a:xfrm>
            <a:custGeom>
              <a:avLst/>
              <a:gdLst/>
              <a:ahLst/>
              <a:cxnLst/>
              <a:rect l="l" t="t" r="r" b="b"/>
              <a:pathLst>
                <a:path w="7328534" h="912495">
                  <a:moveTo>
                    <a:pt x="7236714" y="0"/>
                  </a:moveTo>
                  <a:lnTo>
                    <a:pt x="91313" y="0"/>
                  </a:lnTo>
                  <a:lnTo>
                    <a:pt x="55774" y="7177"/>
                  </a:lnTo>
                  <a:lnTo>
                    <a:pt x="26749" y="26749"/>
                  </a:lnTo>
                  <a:lnTo>
                    <a:pt x="7177" y="55774"/>
                  </a:lnTo>
                  <a:lnTo>
                    <a:pt x="0" y="91312"/>
                  </a:lnTo>
                  <a:lnTo>
                    <a:pt x="0" y="821182"/>
                  </a:lnTo>
                  <a:lnTo>
                    <a:pt x="7177" y="856700"/>
                  </a:lnTo>
                  <a:lnTo>
                    <a:pt x="26749" y="885682"/>
                  </a:lnTo>
                  <a:lnTo>
                    <a:pt x="55774" y="905210"/>
                  </a:lnTo>
                  <a:lnTo>
                    <a:pt x="91313" y="912368"/>
                  </a:lnTo>
                  <a:lnTo>
                    <a:pt x="7236714" y="912368"/>
                  </a:lnTo>
                  <a:lnTo>
                    <a:pt x="7272252" y="905210"/>
                  </a:lnTo>
                  <a:lnTo>
                    <a:pt x="7301277" y="885682"/>
                  </a:lnTo>
                  <a:lnTo>
                    <a:pt x="7320849" y="856700"/>
                  </a:lnTo>
                  <a:lnTo>
                    <a:pt x="7328027" y="821182"/>
                  </a:lnTo>
                  <a:lnTo>
                    <a:pt x="7328027" y="91312"/>
                  </a:lnTo>
                  <a:lnTo>
                    <a:pt x="7320849" y="55774"/>
                  </a:lnTo>
                  <a:lnTo>
                    <a:pt x="7301277" y="26749"/>
                  </a:lnTo>
                  <a:lnTo>
                    <a:pt x="7272252" y="7177"/>
                  </a:lnTo>
                  <a:lnTo>
                    <a:pt x="7236714" y="0"/>
                  </a:lnTo>
                  <a:close/>
                </a:path>
              </a:pathLst>
            </a:custGeom>
            <a:solidFill>
              <a:srgbClr val="DEE0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050523" y="3037395"/>
              <a:ext cx="388620" cy="387985"/>
            </a:xfrm>
            <a:custGeom>
              <a:avLst/>
              <a:gdLst/>
              <a:ahLst/>
              <a:cxnLst/>
              <a:rect l="l" t="t" r="r" b="b"/>
              <a:pathLst>
                <a:path w="388620" h="387985">
                  <a:moveTo>
                    <a:pt x="93218" y="212013"/>
                  </a:moveTo>
                  <a:lnTo>
                    <a:pt x="0" y="212013"/>
                  </a:lnTo>
                  <a:lnTo>
                    <a:pt x="0" y="243039"/>
                  </a:lnTo>
                  <a:lnTo>
                    <a:pt x="93218" y="243039"/>
                  </a:lnTo>
                  <a:lnTo>
                    <a:pt x="93218" y="212013"/>
                  </a:lnTo>
                  <a:close/>
                </a:path>
                <a:path w="388620" h="387985">
                  <a:moveTo>
                    <a:pt x="131724" y="321665"/>
                  </a:moveTo>
                  <a:lnTo>
                    <a:pt x="121412" y="311353"/>
                  </a:lnTo>
                  <a:lnTo>
                    <a:pt x="55499" y="377177"/>
                  </a:lnTo>
                  <a:lnTo>
                    <a:pt x="65798" y="387464"/>
                  </a:lnTo>
                  <a:lnTo>
                    <a:pt x="131724" y="321665"/>
                  </a:lnTo>
                  <a:close/>
                </a:path>
                <a:path w="388620" h="387985">
                  <a:moveTo>
                    <a:pt x="143878" y="121246"/>
                  </a:moveTo>
                  <a:lnTo>
                    <a:pt x="77978" y="55422"/>
                  </a:lnTo>
                  <a:lnTo>
                    <a:pt x="56007" y="77368"/>
                  </a:lnTo>
                  <a:lnTo>
                    <a:pt x="121907" y="143179"/>
                  </a:lnTo>
                  <a:lnTo>
                    <a:pt x="143878" y="121246"/>
                  </a:lnTo>
                  <a:close/>
                </a:path>
                <a:path w="388620" h="387985">
                  <a:moveTo>
                    <a:pt x="243382" y="0"/>
                  </a:moveTo>
                  <a:lnTo>
                    <a:pt x="212305" y="0"/>
                  </a:lnTo>
                  <a:lnTo>
                    <a:pt x="212305" y="93078"/>
                  </a:lnTo>
                  <a:lnTo>
                    <a:pt x="243382" y="93078"/>
                  </a:lnTo>
                  <a:lnTo>
                    <a:pt x="243382" y="0"/>
                  </a:lnTo>
                  <a:close/>
                </a:path>
                <a:path w="388620" h="387985">
                  <a:moveTo>
                    <a:pt x="307352" y="146380"/>
                  </a:moveTo>
                  <a:lnTo>
                    <a:pt x="272186" y="122707"/>
                  </a:lnTo>
                  <a:lnTo>
                    <a:pt x="227850" y="113766"/>
                  </a:lnTo>
                  <a:lnTo>
                    <a:pt x="183502" y="122707"/>
                  </a:lnTo>
                  <a:lnTo>
                    <a:pt x="147294" y="147091"/>
                  </a:lnTo>
                  <a:lnTo>
                    <a:pt x="122872" y="183248"/>
                  </a:lnTo>
                  <a:lnTo>
                    <a:pt x="113919" y="227533"/>
                  </a:lnTo>
                  <a:lnTo>
                    <a:pt x="122872" y="271805"/>
                  </a:lnTo>
                  <a:lnTo>
                    <a:pt x="146545" y="306870"/>
                  </a:lnTo>
                  <a:lnTo>
                    <a:pt x="307352" y="146380"/>
                  </a:lnTo>
                  <a:close/>
                </a:path>
                <a:path w="388620" h="387985">
                  <a:moveTo>
                    <a:pt x="388099" y="65798"/>
                  </a:moveTo>
                  <a:lnTo>
                    <a:pt x="378218" y="55930"/>
                  </a:lnTo>
                  <a:lnTo>
                    <a:pt x="312318" y="121754"/>
                  </a:lnTo>
                  <a:lnTo>
                    <a:pt x="322173" y="131597"/>
                  </a:lnTo>
                  <a:lnTo>
                    <a:pt x="388099" y="65798"/>
                  </a:lnTo>
                  <a:close/>
                </a:path>
              </a:pathLst>
            </a:custGeom>
            <a:solidFill>
              <a:srgbClr val="9BA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675503" y="2964561"/>
            <a:ext cx="6483350" cy="4838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805"/>
              </a:lnSpc>
              <a:spcBef>
                <a:spcPts val="95"/>
              </a:spcBef>
            </a:pPr>
            <a:r>
              <a:rPr sz="1600" spc="-5" dirty="0">
                <a:latin typeface="Cambria"/>
                <a:cs typeface="Cambria"/>
              </a:rPr>
              <a:t>Les</a:t>
            </a:r>
            <a:r>
              <a:rPr sz="1600" spc="9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systèmes</a:t>
            </a:r>
            <a:r>
              <a:rPr sz="1600" spc="1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décentralisés</a:t>
            </a:r>
            <a:r>
              <a:rPr sz="1600" spc="9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utilisent</a:t>
            </a:r>
            <a:r>
              <a:rPr sz="1600" spc="9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généralement</a:t>
            </a:r>
            <a:r>
              <a:rPr sz="1600" spc="100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des</a:t>
            </a:r>
            <a:r>
              <a:rPr sz="1600" spc="85" dirty="0">
                <a:latin typeface="Cambria"/>
                <a:cs typeface="Cambria"/>
              </a:rPr>
              <a:t> </a:t>
            </a:r>
            <a:r>
              <a:rPr sz="1600" b="1" spc="-5" dirty="0">
                <a:latin typeface="Cambria"/>
                <a:cs typeface="Cambria"/>
              </a:rPr>
              <a:t>sources</a:t>
            </a:r>
            <a:r>
              <a:rPr sz="1600" b="1" spc="100" dirty="0">
                <a:latin typeface="Cambria"/>
                <a:cs typeface="Cambria"/>
              </a:rPr>
              <a:t> </a:t>
            </a:r>
            <a:r>
              <a:rPr sz="1600" b="1" spc="-5" dirty="0">
                <a:latin typeface="Cambria"/>
                <a:cs typeface="Cambria"/>
              </a:rPr>
              <a:t>d'énergie</a:t>
            </a:r>
            <a:endParaRPr sz="1600">
              <a:latin typeface="Cambria"/>
              <a:cs typeface="Cambria"/>
            </a:endParaRPr>
          </a:p>
          <a:p>
            <a:pPr marL="12700">
              <a:lnSpc>
                <a:spcPts val="1805"/>
              </a:lnSpc>
            </a:pPr>
            <a:r>
              <a:rPr sz="1600" b="1" spc="-5" dirty="0">
                <a:latin typeface="Cambria"/>
                <a:cs typeface="Cambria"/>
              </a:rPr>
              <a:t>renouvelables</a:t>
            </a:r>
            <a:r>
              <a:rPr sz="1600" spc="-5" dirty="0">
                <a:latin typeface="Cambria"/>
                <a:cs typeface="Cambria"/>
              </a:rPr>
              <a:t>,</a:t>
            </a:r>
            <a:r>
              <a:rPr sz="1600" spc="2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notamment</a:t>
            </a:r>
            <a:r>
              <a:rPr sz="1600" spc="1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les</a:t>
            </a:r>
            <a:r>
              <a:rPr sz="1600" spc="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petites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centrales</a:t>
            </a:r>
            <a:r>
              <a:rPr sz="1600" spc="1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solaires.</a:t>
            </a:r>
            <a:endParaRPr sz="1600">
              <a:latin typeface="Cambria"/>
              <a:cs typeface="Cambria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4750180" y="4055109"/>
            <a:ext cx="7328534" cy="912494"/>
            <a:chOff x="4750180" y="4055109"/>
            <a:chExt cx="7328534" cy="912494"/>
          </a:xfrm>
        </p:grpSpPr>
        <p:sp>
          <p:nvSpPr>
            <p:cNvPr id="13" name="object 13"/>
            <p:cNvSpPr/>
            <p:nvPr/>
          </p:nvSpPr>
          <p:spPr>
            <a:xfrm>
              <a:off x="4750180" y="4055109"/>
              <a:ext cx="7328534" cy="912494"/>
            </a:xfrm>
            <a:custGeom>
              <a:avLst/>
              <a:gdLst/>
              <a:ahLst/>
              <a:cxnLst/>
              <a:rect l="l" t="t" r="r" b="b"/>
              <a:pathLst>
                <a:path w="7328534" h="912495">
                  <a:moveTo>
                    <a:pt x="7236714" y="0"/>
                  </a:moveTo>
                  <a:lnTo>
                    <a:pt x="91313" y="0"/>
                  </a:lnTo>
                  <a:lnTo>
                    <a:pt x="55774" y="7177"/>
                  </a:lnTo>
                  <a:lnTo>
                    <a:pt x="26749" y="26749"/>
                  </a:lnTo>
                  <a:lnTo>
                    <a:pt x="7177" y="55774"/>
                  </a:lnTo>
                  <a:lnTo>
                    <a:pt x="0" y="91312"/>
                  </a:lnTo>
                  <a:lnTo>
                    <a:pt x="0" y="821182"/>
                  </a:lnTo>
                  <a:lnTo>
                    <a:pt x="7177" y="856700"/>
                  </a:lnTo>
                  <a:lnTo>
                    <a:pt x="26749" y="885682"/>
                  </a:lnTo>
                  <a:lnTo>
                    <a:pt x="55774" y="905210"/>
                  </a:lnTo>
                  <a:lnTo>
                    <a:pt x="91313" y="912367"/>
                  </a:lnTo>
                  <a:lnTo>
                    <a:pt x="7236714" y="912367"/>
                  </a:lnTo>
                  <a:lnTo>
                    <a:pt x="7272252" y="905210"/>
                  </a:lnTo>
                  <a:lnTo>
                    <a:pt x="7301277" y="885682"/>
                  </a:lnTo>
                  <a:lnTo>
                    <a:pt x="7320849" y="856700"/>
                  </a:lnTo>
                  <a:lnTo>
                    <a:pt x="7328027" y="821182"/>
                  </a:lnTo>
                  <a:lnTo>
                    <a:pt x="7328027" y="91312"/>
                  </a:lnTo>
                  <a:lnTo>
                    <a:pt x="7320849" y="55774"/>
                  </a:lnTo>
                  <a:lnTo>
                    <a:pt x="7301277" y="26749"/>
                  </a:lnTo>
                  <a:lnTo>
                    <a:pt x="7272252" y="7177"/>
                  </a:lnTo>
                  <a:lnTo>
                    <a:pt x="7236714" y="0"/>
                  </a:lnTo>
                  <a:close/>
                </a:path>
              </a:pathLst>
            </a:custGeom>
            <a:solidFill>
              <a:srgbClr val="DEE0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26151" y="4260430"/>
              <a:ext cx="502793" cy="501815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5726938" y="4140834"/>
            <a:ext cx="6223000" cy="48387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>
              <a:lnSpc>
                <a:spcPts val="1689"/>
              </a:lnSpc>
              <a:spcBef>
                <a:spcPts val="340"/>
              </a:spcBef>
            </a:pPr>
            <a:r>
              <a:rPr sz="1600" spc="-5" dirty="0">
                <a:latin typeface="Cambria"/>
                <a:cs typeface="Cambria"/>
              </a:rPr>
              <a:t>Leurs</a:t>
            </a:r>
            <a:r>
              <a:rPr sz="1600" spc="2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tailles</a:t>
            </a:r>
            <a:r>
              <a:rPr sz="1600" spc="215" dirty="0">
                <a:latin typeface="Cambria"/>
                <a:cs typeface="Cambria"/>
              </a:rPr>
              <a:t> </a:t>
            </a:r>
            <a:r>
              <a:rPr sz="1600" dirty="0">
                <a:latin typeface="Cambria"/>
                <a:cs typeface="Cambria"/>
              </a:rPr>
              <a:t>varient</a:t>
            </a:r>
            <a:r>
              <a:rPr sz="1600" spc="2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généralement</a:t>
            </a:r>
            <a:r>
              <a:rPr sz="1600" spc="215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entre</a:t>
            </a:r>
            <a:r>
              <a:rPr sz="1600" spc="21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quelques</a:t>
            </a:r>
            <a:r>
              <a:rPr sz="1600" spc="225" dirty="0">
                <a:latin typeface="Cambria"/>
                <a:cs typeface="Cambria"/>
              </a:rPr>
              <a:t> </a:t>
            </a:r>
            <a:r>
              <a:rPr sz="1600" b="1" spc="-5" dirty="0">
                <a:latin typeface="Cambria"/>
                <a:cs typeface="Cambria"/>
              </a:rPr>
              <a:t>kilowatts</a:t>
            </a:r>
            <a:r>
              <a:rPr sz="1600" b="1" spc="204" dirty="0">
                <a:latin typeface="Cambria"/>
                <a:cs typeface="Cambria"/>
              </a:rPr>
              <a:t> </a:t>
            </a:r>
            <a:r>
              <a:rPr sz="1600" b="1" spc="-5" dirty="0">
                <a:latin typeface="Cambria"/>
                <a:cs typeface="Cambria"/>
              </a:rPr>
              <a:t>(kW)</a:t>
            </a:r>
            <a:r>
              <a:rPr sz="1600" b="1" spc="225" dirty="0">
                <a:latin typeface="Cambria"/>
                <a:cs typeface="Cambria"/>
              </a:rPr>
              <a:t> </a:t>
            </a:r>
            <a:r>
              <a:rPr sz="1600" b="1" spc="-15" dirty="0">
                <a:latin typeface="Cambria"/>
                <a:cs typeface="Cambria"/>
              </a:rPr>
              <a:t>et </a:t>
            </a:r>
            <a:r>
              <a:rPr sz="1600" b="1" spc="-340" dirty="0">
                <a:latin typeface="Cambria"/>
                <a:cs typeface="Cambria"/>
              </a:rPr>
              <a:t> </a:t>
            </a:r>
            <a:r>
              <a:rPr sz="1600" b="1" spc="-10" dirty="0">
                <a:latin typeface="Cambria"/>
                <a:cs typeface="Cambria"/>
              </a:rPr>
              <a:t>mégawatts</a:t>
            </a:r>
            <a:r>
              <a:rPr sz="1600" b="1" spc="15" dirty="0">
                <a:latin typeface="Cambria"/>
                <a:cs typeface="Cambria"/>
              </a:rPr>
              <a:t> </a:t>
            </a:r>
            <a:r>
              <a:rPr sz="1600" b="1" spc="-10" dirty="0">
                <a:latin typeface="Cambria"/>
                <a:cs typeface="Cambria"/>
              </a:rPr>
              <a:t>(MW)</a:t>
            </a:r>
            <a:r>
              <a:rPr sz="1600" spc="-10" dirty="0">
                <a:latin typeface="Cambria"/>
                <a:cs typeface="Cambria"/>
              </a:rPr>
              <a:t>.</a:t>
            </a:r>
            <a:endParaRPr sz="1600">
              <a:latin typeface="Cambria"/>
              <a:cs typeface="Cambria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4750180" y="5228844"/>
            <a:ext cx="7328534" cy="1275715"/>
            <a:chOff x="4750180" y="5228844"/>
            <a:chExt cx="7328534" cy="1275715"/>
          </a:xfrm>
        </p:grpSpPr>
        <p:sp>
          <p:nvSpPr>
            <p:cNvPr id="17" name="object 17"/>
            <p:cNvSpPr/>
            <p:nvPr/>
          </p:nvSpPr>
          <p:spPr>
            <a:xfrm>
              <a:off x="4750180" y="5228844"/>
              <a:ext cx="7328534" cy="1275715"/>
            </a:xfrm>
            <a:custGeom>
              <a:avLst/>
              <a:gdLst/>
              <a:ahLst/>
              <a:cxnLst/>
              <a:rect l="l" t="t" r="r" b="b"/>
              <a:pathLst>
                <a:path w="7328534" h="1275715">
                  <a:moveTo>
                    <a:pt x="7200519" y="0"/>
                  </a:moveTo>
                  <a:lnTo>
                    <a:pt x="127635" y="0"/>
                  </a:lnTo>
                  <a:lnTo>
                    <a:pt x="77956" y="10029"/>
                  </a:lnTo>
                  <a:lnTo>
                    <a:pt x="37385" y="37369"/>
                  </a:lnTo>
                  <a:lnTo>
                    <a:pt x="10031" y="77902"/>
                  </a:lnTo>
                  <a:lnTo>
                    <a:pt x="0" y="127507"/>
                  </a:lnTo>
                  <a:lnTo>
                    <a:pt x="0" y="1147952"/>
                  </a:lnTo>
                  <a:lnTo>
                    <a:pt x="10031" y="1197601"/>
                  </a:lnTo>
                  <a:lnTo>
                    <a:pt x="37385" y="1238143"/>
                  </a:lnTo>
                  <a:lnTo>
                    <a:pt x="77956" y="1265476"/>
                  </a:lnTo>
                  <a:lnTo>
                    <a:pt x="127635" y="1275499"/>
                  </a:lnTo>
                  <a:lnTo>
                    <a:pt x="7200519" y="1275499"/>
                  </a:lnTo>
                  <a:lnTo>
                    <a:pt x="7250124" y="1265476"/>
                  </a:lnTo>
                  <a:lnTo>
                    <a:pt x="7290657" y="1238143"/>
                  </a:lnTo>
                  <a:lnTo>
                    <a:pt x="7317997" y="1197601"/>
                  </a:lnTo>
                  <a:lnTo>
                    <a:pt x="7328027" y="1147952"/>
                  </a:lnTo>
                  <a:lnTo>
                    <a:pt x="7328027" y="127507"/>
                  </a:lnTo>
                  <a:lnTo>
                    <a:pt x="7317997" y="77902"/>
                  </a:lnTo>
                  <a:lnTo>
                    <a:pt x="7290657" y="37369"/>
                  </a:lnTo>
                  <a:lnTo>
                    <a:pt x="7250124" y="10029"/>
                  </a:lnTo>
                  <a:lnTo>
                    <a:pt x="7200519" y="0"/>
                  </a:lnTo>
                  <a:close/>
                </a:path>
              </a:pathLst>
            </a:custGeom>
            <a:solidFill>
              <a:srgbClr val="DEE0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083535" y="5755313"/>
              <a:ext cx="391795" cy="365760"/>
            </a:xfrm>
            <a:custGeom>
              <a:avLst/>
              <a:gdLst/>
              <a:ahLst/>
              <a:cxnLst/>
              <a:rect l="l" t="t" r="r" b="b"/>
              <a:pathLst>
                <a:path w="391795" h="365760">
                  <a:moveTo>
                    <a:pt x="262580" y="257429"/>
                  </a:moveTo>
                  <a:lnTo>
                    <a:pt x="233729" y="257429"/>
                  </a:lnTo>
                  <a:lnTo>
                    <a:pt x="278676" y="302313"/>
                  </a:lnTo>
                  <a:lnTo>
                    <a:pt x="273785" y="315228"/>
                  </a:lnTo>
                  <a:lnTo>
                    <a:pt x="284890" y="352989"/>
                  </a:lnTo>
                  <a:lnTo>
                    <a:pt x="314104" y="365293"/>
                  </a:lnTo>
                  <a:lnTo>
                    <a:pt x="329711" y="362364"/>
                  </a:lnTo>
                  <a:lnTo>
                    <a:pt x="343473" y="353364"/>
                  </a:lnTo>
                  <a:lnTo>
                    <a:pt x="352661" y="339738"/>
                  </a:lnTo>
                  <a:lnTo>
                    <a:pt x="355794" y="324191"/>
                  </a:lnTo>
                  <a:lnTo>
                    <a:pt x="352861" y="308606"/>
                  </a:lnTo>
                  <a:lnTo>
                    <a:pt x="343849" y="294863"/>
                  </a:lnTo>
                  <a:lnTo>
                    <a:pt x="334792" y="288352"/>
                  </a:lnTo>
                  <a:lnTo>
                    <a:pt x="293227" y="288352"/>
                  </a:lnTo>
                  <a:lnTo>
                    <a:pt x="262580" y="257429"/>
                  </a:lnTo>
                  <a:close/>
                </a:path>
                <a:path w="391795" h="365760">
                  <a:moveTo>
                    <a:pt x="85015" y="282416"/>
                  </a:moveTo>
                  <a:lnTo>
                    <a:pt x="69161" y="283334"/>
                  </a:lnTo>
                  <a:lnTo>
                    <a:pt x="54808" y="290122"/>
                  </a:lnTo>
                  <a:lnTo>
                    <a:pt x="43782" y="302313"/>
                  </a:lnTo>
                  <a:lnTo>
                    <a:pt x="38356" y="317821"/>
                  </a:lnTo>
                  <a:lnTo>
                    <a:pt x="39275" y="333654"/>
                  </a:lnTo>
                  <a:lnTo>
                    <a:pt x="46073" y="347987"/>
                  </a:lnTo>
                  <a:lnTo>
                    <a:pt x="58281" y="358996"/>
                  </a:lnTo>
                  <a:lnTo>
                    <a:pt x="73810" y="364415"/>
                  </a:lnTo>
                  <a:lnTo>
                    <a:pt x="89664" y="363497"/>
                  </a:lnTo>
                  <a:lnTo>
                    <a:pt x="104017" y="356709"/>
                  </a:lnTo>
                  <a:lnTo>
                    <a:pt x="115043" y="344518"/>
                  </a:lnTo>
                  <a:lnTo>
                    <a:pt x="119391" y="334264"/>
                  </a:lnTo>
                  <a:lnTo>
                    <a:pt x="120840" y="323416"/>
                  </a:lnTo>
                  <a:lnTo>
                    <a:pt x="119390" y="312567"/>
                  </a:lnTo>
                  <a:lnTo>
                    <a:pt x="115043" y="302313"/>
                  </a:lnTo>
                  <a:lnTo>
                    <a:pt x="129542" y="287835"/>
                  </a:lnTo>
                  <a:lnTo>
                    <a:pt x="100544" y="287835"/>
                  </a:lnTo>
                  <a:lnTo>
                    <a:pt x="85015" y="282416"/>
                  </a:lnTo>
                  <a:close/>
                </a:path>
                <a:path w="391795" h="365760">
                  <a:moveTo>
                    <a:pt x="319661" y="282897"/>
                  </a:moveTo>
                  <a:lnTo>
                    <a:pt x="306161" y="283375"/>
                  </a:lnTo>
                  <a:lnTo>
                    <a:pt x="293227" y="288352"/>
                  </a:lnTo>
                  <a:lnTo>
                    <a:pt x="334792" y="288352"/>
                  </a:lnTo>
                  <a:lnTo>
                    <a:pt x="332599" y="286775"/>
                  </a:lnTo>
                  <a:lnTo>
                    <a:pt x="319661" y="282897"/>
                  </a:lnTo>
                  <a:close/>
                </a:path>
                <a:path w="391795" h="365760">
                  <a:moveTo>
                    <a:pt x="130805" y="167867"/>
                  </a:moveTo>
                  <a:lnTo>
                    <a:pt x="76206" y="167867"/>
                  </a:lnTo>
                  <a:lnTo>
                    <a:pt x="133426" y="191136"/>
                  </a:lnTo>
                  <a:lnTo>
                    <a:pt x="132134" y="204323"/>
                  </a:lnTo>
                  <a:lnTo>
                    <a:pt x="132175" y="205512"/>
                  </a:lnTo>
                  <a:lnTo>
                    <a:pt x="133646" y="218239"/>
                  </a:lnTo>
                  <a:lnTo>
                    <a:pt x="137992" y="231080"/>
                  </a:lnTo>
                  <a:lnTo>
                    <a:pt x="145025" y="242847"/>
                  </a:lnTo>
                  <a:lnTo>
                    <a:pt x="100544" y="287835"/>
                  </a:lnTo>
                  <a:lnTo>
                    <a:pt x="129542" y="287835"/>
                  </a:lnTo>
                  <a:lnTo>
                    <a:pt x="159990" y="257429"/>
                  </a:lnTo>
                  <a:lnTo>
                    <a:pt x="262580" y="257429"/>
                  </a:lnTo>
                  <a:lnTo>
                    <a:pt x="248487" y="243209"/>
                  </a:lnTo>
                  <a:lnTo>
                    <a:pt x="252022" y="237676"/>
                  </a:lnTo>
                  <a:lnTo>
                    <a:pt x="160922" y="237676"/>
                  </a:lnTo>
                  <a:lnTo>
                    <a:pt x="187124" y="206339"/>
                  </a:lnTo>
                  <a:lnTo>
                    <a:pt x="197222" y="205512"/>
                  </a:lnTo>
                  <a:lnTo>
                    <a:pt x="261491" y="205512"/>
                  </a:lnTo>
                  <a:lnTo>
                    <a:pt x="261594" y="201479"/>
                  </a:lnTo>
                  <a:lnTo>
                    <a:pt x="197170" y="201479"/>
                  </a:lnTo>
                  <a:lnTo>
                    <a:pt x="190115" y="200057"/>
                  </a:lnTo>
                  <a:lnTo>
                    <a:pt x="184354" y="196178"/>
                  </a:lnTo>
                  <a:lnTo>
                    <a:pt x="180470" y="190425"/>
                  </a:lnTo>
                  <a:lnTo>
                    <a:pt x="179138" y="183832"/>
                  </a:lnTo>
                  <a:lnTo>
                    <a:pt x="179070" y="183264"/>
                  </a:lnTo>
                  <a:lnTo>
                    <a:pt x="180470" y="176334"/>
                  </a:lnTo>
                  <a:lnTo>
                    <a:pt x="183359" y="172055"/>
                  </a:lnTo>
                  <a:lnTo>
                    <a:pt x="140831" y="172055"/>
                  </a:lnTo>
                  <a:lnTo>
                    <a:pt x="130805" y="167867"/>
                  </a:lnTo>
                  <a:close/>
                </a:path>
                <a:path w="391795" h="365760">
                  <a:moveTo>
                    <a:pt x="233729" y="257429"/>
                  </a:moveTo>
                  <a:lnTo>
                    <a:pt x="159990" y="257429"/>
                  </a:lnTo>
                  <a:lnTo>
                    <a:pt x="177747" y="266080"/>
                  </a:lnTo>
                  <a:lnTo>
                    <a:pt x="196860" y="268964"/>
                  </a:lnTo>
                  <a:lnTo>
                    <a:pt x="215973" y="266080"/>
                  </a:lnTo>
                  <a:lnTo>
                    <a:pt x="233729" y="257429"/>
                  </a:lnTo>
                  <a:close/>
                </a:path>
                <a:path w="391795" h="365760">
                  <a:moveTo>
                    <a:pt x="261491" y="205512"/>
                  </a:moveTo>
                  <a:lnTo>
                    <a:pt x="197222" y="205512"/>
                  </a:lnTo>
                  <a:lnTo>
                    <a:pt x="202292" y="205529"/>
                  </a:lnTo>
                  <a:lnTo>
                    <a:pt x="207333" y="206275"/>
                  </a:lnTo>
                  <a:lnTo>
                    <a:pt x="212187" y="207735"/>
                  </a:lnTo>
                  <a:lnTo>
                    <a:pt x="218608" y="209403"/>
                  </a:lnTo>
                  <a:lnTo>
                    <a:pt x="224632" y="212338"/>
                  </a:lnTo>
                  <a:lnTo>
                    <a:pt x="229897" y="216371"/>
                  </a:lnTo>
                  <a:lnTo>
                    <a:pt x="232123" y="218125"/>
                  </a:lnTo>
                  <a:lnTo>
                    <a:pt x="233453" y="220779"/>
                  </a:lnTo>
                  <a:lnTo>
                    <a:pt x="233418" y="237676"/>
                  </a:lnTo>
                  <a:lnTo>
                    <a:pt x="252022" y="237676"/>
                  </a:lnTo>
                  <a:lnTo>
                    <a:pt x="254123" y="234388"/>
                  </a:lnTo>
                  <a:lnTo>
                    <a:pt x="258228" y="224837"/>
                  </a:lnTo>
                  <a:lnTo>
                    <a:pt x="260739" y="214750"/>
                  </a:lnTo>
                  <a:lnTo>
                    <a:pt x="261491" y="205512"/>
                  </a:lnTo>
                  <a:close/>
                </a:path>
                <a:path w="391795" h="365760">
                  <a:moveTo>
                    <a:pt x="247912" y="165281"/>
                  </a:moveTo>
                  <a:lnTo>
                    <a:pt x="197170" y="165281"/>
                  </a:lnTo>
                  <a:lnTo>
                    <a:pt x="204226" y="166703"/>
                  </a:lnTo>
                  <a:lnTo>
                    <a:pt x="209986" y="170582"/>
                  </a:lnTo>
                  <a:lnTo>
                    <a:pt x="213870" y="176334"/>
                  </a:lnTo>
                  <a:lnTo>
                    <a:pt x="215271" y="183264"/>
                  </a:lnTo>
                  <a:lnTo>
                    <a:pt x="215203" y="183832"/>
                  </a:lnTo>
                  <a:lnTo>
                    <a:pt x="213870" y="190425"/>
                  </a:lnTo>
                  <a:lnTo>
                    <a:pt x="209986" y="196178"/>
                  </a:lnTo>
                  <a:lnTo>
                    <a:pt x="204226" y="200057"/>
                  </a:lnTo>
                  <a:lnTo>
                    <a:pt x="197170" y="201479"/>
                  </a:lnTo>
                  <a:lnTo>
                    <a:pt x="261594" y="201479"/>
                  </a:lnTo>
                  <a:lnTo>
                    <a:pt x="261592" y="200057"/>
                  </a:lnTo>
                  <a:lnTo>
                    <a:pt x="261178" y="195894"/>
                  </a:lnTo>
                  <a:lnTo>
                    <a:pt x="260345" y="191757"/>
                  </a:lnTo>
                  <a:lnTo>
                    <a:pt x="307350" y="172469"/>
                  </a:lnTo>
                  <a:lnTo>
                    <a:pt x="253147" y="172469"/>
                  </a:lnTo>
                  <a:lnTo>
                    <a:pt x="247912" y="165281"/>
                  </a:lnTo>
                  <a:close/>
                </a:path>
                <a:path w="391795" h="365760">
                  <a:moveTo>
                    <a:pt x="382281" y="168384"/>
                  </a:moveTo>
                  <a:lnTo>
                    <a:pt x="317306" y="168384"/>
                  </a:lnTo>
                  <a:lnTo>
                    <a:pt x="327231" y="177798"/>
                  </a:lnTo>
                  <a:lnTo>
                    <a:pt x="339355" y="183370"/>
                  </a:lnTo>
                  <a:lnTo>
                    <a:pt x="352624" y="184811"/>
                  </a:lnTo>
                  <a:lnTo>
                    <a:pt x="365981" y="181829"/>
                  </a:lnTo>
                  <a:lnTo>
                    <a:pt x="379555" y="172527"/>
                  </a:lnTo>
                  <a:lnTo>
                    <a:pt x="382281" y="168384"/>
                  </a:lnTo>
                  <a:close/>
                </a:path>
                <a:path w="391795" h="365760">
                  <a:moveTo>
                    <a:pt x="50431" y="98373"/>
                  </a:moveTo>
                  <a:lnTo>
                    <a:pt x="33263" y="98626"/>
                  </a:lnTo>
                  <a:lnTo>
                    <a:pt x="18051" y="105209"/>
                  </a:lnTo>
                  <a:lnTo>
                    <a:pt x="6424" y="117002"/>
                  </a:lnTo>
                  <a:lnTo>
                    <a:pt x="0" y="132902"/>
                  </a:lnTo>
                  <a:lnTo>
                    <a:pt x="253" y="150046"/>
                  </a:lnTo>
                  <a:lnTo>
                    <a:pt x="6843" y="165233"/>
                  </a:lnTo>
                  <a:lnTo>
                    <a:pt x="18655" y="176846"/>
                  </a:lnTo>
                  <a:lnTo>
                    <a:pt x="34577" y="183264"/>
                  </a:lnTo>
                  <a:lnTo>
                    <a:pt x="46284" y="183832"/>
                  </a:lnTo>
                  <a:lnTo>
                    <a:pt x="57521" y="181308"/>
                  </a:lnTo>
                  <a:lnTo>
                    <a:pt x="67694" y="175913"/>
                  </a:lnTo>
                  <a:lnTo>
                    <a:pt x="76206" y="167867"/>
                  </a:lnTo>
                  <a:lnTo>
                    <a:pt x="130805" y="167867"/>
                  </a:lnTo>
                  <a:lnTo>
                    <a:pt x="85009" y="148734"/>
                  </a:lnTo>
                  <a:lnTo>
                    <a:pt x="84755" y="131590"/>
                  </a:lnTo>
                  <a:lnTo>
                    <a:pt x="78166" y="116401"/>
                  </a:lnTo>
                  <a:lnTo>
                    <a:pt x="66353" y="104789"/>
                  </a:lnTo>
                  <a:lnTo>
                    <a:pt x="50431" y="98373"/>
                  </a:lnTo>
                  <a:close/>
                </a:path>
                <a:path w="391795" h="365760">
                  <a:moveTo>
                    <a:pt x="350003" y="102171"/>
                  </a:moveTo>
                  <a:lnTo>
                    <a:pt x="313893" y="123164"/>
                  </a:lnTo>
                  <a:lnTo>
                    <a:pt x="308762" y="149251"/>
                  </a:lnTo>
                  <a:lnTo>
                    <a:pt x="253147" y="172469"/>
                  </a:lnTo>
                  <a:lnTo>
                    <a:pt x="307350" y="172469"/>
                  </a:lnTo>
                  <a:lnTo>
                    <a:pt x="317306" y="168384"/>
                  </a:lnTo>
                  <a:lnTo>
                    <a:pt x="382281" y="168384"/>
                  </a:lnTo>
                  <a:lnTo>
                    <a:pt x="388291" y="159251"/>
                  </a:lnTo>
                  <a:lnTo>
                    <a:pt x="391492" y="143690"/>
                  </a:lnTo>
                  <a:lnTo>
                    <a:pt x="388464" y="127533"/>
                  </a:lnTo>
                  <a:lnTo>
                    <a:pt x="379095" y="113899"/>
                  </a:lnTo>
                  <a:lnTo>
                    <a:pt x="365676" y="105206"/>
                  </a:lnTo>
                  <a:lnTo>
                    <a:pt x="350003" y="102171"/>
                  </a:lnTo>
                  <a:close/>
                </a:path>
                <a:path w="391795" h="365760">
                  <a:moveTo>
                    <a:pt x="202931" y="0"/>
                  </a:moveTo>
                  <a:lnTo>
                    <a:pt x="186503" y="886"/>
                  </a:lnTo>
                  <a:lnTo>
                    <a:pt x="171703" y="8058"/>
                  </a:lnTo>
                  <a:lnTo>
                    <a:pt x="161173" y="19929"/>
                  </a:lnTo>
                  <a:lnTo>
                    <a:pt x="155869" y="34877"/>
                  </a:lnTo>
                  <a:lnTo>
                    <a:pt x="156750" y="51282"/>
                  </a:lnTo>
                  <a:lnTo>
                    <a:pt x="160936" y="61542"/>
                  </a:lnTo>
                  <a:lnTo>
                    <a:pt x="167568" y="70191"/>
                  </a:lnTo>
                  <a:lnTo>
                    <a:pt x="176229" y="76813"/>
                  </a:lnTo>
                  <a:lnTo>
                    <a:pt x="186503" y="80994"/>
                  </a:lnTo>
                  <a:lnTo>
                    <a:pt x="186503" y="140564"/>
                  </a:lnTo>
                  <a:lnTo>
                    <a:pt x="172634" y="144428"/>
                  </a:lnTo>
                  <a:lnTo>
                    <a:pt x="160108" y="151164"/>
                  </a:lnTo>
                  <a:lnTo>
                    <a:pt x="149362" y="160474"/>
                  </a:lnTo>
                  <a:lnTo>
                    <a:pt x="140831" y="172055"/>
                  </a:lnTo>
                  <a:lnTo>
                    <a:pt x="183359" y="172055"/>
                  </a:lnTo>
                  <a:lnTo>
                    <a:pt x="184354" y="170582"/>
                  </a:lnTo>
                  <a:lnTo>
                    <a:pt x="190115" y="166703"/>
                  </a:lnTo>
                  <a:lnTo>
                    <a:pt x="197170" y="165281"/>
                  </a:lnTo>
                  <a:lnTo>
                    <a:pt x="247912" y="165281"/>
                  </a:lnTo>
                  <a:lnTo>
                    <a:pt x="244609" y="160747"/>
                  </a:lnTo>
                  <a:lnTo>
                    <a:pt x="233811" y="151324"/>
                  </a:lnTo>
                  <a:lnTo>
                    <a:pt x="221198" y="144511"/>
                  </a:lnTo>
                  <a:lnTo>
                    <a:pt x="207216" y="140616"/>
                  </a:lnTo>
                  <a:lnTo>
                    <a:pt x="207216" y="80994"/>
                  </a:lnTo>
                  <a:lnTo>
                    <a:pt x="222016" y="73821"/>
                  </a:lnTo>
                  <a:lnTo>
                    <a:pt x="232546" y="61949"/>
                  </a:lnTo>
                  <a:lnTo>
                    <a:pt x="237850" y="47001"/>
                  </a:lnTo>
                  <a:lnTo>
                    <a:pt x="236969" y="30598"/>
                  </a:lnTo>
                  <a:lnTo>
                    <a:pt x="229787" y="15816"/>
                  </a:lnTo>
                  <a:lnTo>
                    <a:pt x="217900" y="5296"/>
                  </a:lnTo>
                  <a:lnTo>
                    <a:pt x="202931" y="0"/>
                  </a:lnTo>
                  <a:close/>
                </a:path>
              </a:pathLst>
            </a:custGeom>
            <a:solidFill>
              <a:srgbClr val="9BA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5580379" y="5366384"/>
            <a:ext cx="6593205" cy="133604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 marR="5080" algn="just">
              <a:lnSpc>
                <a:spcPct val="88000"/>
              </a:lnSpc>
              <a:spcBef>
                <a:spcPts val="325"/>
              </a:spcBef>
            </a:pPr>
            <a:r>
              <a:rPr sz="1600" spc="-5" dirty="0">
                <a:latin typeface="Cambria"/>
                <a:cs typeface="Cambria"/>
              </a:rPr>
              <a:t>Les mini-réseaux peuvent être </a:t>
            </a:r>
            <a:r>
              <a:rPr sz="1600" b="1" spc="-5" dirty="0">
                <a:latin typeface="Cambria"/>
                <a:cs typeface="Cambria"/>
              </a:rPr>
              <a:t>développés </a:t>
            </a:r>
            <a:r>
              <a:rPr sz="1600" b="1" spc="5" dirty="0">
                <a:latin typeface="Cambria"/>
                <a:cs typeface="Cambria"/>
              </a:rPr>
              <a:t>ou </a:t>
            </a:r>
            <a:r>
              <a:rPr sz="1600" b="1" spc="-5" dirty="0">
                <a:latin typeface="Cambria"/>
                <a:cs typeface="Cambria"/>
              </a:rPr>
              <a:t>exploités </a:t>
            </a:r>
            <a:r>
              <a:rPr sz="1600" spc="-5" dirty="0">
                <a:latin typeface="Cambria"/>
                <a:cs typeface="Cambria"/>
              </a:rPr>
              <a:t>par des </a:t>
            </a:r>
            <a:r>
              <a:rPr sz="1600" dirty="0">
                <a:latin typeface="Cambria"/>
                <a:cs typeface="Cambria"/>
              </a:rPr>
              <a:t>services </a:t>
            </a:r>
            <a:r>
              <a:rPr sz="1600" spc="5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publics, </a:t>
            </a:r>
            <a:r>
              <a:rPr sz="1600" spc="-5" dirty="0">
                <a:latin typeface="Cambria"/>
                <a:cs typeface="Cambria"/>
              </a:rPr>
              <a:t>des </a:t>
            </a:r>
            <a:r>
              <a:rPr sz="1600" b="1" spc="-5" dirty="0">
                <a:latin typeface="Cambria"/>
                <a:cs typeface="Cambria"/>
              </a:rPr>
              <a:t>entreprises privées</a:t>
            </a:r>
            <a:r>
              <a:rPr sz="1600" spc="-5" dirty="0">
                <a:latin typeface="Cambria"/>
                <a:cs typeface="Cambria"/>
              </a:rPr>
              <a:t>, des communautés, </a:t>
            </a:r>
            <a:r>
              <a:rPr sz="1600" dirty="0">
                <a:latin typeface="Cambria"/>
                <a:cs typeface="Cambria"/>
              </a:rPr>
              <a:t>des </a:t>
            </a:r>
            <a:r>
              <a:rPr sz="1600" spc="-5" dirty="0">
                <a:latin typeface="Cambria"/>
                <a:cs typeface="Cambria"/>
              </a:rPr>
              <a:t>organisations </a:t>
            </a:r>
            <a:r>
              <a:rPr sz="1600" spc="-10" dirty="0">
                <a:latin typeface="Cambria"/>
                <a:cs typeface="Cambria"/>
              </a:rPr>
              <a:t>non </a:t>
            </a:r>
            <a:r>
              <a:rPr sz="1600" spc="-5" dirty="0">
                <a:latin typeface="Cambria"/>
                <a:cs typeface="Cambria"/>
              </a:rPr>
              <a:t> gouvernementales ou une combinaison </a:t>
            </a:r>
            <a:r>
              <a:rPr sz="1600" dirty="0">
                <a:latin typeface="Cambria"/>
                <a:cs typeface="Cambria"/>
              </a:rPr>
              <a:t>de </a:t>
            </a:r>
            <a:r>
              <a:rPr sz="1600" spc="-5" dirty="0">
                <a:latin typeface="Cambria"/>
                <a:cs typeface="Cambria"/>
              </a:rPr>
              <a:t>différents acteurs au travers de 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b="1" spc="-5" dirty="0">
                <a:latin typeface="Cambria"/>
                <a:cs typeface="Cambria"/>
              </a:rPr>
              <a:t>partenariats</a:t>
            </a:r>
            <a:r>
              <a:rPr sz="1600" b="1" dirty="0">
                <a:latin typeface="Cambria"/>
                <a:cs typeface="Cambria"/>
              </a:rPr>
              <a:t> </a:t>
            </a:r>
            <a:r>
              <a:rPr sz="1600" b="1" spc="-5" dirty="0">
                <a:latin typeface="Cambria"/>
                <a:cs typeface="Cambria"/>
              </a:rPr>
              <a:t>public-privé</a:t>
            </a:r>
            <a:r>
              <a:rPr sz="1600" b="1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suivant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différents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5" dirty="0">
                <a:latin typeface="Cambria"/>
                <a:cs typeface="Cambria"/>
              </a:rPr>
              <a:t>modèles</a:t>
            </a:r>
            <a:r>
              <a:rPr sz="1600" dirty="0">
                <a:latin typeface="Cambria"/>
                <a:cs typeface="Cambria"/>
              </a:rPr>
              <a:t> </a:t>
            </a:r>
            <a:r>
              <a:rPr sz="1600" spc="-10" dirty="0">
                <a:latin typeface="Cambria"/>
                <a:cs typeface="Cambria"/>
              </a:rPr>
              <a:t>(Concession, </a:t>
            </a:r>
            <a:r>
              <a:rPr sz="1600" spc="-5" dirty="0">
                <a:latin typeface="Cambria"/>
                <a:cs typeface="Cambria"/>
              </a:rPr>
              <a:t> Affermage…).</a:t>
            </a:r>
            <a:endParaRPr sz="1600">
              <a:latin typeface="Cambria"/>
              <a:cs typeface="Cambria"/>
            </a:endParaRPr>
          </a:p>
          <a:p>
            <a:pPr marR="1019175" algn="r">
              <a:lnSpc>
                <a:spcPct val="100000"/>
              </a:lnSpc>
              <a:spcBef>
                <a:spcPts val="680"/>
              </a:spcBef>
            </a:pPr>
            <a:r>
              <a:rPr sz="800" dirty="0">
                <a:solidFill>
                  <a:srgbClr val="495255"/>
                </a:solidFill>
                <a:latin typeface="Franklin Gothic Medium"/>
                <a:cs typeface="Franklin Gothic Medium"/>
              </a:rPr>
              <a:t>7</a:t>
            </a:r>
            <a:endParaRPr sz="800">
              <a:latin typeface="Franklin Gothic Medium"/>
              <a:cs typeface="Franklin Gothic Medium"/>
            </a:endParaRPr>
          </a:p>
        </p:txBody>
      </p:sp>
      <p:pic>
        <p:nvPicPr>
          <p:cNvPr id="20" name="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8368" y="112776"/>
            <a:ext cx="11008614" cy="1242822"/>
          </a:xfrm>
          <a:prstGeom prst="rect">
            <a:avLst/>
          </a:prstGeom>
        </p:spPr>
      </p:pic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953516" y="290017"/>
            <a:ext cx="10024745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235" dirty="0"/>
              <a:t>2.</a:t>
            </a:r>
            <a:r>
              <a:rPr sz="3000" spc="260" dirty="0"/>
              <a:t> </a:t>
            </a:r>
            <a:r>
              <a:rPr sz="3000" spc="120" dirty="0"/>
              <a:t>Rappel</a:t>
            </a:r>
            <a:r>
              <a:rPr sz="3000" spc="260" dirty="0"/>
              <a:t> </a:t>
            </a:r>
            <a:r>
              <a:rPr sz="3000" spc="90" dirty="0"/>
              <a:t>sur</a:t>
            </a:r>
            <a:r>
              <a:rPr sz="3000" spc="260" dirty="0"/>
              <a:t> </a:t>
            </a:r>
            <a:r>
              <a:rPr sz="3000" spc="105" dirty="0"/>
              <a:t>les</a:t>
            </a:r>
            <a:r>
              <a:rPr sz="3000" spc="260" dirty="0"/>
              <a:t> </a:t>
            </a:r>
            <a:r>
              <a:rPr sz="3000" spc="170" dirty="0"/>
              <a:t>systèmes</a:t>
            </a:r>
            <a:r>
              <a:rPr sz="3000" spc="245" dirty="0"/>
              <a:t> </a:t>
            </a:r>
            <a:r>
              <a:rPr sz="3000" spc="110" dirty="0"/>
              <a:t>électriques</a:t>
            </a:r>
            <a:r>
              <a:rPr sz="3000" spc="225" dirty="0"/>
              <a:t> </a:t>
            </a:r>
            <a:r>
              <a:rPr sz="3000" spc="110" dirty="0"/>
              <a:t>décentralisés</a:t>
            </a:r>
            <a:endParaRPr sz="3000"/>
          </a:p>
        </p:txBody>
      </p:sp>
      <p:pic>
        <p:nvPicPr>
          <p:cNvPr id="22" name="object 2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991360"/>
            <a:ext cx="4705857" cy="582028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22060" y="1697812"/>
            <a:ext cx="6054344" cy="4309237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00278" y="1540256"/>
            <a:ext cx="10673080" cy="40519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0659745" algn="l"/>
              </a:tabLst>
            </a:pPr>
            <a:r>
              <a:rPr sz="2300" b="1" spc="-10" dirty="0">
                <a:solidFill>
                  <a:srgbClr val="C00000"/>
                </a:solidFill>
                <a:latin typeface="Cambria"/>
                <a:cs typeface="Cambria"/>
              </a:rPr>
              <a:t>Carto</a:t>
            </a:r>
            <a:r>
              <a:rPr sz="2300" b="1" u="sng" spc="-1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graphie</a:t>
            </a:r>
            <a:r>
              <a:rPr sz="2300" b="1" u="sng" spc="-3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3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des </a:t>
            </a:r>
            <a:r>
              <a:rPr sz="2300" b="1" u="sng" spc="-1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sites</a:t>
            </a:r>
            <a:r>
              <a:rPr sz="2300" b="1" u="sng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étudiées</a:t>
            </a:r>
            <a:r>
              <a:rPr sz="2300" b="1" u="sng" spc="-2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300" b="1" u="sng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en</a:t>
            </a:r>
            <a:r>
              <a:rPr sz="2300" b="1" u="sng" spc="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300" b="1" u="sng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2022	</a:t>
            </a:r>
            <a:endParaRPr sz="2300">
              <a:latin typeface="Cambria"/>
              <a:cs typeface="Cambria"/>
            </a:endParaRPr>
          </a:p>
          <a:p>
            <a:pPr marL="355600" indent="-342900">
              <a:lnSpc>
                <a:spcPct val="100000"/>
              </a:lnSpc>
              <a:spcBef>
                <a:spcPts val="1664"/>
              </a:spcBef>
              <a:buClr>
                <a:srgbClr val="9BA8B7"/>
              </a:buClr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300" b="1" dirty="0">
                <a:latin typeface="Cambria"/>
                <a:cs typeface="Cambria"/>
              </a:rPr>
              <a:t>98</a:t>
            </a:r>
            <a:r>
              <a:rPr sz="2300" b="1" spc="-15" dirty="0">
                <a:latin typeface="Cambria"/>
                <a:cs typeface="Cambria"/>
              </a:rPr>
              <a:t> </a:t>
            </a:r>
            <a:r>
              <a:rPr sz="2300" b="1" spc="-5" dirty="0">
                <a:latin typeface="Cambria"/>
                <a:cs typeface="Cambria"/>
              </a:rPr>
              <a:t>mini-centrales</a:t>
            </a:r>
            <a:r>
              <a:rPr sz="2300" b="1" spc="-45" dirty="0">
                <a:latin typeface="Cambria"/>
                <a:cs typeface="Cambria"/>
              </a:rPr>
              <a:t> </a:t>
            </a:r>
            <a:r>
              <a:rPr sz="2300" b="1" spc="-5" dirty="0">
                <a:latin typeface="Cambria"/>
                <a:cs typeface="Cambria"/>
              </a:rPr>
              <a:t>(MC)</a:t>
            </a:r>
            <a:r>
              <a:rPr sz="2300" b="1" spc="-15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étudiées</a:t>
            </a:r>
            <a:endParaRPr sz="2300">
              <a:latin typeface="Cambria"/>
              <a:cs typeface="Cambria"/>
            </a:endParaRPr>
          </a:p>
          <a:p>
            <a:pPr marL="355600" indent="-342900">
              <a:lnSpc>
                <a:spcPct val="100000"/>
              </a:lnSpc>
              <a:spcBef>
                <a:spcPts val="1680"/>
              </a:spcBef>
              <a:buClr>
                <a:srgbClr val="9BA8B7"/>
              </a:buClr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300" b="1" dirty="0">
                <a:latin typeface="Cambria"/>
                <a:cs typeface="Cambria"/>
              </a:rPr>
              <a:t>7</a:t>
            </a:r>
            <a:r>
              <a:rPr sz="2300" b="1" spc="-10" dirty="0">
                <a:latin typeface="Cambria"/>
                <a:cs typeface="Cambria"/>
              </a:rPr>
              <a:t> opérateurs</a:t>
            </a:r>
            <a:r>
              <a:rPr sz="2300" b="1" spc="-30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d’E.R</a:t>
            </a:r>
            <a:r>
              <a:rPr sz="2300" b="1" spc="-10" dirty="0">
                <a:latin typeface="Cambria"/>
                <a:cs typeface="Cambria"/>
              </a:rPr>
              <a:t> </a:t>
            </a:r>
            <a:r>
              <a:rPr sz="2300" b="1" spc="-5" dirty="0">
                <a:latin typeface="Cambria"/>
                <a:cs typeface="Cambria"/>
              </a:rPr>
              <a:t>concernés</a:t>
            </a:r>
            <a:endParaRPr sz="2300">
              <a:latin typeface="Cambria"/>
              <a:cs typeface="Cambria"/>
            </a:endParaRPr>
          </a:p>
          <a:p>
            <a:pPr marL="355600" indent="-342900">
              <a:lnSpc>
                <a:spcPct val="100000"/>
              </a:lnSpc>
              <a:spcBef>
                <a:spcPts val="1685"/>
              </a:spcBef>
              <a:buClr>
                <a:srgbClr val="9BA8B7"/>
              </a:buClr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300" b="1" spc="-10" dirty="0">
                <a:latin typeface="Cambria"/>
                <a:cs typeface="Cambria"/>
              </a:rPr>
              <a:t>Population</a:t>
            </a:r>
            <a:r>
              <a:rPr sz="2300" b="1" spc="-15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:</a:t>
            </a:r>
            <a:r>
              <a:rPr sz="2300" b="1" spc="-10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109</a:t>
            </a:r>
            <a:r>
              <a:rPr sz="2300" b="1" spc="-25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575</a:t>
            </a:r>
            <a:r>
              <a:rPr sz="2300" b="1" spc="-25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habitants</a:t>
            </a:r>
            <a:endParaRPr sz="2300">
              <a:latin typeface="Cambria"/>
              <a:cs typeface="Cambria"/>
            </a:endParaRPr>
          </a:p>
          <a:p>
            <a:pPr marL="355600" indent="-342900">
              <a:lnSpc>
                <a:spcPct val="100000"/>
              </a:lnSpc>
              <a:spcBef>
                <a:spcPts val="1670"/>
              </a:spcBef>
              <a:buClr>
                <a:srgbClr val="9BA8B7"/>
              </a:buClr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300" b="1" spc="-5" dirty="0">
                <a:latin typeface="Cambria"/>
                <a:cs typeface="Cambria"/>
              </a:rPr>
              <a:t>Durée</a:t>
            </a:r>
            <a:r>
              <a:rPr sz="2300" b="1" spc="5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de</a:t>
            </a:r>
            <a:r>
              <a:rPr sz="2300" b="1" spc="-10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vie </a:t>
            </a:r>
            <a:r>
              <a:rPr sz="2300" b="1" spc="-5" dirty="0">
                <a:latin typeface="Cambria"/>
                <a:cs typeface="Cambria"/>
              </a:rPr>
              <a:t>des MC</a:t>
            </a:r>
            <a:r>
              <a:rPr sz="2300" b="1" dirty="0">
                <a:latin typeface="Cambria"/>
                <a:cs typeface="Cambria"/>
              </a:rPr>
              <a:t> :</a:t>
            </a:r>
            <a:r>
              <a:rPr sz="2300" b="1" spc="-5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6</a:t>
            </a:r>
            <a:r>
              <a:rPr sz="2300" b="1" spc="-5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à</a:t>
            </a:r>
            <a:r>
              <a:rPr sz="2300" b="1" spc="-5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16</a:t>
            </a:r>
            <a:r>
              <a:rPr sz="2300" b="1" spc="-20" dirty="0">
                <a:latin typeface="Cambria"/>
                <a:cs typeface="Cambria"/>
              </a:rPr>
              <a:t> </a:t>
            </a:r>
            <a:r>
              <a:rPr sz="2300" b="1" spc="-5" dirty="0">
                <a:latin typeface="Cambria"/>
                <a:cs typeface="Cambria"/>
              </a:rPr>
              <a:t>ans</a:t>
            </a:r>
            <a:endParaRPr sz="2300">
              <a:latin typeface="Cambria"/>
              <a:cs typeface="Cambria"/>
            </a:endParaRPr>
          </a:p>
          <a:p>
            <a:pPr marL="355600" indent="-342900">
              <a:lnSpc>
                <a:spcPct val="100000"/>
              </a:lnSpc>
              <a:spcBef>
                <a:spcPts val="1680"/>
              </a:spcBef>
              <a:buClr>
                <a:srgbClr val="9BA8B7"/>
              </a:buClr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300" b="1" spc="-10" dirty="0">
                <a:latin typeface="Cambria"/>
                <a:cs typeface="Cambria"/>
              </a:rPr>
              <a:t>Programmes</a:t>
            </a:r>
            <a:r>
              <a:rPr sz="2300" b="1" spc="-50" dirty="0">
                <a:latin typeface="Cambria"/>
                <a:cs typeface="Cambria"/>
              </a:rPr>
              <a:t> </a:t>
            </a:r>
            <a:r>
              <a:rPr sz="2300" b="1" dirty="0">
                <a:latin typeface="Cambria"/>
                <a:cs typeface="Cambria"/>
              </a:rPr>
              <a:t>:</a:t>
            </a:r>
            <a:endParaRPr sz="2300">
              <a:latin typeface="Cambria"/>
              <a:cs typeface="Cambria"/>
            </a:endParaRPr>
          </a:p>
          <a:p>
            <a:pPr marL="647700" lvl="1" indent="-343535">
              <a:lnSpc>
                <a:spcPct val="100000"/>
              </a:lnSpc>
              <a:spcBef>
                <a:spcPts val="635"/>
              </a:spcBef>
              <a:buFont typeface="Wingdings"/>
              <a:buChar char=""/>
              <a:tabLst>
                <a:tab pos="647700" algn="l"/>
                <a:tab pos="648335" algn="l"/>
              </a:tabLst>
            </a:pPr>
            <a:r>
              <a:rPr sz="2300" b="1" i="1" spc="-5" dirty="0">
                <a:solidFill>
                  <a:srgbClr val="001F5F"/>
                </a:solidFill>
                <a:latin typeface="Cambria"/>
                <a:cs typeface="Cambria"/>
              </a:rPr>
              <a:t>ERSEN</a:t>
            </a:r>
            <a:r>
              <a:rPr sz="2300" b="1" i="1" spc="-3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300" b="1" i="1" dirty="0">
                <a:solidFill>
                  <a:srgbClr val="001F5F"/>
                </a:solidFill>
                <a:latin typeface="Cambria"/>
                <a:cs typeface="Cambria"/>
              </a:rPr>
              <a:t>1</a:t>
            </a:r>
            <a:r>
              <a:rPr sz="2300" b="1" i="1" spc="-2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300" b="1" i="1" dirty="0">
                <a:solidFill>
                  <a:srgbClr val="001F5F"/>
                </a:solidFill>
                <a:latin typeface="Cambria"/>
                <a:cs typeface="Cambria"/>
              </a:rPr>
              <a:t>(2005</a:t>
            </a:r>
            <a:r>
              <a:rPr sz="2300" b="1" i="1" spc="-4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300" b="1" i="1" dirty="0">
                <a:solidFill>
                  <a:srgbClr val="001F5F"/>
                </a:solidFill>
                <a:latin typeface="Cambria"/>
                <a:cs typeface="Cambria"/>
              </a:rPr>
              <a:t>–</a:t>
            </a:r>
            <a:r>
              <a:rPr sz="2300" b="1" i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300" b="1" i="1" dirty="0">
                <a:solidFill>
                  <a:srgbClr val="001F5F"/>
                </a:solidFill>
                <a:latin typeface="Cambria"/>
                <a:cs typeface="Cambria"/>
              </a:rPr>
              <a:t>2009)</a:t>
            </a:r>
            <a:endParaRPr sz="2300">
              <a:latin typeface="Cambria"/>
              <a:cs typeface="Cambria"/>
            </a:endParaRPr>
          </a:p>
          <a:p>
            <a:pPr marL="647700" lvl="1" indent="-343535">
              <a:lnSpc>
                <a:spcPct val="100000"/>
              </a:lnSpc>
              <a:spcBef>
                <a:spcPts val="600"/>
              </a:spcBef>
              <a:buFont typeface="Wingdings"/>
              <a:buChar char=""/>
              <a:tabLst>
                <a:tab pos="647700" algn="l"/>
                <a:tab pos="648335" algn="l"/>
              </a:tabLst>
            </a:pPr>
            <a:r>
              <a:rPr sz="2300" b="1" i="1" spc="-5" dirty="0">
                <a:solidFill>
                  <a:srgbClr val="001F5F"/>
                </a:solidFill>
                <a:latin typeface="Cambria"/>
                <a:cs typeface="Cambria"/>
              </a:rPr>
              <a:t>ERSEN</a:t>
            </a:r>
            <a:r>
              <a:rPr sz="2300" b="1" i="1" spc="-3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300" b="1" i="1" dirty="0">
                <a:solidFill>
                  <a:srgbClr val="001F5F"/>
                </a:solidFill>
                <a:latin typeface="Cambria"/>
                <a:cs typeface="Cambria"/>
              </a:rPr>
              <a:t>2</a:t>
            </a:r>
            <a:r>
              <a:rPr sz="2300" b="1" i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300" b="1" i="1" spc="-5" dirty="0">
                <a:solidFill>
                  <a:srgbClr val="001F5F"/>
                </a:solidFill>
                <a:latin typeface="Cambria"/>
                <a:cs typeface="Cambria"/>
              </a:rPr>
              <a:t>(2010</a:t>
            </a:r>
            <a:r>
              <a:rPr sz="2300" b="1" i="1" spc="-4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300" b="1" i="1" dirty="0">
                <a:solidFill>
                  <a:srgbClr val="001F5F"/>
                </a:solidFill>
                <a:latin typeface="Cambria"/>
                <a:cs typeface="Cambria"/>
              </a:rPr>
              <a:t>–</a:t>
            </a:r>
            <a:r>
              <a:rPr sz="2300" b="1" i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300" b="1" i="1" dirty="0">
                <a:solidFill>
                  <a:srgbClr val="001F5F"/>
                </a:solidFill>
                <a:latin typeface="Cambria"/>
                <a:cs typeface="Cambria"/>
              </a:rPr>
              <a:t>2015)</a:t>
            </a:r>
            <a:endParaRPr sz="2300">
              <a:latin typeface="Cambria"/>
              <a:cs typeface="Cambria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5071" y="51815"/>
            <a:ext cx="11932158" cy="161772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89000" y="182371"/>
            <a:ext cx="10735945" cy="8807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365"/>
              </a:lnSpc>
              <a:spcBef>
                <a:spcPts val="100"/>
              </a:spcBef>
            </a:pPr>
            <a:r>
              <a:rPr sz="3300" spc="265" dirty="0">
                <a:solidFill>
                  <a:srgbClr val="404040"/>
                </a:solidFill>
              </a:rPr>
              <a:t>3.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200" dirty="0">
                <a:solidFill>
                  <a:srgbClr val="404040"/>
                </a:solidFill>
              </a:rPr>
              <a:t>Leçons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95" dirty="0">
                <a:solidFill>
                  <a:srgbClr val="404040"/>
                </a:solidFill>
              </a:rPr>
              <a:t>apprises</a:t>
            </a:r>
            <a:r>
              <a:rPr sz="3300" spc="260" dirty="0">
                <a:solidFill>
                  <a:srgbClr val="404040"/>
                </a:solidFill>
              </a:rPr>
              <a:t> </a:t>
            </a:r>
            <a:r>
              <a:rPr sz="3300" spc="135" dirty="0">
                <a:solidFill>
                  <a:srgbClr val="404040"/>
                </a:solidFill>
              </a:rPr>
              <a:t>des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projets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150" dirty="0">
                <a:solidFill>
                  <a:srgbClr val="404040"/>
                </a:solidFill>
              </a:rPr>
              <a:t>d’électrification</a:t>
            </a:r>
            <a:r>
              <a:rPr sz="3300" spc="270" dirty="0">
                <a:solidFill>
                  <a:srgbClr val="404040"/>
                </a:solidFill>
              </a:rPr>
              <a:t> </a:t>
            </a:r>
            <a:r>
              <a:rPr sz="3300" spc="60" dirty="0">
                <a:solidFill>
                  <a:srgbClr val="404040"/>
                </a:solidFill>
              </a:rPr>
              <a:t>par</a:t>
            </a:r>
            <a:endParaRPr sz="3300"/>
          </a:p>
          <a:p>
            <a:pPr marL="12700">
              <a:lnSpc>
                <a:spcPts val="3365"/>
              </a:lnSpc>
            </a:pPr>
            <a:r>
              <a:rPr sz="3300" spc="190" dirty="0">
                <a:solidFill>
                  <a:srgbClr val="404040"/>
                </a:solidFill>
              </a:rPr>
              <a:t>mini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-réseaux:</a:t>
            </a:r>
            <a:r>
              <a:rPr sz="3300" spc="254" dirty="0">
                <a:solidFill>
                  <a:srgbClr val="404040"/>
                </a:solidFill>
              </a:rPr>
              <a:t> </a:t>
            </a:r>
            <a:r>
              <a:rPr sz="3300" spc="215" dirty="0">
                <a:solidFill>
                  <a:srgbClr val="404040"/>
                </a:solidFill>
              </a:rPr>
              <a:t>Etude</a:t>
            </a:r>
            <a:r>
              <a:rPr sz="3300" spc="270" dirty="0">
                <a:solidFill>
                  <a:srgbClr val="404040"/>
                </a:solidFill>
              </a:rPr>
              <a:t> </a:t>
            </a:r>
            <a:r>
              <a:rPr sz="3300" spc="125" dirty="0">
                <a:solidFill>
                  <a:srgbClr val="404040"/>
                </a:solidFill>
              </a:rPr>
              <a:t>de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265" dirty="0">
                <a:solidFill>
                  <a:srgbClr val="404040"/>
                </a:solidFill>
              </a:rPr>
              <a:t>Cas</a:t>
            </a:r>
            <a:endParaRPr sz="3300"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8</a:t>
            </a:fld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8449" y="1304555"/>
            <a:ext cx="10674985" cy="1186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58800"/>
              </a:lnSpc>
              <a:spcBef>
                <a:spcPts val="95"/>
              </a:spcBef>
              <a:tabLst>
                <a:tab pos="10661650" algn="l"/>
              </a:tabLst>
            </a:pP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Etat</a:t>
            </a:r>
            <a:r>
              <a:rPr sz="2400" b="1" spc="-1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Cambria"/>
                <a:cs typeface="Cambria"/>
              </a:rPr>
              <a:t>d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es</a:t>
            </a:r>
            <a:r>
              <a:rPr sz="2400" b="1" u="sng" spc="-20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lieux</a:t>
            </a:r>
            <a:r>
              <a:rPr sz="2400" b="1" u="sng" spc="-1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des</a:t>
            </a:r>
            <a:r>
              <a:rPr sz="2400" b="1" u="sng" spc="-1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 </a:t>
            </a:r>
            <a:r>
              <a:rPr sz="2400" b="1" u="sng" spc="-5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abonnés </a:t>
            </a:r>
            <a:r>
              <a:rPr sz="2400" b="1" u="sng" dirty="0">
                <a:solidFill>
                  <a:srgbClr val="C00000"/>
                </a:solidFill>
                <a:uFill>
                  <a:solidFill>
                    <a:srgbClr val="404040"/>
                  </a:solidFill>
                </a:uFill>
                <a:latin typeface="Cambria"/>
                <a:cs typeface="Cambria"/>
              </a:rPr>
              <a:t>	</a:t>
            </a:r>
            <a:r>
              <a:rPr sz="2400" b="1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404040"/>
                </a:solidFill>
                <a:latin typeface="Cambria"/>
                <a:cs typeface="Cambria"/>
              </a:rPr>
              <a:t>Typologie</a:t>
            </a: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de</a:t>
            </a:r>
            <a:r>
              <a:rPr sz="2400" b="1" spc="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la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 clientèle</a:t>
            </a:r>
            <a:r>
              <a:rPr sz="2400" b="1" spc="-3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: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8449" y="2678938"/>
            <a:ext cx="103187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Clr>
                <a:srgbClr val="9BA8B7"/>
              </a:buClr>
              <a:buFont typeface="Wingdings"/>
              <a:buChar char=""/>
              <a:tabLst>
                <a:tab pos="356235" algn="l"/>
                <a:tab pos="1745614" algn="l"/>
                <a:tab pos="1995170" algn="l"/>
                <a:tab pos="2837180" algn="l"/>
                <a:tab pos="3344545" algn="l"/>
                <a:tab pos="5472430" algn="l"/>
                <a:tab pos="5798185" algn="l"/>
                <a:tab pos="6219190" algn="l"/>
                <a:tab pos="7264400" algn="l"/>
                <a:tab pos="7590790" algn="l"/>
                <a:tab pos="8413750" algn="l"/>
              </a:tabLst>
            </a:pP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Ménages	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:	</a:t>
            </a:r>
            <a:r>
              <a:rPr sz="2400" b="1" spc="-50" dirty="0">
                <a:solidFill>
                  <a:srgbClr val="404040"/>
                </a:solidFill>
                <a:latin typeface="Cambria"/>
                <a:cs typeface="Cambria"/>
              </a:rPr>
              <a:t>Taux	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de	</a:t>
            </a:r>
            <a:r>
              <a:rPr sz="2400" b="1" spc="-10" dirty="0">
                <a:solidFill>
                  <a:srgbClr val="404040"/>
                </a:solidFill>
                <a:latin typeface="Cambria"/>
                <a:cs typeface="Cambria"/>
              </a:rPr>
              <a:t>raccordement	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à	la	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baisse	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à	46%	</a:t>
            </a:r>
            <a:r>
              <a:rPr sz="1800" b="1" spc="-5" dirty="0">
                <a:solidFill>
                  <a:srgbClr val="404040"/>
                </a:solidFill>
                <a:latin typeface="Cambria"/>
                <a:cs typeface="Cambria"/>
              </a:rPr>
              <a:t>(désabonnements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8449" y="2930017"/>
            <a:ext cx="4796790" cy="102298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1300"/>
              </a:spcBef>
            </a:pPr>
            <a:r>
              <a:rPr sz="1800" b="1" spc="-10" dirty="0">
                <a:solidFill>
                  <a:srgbClr val="404040"/>
                </a:solidFill>
                <a:latin typeface="Cambria"/>
                <a:cs typeface="Cambria"/>
              </a:rPr>
              <a:t>constatés)</a:t>
            </a:r>
            <a:endParaRPr sz="1800">
              <a:latin typeface="Cambria"/>
              <a:cs typeface="Cambria"/>
            </a:endParaRPr>
          </a:p>
          <a:p>
            <a:pPr marL="355600" indent="-343535">
              <a:lnSpc>
                <a:spcPct val="100000"/>
              </a:lnSpc>
              <a:spcBef>
                <a:spcPts val="1610"/>
              </a:spcBef>
              <a:buClr>
                <a:srgbClr val="9BA8B7"/>
              </a:buClr>
              <a:buFont typeface="Wingdings"/>
              <a:buChar char=""/>
              <a:tabLst>
                <a:tab pos="356235" algn="l"/>
              </a:tabLst>
            </a:pPr>
            <a:r>
              <a:rPr sz="2400" b="1" spc="-10" dirty="0">
                <a:solidFill>
                  <a:srgbClr val="404040"/>
                </a:solidFill>
                <a:latin typeface="Cambria"/>
                <a:cs typeface="Cambria"/>
              </a:rPr>
              <a:t>Infrastructure</a:t>
            </a:r>
            <a:r>
              <a:rPr sz="2400" b="1" spc="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socio-com.</a:t>
            </a:r>
            <a:r>
              <a:rPr sz="2400" b="1" spc="-3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:</a:t>
            </a: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25%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8449" y="3928998"/>
            <a:ext cx="11630025" cy="1764664"/>
          </a:xfrm>
          <a:prstGeom prst="rect">
            <a:avLst/>
          </a:prstGeom>
        </p:spPr>
        <p:txBody>
          <a:bodyPr vert="horz" wrap="square" lIns="0" tIns="22606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780"/>
              </a:spcBef>
              <a:buClr>
                <a:srgbClr val="9BA8B7"/>
              </a:buClr>
              <a:buFont typeface="Wingdings"/>
              <a:buChar char=""/>
              <a:tabLst>
                <a:tab pos="356235" algn="l"/>
              </a:tabLst>
            </a:pPr>
            <a:r>
              <a:rPr sz="2400" b="1" spc="-10" dirty="0">
                <a:solidFill>
                  <a:srgbClr val="404040"/>
                </a:solidFill>
                <a:latin typeface="Cambria"/>
                <a:cs typeface="Cambria"/>
              </a:rPr>
              <a:t>Eclairage</a:t>
            </a:r>
            <a:r>
              <a:rPr sz="2400" b="1" spc="-3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public</a:t>
            </a:r>
            <a:r>
              <a:rPr sz="2400" b="1" spc="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: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61</a:t>
            </a:r>
            <a:r>
              <a:rPr sz="2400" b="1" spc="-10" dirty="0">
                <a:solidFill>
                  <a:srgbClr val="404040"/>
                </a:solidFill>
                <a:latin typeface="Cambria"/>
                <a:cs typeface="Cambria"/>
              </a:rPr>
              <a:t>%</a:t>
            </a:r>
            <a:r>
              <a:rPr sz="2400" b="1" spc="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non</a:t>
            </a:r>
            <a:r>
              <a:rPr sz="2400" b="1" spc="-2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fonctionnels</a:t>
            </a:r>
            <a:endParaRPr sz="2400">
              <a:latin typeface="Cambria"/>
              <a:cs typeface="Cambria"/>
            </a:endParaRPr>
          </a:p>
          <a:p>
            <a:pPr marL="355600" indent="-343535">
              <a:lnSpc>
                <a:spcPct val="100000"/>
              </a:lnSpc>
              <a:spcBef>
                <a:spcPts val="1680"/>
              </a:spcBef>
              <a:buClr>
                <a:srgbClr val="9BA8B7"/>
              </a:buClr>
              <a:buFont typeface="Wingdings"/>
              <a:buChar char=""/>
              <a:tabLst>
                <a:tab pos="356235" algn="l"/>
              </a:tabLst>
            </a:pP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Usages</a:t>
            </a:r>
            <a:r>
              <a:rPr sz="2400" b="1" spc="-10" dirty="0">
                <a:solidFill>
                  <a:srgbClr val="404040"/>
                </a:solidFill>
                <a:latin typeface="Cambria"/>
                <a:cs typeface="Cambria"/>
              </a:rPr>
              <a:t> productifs</a:t>
            </a:r>
            <a:r>
              <a:rPr sz="2400" b="1" spc="1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:</a:t>
            </a:r>
            <a:r>
              <a:rPr sz="2400" b="1" spc="-1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0%</a:t>
            </a:r>
            <a:r>
              <a:rPr sz="2400" b="1" spc="-15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404040"/>
                </a:solidFill>
                <a:latin typeface="Cambria"/>
                <a:cs typeface="Cambria"/>
              </a:rPr>
              <a:t>raccordé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 aux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MC</a:t>
            </a:r>
            <a:endParaRPr sz="2400">
              <a:latin typeface="Cambria"/>
              <a:cs typeface="Cambria"/>
            </a:endParaRPr>
          </a:p>
          <a:p>
            <a:pPr marL="355600" indent="-343535">
              <a:lnSpc>
                <a:spcPct val="100000"/>
              </a:lnSpc>
              <a:spcBef>
                <a:spcPts val="1695"/>
              </a:spcBef>
              <a:buClr>
                <a:srgbClr val="9BA8B7"/>
              </a:buClr>
              <a:buFont typeface="Wingdings"/>
              <a:buChar char=""/>
              <a:tabLst>
                <a:tab pos="356235" algn="l"/>
                <a:tab pos="6661784" algn="l"/>
                <a:tab pos="11616690" algn="l"/>
              </a:tabLst>
            </a:pP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Satisfaction</a:t>
            </a:r>
            <a:r>
              <a:rPr sz="2400" b="1" spc="-2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clientèle</a:t>
            </a:r>
            <a:r>
              <a:rPr sz="2400" b="1" spc="-20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:</a:t>
            </a:r>
            <a:r>
              <a:rPr sz="2400" b="1" spc="-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mbria"/>
                <a:cs typeface="Cambria"/>
              </a:rPr>
              <a:t>30 </a:t>
            </a:r>
            <a:r>
              <a:rPr sz="2400" b="1" dirty="0">
                <a:solidFill>
                  <a:srgbClr val="001F5F"/>
                </a:solidFill>
                <a:latin typeface="Cambria"/>
                <a:cs typeface="Cambria"/>
              </a:rPr>
              <a:t>%</a:t>
            </a:r>
            <a:r>
              <a:rPr sz="2400" b="1" spc="-10" dirty="0">
                <a:solidFill>
                  <a:srgbClr val="001F5F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mbria"/>
                <a:cs typeface="Cambria"/>
              </a:rPr>
              <a:t>sur la</a:t>
            </a:r>
            <a:r>
              <a:rPr sz="2400" b="1" spc="-25" dirty="0">
                <a:solidFill>
                  <a:srgbClr val="404040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404040"/>
                </a:solidFill>
                <a:latin typeface="Cambria"/>
                <a:cs typeface="Cambria"/>
              </a:rPr>
              <a:t>qualité	</a:t>
            </a:r>
            <a:r>
              <a:rPr sz="2400" b="1" u="sng" spc="-10" dirty="0">
                <a:solidFill>
                  <a:srgbClr val="404040"/>
                </a:solidFill>
                <a:uFill>
                  <a:solidFill>
                    <a:srgbClr val="D9D9D9"/>
                  </a:solidFill>
                </a:uFill>
                <a:latin typeface="Cambria"/>
                <a:cs typeface="Cambria"/>
              </a:rPr>
              <a:t> 	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160386" y="3573779"/>
            <a:ext cx="4891405" cy="0"/>
          </a:xfrm>
          <a:custGeom>
            <a:avLst/>
            <a:gdLst/>
            <a:ahLst/>
            <a:cxnLst/>
            <a:rect l="l" t="t" r="r" b="b"/>
            <a:pathLst>
              <a:path w="4891405">
                <a:moveTo>
                  <a:pt x="0" y="0"/>
                </a:moveTo>
                <a:lnTo>
                  <a:pt x="4890897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7160386" y="3643884"/>
            <a:ext cx="4891405" cy="2056764"/>
            <a:chOff x="7160386" y="3643884"/>
            <a:chExt cx="4891405" cy="2056764"/>
          </a:xfrm>
        </p:grpSpPr>
        <p:sp>
          <p:nvSpPr>
            <p:cNvPr id="8" name="object 8"/>
            <p:cNvSpPr/>
            <p:nvPr/>
          </p:nvSpPr>
          <p:spPr>
            <a:xfrm>
              <a:off x="7160386" y="5346192"/>
              <a:ext cx="1095375" cy="0"/>
            </a:xfrm>
            <a:custGeom>
              <a:avLst/>
              <a:gdLst/>
              <a:ahLst/>
              <a:cxnLst/>
              <a:rect l="l" t="t" r="r" b="b"/>
              <a:pathLst>
                <a:path w="1095375">
                  <a:moveTo>
                    <a:pt x="0" y="0"/>
                  </a:moveTo>
                  <a:lnTo>
                    <a:pt x="279781" y="0"/>
                  </a:lnTo>
                </a:path>
                <a:path w="1095375">
                  <a:moveTo>
                    <a:pt x="535813" y="0"/>
                  </a:moveTo>
                  <a:lnTo>
                    <a:pt x="1095121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440167" y="5062728"/>
              <a:ext cx="256540" cy="638175"/>
            </a:xfrm>
            <a:custGeom>
              <a:avLst/>
              <a:gdLst/>
              <a:ahLst/>
              <a:cxnLst/>
              <a:rect l="l" t="t" r="r" b="b"/>
              <a:pathLst>
                <a:path w="256540" h="638175">
                  <a:moveTo>
                    <a:pt x="256031" y="0"/>
                  </a:moveTo>
                  <a:lnTo>
                    <a:pt x="0" y="0"/>
                  </a:lnTo>
                  <a:lnTo>
                    <a:pt x="0" y="637590"/>
                  </a:lnTo>
                  <a:lnTo>
                    <a:pt x="256031" y="637590"/>
                  </a:lnTo>
                  <a:lnTo>
                    <a:pt x="256031" y="0"/>
                  </a:lnTo>
                  <a:close/>
                </a:path>
              </a:pathLst>
            </a:custGeom>
            <a:solidFill>
              <a:srgbClr val="E69F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511539" y="4991100"/>
              <a:ext cx="559435" cy="355600"/>
            </a:xfrm>
            <a:custGeom>
              <a:avLst/>
              <a:gdLst/>
              <a:ahLst/>
              <a:cxnLst/>
              <a:rect l="l" t="t" r="r" b="b"/>
              <a:pathLst>
                <a:path w="559434" h="355600">
                  <a:moveTo>
                    <a:pt x="0" y="355091"/>
                  </a:moveTo>
                  <a:lnTo>
                    <a:pt x="559307" y="355091"/>
                  </a:lnTo>
                </a:path>
                <a:path w="559434" h="355600">
                  <a:moveTo>
                    <a:pt x="0" y="0"/>
                  </a:moveTo>
                  <a:lnTo>
                    <a:pt x="559307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255508" y="4742688"/>
              <a:ext cx="256540" cy="958215"/>
            </a:xfrm>
            <a:custGeom>
              <a:avLst/>
              <a:gdLst/>
              <a:ahLst/>
              <a:cxnLst/>
              <a:rect l="l" t="t" r="r" b="b"/>
              <a:pathLst>
                <a:path w="256540" h="958214">
                  <a:moveTo>
                    <a:pt x="256032" y="0"/>
                  </a:moveTo>
                  <a:lnTo>
                    <a:pt x="0" y="0"/>
                  </a:lnTo>
                  <a:lnTo>
                    <a:pt x="0" y="957630"/>
                  </a:lnTo>
                  <a:lnTo>
                    <a:pt x="256032" y="957630"/>
                  </a:lnTo>
                  <a:lnTo>
                    <a:pt x="256032" y="0"/>
                  </a:lnTo>
                  <a:close/>
                </a:path>
              </a:pathLst>
            </a:custGeom>
            <a:solidFill>
              <a:srgbClr val="E69F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325355" y="4636008"/>
              <a:ext cx="1376680" cy="710565"/>
            </a:xfrm>
            <a:custGeom>
              <a:avLst/>
              <a:gdLst/>
              <a:ahLst/>
              <a:cxnLst/>
              <a:rect l="l" t="t" r="r" b="b"/>
              <a:pathLst>
                <a:path w="1376679" h="710564">
                  <a:moveTo>
                    <a:pt x="0" y="710184"/>
                  </a:moveTo>
                  <a:lnTo>
                    <a:pt x="1376172" y="710184"/>
                  </a:lnTo>
                </a:path>
                <a:path w="1376679" h="710564">
                  <a:moveTo>
                    <a:pt x="0" y="355092"/>
                  </a:moveTo>
                  <a:lnTo>
                    <a:pt x="1376172" y="355092"/>
                  </a:lnTo>
                </a:path>
                <a:path w="1376679" h="710564">
                  <a:moveTo>
                    <a:pt x="0" y="0"/>
                  </a:moveTo>
                  <a:lnTo>
                    <a:pt x="1376172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9070848" y="4600956"/>
              <a:ext cx="1069975" cy="1099820"/>
            </a:xfrm>
            <a:custGeom>
              <a:avLst/>
              <a:gdLst/>
              <a:ahLst/>
              <a:cxnLst/>
              <a:rect l="l" t="t" r="r" b="b"/>
              <a:pathLst>
                <a:path w="1069975" h="1099820">
                  <a:moveTo>
                    <a:pt x="254508" y="0"/>
                  </a:moveTo>
                  <a:lnTo>
                    <a:pt x="0" y="0"/>
                  </a:lnTo>
                  <a:lnTo>
                    <a:pt x="0" y="1099362"/>
                  </a:lnTo>
                  <a:lnTo>
                    <a:pt x="254508" y="1099362"/>
                  </a:lnTo>
                  <a:lnTo>
                    <a:pt x="254508" y="0"/>
                  </a:lnTo>
                  <a:close/>
                </a:path>
                <a:path w="1069975" h="1099820">
                  <a:moveTo>
                    <a:pt x="1069848" y="886968"/>
                  </a:moveTo>
                  <a:lnTo>
                    <a:pt x="815340" y="886968"/>
                  </a:lnTo>
                  <a:lnTo>
                    <a:pt x="815340" y="1099362"/>
                  </a:lnTo>
                  <a:lnTo>
                    <a:pt x="1069848" y="1099362"/>
                  </a:lnTo>
                  <a:lnTo>
                    <a:pt x="1069848" y="886968"/>
                  </a:lnTo>
                  <a:close/>
                </a:path>
              </a:pathLst>
            </a:custGeom>
            <a:solidFill>
              <a:srgbClr val="E69F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956035" y="5343810"/>
              <a:ext cx="1095375" cy="5080"/>
            </a:xfrm>
            <a:custGeom>
              <a:avLst/>
              <a:gdLst/>
              <a:ahLst/>
              <a:cxnLst/>
              <a:rect l="l" t="t" r="r" b="b"/>
              <a:pathLst>
                <a:path w="1095375" h="5079">
                  <a:moveTo>
                    <a:pt x="0" y="4762"/>
                  </a:moveTo>
                  <a:lnTo>
                    <a:pt x="1095248" y="4762"/>
                  </a:lnTo>
                </a:path>
                <a:path w="1095375" h="5079">
                  <a:moveTo>
                    <a:pt x="0" y="0"/>
                  </a:moveTo>
                  <a:lnTo>
                    <a:pt x="1095248" y="0"/>
                  </a:lnTo>
                </a:path>
              </a:pathLst>
            </a:custGeom>
            <a:ln w="4762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160386" y="3927348"/>
              <a:ext cx="4891405" cy="1064260"/>
            </a:xfrm>
            <a:custGeom>
              <a:avLst/>
              <a:gdLst/>
              <a:ahLst/>
              <a:cxnLst/>
              <a:rect l="l" t="t" r="r" b="b"/>
              <a:pathLst>
                <a:path w="4891405" h="1064260">
                  <a:moveTo>
                    <a:pt x="3795649" y="1063752"/>
                  </a:moveTo>
                  <a:lnTo>
                    <a:pt x="4890897" y="1063752"/>
                  </a:lnTo>
                </a:path>
                <a:path w="4891405" h="1064260">
                  <a:moveTo>
                    <a:pt x="3795649" y="708659"/>
                  </a:moveTo>
                  <a:lnTo>
                    <a:pt x="4890897" y="708659"/>
                  </a:lnTo>
                </a:path>
                <a:path w="4891405" h="1064260">
                  <a:moveTo>
                    <a:pt x="0" y="355091"/>
                  </a:moveTo>
                  <a:lnTo>
                    <a:pt x="3541141" y="355091"/>
                  </a:lnTo>
                </a:path>
                <a:path w="4891405" h="1064260">
                  <a:moveTo>
                    <a:pt x="3795649" y="355091"/>
                  </a:moveTo>
                  <a:lnTo>
                    <a:pt x="4890897" y="355091"/>
                  </a:lnTo>
                </a:path>
                <a:path w="4891405" h="1064260">
                  <a:moveTo>
                    <a:pt x="0" y="0"/>
                  </a:moveTo>
                  <a:lnTo>
                    <a:pt x="3541141" y="0"/>
                  </a:lnTo>
                </a:path>
                <a:path w="4891405" h="1064260">
                  <a:moveTo>
                    <a:pt x="3795649" y="0"/>
                  </a:moveTo>
                  <a:lnTo>
                    <a:pt x="4890897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701528" y="3643884"/>
              <a:ext cx="1069975" cy="2056764"/>
            </a:xfrm>
            <a:custGeom>
              <a:avLst/>
              <a:gdLst/>
              <a:ahLst/>
              <a:cxnLst/>
              <a:rect l="l" t="t" r="r" b="b"/>
              <a:pathLst>
                <a:path w="1069975" h="2056764">
                  <a:moveTo>
                    <a:pt x="254508" y="0"/>
                  </a:moveTo>
                  <a:lnTo>
                    <a:pt x="0" y="0"/>
                  </a:lnTo>
                  <a:lnTo>
                    <a:pt x="0" y="2056434"/>
                  </a:lnTo>
                  <a:lnTo>
                    <a:pt x="254508" y="2056434"/>
                  </a:lnTo>
                  <a:lnTo>
                    <a:pt x="254508" y="0"/>
                  </a:lnTo>
                  <a:close/>
                </a:path>
                <a:path w="1069975" h="2056764">
                  <a:moveTo>
                    <a:pt x="1069848" y="1702308"/>
                  </a:moveTo>
                  <a:lnTo>
                    <a:pt x="813816" y="1702308"/>
                  </a:lnTo>
                  <a:lnTo>
                    <a:pt x="813816" y="2056434"/>
                  </a:lnTo>
                  <a:lnTo>
                    <a:pt x="1069848" y="2056434"/>
                  </a:lnTo>
                  <a:lnTo>
                    <a:pt x="1069848" y="1702308"/>
                  </a:lnTo>
                  <a:close/>
                </a:path>
              </a:pathLst>
            </a:custGeom>
            <a:solidFill>
              <a:srgbClr val="E69F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/>
          <p:nvPr/>
        </p:nvSpPr>
        <p:spPr>
          <a:xfrm>
            <a:off x="7160386" y="3218560"/>
            <a:ext cx="4891405" cy="0"/>
          </a:xfrm>
          <a:custGeom>
            <a:avLst/>
            <a:gdLst/>
            <a:ahLst/>
            <a:cxnLst/>
            <a:rect l="l" t="t" r="r" b="b"/>
            <a:pathLst>
              <a:path w="4891405">
                <a:moveTo>
                  <a:pt x="0" y="0"/>
                </a:moveTo>
                <a:lnTo>
                  <a:pt x="4890897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147686" y="4854702"/>
            <a:ext cx="112077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0515" algn="l"/>
                <a:tab pos="1107440" algn="l"/>
              </a:tabLst>
            </a:pPr>
            <a:r>
              <a:rPr sz="900" u="sng" dirty="0">
                <a:solidFill>
                  <a:srgbClr val="404040"/>
                </a:solidFill>
                <a:uFill>
                  <a:solidFill>
                    <a:srgbClr val="D9D9D9"/>
                  </a:solidFill>
                </a:uFill>
                <a:latin typeface="Franklin Gothic Medium"/>
                <a:cs typeface="Franklin Gothic Medium"/>
              </a:rPr>
              <a:t> 	</a:t>
            </a:r>
            <a:r>
              <a:rPr sz="900" u="sng" spc="-10" dirty="0">
                <a:solidFill>
                  <a:srgbClr val="404040"/>
                </a:solidFill>
                <a:uFill>
                  <a:solidFill>
                    <a:srgbClr val="D9D9D9"/>
                  </a:solidFill>
                </a:uFill>
                <a:latin typeface="Franklin Gothic Medium"/>
                <a:cs typeface="Franklin Gothic Medium"/>
              </a:rPr>
              <a:t>18%	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076181" y="4393438"/>
            <a:ext cx="2470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solidFill>
                  <a:srgbClr val="404040"/>
                </a:solidFill>
                <a:latin typeface="Franklin Gothic Medium"/>
                <a:cs typeface="Franklin Gothic Medium"/>
              </a:rPr>
              <a:t>31%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147686" y="4535551"/>
            <a:ext cx="193611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25855" algn="l"/>
                <a:tab pos="1922780" algn="l"/>
              </a:tabLst>
            </a:pPr>
            <a:r>
              <a:rPr sz="900" strike="sngStrike" dirty="0">
                <a:solidFill>
                  <a:srgbClr val="404040"/>
                </a:solidFill>
                <a:latin typeface="Franklin Gothic Medium"/>
                <a:cs typeface="Franklin Gothic Medium"/>
              </a:rPr>
              <a:t> 	</a:t>
            </a:r>
            <a:r>
              <a:rPr sz="900" strike="sngStrike" spc="-10" dirty="0">
                <a:solidFill>
                  <a:srgbClr val="404040"/>
                </a:solidFill>
                <a:latin typeface="Franklin Gothic Medium"/>
                <a:cs typeface="Franklin Gothic Medium"/>
              </a:rPr>
              <a:t>27%	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925050" y="5280152"/>
            <a:ext cx="1784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04040"/>
                </a:solidFill>
                <a:latin typeface="Franklin Gothic Medium"/>
                <a:cs typeface="Franklin Gothic Medium"/>
              </a:rPr>
              <a:t>6%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706861" y="3436111"/>
            <a:ext cx="2470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solidFill>
                  <a:srgbClr val="404040"/>
                </a:solidFill>
                <a:latin typeface="Franklin Gothic Medium"/>
                <a:cs typeface="Franklin Gothic Medium"/>
              </a:rPr>
              <a:t>58%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522202" y="5138166"/>
            <a:ext cx="2470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solidFill>
                  <a:srgbClr val="404040"/>
                </a:solidFill>
                <a:latin typeface="Franklin Gothic Medium"/>
                <a:cs typeface="Franklin Gothic Medium"/>
              </a:rPr>
              <a:t>10%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899529" y="5610859"/>
            <a:ext cx="17526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832472" y="5256403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10%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832472" y="4901945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20%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832472" y="4547107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30%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832472" y="4192651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40%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832472" y="3837813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50%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832472" y="3483355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60%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832472" y="3128898"/>
            <a:ext cx="2419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70%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411339" y="5749544"/>
            <a:ext cx="2174875" cy="292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050"/>
              </a:lnSpc>
              <a:spcBef>
                <a:spcPts val="100"/>
              </a:spcBef>
              <a:tabLst>
                <a:tab pos="659765" algn="l"/>
                <a:tab pos="1596390" algn="l"/>
              </a:tabLst>
            </a:pPr>
            <a:r>
              <a:rPr sz="9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Ecole	</a:t>
            </a:r>
            <a:r>
              <a:rPr sz="9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Structure</a:t>
            </a:r>
            <a:r>
              <a:rPr sz="900" spc="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 </a:t>
            </a:r>
            <a:r>
              <a:rPr sz="9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de	</a:t>
            </a:r>
            <a:r>
              <a:rPr sz="9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Maison</a:t>
            </a:r>
            <a:endParaRPr sz="900">
              <a:latin typeface="Franklin Gothic Medium"/>
              <a:cs typeface="Franklin Gothic Medium"/>
            </a:endParaRPr>
          </a:p>
          <a:p>
            <a:pPr marL="817244">
              <a:lnSpc>
                <a:spcPts val="1050"/>
              </a:lnSpc>
              <a:tabLst>
                <a:tab pos="1384935" algn="l"/>
              </a:tabLst>
            </a:pPr>
            <a:r>
              <a:rPr sz="9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S</a:t>
            </a:r>
            <a:r>
              <a:rPr sz="900" spc="-2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a</a:t>
            </a:r>
            <a:r>
              <a:rPr sz="9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n</a:t>
            </a:r>
            <a:r>
              <a:rPr sz="9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té</a:t>
            </a:r>
            <a:r>
              <a:rPr sz="9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	</a:t>
            </a:r>
            <a:r>
              <a:rPr sz="9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C</a:t>
            </a:r>
            <a:r>
              <a:rPr sz="900" spc="-3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ommu</a:t>
            </a:r>
            <a:r>
              <a:rPr sz="9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n</a:t>
            </a:r>
            <a:r>
              <a:rPr sz="900" spc="-2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a</a:t>
            </a:r>
            <a:r>
              <a:rPr sz="9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u</a:t>
            </a:r>
            <a:r>
              <a:rPr sz="9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taire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755505" y="5749544"/>
            <a:ext cx="1310640" cy="2921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83185" marR="5080" indent="-71120">
              <a:lnSpc>
                <a:spcPts val="1019"/>
              </a:lnSpc>
              <a:spcBef>
                <a:spcPts val="185"/>
              </a:spcBef>
              <a:tabLst>
                <a:tab pos="850265" algn="l"/>
              </a:tabLst>
            </a:pPr>
            <a:r>
              <a:rPr sz="9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Foy</a:t>
            </a:r>
            <a:r>
              <a:rPr sz="9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er</a:t>
            </a:r>
            <a:r>
              <a:rPr sz="900" spc="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 </a:t>
            </a:r>
            <a:r>
              <a:rPr sz="9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d</a:t>
            </a:r>
            <a:r>
              <a:rPr sz="9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es	</a:t>
            </a:r>
            <a:r>
              <a:rPr sz="900" spc="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M</a:t>
            </a:r>
            <a:r>
              <a:rPr sz="9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osq</a:t>
            </a:r>
            <a:r>
              <a:rPr sz="9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u</a:t>
            </a:r>
            <a:r>
              <a:rPr sz="9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ée  jeunes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415776" y="5749544"/>
            <a:ext cx="459740" cy="2921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8415" marR="5080" indent="-6350">
              <a:lnSpc>
                <a:spcPts val="1019"/>
              </a:lnSpc>
              <a:spcBef>
                <a:spcPts val="185"/>
              </a:spcBef>
            </a:pPr>
            <a:r>
              <a:rPr sz="9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Egli</a:t>
            </a:r>
            <a:r>
              <a:rPr sz="9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se </a:t>
            </a:r>
            <a:r>
              <a:rPr sz="9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ou  </a:t>
            </a:r>
            <a:r>
              <a:rPr sz="900" spc="-1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C</a:t>
            </a:r>
            <a:r>
              <a:rPr sz="90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h</a:t>
            </a:r>
            <a:r>
              <a:rPr sz="9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apel</a:t>
            </a:r>
            <a:r>
              <a:rPr sz="9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l</a:t>
            </a:r>
            <a:r>
              <a:rPr sz="900" spc="-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e</a:t>
            </a:r>
            <a:endParaRPr sz="900">
              <a:latin typeface="Franklin Gothic Medium"/>
              <a:cs typeface="Franklin Gothic Medium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597900" y="3497960"/>
            <a:ext cx="16675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Pourcentage</a:t>
            </a:r>
            <a:r>
              <a:rPr sz="1400" spc="-50" dirty="0">
                <a:solidFill>
                  <a:srgbClr val="585858"/>
                </a:solidFill>
                <a:latin typeface="Franklin Gothic Medium"/>
                <a:cs typeface="Franklin Gothic Medium"/>
              </a:rPr>
              <a:t> </a:t>
            </a:r>
            <a:r>
              <a:rPr sz="1400" spc="-15" dirty="0">
                <a:solidFill>
                  <a:srgbClr val="585858"/>
                </a:solidFill>
                <a:latin typeface="Franklin Gothic Medium"/>
                <a:cs typeface="Franklin Gothic Medium"/>
              </a:rPr>
              <a:t>électrifié</a:t>
            </a:r>
            <a:endParaRPr sz="1400">
              <a:latin typeface="Franklin Gothic Medium"/>
              <a:cs typeface="Franklin Gothic Medium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5519102" y="2991802"/>
            <a:ext cx="1153795" cy="874394"/>
            <a:chOff x="5519102" y="2991802"/>
            <a:chExt cx="1153795" cy="874394"/>
          </a:xfrm>
        </p:grpSpPr>
        <p:sp>
          <p:nvSpPr>
            <p:cNvPr id="37" name="object 37"/>
            <p:cNvSpPr/>
            <p:nvPr/>
          </p:nvSpPr>
          <p:spPr>
            <a:xfrm>
              <a:off x="5527040" y="2999739"/>
              <a:ext cx="1137920" cy="858519"/>
            </a:xfrm>
            <a:custGeom>
              <a:avLst/>
              <a:gdLst/>
              <a:ahLst/>
              <a:cxnLst/>
              <a:rect l="l" t="t" r="r" b="b"/>
              <a:pathLst>
                <a:path w="1137920" h="858520">
                  <a:moveTo>
                    <a:pt x="26797" y="214630"/>
                  </a:moveTo>
                  <a:lnTo>
                    <a:pt x="0" y="214630"/>
                  </a:lnTo>
                  <a:lnTo>
                    <a:pt x="0" y="643890"/>
                  </a:lnTo>
                  <a:lnTo>
                    <a:pt x="26797" y="643890"/>
                  </a:lnTo>
                  <a:lnTo>
                    <a:pt x="26797" y="214630"/>
                  </a:lnTo>
                  <a:close/>
                </a:path>
                <a:path w="1137920" h="858520">
                  <a:moveTo>
                    <a:pt x="107314" y="214630"/>
                  </a:moveTo>
                  <a:lnTo>
                    <a:pt x="53721" y="214630"/>
                  </a:lnTo>
                  <a:lnTo>
                    <a:pt x="53721" y="643890"/>
                  </a:lnTo>
                  <a:lnTo>
                    <a:pt x="107314" y="643890"/>
                  </a:lnTo>
                  <a:lnTo>
                    <a:pt x="107314" y="214630"/>
                  </a:lnTo>
                  <a:close/>
                </a:path>
                <a:path w="1137920" h="858520">
                  <a:moveTo>
                    <a:pt x="708660" y="0"/>
                  </a:moveTo>
                  <a:lnTo>
                    <a:pt x="708660" y="214630"/>
                  </a:lnTo>
                  <a:lnTo>
                    <a:pt x="134112" y="214630"/>
                  </a:lnTo>
                  <a:lnTo>
                    <a:pt x="134112" y="643890"/>
                  </a:lnTo>
                  <a:lnTo>
                    <a:pt x="708660" y="643890"/>
                  </a:lnTo>
                  <a:lnTo>
                    <a:pt x="708660" y="858520"/>
                  </a:lnTo>
                  <a:lnTo>
                    <a:pt x="1137919" y="429260"/>
                  </a:lnTo>
                  <a:lnTo>
                    <a:pt x="708660" y="0"/>
                  </a:lnTo>
                  <a:close/>
                </a:path>
              </a:pathLst>
            </a:custGeom>
            <a:solidFill>
              <a:srgbClr val="E69F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527040" y="2999739"/>
              <a:ext cx="1137920" cy="858519"/>
            </a:xfrm>
            <a:custGeom>
              <a:avLst/>
              <a:gdLst/>
              <a:ahLst/>
              <a:cxnLst/>
              <a:rect l="l" t="t" r="r" b="b"/>
              <a:pathLst>
                <a:path w="1137920" h="858520">
                  <a:moveTo>
                    <a:pt x="0" y="214630"/>
                  </a:moveTo>
                  <a:lnTo>
                    <a:pt x="26797" y="214630"/>
                  </a:lnTo>
                  <a:lnTo>
                    <a:pt x="26797" y="643890"/>
                  </a:lnTo>
                  <a:lnTo>
                    <a:pt x="0" y="643890"/>
                  </a:lnTo>
                  <a:lnTo>
                    <a:pt x="0" y="214630"/>
                  </a:lnTo>
                  <a:close/>
                </a:path>
                <a:path w="1137920" h="858520">
                  <a:moveTo>
                    <a:pt x="53721" y="214630"/>
                  </a:moveTo>
                  <a:lnTo>
                    <a:pt x="107314" y="214630"/>
                  </a:lnTo>
                  <a:lnTo>
                    <a:pt x="107314" y="643890"/>
                  </a:lnTo>
                  <a:lnTo>
                    <a:pt x="53721" y="643890"/>
                  </a:lnTo>
                  <a:lnTo>
                    <a:pt x="53721" y="214630"/>
                  </a:lnTo>
                  <a:close/>
                </a:path>
                <a:path w="1137920" h="858520">
                  <a:moveTo>
                    <a:pt x="134112" y="214630"/>
                  </a:moveTo>
                  <a:lnTo>
                    <a:pt x="708660" y="214630"/>
                  </a:lnTo>
                  <a:lnTo>
                    <a:pt x="708660" y="0"/>
                  </a:lnTo>
                  <a:lnTo>
                    <a:pt x="1137919" y="429260"/>
                  </a:lnTo>
                  <a:lnTo>
                    <a:pt x="708660" y="858520"/>
                  </a:lnTo>
                  <a:lnTo>
                    <a:pt x="708660" y="643890"/>
                  </a:lnTo>
                  <a:lnTo>
                    <a:pt x="134112" y="643890"/>
                  </a:lnTo>
                  <a:lnTo>
                    <a:pt x="134112" y="214630"/>
                  </a:lnTo>
                  <a:close/>
                </a:path>
              </a:pathLst>
            </a:custGeom>
            <a:ln w="15875">
              <a:solidFill>
                <a:srgbClr val="A974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39" name="object 3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5071" y="166115"/>
            <a:ext cx="11932158" cy="1617726"/>
          </a:xfrm>
          <a:prstGeom prst="rect">
            <a:avLst/>
          </a:prstGeom>
        </p:spPr>
      </p:pic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xfrm>
            <a:off x="489000" y="296036"/>
            <a:ext cx="10735945" cy="8807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365"/>
              </a:lnSpc>
              <a:spcBef>
                <a:spcPts val="100"/>
              </a:spcBef>
            </a:pPr>
            <a:r>
              <a:rPr sz="3300" spc="265" dirty="0">
                <a:solidFill>
                  <a:srgbClr val="404040"/>
                </a:solidFill>
              </a:rPr>
              <a:t>3.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200" dirty="0">
                <a:solidFill>
                  <a:srgbClr val="404040"/>
                </a:solidFill>
              </a:rPr>
              <a:t>Leçons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95" dirty="0">
                <a:solidFill>
                  <a:srgbClr val="404040"/>
                </a:solidFill>
              </a:rPr>
              <a:t>apprises</a:t>
            </a:r>
            <a:r>
              <a:rPr sz="3300" spc="260" dirty="0">
                <a:solidFill>
                  <a:srgbClr val="404040"/>
                </a:solidFill>
              </a:rPr>
              <a:t> </a:t>
            </a:r>
            <a:r>
              <a:rPr sz="3300" spc="135" dirty="0">
                <a:solidFill>
                  <a:srgbClr val="404040"/>
                </a:solidFill>
              </a:rPr>
              <a:t>des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projets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150" dirty="0">
                <a:solidFill>
                  <a:srgbClr val="404040"/>
                </a:solidFill>
              </a:rPr>
              <a:t>d’électrification</a:t>
            </a:r>
            <a:r>
              <a:rPr sz="3300" spc="270" dirty="0">
                <a:solidFill>
                  <a:srgbClr val="404040"/>
                </a:solidFill>
              </a:rPr>
              <a:t> </a:t>
            </a:r>
            <a:r>
              <a:rPr sz="3300" spc="60" dirty="0">
                <a:solidFill>
                  <a:srgbClr val="404040"/>
                </a:solidFill>
              </a:rPr>
              <a:t>par</a:t>
            </a:r>
            <a:endParaRPr sz="3300"/>
          </a:p>
          <a:p>
            <a:pPr marL="12700">
              <a:lnSpc>
                <a:spcPts val="3365"/>
              </a:lnSpc>
            </a:pPr>
            <a:r>
              <a:rPr sz="3300" spc="190" dirty="0">
                <a:solidFill>
                  <a:srgbClr val="404040"/>
                </a:solidFill>
              </a:rPr>
              <a:t>mini</a:t>
            </a:r>
            <a:r>
              <a:rPr sz="3300" spc="280" dirty="0">
                <a:solidFill>
                  <a:srgbClr val="404040"/>
                </a:solidFill>
              </a:rPr>
              <a:t> </a:t>
            </a:r>
            <a:r>
              <a:rPr sz="3300" spc="110" dirty="0">
                <a:solidFill>
                  <a:srgbClr val="404040"/>
                </a:solidFill>
              </a:rPr>
              <a:t>-réseaux:</a:t>
            </a:r>
            <a:r>
              <a:rPr sz="3300" spc="254" dirty="0">
                <a:solidFill>
                  <a:srgbClr val="404040"/>
                </a:solidFill>
              </a:rPr>
              <a:t> </a:t>
            </a:r>
            <a:r>
              <a:rPr sz="3300" spc="215" dirty="0">
                <a:solidFill>
                  <a:srgbClr val="404040"/>
                </a:solidFill>
              </a:rPr>
              <a:t>Etude</a:t>
            </a:r>
            <a:r>
              <a:rPr sz="3300" spc="270" dirty="0">
                <a:solidFill>
                  <a:srgbClr val="404040"/>
                </a:solidFill>
              </a:rPr>
              <a:t> </a:t>
            </a:r>
            <a:r>
              <a:rPr sz="3300" spc="125" dirty="0">
                <a:solidFill>
                  <a:srgbClr val="404040"/>
                </a:solidFill>
              </a:rPr>
              <a:t>de</a:t>
            </a:r>
            <a:r>
              <a:rPr sz="3300" spc="290" dirty="0">
                <a:solidFill>
                  <a:srgbClr val="404040"/>
                </a:solidFill>
              </a:rPr>
              <a:t> </a:t>
            </a:r>
            <a:r>
              <a:rPr sz="3300" spc="265" dirty="0">
                <a:solidFill>
                  <a:srgbClr val="404040"/>
                </a:solidFill>
              </a:rPr>
              <a:t>Cas</a:t>
            </a:r>
            <a:endParaRPr sz="3300"/>
          </a:p>
        </p:txBody>
      </p:sp>
      <p:sp>
        <p:nvSpPr>
          <p:cNvPr id="41" name="object 4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pc="-10" dirty="0"/>
              <a:t>22/11/2024</a:t>
            </a:r>
          </a:p>
        </p:txBody>
      </p:sp>
      <p:sp>
        <p:nvSpPr>
          <p:cNvPr id="42" name="object 4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1824</Words>
  <Application>Microsoft Office PowerPoint</Application>
  <PresentationFormat>Grand écran</PresentationFormat>
  <Paragraphs>304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0" baseType="lpstr">
      <vt:lpstr>Calibri</vt:lpstr>
      <vt:lpstr>Calibri Light</vt:lpstr>
      <vt:lpstr>Cambria</vt:lpstr>
      <vt:lpstr>Franklin Gothic Medium</vt:lpstr>
      <vt:lpstr>Times New Roman</vt:lpstr>
      <vt:lpstr>Wingdings</vt:lpstr>
      <vt:lpstr>Office Theme</vt:lpstr>
      <vt:lpstr>Systèmes énergétiques décentralisés  au Sénégal : Vision et modèles de  demain à travers un retour  d’expérience</vt:lpstr>
      <vt:lpstr>Plan de la Présentation</vt:lpstr>
      <vt:lpstr>1. Situation de l’accès à l’électricité au Sénégal</vt:lpstr>
      <vt:lpstr>1. Situation de l’accès à l’électricité au Sénégal</vt:lpstr>
      <vt:lpstr>1. Situation de l’accès à l’électricité au Sénégal</vt:lpstr>
      <vt:lpstr>1. Situation de l’accès à l’électricité au Sénégal</vt:lpstr>
      <vt:lpstr>2. Rappel sur les systèmes électriques décentralisés</vt:lpstr>
      <vt:lpstr>3. Leçons apprises des projets d’électrification par mini -réseaux: Etude de Cas</vt:lpstr>
      <vt:lpstr>3. Leçons apprises des projets d’électrification par mini -réseaux: Etude de Cas</vt:lpstr>
      <vt:lpstr>3. Leçons apprises des projets d’électrification par mini -réseaux: Etude de Cas</vt:lpstr>
      <vt:lpstr>3. Leçons apprises des projets d’électrification par mini -réseaux: Etude de Cas</vt:lpstr>
      <vt:lpstr>3. Leçons apprises des projets d’électrification par mini -réseaux: Etude de Cas</vt:lpstr>
      <vt:lpstr>3. Leçons apprises des projets d’électrification par mini -réseaux: Etude de Cas</vt:lpstr>
      <vt:lpstr>4. Recommandations</vt:lpstr>
      <vt:lpstr>4. Recommandations</vt:lpstr>
      <vt:lpstr>4. Recommandations</vt:lpstr>
      <vt:lpstr>4. Recommandations</vt:lpstr>
      <vt:lpstr>4. Recommandations</vt:lpstr>
      <vt:lpstr>5. Perspectives</vt:lpstr>
      <vt:lpstr>5. Perspectives</vt:lpstr>
      <vt:lpstr>5. Perspectives</vt:lpstr>
      <vt:lpstr>5. Perspectives</vt:lpstr>
      <vt:lpstr>Merci de  votre 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Vers la mise en place des Erils de 2nde Génération dénommées ERD : Synthèse de l’état des lieux et recommandation</dc:title>
  <dc:creator>Ndiaye, Madiop GIZ SN</dc:creator>
  <cp:lastModifiedBy>Raynal Léa</cp:lastModifiedBy>
  <cp:revision>1</cp:revision>
  <dcterms:created xsi:type="dcterms:W3CDTF">2024-11-25T15:55:51Z</dcterms:created>
  <dcterms:modified xsi:type="dcterms:W3CDTF">2024-11-25T15:56:25Z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2024-11-22T00:00:00Z</vt:filetime>
  </property>
  <property fmtid="{D5CDD505-2E9C-101B-9397-08002B2CF9AE}" pid="3" name="Creator">
    <vt:lpwstr>Microsoft® PowerPoint® pour Microsoft 365</vt:lpwstr>
  </property>
  <property fmtid="{D5CDD505-2E9C-101B-9397-08002B2CF9AE}" pid="4" name="LastSaved">
    <vt:filetime>2024-11-25T00:00:00Z</vt:filetime>
  </property>
</Properties>
</file>