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590" r:id="rId2"/>
    <p:sldId id="739" r:id="rId3"/>
    <p:sldId id="813" r:id="rId4"/>
    <p:sldId id="816" r:id="rId5"/>
    <p:sldId id="817" r:id="rId6"/>
    <p:sldId id="818" r:id="rId7"/>
    <p:sldId id="819" r:id="rId8"/>
    <p:sldId id="820" r:id="rId9"/>
    <p:sldId id="821" r:id="rId10"/>
    <p:sldId id="822" r:id="rId11"/>
    <p:sldId id="596" r:id="rId12"/>
  </p:sldIdLst>
  <p:sldSz cx="12192000" cy="6858000"/>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AAA"/>
    <a:srgbClr val="E56838"/>
    <a:srgbClr val="0043FF"/>
    <a:srgbClr val="B7171C"/>
    <a:srgbClr val="2E6CA4"/>
    <a:srgbClr val="394180"/>
    <a:srgbClr val="E8011D"/>
    <a:srgbClr val="3EAB55"/>
    <a:srgbClr val="F2F2F2"/>
    <a:srgbClr val="4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73" autoAdjust="0"/>
    <p:restoredTop sz="84988" autoAdjust="0"/>
  </p:normalViewPr>
  <p:slideViewPr>
    <p:cSldViewPr snapToGrid="0">
      <p:cViewPr varScale="1">
        <p:scale>
          <a:sx n="94" d="100"/>
          <a:sy n="94" d="100"/>
        </p:scale>
        <p:origin x="294"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1FDF80-3035-46A3-A809-AC35C823A683}" type="doc">
      <dgm:prSet loTypeId="urn:microsoft.com/office/officeart/2005/8/layout/arrow6" loCatId="relationship" qsTypeId="urn:microsoft.com/office/officeart/2005/8/quickstyle/simple1" qsCatId="simple" csTypeId="urn:microsoft.com/office/officeart/2005/8/colors/accent0_3" csCatId="mainScheme" phldr="1"/>
      <dgm:spPr/>
      <dgm:t>
        <a:bodyPr/>
        <a:lstStyle/>
        <a:p>
          <a:endParaRPr lang="en-US"/>
        </a:p>
      </dgm:t>
    </dgm:pt>
    <dgm:pt modelId="{58189EF0-D05A-47EA-ABAA-7820B9FC7977}">
      <dgm:prSet phldrT="[Texte]"/>
      <dgm:spPr/>
      <dgm:t>
        <a:bodyPr/>
        <a:lstStyle/>
        <a:p>
          <a:pPr>
            <a:buFont typeface="Calibri" panose="020F0502020204030204" pitchFamily="34" charset="0"/>
            <a:buChar char="-"/>
          </a:pPr>
          <a:r>
            <a:rPr lang="fr-FR" b="1" u="sng" dirty="0">
              <a:effectLst/>
              <a:latin typeface="Bahnschrift" panose="020B0502040204020203" pitchFamily="34" charset="0"/>
              <a:ea typeface="Calibri" panose="020F0502020204030204" pitchFamily="34" charset="0"/>
              <a:cs typeface="Arial" panose="020B0604020202020204" pitchFamily="34" charset="0"/>
            </a:rPr>
            <a:t>i) Défauts d’une courte durée : </a:t>
          </a:r>
          <a:endParaRPr lang="en-US" b="1" u="sng" dirty="0">
            <a:effectLst/>
            <a:latin typeface="Bahnschrift" panose="020B0502040204020203" pitchFamily="34" charset="0"/>
            <a:ea typeface="Calibri" panose="020F0502020204030204" pitchFamily="34" charset="0"/>
            <a:cs typeface="Arial" panose="020B0604020202020204" pitchFamily="34" charset="0"/>
          </a:endParaRPr>
        </a:p>
        <a:p>
          <a:pPr>
            <a:buFont typeface="Calibri" panose="020F0502020204030204" pitchFamily="34" charset="0"/>
            <a:buChar char="-"/>
          </a:pPr>
          <a:r>
            <a:rPr lang="fr-FR" dirty="0">
              <a:effectLst/>
              <a:latin typeface="Bahnschrift" panose="020B0502040204020203" pitchFamily="34" charset="0"/>
              <a:ea typeface="Calibri" panose="020F0502020204030204" pitchFamily="34" charset="0"/>
              <a:cs typeface="Arial" panose="020B0604020202020204" pitchFamily="34" charset="0"/>
            </a:rPr>
            <a:t>- Risque de récupération des capitaux investis par les promoteurs.</a:t>
          </a:r>
          <a:endParaRPr lang="en-US" dirty="0">
            <a:effectLst/>
            <a:latin typeface="Bahnschrift" panose="020B0502040204020203" pitchFamily="34" charset="0"/>
            <a:ea typeface="Calibri" panose="020F0502020204030204" pitchFamily="34" charset="0"/>
            <a:cs typeface="Arial" panose="020B0604020202020204" pitchFamily="34" charset="0"/>
          </a:endParaRPr>
        </a:p>
        <a:p>
          <a:pPr>
            <a:buFont typeface="Calibri" panose="020F0502020204030204" pitchFamily="34" charset="0"/>
            <a:buChar char="-"/>
          </a:pPr>
          <a:r>
            <a:rPr lang="fr-FR" dirty="0">
              <a:effectLst/>
              <a:latin typeface="Bahnschrift" panose="020B0502040204020203" pitchFamily="34" charset="0"/>
              <a:ea typeface="Calibri" panose="020F0502020204030204" pitchFamily="34" charset="0"/>
              <a:cs typeface="Arial" panose="020B0604020202020204" pitchFamily="34" charset="0"/>
            </a:rPr>
            <a:t>- Risque de réalisation tardive des projets : 8 ans pour </a:t>
          </a:r>
          <a:r>
            <a:rPr lang="fr-FR" dirty="0">
              <a:solidFill>
                <a:schemeClr val="bg1"/>
              </a:solidFill>
              <a:effectLst/>
              <a:latin typeface="Bahnschrift" panose="020B0502040204020203" pitchFamily="34" charset="0"/>
              <a:ea typeface="Calibri" panose="020F0502020204030204" pitchFamily="34" charset="0"/>
              <a:cs typeface="Arial" panose="020B0604020202020204" pitchFamily="34" charset="0"/>
            </a:rPr>
            <a:t>pylônes</a:t>
          </a:r>
          <a:r>
            <a:rPr lang="fr-FR" dirty="0">
              <a:effectLst/>
              <a:latin typeface="Bahnschrift" panose="020B0502040204020203" pitchFamily="34" charset="0"/>
              <a:ea typeface="Calibri" panose="020F0502020204030204" pitchFamily="34" charset="0"/>
              <a:cs typeface="Arial" panose="020B0604020202020204" pitchFamily="34" charset="0"/>
            </a:rPr>
            <a:t> THT, expropriation .. </a:t>
          </a:r>
          <a:endParaRPr lang="en-US" dirty="0"/>
        </a:p>
      </dgm:t>
    </dgm:pt>
    <dgm:pt modelId="{75C0D436-3770-4B79-BA80-5A1DC86F5D6F}" type="parTrans" cxnId="{B4D461FD-9340-4ECE-B589-FA9828FA2064}">
      <dgm:prSet/>
      <dgm:spPr/>
      <dgm:t>
        <a:bodyPr/>
        <a:lstStyle/>
        <a:p>
          <a:endParaRPr lang="en-US"/>
        </a:p>
      </dgm:t>
    </dgm:pt>
    <dgm:pt modelId="{751780E0-7851-4EC0-8BE1-04689714AEFC}" type="sibTrans" cxnId="{B4D461FD-9340-4ECE-B589-FA9828FA2064}">
      <dgm:prSet/>
      <dgm:spPr/>
      <dgm:t>
        <a:bodyPr/>
        <a:lstStyle/>
        <a:p>
          <a:endParaRPr lang="en-US"/>
        </a:p>
      </dgm:t>
    </dgm:pt>
    <dgm:pt modelId="{29A8481D-6E5D-47BA-9F0E-9013619F4EC0}">
      <dgm:prSet phldrT="[Texte]"/>
      <dgm:spPr/>
      <dgm:t>
        <a:bodyPr/>
        <a:lstStyle/>
        <a:p>
          <a:pPr>
            <a:buFont typeface="Calibri" panose="020F0502020204030204" pitchFamily="34" charset="0"/>
            <a:buChar char="-"/>
          </a:pPr>
          <a:r>
            <a:rPr lang="fr-FR" b="1" u="sng" dirty="0">
              <a:effectLst/>
              <a:latin typeface="Bahnschrift" panose="020B0502040204020203" pitchFamily="34" charset="0"/>
              <a:ea typeface="Calibri" panose="020F0502020204030204" pitchFamily="34" charset="0"/>
              <a:cs typeface="Arial" panose="020B0604020202020204" pitchFamily="34" charset="0"/>
            </a:rPr>
            <a:t>ii) Défauts d’une longue durée :</a:t>
          </a:r>
          <a:endParaRPr lang="en-US" b="1" u="sng" dirty="0">
            <a:effectLst/>
            <a:latin typeface="Bahnschrift" panose="020B0502040204020203" pitchFamily="34" charset="0"/>
            <a:ea typeface="Calibri" panose="020F0502020204030204" pitchFamily="34" charset="0"/>
            <a:cs typeface="Arial" panose="020B0604020202020204" pitchFamily="34" charset="0"/>
          </a:endParaRPr>
        </a:p>
        <a:p>
          <a:pPr>
            <a:buFont typeface="Calibri" panose="020F0502020204030204" pitchFamily="34" charset="0"/>
            <a:buChar char="-"/>
          </a:pPr>
          <a:r>
            <a:rPr lang="fr-FR" dirty="0">
              <a:effectLst/>
              <a:latin typeface="Bahnschrift" panose="020B0502040204020203" pitchFamily="34" charset="0"/>
              <a:ea typeface="Calibri" panose="020F0502020204030204" pitchFamily="34" charset="0"/>
              <a:cs typeface="Arial" panose="020B0604020202020204" pitchFamily="34" charset="0"/>
            </a:rPr>
            <a:t>- Prévisions biaisées : les impondérables sont légion.</a:t>
          </a:r>
          <a:endParaRPr lang="en-US" dirty="0">
            <a:effectLst/>
            <a:latin typeface="Bahnschrift" panose="020B0502040204020203" pitchFamily="34" charset="0"/>
            <a:ea typeface="Calibri" panose="020F0502020204030204" pitchFamily="34" charset="0"/>
            <a:cs typeface="Arial" panose="020B0604020202020204" pitchFamily="34" charset="0"/>
          </a:endParaRPr>
        </a:p>
        <a:p>
          <a:pPr>
            <a:buFont typeface="Calibri" panose="020F0502020204030204" pitchFamily="34" charset="0"/>
            <a:buChar char="-"/>
          </a:pPr>
          <a:r>
            <a:rPr lang="fr-FR" dirty="0">
              <a:effectLst/>
              <a:latin typeface="Bahnschrift" panose="020B0502040204020203" pitchFamily="34" charset="0"/>
              <a:ea typeface="Calibri" panose="020F0502020204030204" pitchFamily="34" charset="0"/>
              <a:cs typeface="Arial" panose="020B0604020202020204" pitchFamily="34" charset="0"/>
            </a:rPr>
            <a:t>- Visibilité obstruée pour les promoteurs.</a:t>
          </a:r>
          <a:endParaRPr lang="en-US" dirty="0"/>
        </a:p>
      </dgm:t>
    </dgm:pt>
    <dgm:pt modelId="{75631336-3F21-4E9E-95F4-C10DAC8965A4}" type="parTrans" cxnId="{B26C4061-4C41-4D57-A61D-B56781D961A5}">
      <dgm:prSet/>
      <dgm:spPr/>
      <dgm:t>
        <a:bodyPr/>
        <a:lstStyle/>
        <a:p>
          <a:endParaRPr lang="en-US"/>
        </a:p>
      </dgm:t>
    </dgm:pt>
    <dgm:pt modelId="{0B8C9F3A-6A09-43A3-8FA7-57E7F28DC5E3}" type="sibTrans" cxnId="{B26C4061-4C41-4D57-A61D-B56781D961A5}">
      <dgm:prSet/>
      <dgm:spPr/>
      <dgm:t>
        <a:bodyPr/>
        <a:lstStyle/>
        <a:p>
          <a:endParaRPr lang="en-US"/>
        </a:p>
      </dgm:t>
    </dgm:pt>
    <dgm:pt modelId="{217838DF-7AA7-40B8-B563-424D829CEA5E}" type="pres">
      <dgm:prSet presAssocID="{221FDF80-3035-46A3-A809-AC35C823A683}" presName="compositeShape" presStyleCnt="0">
        <dgm:presLayoutVars>
          <dgm:chMax val="2"/>
          <dgm:dir/>
          <dgm:resizeHandles val="exact"/>
        </dgm:presLayoutVars>
      </dgm:prSet>
      <dgm:spPr/>
    </dgm:pt>
    <dgm:pt modelId="{23F64257-870D-4730-A52A-8EDA7CCCF6EE}" type="pres">
      <dgm:prSet presAssocID="{221FDF80-3035-46A3-A809-AC35C823A683}" presName="ribbon" presStyleLbl="node1" presStyleIdx="0" presStyleCnt="1"/>
      <dgm:spPr>
        <a:solidFill>
          <a:srgbClr val="002060"/>
        </a:solidFill>
      </dgm:spPr>
    </dgm:pt>
    <dgm:pt modelId="{DB14EE7D-88A1-4EF8-8E12-8D5EA047165C}" type="pres">
      <dgm:prSet presAssocID="{221FDF80-3035-46A3-A809-AC35C823A683}" presName="leftArrowText" presStyleLbl="node1" presStyleIdx="0" presStyleCnt="1">
        <dgm:presLayoutVars>
          <dgm:chMax val="0"/>
          <dgm:bulletEnabled val="1"/>
        </dgm:presLayoutVars>
      </dgm:prSet>
      <dgm:spPr/>
    </dgm:pt>
    <dgm:pt modelId="{60A5B777-1016-450C-A5B5-14CCB1E19243}" type="pres">
      <dgm:prSet presAssocID="{221FDF80-3035-46A3-A809-AC35C823A683}" presName="rightArrowText" presStyleLbl="node1" presStyleIdx="0" presStyleCnt="1">
        <dgm:presLayoutVars>
          <dgm:chMax val="0"/>
          <dgm:bulletEnabled val="1"/>
        </dgm:presLayoutVars>
      </dgm:prSet>
      <dgm:spPr/>
    </dgm:pt>
  </dgm:ptLst>
  <dgm:cxnLst>
    <dgm:cxn modelId="{2A3CD634-8388-4006-A70B-2D2DAC3A6756}" type="presOf" srcId="{221FDF80-3035-46A3-A809-AC35C823A683}" destId="{217838DF-7AA7-40B8-B563-424D829CEA5E}" srcOrd="0" destOrd="0" presId="urn:microsoft.com/office/officeart/2005/8/layout/arrow6"/>
    <dgm:cxn modelId="{B26C4061-4C41-4D57-A61D-B56781D961A5}" srcId="{221FDF80-3035-46A3-A809-AC35C823A683}" destId="{29A8481D-6E5D-47BA-9F0E-9013619F4EC0}" srcOrd="1" destOrd="0" parTransId="{75631336-3F21-4E9E-95F4-C10DAC8965A4}" sibTransId="{0B8C9F3A-6A09-43A3-8FA7-57E7F28DC5E3}"/>
    <dgm:cxn modelId="{0B9A6A9C-5757-4BB9-AD1C-23CA8286BF34}" type="presOf" srcId="{58189EF0-D05A-47EA-ABAA-7820B9FC7977}" destId="{DB14EE7D-88A1-4EF8-8E12-8D5EA047165C}" srcOrd="0" destOrd="0" presId="urn:microsoft.com/office/officeart/2005/8/layout/arrow6"/>
    <dgm:cxn modelId="{DB1D12DF-E633-4AED-B272-00D4D2C43C83}" type="presOf" srcId="{29A8481D-6E5D-47BA-9F0E-9013619F4EC0}" destId="{60A5B777-1016-450C-A5B5-14CCB1E19243}" srcOrd="0" destOrd="0" presId="urn:microsoft.com/office/officeart/2005/8/layout/arrow6"/>
    <dgm:cxn modelId="{B4D461FD-9340-4ECE-B589-FA9828FA2064}" srcId="{221FDF80-3035-46A3-A809-AC35C823A683}" destId="{58189EF0-D05A-47EA-ABAA-7820B9FC7977}" srcOrd="0" destOrd="0" parTransId="{75C0D436-3770-4B79-BA80-5A1DC86F5D6F}" sibTransId="{751780E0-7851-4EC0-8BE1-04689714AEFC}"/>
    <dgm:cxn modelId="{AC4A27A8-8FA0-4384-9D18-3088020A0729}" type="presParOf" srcId="{217838DF-7AA7-40B8-B563-424D829CEA5E}" destId="{23F64257-870D-4730-A52A-8EDA7CCCF6EE}" srcOrd="0" destOrd="0" presId="urn:microsoft.com/office/officeart/2005/8/layout/arrow6"/>
    <dgm:cxn modelId="{1FC82F61-AB27-4C3F-9704-E43C1FB731D0}" type="presParOf" srcId="{217838DF-7AA7-40B8-B563-424D829CEA5E}" destId="{DB14EE7D-88A1-4EF8-8E12-8D5EA047165C}" srcOrd="1" destOrd="0" presId="urn:microsoft.com/office/officeart/2005/8/layout/arrow6"/>
    <dgm:cxn modelId="{86D76A7A-1498-4F90-A026-65533EE343B3}" type="presParOf" srcId="{217838DF-7AA7-40B8-B563-424D829CEA5E}" destId="{60A5B777-1016-450C-A5B5-14CCB1E19243}" srcOrd="2" destOrd="0" presId="urn:microsoft.com/office/officeart/2005/8/layout/arrow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F64257-870D-4730-A52A-8EDA7CCCF6EE}">
      <dsp:nvSpPr>
        <dsp:cNvPr id="0" name=""/>
        <dsp:cNvSpPr/>
      </dsp:nvSpPr>
      <dsp:spPr>
        <a:xfrm>
          <a:off x="0" y="607074"/>
          <a:ext cx="10511297" cy="4204518"/>
        </a:xfrm>
        <a:prstGeom prst="leftRightRibbon">
          <a:avLst/>
        </a:prstGeom>
        <a:solidFill>
          <a:srgbClr val="002060"/>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14EE7D-88A1-4EF8-8E12-8D5EA047165C}">
      <dsp:nvSpPr>
        <dsp:cNvPr id="0" name=""/>
        <dsp:cNvSpPr/>
      </dsp:nvSpPr>
      <dsp:spPr>
        <a:xfrm>
          <a:off x="1261355" y="1342864"/>
          <a:ext cx="3468728" cy="206021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0452" rIns="0" bIns="64770" numCol="1" spcCol="1270" anchor="ctr" anchorCtr="0">
          <a:noAutofit/>
        </a:bodyPr>
        <a:lstStyle/>
        <a:p>
          <a:pPr marL="0" lvl="0" indent="0" algn="ctr" defTabSz="755650">
            <a:lnSpc>
              <a:spcPct val="90000"/>
            </a:lnSpc>
            <a:spcBef>
              <a:spcPct val="0"/>
            </a:spcBef>
            <a:spcAft>
              <a:spcPct val="35000"/>
            </a:spcAft>
            <a:buFont typeface="Calibri" panose="020F0502020204030204" pitchFamily="34" charset="0"/>
            <a:buNone/>
          </a:pPr>
          <a:r>
            <a:rPr lang="fr-FR" sz="1700" b="1" u="sng" kern="1200" dirty="0">
              <a:effectLst/>
              <a:latin typeface="Bahnschrift" panose="020B0502040204020203" pitchFamily="34" charset="0"/>
              <a:ea typeface="Calibri" panose="020F0502020204030204" pitchFamily="34" charset="0"/>
              <a:cs typeface="Arial" panose="020B0604020202020204" pitchFamily="34" charset="0"/>
            </a:rPr>
            <a:t>i) Défauts d’une courte durée : </a:t>
          </a:r>
          <a:endParaRPr lang="en-US" sz="1700" b="1" u="sng" kern="1200" dirty="0">
            <a:effectLst/>
            <a:latin typeface="Bahnschrift" panose="020B0502040204020203" pitchFamily="34" charset="0"/>
            <a:ea typeface="Calibri" panose="020F0502020204030204" pitchFamily="34" charset="0"/>
            <a:cs typeface="Arial" panose="020B0604020202020204" pitchFamily="34" charset="0"/>
          </a:endParaRPr>
        </a:p>
        <a:p>
          <a:pPr marL="0" lvl="0" indent="0" algn="ctr" defTabSz="755650">
            <a:lnSpc>
              <a:spcPct val="90000"/>
            </a:lnSpc>
            <a:spcBef>
              <a:spcPct val="0"/>
            </a:spcBef>
            <a:spcAft>
              <a:spcPct val="35000"/>
            </a:spcAft>
            <a:buFont typeface="Calibri" panose="020F0502020204030204" pitchFamily="34" charset="0"/>
            <a:buNone/>
          </a:pPr>
          <a:r>
            <a:rPr lang="fr-FR" sz="1700" kern="1200" dirty="0">
              <a:effectLst/>
              <a:latin typeface="Bahnschrift" panose="020B0502040204020203" pitchFamily="34" charset="0"/>
              <a:ea typeface="Calibri" panose="020F0502020204030204" pitchFamily="34" charset="0"/>
              <a:cs typeface="Arial" panose="020B0604020202020204" pitchFamily="34" charset="0"/>
            </a:rPr>
            <a:t>- Risque de récupération des capitaux investis par les promoteurs.</a:t>
          </a:r>
          <a:endParaRPr lang="en-US" sz="1700" kern="1200" dirty="0">
            <a:effectLst/>
            <a:latin typeface="Bahnschrift" panose="020B0502040204020203" pitchFamily="34" charset="0"/>
            <a:ea typeface="Calibri" panose="020F0502020204030204" pitchFamily="34" charset="0"/>
            <a:cs typeface="Arial" panose="020B0604020202020204" pitchFamily="34" charset="0"/>
          </a:endParaRPr>
        </a:p>
        <a:p>
          <a:pPr marL="0" lvl="0" indent="0" algn="ctr" defTabSz="755650">
            <a:lnSpc>
              <a:spcPct val="90000"/>
            </a:lnSpc>
            <a:spcBef>
              <a:spcPct val="0"/>
            </a:spcBef>
            <a:spcAft>
              <a:spcPct val="35000"/>
            </a:spcAft>
            <a:buFont typeface="Calibri" panose="020F0502020204030204" pitchFamily="34" charset="0"/>
            <a:buNone/>
          </a:pPr>
          <a:r>
            <a:rPr lang="fr-FR" sz="1700" kern="1200" dirty="0">
              <a:effectLst/>
              <a:latin typeface="Bahnschrift" panose="020B0502040204020203" pitchFamily="34" charset="0"/>
              <a:ea typeface="Calibri" panose="020F0502020204030204" pitchFamily="34" charset="0"/>
              <a:cs typeface="Arial" panose="020B0604020202020204" pitchFamily="34" charset="0"/>
            </a:rPr>
            <a:t>- Risque de réalisation tardive des projets : 8 ans pour </a:t>
          </a:r>
          <a:r>
            <a:rPr lang="fr-FR" sz="1700" kern="1200" dirty="0">
              <a:solidFill>
                <a:schemeClr val="bg1"/>
              </a:solidFill>
              <a:effectLst/>
              <a:latin typeface="Bahnschrift" panose="020B0502040204020203" pitchFamily="34" charset="0"/>
              <a:ea typeface="Calibri" panose="020F0502020204030204" pitchFamily="34" charset="0"/>
              <a:cs typeface="Arial" panose="020B0604020202020204" pitchFamily="34" charset="0"/>
            </a:rPr>
            <a:t>pylônes</a:t>
          </a:r>
          <a:r>
            <a:rPr lang="fr-FR" sz="1700" kern="1200" dirty="0">
              <a:effectLst/>
              <a:latin typeface="Bahnschrift" panose="020B0502040204020203" pitchFamily="34" charset="0"/>
              <a:ea typeface="Calibri" panose="020F0502020204030204" pitchFamily="34" charset="0"/>
              <a:cs typeface="Arial" panose="020B0604020202020204" pitchFamily="34" charset="0"/>
            </a:rPr>
            <a:t> THT, expropriation .. </a:t>
          </a:r>
          <a:endParaRPr lang="en-US" sz="1700" kern="1200" dirty="0"/>
        </a:p>
      </dsp:txBody>
      <dsp:txXfrm>
        <a:off x="1261355" y="1342864"/>
        <a:ext cx="3468728" cy="2060214"/>
      </dsp:txXfrm>
    </dsp:sp>
    <dsp:sp modelId="{60A5B777-1016-450C-A5B5-14CCB1E19243}">
      <dsp:nvSpPr>
        <dsp:cNvPr id="0" name=""/>
        <dsp:cNvSpPr/>
      </dsp:nvSpPr>
      <dsp:spPr>
        <a:xfrm>
          <a:off x="5255648" y="2015587"/>
          <a:ext cx="4099405" cy="206021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0452" rIns="0" bIns="64770" numCol="1" spcCol="1270" anchor="ctr" anchorCtr="0">
          <a:noAutofit/>
        </a:bodyPr>
        <a:lstStyle/>
        <a:p>
          <a:pPr marL="0" lvl="0" indent="0" algn="ctr" defTabSz="755650">
            <a:lnSpc>
              <a:spcPct val="90000"/>
            </a:lnSpc>
            <a:spcBef>
              <a:spcPct val="0"/>
            </a:spcBef>
            <a:spcAft>
              <a:spcPct val="35000"/>
            </a:spcAft>
            <a:buFont typeface="Calibri" panose="020F0502020204030204" pitchFamily="34" charset="0"/>
            <a:buNone/>
          </a:pPr>
          <a:r>
            <a:rPr lang="fr-FR" sz="1700" b="1" u="sng" kern="1200" dirty="0">
              <a:effectLst/>
              <a:latin typeface="Bahnschrift" panose="020B0502040204020203" pitchFamily="34" charset="0"/>
              <a:ea typeface="Calibri" panose="020F0502020204030204" pitchFamily="34" charset="0"/>
              <a:cs typeface="Arial" panose="020B0604020202020204" pitchFamily="34" charset="0"/>
            </a:rPr>
            <a:t>ii) Défauts d’une longue durée :</a:t>
          </a:r>
          <a:endParaRPr lang="en-US" sz="1700" b="1" u="sng" kern="1200" dirty="0">
            <a:effectLst/>
            <a:latin typeface="Bahnschrift" panose="020B0502040204020203" pitchFamily="34" charset="0"/>
            <a:ea typeface="Calibri" panose="020F0502020204030204" pitchFamily="34" charset="0"/>
            <a:cs typeface="Arial" panose="020B0604020202020204" pitchFamily="34" charset="0"/>
          </a:endParaRPr>
        </a:p>
        <a:p>
          <a:pPr marL="0" lvl="0" indent="0" algn="ctr" defTabSz="755650">
            <a:lnSpc>
              <a:spcPct val="90000"/>
            </a:lnSpc>
            <a:spcBef>
              <a:spcPct val="0"/>
            </a:spcBef>
            <a:spcAft>
              <a:spcPct val="35000"/>
            </a:spcAft>
            <a:buFont typeface="Calibri" panose="020F0502020204030204" pitchFamily="34" charset="0"/>
            <a:buNone/>
          </a:pPr>
          <a:r>
            <a:rPr lang="fr-FR" sz="1700" kern="1200" dirty="0">
              <a:effectLst/>
              <a:latin typeface="Bahnschrift" panose="020B0502040204020203" pitchFamily="34" charset="0"/>
              <a:ea typeface="Calibri" panose="020F0502020204030204" pitchFamily="34" charset="0"/>
              <a:cs typeface="Arial" panose="020B0604020202020204" pitchFamily="34" charset="0"/>
            </a:rPr>
            <a:t>- Prévisions biaisées : les impondérables sont légion.</a:t>
          </a:r>
          <a:endParaRPr lang="en-US" sz="1700" kern="1200" dirty="0">
            <a:effectLst/>
            <a:latin typeface="Bahnschrift" panose="020B0502040204020203" pitchFamily="34" charset="0"/>
            <a:ea typeface="Calibri" panose="020F0502020204030204" pitchFamily="34" charset="0"/>
            <a:cs typeface="Arial" panose="020B0604020202020204" pitchFamily="34" charset="0"/>
          </a:endParaRPr>
        </a:p>
        <a:p>
          <a:pPr marL="0" lvl="0" indent="0" algn="ctr" defTabSz="755650">
            <a:lnSpc>
              <a:spcPct val="90000"/>
            </a:lnSpc>
            <a:spcBef>
              <a:spcPct val="0"/>
            </a:spcBef>
            <a:spcAft>
              <a:spcPct val="35000"/>
            </a:spcAft>
            <a:buFont typeface="Calibri" panose="020F0502020204030204" pitchFamily="34" charset="0"/>
            <a:buNone/>
          </a:pPr>
          <a:r>
            <a:rPr lang="fr-FR" sz="1700" kern="1200" dirty="0">
              <a:effectLst/>
              <a:latin typeface="Bahnschrift" panose="020B0502040204020203" pitchFamily="34" charset="0"/>
              <a:ea typeface="Calibri" panose="020F0502020204030204" pitchFamily="34" charset="0"/>
              <a:cs typeface="Arial" panose="020B0604020202020204" pitchFamily="34" charset="0"/>
            </a:rPr>
            <a:t>- Visibilité obstruée pour les promoteurs.</a:t>
          </a:r>
          <a:endParaRPr lang="en-US" sz="1700" kern="1200" dirty="0"/>
        </a:p>
      </dsp:txBody>
      <dsp:txXfrm>
        <a:off x="5255648" y="2015587"/>
        <a:ext cx="4099405" cy="2060214"/>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fr-FR"/>
          </a:p>
        </p:txBody>
      </p:sp>
      <p:sp>
        <p:nvSpPr>
          <p:cNvPr id="3" name="Espace réservé de la date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F85561EF-53FA-4365-BFA1-C456B2DFA845}" type="datetimeFigureOut">
              <a:rPr lang="fr-FR" smtClean="0"/>
              <a:t>23/06/2024</a:t>
            </a:fld>
            <a:endParaRPr lang="fr-FR"/>
          </a:p>
        </p:txBody>
      </p:sp>
      <p:sp>
        <p:nvSpPr>
          <p:cNvPr id="4" name="Espace réservé de l'image des diapositives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fr-FR"/>
          </a:p>
        </p:txBody>
      </p:sp>
      <p:sp>
        <p:nvSpPr>
          <p:cNvPr id="5" name="Espace réservé des commentaires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5D95F8F-955B-49DB-80A0-495AD088561B}" type="slidenum">
              <a:rPr lang="fr-FR" smtClean="0"/>
              <a:t>‹#›</a:t>
            </a:fld>
            <a:endParaRPr lang="fr-FR"/>
          </a:p>
        </p:txBody>
      </p:sp>
    </p:spTree>
    <p:extLst>
      <p:ext uri="{BB962C8B-B14F-4D97-AF65-F5344CB8AC3E}">
        <p14:creationId xmlns:p14="http://schemas.microsoft.com/office/powerpoint/2010/main" val="942237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Espace réservé du numéro de diapositive 3"/>
          <p:cNvSpPr>
            <a:spLocks noGrp="1"/>
          </p:cNvSpPr>
          <p:nvPr>
            <p:ph type="sldNum" sz="quarter" idx="5"/>
          </p:nvPr>
        </p:nvSpPr>
        <p:spPr/>
        <p:txBody>
          <a:bodyPr/>
          <a:lstStyle/>
          <a:p>
            <a:fld id="{C5D95F8F-955B-49DB-80A0-495AD088561B}" type="slidenum">
              <a:rPr lang="fr-FR" smtClean="0"/>
              <a:t>1</a:t>
            </a:fld>
            <a:endParaRPr lang="fr-FR"/>
          </a:p>
        </p:txBody>
      </p:sp>
    </p:spTree>
    <p:extLst>
      <p:ext uri="{BB962C8B-B14F-4D97-AF65-F5344CB8AC3E}">
        <p14:creationId xmlns:p14="http://schemas.microsoft.com/office/powerpoint/2010/main" val="38883280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C5D95F8F-955B-49DB-80A0-495AD088561B}" type="slidenum">
              <a:rPr lang="fr-FR" smtClean="0"/>
              <a:t>10</a:t>
            </a:fld>
            <a:endParaRPr lang="fr-FR"/>
          </a:p>
        </p:txBody>
      </p:sp>
    </p:spTree>
    <p:extLst>
      <p:ext uri="{BB962C8B-B14F-4D97-AF65-F5344CB8AC3E}">
        <p14:creationId xmlns:p14="http://schemas.microsoft.com/office/powerpoint/2010/main" val="3637170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b="0" i="0" dirty="0">
              <a:solidFill>
                <a:srgbClr val="374151"/>
              </a:solidFill>
              <a:effectLst/>
              <a:latin typeface="Söhne"/>
            </a:endParaRPr>
          </a:p>
        </p:txBody>
      </p:sp>
      <p:sp>
        <p:nvSpPr>
          <p:cNvPr id="4" name="Espace réservé du numéro de diapositive 3"/>
          <p:cNvSpPr>
            <a:spLocks noGrp="1"/>
          </p:cNvSpPr>
          <p:nvPr>
            <p:ph type="sldNum" sz="quarter" idx="5"/>
          </p:nvPr>
        </p:nvSpPr>
        <p:spPr/>
        <p:txBody>
          <a:bodyPr/>
          <a:lstStyle/>
          <a:p>
            <a:fld id="{C5D95F8F-955B-49DB-80A0-495AD088561B}" type="slidenum">
              <a:rPr lang="fr-FR" smtClean="0"/>
              <a:t>2</a:t>
            </a:fld>
            <a:endParaRPr lang="fr-FR"/>
          </a:p>
        </p:txBody>
      </p:sp>
    </p:spTree>
    <p:extLst>
      <p:ext uri="{BB962C8B-B14F-4D97-AF65-F5344CB8AC3E}">
        <p14:creationId xmlns:p14="http://schemas.microsoft.com/office/powerpoint/2010/main" val="1973985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C5D95F8F-955B-49DB-80A0-495AD088561B}" type="slidenum">
              <a:rPr lang="fr-FR" smtClean="0"/>
              <a:t>3</a:t>
            </a:fld>
            <a:endParaRPr lang="fr-FR"/>
          </a:p>
        </p:txBody>
      </p:sp>
    </p:spTree>
    <p:extLst>
      <p:ext uri="{BB962C8B-B14F-4D97-AF65-F5344CB8AC3E}">
        <p14:creationId xmlns:p14="http://schemas.microsoft.com/office/powerpoint/2010/main" val="667472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C5D95F8F-955B-49DB-80A0-495AD088561B}" type="slidenum">
              <a:rPr lang="fr-FR" smtClean="0"/>
              <a:t>4</a:t>
            </a:fld>
            <a:endParaRPr lang="fr-FR"/>
          </a:p>
        </p:txBody>
      </p:sp>
    </p:spTree>
    <p:extLst>
      <p:ext uri="{BB962C8B-B14F-4D97-AF65-F5344CB8AC3E}">
        <p14:creationId xmlns:p14="http://schemas.microsoft.com/office/powerpoint/2010/main" val="925143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C5D95F8F-955B-49DB-80A0-495AD088561B}" type="slidenum">
              <a:rPr lang="fr-FR" smtClean="0"/>
              <a:t>5</a:t>
            </a:fld>
            <a:endParaRPr lang="fr-FR"/>
          </a:p>
        </p:txBody>
      </p:sp>
    </p:spTree>
    <p:extLst>
      <p:ext uri="{BB962C8B-B14F-4D97-AF65-F5344CB8AC3E}">
        <p14:creationId xmlns:p14="http://schemas.microsoft.com/office/powerpoint/2010/main" val="902999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C5D95F8F-955B-49DB-80A0-495AD088561B}" type="slidenum">
              <a:rPr lang="fr-FR" smtClean="0"/>
              <a:t>6</a:t>
            </a:fld>
            <a:endParaRPr lang="fr-FR"/>
          </a:p>
        </p:txBody>
      </p:sp>
    </p:spTree>
    <p:extLst>
      <p:ext uri="{BB962C8B-B14F-4D97-AF65-F5344CB8AC3E}">
        <p14:creationId xmlns:p14="http://schemas.microsoft.com/office/powerpoint/2010/main" val="2410918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C5D95F8F-955B-49DB-80A0-495AD088561B}" type="slidenum">
              <a:rPr lang="fr-FR" smtClean="0"/>
              <a:t>7</a:t>
            </a:fld>
            <a:endParaRPr lang="fr-FR"/>
          </a:p>
        </p:txBody>
      </p:sp>
    </p:spTree>
    <p:extLst>
      <p:ext uri="{BB962C8B-B14F-4D97-AF65-F5344CB8AC3E}">
        <p14:creationId xmlns:p14="http://schemas.microsoft.com/office/powerpoint/2010/main" val="800235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C5D95F8F-955B-49DB-80A0-495AD088561B}" type="slidenum">
              <a:rPr lang="fr-FR" smtClean="0"/>
              <a:t>8</a:t>
            </a:fld>
            <a:endParaRPr lang="fr-FR"/>
          </a:p>
        </p:txBody>
      </p:sp>
    </p:spTree>
    <p:extLst>
      <p:ext uri="{BB962C8B-B14F-4D97-AF65-F5344CB8AC3E}">
        <p14:creationId xmlns:p14="http://schemas.microsoft.com/office/powerpoint/2010/main" val="1930966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algn="just">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Espace réservé du numéro de diapositive 3"/>
          <p:cNvSpPr>
            <a:spLocks noGrp="1"/>
          </p:cNvSpPr>
          <p:nvPr>
            <p:ph type="sldNum" sz="quarter" idx="5"/>
          </p:nvPr>
        </p:nvSpPr>
        <p:spPr/>
        <p:txBody>
          <a:bodyPr/>
          <a:lstStyle/>
          <a:p>
            <a:fld id="{C5D95F8F-955B-49DB-80A0-495AD088561B}" type="slidenum">
              <a:rPr lang="fr-FR" smtClean="0"/>
              <a:t>9</a:t>
            </a:fld>
            <a:endParaRPr lang="fr-FR"/>
          </a:p>
        </p:txBody>
      </p:sp>
    </p:spTree>
    <p:extLst>
      <p:ext uri="{BB962C8B-B14F-4D97-AF65-F5344CB8AC3E}">
        <p14:creationId xmlns:p14="http://schemas.microsoft.com/office/powerpoint/2010/main" val="4046959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F01E74DD-81B5-4492-B1A4-8FE7DD167AF4}" type="datetimeFigureOut">
              <a:rPr lang="fr-FR" smtClean="0"/>
              <a:t>23/06/2024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4B3AD9-6AD3-4635-A52D-D4E542F6F5BA}" type="slidenum">
              <a:rPr lang="fr-FR" smtClean="0"/>
              <a:t>‹#›</a:t>
            </a:fld>
            <a:endParaRPr lang="fr-FR"/>
          </a:p>
        </p:txBody>
      </p:sp>
    </p:spTree>
    <p:extLst>
      <p:ext uri="{BB962C8B-B14F-4D97-AF65-F5344CB8AC3E}">
        <p14:creationId xmlns:p14="http://schemas.microsoft.com/office/powerpoint/2010/main" val="958461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F01E74DD-81B5-4492-B1A4-8FE7DD167AF4}" type="datetimeFigureOut">
              <a:rPr lang="fr-FR" smtClean="0"/>
              <a:t>23/06/2024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4B3AD9-6AD3-4635-A52D-D4E542F6F5BA}" type="slidenum">
              <a:rPr lang="fr-FR" smtClean="0"/>
              <a:t>‹#›</a:t>
            </a:fld>
            <a:endParaRPr lang="fr-FR"/>
          </a:p>
        </p:txBody>
      </p:sp>
    </p:spTree>
    <p:extLst>
      <p:ext uri="{BB962C8B-B14F-4D97-AF65-F5344CB8AC3E}">
        <p14:creationId xmlns:p14="http://schemas.microsoft.com/office/powerpoint/2010/main" val="2300785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F01E74DD-81B5-4492-B1A4-8FE7DD167AF4}" type="datetimeFigureOut">
              <a:rPr lang="fr-FR" smtClean="0"/>
              <a:t>23/06/2024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4B3AD9-6AD3-4635-A52D-D4E542F6F5BA}" type="slidenum">
              <a:rPr lang="fr-FR" smtClean="0"/>
              <a:t>‹#›</a:t>
            </a:fld>
            <a:endParaRPr lang="fr-FR"/>
          </a:p>
        </p:txBody>
      </p:sp>
    </p:spTree>
    <p:extLst>
      <p:ext uri="{BB962C8B-B14F-4D97-AF65-F5344CB8AC3E}">
        <p14:creationId xmlns:p14="http://schemas.microsoft.com/office/powerpoint/2010/main" val="1127040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F01E74DD-81B5-4492-B1A4-8FE7DD167AF4}" type="datetimeFigureOut">
              <a:rPr lang="fr-FR" smtClean="0"/>
              <a:t>23/06/2024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4B3AD9-6AD3-4635-A52D-D4E542F6F5BA}" type="slidenum">
              <a:rPr lang="fr-FR" smtClean="0"/>
              <a:t>‹#›</a:t>
            </a:fld>
            <a:endParaRPr lang="fr-FR"/>
          </a:p>
        </p:txBody>
      </p:sp>
    </p:spTree>
    <p:extLst>
      <p:ext uri="{BB962C8B-B14F-4D97-AF65-F5344CB8AC3E}">
        <p14:creationId xmlns:p14="http://schemas.microsoft.com/office/powerpoint/2010/main" val="3106536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F01E74DD-81B5-4492-B1A4-8FE7DD167AF4}" type="datetimeFigureOut">
              <a:rPr lang="fr-FR" smtClean="0"/>
              <a:t>23/06/2024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4B3AD9-6AD3-4635-A52D-D4E542F6F5BA}" type="slidenum">
              <a:rPr lang="fr-FR" smtClean="0"/>
              <a:t>‹#›</a:t>
            </a:fld>
            <a:endParaRPr lang="fr-FR"/>
          </a:p>
        </p:txBody>
      </p:sp>
    </p:spTree>
    <p:extLst>
      <p:ext uri="{BB962C8B-B14F-4D97-AF65-F5344CB8AC3E}">
        <p14:creationId xmlns:p14="http://schemas.microsoft.com/office/powerpoint/2010/main" val="3213362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F01E74DD-81B5-4492-B1A4-8FE7DD167AF4}" type="datetimeFigureOut">
              <a:rPr lang="fr-FR" smtClean="0"/>
              <a:t>23/06/2024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54B3AD9-6AD3-4635-A52D-D4E542F6F5BA}" type="slidenum">
              <a:rPr lang="fr-FR" smtClean="0"/>
              <a:t>‹#›</a:t>
            </a:fld>
            <a:endParaRPr lang="fr-FR"/>
          </a:p>
        </p:txBody>
      </p:sp>
    </p:spTree>
    <p:extLst>
      <p:ext uri="{BB962C8B-B14F-4D97-AF65-F5344CB8AC3E}">
        <p14:creationId xmlns:p14="http://schemas.microsoft.com/office/powerpoint/2010/main" val="337223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F01E74DD-81B5-4492-B1A4-8FE7DD167AF4}" type="datetimeFigureOut">
              <a:rPr lang="fr-FR" smtClean="0"/>
              <a:t>23/06/2024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54B3AD9-6AD3-4635-A52D-D4E542F6F5BA}" type="slidenum">
              <a:rPr lang="fr-FR" smtClean="0"/>
              <a:t>‹#›</a:t>
            </a:fld>
            <a:endParaRPr lang="fr-FR"/>
          </a:p>
        </p:txBody>
      </p:sp>
    </p:spTree>
    <p:extLst>
      <p:ext uri="{BB962C8B-B14F-4D97-AF65-F5344CB8AC3E}">
        <p14:creationId xmlns:p14="http://schemas.microsoft.com/office/powerpoint/2010/main" val="2373290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F01E74DD-81B5-4492-B1A4-8FE7DD167AF4}" type="datetimeFigureOut">
              <a:rPr lang="fr-FR" smtClean="0"/>
              <a:t>23/06/2024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54B3AD9-6AD3-4635-A52D-D4E542F6F5BA}" type="slidenum">
              <a:rPr lang="fr-FR" smtClean="0"/>
              <a:t>‹#›</a:t>
            </a:fld>
            <a:endParaRPr lang="fr-FR"/>
          </a:p>
        </p:txBody>
      </p:sp>
    </p:spTree>
    <p:extLst>
      <p:ext uri="{BB962C8B-B14F-4D97-AF65-F5344CB8AC3E}">
        <p14:creationId xmlns:p14="http://schemas.microsoft.com/office/powerpoint/2010/main" val="1877386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01E74DD-81B5-4492-B1A4-8FE7DD167AF4}" type="datetimeFigureOut">
              <a:rPr lang="fr-FR" smtClean="0"/>
              <a:t>23/06/2024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54B3AD9-6AD3-4635-A52D-D4E542F6F5BA}" type="slidenum">
              <a:rPr lang="fr-FR" smtClean="0"/>
              <a:t>‹#›</a:t>
            </a:fld>
            <a:endParaRPr lang="fr-FR"/>
          </a:p>
        </p:txBody>
      </p:sp>
    </p:spTree>
    <p:extLst>
      <p:ext uri="{BB962C8B-B14F-4D97-AF65-F5344CB8AC3E}">
        <p14:creationId xmlns:p14="http://schemas.microsoft.com/office/powerpoint/2010/main" val="2433180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F01E74DD-81B5-4492-B1A4-8FE7DD167AF4}" type="datetimeFigureOut">
              <a:rPr lang="fr-FR" smtClean="0"/>
              <a:t>23/06/2024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54B3AD9-6AD3-4635-A52D-D4E542F6F5BA}" type="slidenum">
              <a:rPr lang="fr-FR" smtClean="0"/>
              <a:t>‹#›</a:t>
            </a:fld>
            <a:endParaRPr lang="fr-FR"/>
          </a:p>
        </p:txBody>
      </p:sp>
    </p:spTree>
    <p:extLst>
      <p:ext uri="{BB962C8B-B14F-4D97-AF65-F5344CB8AC3E}">
        <p14:creationId xmlns:p14="http://schemas.microsoft.com/office/powerpoint/2010/main" val="739023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F01E74DD-81B5-4492-B1A4-8FE7DD167AF4}" type="datetimeFigureOut">
              <a:rPr lang="fr-FR" smtClean="0"/>
              <a:t>23/06/2024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54B3AD9-6AD3-4635-A52D-D4E542F6F5BA}" type="slidenum">
              <a:rPr lang="fr-FR" smtClean="0"/>
              <a:t>‹#›</a:t>
            </a:fld>
            <a:endParaRPr lang="fr-FR"/>
          </a:p>
        </p:txBody>
      </p:sp>
    </p:spTree>
    <p:extLst>
      <p:ext uri="{BB962C8B-B14F-4D97-AF65-F5344CB8AC3E}">
        <p14:creationId xmlns:p14="http://schemas.microsoft.com/office/powerpoint/2010/main" val="3119564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1E74DD-81B5-4492-B1A4-8FE7DD167AF4}" type="datetimeFigureOut">
              <a:rPr lang="fr-FR" smtClean="0"/>
              <a:t>23/06/2024</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4B3AD9-6AD3-4635-A52D-D4E542F6F5BA}" type="slidenum">
              <a:rPr lang="fr-FR" smtClean="0"/>
              <a:t>‹#›</a:t>
            </a:fld>
            <a:endParaRPr lang="fr-FR"/>
          </a:p>
        </p:txBody>
      </p:sp>
    </p:spTree>
    <p:extLst>
      <p:ext uri="{BB962C8B-B14F-4D97-AF65-F5344CB8AC3E}">
        <p14:creationId xmlns:p14="http://schemas.microsoft.com/office/powerpoint/2010/main" val="2466715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18" Type="http://schemas.openxmlformats.org/officeDocument/2006/relationships/image" Target="../media/image45.png"/><Relationship Id="rId3" Type="http://schemas.openxmlformats.org/officeDocument/2006/relationships/image" Target="../media/image30.png"/><Relationship Id="rId21" Type="http://schemas.openxmlformats.org/officeDocument/2006/relationships/image" Target="../media/image48.png"/><Relationship Id="rId7" Type="http://schemas.openxmlformats.org/officeDocument/2006/relationships/image" Target="../media/image34.png"/><Relationship Id="rId12" Type="http://schemas.openxmlformats.org/officeDocument/2006/relationships/image" Target="../media/image39.png"/><Relationship Id="rId17" Type="http://schemas.openxmlformats.org/officeDocument/2006/relationships/image" Target="../media/image44.png"/><Relationship Id="rId2" Type="http://schemas.openxmlformats.org/officeDocument/2006/relationships/image" Target="../media/image29.png"/><Relationship Id="rId16" Type="http://schemas.openxmlformats.org/officeDocument/2006/relationships/image" Target="../media/image43.png"/><Relationship Id="rId20"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5" Type="http://schemas.openxmlformats.org/officeDocument/2006/relationships/image" Target="../media/image42.png"/><Relationship Id="rId23" Type="http://schemas.openxmlformats.org/officeDocument/2006/relationships/image" Target="../media/image50.png"/><Relationship Id="rId10" Type="http://schemas.openxmlformats.org/officeDocument/2006/relationships/image" Target="../media/image37.png"/><Relationship Id="rId19" Type="http://schemas.openxmlformats.org/officeDocument/2006/relationships/image" Target="../media/image46.png"/><Relationship Id="rId4" Type="http://schemas.openxmlformats.org/officeDocument/2006/relationships/image" Target="../media/image31.png"/><Relationship Id="rId9" Type="http://schemas.openxmlformats.org/officeDocument/2006/relationships/image" Target="../media/image36.png"/><Relationship Id="rId14" Type="http://schemas.openxmlformats.org/officeDocument/2006/relationships/image" Target="../media/image41.png"/><Relationship Id="rId22" Type="http://schemas.openxmlformats.org/officeDocument/2006/relationships/image" Target="../media/image49.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sv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svg"/></Relationships>
</file>

<file path=ppt/slides/_rels/slide3.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jpe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1.jpe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2.jpe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1.jpe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0.sv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2.jpe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11.jpeg"/><Relationship Id="rId7"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F81A36C5-38D9-4B74-AF13-A923FC7B474A}"/>
              </a:ext>
            </a:extLst>
          </p:cNvPr>
          <p:cNvSpPr txBox="1"/>
          <p:nvPr/>
        </p:nvSpPr>
        <p:spPr>
          <a:xfrm>
            <a:off x="5771296" y="2173880"/>
            <a:ext cx="6420704" cy="2510239"/>
          </a:xfrm>
          <a:prstGeom prst="rect">
            <a:avLst/>
          </a:prstGeom>
          <a:noFill/>
        </p:spPr>
        <p:txBody>
          <a:bodyPr wrap="square" rtlCol="0">
            <a:spAutoFit/>
          </a:bodyPr>
          <a:lstStyle/>
          <a:p>
            <a:pPr algn="ctr">
              <a:lnSpc>
                <a:spcPct val="150000"/>
              </a:lnSpc>
            </a:pPr>
            <a:r>
              <a:rPr lang="fr-FR" sz="2800" b="1" dirty="0">
                <a:solidFill>
                  <a:srgbClr val="002060"/>
                </a:solidFill>
                <a:latin typeface="Bahnschrift" panose="020B0502040204020203" pitchFamily="34" charset="0"/>
                <a:cs typeface="Cairo" panose="00000500000000000000" pitchFamily="2" charset="-78"/>
              </a:rPr>
              <a:t>Méthodologie de la préparation du programme d’investissement dans le transport de l’électricité</a:t>
            </a:r>
            <a:br>
              <a:rPr lang="fr-FR" sz="2400" b="1" dirty="0">
                <a:solidFill>
                  <a:srgbClr val="002060"/>
                </a:solidFill>
                <a:latin typeface="Bahnschrift" panose="020B0502040204020203" pitchFamily="34" charset="0"/>
                <a:cs typeface="Cairo" panose="00000500000000000000" pitchFamily="2" charset="-78"/>
              </a:rPr>
            </a:br>
            <a:endParaRPr lang="fr-FR" sz="2400" b="1" dirty="0">
              <a:solidFill>
                <a:srgbClr val="002060"/>
              </a:solidFill>
              <a:latin typeface="Bahnschrift" panose="020B0502040204020203" pitchFamily="34" charset="0"/>
              <a:cs typeface="Cairo" panose="00000500000000000000" pitchFamily="2" charset="-78"/>
            </a:endParaRPr>
          </a:p>
        </p:txBody>
      </p:sp>
      <p:sp>
        <p:nvSpPr>
          <p:cNvPr id="12" name="ZoneTexte 11">
            <a:extLst>
              <a:ext uri="{FF2B5EF4-FFF2-40B4-BE49-F238E27FC236}">
                <a16:creationId xmlns:a16="http://schemas.microsoft.com/office/drawing/2014/main" id="{4196A4B9-3A0C-4EE7-8136-E90D434D2AA0}"/>
              </a:ext>
            </a:extLst>
          </p:cNvPr>
          <p:cNvSpPr txBox="1"/>
          <p:nvPr/>
        </p:nvSpPr>
        <p:spPr>
          <a:xfrm>
            <a:off x="6629029" y="5990725"/>
            <a:ext cx="5210628" cy="707886"/>
          </a:xfrm>
          <a:prstGeom prst="rect">
            <a:avLst/>
          </a:prstGeom>
          <a:noFill/>
        </p:spPr>
        <p:txBody>
          <a:bodyPr wrap="square" rtlCol="0">
            <a:spAutoFit/>
          </a:bodyPr>
          <a:lstStyle/>
          <a:p>
            <a:pPr algn="ctr"/>
            <a:r>
              <a:rPr lang="fr-FR" sz="2000" b="1" dirty="0">
                <a:solidFill>
                  <a:srgbClr val="00B050"/>
                </a:solidFill>
                <a:latin typeface="Bahnschrift" panose="020B0502040204020203" pitchFamily="34" charset="0"/>
                <a:cs typeface="Cairo" panose="00000500000000000000" pitchFamily="2" charset="-78"/>
              </a:rPr>
              <a:t>M. Mohammed </a:t>
            </a:r>
            <a:r>
              <a:rPr lang="fr-FR" sz="2000" b="1" dirty="0" err="1">
                <a:solidFill>
                  <a:srgbClr val="00B050"/>
                </a:solidFill>
                <a:latin typeface="Bahnschrift" panose="020B0502040204020203" pitchFamily="34" charset="0"/>
                <a:cs typeface="Cairo" panose="00000500000000000000" pitchFamily="2" charset="-78"/>
              </a:rPr>
              <a:t>Baddir</a:t>
            </a:r>
            <a:br>
              <a:rPr lang="fr-FR" sz="2000" b="1" dirty="0">
                <a:solidFill>
                  <a:srgbClr val="002060"/>
                </a:solidFill>
                <a:latin typeface="Bahnschrift" panose="020B0502040204020203" pitchFamily="34" charset="0"/>
                <a:cs typeface="Cairo" panose="00000500000000000000" pitchFamily="2" charset="-78"/>
              </a:rPr>
            </a:br>
            <a:r>
              <a:rPr lang="fr-FR" sz="2000" b="1" dirty="0">
                <a:solidFill>
                  <a:srgbClr val="002060"/>
                </a:solidFill>
                <a:latin typeface="Bahnschrift" panose="020B0502040204020203" pitchFamily="34" charset="0"/>
                <a:cs typeface="Cairo" panose="00000500000000000000" pitchFamily="2" charset="-78"/>
              </a:rPr>
              <a:t>Membre du Conseil de l’ANRE</a:t>
            </a:r>
            <a:endParaRPr lang="en-US" sz="2000" dirty="0">
              <a:solidFill>
                <a:srgbClr val="002060"/>
              </a:solidFill>
              <a:latin typeface="Bahnschrift" panose="020B0502040204020203" pitchFamily="34" charset="0"/>
              <a:cs typeface="Cairo" panose="00000500000000000000" pitchFamily="2" charset="-78"/>
            </a:endParaRPr>
          </a:p>
        </p:txBody>
      </p:sp>
      <p:pic>
        <p:nvPicPr>
          <p:cNvPr id="10" name="Image 9">
            <a:extLst>
              <a:ext uri="{FF2B5EF4-FFF2-40B4-BE49-F238E27FC236}">
                <a16:creationId xmlns:a16="http://schemas.microsoft.com/office/drawing/2014/main" id="{F69143D3-F873-BC2E-CCE0-07D21990BB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83755" y="-89800"/>
            <a:ext cx="2069262" cy="1487923"/>
          </a:xfrm>
          <a:prstGeom prst="rect">
            <a:avLst/>
          </a:prstGeom>
        </p:spPr>
      </p:pic>
      <p:pic>
        <p:nvPicPr>
          <p:cNvPr id="13" name="Image 12">
            <a:extLst>
              <a:ext uri="{FF2B5EF4-FFF2-40B4-BE49-F238E27FC236}">
                <a16:creationId xmlns:a16="http://schemas.microsoft.com/office/drawing/2014/main" id="{01F5472B-F95C-8DFC-ABAF-2AF21E97E1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15680" y="0"/>
            <a:ext cx="1072729" cy="1133071"/>
          </a:xfrm>
          <a:prstGeom prst="rect">
            <a:avLst/>
          </a:prstGeom>
        </p:spPr>
      </p:pic>
      <p:pic>
        <p:nvPicPr>
          <p:cNvPr id="2" name="Image 1" descr="Une image contenant moulin à vent, appareil, ciel, Éolienne&#10;&#10;Description générée automatiquement">
            <a:extLst>
              <a:ext uri="{FF2B5EF4-FFF2-40B4-BE49-F238E27FC236}">
                <a16:creationId xmlns:a16="http://schemas.microsoft.com/office/drawing/2014/main" id="{5DC322DD-5BAD-9A7D-408B-40C45BCCD2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5730787" cy="6858000"/>
          </a:xfrm>
          <a:prstGeom prst="rect">
            <a:avLst/>
          </a:prstGeom>
        </p:spPr>
      </p:pic>
    </p:spTree>
    <p:extLst>
      <p:ext uri="{BB962C8B-B14F-4D97-AF65-F5344CB8AC3E}">
        <p14:creationId xmlns:p14="http://schemas.microsoft.com/office/powerpoint/2010/main" val="2873432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1" name="Picture 37" descr="Fond Abstrait Blanc">
            <a:extLst>
              <a:ext uri="{FF2B5EF4-FFF2-40B4-BE49-F238E27FC236}">
                <a16:creationId xmlns:a16="http://schemas.microsoft.com/office/drawing/2014/main" id="{6E67F404-101C-4228-A0AA-E796642AAF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677268" y="-2677270"/>
            <a:ext cx="6858003" cy="12212535"/>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cteur droit 6">
            <a:extLst>
              <a:ext uri="{FF2B5EF4-FFF2-40B4-BE49-F238E27FC236}">
                <a16:creationId xmlns:a16="http://schemas.microsoft.com/office/drawing/2014/main" id="{949A1944-B450-4C34-AC73-D89925FAD647}"/>
              </a:ext>
            </a:extLst>
          </p:cNvPr>
          <p:cNvCxnSpPr>
            <a:cxnSpLocks/>
          </p:cNvCxnSpPr>
          <p:nvPr/>
        </p:nvCxnSpPr>
        <p:spPr>
          <a:xfrm>
            <a:off x="3316637" y="175876"/>
            <a:ext cx="0" cy="796954"/>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E29638CB-E5AE-4529-ACF5-DFDB03A84268}"/>
              </a:ext>
            </a:extLst>
          </p:cNvPr>
          <p:cNvCxnSpPr>
            <a:cxnSpLocks/>
          </p:cNvCxnSpPr>
          <p:nvPr/>
        </p:nvCxnSpPr>
        <p:spPr>
          <a:xfrm>
            <a:off x="268336" y="972830"/>
            <a:ext cx="11283303"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37" name="Text Placeholder 2">
            <a:extLst>
              <a:ext uri="{FF2B5EF4-FFF2-40B4-BE49-F238E27FC236}">
                <a16:creationId xmlns:a16="http://schemas.microsoft.com/office/drawing/2014/main" id="{47F27F2A-E619-4EB2-9762-36948A3388A8}"/>
              </a:ext>
            </a:extLst>
          </p:cNvPr>
          <p:cNvSpPr txBox="1">
            <a:spLocks/>
          </p:cNvSpPr>
          <p:nvPr/>
        </p:nvSpPr>
        <p:spPr>
          <a:xfrm>
            <a:off x="556816" y="1120975"/>
            <a:ext cx="10994823" cy="699025"/>
          </a:xfrm>
          <a:prstGeom prst="rect">
            <a:avLst/>
          </a:prstGeom>
        </p:spPr>
        <p:txBody>
          <a:bodyPr/>
          <a:lstStyle>
            <a:defPPr>
              <a:defRPr lang="en-US"/>
            </a:defPPr>
            <a:lvl1pPr marL="0" algn="l" defTabSz="914400" rtl="0" eaLnBrk="1" fontAlgn="auto" latinLnBrk="0" hangingPunct="1">
              <a:spcBef>
                <a:spcPts val="0"/>
              </a:spcBef>
              <a:spcAft>
                <a:spcPts val="0"/>
              </a:spcAft>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000" b="1" spc="150" dirty="0">
                <a:latin typeface="Bahnschrift" panose="020B0502040204020203" pitchFamily="34" charset="0"/>
                <a:cs typeface="Segoe UI" panose="020B0502040204020203" pitchFamily="34" charset="0"/>
              </a:rPr>
              <a:t>Cette représentation obéit à la séquence suivante </a:t>
            </a:r>
            <a:endParaRPr lang="en-US" sz="2000" b="1" spc="150" dirty="0">
              <a:latin typeface="Bahnschrift" panose="020B0502040204020203" pitchFamily="34" charset="0"/>
              <a:cs typeface="Segoe UI" panose="020B0502040204020203" pitchFamily="34" charset="0"/>
            </a:endParaRPr>
          </a:p>
        </p:txBody>
      </p:sp>
      <p:sp>
        <p:nvSpPr>
          <p:cNvPr id="40" name="Rectangle 39">
            <a:extLst>
              <a:ext uri="{FF2B5EF4-FFF2-40B4-BE49-F238E27FC236}">
                <a16:creationId xmlns:a16="http://schemas.microsoft.com/office/drawing/2014/main" id="{08A8EC69-CEC9-4E2C-881F-A1721CF504BC}"/>
              </a:ext>
            </a:extLst>
          </p:cNvPr>
          <p:cNvSpPr/>
          <p:nvPr/>
        </p:nvSpPr>
        <p:spPr>
          <a:xfrm>
            <a:off x="0" y="6650246"/>
            <a:ext cx="12192000" cy="20775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panose="020B0502040204020203" pitchFamily="34" charset="0"/>
            </a:endParaRPr>
          </a:p>
        </p:txBody>
      </p:sp>
      <p:sp>
        <p:nvSpPr>
          <p:cNvPr id="63" name="ZoneTexte 62">
            <a:extLst>
              <a:ext uri="{FF2B5EF4-FFF2-40B4-BE49-F238E27FC236}">
                <a16:creationId xmlns:a16="http://schemas.microsoft.com/office/drawing/2014/main" id="{4920CB58-8DDD-151B-A15E-4DEA65C36385}"/>
              </a:ext>
            </a:extLst>
          </p:cNvPr>
          <p:cNvSpPr txBox="1"/>
          <p:nvPr/>
        </p:nvSpPr>
        <p:spPr>
          <a:xfrm>
            <a:off x="476130" y="96925"/>
            <a:ext cx="3076646" cy="923330"/>
          </a:xfrm>
          <a:prstGeom prst="rect">
            <a:avLst/>
          </a:prstGeom>
          <a:noFill/>
        </p:spPr>
        <p:txBody>
          <a:bodyPr wrap="square" rtlCol="0">
            <a:spAutoFit/>
          </a:bodyPr>
          <a:lstStyle/>
          <a:p>
            <a:r>
              <a:rPr lang="en-US" sz="5400" b="1" dirty="0">
                <a:solidFill>
                  <a:srgbClr val="00B050"/>
                </a:solidFill>
                <a:latin typeface="Bahnschrift" panose="020B0502040204020203" pitchFamily="34" charset="0"/>
                <a:cs typeface="Cairo" panose="00000500000000000000" pitchFamily="2" charset="-78"/>
              </a:rPr>
              <a:t>Étape 08</a:t>
            </a:r>
          </a:p>
        </p:txBody>
      </p:sp>
      <p:sp>
        <p:nvSpPr>
          <p:cNvPr id="20" name="ZoneTexte 19">
            <a:extLst>
              <a:ext uri="{FF2B5EF4-FFF2-40B4-BE49-F238E27FC236}">
                <a16:creationId xmlns:a16="http://schemas.microsoft.com/office/drawing/2014/main" id="{1B2050E2-2088-2B20-774A-DC9BC853D860}"/>
              </a:ext>
            </a:extLst>
          </p:cNvPr>
          <p:cNvSpPr txBox="1"/>
          <p:nvPr/>
        </p:nvSpPr>
        <p:spPr>
          <a:xfrm>
            <a:off x="3403603" y="335507"/>
            <a:ext cx="8843559" cy="492443"/>
          </a:xfrm>
          <a:prstGeom prst="rect">
            <a:avLst/>
          </a:prstGeom>
          <a:noFill/>
        </p:spPr>
        <p:txBody>
          <a:bodyPr wrap="square" rtlCol="0">
            <a:spAutoFit/>
          </a:bodyPr>
          <a:lstStyle/>
          <a:p>
            <a:r>
              <a:rPr lang="fr-FR" sz="2600" b="1" dirty="0">
                <a:solidFill>
                  <a:srgbClr val="002060"/>
                </a:solidFill>
                <a:latin typeface="Bahnschrift" panose="020B0502040204020203" pitchFamily="34" charset="0"/>
                <a:cs typeface="Cairo" panose="00000500000000000000" pitchFamily="2" charset="-78"/>
              </a:rPr>
              <a:t>TESTS DE RÉSISTANCE ET DE SENSIBILITÉ DU RÉSEAU</a:t>
            </a:r>
            <a:endParaRPr lang="en-US" sz="2600" b="1" dirty="0">
              <a:solidFill>
                <a:srgbClr val="002060"/>
              </a:solidFill>
              <a:latin typeface="Bahnschrift" panose="020B0502040204020203" pitchFamily="34" charset="0"/>
              <a:cs typeface="Cairo" panose="00000500000000000000" pitchFamily="2" charset="-78"/>
            </a:endParaRPr>
          </a:p>
        </p:txBody>
      </p:sp>
      <p:pic>
        <p:nvPicPr>
          <p:cNvPr id="3" name="Image 2">
            <a:extLst>
              <a:ext uri="{FF2B5EF4-FFF2-40B4-BE49-F238E27FC236}">
                <a16:creationId xmlns:a16="http://schemas.microsoft.com/office/drawing/2014/main" id="{B4800A42-4600-2330-6315-4C29C2C9E24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4002" t="87222" r="1577" b="3492"/>
          <a:stretch/>
        </p:blipFill>
        <p:spPr>
          <a:xfrm>
            <a:off x="10161886" y="5981700"/>
            <a:ext cx="1757362" cy="636813"/>
          </a:xfrm>
          <a:prstGeom prst="rect">
            <a:avLst/>
          </a:prstGeom>
        </p:spPr>
      </p:pic>
      <p:sp>
        <p:nvSpPr>
          <p:cNvPr id="2" name="Object 3">
            <a:extLst>
              <a:ext uri="{FF2B5EF4-FFF2-40B4-BE49-F238E27FC236}">
                <a16:creationId xmlns:a16="http://schemas.microsoft.com/office/drawing/2014/main" id="{0B9B0F4E-28F7-0058-8F8A-A4D2B8EB01BB}"/>
              </a:ext>
            </a:extLst>
          </p:cNvPr>
          <p:cNvSpPr/>
          <p:nvPr/>
        </p:nvSpPr>
        <p:spPr>
          <a:xfrm>
            <a:off x="476130" y="1968144"/>
            <a:ext cx="5523119" cy="2960317"/>
          </a:xfrm>
          <a:prstGeom prst="rect">
            <a:avLst/>
          </a:prstGeom>
          <a:solidFill>
            <a:srgbClr val="B9D5B1"/>
          </a:solidFill>
        </p:spPr>
        <p:txBody>
          <a:bodyPr/>
          <a:lstStyle/>
          <a:p>
            <a:endParaRPr lang="en-US"/>
          </a:p>
        </p:txBody>
      </p:sp>
      <p:sp>
        <p:nvSpPr>
          <p:cNvPr id="4" name="Object 4">
            <a:extLst>
              <a:ext uri="{FF2B5EF4-FFF2-40B4-BE49-F238E27FC236}">
                <a16:creationId xmlns:a16="http://schemas.microsoft.com/office/drawing/2014/main" id="{2D1714C1-3356-86F4-E3C9-0F9E84D22220}"/>
              </a:ext>
            </a:extLst>
          </p:cNvPr>
          <p:cNvSpPr/>
          <p:nvPr/>
        </p:nvSpPr>
        <p:spPr>
          <a:xfrm>
            <a:off x="776932" y="2174985"/>
            <a:ext cx="5551687" cy="326298"/>
          </a:xfrm>
          <a:prstGeom prst="rect">
            <a:avLst/>
          </a:prstGeom>
          <a:noFill/>
        </p:spPr>
        <p:txBody>
          <a:bodyPr wrap="square" lIns="0" tIns="0" rIns="0" bIns="0" rtlCol="0" anchor="t"/>
          <a:lstStyle/>
          <a:p>
            <a:pPr algn="l">
              <a:lnSpc>
                <a:spcPts val="2570"/>
              </a:lnSpc>
              <a:buNone/>
            </a:pPr>
            <a:r>
              <a:rPr lang="en-US" sz="2040" b="1" dirty="0">
                <a:solidFill>
                  <a:srgbClr val="071023"/>
                </a:solidFill>
                <a:latin typeface="Bahnschrift" panose="020B0502040204020203" pitchFamily="34" charset="0"/>
                <a:ea typeface="Space Mono" pitchFamily="34" charset="-122"/>
                <a:cs typeface="Space Mono" pitchFamily="34" charset="-120"/>
              </a:rPr>
              <a:t>Tests de </a:t>
            </a:r>
            <a:r>
              <a:rPr lang="en-US" sz="2040" b="1" dirty="0" err="1">
                <a:latin typeface="Bahnschrift" panose="020B0502040204020203" pitchFamily="34" charset="0"/>
                <a:ea typeface="Space Mono" pitchFamily="34" charset="-122"/>
                <a:cs typeface="Space Mono" pitchFamily="34" charset="-120"/>
              </a:rPr>
              <a:t>résistance</a:t>
            </a:r>
            <a:endParaRPr lang="en-US" b="1" dirty="0">
              <a:latin typeface="Bahnschrift" panose="020B0502040204020203" pitchFamily="34" charset="0"/>
            </a:endParaRPr>
          </a:p>
        </p:txBody>
      </p:sp>
      <p:sp>
        <p:nvSpPr>
          <p:cNvPr id="6" name="Object 5">
            <a:extLst>
              <a:ext uri="{FF2B5EF4-FFF2-40B4-BE49-F238E27FC236}">
                <a16:creationId xmlns:a16="http://schemas.microsoft.com/office/drawing/2014/main" id="{5CF2B949-EB84-F593-1D8A-22B96F37CCD6}"/>
              </a:ext>
            </a:extLst>
          </p:cNvPr>
          <p:cNvSpPr/>
          <p:nvPr/>
        </p:nvSpPr>
        <p:spPr>
          <a:xfrm>
            <a:off x="761809" y="2649427"/>
            <a:ext cx="5113645" cy="2116693"/>
          </a:xfrm>
          <a:prstGeom prst="rect">
            <a:avLst/>
          </a:prstGeom>
          <a:noFill/>
        </p:spPr>
        <p:txBody>
          <a:bodyPr wrap="square" lIns="0" tIns="0" rIns="0" bIns="0" rtlCol="0" anchor="t"/>
          <a:lstStyle/>
          <a:p>
            <a:pPr marL="285750" indent="-285750" algn="l">
              <a:lnSpc>
                <a:spcPts val="2100"/>
              </a:lnSpc>
              <a:spcBef>
                <a:spcPts val="1141"/>
              </a:spcBef>
              <a:buFont typeface="Arial" panose="020B0604020202020204" pitchFamily="34" charset="0"/>
              <a:buChar char="•"/>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Production maximale d’électricité.</a:t>
            </a:r>
          </a:p>
          <a:p>
            <a:pPr marL="285750" indent="-285750" algn="l">
              <a:lnSpc>
                <a:spcPts val="2100"/>
              </a:lnSpc>
              <a:spcBef>
                <a:spcPts val="1141"/>
              </a:spcBef>
              <a:buFont typeface="Arial" panose="020B0604020202020204" pitchFamily="34" charset="0"/>
              <a:buChar char="•"/>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Forte et brusque augmentation des importations ou exportation d’électricité.</a:t>
            </a:r>
          </a:p>
          <a:p>
            <a:pPr marL="285750" indent="-285750" algn="l">
              <a:lnSpc>
                <a:spcPts val="2100"/>
              </a:lnSpc>
              <a:spcBef>
                <a:spcPts val="1141"/>
              </a:spcBef>
              <a:buFont typeface="Arial" panose="020B0604020202020204" pitchFamily="34" charset="0"/>
              <a:buChar char="•"/>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défaillance d’une ou plusieurs des composantes du réseau : sous-station, barre collective, ligne, transformateur.</a:t>
            </a:r>
          </a:p>
        </p:txBody>
      </p:sp>
      <p:sp>
        <p:nvSpPr>
          <p:cNvPr id="9" name="Object 6">
            <a:extLst>
              <a:ext uri="{FF2B5EF4-FFF2-40B4-BE49-F238E27FC236}">
                <a16:creationId xmlns:a16="http://schemas.microsoft.com/office/drawing/2014/main" id="{FF128022-8DE6-DA0A-C3A3-4DCC58DE12EF}"/>
              </a:ext>
            </a:extLst>
          </p:cNvPr>
          <p:cNvSpPr/>
          <p:nvPr/>
        </p:nvSpPr>
        <p:spPr>
          <a:xfrm>
            <a:off x="6189701" y="1983215"/>
            <a:ext cx="5523119" cy="2961529"/>
          </a:xfrm>
          <a:prstGeom prst="rect">
            <a:avLst/>
          </a:prstGeom>
          <a:solidFill>
            <a:srgbClr val="B9D5B1"/>
          </a:solidFill>
        </p:spPr>
        <p:txBody>
          <a:bodyPr/>
          <a:lstStyle/>
          <a:p>
            <a:endParaRPr lang="en-US"/>
          </a:p>
        </p:txBody>
      </p:sp>
      <p:sp>
        <p:nvSpPr>
          <p:cNvPr id="16" name="Object 7">
            <a:extLst>
              <a:ext uri="{FF2B5EF4-FFF2-40B4-BE49-F238E27FC236}">
                <a16:creationId xmlns:a16="http://schemas.microsoft.com/office/drawing/2014/main" id="{9602C96D-EF8D-27C5-0321-5B16EC96F9C5}"/>
              </a:ext>
            </a:extLst>
          </p:cNvPr>
          <p:cNvSpPr/>
          <p:nvPr/>
        </p:nvSpPr>
        <p:spPr>
          <a:xfrm>
            <a:off x="6577107" y="2174985"/>
            <a:ext cx="5551687" cy="326298"/>
          </a:xfrm>
          <a:prstGeom prst="rect">
            <a:avLst/>
          </a:prstGeom>
          <a:noFill/>
        </p:spPr>
        <p:txBody>
          <a:bodyPr wrap="square" lIns="0" tIns="0" rIns="0" bIns="0" rtlCol="0" anchor="t"/>
          <a:lstStyle/>
          <a:p>
            <a:pPr algn="l">
              <a:lnSpc>
                <a:spcPts val="2570"/>
              </a:lnSpc>
              <a:buNone/>
            </a:pPr>
            <a:r>
              <a:rPr lang="en-US" sz="2040" b="1" dirty="0">
                <a:solidFill>
                  <a:srgbClr val="071023"/>
                </a:solidFill>
                <a:latin typeface="Bahnschrift" panose="020B0502040204020203" pitchFamily="34" charset="0"/>
                <a:ea typeface="Space Mono" pitchFamily="34" charset="-122"/>
                <a:cs typeface="Space Mono" pitchFamily="34" charset="-120"/>
              </a:rPr>
              <a:t>Tests de </a:t>
            </a:r>
            <a:r>
              <a:rPr lang="en-US" sz="2040" b="1" dirty="0" err="1">
                <a:solidFill>
                  <a:srgbClr val="071023"/>
                </a:solidFill>
                <a:latin typeface="Bahnschrift" panose="020B0502040204020203" pitchFamily="34" charset="0"/>
                <a:ea typeface="Space Mono" pitchFamily="34" charset="-122"/>
                <a:cs typeface="Space Mono" pitchFamily="34" charset="-120"/>
              </a:rPr>
              <a:t>sensibilité</a:t>
            </a:r>
            <a:endParaRPr lang="en-US" b="1" dirty="0">
              <a:latin typeface="Bahnschrift" panose="020B0502040204020203" pitchFamily="34" charset="0"/>
            </a:endParaRPr>
          </a:p>
        </p:txBody>
      </p:sp>
      <p:sp>
        <p:nvSpPr>
          <p:cNvPr id="18" name="Object 8">
            <a:extLst>
              <a:ext uri="{FF2B5EF4-FFF2-40B4-BE49-F238E27FC236}">
                <a16:creationId xmlns:a16="http://schemas.microsoft.com/office/drawing/2014/main" id="{AB39C5FB-656E-09C3-B911-1DCFC23FB22D}"/>
              </a:ext>
            </a:extLst>
          </p:cNvPr>
          <p:cNvSpPr/>
          <p:nvPr/>
        </p:nvSpPr>
        <p:spPr>
          <a:xfrm>
            <a:off x="6475380" y="2693053"/>
            <a:ext cx="5076259" cy="2441477"/>
          </a:xfrm>
          <a:prstGeom prst="rect">
            <a:avLst/>
          </a:prstGeom>
          <a:noFill/>
        </p:spPr>
        <p:txBody>
          <a:bodyPr wrap="square" lIns="0" tIns="0" rIns="0" bIns="0" rtlCol="0" anchor="t"/>
          <a:lstStyle/>
          <a:p>
            <a:pPr marL="285750" indent="-285750" algn="l">
              <a:lnSpc>
                <a:spcPts val="2100"/>
              </a:lnSpc>
              <a:spcBef>
                <a:spcPts val="1141"/>
              </a:spcBef>
              <a:buFont typeface="Arial" panose="020B0604020202020204" pitchFamily="34" charset="0"/>
              <a:buChar char="•"/>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L’augmentation de la charge d’électricité dépassant les limites prévues (limite de 120% au Maroc) </a:t>
            </a:r>
          </a:p>
          <a:p>
            <a:pPr marL="285750" indent="-285750" algn="l">
              <a:lnSpc>
                <a:spcPts val="2100"/>
              </a:lnSpc>
              <a:spcBef>
                <a:spcPts val="1141"/>
              </a:spcBef>
              <a:buFont typeface="Arial" panose="020B0604020202020204" pitchFamily="34" charset="0"/>
              <a:buChar char="•"/>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L’accroissement du transit d’électricité à un rythme supérieur aux anticipations admises.</a:t>
            </a:r>
          </a:p>
          <a:p>
            <a:pPr marL="285750" indent="-285750" algn="l">
              <a:lnSpc>
                <a:spcPts val="2100"/>
              </a:lnSpc>
              <a:spcBef>
                <a:spcPts val="1141"/>
              </a:spcBef>
              <a:buFont typeface="Arial" panose="020B0604020202020204" pitchFamily="34" charset="0"/>
              <a:buChar char="•"/>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Le raccordement inattendu de centrales électriques supplémentaires inconnues préalablement.</a:t>
            </a:r>
          </a:p>
        </p:txBody>
      </p:sp>
      <p:sp>
        <p:nvSpPr>
          <p:cNvPr id="21" name="ZoneTexte 20">
            <a:extLst>
              <a:ext uri="{FF2B5EF4-FFF2-40B4-BE49-F238E27FC236}">
                <a16:creationId xmlns:a16="http://schemas.microsoft.com/office/drawing/2014/main" id="{4B7416BD-57D4-AE7C-BC1F-C0ACF038CF51}"/>
              </a:ext>
            </a:extLst>
          </p:cNvPr>
          <p:cNvSpPr txBox="1"/>
          <p:nvPr/>
        </p:nvSpPr>
        <p:spPr>
          <a:xfrm>
            <a:off x="1" y="5179951"/>
            <a:ext cx="12247162" cy="658578"/>
          </a:xfrm>
          <a:prstGeom prst="rect">
            <a:avLst/>
          </a:prstGeom>
          <a:solidFill>
            <a:schemeClr val="accent1">
              <a:lumMod val="20000"/>
              <a:lumOff val="80000"/>
            </a:schemeClr>
          </a:solidFill>
        </p:spPr>
        <p:txBody>
          <a:bodyPr wrap="square">
            <a:spAutoFit/>
          </a:bodyPr>
          <a:lstStyle/>
          <a:p>
            <a:pPr marL="0" marR="0" algn="just">
              <a:lnSpc>
                <a:spcPct val="107000"/>
              </a:lnSpc>
              <a:spcBef>
                <a:spcPts val="0"/>
              </a:spcBef>
              <a:spcAft>
                <a:spcPts val="800"/>
              </a:spcAft>
            </a:pPr>
            <a:r>
              <a:rPr lang="fr-FR" sz="1800" dirty="0">
                <a:effectLst/>
                <a:latin typeface="Bahnschrift" panose="020B0502040204020203" pitchFamily="34" charset="0"/>
                <a:ea typeface="Calibri" panose="020F0502020204030204" pitchFamily="34" charset="0"/>
                <a:cs typeface="Arial" panose="020B0604020202020204" pitchFamily="34" charset="0"/>
              </a:rPr>
              <a:t>Si les tests s’avèrent concluant, on procède alors à la mise en œuvre du programme d’investissement envisagé à l’effet de passer du réseau actuel au réseau futur souhaité.</a:t>
            </a:r>
            <a:endParaRPr lang="en-US" sz="1800" dirty="0">
              <a:effectLst/>
              <a:latin typeface="Bahnschrift" panose="020B0502040204020203"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08146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1A7175-4F0C-4E4D-8963-E487365869B1}"/>
              </a:ext>
            </a:extLst>
          </p:cNvPr>
          <p:cNvSpPr/>
          <p:nvPr/>
        </p:nvSpPr>
        <p:spPr>
          <a:xfrm>
            <a:off x="0" y="0"/>
            <a:ext cx="12192000" cy="6858000"/>
          </a:xfrm>
          <a:prstGeom prst="rect">
            <a:avLst/>
          </a:prstGeom>
          <a:gradFill flip="none" rotWithShape="1">
            <a:gsLst>
              <a:gs pos="16000">
                <a:schemeClr val="tx1"/>
              </a:gs>
              <a:gs pos="83000">
                <a:srgbClr val="002060"/>
              </a:gs>
              <a:gs pos="100000">
                <a:srgbClr val="002060"/>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panose="020B0502040204020203" pitchFamily="34" charset="0"/>
            </a:endParaRPr>
          </a:p>
        </p:txBody>
      </p:sp>
      <p:sp>
        <p:nvSpPr>
          <p:cNvPr id="6" name="ZoneTexte 5">
            <a:extLst>
              <a:ext uri="{FF2B5EF4-FFF2-40B4-BE49-F238E27FC236}">
                <a16:creationId xmlns:a16="http://schemas.microsoft.com/office/drawing/2014/main" id="{73A2CC81-7FA0-42B0-AE4C-4BFBE3FC5A70}"/>
              </a:ext>
            </a:extLst>
          </p:cNvPr>
          <p:cNvSpPr txBox="1"/>
          <p:nvPr/>
        </p:nvSpPr>
        <p:spPr>
          <a:xfrm>
            <a:off x="2819400" y="2152739"/>
            <a:ext cx="6553200" cy="1938992"/>
          </a:xfrm>
          <a:prstGeom prst="rect">
            <a:avLst/>
          </a:prstGeom>
          <a:noFill/>
        </p:spPr>
        <p:txBody>
          <a:bodyPr wrap="square" rtlCol="0">
            <a:spAutoFit/>
          </a:bodyPr>
          <a:lstStyle/>
          <a:p>
            <a:pPr algn="ctr"/>
            <a:r>
              <a:rPr lang="en-US" sz="6000" b="1" dirty="0">
                <a:solidFill>
                  <a:schemeClr val="bg1"/>
                </a:solidFill>
                <a:latin typeface="Bahnschrift" panose="020B0502040204020203" pitchFamily="34" charset="0"/>
              </a:rPr>
              <a:t>MERCI POUR VOTRE ATTENTION</a:t>
            </a:r>
          </a:p>
        </p:txBody>
      </p:sp>
      <p:sp>
        <p:nvSpPr>
          <p:cNvPr id="7" name="ZoneTexte 6">
            <a:extLst>
              <a:ext uri="{FF2B5EF4-FFF2-40B4-BE49-F238E27FC236}">
                <a16:creationId xmlns:a16="http://schemas.microsoft.com/office/drawing/2014/main" id="{592674AE-7C52-4BBB-A0E8-4214E0D133D5}"/>
              </a:ext>
            </a:extLst>
          </p:cNvPr>
          <p:cNvSpPr txBox="1"/>
          <p:nvPr/>
        </p:nvSpPr>
        <p:spPr>
          <a:xfrm>
            <a:off x="5893892" y="5615486"/>
            <a:ext cx="6000750" cy="830997"/>
          </a:xfrm>
          <a:prstGeom prst="rect">
            <a:avLst/>
          </a:prstGeom>
          <a:noFill/>
        </p:spPr>
        <p:txBody>
          <a:bodyPr wrap="square" rtlCol="0">
            <a:spAutoFit/>
          </a:bodyPr>
          <a:lstStyle/>
          <a:p>
            <a:pPr algn="r"/>
            <a:r>
              <a:rPr lang="fr-FR" sz="2400" b="1" dirty="0">
                <a:solidFill>
                  <a:srgbClr val="00B050"/>
                </a:solidFill>
                <a:latin typeface="Bahnschrift" panose="020B0502040204020203" pitchFamily="34" charset="0"/>
                <a:cs typeface="Cairo" panose="00000500000000000000" pitchFamily="2" charset="-78"/>
              </a:rPr>
              <a:t>M. Mohammed BADDIR</a:t>
            </a:r>
            <a:br>
              <a:rPr lang="fr-FR" sz="2400" b="1" dirty="0">
                <a:solidFill>
                  <a:schemeClr val="bg1"/>
                </a:solidFill>
                <a:latin typeface="Bahnschrift" panose="020B0502040204020203" pitchFamily="34" charset="0"/>
                <a:cs typeface="Cairo" panose="00000500000000000000" pitchFamily="2" charset="-78"/>
              </a:rPr>
            </a:br>
            <a:r>
              <a:rPr lang="fr-FR" sz="2400" b="1" dirty="0">
                <a:solidFill>
                  <a:schemeClr val="bg1"/>
                </a:solidFill>
                <a:latin typeface="Bahnschrift" panose="020B0502040204020203" pitchFamily="34" charset="0"/>
                <a:cs typeface="Cairo" panose="00000500000000000000" pitchFamily="2" charset="-78"/>
              </a:rPr>
              <a:t>Membre du Conseil de l’ANRE</a:t>
            </a:r>
            <a:endParaRPr lang="en-US" sz="2400" dirty="0">
              <a:solidFill>
                <a:schemeClr val="bg1"/>
              </a:solidFill>
              <a:latin typeface="Bahnschrift" panose="020B0502040204020203" pitchFamily="34" charset="0"/>
              <a:cs typeface="Cairo" panose="00000500000000000000" pitchFamily="2" charset="-78"/>
            </a:endParaRPr>
          </a:p>
        </p:txBody>
      </p:sp>
      <p:grpSp>
        <p:nvGrpSpPr>
          <p:cNvPr id="3" name="object 7">
            <a:extLst>
              <a:ext uri="{FF2B5EF4-FFF2-40B4-BE49-F238E27FC236}">
                <a16:creationId xmlns:a16="http://schemas.microsoft.com/office/drawing/2014/main" id="{294AC597-EA65-1501-8FF1-DC23ED449C2F}"/>
              </a:ext>
            </a:extLst>
          </p:cNvPr>
          <p:cNvGrpSpPr/>
          <p:nvPr/>
        </p:nvGrpSpPr>
        <p:grpSpPr>
          <a:xfrm>
            <a:off x="490937" y="516334"/>
            <a:ext cx="1023262" cy="1118194"/>
            <a:chOff x="8236831" y="457206"/>
            <a:chExt cx="1023262" cy="1118194"/>
          </a:xfrm>
        </p:grpSpPr>
        <p:pic>
          <p:nvPicPr>
            <p:cNvPr id="12" name="object 11">
              <a:extLst>
                <a:ext uri="{FF2B5EF4-FFF2-40B4-BE49-F238E27FC236}">
                  <a16:creationId xmlns:a16="http://schemas.microsoft.com/office/drawing/2014/main" id="{16E56148-B3D4-6BF5-4236-6FDC4E004050}"/>
                </a:ext>
              </a:extLst>
            </p:cNvPr>
            <p:cNvPicPr/>
            <p:nvPr/>
          </p:nvPicPr>
          <p:blipFill>
            <a:blip r:embed="rId2" cstate="print"/>
            <a:stretch>
              <a:fillRect/>
            </a:stretch>
          </p:blipFill>
          <p:spPr>
            <a:xfrm>
              <a:off x="8654666" y="729128"/>
              <a:ext cx="188807" cy="37522"/>
            </a:xfrm>
            <a:prstGeom prst="rect">
              <a:avLst/>
            </a:prstGeom>
          </p:spPr>
        </p:pic>
        <p:pic>
          <p:nvPicPr>
            <p:cNvPr id="13" name="object 12">
              <a:extLst>
                <a:ext uri="{FF2B5EF4-FFF2-40B4-BE49-F238E27FC236}">
                  <a16:creationId xmlns:a16="http://schemas.microsoft.com/office/drawing/2014/main" id="{AF647540-AF72-A52F-9ABE-9D05E7ED49AA}"/>
                </a:ext>
              </a:extLst>
            </p:cNvPr>
            <p:cNvPicPr/>
            <p:nvPr/>
          </p:nvPicPr>
          <p:blipFill>
            <a:blip r:embed="rId3" cstate="print"/>
            <a:stretch>
              <a:fillRect/>
            </a:stretch>
          </p:blipFill>
          <p:spPr>
            <a:xfrm>
              <a:off x="8657043" y="734314"/>
              <a:ext cx="185762" cy="32004"/>
            </a:xfrm>
            <a:prstGeom prst="rect">
              <a:avLst/>
            </a:prstGeom>
          </p:spPr>
        </p:pic>
        <p:pic>
          <p:nvPicPr>
            <p:cNvPr id="14" name="object 13">
              <a:extLst>
                <a:ext uri="{FF2B5EF4-FFF2-40B4-BE49-F238E27FC236}">
                  <a16:creationId xmlns:a16="http://schemas.microsoft.com/office/drawing/2014/main" id="{DE150BB4-0C35-5E7F-7C4C-01B6B5061FCF}"/>
                </a:ext>
              </a:extLst>
            </p:cNvPr>
            <p:cNvPicPr/>
            <p:nvPr/>
          </p:nvPicPr>
          <p:blipFill>
            <a:blip r:embed="rId4" cstate="print"/>
            <a:stretch>
              <a:fillRect/>
            </a:stretch>
          </p:blipFill>
          <p:spPr>
            <a:xfrm>
              <a:off x="8581351" y="546385"/>
              <a:ext cx="273530" cy="205125"/>
            </a:xfrm>
            <a:prstGeom prst="rect">
              <a:avLst/>
            </a:prstGeom>
          </p:spPr>
        </p:pic>
        <p:pic>
          <p:nvPicPr>
            <p:cNvPr id="15" name="object 14">
              <a:extLst>
                <a:ext uri="{FF2B5EF4-FFF2-40B4-BE49-F238E27FC236}">
                  <a16:creationId xmlns:a16="http://schemas.microsoft.com/office/drawing/2014/main" id="{FDCD2D9D-2ED3-89E6-1171-330CE5927687}"/>
                </a:ext>
              </a:extLst>
            </p:cNvPr>
            <p:cNvPicPr/>
            <p:nvPr/>
          </p:nvPicPr>
          <p:blipFill>
            <a:blip r:embed="rId5" cstate="print"/>
            <a:stretch>
              <a:fillRect/>
            </a:stretch>
          </p:blipFill>
          <p:spPr>
            <a:xfrm>
              <a:off x="8646464" y="701408"/>
              <a:ext cx="206463" cy="49377"/>
            </a:xfrm>
            <a:prstGeom prst="rect">
              <a:avLst/>
            </a:prstGeom>
          </p:spPr>
        </p:pic>
        <p:pic>
          <p:nvPicPr>
            <p:cNvPr id="16" name="object 15">
              <a:extLst>
                <a:ext uri="{FF2B5EF4-FFF2-40B4-BE49-F238E27FC236}">
                  <a16:creationId xmlns:a16="http://schemas.microsoft.com/office/drawing/2014/main" id="{B8D1169B-F462-A3B7-DCAF-5FB606394AEE}"/>
                </a:ext>
              </a:extLst>
            </p:cNvPr>
            <p:cNvPicPr/>
            <p:nvPr/>
          </p:nvPicPr>
          <p:blipFill>
            <a:blip r:embed="rId6" cstate="print"/>
            <a:stretch>
              <a:fillRect/>
            </a:stretch>
          </p:blipFill>
          <p:spPr>
            <a:xfrm>
              <a:off x="8752121" y="547268"/>
              <a:ext cx="144179" cy="167876"/>
            </a:xfrm>
            <a:prstGeom prst="rect">
              <a:avLst/>
            </a:prstGeom>
          </p:spPr>
        </p:pic>
        <p:pic>
          <p:nvPicPr>
            <p:cNvPr id="17" name="object 16">
              <a:extLst>
                <a:ext uri="{FF2B5EF4-FFF2-40B4-BE49-F238E27FC236}">
                  <a16:creationId xmlns:a16="http://schemas.microsoft.com/office/drawing/2014/main" id="{157E3789-3985-CA45-19C3-A08504111143}"/>
                </a:ext>
              </a:extLst>
            </p:cNvPr>
            <p:cNvPicPr/>
            <p:nvPr/>
          </p:nvPicPr>
          <p:blipFill>
            <a:blip r:embed="rId7" cstate="print"/>
            <a:stretch>
              <a:fillRect/>
            </a:stretch>
          </p:blipFill>
          <p:spPr>
            <a:xfrm>
              <a:off x="8633460" y="605333"/>
              <a:ext cx="108368" cy="101307"/>
            </a:xfrm>
            <a:prstGeom prst="rect">
              <a:avLst/>
            </a:prstGeom>
          </p:spPr>
        </p:pic>
        <p:pic>
          <p:nvPicPr>
            <p:cNvPr id="18" name="object 17">
              <a:extLst>
                <a:ext uri="{FF2B5EF4-FFF2-40B4-BE49-F238E27FC236}">
                  <a16:creationId xmlns:a16="http://schemas.microsoft.com/office/drawing/2014/main" id="{9F4DC403-F8EE-8703-60DC-F1449321C4B9}"/>
                </a:ext>
              </a:extLst>
            </p:cNvPr>
            <p:cNvPicPr/>
            <p:nvPr/>
          </p:nvPicPr>
          <p:blipFill>
            <a:blip r:embed="rId8" cstate="print"/>
            <a:stretch>
              <a:fillRect/>
            </a:stretch>
          </p:blipFill>
          <p:spPr>
            <a:xfrm>
              <a:off x="8752902" y="605625"/>
              <a:ext cx="108370" cy="101358"/>
            </a:xfrm>
            <a:prstGeom prst="rect">
              <a:avLst/>
            </a:prstGeom>
          </p:spPr>
        </p:pic>
        <p:pic>
          <p:nvPicPr>
            <p:cNvPr id="19" name="object 18">
              <a:extLst>
                <a:ext uri="{FF2B5EF4-FFF2-40B4-BE49-F238E27FC236}">
                  <a16:creationId xmlns:a16="http://schemas.microsoft.com/office/drawing/2014/main" id="{802129E3-10E4-DF65-E70B-97FDDC04E5D1}"/>
                </a:ext>
              </a:extLst>
            </p:cNvPr>
            <p:cNvPicPr/>
            <p:nvPr/>
          </p:nvPicPr>
          <p:blipFill>
            <a:blip r:embed="rId9" cstate="print"/>
            <a:stretch>
              <a:fillRect/>
            </a:stretch>
          </p:blipFill>
          <p:spPr>
            <a:xfrm>
              <a:off x="8632518" y="457206"/>
              <a:ext cx="280761" cy="290122"/>
            </a:xfrm>
            <a:prstGeom prst="rect">
              <a:avLst/>
            </a:prstGeom>
          </p:spPr>
        </p:pic>
        <p:pic>
          <p:nvPicPr>
            <p:cNvPr id="20" name="object 19">
              <a:extLst>
                <a:ext uri="{FF2B5EF4-FFF2-40B4-BE49-F238E27FC236}">
                  <a16:creationId xmlns:a16="http://schemas.microsoft.com/office/drawing/2014/main" id="{57845456-D51B-8E5B-8B2C-B0C06397A529}"/>
                </a:ext>
              </a:extLst>
            </p:cNvPr>
            <p:cNvPicPr/>
            <p:nvPr/>
          </p:nvPicPr>
          <p:blipFill>
            <a:blip r:embed="rId10" cstate="print"/>
            <a:stretch>
              <a:fillRect/>
            </a:stretch>
          </p:blipFill>
          <p:spPr>
            <a:xfrm>
              <a:off x="8728024" y="554278"/>
              <a:ext cx="37414" cy="139280"/>
            </a:xfrm>
            <a:prstGeom prst="rect">
              <a:avLst/>
            </a:prstGeom>
          </p:spPr>
        </p:pic>
        <p:pic>
          <p:nvPicPr>
            <p:cNvPr id="21" name="object 20">
              <a:extLst>
                <a:ext uri="{FF2B5EF4-FFF2-40B4-BE49-F238E27FC236}">
                  <a16:creationId xmlns:a16="http://schemas.microsoft.com/office/drawing/2014/main" id="{E832253E-D311-7EFD-17D2-64A2CA4C2EDD}"/>
                </a:ext>
              </a:extLst>
            </p:cNvPr>
            <p:cNvPicPr/>
            <p:nvPr/>
          </p:nvPicPr>
          <p:blipFill>
            <a:blip r:embed="rId11" cstate="print"/>
            <a:stretch>
              <a:fillRect/>
            </a:stretch>
          </p:blipFill>
          <p:spPr>
            <a:xfrm>
              <a:off x="8630157" y="597154"/>
              <a:ext cx="22440" cy="22644"/>
            </a:xfrm>
            <a:prstGeom prst="rect">
              <a:avLst/>
            </a:prstGeom>
          </p:spPr>
        </p:pic>
        <p:pic>
          <p:nvPicPr>
            <p:cNvPr id="22" name="object 21">
              <a:extLst>
                <a:ext uri="{FF2B5EF4-FFF2-40B4-BE49-F238E27FC236}">
                  <a16:creationId xmlns:a16="http://schemas.microsoft.com/office/drawing/2014/main" id="{CB7371B7-74D6-DD71-8F42-E012FCF53EBD}"/>
                </a:ext>
              </a:extLst>
            </p:cNvPr>
            <p:cNvPicPr/>
            <p:nvPr/>
          </p:nvPicPr>
          <p:blipFill>
            <a:blip r:embed="rId11" cstate="print"/>
            <a:stretch>
              <a:fillRect/>
            </a:stretch>
          </p:blipFill>
          <p:spPr>
            <a:xfrm>
              <a:off x="8581401" y="657326"/>
              <a:ext cx="22377" cy="22656"/>
            </a:xfrm>
            <a:prstGeom prst="rect">
              <a:avLst/>
            </a:prstGeom>
          </p:spPr>
        </p:pic>
        <p:pic>
          <p:nvPicPr>
            <p:cNvPr id="23" name="object 22">
              <a:extLst>
                <a:ext uri="{FF2B5EF4-FFF2-40B4-BE49-F238E27FC236}">
                  <a16:creationId xmlns:a16="http://schemas.microsoft.com/office/drawing/2014/main" id="{AD064ADC-D21E-033C-06DB-5282916DA20E}"/>
                </a:ext>
              </a:extLst>
            </p:cNvPr>
            <p:cNvPicPr/>
            <p:nvPr/>
          </p:nvPicPr>
          <p:blipFill>
            <a:blip r:embed="rId11" cstate="print"/>
            <a:stretch>
              <a:fillRect/>
            </a:stretch>
          </p:blipFill>
          <p:spPr>
            <a:xfrm>
              <a:off x="8840571" y="597497"/>
              <a:ext cx="22453" cy="22631"/>
            </a:xfrm>
            <a:prstGeom prst="rect">
              <a:avLst/>
            </a:prstGeom>
          </p:spPr>
        </p:pic>
        <p:pic>
          <p:nvPicPr>
            <p:cNvPr id="24" name="object 23">
              <a:extLst>
                <a:ext uri="{FF2B5EF4-FFF2-40B4-BE49-F238E27FC236}">
                  <a16:creationId xmlns:a16="http://schemas.microsoft.com/office/drawing/2014/main" id="{075A3046-4209-CC52-2686-B58F401FD7E4}"/>
                </a:ext>
              </a:extLst>
            </p:cNvPr>
            <p:cNvPicPr/>
            <p:nvPr/>
          </p:nvPicPr>
          <p:blipFill>
            <a:blip r:embed="rId12" cstate="print"/>
            <a:stretch>
              <a:fillRect/>
            </a:stretch>
          </p:blipFill>
          <p:spPr>
            <a:xfrm>
              <a:off x="8889351" y="657605"/>
              <a:ext cx="22466" cy="22707"/>
            </a:xfrm>
            <a:prstGeom prst="rect">
              <a:avLst/>
            </a:prstGeom>
          </p:spPr>
        </p:pic>
        <p:pic>
          <p:nvPicPr>
            <p:cNvPr id="25" name="object 24">
              <a:extLst>
                <a:ext uri="{FF2B5EF4-FFF2-40B4-BE49-F238E27FC236}">
                  <a16:creationId xmlns:a16="http://schemas.microsoft.com/office/drawing/2014/main" id="{9DA09648-9FF3-0758-DDCC-64F7EA7B5EE1}"/>
                </a:ext>
              </a:extLst>
            </p:cNvPr>
            <p:cNvPicPr/>
            <p:nvPr/>
          </p:nvPicPr>
          <p:blipFill>
            <a:blip r:embed="rId13" cstate="print"/>
            <a:stretch>
              <a:fillRect/>
            </a:stretch>
          </p:blipFill>
          <p:spPr>
            <a:xfrm>
              <a:off x="8649601" y="716990"/>
              <a:ext cx="50520" cy="26619"/>
            </a:xfrm>
            <a:prstGeom prst="rect">
              <a:avLst/>
            </a:prstGeom>
          </p:spPr>
        </p:pic>
        <p:pic>
          <p:nvPicPr>
            <p:cNvPr id="26" name="object 25">
              <a:extLst>
                <a:ext uri="{FF2B5EF4-FFF2-40B4-BE49-F238E27FC236}">
                  <a16:creationId xmlns:a16="http://schemas.microsoft.com/office/drawing/2014/main" id="{7237BCE5-3E46-EE0D-8024-06B6BBCA5015}"/>
                </a:ext>
              </a:extLst>
            </p:cNvPr>
            <p:cNvPicPr/>
            <p:nvPr/>
          </p:nvPicPr>
          <p:blipFill>
            <a:blip r:embed="rId14" cstate="print"/>
            <a:stretch>
              <a:fillRect/>
            </a:stretch>
          </p:blipFill>
          <p:spPr>
            <a:xfrm>
              <a:off x="8706637" y="710209"/>
              <a:ext cx="37643" cy="17474"/>
            </a:xfrm>
            <a:prstGeom prst="rect">
              <a:avLst/>
            </a:prstGeom>
          </p:spPr>
        </p:pic>
        <p:pic>
          <p:nvPicPr>
            <p:cNvPr id="27" name="object 26">
              <a:extLst>
                <a:ext uri="{FF2B5EF4-FFF2-40B4-BE49-F238E27FC236}">
                  <a16:creationId xmlns:a16="http://schemas.microsoft.com/office/drawing/2014/main" id="{0E41C7A0-8D9C-0978-034A-79F278A4DBB5}"/>
                </a:ext>
              </a:extLst>
            </p:cNvPr>
            <p:cNvPicPr/>
            <p:nvPr/>
          </p:nvPicPr>
          <p:blipFill>
            <a:blip r:embed="rId15" cstate="print"/>
            <a:stretch>
              <a:fillRect/>
            </a:stretch>
          </p:blipFill>
          <p:spPr>
            <a:xfrm>
              <a:off x="8795270" y="716101"/>
              <a:ext cx="33629" cy="19202"/>
            </a:xfrm>
            <a:prstGeom prst="rect">
              <a:avLst/>
            </a:prstGeom>
          </p:spPr>
        </p:pic>
        <p:pic>
          <p:nvPicPr>
            <p:cNvPr id="28" name="object 27">
              <a:extLst>
                <a:ext uri="{FF2B5EF4-FFF2-40B4-BE49-F238E27FC236}">
                  <a16:creationId xmlns:a16="http://schemas.microsoft.com/office/drawing/2014/main" id="{58C6151A-4B8E-681C-443B-CAD3B4ADD797}"/>
                </a:ext>
              </a:extLst>
            </p:cNvPr>
            <p:cNvPicPr/>
            <p:nvPr/>
          </p:nvPicPr>
          <p:blipFill>
            <a:blip r:embed="rId16" cstate="print"/>
            <a:stretch>
              <a:fillRect/>
            </a:stretch>
          </p:blipFill>
          <p:spPr>
            <a:xfrm>
              <a:off x="8751188" y="710209"/>
              <a:ext cx="37579" cy="17475"/>
            </a:xfrm>
            <a:prstGeom prst="rect">
              <a:avLst/>
            </a:prstGeom>
          </p:spPr>
        </p:pic>
        <p:pic>
          <p:nvPicPr>
            <p:cNvPr id="29" name="object 28">
              <a:extLst>
                <a:ext uri="{FF2B5EF4-FFF2-40B4-BE49-F238E27FC236}">
                  <a16:creationId xmlns:a16="http://schemas.microsoft.com/office/drawing/2014/main" id="{CD10DFEB-8180-9BFA-3896-E2514220E075}"/>
                </a:ext>
              </a:extLst>
            </p:cNvPr>
            <p:cNvPicPr/>
            <p:nvPr/>
          </p:nvPicPr>
          <p:blipFill>
            <a:blip r:embed="rId17" cstate="print"/>
            <a:stretch>
              <a:fillRect/>
            </a:stretch>
          </p:blipFill>
          <p:spPr>
            <a:xfrm>
              <a:off x="8632519" y="652144"/>
              <a:ext cx="228169" cy="91389"/>
            </a:xfrm>
            <a:prstGeom prst="rect">
              <a:avLst/>
            </a:prstGeom>
          </p:spPr>
        </p:pic>
        <p:pic>
          <p:nvPicPr>
            <p:cNvPr id="30" name="object 29">
              <a:extLst>
                <a:ext uri="{FF2B5EF4-FFF2-40B4-BE49-F238E27FC236}">
                  <a16:creationId xmlns:a16="http://schemas.microsoft.com/office/drawing/2014/main" id="{16571B8E-F1D9-6EC1-9021-BBB16142E7E9}"/>
                </a:ext>
              </a:extLst>
            </p:cNvPr>
            <p:cNvPicPr/>
            <p:nvPr/>
          </p:nvPicPr>
          <p:blipFill>
            <a:blip r:embed="rId18" cstate="print"/>
            <a:stretch>
              <a:fillRect/>
            </a:stretch>
          </p:blipFill>
          <p:spPr>
            <a:xfrm>
              <a:off x="8236835" y="747548"/>
              <a:ext cx="1023258" cy="827852"/>
            </a:xfrm>
            <a:prstGeom prst="rect">
              <a:avLst/>
            </a:prstGeom>
          </p:spPr>
        </p:pic>
        <p:pic>
          <p:nvPicPr>
            <p:cNvPr id="31" name="object 30">
              <a:extLst>
                <a:ext uri="{FF2B5EF4-FFF2-40B4-BE49-F238E27FC236}">
                  <a16:creationId xmlns:a16="http://schemas.microsoft.com/office/drawing/2014/main" id="{3E5AA424-D9E2-2E2E-FFB3-829AE7451670}"/>
                </a:ext>
              </a:extLst>
            </p:cNvPr>
            <p:cNvPicPr/>
            <p:nvPr/>
          </p:nvPicPr>
          <p:blipFill>
            <a:blip r:embed="rId19" cstate="print"/>
            <a:stretch>
              <a:fillRect/>
            </a:stretch>
          </p:blipFill>
          <p:spPr>
            <a:xfrm>
              <a:off x="8576357" y="1005446"/>
              <a:ext cx="354775" cy="96532"/>
            </a:xfrm>
            <a:prstGeom prst="rect">
              <a:avLst/>
            </a:prstGeom>
          </p:spPr>
        </p:pic>
        <p:pic>
          <p:nvPicPr>
            <p:cNvPr id="32" name="object 31">
              <a:extLst>
                <a:ext uri="{FF2B5EF4-FFF2-40B4-BE49-F238E27FC236}">
                  <a16:creationId xmlns:a16="http://schemas.microsoft.com/office/drawing/2014/main" id="{34B64E16-D6E4-FDFE-7385-AEA05CE48B33}"/>
                </a:ext>
              </a:extLst>
            </p:cNvPr>
            <p:cNvPicPr/>
            <p:nvPr/>
          </p:nvPicPr>
          <p:blipFill>
            <a:blip r:embed="rId20" cstate="print"/>
            <a:stretch>
              <a:fillRect/>
            </a:stretch>
          </p:blipFill>
          <p:spPr>
            <a:xfrm>
              <a:off x="8236831" y="622077"/>
              <a:ext cx="1023157" cy="860092"/>
            </a:xfrm>
            <a:prstGeom prst="rect">
              <a:avLst/>
            </a:prstGeom>
          </p:spPr>
        </p:pic>
        <p:pic>
          <p:nvPicPr>
            <p:cNvPr id="33" name="object 32">
              <a:extLst>
                <a:ext uri="{FF2B5EF4-FFF2-40B4-BE49-F238E27FC236}">
                  <a16:creationId xmlns:a16="http://schemas.microsoft.com/office/drawing/2014/main" id="{35DD2319-8A9D-BE9D-2155-8BBFF029A58D}"/>
                </a:ext>
              </a:extLst>
            </p:cNvPr>
            <p:cNvPicPr/>
            <p:nvPr/>
          </p:nvPicPr>
          <p:blipFill>
            <a:blip r:embed="rId21" cstate="print"/>
            <a:stretch>
              <a:fillRect/>
            </a:stretch>
          </p:blipFill>
          <p:spPr>
            <a:xfrm>
              <a:off x="8620150" y="991806"/>
              <a:ext cx="264122" cy="216585"/>
            </a:xfrm>
            <a:prstGeom prst="rect">
              <a:avLst/>
            </a:prstGeom>
          </p:spPr>
        </p:pic>
        <p:sp>
          <p:nvSpPr>
            <p:cNvPr id="34" name="object 33">
              <a:extLst>
                <a:ext uri="{FF2B5EF4-FFF2-40B4-BE49-F238E27FC236}">
                  <a16:creationId xmlns:a16="http://schemas.microsoft.com/office/drawing/2014/main" id="{014EC485-5FB4-F34B-D344-BCB7A5E1F5CB}"/>
                </a:ext>
              </a:extLst>
            </p:cNvPr>
            <p:cNvSpPr/>
            <p:nvPr/>
          </p:nvSpPr>
          <p:spPr>
            <a:xfrm>
              <a:off x="8381912" y="733579"/>
              <a:ext cx="19685" cy="15240"/>
            </a:xfrm>
            <a:custGeom>
              <a:avLst/>
              <a:gdLst/>
              <a:ahLst/>
              <a:cxnLst/>
              <a:rect l="l" t="t" r="r" b="b"/>
              <a:pathLst>
                <a:path w="19684" h="15240">
                  <a:moveTo>
                    <a:pt x="10337" y="0"/>
                  </a:moveTo>
                  <a:lnTo>
                    <a:pt x="7162" y="0"/>
                  </a:lnTo>
                  <a:lnTo>
                    <a:pt x="5283" y="558"/>
                  </a:lnTo>
                  <a:lnTo>
                    <a:pt x="3479" y="939"/>
                  </a:lnTo>
                  <a:lnTo>
                    <a:pt x="2552" y="1333"/>
                  </a:lnTo>
                  <a:lnTo>
                    <a:pt x="647" y="2616"/>
                  </a:lnTo>
                  <a:lnTo>
                    <a:pt x="0" y="4013"/>
                  </a:lnTo>
                  <a:lnTo>
                    <a:pt x="38" y="7023"/>
                  </a:lnTo>
                  <a:lnTo>
                    <a:pt x="317" y="7467"/>
                  </a:lnTo>
                  <a:lnTo>
                    <a:pt x="495" y="7848"/>
                  </a:lnTo>
                  <a:lnTo>
                    <a:pt x="749" y="8064"/>
                  </a:lnTo>
                  <a:lnTo>
                    <a:pt x="1778" y="8801"/>
                  </a:lnTo>
                  <a:lnTo>
                    <a:pt x="2209" y="9016"/>
                  </a:lnTo>
                  <a:lnTo>
                    <a:pt x="2832" y="9461"/>
                  </a:lnTo>
                  <a:lnTo>
                    <a:pt x="3733" y="10185"/>
                  </a:lnTo>
                  <a:lnTo>
                    <a:pt x="4940" y="11582"/>
                  </a:lnTo>
                  <a:lnTo>
                    <a:pt x="6108" y="13423"/>
                  </a:lnTo>
                  <a:lnTo>
                    <a:pt x="7404" y="14427"/>
                  </a:lnTo>
                  <a:lnTo>
                    <a:pt x="9017" y="14757"/>
                  </a:lnTo>
                  <a:lnTo>
                    <a:pt x="9410" y="14858"/>
                  </a:lnTo>
                  <a:lnTo>
                    <a:pt x="10731" y="14858"/>
                  </a:lnTo>
                  <a:lnTo>
                    <a:pt x="19304" y="6172"/>
                  </a:lnTo>
                  <a:lnTo>
                    <a:pt x="18973" y="5626"/>
                  </a:lnTo>
                  <a:lnTo>
                    <a:pt x="18694" y="5346"/>
                  </a:lnTo>
                  <a:lnTo>
                    <a:pt x="15532" y="2832"/>
                  </a:lnTo>
                  <a:lnTo>
                    <a:pt x="14071" y="1612"/>
                  </a:lnTo>
                  <a:lnTo>
                    <a:pt x="12573" y="723"/>
                  </a:lnTo>
                  <a:lnTo>
                    <a:pt x="11341" y="393"/>
                  </a:lnTo>
                  <a:lnTo>
                    <a:pt x="10337" y="0"/>
                  </a:lnTo>
                  <a:close/>
                </a:path>
              </a:pathLst>
            </a:custGeom>
            <a:solidFill>
              <a:srgbClr val="E8E8E9"/>
            </a:solidFill>
          </p:spPr>
          <p:txBody>
            <a:bodyPr wrap="square" lIns="0" tIns="0" rIns="0" bIns="0" rtlCol="0"/>
            <a:lstStyle/>
            <a:p>
              <a:endParaRPr/>
            </a:p>
          </p:txBody>
        </p:sp>
        <p:sp>
          <p:nvSpPr>
            <p:cNvPr id="35" name="object 34">
              <a:extLst>
                <a:ext uri="{FF2B5EF4-FFF2-40B4-BE49-F238E27FC236}">
                  <a16:creationId xmlns:a16="http://schemas.microsoft.com/office/drawing/2014/main" id="{F0763F94-667A-9DD8-6386-E28E31BDD93B}"/>
                </a:ext>
              </a:extLst>
            </p:cNvPr>
            <p:cNvSpPr/>
            <p:nvPr/>
          </p:nvSpPr>
          <p:spPr>
            <a:xfrm>
              <a:off x="8386860" y="735920"/>
              <a:ext cx="7620" cy="5715"/>
            </a:xfrm>
            <a:custGeom>
              <a:avLst/>
              <a:gdLst/>
              <a:ahLst/>
              <a:cxnLst/>
              <a:rect l="l" t="t" r="r" b="b"/>
              <a:pathLst>
                <a:path w="7620" h="5715">
                  <a:moveTo>
                    <a:pt x="3733" y="0"/>
                  </a:moveTo>
                  <a:lnTo>
                    <a:pt x="0" y="1396"/>
                  </a:lnTo>
                  <a:lnTo>
                    <a:pt x="330" y="2387"/>
                  </a:lnTo>
                  <a:lnTo>
                    <a:pt x="546" y="3454"/>
                  </a:lnTo>
                  <a:lnTo>
                    <a:pt x="5067" y="5168"/>
                  </a:lnTo>
                  <a:lnTo>
                    <a:pt x="6286" y="4724"/>
                  </a:lnTo>
                  <a:lnTo>
                    <a:pt x="7454" y="4229"/>
                  </a:lnTo>
                  <a:lnTo>
                    <a:pt x="6731" y="1117"/>
                  </a:lnTo>
                  <a:lnTo>
                    <a:pt x="5232" y="558"/>
                  </a:lnTo>
                  <a:lnTo>
                    <a:pt x="3733" y="0"/>
                  </a:lnTo>
                  <a:close/>
                </a:path>
              </a:pathLst>
            </a:custGeom>
            <a:solidFill>
              <a:srgbClr val="000000"/>
            </a:solidFill>
          </p:spPr>
          <p:txBody>
            <a:bodyPr wrap="square" lIns="0" tIns="0" rIns="0" bIns="0" rtlCol="0"/>
            <a:lstStyle/>
            <a:p>
              <a:endParaRPr/>
            </a:p>
          </p:txBody>
        </p:sp>
        <p:sp>
          <p:nvSpPr>
            <p:cNvPr id="36" name="object 35">
              <a:extLst>
                <a:ext uri="{FF2B5EF4-FFF2-40B4-BE49-F238E27FC236}">
                  <a16:creationId xmlns:a16="http://schemas.microsoft.com/office/drawing/2014/main" id="{73C58BFD-05D8-B3B3-362D-3482A41DA850}"/>
                </a:ext>
              </a:extLst>
            </p:cNvPr>
            <p:cNvSpPr/>
            <p:nvPr/>
          </p:nvSpPr>
          <p:spPr>
            <a:xfrm>
              <a:off x="8386414" y="735573"/>
              <a:ext cx="8255" cy="6350"/>
            </a:xfrm>
            <a:custGeom>
              <a:avLst/>
              <a:gdLst/>
              <a:ahLst/>
              <a:cxnLst/>
              <a:rect l="l" t="t" r="r" b="b"/>
              <a:pathLst>
                <a:path w="8254" h="6350">
                  <a:moveTo>
                    <a:pt x="5219" y="0"/>
                  </a:moveTo>
                  <a:lnTo>
                    <a:pt x="3340" y="0"/>
                  </a:lnTo>
                  <a:lnTo>
                    <a:pt x="1104" y="787"/>
                  </a:lnTo>
                  <a:lnTo>
                    <a:pt x="0" y="2247"/>
                  </a:lnTo>
                  <a:lnTo>
                    <a:pt x="85" y="3238"/>
                  </a:lnTo>
                  <a:lnTo>
                    <a:pt x="444" y="4406"/>
                  </a:lnTo>
                  <a:lnTo>
                    <a:pt x="4521" y="5918"/>
                  </a:lnTo>
                  <a:lnTo>
                    <a:pt x="6502" y="5918"/>
                  </a:lnTo>
                  <a:lnTo>
                    <a:pt x="6781" y="5854"/>
                  </a:lnTo>
                  <a:lnTo>
                    <a:pt x="7010" y="5740"/>
                  </a:lnTo>
                  <a:lnTo>
                    <a:pt x="7670" y="5511"/>
                  </a:lnTo>
                  <a:lnTo>
                    <a:pt x="8064" y="4800"/>
                  </a:lnTo>
                  <a:lnTo>
                    <a:pt x="8064" y="4406"/>
                  </a:lnTo>
                  <a:lnTo>
                    <a:pt x="4724" y="4406"/>
                  </a:lnTo>
                  <a:lnTo>
                    <a:pt x="2057" y="3238"/>
                  </a:lnTo>
                  <a:lnTo>
                    <a:pt x="1549" y="2628"/>
                  </a:lnTo>
                  <a:lnTo>
                    <a:pt x="1879" y="2247"/>
                  </a:lnTo>
                  <a:lnTo>
                    <a:pt x="3492" y="1523"/>
                  </a:lnTo>
                  <a:lnTo>
                    <a:pt x="7597" y="1523"/>
                  </a:lnTo>
                  <a:lnTo>
                    <a:pt x="7226" y="736"/>
                  </a:lnTo>
                  <a:lnTo>
                    <a:pt x="5943" y="177"/>
                  </a:lnTo>
                  <a:lnTo>
                    <a:pt x="5613" y="63"/>
                  </a:lnTo>
                  <a:lnTo>
                    <a:pt x="5219" y="0"/>
                  </a:lnTo>
                  <a:close/>
                </a:path>
                <a:path w="8254" h="6350">
                  <a:moveTo>
                    <a:pt x="7597" y="1523"/>
                  </a:moveTo>
                  <a:lnTo>
                    <a:pt x="5118" y="1523"/>
                  </a:lnTo>
                  <a:lnTo>
                    <a:pt x="5295" y="1562"/>
                  </a:lnTo>
                  <a:lnTo>
                    <a:pt x="6007" y="1854"/>
                  </a:lnTo>
                  <a:lnTo>
                    <a:pt x="6553" y="3848"/>
                  </a:lnTo>
                  <a:lnTo>
                    <a:pt x="6553" y="4254"/>
                  </a:lnTo>
                  <a:lnTo>
                    <a:pt x="6400" y="4406"/>
                  </a:lnTo>
                  <a:lnTo>
                    <a:pt x="8064" y="4406"/>
                  </a:lnTo>
                  <a:lnTo>
                    <a:pt x="7938" y="2247"/>
                  </a:lnTo>
                  <a:lnTo>
                    <a:pt x="7597" y="1523"/>
                  </a:lnTo>
                  <a:close/>
                </a:path>
              </a:pathLst>
            </a:custGeom>
            <a:solidFill>
              <a:srgbClr val="1E181A"/>
            </a:solidFill>
          </p:spPr>
          <p:txBody>
            <a:bodyPr wrap="square" lIns="0" tIns="0" rIns="0" bIns="0" rtlCol="0"/>
            <a:lstStyle/>
            <a:p>
              <a:endParaRPr/>
            </a:p>
          </p:txBody>
        </p:sp>
        <p:sp>
          <p:nvSpPr>
            <p:cNvPr id="37" name="object 36">
              <a:extLst>
                <a:ext uri="{FF2B5EF4-FFF2-40B4-BE49-F238E27FC236}">
                  <a16:creationId xmlns:a16="http://schemas.microsoft.com/office/drawing/2014/main" id="{4F2A3249-83B9-4B00-4EBD-2D03FF4259CC}"/>
                </a:ext>
              </a:extLst>
            </p:cNvPr>
            <p:cNvSpPr/>
            <p:nvPr/>
          </p:nvSpPr>
          <p:spPr>
            <a:xfrm>
              <a:off x="9079243" y="735088"/>
              <a:ext cx="62865" cy="18415"/>
            </a:xfrm>
            <a:custGeom>
              <a:avLst/>
              <a:gdLst/>
              <a:ahLst/>
              <a:cxnLst/>
              <a:rect l="l" t="t" r="r" b="b"/>
              <a:pathLst>
                <a:path w="62865" h="18415">
                  <a:moveTo>
                    <a:pt x="20777" y="14414"/>
                  </a:moveTo>
                  <a:lnTo>
                    <a:pt x="20662" y="13855"/>
                  </a:lnTo>
                  <a:lnTo>
                    <a:pt x="20358" y="12865"/>
                  </a:lnTo>
                  <a:lnTo>
                    <a:pt x="19519" y="11582"/>
                  </a:lnTo>
                  <a:lnTo>
                    <a:pt x="18491" y="10629"/>
                  </a:lnTo>
                  <a:lnTo>
                    <a:pt x="16941" y="9118"/>
                  </a:lnTo>
                  <a:lnTo>
                    <a:pt x="15163" y="8013"/>
                  </a:lnTo>
                  <a:lnTo>
                    <a:pt x="11493" y="6172"/>
                  </a:lnTo>
                  <a:lnTo>
                    <a:pt x="10566" y="5727"/>
                  </a:lnTo>
                  <a:lnTo>
                    <a:pt x="9499" y="5168"/>
                  </a:lnTo>
                  <a:lnTo>
                    <a:pt x="8089" y="4622"/>
                  </a:lnTo>
                  <a:lnTo>
                    <a:pt x="6477" y="4127"/>
                  </a:lnTo>
                  <a:lnTo>
                    <a:pt x="4368" y="3556"/>
                  </a:lnTo>
                  <a:lnTo>
                    <a:pt x="3302" y="3340"/>
                  </a:lnTo>
                  <a:lnTo>
                    <a:pt x="533" y="2730"/>
                  </a:lnTo>
                  <a:lnTo>
                    <a:pt x="165" y="4622"/>
                  </a:lnTo>
                  <a:lnTo>
                    <a:pt x="101" y="5168"/>
                  </a:lnTo>
                  <a:lnTo>
                    <a:pt x="0" y="9118"/>
                  </a:lnTo>
                  <a:lnTo>
                    <a:pt x="304" y="11188"/>
                  </a:lnTo>
                  <a:lnTo>
                    <a:pt x="800" y="12522"/>
                  </a:lnTo>
                  <a:lnTo>
                    <a:pt x="1701" y="13195"/>
                  </a:lnTo>
                  <a:lnTo>
                    <a:pt x="2133" y="13576"/>
                  </a:lnTo>
                  <a:lnTo>
                    <a:pt x="2755" y="13855"/>
                  </a:lnTo>
                  <a:lnTo>
                    <a:pt x="4533" y="14414"/>
                  </a:lnTo>
                  <a:lnTo>
                    <a:pt x="6324" y="15011"/>
                  </a:lnTo>
                  <a:lnTo>
                    <a:pt x="8547" y="16027"/>
                  </a:lnTo>
                  <a:lnTo>
                    <a:pt x="11252" y="17310"/>
                  </a:lnTo>
                  <a:lnTo>
                    <a:pt x="12661" y="17856"/>
                  </a:lnTo>
                  <a:lnTo>
                    <a:pt x="13995" y="18097"/>
                  </a:lnTo>
                  <a:lnTo>
                    <a:pt x="14833" y="18097"/>
                  </a:lnTo>
                  <a:lnTo>
                    <a:pt x="20574" y="14528"/>
                  </a:lnTo>
                  <a:lnTo>
                    <a:pt x="20777" y="14414"/>
                  </a:lnTo>
                  <a:close/>
                </a:path>
                <a:path w="62865" h="18415">
                  <a:moveTo>
                    <a:pt x="62547" y="6235"/>
                  </a:moveTo>
                  <a:lnTo>
                    <a:pt x="62433" y="1790"/>
                  </a:lnTo>
                  <a:lnTo>
                    <a:pt x="62331" y="114"/>
                  </a:lnTo>
                  <a:lnTo>
                    <a:pt x="62204" y="0"/>
                  </a:lnTo>
                  <a:lnTo>
                    <a:pt x="58153" y="952"/>
                  </a:lnTo>
                  <a:lnTo>
                    <a:pt x="54356" y="2120"/>
                  </a:lnTo>
                  <a:lnTo>
                    <a:pt x="53073" y="2616"/>
                  </a:lnTo>
                  <a:lnTo>
                    <a:pt x="51904" y="3340"/>
                  </a:lnTo>
                  <a:lnTo>
                    <a:pt x="49009" y="5067"/>
                  </a:lnTo>
                  <a:lnTo>
                    <a:pt x="45834" y="7899"/>
                  </a:lnTo>
                  <a:lnTo>
                    <a:pt x="43472" y="11087"/>
                  </a:lnTo>
                  <a:lnTo>
                    <a:pt x="43662" y="11976"/>
                  </a:lnTo>
                  <a:lnTo>
                    <a:pt x="44335" y="14414"/>
                  </a:lnTo>
                  <a:lnTo>
                    <a:pt x="45885" y="16637"/>
                  </a:lnTo>
                  <a:lnTo>
                    <a:pt x="47510" y="17538"/>
                  </a:lnTo>
                  <a:lnTo>
                    <a:pt x="47904" y="17703"/>
                  </a:lnTo>
                  <a:lnTo>
                    <a:pt x="48399" y="17703"/>
                  </a:lnTo>
                  <a:lnTo>
                    <a:pt x="49517" y="17145"/>
                  </a:lnTo>
                  <a:lnTo>
                    <a:pt x="52743" y="15252"/>
                  </a:lnTo>
                  <a:lnTo>
                    <a:pt x="53289" y="14973"/>
                  </a:lnTo>
                  <a:lnTo>
                    <a:pt x="54203" y="14643"/>
                  </a:lnTo>
                  <a:lnTo>
                    <a:pt x="57518" y="13525"/>
                  </a:lnTo>
                  <a:lnTo>
                    <a:pt x="58801" y="12928"/>
                  </a:lnTo>
                  <a:lnTo>
                    <a:pt x="60134" y="11696"/>
                  </a:lnTo>
                  <a:lnTo>
                    <a:pt x="60871" y="11087"/>
                  </a:lnTo>
                  <a:lnTo>
                    <a:pt x="61645" y="10020"/>
                  </a:lnTo>
                  <a:lnTo>
                    <a:pt x="61925" y="9512"/>
                  </a:lnTo>
                  <a:lnTo>
                    <a:pt x="62141" y="8966"/>
                  </a:lnTo>
                  <a:lnTo>
                    <a:pt x="62331" y="8293"/>
                  </a:lnTo>
                  <a:lnTo>
                    <a:pt x="62433" y="7188"/>
                  </a:lnTo>
                  <a:lnTo>
                    <a:pt x="62547" y="6235"/>
                  </a:lnTo>
                  <a:close/>
                </a:path>
              </a:pathLst>
            </a:custGeom>
            <a:solidFill>
              <a:srgbClr val="E8E8E9"/>
            </a:solidFill>
          </p:spPr>
          <p:txBody>
            <a:bodyPr wrap="square" lIns="0" tIns="0" rIns="0" bIns="0" rtlCol="0"/>
            <a:lstStyle/>
            <a:p>
              <a:endParaRPr/>
            </a:p>
          </p:txBody>
        </p:sp>
        <p:sp>
          <p:nvSpPr>
            <p:cNvPr id="38" name="object 37">
              <a:extLst>
                <a:ext uri="{FF2B5EF4-FFF2-40B4-BE49-F238E27FC236}">
                  <a16:creationId xmlns:a16="http://schemas.microsoft.com/office/drawing/2014/main" id="{195C7F05-2700-D19D-C52A-DED32885BAA7}"/>
                </a:ext>
              </a:extLst>
            </p:cNvPr>
            <p:cNvSpPr/>
            <p:nvPr/>
          </p:nvSpPr>
          <p:spPr>
            <a:xfrm>
              <a:off x="9129308" y="737469"/>
              <a:ext cx="5715" cy="9525"/>
            </a:xfrm>
            <a:custGeom>
              <a:avLst/>
              <a:gdLst/>
              <a:ahLst/>
              <a:cxnLst/>
              <a:rect l="l" t="t" r="r" b="b"/>
              <a:pathLst>
                <a:path w="5715" h="9525">
                  <a:moveTo>
                    <a:pt x="0" y="0"/>
                  </a:moveTo>
                  <a:lnTo>
                    <a:pt x="0" y="3683"/>
                  </a:lnTo>
                  <a:lnTo>
                    <a:pt x="1409" y="9474"/>
                  </a:lnTo>
                  <a:lnTo>
                    <a:pt x="3505" y="6743"/>
                  </a:lnTo>
                  <a:lnTo>
                    <a:pt x="5295" y="5359"/>
                  </a:lnTo>
                  <a:lnTo>
                    <a:pt x="5575" y="457"/>
                  </a:lnTo>
                  <a:lnTo>
                    <a:pt x="2514" y="1066"/>
                  </a:lnTo>
                  <a:lnTo>
                    <a:pt x="1168" y="1016"/>
                  </a:lnTo>
                  <a:lnTo>
                    <a:pt x="457" y="1397"/>
                  </a:lnTo>
                  <a:lnTo>
                    <a:pt x="0" y="0"/>
                  </a:lnTo>
                  <a:close/>
                </a:path>
              </a:pathLst>
            </a:custGeom>
            <a:solidFill>
              <a:srgbClr val="000000"/>
            </a:solidFill>
          </p:spPr>
          <p:txBody>
            <a:bodyPr wrap="square" lIns="0" tIns="0" rIns="0" bIns="0" rtlCol="0"/>
            <a:lstStyle/>
            <a:p>
              <a:endParaRPr/>
            </a:p>
          </p:txBody>
        </p:sp>
        <p:sp>
          <p:nvSpPr>
            <p:cNvPr id="39" name="object 38">
              <a:extLst>
                <a:ext uri="{FF2B5EF4-FFF2-40B4-BE49-F238E27FC236}">
                  <a16:creationId xmlns:a16="http://schemas.microsoft.com/office/drawing/2014/main" id="{31B308AF-7C3F-4EF4-5819-80DD69DDC1B7}"/>
                </a:ext>
              </a:extLst>
            </p:cNvPr>
            <p:cNvSpPr/>
            <p:nvPr/>
          </p:nvSpPr>
          <p:spPr>
            <a:xfrm>
              <a:off x="9128599" y="737746"/>
              <a:ext cx="6985" cy="8255"/>
            </a:xfrm>
            <a:custGeom>
              <a:avLst/>
              <a:gdLst/>
              <a:ahLst/>
              <a:cxnLst/>
              <a:rect l="l" t="t" r="r" b="b"/>
              <a:pathLst>
                <a:path w="6984" h="8254">
                  <a:moveTo>
                    <a:pt x="4724" y="0"/>
                  </a:moveTo>
                  <a:lnTo>
                    <a:pt x="2616" y="0"/>
                  </a:lnTo>
                  <a:lnTo>
                    <a:pt x="1219" y="63"/>
                  </a:lnTo>
                  <a:lnTo>
                    <a:pt x="0" y="63"/>
                  </a:lnTo>
                  <a:lnTo>
                    <a:pt x="0" y="3568"/>
                  </a:lnTo>
                  <a:lnTo>
                    <a:pt x="380" y="5295"/>
                  </a:lnTo>
                  <a:lnTo>
                    <a:pt x="1219" y="7683"/>
                  </a:lnTo>
                  <a:lnTo>
                    <a:pt x="4114" y="7683"/>
                  </a:lnTo>
                  <a:lnTo>
                    <a:pt x="5834" y="6184"/>
                  </a:lnTo>
                  <a:lnTo>
                    <a:pt x="2438" y="6184"/>
                  </a:lnTo>
                  <a:lnTo>
                    <a:pt x="1866" y="5029"/>
                  </a:lnTo>
                  <a:lnTo>
                    <a:pt x="1490" y="3568"/>
                  </a:lnTo>
                  <a:lnTo>
                    <a:pt x="1549" y="1562"/>
                  </a:lnTo>
                  <a:lnTo>
                    <a:pt x="1841" y="1511"/>
                  </a:lnTo>
                  <a:lnTo>
                    <a:pt x="6108" y="1511"/>
                  </a:lnTo>
                  <a:lnTo>
                    <a:pt x="4724" y="0"/>
                  </a:lnTo>
                  <a:close/>
                </a:path>
                <a:path w="6984" h="8254">
                  <a:moveTo>
                    <a:pt x="6108" y="1511"/>
                  </a:moveTo>
                  <a:lnTo>
                    <a:pt x="4114" y="1511"/>
                  </a:lnTo>
                  <a:lnTo>
                    <a:pt x="4610" y="2070"/>
                  </a:lnTo>
                  <a:lnTo>
                    <a:pt x="5105" y="2565"/>
                  </a:lnTo>
                  <a:lnTo>
                    <a:pt x="5291" y="3289"/>
                  </a:lnTo>
                  <a:lnTo>
                    <a:pt x="5283" y="4673"/>
                  </a:lnTo>
                  <a:lnTo>
                    <a:pt x="5181" y="4851"/>
                  </a:lnTo>
                  <a:lnTo>
                    <a:pt x="5003" y="4914"/>
                  </a:lnTo>
                  <a:lnTo>
                    <a:pt x="4292" y="5511"/>
                  </a:lnTo>
                  <a:lnTo>
                    <a:pt x="3543" y="6184"/>
                  </a:lnTo>
                  <a:lnTo>
                    <a:pt x="5834" y="6184"/>
                  </a:lnTo>
                  <a:lnTo>
                    <a:pt x="5994" y="5968"/>
                  </a:lnTo>
                  <a:lnTo>
                    <a:pt x="6286" y="5791"/>
                  </a:lnTo>
                  <a:lnTo>
                    <a:pt x="6592" y="5511"/>
                  </a:lnTo>
                  <a:lnTo>
                    <a:pt x="6718" y="5130"/>
                  </a:lnTo>
                  <a:lnTo>
                    <a:pt x="6781" y="3289"/>
                  </a:lnTo>
                  <a:lnTo>
                    <a:pt x="6515" y="1955"/>
                  </a:lnTo>
                  <a:lnTo>
                    <a:pt x="6108" y="1511"/>
                  </a:lnTo>
                  <a:close/>
                </a:path>
              </a:pathLst>
            </a:custGeom>
            <a:solidFill>
              <a:srgbClr val="1E181A"/>
            </a:solidFill>
          </p:spPr>
          <p:txBody>
            <a:bodyPr wrap="square" lIns="0" tIns="0" rIns="0" bIns="0" rtlCol="0"/>
            <a:lstStyle/>
            <a:p>
              <a:endParaRPr/>
            </a:p>
          </p:txBody>
        </p:sp>
        <p:sp>
          <p:nvSpPr>
            <p:cNvPr id="40" name="object 39">
              <a:extLst>
                <a:ext uri="{FF2B5EF4-FFF2-40B4-BE49-F238E27FC236}">
                  <a16:creationId xmlns:a16="http://schemas.microsoft.com/office/drawing/2014/main" id="{72DF7FE8-F99B-4363-44F3-6C4023BE25DA}"/>
                </a:ext>
              </a:extLst>
            </p:cNvPr>
            <p:cNvSpPr/>
            <p:nvPr/>
          </p:nvSpPr>
          <p:spPr>
            <a:xfrm>
              <a:off x="9086348" y="738809"/>
              <a:ext cx="6350" cy="9525"/>
            </a:xfrm>
            <a:custGeom>
              <a:avLst/>
              <a:gdLst/>
              <a:ahLst/>
              <a:cxnLst/>
              <a:rect l="l" t="t" r="r" b="b"/>
              <a:pathLst>
                <a:path w="6350" h="9525">
                  <a:moveTo>
                    <a:pt x="0" y="0"/>
                  </a:moveTo>
                  <a:lnTo>
                    <a:pt x="0" y="3568"/>
                  </a:lnTo>
                  <a:lnTo>
                    <a:pt x="1320" y="9410"/>
                  </a:lnTo>
                  <a:lnTo>
                    <a:pt x="3949" y="7683"/>
                  </a:lnTo>
                  <a:lnTo>
                    <a:pt x="5664" y="6299"/>
                  </a:lnTo>
                  <a:lnTo>
                    <a:pt x="6007" y="1397"/>
                  </a:lnTo>
                  <a:lnTo>
                    <a:pt x="2832" y="1346"/>
                  </a:lnTo>
                  <a:lnTo>
                    <a:pt x="546" y="1231"/>
                  </a:lnTo>
                  <a:lnTo>
                    <a:pt x="0" y="0"/>
                  </a:lnTo>
                  <a:close/>
                </a:path>
              </a:pathLst>
            </a:custGeom>
            <a:solidFill>
              <a:srgbClr val="000000"/>
            </a:solidFill>
          </p:spPr>
          <p:txBody>
            <a:bodyPr wrap="square" lIns="0" tIns="0" rIns="0" bIns="0" rtlCol="0"/>
            <a:lstStyle/>
            <a:p>
              <a:endParaRPr/>
            </a:p>
          </p:txBody>
        </p:sp>
        <p:sp>
          <p:nvSpPr>
            <p:cNvPr id="41" name="object 40">
              <a:extLst>
                <a:ext uri="{FF2B5EF4-FFF2-40B4-BE49-F238E27FC236}">
                  <a16:creationId xmlns:a16="http://schemas.microsoft.com/office/drawing/2014/main" id="{B615320F-680F-F6B6-B5B8-38B201EE7560}"/>
                </a:ext>
              </a:extLst>
            </p:cNvPr>
            <p:cNvSpPr/>
            <p:nvPr/>
          </p:nvSpPr>
          <p:spPr>
            <a:xfrm>
              <a:off x="9085616" y="739087"/>
              <a:ext cx="7620" cy="8255"/>
            </a:xfrm>
            <a:custGeom>
              <a:avLst/>
              <a:gdLst/>
              <a:ahLst/>
              <a:cxnLst/>
              <a:rect l="l" t="t" r="r" b="b"/>
              <a:pathLst>
                <a:path w="7620" h="8254">
                  <a:moveTo>
                    <a:pt x="1562" y="0"/>
                  </a:moveTo>
                  <a:lnTo>
                    <a:pt x="0" y="0"/>
                  </a:lnTo>
                  <a:lnTo>
                    <a:pt x="0" y="3505"/>
                  </a:lnTo>
                  <a:lnTo>
                    <a:pt x="1104" y="8140"/>
                  </a:lnTo>
                  <a:lnTo>
                    <a:pt x="4724" y="8140"/>
                  </a:lnTo>
                  <a:lnTo>
                    <a:pt x="5842" y="7404"/>
                  </a:lnTo>
                  <a:lnTo>
                    <a:pt x="6781" y="6629"/>
                  </a:lnTo>
                  <a:lnTo>
                    <a:pt x="2514" y="6629"/>
                  </a:lnTo>
                  <a:lnTo>
                    <a:pt x="1453" y="3505"/>
                  </a:lnTo>
                  <a:lnTo>
                    <a:pt x="1562" y="1562"/>
                  </a:lnTo>
                  <a:lnTo>
                    <a:pt x="5907" y="1562"/>
                  </a:lnTo>
                  <a:lnTo>
                    <a:pt x="4889" y="393"/>
                  </a:lnTo>
                  <a:lnTo>
                    <a:pt x="2057" y="215"/>
                  </a:lnTo>
                  <a:lnTo>
                    <a:pt x="1778" y="114"/>
                  </a:lnTo>
                  <a:lnTo>
                    <a:pt x="1562" y="0"/>
                  </a:lnTo>
                  <a:close/>
                </a:path>
                <a:path w="7620" h="8254">
                  <a:moveTo>
                    <a:pt x="5907" y="1562"/>
                  </a:moveTo>
                  <a:lnTo>
                    <a:pt x="1562" y="1562"/>
                  </a:lnTo>
                  <a:lnTo>
                    <a:pt x="1714" y="1676"/>
                  </a:lnTo>
                  <a:lnTo>
                    <a:pt x="2019" y="1727"/>
                  </a:lnTo>
                  <a:lnTo>
                    <a:pt x="2336" y="1727"/>
                  </a:lnTo>
                  <a:lnTo>
                    <a:pt x="4191" y="1841"/>
                  </a:lnTo>
                  <a:lnTo>
                    <a:pt x="5461" y="3289"/>
                  </a:lnTo>
                  <a:lnTo>
                    <a:pt x="5706" y="4127"/>
                  </a:lnTo>
                  <a:lnTo>
                    <a:pt x="5664" y="5613"/>
                  </a:lnTo>
                  <a:lnTo>
                    <a:pt x="5118" y="6070"/>
                  </a:lnTo>
                  <a:lnTo>
                    <a:pt x="4292" y="6629"/>
                  </a:lnTo>
                  <a:lnTo>
                    <a:pt x="6781" y="6629"/>
                  </a:lnTo>
                  <a:lnTo>
                    <a:pt x="7124" y="6400"/>
                  </a:lnTo>
                  <a:lnTo>
                    <a:pt x="7226" y="4127"/>
                  </a:lnTo>
                  <a:lnTo>
                    <a:pt x="6908" y="2666"/>
                  </a:lnTo>
                  <a:lnTo>
                    <a:pt x="5907" y="1562"/>
                  </a:lnTo>
                  <a:close/>
                </a:path>
              </a:pathLst>
            </a:custGeom>
            <a:solidFill>
              <a:srgbClr val="1E181A"/>
            </a:solidFill>
          </p:spPr>
          <p:txBody>
            <a:bodyPr wrap="square" lIns="0" tIns="0" rIns="0" bIns="0" rtlCol="0"/>
            <a:lstStyle/>
            <a:p>
              <a:endParaRPr/>
            </a:p>
          </p:txBody>
        </p:sp>
        <p:sp>
          <p:nvSpPr>
            <p:cNvPr id="42" name="object 41">
              <a:extLst>
                <a:ext uri="{FF2B5EF4-FFF2-40B4-BE49-F238E27FC236}">
                  <a16:creationId xmlns:a16="http://schemas.microsoft.com/office/drawing/2014/main" id="{51E88CD8-A098-7420-0CBC-763904539E5E}"/>
                </a:ext>
              </a:extLst>
            </p:cNvPr>
            <p:cNvSpPr/>
            <p:nvPr/>
          </p:nvSpPr>
          <p:spPr>
            <a:xfrm>
              <a:off x="8623095" y="746209"/>
              <a:ext cx="34925" cy="31115"/>
            </a:xfrm>
            <a:custGeom>
              <a:avLst/>
              <a:gdLst/>
              <a:ahLst/>
              <a:cxnLst/>
              <a:rect l="l" t="t" r="r" b="b"/>
              <a:pathLst>
                <a:path w="34925" h="31115">
                  <a:moveTo>
                    <a:pt x="17068" y="0"/>
                  </a:moveTo>
                  <a:lnTo>
                    <a:pt x="8770" y="8017"/>
                  </a:lnTo>
                  <a:lnTo>
                    <a:pt x="3143" y="19835"/>
                  </a:lnTo>
                  <a:lnTo>
                    <a:pt x="0" y="28725"/>
                  </a:lnTo>
                  <a:lnTo>
                    <a:pt x="14528" y="18260"/>
                  </a:lnTo>
                  <a:lnTo>
                    <a:pt x="18071" y="20371"/>
                  </a:lnTo>
                  <a:lnTo>
                    <a:pt x="17283" y="23629"/>
                  </a:lnTo>
                  <a:lnTo>
                    <a:pt x="15730" y="27043"/>
                  </a:lnTo>
                  <a:lnTo>
                    <a:pt x="16979" y="29626"/>
                  </a:lnTo>
                  <a:lnTo>
                    <a:pt x="27242" y="30510"/>
                  </a:lnTo>
                  <a:lnTo>
                    <a:pt x="33681" y="23627"/>
                  </a:lnTo>
                  <a:lnTo>
                    <a:pt x="34580" y="12965"/>
                  </a:lnTo>
                  <a:lnTo>
                    <a:pt x="28219" y="2512"/>
                  </a:lnTo>
                  <a:lnTo>
                    <a:pt x="17068" y="0"/>
                  </a:lnTo>
                  <a:close/>
                </a:path>
              </a:pathLst>
            </a:custGeom>
            <a:solidFill>
              <a:srgbClr val="E4BC13"/>
            </a:solidFill>
          </p:spPr>
          <p:txBody>
            <a:bodyPr wrap="square" lIns="0" tIns="0" rIns="0" bIns="0" rtlCol="0"/>
            <a:lstStyle/>
            <a:p>
              <a:endParaRPr/>
            </a:p>
          </p:txBody>
        </p:sp>
        <p:sp>
          <p:nvSpPr>
            <p:cNvPr id="43" name="object 42">
              <a:extLst>
                <a:ext uri="{FF2B5EF4-FFF2-40B4-BE49-F238E27FC236}">
                  <a16:creationId xmlns:a16="http://schemas.microsoft.com/office/drawing/2014/main" id="{C4A37354-FF5D-CEAB-C99F-D2251E800BE3}"/>
                </a:ext>
              </a:extLst>
            </p:cNvPr>
            <p:cNvSpPr/>
            <p:nvPr/>
          </p:nvSpPr>
          <p:spPr>
            <a:xfrm>
              <a:off x="8622372" y="744160"/>
              <a:ext cx="36830" cy="34290"/>
            </a:xfrm>
            <a:custGeom>
              <a:avLst/>
              <a:gdLst/>
              <a:ahLst/>
              <a:cxnLst/>
              <a:rect l="l" t="t" r="r" b="b"/>
              <a:pathLst>
                <a:path w="36829" h="34290">
                  <a:moveTo>
                    <a:pt x="21920" y="0"/>
                  </a:moveTo>
                  <a:lnTo>
                    <a:pt x="1054" y="27724"/>
                  </a:lnTo>
                  <a:lnTo>
                    <a:pt x="0" y="30492"/>
                  </a:lnTo>
                  <a:lnTo>
                    <a:pt x="1397" y="31051"/>
                  </a:lnTo>
                  <a:lnTo>
                    <a:pt x="4847" y="21330"/>
                  </a:lnTo>
                  <a:lnTo>
                    <a:pt x="8397" y="13428"/>
                  </a:lnTo>
                  <a:lnTo>
                    <a:pt x="13067" y="6467"/>
                  </a:lnTo>
                  <a:lnTo>
                    <a:pt x="18884" y="2451"/>
                  </a:lnTo>
                  <a:lnTo>
                    <a:pt x="21882" y="1562"/>
                  </a:lnTo>
                  <a:lnTo>
                    <a:pt x="25158" y="2451"/>
                  </a:lnTo>
                  <a:lnTo>
                    <a:pt x="28448" y="5105"/>
                  </a:lnTo>
                  <a:lnTo>
                    <a:pt x="32870" y="10587"/>
                  </a:lnTo>
                  <a:lnTo>
                    <a:pt x="34817" y="16687"/>
                  </a:lnTo>
                  <a:lnTo>
                    <a:pt x="34563" y="22693"/>
                  </a:lnTo>
                  <a:lnTo>
                    <a:pt x="32385" y="27889"/>
                  </a:lnTo>
                  <a:lnTo>
                    <a:pt x="29057" y="32778"/>
                  </a:lnTo>
                  <a:lnTo>
                    <a:pt x="23710" y="34010"/>
                  </a:lnTo>
                  <a:lnTo>
                    <a:pt x="18034" y="31000"/>
                  </a:lnTo>
                  <a:lnTo>
                    <a:pt x="17272" y="30492"/>
                  </a:lnTo>
                  <a:lnTo>
                    <a:pt x="16865" y="29387"/>
                  </a:lnTo>
                  <a:lnTo>
                    <a:pt x="18199" y="26771"/>
                  </a:lnTo>
                  <a:lnTo>
                    <a:pt x="20091" y="23266"/>
                  </a:lnTo>
                  <a:lnTo>
                    <a:pt x="18821" y="20650"/>
                  </a:lnTo>
                  <a:lnTo>
                    <a:pt x="17475" y="19926"/>
                  </a:lnTo>
                  <a:lnTo>
                    <a:pt x="15367" y="19596"/>
                  </a:lnTo>
                  <a:lnTo>
                    <a:pt x="15151" y="21043"/>
                  </a:lnTo>
                  <a:lnTo>
                    <a:pt x="16713" y="21323"/>
                  </a:lnTo>
                  <a:lnTo>
                    <a:pt x="17703" y="21704"/>
                  </a:lnTo>
                  <a:lnTo>
                    <a:pt x="18427" y="23215"/>
                  </a:lnTo>
                  <a:lnTo>
                    <a:pt x="15252" y="29273"/>
                  </a:lnTo>
                  <a:lnTo>
                    <a:pt x="16027" y="31330"/>
                  </a:lnTo>
                  <a:lnTo>
                    <a:pt x="16598" y="31902"/>
                  </a:lnTo>
                  <a:lnTo>
                    <a:pt x="19761" y="33566"/>
                  </a:lnTo>
                  <a:lnTo>
                    <a:pt x="21920" y="34124"/>
                  </a:lnTo>
                  <a:lnTo>
                    <a:pt x="23990" y="34124"/>
                  </a:lnTo>
                  <a:lnTo>
                    <a:pt x="28219" y="34124"/>
                  </a:lnTo>
                  <a:lnTo>
                    <a:pt x="31610" y="31610"/>
                  </a:lnTo>
                  <a:lnTo>
                    <a:pt x="33629" y="28727"/>
                  </a:lnTo>
                  <a:lnTo>
                    <a:pt x="36010" y="23082"/>
                  </a:lnTo>
                  <a:lnTo>
                    <a:pt x="36290" y="16543"/>
                  </a:lnTo>
                  <a:lnTo>
                    <a:pt x="34179" y="9901"/>
                  </a:lnTo>
                  <a:lnTo>
                    <a:pt x="29387" y="3949"/>
                  </a:lnTo>
                  <a:lnTo>
                    <a:pt x="25654" y="990"/>
                  </a:lnTo>
                  <a:lnTo>
                    <a:pt x="21920" y="0"/>
                  </a:lnTo>
                  <a:close/>
                </a:path>
              </a:pathLst>
            </a:custGeom>
            <a:solidFill>
              <a:srgbClr val="1E181A"/>
            </a:solidFill>
          </p:spPr>
          <p:txBody>
            <a:bodyPr wrap="square" lIns="0" tIns="0" rIns="0" bIns="0" rtlCol="0"/>
            <a:lstStyle/>
            <a:p>
              <a:endParaRPr/>
            </a:p>
          </p:txBody>
        </p:sp>
        <p:sp>
          <p:nvSpPr>
            <p:cNvPr id="44" name="object 43">
              <a:extLst>
                <a:ext uri="{FF2B5EF4-FFF2-40B4-BE49-F238E27FC236}">
                  <a16:creationId xmlns:a16="http://schemas.microsoft.com/office/drawing/2014/main" id="{62699B7B-A3CF-51FA-3013-3D2C76EBE737}"/>
                </a:ext>
              </a:extLst>
            </p:cNvPr>
            <p:cNvSpPr/>
            <p:nvPr/>
          </p:nvSpPr>
          <p:spPr>
            <a:xfrm>
              <a:off x="8844027" y="743293"/>
              <a:ext cx="34925" cy="31115"/>
            </a:xfrm>
            <a:custGeom>
              <a:avLst/>
              <a:gdLst/>
              <a:ahLst/>
              <a:cxnLst/>
              <a:rect l="l" t="t" r="r" b="b"/>
              <a:pathLst>
                <a:path w="34925" h="31115">
                  <a:moveTo>
                    <a:pt x="17502" y="0"/>
                  </a:moveTo>
                  <a:lnTo>
                    <a:pt x="6345" y="2475"/>
                  </a:lnTo>
                  <a:lnTo>
                    <a:pt x="0" y="12960"/>
                  </a:lnTo>
                  <a:lnTo>
                    <a:pt x="919" y="23640"/>
                  </a:lnTo>
                  <a:lnTo>
                    <a:pt x="7377" y="30529"/>
                  </a:lnTo>
                  <a:lnTo>
                    <a:pt x="17648" y="29640"/>
                  </a:lnTo>
                  <a:lnTo>
                    <a:pt x="18883" y="27056"/>
                  </a:lnTo>
                  <a:lnTo>
                    <a:pt x="17335" y="23628"/>
                  </a:lnTo>
                  <a:lnTo>
                    <a:pt x="16557" y="20355"/>
                  </a:lnTo>
                  <a:lnTo>
                    <a:pt x="20099" y="18236"/>
                  </a:lnTo>
                  <a:lnTo>
                    <a:pt x="34615" y="28751"/>
                  </a:lnTo>
                  <a:lnTo>
                    <a:pt x="31445" y="19861"/>
                  </a:lnTo>
                  <a:lnTo>
                    <a:pt x="25805" y="8036"/>
                  </a:lnTo>
                  <a:lnTo>
                    <a:pt x="17502" y="0"/>
                  </a:lnTo>
                  <a:close/>
                </a:path>
              </a:pathLst>
            </a:custGeom>
            <a:solidFill>
              <a:srgbClr val="E4BC13"/>
            </a:solidFill>
          </p:spPr>
          <p:txBody>
            <a:bodyPr wrap="square" lIns="0" tIns="0" rIns="0" bIns="0" rtlCol="0"/>
            <a:lstStyle/>
            <a:p>
              <a:endParaRPr/>
            </a:p>
          </p:txBody>
        </p:sp>
        <p:sp>
          <p:nvSpPr>
            <p:cNvPr id="45" name="object 44">
              <a:extLst>
                <a:ext uri="{FF2B5EF4-FFF2-40B4-BE49-F238E27FC236}">
                  <a16:creationId xmlns:a16="http://schemas.microsoft.com/office/drawing/2014/main" id="{C2C17996-51ED-4E99-6D05-C19FCBD914C5}"/>
                </a:ext>
              </a:extLst>
            </p:cNvPr>
            <p:cNvSpPr/>
            <p:nvPr/>
          </p:nvSpPr>
          <p:spPr>
            <a:xfrm>
              <a:off x="8843039" y="741265"/>
              <a:ext cx="36830" cy="34290"/>
            </a:xfrm>
            <a:custGeom>
              <a:avLst/>
              <a:gdLst/>
              <a:ahLst/>
              <a:cxnLst/>
              <a:rect l="l" t="t" r="r" b="b"/>
              <a:pathLst>
                <a:path w="36829" h="34290">
                  <a:moveTo>
                    <a:pt x="14292" y="0"/>
                  </a:moveTo>
                  <a:lnTo>
                    <a:pt x="10685" y="1003"/>
                  </a:lnTo>
                  <a:lnTo>
                    <a:pt x="6850" y="3949"/>
                  </a:lnTo>
                  <a:lnTo>
                    <a:pt x="2074" y="9866"/>
                  </a:lnTo>
                  <a:lnTo>
                    <a:pt x="0" y="16492"/>
                  </a:lnTo>
                  <a:lnTo>
                    <a:pt x="318" y="23025"/>
                  </a:lnTo>
                  <a:lnTo>
                    <a:pt x="2722" y="28663"/>
                  </a:lnTo>
                  <a:lnTo>
                    <a:pt x="4729" y="31661"/>
                  </a:lnTo>
                  <a:lnTo>
                    <a:pt x="8056" y="34061"/>
                  </a:lnTo>
                  <a:lnTo>
                    <a:pt x="12349" y="34061"/>
                  </a:lnTo>
                  <a:lnTo>
                    <a:pt x="14355" y="34061"/>
                  </a:lnTo>
                  <a:lnTo>
                    <a:pt x="16578" y="33502"/>
                  </a:lnTo>
                  <a:lnTo>
                    <a:pt x="19753" y="31940"/>
                  </a:lnTo>
                  <a:lnTo>
                    <a:pt x="20299" y="31343"/>
                  </a:lnTo>
                  <a:lnTo>
                    <a:pt x="21035" y="29222"/>
                  </a:lnTo>
                  <a:lnTo>
                    <a:pt x="17911" y="23266"/>
                  </a:lnTo>
                  <a:lnTo>
                    <a:pt x="18635" y="21767"/>
                  </a:lnTo>
                  <a:lnTo>
                    <a:pt x="19588" y="21259"/>
                  </a:lnTo>
                  <a:lnTo>
                    <a:pt x="21201" y="20980"/>
                  </a:lnTo>
                  <a:lnTo>
                    <a:pt x="20908" y="19532"/>
                  </a:lnTo>
                  <a:lnTo>
                    <a:pt x="18864" y="19926"/>
                  </a:lnTo>
                  <a:lnTo>
                    <a:pt x="17530" y="20586"/>
                  </a:lnTo>
                  <a:lnTo>
                    <a:pt x="16248" y="23266"/>
                  </a:lnTo>
                  <a:lnTo>
                    <a:pt x="18102" y="26708"/>
                  </a:lnTo>
                  <a:lnTo>
                    <a:pt x="19423" y="29337"/>
                  </a:lnTo>
                  <a:lnTo>
                    <a:pt x="19080" y="30505"/>
                  </a:lnTo>
                  <a:lnTo>
                    <a:pt x="18749" y="30772"/>
                  </a:lnTo>
                  <a:lnTo>
                    <a:pt x="12615" y="33947"/>
                  </a:lnTo>
                  <a:lnTo>
                    <a:pt x="7218" y="32727"/>
                  </a:lnTo>
                  <a:lnTo>
                    <a:pt x="3941" y="27825"/>
                  </a:lnTo>
                  <a:lnTo>
                    <a:pt x="1731" y="22659"/>
                  </a:lnTo>
                  <a:lnTo>
                    <a:pt x="1454" y="16662"/>
                  </a:lnTo>
                  <a:lnTo>
                    <a:pt x="3379" y="10569"/>
                  </a:lnTo>
                  <a:lnTo>
                    <a:pt x="7777" y="5118"/>
                  </a:lnTo>
                  <a:lnTo>
                    <a:pt x="11193" y="2387"/>
                  </a:lnTo>
                  <a:lnTo>
                    <a:pt x="14355" y="1511"/>
                  </a:lnTo>
                  <a:lnTo>
                    <a:pt x="17416" y="2387"/>
                  </a:lnTo>
                  <a:lnTo>
                    <a:pt x="34612" y="30340"/>
                  </a:lnTo>
                  <a:lnTo>
                    <a:pt x="34955" y="31064"/>
                  </a:lnTo>
                  <a:lnTo>
                    <a:pt x="36288" y="30505"/>
                  </a:lnTo>
                  <a:lnTo>
                    <a:pt x="35348" y="27647"/>
                  </a:lnTo>
                  <a:lnTo>
                    <a:pt x="32786" y="20611"/>
                  </a:lnTo>
                  <a:lnTo>
                    <a:pt x="29068" y="12453"/>
                  </a:lnTo>
                  <a:lnTo>
                    <a:pt x="24122" y="5232"/>
                  </a:lnTo>
                  <a:lnTo>
                    <a:pt x="17873" y="1003"/>
                  </a:lnTo>
                  <a:lnTo>
                    <a:pt x="14292" y="0"/>
                  </a:lnTo>
                  <a:close/>
                </a:path>
              </a:pathLst>
            </a:custGeom>
            <a:solidFill>
              <a:srgbClr val="1E181A"/>
            </a:solidFill>
          </p:spPr>
          <p:txBody>
            <a:bodyPr wrap="square" lIns="0" tIns="0" rIns="0" bIns="0" rtlCol="0"/>
            <a:lstStyle/>
            <a:p>
              <a:endParaRPr/>
            </a:p>
          </p:txBody>
        </p:sp>
        <p:pic>
          <p:nvPicPr>
            <p:cNvPr id="46" name="object 45">
              <a:extLst>
                <a:ext uri="{FF2B5EF4-FFF2-40B4-BE49-F238E27FC236}">
                  <a16:creationId xmlns:a16="http://schemas.microsoft.com/office/drawing/2014/main" id="{E1BE3B4D-9D62-BC6A-B649-E4CAA3EFD615}"/>
                </a:ext>
              </a:extLst>
            </p:cNvPr>
            <p:cNvPicPr/>
            <p:nvPr/>
          </p:nvPicPr>
          <p:blipFill>
            <a:blip r:embed="rId22" cstate="print"/>
            <a:stretch>
              <a:fillRect/>
            </a:stretch>
          </p:blipFill>
          <p:spPr>
            <a:xfrm>
              <a:off x="8480041" y="1415136"/>
              <a:ext cx="521086" cy="109663"/>
            </a:xfrm>
            <a:prstGeom prst="rect">
              <a:avLst/>
            </a:prstGeom>
          </p:spPr>
        </p:pic>
      </p:grpSp>
      <p:grpSp>
        <p:nvGrpSpPr>
          <p:cNvPr id="47" name="object 7">
            <a:extLst>
              <a:ext uri="{FF2B5EF4-FFF2-40B4-BE49-F238E27FC236}">
                <a16:creationId xmlns:a16="http://schemas.microsoft.com/office/drawing/2014/main" id="{8F3C6288-1C3D-F781-C901-B722D25F6D38}"/>
              </a:ext>
            </a:extLst>
          </p:cNvPr>
          <p:cNvGrpSpPr/>
          <p:nvPr/>
        </p:nvGrpSpPr>
        <p:grpSpPr>
          <a:xfrm>
            <a:off x="8538814" y="689933"/>
            <a:ext cx="3355828" cy="1037864"/>
            <a:chOff x="8386414" y="537533"/>
            <a:chExt cx="3355828" cy="1037864"/>
          </a:xfrm>
        </p:grpSpPr>
        <p:sp>
          <p:nvSpPr>
            <p:cNvPr id="48" name="object 8">
              <a:extLst>
                <a:ext uri="{FF2B5EF4-FFF2-40B4-BE49-F238E27FC236}">
                  <a16:creationId xmlns:a16="http://schemas.microsoft.com/office/drawing/2014/main" id="{8A381C56-5E19-9299-54F5-2871315CAC6E}"/>
                </a:ext>
              </a:extLst>
            </p:cNvPr>
            <p:cNvSpPr/>
            <p:nvPr/>
          </p:nvSpPr>
          <p:spPr>
            <a:xfrm>
              <a:off x="9713417" y="543953"/>
              <a:ext cx="2028825" cy="758825"/>
            </a:xfrm>
            <a:custGeom>
              <a:avLst/>
              <a:gdLst/>
              <a:ahLst/>
              <a:cxnLst/>
              <a:rect l="l" t="t" r="r" b="b"/>
              <a:pathLst>
                <a:path w="2028825" h="758825">
                  <a:moveTo>
                    <a:pt x="431698" y="341782"/>
                  </a:moveTo>
                  <a:lnTo>
                    <a:pt x="431533" y="248183"/>
                  </a:lnTo>
                  <a:lnTo>
                    <a:pt x="431038" y="201396"/>
                  </a:lnTo>
                  <a:lnTo>
                    <a:pt x="425399" y="152882"/>
                  </a:lnTo>
                  <a:lnTo>
                    <a:pt x="410184" y="110464"/>
                  </a:lnTo>
                  <a:lnTo>
                    <a:pt x="385660" y="74117"/>
                  </a:lnTo>
                  <a:lnTo>
                    <a:pt x="352094" y="43751"/>
                  </a:lnTo>
                  <a:lnTo>
                    <a:pt x="309778" y="19342"/>
                  </a:lnTo>
                  <a:lnTo>
                    <a:pt x="272262" y="6553"/>
                  </a:lnTo>
                  <a:lnTo>
                    <a:pt x="234035" y="1130"/>
                  </a:lnTo>
                  <a:lnTo>
                    <a:pt x="195313" y="1346"/>
                  </a:lnTo>
                  <a:lnTo>
                    <a:pt x="156311" y="5473"/>
                  </a:lnTo>
                  <a:lnTo>
                    <a:pt x="104952" y="16167"/>
                  </a:lnTo>
                  <a:lnTo>
                    <a:pt x="55054" y="35763"/>
                  </a:lnTo>
                  <a:lnTo>
                    <a:pt x="93903" y="121196"/>
                  </a:lnTo>
                  <a:lnTo>
                    <a:pt x="106400" y="117271"/>
                  </a:lnTo>
                  <a:lnTo>
                    <a:pt x="139115" y="109232"/>
                  </a:lnTo>
                  <a:lnTo>
                    <a:pt x="172097" y="103822"/>
                  </a:lnTo>
                  <a:lnTo>
                    <a:pt x="205409" y="101892"/>
                  </a:lnTo>
                  <a:lnTo>
                    <a:pt x="239102" y="104279"/>
                  </a:lnTo>
                  <a:lnTo>
                    <a:pt x="270154" y="114681"/>
                  </a:lnTo>
                  <a:lnTo>
                    <a:pt x="294017" y="134747"/>
                  </a:lnTo>
                  <a:lnTo>
                    <a:pt x="308902" y="162242"/>
                  </a:lnTo>
                  <a:lnTo>
                    <a:pt x="312978" y="194970"/>
                  </a:lnTo>
                  <a:lnTo>
                    <a:pt x="312978" y="288226"/>
                  </a:lnTo>
                  <a:lnTo>
                    <a:pt x="313474" y="321640"/>
                  </a:lnTo>
                  <a:lnTo>
                    <a:pt x="315468" y="387172"/>
                  </a:lnTo>
                  <a:lnTo>
                    <a:pt x="315607" y="422770"/>
                  </a:lnTo>
                  <a:lnTo>
                    <a:pt x="310603" y="427736"/>
                  </a:lnTo>
                  <a:lnTo>
                    <a:pt x="307060" y="428675"/>
                  </a:lnTo>
                  <a:lnTo>
                    <a:pt x="272859" y="435698"/>
                  </a:lnTo>
                  <a:lnTo>
                    <a:pt x="238620" y="438289"/>
                  </a:lnTo>
                  <a:lnTo>
                    <a:pt x="204406" y="436067"/>
                  </a:lnTo>
                  <a:lnTo>
                    <a:pt x="170319" y="428701"/>
                  </a:lnTo>
                  <a:lnTo>
                    <a:pt x="141592" y="415086"/>
                  </a:lnTo>
                  <a:lnTo>
                    <a:pt x="122415" y="394868"/>
                  </a:lnTo>
                  <a:lnTo>
                    <a:pt x="113423" y="369392"/>
                  </a:lnTo>
                  <a:lnTo>
                    <a:pt x="115239" y="340029"/>
                  </a:lnTo>
                  <a:lnTo>
                    <a:pt x="142582" y="302196"/>
                  </a:lnTo>
                  <a:lnTo>
                    <a:pt x="181800" y="286626"/>
                  </a:lnTo>
                  <a:lnTo>
                    <a:pt x="232803" y="280530"/>
                  </a:lnTo>
                  <a:lnTo>
                    <a:pt x="262890" y="281571"/>
                  </a:lnTo>
                  <a:lnTo>
                    <a:pt x="271170" y="282397"/>
                  </a:lnTo>
                  <a:lnTo>
                    <a:pt x="271170" y="194919"/>
                  </a:lnTo>
                  <a:lnTo>
                    <a:pt x="229654" y="192798"/>
                  </a:lnTo>
                  <a:lnTo>
                    <a:pt x="188556" y="194221"/>
                  </a:lnTo>
                  <a:lnTo>
                    <a:pt x="147942" y="200380"/>
                  </a:lnTo>
                  <a:lnTo>
                    <a:pt x="107835" y="212432"/>
                  </a:lnTo>
                  <a:lnTo>
                    <a:pt x="62890" y="235788"/>
                  </a:lnTo>
                  <a:lnTo>
                    <a:pt x="30403" y="265417"/>
                  </a:lnTo>
                  <a:lnTo>
                    <a:pt x="9664" y="300253"/>
                  </a:lnTo>
                  <a:lnTo>
                    <a:pt x="0" y="339191"/>
                  </a:lnTo>
                  <a:lnTo>
                    <a:pt x="736" y="381152"/>
                  </a:lnTo>
                  <a:lnTo>
                    <a:pt x="11201" y="425056"/>
                  </a:lnTo>
                  <a:lnTo>
                    <a:pt x="31140" y="464083"/>
                  </a:lnTo>
                  <a:lnTo>
                    <a:pt x="59804" y="493407"/>
                  </a:lnTo>
                  <a:lnTo>
                    <a:pt x="95478" y="514286"/>
                  </a:lnTo>
                  <a:lnTo>
                    <a:pt x="136512" y="528002"/>
                  </a:lnTo>
                  <a:lnTo>
                    <a:pt x="185826" y="537197"/>
                  </a:lnTo>
                  <a:lnTo>
                    <a:pt x="234581" y="540550"/>
                  </a:lnTo>
                  <a:lnTo>
                    <a:pt x="282778" y="538111"/>
                  </a:lnTo>
                  <a:lnTo>
                    <a:pt x="330365" y="529958"/>
                  </a:lnTo>
                  <a:lnTo>
                    <a:pt x="377317" y="516153"/>
                  </a:lnTo>
                  <a:lnTo>
                    <a:pt x="423621" y="496747"/>
                  </a:lnTo>
                  <a:lnTo>
                    <a:pt x="431012" y="487184"/>
                  </a:lnTo>
                  <a:lnTo>
                    <a:pt x="431698" y="341782"/>
                  </a:lnTo>
                  <a:close/>
                </a:path>
                <a:path w="2028825" h="758825">
                  <a:moveTo>
                    <a:pt x="990409" y="364769"/>
                  </a:moveTo>
                  <a:lnTo>
                    <a:pt x="990079" y="257746"/>
                  </a:lnTo>
                  <a:lnTo>
                    <a:pt x="989482" y="204241"/>
                  </a:lnTo>
                  <a:lnTo>
                    <a:pt x="981100" y="148564"/>
                  </a:lnTo>
                  <a:lnTo>
                    <a:pt x="948169" y="86702"/>
                  </a:lnTo>
                  <a:lnTo>
                    <a:pt x="914628" y="52095"/>
                  </a:lnTo>
                  <a:lnTo>
                    <a:pt x="874776" y="26809"/>
                  </a:lnTo>
                  <a:lnTo>
                    <a:pt x="829386" y="10147"/>
                  </a:lnTo>
                  <a:lnTo>
                    <a:pt x="779246" y="1447"/>
                  </a:lnTo>
                  <a:lnTo>
                    <a:pt x="731354" y="76"/>
                  </a:lnTo>
                  <a:lnTo>
                    <a:pt x="684314" y="4559"/>
                  </a:lnTo>
                  <a:lnTo>
                    <a:pt x="638060" y="14008"/>
                  </a:lnTo>
                  <a:lnTo>
                    <a:pt x="592493" y="27508"/>
                  </a:lnTo>
                  <a:lnTo>
                    <a:pt x="547560" y="44183"/>
                  </a:lnTo>
                  <a:lnTo>
                    <a:pt x="532955" y="65214"/>
                  </a:lnTo>
                  <a:lnTo>
                    <a:pt x="533260" y="536067"/>
                  </a:lnTo>
                  <a:lnTo>
                    <a:pt x="655942" y="536067"/>
                  </a:lnTo>
                  <a:lnTo>
                    <a:pt x="656234" y="143243"/>
                  </a:lnTo>
                  <a:lnTo>
                    <a:pt x="659091" y="134099"/>
                  </a:lnTo>
                  <a:lnTo>
                    <a:pt x="690778" y="125590"/>
                  </a:lnTo>
                  <a:lnTo>
                    <a:pt x="719378" y="120154"/>
                  </a:lnTo>
                  <a:lnTo>
                    <a:pt x="748284" y="118160"/>
                  </a:lnTo>
                  <a:lnTo>
                    <a:pt x="777468" y="120992"/>
                  </a:lnTo>
                  <a:lnTo>
                    <a:pt x="814857" y="134772"/>
                  </a:lnTo>
                  <a:lnTo>
                    <a:pt x="861136" y="191643"/>
                  </a:lnTo>
                  <a:lnTo>
                    <a:pt x="867537" y="231317"/>
                  </a:lnTo>
                  <a:lnTo>
                    <a:pt x="867702" y="279400"/>
                  </a:lnTo>
                  <a:lnTo>
                    <a:pt x="867740" y="536041"/>
                  </a:lnTo>
                  <a:lnTo>
                    <a:pt x="989266" y="536041"/>
                  </a:lnTo>
                  <a:lnTo>
                    <a:pt x="989609" y="531990"/>
                  </a:lnTo>
                  <a:lnTo>
                    <a:pt x="990142" y="528650"/>
                  </a:lnTo>
                  <a:lnTo>
                    <a:pt x="990409" y="364769"/>
                  </a:lnTo>
                  <a:close/>
                </a:path>
                <a:path w="2028825" h="758825">
                  <a:moveTo>
                    <a:pt x="1450492" y="34734"/>
                  </a:moveTo>
                  <a:lnTo>
                    <a:pt x="1396669" y="9232"/>
                  </a:lnTo>
                  <a:lnTo>
                    <a:pt x="1353210" y="1739"/>
                  </a:lnTo>
                  <a:lnTo>
                    <a:pt x="1309331" y="0"/>
                  </a:lnTo>
                  <a:lnTo>
                    <a:pt x="1265288" y="4051"/>
                  </a:lnTo>
                  <a:lnTo>
                    <a:pt x="1214704" y="17780"/>
                  </a:lnTo>
                  <a:lnTo>
                    <a:pt x="1171867" y="41148"/>
                  </a:lnTo>
                  <a:lnTo>
                    <a:pt x="1137437" y="73202"/>
                  </a:lnTo>
                  <a:lnTo>
                    <a:pt x="1112037" y="112979"/>
                  </a:lnTo>
                  <a:lnTo>
                    <a:pt x="1096314" y="159524"/>
                  </a:lnTo>
                  <a:lnTo>
                    <a:pt x="1090904" y="211874"/>
                  </a:lnTo>
                  <a:lnTo>
                    <a:pt x="1090891" y="536054"/>
                  </a:lnTo>
                  <a:lnTo>
                    <a:pt x="1213370" y="536054"/>
                  </a:lnTo>
                  <a:lnTo>
                    <a:pt x="1213472" y="271170"/>
                  </a:lnTo>
                  <a:lnTo>
                    <a:pt x="1213904" y="245338"/>
                  </a:lnTo>
                  <a:lnTo>
                    <a:pt x="1225003" y="178689"/>
                  </a:lnTo>
                  <a:lnTo>
                    <a:pt x="1247648" y="147104"/>
                  </a:lnTo>
                  <a:lnTo>
                    <a:pt x="1280756" y="126987"/>
                  </a:lnTo>
                  <a:lnTo>
                    <a:pt x="1322095" y="120535"/>
                  </a:lnTo>
                  <a:lnTo>
                    <a:pt x="1346606" y="121945"/>
                  </a:lnTo>
                  <a:lnTo>
                    <a:pt x="1371346" y="124510"/>
                  </a:lnTo>
                  <a:lnTo>
                    <a:pt x="1422628" y="130657"/>
                  </a:lnTo>
                  <a:lnTo>
                    <a:pt x="1441780" y="64808"/>
                  </a:lnTo>
                  <a:lnTo>
                    <a:pt x="1448981" y="42100"/>
                  </a:lnTo>
                  <a:lnTo>
                    <a:pt x="1450492" y="34734"/>
                  </a:lnTo>
                  <a:close/>
                </a:path>
                <a:path w="2028825" h="758825">
                  <a:moveTo>
                    <a:pt x="2015451" y="631101"/>
                  </a:moveTo>
                  <a:lnTo>
                    <a:pt x="1995411" y="632714"/>
                  </a:lnTo>
                  <a:lnTo>
                    <a:pt x="1997671" y="758761"/>
                  </a:lnTo>
                  <a:lnTo>
                    <a:pt x="2014486" y="758761"/>
                  </a:lnTo>
                  <a:lnTo>
                    <a:pt x="2015451" y="631101"/>
                  </a:lnTo>
                  <a:close/>
                </a:path>
                <a:path w="2028825" h="758825">
                  <a:moveTo>
                    <a:pt x="2028774" y="192214"/>
                  </a:moveTo>
                  <a:lnTo>
                    <a:pt x="2026754" y="175247"/>
                  </a:lnTo>
                  <a:lnTo>
                    <a:pt x="2018322" y="160388"/>
                  </a:lnTo>
                  <a:lnTo>
                    <a:pt x="2005291" y="150279"/>
                  </a:lnTo>
                  <a:lnTo>
                    <a:pt x="1989429" y="145783"/>
                  </a:lnTo>
                  <a:lnTo>
                    <a:pt x="1972462" y="147789"/>
                  </a:lnTo>
                  <a:lnTo>
                    <a:pt x="1748370" y="221373"/>
                  </a:lnTo>
                  <a:lnTo>
                    <a:pt x="1733524" y="229806"/>
                  </a:lnTo>
                  <a:lnTo>
                    <a:pt x="1723402" y="242836"/>
                  </a:lnTo>
                  <a:lnTo>
                    <a:pt x="1718919" y="258711"/>
                  </a:lnTo>
                  <a:lnTo>
                    <a:pt x="1720926" y="275678"/>
                  </a:lnTo>
                  <a:lnTo>
                    <a:pt x="1729359" y="290525"/>
                  </a:lnTo>
                  <a:lnTo>
                    <a:pt x="1742389" y="300647"/>
                  </a:lnTo>
                  <a:lnTo>
                    <a:pt x="1758264" y="305142"/>
                  </a:lnTo>
                  <a:lnTo>
                    <a:pt x="1775218" y="303123"/>
                  </a:lnTo>
                  <a:lnTo>
                    <a:pt x="1999297" y="229539"/>
                  </a:lnTo>
                  <a:lnTo>
                    <a:pt x="2014156" y="221107"/>
                  </a:lnTo>
                  <a:lnTo>
                    <a:pt x="2024278" y="208089"/>
                  </a:lnTo>
                  <a:lnTo>
                    <a:pt x="2028774" y="192214"/>
                  </a:lnTo>
                  <a:close/>
                </a:path>
              </a:pathLst>
            </a:custGeom>
            <a:solidFill>
              <a:srgbClr val="FFFFFF"/>
            </a:solidFill>
          </p:spPr>
          <p:txBody>
            <a:bodyPr wrap="square" lIns="0" tIns="0" rIns="0" bIns="0" rtlCol="0"/>
            <a:lstStyle/>
            <a:p>
              <a:endParaRPr/>
            </a:p>
          </p:txBody>
        </p:sp>
        <p:pic>
          <p:nvPicPr>
            <p:cNvPr id="49" name="object 9">
              <a:extLst>
                <a:ext uri="{FF2B5EF4-FFF2-40B4-BE49-F238E27FC236}">
                  <a16:creationId xmlns:a16="http://schemas.microsoft.com/office/drawing/2014/main" id="{09D1E573-0042-E603-B945-BB859C3DB2E3}"/>
                </a:ext>
              </a:extLst>
            </p:cNvPr>
            <p:cNvPicPr/>
            <p:nvPr/>
          </p:nvPicPr>
          <p:blipFill>
            <a:blip r:embed="rId23" cstate="print"/>
            <a:stretch>
              <a:fillRect/>
            </a:stretch>
          </p:blipFill>
          <p:spPr>
            <a:xfrm>
              <a:off x="9712510" y="1172797"/>
              <a:ext cx="2021709" cy="402600"/>
            </a:xfrm>
            <a:prstGeom prst="rect">
              <a:avLst/>
            </a:prstGeom>
          </p:spPr>
        </p:pic>
        <p:sp>
          <p:nvSpPr>
            <p:cNvPr id="50" name="object 10">
              <a:extLst>
                <a:ext uri="{FF2B5EF4-FFF2-40B4-BE49-F238E27FC236}">
                  <a16:creationId xmlns:a16="http://schemas.microsoft.com/office/drawing/2014/main" id="{A31D1B9B-BE26-9E20-F921-C6198AB05B4F}"/>
                </a:ext>
              </a:extLst>
            </p:cNvPr>
            <p:cNvSpPr/>
            <p:nvPr/>
          </p:nvSpPr>
          <p:spPr>
            <a:xfrm>
              <a:off x="11196192" y="537533"/>
              <a:ext cx="528320" cy="544830"/>
            </a:xfrm>
            <a:custGeom>
              <a:avLst/>
              <a:gdLst/>
              <a:ahLst/>
              <a:cxnLst/>
              <a:rect l="l" t="t" r="r" b="b"/>
              <a:pathLst>
                <a:path w="528320" h="544830">
                  <a:moveTo>
                    <a:pt x="272173" y="0"/>
                  </a:moveTo>
                  <a:lnTo>
                    <a:pt x="222517" y="4517"/>
                  </a:lnTo>
                  <a:lnTo>
                    <a:pt x="175838" y="17535"/>
                  </a:lnTo>
                  <a:lnTo>
                    <a:pt x="132939" y="38248"/>
                  </a:lnTo>
                  <a:lnTo>
                    <a:pt x="94626" y="65852"/>
                  </a:lnTo>
                  <a:lnTo>
                    <a:pt x="61703" y="99544"/>
                  </a:lnTo>
                  <a:lnTo>
                    <a:pt x="34975" y="138518"/>
                  </a:lnTo>
                  <a:lnTo>
                    <a:pt x="15245" y="181971"/>
                  </a:lnTo>
                  <a:lnTo>
                    <a:pt x="3318" y="229098"/>
                  </a:lnTo>
                  <a:lnTo>
                    <a:pt x="0" y="279095"/>
                  </a:lnTo>
                  <a:lnTo>
                    <a:pt x="5351" y="326433"/>
                  </a:lnTo>
                  <a:lnTo>
                    <a:pt x="18543" y="371010"/>
                  </a:lnTo>
                  <a:lnTo>
                    <a:pt x="38836" y="412098"/>
                  </a:lnTo>
                  <a:lnTo>
                    <a:pt x="65493" y="448966"/>
                  </a:lnTo>
                  <a:lnTo>
                    <a:pt x="97774" y="480885"/>
                  </a:lnTo>
                  <a:lnTo>
                    <a:pt x="134941" y="507127"/>
                  </a:lnTo>
                  <a:lnTo>
                    <a:pt x="176256" y="526963"/>
                  </a:lnTo>
                  <a:lnTo>
                    <a:pt x="220981" y="539664"/>
                  </a:lnTo>
                  <a:lnTo>
                    <a:pt x="268376" y="544499"/>
                  </a:lnTo>
                  <a:lnTo>
                    <a:pt x="316828" y="540881"/>
                  </a:lnTo>
                  <a:lnTo>
                    <a:pt x="362548" y="529169"/>
                  </a:lnTo>
                  <a:lnTo>
                    <a:pt x="404800" y="510098"/>
                  </a:lnTo>
                  <a:lnTo>
                    <a:pt x="442848" y="484405"/>
                  </a:lnTo>
                  <a:lnTo>
                    <a:pt x="475955" y="452828"/>
                  </a:lnTo>
                  <a:lnTo>
                    <a:pt x="503387" y="416103"/>
                  </a:lnTo>
                  <a:lnTo>
                    <a:pt x="524408" y="374967"/>
                  </a:lnTo>
                  <a:lnTo>
                    <a:pt x="528007" y="351954"/>
                  </a:lnTo>
                  <a:lnTo>
                    <a:pt x="521376" y="330650"/>
                  </a:lnTo>
                  <a:lnTo>
                    <a:pt x="484644" y="305384"/>
                  </a:lnTo>
                  <a:lnTo>
                    <a:pt x="438772" y="321702"/>
                  </a:lnTo>
                  <a:lnTo>
                    <a:pt x="404377" y="377197"/>
                  </a:lnTo>
                  <a:lnTo>
                    <a:pt x="368700" y="409303"/>
                  </a:lnTo>
                  <a:lnTo>
                    <a:pt x="324774" y="430219"/>
                  </a:lnTo>
                  <a:lnTo>
                    <a:pt x="274878" y="437692"/>
                  </a:lnTo>
                  <a:lnTo>
                    <a:pt x="230236" y="431748"/>
                  </a:lnTo>
                  <a:lnTo>
                    <a:pt x="190122" y="414974"/>
                  </a:lnTo>
                  <a:lnTo>
                    <a:pt x="156138" y="388956"/>
                  </a:lnTo>
                  <a:lnTo>
                    <a:pt x="129883" y="355280"/>
                  </a:lnTo>
                  <a:lnTo>
                    <a:pt x="112957" y="315531"/>
                  </a:lnTo>
                  <a:lnTo>
                    <a:pt x="106959" y="271297"/>
                  </a:lnTo>
                  <a:lnTo>
                    <a:pt x="112957" y="227064"/>
                  </a:lnTo>
                  <a:lnTo>
                    <a:pt x="129883" y="187321"/>
                  </a:lnTo>
                  <a:lnTo>
                    <a:pt x="156138" y="153650"/>
                  </a:lnTo>
                  <a:lnTo>
                    <a:pt x="190122" y="127638"/>
                  </a:lnTo>
                  <a:lnTo>
                    <a:pt x="230236" y="110869"/>
                  </a:lnTo>
                  <a:lnTo>
                    <a:pt x="274878" y="104927"/>
                  </a:lnTo>
                  <a:lnTo>
                    <a:pt x="297802" y="106465"/>
                  </a:lnTo>
                  <a:lnTo>
                    <a:pt x="319784" y="110947"/>
                  </a:lnTo>
                  <a:lnTo>
                    <a:pt x="340620" y="118171"/>
                  </a:lnTo>
                  <a:lnTo>
                    <a:pt x="360108" y="127939"/>
                  </a:lnTo>
                  <a:lnTo>
                    <a:pt x="376190" y="134041"/>
                  </a:lnTo>
                  <a:lnTo>
                    <a:pt x="422935" y="119684"/>
                  </a:lnTo>
                  <a:lnTo>
                    <a:pt x="437489" y="77084"/>
                  </a:lnTo>
                  <a:lnTo>
                    <a:pt x="429975" y="55810"/>
                  </a:lnTo>
                  <a:lnTo>
                    <a:pt x="413143" y="39293"/>
                  </a:lnTo>
                  <a:lnTo>
                    <a:pt x="381026" y="22636"/>
                  </a:lnTo>
                  <a:lnTo>
                    <a:pt x="346592" y="10298"/>
                  </a:lnTo>
                  <a:lnTo>
                    <a:pt x="310191" y="2633"/>
                  </a:lnTo>
                  <a:lnTo>
                    <a:pt x="272173" y="0"/>
                  </a:lnTo>
                  <a:close/>
                </a:path>
              </a:pathLst>
            </a:custGeom>
            <a:solidFill>
              <a:srgbClr val="FFFFFF"/>
            </a:solidFill>
          </p:spPr>
          <p:txBody>
            <a:bodyPr wrap="square" lIns="0" tIns="0" rIns="0" bIns="0" rtlCol="0"/>
            <a:lstStyle/>
            <a:p>
              <a:endParaRPr/>
            </a:p>
          </p:txBody>
        </p:sp>
        <p:sp>
          <p:nvSpPr>
            <p:cNvPr id="74" name="object 34">
              <a:extLst>
                <a:ext uri="{FF2B5EF4-FFF2-40B4-BE49-F238E27FC236}">
                  <a16:creationId xmlns:a16="http://schemas.microsoft.com/office/drawing/2014/main" id="{08C9E592-4899-7171-6D49-59227B70B61D}"/>
                </a:ext>
              </a:extLst>
            </p:cNvPr>
            <p:cNvSpPr/>
            <p:nvPr/>
          </p:nvSpPr>
          <p:spPr>
            <a:xfrm>
              <a:off x="8386860" y="735920"/>
              <a:ext cx="7620" cy="5715"/>
            </a:xfrm>
            <a:custGeom>
              <a:avLst/>
              <a:gdLst/>
              <a:ahLst/>
              <a:cxnLst/>
              <a:rect l="l" t="t" r="r" b="b"/>
              <a:pathLst>
                <a:path w="7620" h="5715">
                  <a:moveTo>
                    <a:pt x="3733" y="0"/>
                  </a:moveTo>
                  <a:lnTo>
                    <a:pt x="0" y="1396"/>
                  </a:lnTo>
                  <a:lnTo>
                    <a:pt x="330" y="2387"/>
                  </a:lnTo>
                  <a:lnTo>
                    <a:pt x="546" y="3454"/>
                  </a:lnTo>
                  <a:lnTo>
                    <a:pt x="5067" y="5168"/>
                  </a:lnTo>
                  <a:lnTo>
                    <a:pt x="6286" y="4724"/>
                  </a:lnTo>
                  <a:lnTo>
                    <a:pt x="7454" y="4229"/>
                  </a:lnTo>
                  <a:lnTo>
                    <a:pt x="6731" y="1117"/>
                  </a:lnTo>
                  <a:lnTo>
                    <a:pt x="5232" y="558"/>
                  </a:lnTo>
                  <a:lnTo>
                    <a:pt x="3733" y="0"/>
                  </a:lnTo>
                  <a:close/>
                </a:path>
              </a:pathLst>
            </a:custGeom>
            <a:solidFill>
              <a:srgbClr val="000000"/>
            </a:solidFill>
          </p:spPr>
          <p:txBody>
            <a:bodyPr wrap="square" lIns="0" tIns="0" rIns="0" bIns="0" rtlCol="0"/>
            <a:lstStyle/>
            <a:p>
              <a:endParaRPr/>
            </a:p>
          </p:txBody>
        </p:sp>
        <p:sp>
          <p:nvSpPr>
            <p:cNvPr id="75" name="object 35">
              <a:extLst>
                <a:ext uri="{FF2B5EF4-FFF2-40B4-BE49-F238E27FC236}">
                  <a16:creationId xmlns:a16="http://schemas.microsoft.com/office/drawing/2014/main" id="{268DC98C-6D05-E565-A0A9-E61FAC2FA94D}"/>
                </a:ext>
              </a:extLst>
            </p:cNvPr>
            <p:cNvSpPr/>
            <p:nvPr/>
          </p:nvSpPr>
          <p:spPr>
            <a:xfrm>
              <a:off x="8386414" y="735573"/>
              <a:ext cx="8255" cy="6350"/>
            </a:xfrm>
            <a:custGeom>
              <a:avLst/>
              <a:gdLst/>
              <a:ahLst/>
              <a:cxnLst/>
              <a:rect l="l" t="t" r="r" b="b"/>
              <a:pathLst>
                <a:path w="8254" h="6350">
                  <a:moveTo>
                    <a:pt x="5219" y="0"/>
                  </a:moveTo>
                  <a:lnTo>
                    <a:pt x="3340" y="0"/>
                  </a:lnTo>
                  <a:lnTo>
                    <a:pt x="1104" y="787"/>
                  </a:lnTo>
                  <a:lnTo>
                    <a:pt x="0" y="2247"/>
                  </a:lnTo>
                  <a:lnTo>
                    <a:pt x="85" y="3238"/>
                  </a:lnTo>
                  <a:lnTo>
                    <a:pt x="444" y="4406"/>
                  </a:lnTo>
                  <a:lnTo>
                    <a:pt x="4521" y="5918"/>
                  </a:lnTo>
                  <a:lnTo>
                    <a:pt x="6502" y="5918"/>
                  </a:lnTo>
                  <a:lnTo>
                    <a:pt x="6781" y="5854"/>
                  </a:lnTo>
                  <a:lnTo>
                    <a:pt x="7010" y="5740"/>
                  </a:lnTo>
                  <a:lnTo>
                    <a:pt x="7670" y="5511"/>
                  </a:lnTo>
                  <a:lnTo>
                    <a:pt x="8064" y="4800"/>
                  </a:lnTo>
                  <a:lnTo>
                    <a:pt x="8064" y="4406"/>
                  </a:lnTo>
                  <a:lnTo>
                    <a:pt x="4724" y="4406"/>
                  </a:lnTo>
                  <a:lnTo>
                    <a:pt x="2057" y="3238"/>
                  </a:lnTo>
                  <a:lnTo>
                    <a:pt x="1549" y="2628"/>
                  </a:lnTo>
                  <a:lnTo>
                    <a:pt x="1879" y="2247"/>
                  </a:lnTo>
                  <a:lnTo>
                    <a:pt x="3492" y="1523"/>
                  </a:lnTo>
                  <a:lnTo>
                    <a:pt x="7597" y="1523"/>
                  </a:lnTo>
                  <a:lnTo>
                    <a:pt x="7226" y="736"/>
                  </a:lnTo>
                  <a:lnTo>
                    <a:pt x="5943" y="177"/>
                  </a:lnTo>
                  <a:lnTo>
                    <a:pt x="5613" y="63"/>
                  </a:lnTo>
                  <a:lnTo>
                    <a:pt x="5219" y="0"/>
                  </a:lnTo>
                  <a:close/>
                </a:path>
                <a:path w="8254" h="6350">
                  <a:moveTo>
                    <a:pt x="7597" y="1523"/>
                  </a:moveTo>
                  <a:lnTo>
                    <a:pt x="5118" y="1523"/>
                  </a:lnTo>
                  <a:lnTo>
                    <a:pt x="5295" y="1562"/>
                  </a:lnTo>
                  <a:lnTo>
                    <a:pt x="6007" y="1854"/>
                  </a:lnTo>
                  <a:lnTo>
                    <a:pt x="6553" y="3848"/>
                  </a:lnTo>
                  <a:lnTo>
                    <a:pt x="6553" y="4254"/>
                  </a:lnTo>
                  <a:lnTo>
                    <a:pt x="6400" y="4406"/>
                  </a:lnTo>
                  <a:lnTo>
                    <a:pt x="8064" y="4406"/>
                  </a:lnTo>
                  <a:lnTo>
                    <a:pt x="7938" y="2247"/>
                  </a:lnTo>
                  <a:lnTo>
                    <a:pt x="7597" y="1523"/>
                  </a:lnTo>
                  <a:close/>
                </a:path>
              </a:pathLst>
            </a:custGeom>
            <a:solidFill>
              <a:srgbClr val="1E181A"/>
            </a:solidFill>
          </p:spPr>
          <p:txBody>
            <a:bodyPr wrap="square" lIns="0" tIns="0" rIns="0" bIns="0" rtlCol="0"/>
            <a:lstStyle/>
            <a:p>
              <a:endParaRPr/>
            </a:p>
          </p:txBody>
        </p:sp>
        <p:sp>
          <p:nvSpPr>
            <p:cNvPr id="77" name="object 37">
              <a:extLst>
                <a:ext uri="{FF2B5EF4-FFF2-40B4-BE49-F238E27FC236}">
                  <a16:creationId xmlns:a16="http://schemas.microsoft.com/office/drawing/2014/main" id="{F3674948-F2C3-4D72-451C-0D49BF529D77}"/>
                </a:ext>
              </a:extLst>
            </p:cNvPr>
            <p:cNvSpPr/>
            <p:nvPr/>
          </p:nvSpPr>
          <p:spPr>
            <a:xfrm>
              <a:off x="9129308" y="737469"/>
              <a:ext cx="5715" cy="9525"/>
            </a:xfrm>
            <a:custGeom>
              <a:avLst/>
              <a:gdLst/>
              <a:ahLst/>
              <a:cxnLst/>
              <a:rect l="l" t="t" r="r" b="b"/>
              <a:pathLst>
                <a:path w="5715" h="9525">
                  <a:moveTo>
                    <a:pt x="0" y="0"/>
                  </a:moveTo>
                  <a:lnTo>
                    <a:pt x="0" y="3683"/>
                  </a:lnTo>
                  <a:lnTo>
                    <a:pt x="1409" y="9474"/>
                  </a:lnTo>
                  <a:lnTo>
                    <a:pt x="3505" y="6743"/>
                  </a:lnTo>
                  <a:lnTo>
                    <a:pt x="5295" y="5359"/>
                  </a:lnTo>
                  <a:lnTo>
                    <a:pt x="5575" y="457"/>
                  </a:lnTo>
                  <a:lnTo>
                    <a:pt x="2514" y="1066"/>
                  </a:lnTo>
                  <a:lnTo>
                    <a:pt x="1168" y="1016"/>
                  </a:lnTo>
                  <a:lnTo>
                    <a:pt x="457" y="1397"/>
                  </a:lnTo>
                  <a:lnTo>
                    <a:pt x="0" y="0"/>
                  </a:lnTo>
                  <a:close/>
                </a:path>
              </a:pathLst>
            </a:custGeom>
            <a:solidFill>
              <a:srgbClr val="000000"/>
            </a:solidFill>
          </p:spPr>
          <p:txBody>
            <a:bodyPr wrap="square" lIns="0" tIns="0" rIns="0" bIns="0" rtlCol="0"/>
            <a:lstStyle/>
            <a:p>
              <a:endParaRPr/>
            </a:p>
          </p:txBody>
        </p:sp>
        <p:sp>
          <p:nvSpPr>
            <p:cNvPr id="78" name="object 38">
              <a:extLst>
                <a:ext uri="{FF2B5EF4-FFF2-40B4-BE49-F238E27FC236}">
                  <a16:creationId xmlns:a16="http://schemas.microsoft.com/office/drawing/2014/main" id="{224E6143-1C29-2F54-1ED8-E43842D8CAAC}"/>
                </a:ext>
              </a:extLst>
            </p:cNvPr>
            <p:cNvSpPr/>
            <p:nvPr/>
          </p:nvSpPr>
          <p:spPr>
            <a:xfrm>
              <a:off x="9128599" y="737746"/>
              <a:ext cx="6985" cy="8255"/>
            </a:xfrm>
            <a:custGeom>
              <a:avLst/>
              <a:gdLst/>
              <a:ahLst/>
              <a:cxnLst/>
              <a:rect l="l" t="t" r="r" b="b"/>
              <a:pathLst>
                <a:path w="6984" h="8254">
                  <a:moveTo>
                    <a:pt x="4724" y="0"/>
                  </a:moveTo>
                  <a:lnTo>
                    <a:pt x="2616" y="0"/>
                  </a:lnTo>
                  <a:lnTo>
                    <a:pt x="1219" y="63"/>
                  </a:lnTo>
                  <a:lnTo>
                    <a:pt x="0" y="63"/>
                  </a:lnTo>
                  <a:lnTo>
                    <a:pt x="0" y="3568"/>
                  </a:lnTo>
                  <a:lnTo>
                    <a:pt x="380" y="5295"/>
                  </a:lnTo>
                  <a:lnTo>
                    <a:pt x="1219" y="7683"/>
                  </a:lnTo>
                  <a:lnTo>
                    <a:pt x="4114" y="7683"/>
                  </a:lnTo>
                  <a:lnTo>
                    <a:pt x="5834" y="6184"/>
                  </a:lnTo>
                  <a:lnTo>
                    <a:pt x="2438" y="6184"/>
                  </a:lnTo>
                  <a:lnTo>
                    <a:pt x="1866" y="5029"/>
                  </a:lnTo>
                  <a:lnTo>
                    <a:pt x="1490" y="3568"/>
                  </a:lnTo>
                  <a:lnTo>
                    <a:pt x="1549" y="1562"/>
                  </a:lnTo>
                  <a:lnTo>
                    <a:pt x="1841" y="1511"/>
                  </a:lnTo>
                  <a:lnTo>
                    <a:pt x="6108" y="1511"/>
                  </a:lnTo>
                  <a:lnTo>
                    <a:pt x="4724" y="0"/>
                  </a:lnTo>
                  <a:close/>
                </a:path>
                <a:path w="6984" h="8254">
                  <a:moveTo>
                    <a:pt x="6108" y="1511"/>
                  </a:moveTo>
                  <a:lnTo>
                    <a:pt x="4114" y="1511"/>
                  </a:lnTo>
                  <a:lnTo>
                    <a:pt x="4610" y="2070"/>
                  </a:lnTo>
                  <a:lnTo>
                    <a:pt x="5105" y="2565"/>
                  </a:lnTo>
                  <a:lnTo>
                    <a:pt x="5291" y="3289"/>
                  </a:lnTo>
                  <a:lnTo>
                    <a:pt x="5283" y="4673"/>
                  </a:lnTo>
                  <a:lnTo>
                    <a:pt x="5181" y="4851"/>
                  </a:lnTo>
                  <a:lnTo>
                    <a:pt x="5003" y="4914"/>
                  </a:lnTo>
                  <a:lnTo>
                    <a:pt x="4292" y="5511"/>
                  </a:lnTo>
                  <a:lnTo>
                    <a:pt x="3543" y="6184"/>
                  </a:lnTo>
                  <a:lnTo>
                    <a:pt x="5834" y="6184"/>
                  </a:lnTo>
                  <a:lnTo>
                    <a:pt x="5994" y="5968"/>
                  </a:lnTo>
                  <a:lnTo>
                    <a:pt x="6286" y="5791"/>
                  </a:lnTo>
                  <a:lnTo>
                    <a:pt x="6592" y="5511"/>
                  </a:lnTo>
                  <a:lnTo>
                    <a:pt x="6718" y="5130"/>
                  </a:lnTo>
                  <a:lnTo>
                    <a:pt x="6781" y="3289"/>
                  </a:lnTo>
                  <a:lnTo>
                    <a:pt x="6515" y="1955"/>
                  </a:lnTo>
                  <a:lnTo>
                    <a:pt x="6108" y="1511"/>
                  </a:lnTo>
                  <a:close/>
                </a:path>
              </a:pathLst>
            </a:custGeom>
            <a:solidFill>
              <a:srgbClr val="1E181A"/>
            </a:solidFill>
          </p:spPr>
          <p:txBody>
            <a:bodyPr wrap="square" lIns="0" tIns="0" rIns="0" bIns="0" rtlCol="0"/>
            <a:lstStyle/>
            <a:p>
              <a:endParaRPr/>
            </a:p>
          </p:txBody>
        </p:sp>
        <p:sp>
          <p:nvSpPr>
            <p:cNvPr id="79" name="object 39">
              <a:extLst>
                <a:ext uri="{FF2B5EF4-FFF2-40B4-BE49-F238E27FC236}">
                  <a16:creationId xmlns:a16="http://schemas.microsoft.com/office/drawing/2014/main" id="{4AACC7DA-079A-EE8B-432E-39B0B4F9FDD7}"/>
                </a:ext>
              </a:extLst>
            </p:cNvPr>
            <p:cNvSpPr/>
            <p:nvPr/>
          </p:nvSpPr>
          <p:spPr>
            <a:xfrm>
              <a:off x="9086348" y="738809"/>
              <a:ext cx="6350" cy="9525"/>
            </a:xfrm>
            <a:custGeom>
              <a:avLst/>
              <a:gdLst/>
              <a:ahLst/>
              <a:cxnLst/>
              <a:rect l="l" t="t" r="r" b="b"/>
              <a:pathLst>
                <a:path w="6350" h="9525">
                  <a:moveTo>
                    <a:pt x="0" y="0"/>
                  </a:moveTo>
                  <a:lnTo>
                    <a:pt x="0" y="3568"/>
                  </a:lnTo>
                  <a:lnTo>
                    <a:pt x="1320" y="9410"/>
                  </a:lnTo>
                  <a:lnTo>
                    <a:pt x="3949" y="7683"/>
                  </a:lnTo>
                  <a:lnTo>
                    <a:pt x="5664" y="6299"/>
                  </a:lnTo>
                  <a:lnTo>
                    <a:pt x="6007" y="1397"/>
                  </a:lnTo>
                  <a:lnTo>
                    <a:pt x="2832" y="1346"/>
                  </a:lnTo>
                  <a:lnTo>
                    <a:pt x="546" y="1231"/>
                  </a:lnTo>
                  <a:lnTo>
                    <a:pt x="0" y="0"/>
                  </a:lnTo>
                  <a:close/>
                </a:path>
              </a:pathLst>
            </a:custGeom>
            <a:solidFill>
              <a:srgbClr val="000000"/>
            </a:solidFill>
          </p:spPr>
          <p:txBody>
            <a:bodyPr wrap="square" lIns="0" tIns="0" rIns="0" bIns="0" rtlCol="0"/>
            <a:lstStyle/>
            <a:p>
              <a:endParaRPr/>
            </a:p>
          </p:txBody>
        </p:sp>
        <p:sp>
          <p:nvSpPr>
            <p:cNvPr id="80" name="object 40">
              <a:extLst>
                <a:ext uri="{FF2B5EF4-FFF2-40B4-BE49-F238E27FC236}">
                  <a16:creationId xmlns:a16="http://schemas.microsoft.com/office/drawing/2014/main" id="{ACA2552E-AA06-3072-9C30-3C809C13B28B}"/>
                </a:ext>
              </a:extLst>
            </p:cNvPr>
            <p:cNvSpPr/>
            <p:nvPr/>
          </p:nvSpPr>
          <p:spPr>
            <a:xfrm>
              <a:off x="9085616" y="739087"/>
              <a:ext cx="7620" cy="8255"/>
            </a:xfrm>
            <a:custGeom>
              <a:avLst/>
              <a:gdLst/>
              <a:ahLst/>
              <a:cxnLst/>
              <a:rect l="l" t="t" r="r" b="b"/>
              <a:pathLst>
                <a:path w="7620" h="8254">
                  <a:moveTo>
                    <a:pt x="1562" y="0"/>
                  </a:moveTo>
                  <a:lnTo>
                    <a:pt x="0" y="0"/>
                  </a:lnTo>
                  <a:lnTo>
                    <a:pt x="0" y="3505"/>
                  </a:lnTo>
                  <a:lnTo>
                    <a:pt x="1104" y="8140"/>
                  </a:lnTo>
                  <a:lnTo>
                    <a:pt x="4724" y="8140"/>
                  </a:lnTo>
                  <a:lnTo>
                    <a:pt x="5842" y="7404"/>
                  </a:lnTo>
                  <a:lnTo>
                    <a:pt x="6781" y="6629"/>
                  </a:lnTo>
                  <a:lnTo>
                    <a:pt x="2514" y="6629"/>
                  </a:lnTo>
                  <a:lnTo>
                    <a:pt x="1453" y="3505"/>
                  </a:lnTo>
                  <a:lnTo>
                    <a:pt x="1562" y="1562"/>
                  </a:lnTo>
                  <a:lnTo>
                    <a:pt x="5907" y="1562"/>
                  </a:lnTo>
                  <a:lnTo>
                    <a:pt x="4889" y="393"/>
                  </a:lnTo>
                  <a:lnTo>
                    <a:pt x="2057" y="215"/>
                  </a:lnTo>
                  <a:lnTo>
                    <a:pt x="1778" y="114"/>
                  </a:lnTo>
                  <a:lnTo>
                    <a:pt x="1562" y="0"/>
                  </a:lnTo>
                  <a:close/>
                </a:path>
                <a:path w="7620" h="8254">
                  <a:moveTo>
                    <a:pt x="5907" y="1562"/>
                  </a:moveTo>
                  <a:lnTo>
                    <a:pt x="1562" y="1562"/>
                  </a:lnTo>
                  <a:lnTo>
                    <a:pt x="1714" y="1676"/>
                  </a:lnTo>
                  <a:lnTo>
                    <a:pt x="2019" y="1727"/>
                  </a:lnTo>
                  <a:lnTo>
                    <a:pt x="2336" y="1727"/>
                  </a:lnTo>
                  <a:lnTo>
                    <a:pt x="4191" y="1841"/>
                  </a:lnTo>
                  <a:lnTo>
                    <a:pt x="5461" y="3289"/>
                  </a:lnTo>
                  <a:lnTo>
                    <a:pt x="5706" y="4127"/>
                  </a:lnTo>
                  <a:lnTo>
                    <a:pt x="5664" y="5613"/>
                  </a:lnTo>
                  <a:lnTo>
                    <a:pt x="5118" y="6070"/>
                  </a:lnTo>
                  <a:lnTo>
                    <a:pt x="4292" y="6629"/>
                  </a:lnTo>
                  <a:lnTo>
                    <a:pt x="6781" y="6629"/>
                  </a:lnTo>
                  <a:lnTo>
                    <a:pt x="7124" y="6400"/>
                  </a:lnTo>
                  <a:lnTo>
                    <a:pt x="7226" y="4127"/>
                  </a:lnTo>
                  <a:lnTo>
                    <a:pt x="6908" y="2666"/>
                  </a:lnTo>
                  <a:lnTo>
                    <a:pt x="5907" y="1562"/>
                  </a:lnTo>
                  <a:close/>
                </a:path>
              </a:pathLst>
            </a:custGeom>
            <a:solidFill>
              <a:srgbClr val="1E181A"/>
            </a:solidFill>
          </p:spPr>
          <p:txBody>
            <a:bodyPr wrap="square" lIns="0" tIns="0" rIns="0" bIns="0" rtlCol="0"/>
            <a:lstStyle/>
            <a:p>
              <a:endParaRPr/>
            </a:p>
          </p:txBody>
        </p:sp>
        <p:sp>
          <p:nvSpPr>
            <p:cNvPr id="82" name="object 42">
              <a:extLst>
                <a:ext uri="{FF2B5EF4-FFF2-40B4-BE49-F238E27FC236}">
                  <a16:creationId xmlns:a16="http://schemas.microsoft.com/office/drawing/2014/main" id="{984A6B0E-3DDC-878E-3FCE-55EC972658A7}"/>
                </a:ext>
              </a:extLst>
            </p:cNvPr>
            <p:cNvSpPr/>
            <p:nvPr/>
          </p:nvSpPr>
          <p:spPr>
            <a:xfrm>
              <a:off x="8622372" y="744160"/>
              <a:ext cx="36830" cy="34290"/>
            </a:xfrm>
            <a:custGeom>
              <a:avLst/>
              <a:gdLst/>
              <a:ahLst/>
              <a:cxnLst/>
              <a:rect l="l" t="t" r="r" b="b"/>
              <a:pathLst>
                <a:path w="36829" h="34290">
                  <a:moveTo>
                    <a:pt x="21920" y="0"/>
                  </a:moveTo>
                  <a:lnTo>
                    <a:pt x="1054" y="27724"/>
                  </a:lnTo>
                  <a:lnTo>
                    <a:pt x="0" y="30492"/>
                  </a:lnTo>
                  <a:lnTo>
                    <a:pt x="1397" y="31051"/>
                  </a:lnTo>
                  <a:lnTo>
                    <a:pt x="4847" y="21330"/>
                  </a:lnTo>
                  <a:lnTo>
                    <a:pt x="8397" y="13428"/>
                  </a:lnTo>
                  <a:lnTo>
                    <a:pt x="13067" y="6467"/>
                  </a:lnTo>
                  <a:lnTo>
                    <a:pt x="18884" y="2451"/>
                  </a:lnTo>
                  <a:lnTo>
                    <a:pt x="21882" y="1562"/>
                  </a:lnTo>
                  <a:lnTo>
                    <a:pt x="25158" y="2451"/>
                  </a:lnTo>
                  <a:lnTo>
                    <a:pt x="28448" y="5105"/>
                  </a:lnTo>
                  <a:lnTo>
                    <a:pt x="32870" y="10587"/>
                  </a:lnTo>
                  <a:lnTo>
                    <a:pt x="34817" y="16687"/>
                  </a:lnTo>
                  <a:lnTo>
                    <a:pt x="34563" y="22693"/>
                  </a:lnTo>
                  <a:lnTo>
                    <a:pt x="32385" y="27889"/>
                  </a:lnTo>
                  <a:lnTo>
                    <a:pt x="29057" y="32778"/>
                  </a:lnTo>
                  <a:lnTo>
                    <a:pt x="23710" y="34010"/>
                  </a:lnTo>
                  <a:lnTo>
                    <a:pt x="18034" y="31000"/>
                  </a:lnTo>
                  <a:lnTo>
                    <a:pt x="17272" y="30492"/>
                  </a:lnTo>
                  <a:lnTo>
                    <a:pt x="16865" y="29387"/>
                  </a:lnTo>
                  <a:lnTo>
                    <a:pt x="18199" y="26771"/>
                  </a:lnTo>
                  <a:lnTo>
                    <a:pt x="20091" y="23266"/>
                  </a:lnTo>
                  <a:lnTo>
                    <a:pt x="18821" y="20650"/>
                  </a:lnTo>
                  <a:lnTo>
                    <a:pt x="17475" y="19926"/>
                  </a:lnTo>
                  <a:lnTo>
                    <a:pt x="15367" y="19596"/>
                  </a:lnTo>
                  <a:lnTo>
                    <a:pt x="15151" y="21043"/>
                  </a:lnTo>
                  <a:lnTo>
                    <a:pt x="16713" y="21323"/>
                  </a:lnTo>
                  <a:lnTo>
                    <a:pt x="17703" y="21704"/>
                  </a:lnTo>
                  <a:lnTo>
                    <a:pt x="18427" y="23215"/>
                  </a:lnTo>
                  <a:lnTo>
                    <a:pt x="15252" y="29273"/>
                  </a:lnTo>
                  <a:lnTo>
                    <a:pt x="16027" y="31330"/>
                  </a:lnTo>
                  <a:lnTo>
                    <a:pt x="16598" y="31902"/>
                  </a:lnTo>
                  <a:lnTo>
                    <a:pt x="19761" y="33566"/>
                  </a:lnTo>
                  <a:lnTo>
                    <a:pt x="21920" y="34124"/>
                  </a:lnTo>
                  <a:lnTo>
                    <a:pt x="23990" y="34124"/>
                  </a:lnTo>
                  <a:lnTo>
                    <a:pt x="28219" y="34124"/>
                  </a:lnTo>
                  <a:lnTo>
                    <a:pt x="31610" y="31610"/>
                  </a:lnTo>
                  <a:lnTo>
                    <a:pt x="33629" y="28727"/>
                  </a:lnTo>
                  <a:lnTo>
                    <a:pt x="36010" y="23082"/>
                  </a:lnTo>
                  <a:lnTo>
                    <a:pt x="36290" y="16543"/>
                  </a:lnTo>
                  <a:lnTo>
                    <a:pt x="34179" y="9901"/>
                  </a:lnTo>
                  <a:lnTo>
                    <a:pt x="29387" y="3949"/>
                  </a:lnTo>
                  <a:lnTo>
                    <a:pt x="25654" y="990"/>
                  </a:lnTo>
                  <a:lnTo>
                    <a:pt x="21920" y="0"/>
                  </a:lnTo>
                  <a:close/>
                </a:path>
              </a:pathLst>
            </a:custGeom>
            <a:solidFill>
              <a:srgbClr val="1E181A"/>
            </a:solidFill>
          </p:spPr>
          <p:txBody>
            <a:bodyPr wrap="square" lIns="0" tIns="0" rIns="0" bIns="0" rtlCol="0"/>
            <a:lstStyle/>
            <a:p>
              <a:endParaRPr/>
            </a:p>
          </p:txBody>
        </p:sp>
      </p:grpSp>
    </p:spTree>
    <p:extLst>
      <p:ext uri="{BB962C8B-B14F-4D97-AF65-F5344CB8AC3E}">
        <p14:creationId xmlns:p14="http://schemas.microsoft.com/office/powerpoint/2010/main" val="1237278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CAAC85AD-E062-A54D-32F2-D6BA41E98F80}"/>
              </a:ext>
            </a:extLst>
          </p:cNvPr>
          <p:cNvPicPr>
            <a:picLocks noChangeAspect="1"/>
          </p:cNvPicPr>
          <p:nvPr/>
        </p:nvPicPr>
        <p:blipFill rotWithShape="1">
          <a:blip r:embed="rId3">
            <a:extLst>
              <a:ext uri="{28A0092B-C50C-407E-A947-70E740481C1C}">
                <a14:useLocalDpi xmlns:a14="http://schemas.microsoft.com/office/drawing/2010/main" val="0"/>
              </a:ext>
            </a:extLst>
          </a:blip>
          <a:srcRect l="30948" t="35613" b="6124"/>
          <a:stretch/>
        </p:blipFill>
        <p:spPr>
          <a:xfrm>
            <a:off x="0" y="0"/>
            <a:ext cx="12192000" cy="6858000"/>
          </a:xfrm>
          <a:prstGeom prst="rect">
            <a:avLst/>
          </a:prstGeom>
        </p:spPr>
      </p:pic>
      <p:sp>
        <p:nvSpPr>
          <p:cNvPr id="20" name="Rectangle 19">
            <a:extLst>
              <a:ext uri="{FF2B5EF4-FFF2-40B4-BE49-F238E27FC236}">
                <a16:creationId xmlns:a16="http://schemas.microsoft.com/office/drawing/2014/main" id="{E3C28858-ABA1-CF92-2A43-164E9D5E7D7B}"/>
              </a:ext>
            </a:extLst>
          </p:cNvPr>
          <p:cNvSpPr/>
          <p:nvPr/>
        </p:nvSpPr>
        <p:spPr>
          <a:xfrm>
            <a:off x="5525431" y="4343343"/>
            <a:ext cx="6299199" cy="2145399"/>
          </a:xfrm>
          <a:prstGeom prst="rect">
            <a:avLst/>
          </a:prstGeom>
          <a:gradFill flip="none" rotWithShape="1">
            <a:gsLst>
              <a:gs pos="51000">
                <a:srgbClr val="BCBEC2">
                  <a:alpha val="0"/>
                </a:srgbClr>
              </a:gs>
              <a:gs pos="0">
                <a:srgbClr val="002060">
                  <a:alpha val="50000"/>
                </a:srgbClr>
              </a:gs>
              <a:gs pos="100000">
                <a:schemeClr val="bg1">
                  <a:alpha val="3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71DFD9E-B23C-6A4D-DB48-44ED0A3890DF}"/>
              </a:ext>
            </a:extLst>
          </p:cNvPr>
          <p:cNvSpPr/>
          <p:nvPr/>
        </p:nvSpPr>
        <p:spPr>
          <a:xfrm>
            <a:off x="0" y="0"/>
            <a:ext cx="12192000" cy="6858000"/>
          </a:xfrm>
          <a:prstGeom prst="rect">
            <a:avLst/>
          </a:prstGeom>
          <a:gradFill flip="none" rotWithShape="1">
            <a:gsLst>
              <a:gs pos="21000">
                <a:schemeClr val="bg1">
                  <a:alpha val="20000"/>
                </a:schemeClr>
              </a:gs>
              <a:gs pos="56000">
                <a:schemeClr val="bg1">
                  <a:alpha val="21000"/>
                </a:schemeClr>
              </a:gs>
              <a:gs pos="82000">
                <a:srgbClr val="002060">
                  <a:alpha val="23000"/>
                  <a:lumMod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Google Shape;311;p41">
            <a:extLst>
              <a:ext uri="{FF2B5EF4-FFF2-40B4-BE49-F238E27FC236}">
                <a16:creationId xmlns:a16="http://schemas.microsoft.com/office/drawing/2014/main" id="{37058665-89C6-4F47-26A5-CBC43DA10202}"/>
              </a:ext>
            </a:extLst>
          </p:cNvPr>
          <p:cNvSpPr txBox="1">
            <a:spLocks/>
          </p:cNvSpPr>
          <p:nvPr/>
        </p:nvSpPr>
        <p:spPr>
          <a:xfrm>
            <a:off x="5648320" y="791417"/>
            <a:ext cx="6657735" cy="763600"/>
          </a:xfrm>
          <a:prstGeom prst="rect">
            <a:avLst/>
          </a:prstGeom>
          <a:effectLst>
            <a:outerShdw blurRad="50800" dist="38100" algn="l" rotWithShape="0">
              <a:prstClr val="black">
                <a:alpha val="40000"/>
              </a:prstClr>
            </a:outerShdw>
          </a:effectLst>
        </p:spPr>
        <p:txBody>
          <a:bodyPr spcFirstLastPara="1" vert="horz" wrap="square" lIns="152400" tIns="121900" rIns="121900" bIns="12190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solidFill>
                  <a:schemeClr val="bg1"/>
                </a:solidFill>
                <a:latin typeface="Bahnschrift" panose="020B0502040204020203" pitchFamily="34" charset="0"/>
              </a:rPr>
              <a:t>Introduction</a:t>
            </a:r>
          </a:p>
        </p:txBody>
      </p:sp>
      <p:sp>
        <p:nvSpPr>
          <p:cNvPr id="19" name="Rectangle 18">
            <a:extLst>
              <a:ext uri="{FF2B5EF4-FFF2-40B4-BE49-F238E27FC236}">
                <a16:creationId xmlns:a16="http://schemas.microsoft.com/office/drawing/2014/main" id="{3978BDA1-69FE-717B-C6A2-5F360BDEBE0D}"/>
              </a:ext>
            </a:extLst>
          </p:cNvPr>
          <p:cNvSpPr/>
          <p:nvPr/>
        </p:nvSpPr>
        <p:spPr>
          <a:xfrm>
            <a:off x="5432725" y="2033376"/>
            <a:ext cx="6299199" cy="1766951"/>
          </a:xfrm>
          <a:prstGeom prst="rect">
            <a:avLst/>
          </a:prstGeom>
          <a:gradFill flip="none" rotWithShape="1">
            <a:gsLst>
              <a:gs pos="51000">
                <a:srgbClr val="BCBEC2">
                  <a:alpha val="0"/>
                </a:srgbClr>
              </a:gs>
              <a:gs pos="0">
                <a:srgbClr val="002060">
                  <a:alpha val="50000"/>
                </a:srgbClr>
              </a:gs>
              <a:gs pos="100000">
                <a:schemeClr val="bg1">
                  <a:alpha val="3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Google Shape;312;p41">
            <a:extLst>
              <a:ext uri="{FF2B5EF4-FFF2-40B4-BE49-F238E27FC236}">
                <a16:creationId xmlns:a16="http://schemas.microsoft.com/office/drawing/2014/main" id="{EC21E952-A402-4118-6FAA-9C870D5930F9}"/>
              </a:ext>
            </a:extLst>
          </p:cNvPr>
          <p:cNvSpPr txBox="1">
            <a:spLocks/>
          </p:cNvSpPr>
          <p:nvPr/>
        </p:nvSpPr>
        <p:spPr>
          <a:xfrm>
            <a:off x="5654562" y="2135399"/>
            <a:ext cx="1268400" cy="596800"/>
          </a:xfrm>
          <a:prstGeom prst="rect">
            <a:avLst/>
          </a:prstGeom>
        </p:spPr>
        <p:txBody>
          <a:bodyPr spcFirstLastPara="1" vert="horz" wrap="square" lIns="121900" tIns="121900" rIns="121900" bIns="1219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 sz="4000" b="1" dirty="0">
              <a:solidFill>
                <a:schemeClr val="bg1"/>
              </a:solidFill>
              <a:latin typeface="Arial" panose="020B0604020202020204" pitchFamily="34" charset="0"/>
              <a:cs typeface="Arial" panose="020B0604020202020204" pitchFamily="34" charset="0"/>
            </a:endParaRPr>
          </a:p>
        </p:txBody>
      </p:sp>
      <p:sp>
        <p:nvSpPr>
          <p:cNvPr id="4" name="Google Shape;313;p41">
            <a:extLst>
              <a:ext uri="{FF2B5EF4-FFF2-40B4-BE49-F238E27FC236}">
                <a16:creationId xmlns:a16="http://schemas.microsoft.com/office/drawing/2014/main" id="{9B99C53A-A578-711E-840F-C2E6D668CACF}"/>
              </a:ext>
            </a:extLst>
          </p:cNvPr>
          <p:cNvSpPr txBox="1">
            <a:spLocks/>
          </p:cNvSpPr>
          <p:nvPr/>
        </p:nvSpPr>
        <p:spPr>
          <a:xfrm>
            <a:off x="5654562" y="4496472"/>
            <a:ext cx="1268400" cy="596800"/>
          </a:xfrm>
          <a:prstGeom prst="rect">
            <a:avLst/>
          </a:prstGeom>
        </p:spPr>
        <p:txBody>
          <a:bodyPr spcFirstLastPara="1" vert="horz" wrap="square" lIns="121900" tIns="121900" rIns="121900" bIns="12190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 sz="4000" b="1" dirty="0">
              <a:solidFill>
                <a:schemeClr val="bg1"/>
              </a:solidFill>
              <a:latin typeface="Arial" panose="020B0604020202020204" pitchFamily="34" charset="0"/>
              <a:cs typeface="Arial" panose="020B0604020202020204" pitchFamily="34" charset="0"/>
            </a:endParaRPr>
          </a:p>
        </p:txBody>
      </p:sp>
      <p:sp>
        <p:nvSpPr>
          <p:cNvPr id="11" name="Google Shape;320;p41">
            <a:extLst>
              <a:ext uri="{FF2B5EF4-FFF2-40B4-BE49-F238E27FC236}">
                <a16:creationId xmlns:a16="http://schemas.microsoft.com/office/drawing/2014/main" id="{3239D788-0D3C-DED9-B9BF-5BCEFA4DD3E9}"/>
              </a:ext>
            </a:extLst>
          </p:cNvPr>
          <p:cNvSpPr txBox="1">
            <a:spLocks/>
          </p:cNvSpPr>
          <p:nvPr/>
        </p:nvSpPr>
        <p:spPr>
          <a:xfrm>
            <a:off x="6880685" y="2016479"/>
            <a:ext cx="4854114" cy="1320488"/>
          </a:xfrm>
          <a:prstGeom prst="rect">
            <a:avLst/>
          </a:prstGeom>
        </p:spPr>
        <p:txBody>
          <a:bodyPr spcFirstLastPara="1" vert="horz" wrap="square" lIns="121900" tIns="121900" rIns="121900" bIns="121900" rtlCol="0" anchor="b"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err="1">
                <a:solidFill>
                  <a:schemeClr val="bg1"/>
                </a:solidFill>
                <a:latin typeface="Arial" panose="020B0604020202020204" pitchFamily="34" charset="0"/>
                <a:cs typeface="Arial" panose="020B0604020202020204" pitchFamily="34" charset="0"/>
              </a:rPr>
              <a:t>Multidisciplinarité</a:t>
            </a:r>
            <a:endParaRPr lang="en-US" sz="2000" b="1" dirty="0">
              <a:solidFill>
                <a:schemeClr val="bg1"/>
              </a:solidFill>
              <a:latin typeface="Arial" panose="020B0604020202020204" pitchFamily="34" charset="0"/>
              <a:cs typeface="Arial" panose="020B0604020202020204" pitchFamily="34" charset="0"/>
            </a:endParaRPr>
          </a:p>
          <a:p>
            <a:pPr marL="0" indent="0">
              <a:buNone/>
            </a:pPr>
            <a:r>
              <a:rPr lang="fr-FR" sz="1800" dirty="0">
                <a:solidFill>
                  <a:schemeClr val="bg1"/>
                </a:solidFill>
                <a:latin typeface="Arial" panose="020B0604020202020204" pitchFamily="34" charset="0"/>
                <a:cs typeface="Arial" panose="020B0604020202020204" pitchFamily="34" charset="0"/>
              </a:rPr>
              <a:t>connaissances techniques, économiques, statistiques </a:t>
            </a:r>
            <a:r>
              <a:rPr lang="fr-FR" sz="1800" dirty="0" err="1">
                <a:solidFill>
                  <a:schemeClr val="bg1"/>
                </a:solidFill>
                <a:latin typeface="Arial" panose="020B0604020202020204" pitchFamily="34" charset="0"/>
                <a:cs typeface="Arial" panose="020B0604020202020204" pitchFamily="34" charset="0"/>
              </a:rPr>
              <a:t>etc</a:t>
            </a:r>
            <a:r>
              <a:rPr lang="fr-FR" sz="1800" dirty="0">
                <a:solidFill>
                  <a:schemeClr val="bg1"/>
                </a:solidFill>
                <a:latin typeface="Arial" panose="020B0604020202020204" pitchFamily="34" charset="0"/>
                <a:cs typeface="Arial" panose="020B0604020202020204" pitchFamily="34" charset="0"/>
              </a:rPr>
              <a:t> </a:t>
            </a:r>
            <a:endParaRPr lang="en-US" sz="1800" dirty="0">
              <a:solidFill>
                <a:schemeClr val="bg1"/>
              </a:solidFill>
              <a:latin typeface="Arial" panose="020B0604020202020204" pitchFamily="34" charset="0"/>
              <a:cs typeface="Arial" panose="020B0604020202020204" pitchFamily="34" charset="0"/>
            </a:endParaRPr>
          </a:p>
        </p:txBody>
      </p:sp>
      <p:sp>
        <p:nvSpPr>
          <p:cNvPr id="13" name="Google Shape;322;p41">
            <a:extLst>
              <a:ext uri="{FF2B5EF4-FFF2-40B4-BE49-F238E27FC236}">
                <a16:creationId xmlns:a16="http://schemas.microsoft.com/office/drawing/2014/main" id="{4D7A28DA-DFFC-C464-8C48-A1CA5721BC07}"/>
              </a:ext>
            </a:extLst>
          </p:cNvPr>
          <p:cNvSpPr txBox="1">
            <a:spLocks/>
          </p:cNvSpPr>
          <p:nvPr/>
        </p:nvSpPr>
        <p:spPr>
          <a:xfrm>
            <a:off x="6817701" y="4496471"/>
            <a:ext cx="5223168" cy="1337232"/>
          </a:xfrm>
          <a:prstGeom prst="rect">
            <a:avLst/>
          </a:prstGeom>
        </p:spPr>
        <p:txBody>
          <a:bodyPr spcFirstLastPara="1" vert="horz" wrap="square" lIns="121900" tIns="121900" rIns="121900" bIns="121900" rtlCol="0" anchor="b"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err="1">
                <a:solidFill>
                  <a:schemeClr val="bg1"/>
                </a:solidFill>
                <a:latin typeface="Arial" panose="020B0604020202020204" pitchFamily="34" charset="0"/>
                <a:cs typeface="Arial" panose="020B0604020202020204" pitchFamily="34" charset="0"/>
              </a:rPr>
              <a:t>Séquence</a:t>
            </a:r>
            <a:r>
              <a:rPr lang="en-US" sz="2000" b="1" dirty="0">
                <a:solidFill>
                  <a:schemeClr val="bg1"/>
                </a:solidFill>
                <a:latin typeface="Arial" panose="020B0604020202020204" pitchFamily="34" charset="0"/>
                <a:cs typeface="Arial" panose="020B0604020202020204" pitchFamily="34" charset="0"/>
              </a:rPr>
              <a:t> de </a:t>
            </a:r>
            <a:r>
              <a:rPr lang="en-US" sz="2000" b="1" dirty="0" err="1">
                <a:solidFill>
                  <a:schemeClr val="bg1"/>
                </a:solidFill>
                <a:latin typeface="Arial" panose="020B0604020202020204" pitchFamily="34" charset="0"/>
                <a:cs typeface="Arial" panose="020B0604020202020204" pitchFamily="34" charset="0"/>
              </a:rPr>
              <a:t>huit</a:t>
            </a:r>
            <a:r>
              <a:rPr lang="en-US" sz="2000" b="1" dirty="0">
                <a:solidFill>
                  <a:schemeClr val="bg1"/>
                </a:solidFill>
                <a:latin typeface="Arial" panose="020B0604020202020204" pitchFamily="34" charset="0"/>
                <a:cs typeface="Arial" panose="020B0604020202020204" pitchFamily="34" charset="0"/>
              </a:rPr>
              <a:t> étapes</a:t>
            </a:r>
            <a:endParaRPr lang="fr-FR" sz="2000" b="1" dirty="0">
              <a:solidFill>
                <a:schemeClr val="bg1"/>
              </a:solidFill>
              <a:latin typeface="Arial" panose="020B0604020202020204" pitchFamily="34" charset="0"/>
              <a:cs typeface="Arial" panose="020B0604020202020204" pitchFamily="34" charset="0"/>
            </a:endParaRPr>
          </a:p>
          <a:p>
            <a:pPr marL="0" indent="0">
              <a:buNone/>
            </a:pPr>
            <a:r>
              <a:rPr lang="fr-FR" sz="2000" dirty="0">
                <a:solidFill>
                  <a:schemeClr val="bg1"/>
                </a:solidFill>
                <a:latin typeface="Arial" panose="020B0604020202020204" pitchFamily="34" charset="0"/>
                <a:cs typeface="Arial" panose="020B0604020202020204" pitchFamily="34" charset="0"/>
              </a:rPr>
              <a:t>La méthode est une séquence de huit étapes articulées entre elles</a:t>
            </a:r>
            <a:endParaRPr lang="en-US" sz="2000" dirty="0">
              <a:solidFill>
                <a:schemeClr val="bg1"/>
              </a:solidFill>
              <a:latin typeface="Arial" panose="020B0604020202020204" pitchFamily="34" charset="0"/>
              <a:cs typeface="Arial" panose="020B0604020202020204" pitchFamily="34" charset="0"/>
            </a:endParaRPr>
          </a:p>
        </p:txBody>
      </p:sp>
      <p:cxnSp>
        <p:nvCxnSpPr>
          <p:cNvPr id="15" name="Google Shape;325;p41">
            <a:extLst>
              <a:ext uri="{FF2B5EF4-FFF2-40B4-BE49-F238E27FC236}">
                <a16:creationId xmlns:a16="http://schemas.microsoft.com/office/drawing/2014/main" id="{1355DF79-FFDE-4B1F-8A36-C1214521150D}"/>
              </a:ext>
            </a:extLst>
          </p:cNvPr>
          <p:cNvCxnSpPr>
            <a:cxnSpLocks/>
          </p:cNvCxnSpPr>
          <p:nvPr/>
        </p:nvCxnSpPr>
        <p:spPr>
          <a:xfrm>
            <a:off x="6666569" y="2045632"/>
            <a:ext cx="0" cy="4443111"/>
          </a:xfrm>
          <a:prstGeom prst="straightConnector1">
            <a:avLst/>
          </a:prstGeom>
          <a:noFill/>
          <a:ln w="19050" cap="flat" cmpd="sng">
            <a:solidFill>
              <a:schemeClr val="dk1"/>
            </a:solidFill>
            <a:prstDash val="solid"/>
            <a:round/>
            <a:headEnd type="none" w="med" len="med"/>
            <a:tailEnd type="none" w="med" len="med"/>
          </a:ln>
        </p:spPr>
      </p:cxnSp>
      <p:pic>
        <p:nvPicPr>
          <p:cNvPr id="7" name="Image 6">
            <a:extLst>
              <a:ext uri="{FF2B5EF4-FFF2-40B4-BE49-F238E27FC236}">
                <a16:creationId xmlns:a16="http://schemas.microsoft.com/office/drawing/2014/main" id="{7D713F5B-F206-1558-A8EF-760B2017234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9612" y="0"/>
            <a:ext cx="1236376" cy="889028"/>
          </a:xfrm>
          <a:prstGeom prst="rect">
            <a:avLst/>
          </a:prstGeom>
        </p:spPr>
      </p:pic>
      <p:pic>
        <p:nvPicPr>
          <p:cNvPr id="8" name="Image 7">
            <a:extLst>
              <a:ext uri="{FF2B5EF4-FFF2-40B4-BE49-F238E27FC236}">
                <a16:creationId xmlns:a16="http://schemas.microsoft.com/office/drawing/2014/main" id="{B2B35BE0-A5A2-70E1-9CC7-A8BDC296981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709612" cy="749528"/>
          </a:xfrm>
          <a:prstGeom prst="rect">
            <a:avLst/>
          </a:prstGeom>
        </p:spPr>
      </p:pic>
      <p:pic>
        <p:nvPicPr>
          <p:cNvPr id="9" name="Object 4" descr="preencoded.png">
            <a:extLst>
              <a:ext uri="{FF2B5EF4-FFF2-40B4-BE49-F238E27FC236}">
                <a16:creationId xmlns:a16="http://schemas.microsoft.com/office/drawing/2014/main" id="{A9D3DBB2-425F-A214-0377-D77E1B46AD3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678972" y="2420387"/>
            <a:ext cx="780855" cy="799900"/>
          </a:xfrm>
          <a:prstGeom prst="rect">
            <a:avLst/>
          </a:prstGeom>
        </p:spPr>
      </p:pic>
      <p:pic>
        <p:nvPicPr>
          <p:cNvPr id="10" name="Object 8" descr="preencoded.png">
            <a:extLst>
              <a:ext uri="{FF2B5EF4-FFF2-40B4-BE49-F238E27FC236}">
                <a16:creationId xmlns:a16="http://schemas.microsoft.com/office/drawing/2014/main" id="{89F8F8A1-81A2-4A7E-02AE-F4CB0082591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737364" y="4977939"/>
            <a:ext cx="561835" cy="599925"/>
          </a:xfrm>
          <a:prstGeom prst="rect">
            <a:avLst/>
          </a:prstGeom>
        </p:spPr>
      </p:pic>
    </p:spTree>
    <p:extLst>
      <p:ext uri="{BB962C8B-B14F-4D97-AF65-F5344CB8AC3E}">
        <p14:creationId xmlns:p14="http://schemas.microsoft.com/office/powerpoint/2010/main" val="37709323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1" name="Picture 37" descr="Fond Abstrait Blanc">
            <a:extLst>
              <a:ext uri="{FF2B5EF4-FFF2-40B4-BE49-F238E27FC236}">
                <a16:creationId xmlns:a16="http://schemas.microsoft.com/office/drawing/2014/main" id="{6E67F404-101C-4228-A0AA-E796642AAF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677268" y="-2677270"/>
            <a:ext cx="6858003" cy="12212535"/>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BC1349DA-9178-46F0-998C-49508DBBE22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4002" t="87222" r="1577" b="3492"/>
          <a:stretch/>
        </p:blipFill>
        <p:spPr>
          <a:xfrm>
            <a:off x="10161886" y="5981700"/>
            <a:ext cx="1757362" cy="636813"/>
          </a:xfrm>
          <a:prstGeom prst="rect">
            <a:avLst/>
          </a:prstGeom>
        </p:spPr>
      </p:pic>
      <p:cxnSp>
        <p:nvCxnSpPr>
          <p:cNvPr id="7" name="Connecteur droit 6">
            <a:extLst>
              <a:ext uri="{FF2B5EF4-FFF2-40B4-BE49-F238E27FC236}">
                <a16:creationId xmlns:a16="http://schemas.microsoft.com/office/drawing/2014/main" id="{949A1944-B450-4C34-AC73-D89925FAD647}"/>
              </a:ext>
            </a:extLst>
          </p:cNvPr>
          <p:cNvCxnSpPr>
            <a:cxnSpLocks/>
          </p:cNvCxnSpPr>
          <p:nvPr/>
        </p:nvCxnSpPr>
        <p:spPr>
          <a:xfrm>
            <a:off x="3316637" y="175876"/>
            <a:ext cx="0" cy="796954"/>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E29638CB-E5AE-4529-ACF5-DFDB03A84268}"/>
              </a:ext>
            </a:extLst>
          </p:cNvPr>
          <p:cNvCxnSpPr>
            <a:cxnSpLocks/>
          </p:cNvCxnSpPr>
          <p:nvPr/>
        </p:nvCxnSpPr>
        <p:spPr>
          <a:xfrm>
            <a:off x="268336" y="972830"/>
            <a:ext cx="11283303"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37" name="Text Placeholder 2">
            <a:extLst>
              <a:ext uri="{FF2B5EF4-FFF2-40B4-BE49-F238E27FC236}">
                <a16:creationId xmlns:a16="http://schemas.microsoft.com/office/drawing/2014/main" id="{47F27F2A-E619-4EB2-9762-36948A3388A8}"/>
              </a:ext>
            </a:extLst>
          </p:cNvPr>
          <p:cNvSpPr txBox="1">
            <a:spLocks/>
          </p:cNvSpPr>
          <p:nvPr/>
        </p:nvSpPr>
        <p:spPr>
          <a:xfrm>
            <a:off x="519359" y="2144860"/>
            <a:ext cx="10637277" cy="699025"/>
          </a:xfrm>
          <a:prstGeom prst="rect">
            <a:avLst/>
          </a:prstGeom>
        </p:spPr>
        <p:txBody>
          <a:bodyPr/>
          <a:lstStyle>
            <a:defPPr>
              <a:defRPr lang="en-US"/>
            </a:defPPr>
            <a:lvl1pPr marL="0" algn="l" defTabSz="914400" rtl="0" eaLnBrk="1" fontAlgn="auto" latinLnBrk="0" hangingPunct="1">
              <a:spcBef>
                <a:spcPts val="0"/>
              </a:spcBef>
              <a:spcAft>
                <a:spcPts val="0"/>
              </a:spcAft>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000" b="1" spc="150" dirty="0">
                <a:latin typeface="Bahnschrift" panose="020B0502040204020203" pitchFamily="34" charset="0"/>
                <a:cs typeface="Segoe UI" panose="020B0502040204020203" pitchFamily="34" charset="0"/>
              </a:rPr>
              <a:t>Situation présente du système électrique est cernée à travers : </a:t>
            </a:r>
            <a:endParaRPr lang="en-US" sz="2000" b="1" spc="150" dirty="0">
              <a:latin typeface="Bahnschrift" panose="020B0502040204020203" pitchFamily="34" charset="0"/>
              <a:cs typeface="Segoe UI" panose="020B0502040204020203" pitchFamily="34" charset="0"/>
            </a:endParaRPr>
          </a:p>
        </p:txBody>
      </p:sp>
      <p:sp>
        <p:nvSpPr>
          <p:cNvPr id="2" name="Rectangle 1">
            <a:extLst>
              <a:ext uri="{FF2B5EF4-FFF2-40B4-BE49-F238E27FC236}">
                <a16:creationId xmlns:a16="http://schemas.microsoft.com/office/drawing/2014/main" id="{63D29C6D-C9EA-46BC-8064-9E1C9FBE764B}"/>
              </a:ext>
            </a:extLst>
          </p:cNvPr>
          <p:cNvSpPr/>
          <p:nvPr/>
        </p:nvSpPr>
        <p:spPr>
          <a:xfrm>
            <a:off x="8893629" y="5933636"/>
            <a:ext cx="1306285" cy="68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08A8EC69-CEC9-4E2C-881F-A1721CF504BC}"/>
              </a:ext>
            </a:extLst>
          </p:cNvPr>
          <p:cNvSpPr/>
          <p:nvPr/>
        </p:nvSpPr>
        <p:spPr>
          <a:xfrm>
            <a:off x="0" y="6650246"/>
            <a:ext cx="12192000" cy="20775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ZoneTexte 62">
            <a:extLst>
              <a:ext uri="{FF2B5EF4-FFF2-40B4-BE49-F238E27FC236}">
                <a16:creationId xmlns:a16="http://schemas.microsoft.com/office/drawing/2014/main" id="{4920CB58-8DDD-151B-A15E-4DEA65C36385}"/>
              </a:ext>
            </a:extLst>
          </p:cNvPr>
          <p:cNvSpPr txBox="1"/>
          <p:nvPr/>
        </p:nvSpPr>
        <p:spPr>
          <a:xfrm>
            <a:off x="476130" y="96925"/>
            <a:ext cx="3076646" cy="923330"/>
          </a:xfrm>
          <a:prstGeom prst="rect">
            <a:avLst/>
          </a:prstGeom>
          <a:noFill/>
        </p:spPr>
        <p:txBody>
          <a:bodyPr wrap="square" rtlCol="0">
            <a:spAutoFit/>
          </a:bodyPr>
          <a:lstStyle/>
          <a:p>
            <a:r>
              <a:rPr lang="en-US" sz="5400" b="1" dirty="0">
                <a:solidFill>
                  <a:srgbClr val="00B050"/>
                </a:solidFill>
                <a:latin typeface="Bahnschrift" panose="020B0502040204020203" pitchFamily="34" charset="0"/>
                <a:cs typeface="Cairo" panose="00000500000000000000" pitchFamily="2" charset="-78"/>
              </a:rPr>
              <a:t>Étape 01</a:t>
            </a:r>
          </a:p>
        </p:txBody>
      </p:sp>
      <p:pic>
        <p:nvPicPr>
          <p:cNvPr id="4" name="Object 3" descr="preencoded.png">
            <a:extLst>
              <a:ext uri="{FF2B5EF4-FFF2-40B4-BE49-F238E27FC236}">
                <a16:creationId xmlns:a16="http://schemas.microsoft.com/office/drawing/2014/main" id="{1368C218-8DCF-5E76-8867-96BD55909ED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6130" y="2666482"/>
            <a:ext cx="3875706" cy="1719538"/>
          </a:xfrm>
          <a:prstGeom prst="rect">
            <a:avLst/>
          </a:prstGeom>
        </p:spPr>
      </p:pic>
      <p:sp>
        <p:nvSpPr>
          <p:cNvPr id="5" name="Object 4">
            <a:extLst>
              <a:ext uri="{FF2B5EF4-FFF2-40B4-BE49-F238E27FC236}">
                <a16:creationId xmlns:a16="http://schemas.microsoft.com/office/drawing/2014/main" id="{9B5F71F5-E92B-923E-6434-B15D0C26D628}"/>
              </a:ext>
            </a:extLst>
          </p:cNvPr>
          <p:cNvSpPr/>
          <p:nvPr/>
        </p:nvSpPr>
        <p:spPr>
          <a:xfrm>
            <a:off x="628454" y="3135559"/>
            <a:ext cx="3526434" cy="855904"/>
          </a:xfrm>
          <a:prstGeom prst="rect">
            <a:avLst/>
          </a:prstGeom>
          <a:noFill/>
        </p:spPr>
        <p:txBody>
          <a:bodyPr wrap="square" lIns="0" tIns="0" rIns="0" bIns="0" rtlCol="0" anchor="t"/>
          <a:lstStyle/>
          <a:p>
            <a:pPr algn="ctr">
              <a:lnSpc>
                <a:spcPct val="150000"/>
              </a:lnSpc>
              <a:buNone/>
            </a:pPr>
            <a:r>
              <a:rPr lang="fr-FR" b="1" dirty="0">
                <a:latin typeface="Space Mono" pitchFamily="34" charset="0"/>
                <a:ea typeface="Space Mono" pitchFamily="34" charset="-122"/>
                <a:cs typeface="Space Mono" pitchFamily="34" charset="-120"/>
              </a:rPr>
              <a:t>L’analyse de la charge d’électricité (flux, congestion structurelles)</a:t>
            </a:r>
            <a:endParaRPr lang="en-US" sz="2400" b="1" dirty="0"/>
          </a:p>
        </p:txBody>
      </p:sp>
      <p:pic>
        <p:nvPicPr>
          <p:cNvPr id="10" name="Object 6" descr="preencoded.png">
            <a:extLst>
              <a:ext uri="{FF2B5EF4-FFF2-40B4-BE49-F238E27FC236}">
                <a16:creationId xmlns:a16="http://schemas.microsoft.com/office/drawing/2014/main" id="{0D669234-0207-2A7C-589D-640D85F6533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58112" y="2666482"/>
            <a:ext cx="3875706" cy="1719538"/>
          </a:xfrm>
          <a:prstGeom prst="rect">
            <a:avLst/>
          </a:prstGeom>
        </p:spPr>
      </p:pic>
      <p:sp>
        <p:nvSpPr>
          <p:cNvPr id="12" name="Object 7">
            <a:extLst>
              <a:ext uri="{FF2B5EF4-FFF2-40B4-BE49-F238E27FC236}">
                <a16:creationId xmlns:a16="http://schemas.microsoft.com/office/drawing/2014/main" id="{20A890C3-9A80-23F8-A9BB-84175298DD89}"/>
              </a:ext>
            </a:extLst>
          </p:cNvPr>
          <p:cNvSpPr/>
          <p:nvPr/>
        </p:nvSpPr>
        <p:spPr>
          <a:xfrm>
            <a:off x="4488333" y="3021289"/>
            <a:ext cx="3212188" cy="970174"/>
          </a:xfrm>
          <a:prstGeom prst="rect">
            <a:avLst/>
          </a:prstGeom>
          <a:noFill/>
        </p:spPr>
        <p:txBody>
          <a:bodyPr wrap="square" lIns="0" tIns="0" rIns="0" bIns="0" rtlCol="0" anchor="t"/>
          <a:lstStyle/>
          <a:p>
            <a:pPr algn="ctr">
              <a:lnSpc>
                <a:spcPct val="150000"/>
              </a:lnSpc>
              <a:buNone/>
            </a:pPr>
            <a:r>
              <a:rPr lang="fr-FR" b="1" dirty="0">
                <a:solidFill>
                  <a:srgbClr val="071023"/>
                </a:solidFill>
                <a:latin typeface="Space Mono" pitchFamily="34" charset="0"/>
                <a:ea typeface="Space Mono" pitchFamily="34" charset="-122"/>
                <a:cs typeface="Space Mono" pitchFamily="34" charset="-120"/>
              </a:rPr>
              <a:t>L’établissement du bilan des projets d’investissement anciens </a:t>
            </a:r>
            <a:endParaRPr lang="en-US" sz="2400" b="1" dirty="0"/>
          </a:p>
        </p:txBody>
      </p:sp>
      <p:pic>
        <p:nvPicPr>
          <p:cNvPr id="15" name="Object 9" descr="preencoded.png">
            <a:extLst>
              <a:ext uri="{FF2B5EF4-FFF2-40B4-BE49-F238E27FC236}">
                <a16:creationId xmlns:a16="http://schemas.microsoft.com/office/drawing/2014/main" id="{36967EE9-8D41-050C-921E-364693C9D4F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840242" y="2666482"/>
            <a:ext cx="3875706" cy="1719538"/>
          </a:xfrm>
          <a:prstGeom prst="rect">
            <a:avLst/>
          </a:prstGeom>
        </p:spPr>
      </p:pic>
      <p:sp>
        <p:nvSpPr>
          <p:cNvPr id="19" name="Object 10">
            <a:extLst>
              <a:ext uri="{FF2B5EF4-FFF2-40B4-BE49-F238E27FC236}">
                <a16:creationId xmlns:a16="http://schemas.microsoft.com/office/drawing/2014/main" id="{6BA07707-6D75-50B0-1BBB-0CB68C2E5F56}"/>
              </a:ext>
            </a:extLst>
          </p:cNvPr>
          <p:cNvSpPr/>
          <p:nvPr/>
        </p:nvSpPr>
        <p:spPr>
          <a:xfrm>
            <a:off x="8170315" y="3004384"/>
            <a:ext cx="3212188" cy="1364731"/>
          </a:xfrm>
          <a:prstGeom prst="rect">
            <a:avLst/>
          </a:prstGeom>
          <a:noFill/>
        </p:spPr>
        <p:txBody>
          <a:bodyPr wrap="square" lIns="0" tIns="0" rIns="0" bIns="0" rtlCol="0" anchor="t"/>
          <a:lstStyle/>
          <a:p>
            <a:pPr algn="ctr">
              <a:lnSpc>
                <a:spcPct val="150000"/>
              </a:lnSpc>
              <a:buNone/>
            </a:pPr>
            <a:r>
              <a:rPr lang="fr-FR" b="1" dirty="0">
                <a:solidFill>
                  <a:srgbClr val="071023"/>
                </a:solidFill>
                <a:latin typeface="Space Mono" pitchFamily="34" charset="0"/>
                <a:ea typeface="Space Mono" pitchFamily="34" charset="-122"/>
                <a:cs typeface="Space Mono" pitchFamily="34" charset="-120"/>
              </a:rPr>
              <a:t>Identifier les lieux sous-équipés et ceux dotés d’équipement pléthoriques</a:t>
            </a:r>
            <a:endParaRPr lang="en-US" sz="2400" b="1" dirty="0"/>
          </a:p>
        </p:txBody>
      </p:sp>
      <p:sp>
        <p:nvSpPr>
          <p:cNvPr id="20" name="ZoneTexte 19">
            <a:extLst>
              <a:ext uri="{FF2B5EF4-FFF2-40B4-BE49-F238E27FC236}">
                <a16:creationId xmlns:a16="http://schemas.microsoft.com/office/drawing/2014/main" id="{1B2050E2-2088-2B20-774A-DC9BC853D860}"/>
              </a:ext>
            </a:extLst>
          </p:cNvPr>
          <p:cNvSpPr txBox="1"/>
          <p:nvPr/>
        </p:nvSpPr>
        <p:spPr>
          <a:xfrm>
            <a:off x="3552776" y="165482"/>
            <a:ext cx="7214397" cy="830997"/>
          </a:xfrm>
          <a:prstGeom prst="rect">
            <a:avLst/>
          </a:prstGeom>
          <a:noFill/>
        </p:spPr>
        <p:txBody>
          <a:bodyPr wrap="square" rtlCol="0">
            <a:spAutoFit/>
          </a:bodyPr>
          <a:lstStyle/>
          <a:p>
            <a:r>
              <a:rPr lang="en-US" sz="4800" b="1" dirty="0">
                <a:solidFill>
                  <a:srgbClr val="002060"/>
                </a:solidFill>
                <a:latin typeface="Bahnschrift" panose="020B0502040204020203" pitchFamily="34" charset="0"/>
                <a:cs typeface="Cairo" panose="00000500000000000000" pitchFamily="2" charset="-78"/>
              </a:rPr>
              <a:t>ÉTAT DES LIEUX</a:t>
            </a:r>
          </a:p>
        </p:txBody>
      </p:sp>
    </p:spTree>
    <p:extLst>
      <p:ext uri="{BB962C8B-B14F-4D97-AF65-F5344CB8AC3E}">
        <p14:creationId xmlns:p14="http://schemas.microsoft.com/office/powerpoint/2010/main" val="4073975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1" name="Picture 37" descr="Fond Abstrait Blanc">
            <a:extLst>
              <a:ext uri="{FF2B5EF4-FFF2-40B4-BE49-F238E27FC236}">
                <a16:creationId xmlns:a16="http://schemas.microsoft.com/office/drawing/2014/main" id="{6E67F404-101C-4228-A0AA-E796642AAF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677268" y="-2677270"/>
            <a:ext cx="6858003" cy="12212535"/>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BC1349DA-9178-46F0-998C-49508DBBE22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4002" t="87222" r="1577" b="3492"/>
          <a:stretch/>
        </p:blipFill>
        <p:spPr>
          <a:xfrm>
            <a:off x="10161886" y="5981700"/>
            <a:ext cx="1757362" cy="636813"/>
          </a:xfrm>
          <a:prstGeom prst="rect">
            <a:avLst/>
          </a:prstGeom>
        </p:spPr>
      </p:pic>
      <p:cxnSp>
        <p:nvCxnSpPr>
          <p:cNvPr id="7" name="Connecteur droit 6">
            <a:extLst>
              <a:ext uri="{FF2B5EF4-FFF2-40B4-BE49-F238E27FC236}">
                <a16:creationId xmlns:a16="http://schemas.microsoft.com/office/drawing/2014/main" id="{949A1944-B450-4C34-AC73-D89925FAD647}"/>
              </a:ext>
            </a:extLst>
          </p:cNvPr>
          <p:cNvCxnSpPr>
            <a:cxnSpLocks/>
          </p:cNvCxnSpPr>
          <p:nvPr/>
        </p:nvCxnSpPr>
        <p:spPr>
          <a:xfrm>
            <a:off x="3316637" y="175876"/>
            <a:ext cx="0" cy="796954"/>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E29638CB-E5AE-4529-ACF5-DFDB03A84268}"/>
              </a:ext>
            </a:extLst>
          </p:cNvPr>
          <p:cNvCxnSpPr>
            <a:cxnSpLocks/>
          </p:cNvCxnSpPr>
          <p:nvPr/>
        </p:nvCxnSpPr>
        <p:spPr>
          <a:xfrm>
            <a:off x="268336" y="972830"/>
            <a:ext cx="11283303"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37" name="Text Placeholder 2">
            <a:extLst>
              <a:ext uri="{FF2B5EF4-FFF2-40B4-BE49-F238E27FC236}">
                <a16:creationId xmlns:a16="http://schemas.microsoft.com/office/drawing/2014/main" id="{47F27F2A-E619-4EB2-9762-36948A3388A8}"/>
              </a:ext>
            </a:extLst>
          </p:cNvPr>
          <p:cNvSpPr txBox="1">
            <a:spLocks/>
          </p:cNvSpPr>
          <p:nvPr/>
        </p:nvSpPr>
        <p:spPr>
          <a:xfrm>
            <a:off x="476130" y="1245418"/>
            <a:ext cx="10637277" cy="699025"/>
          </a:xfrm>
          <a:prstGeom prst="rect">
            <a:avLst/>
          </a:prstGeom>
        </p:spPr>
        <p:txBody>
          <a:bodyPr/>
          <a:lstStyle>
            <a:defPPr>
              <a:defRPr lang="en-US"/>
            </a:defPPr>
            <a:lvl1pPr marL="0" algn="l" defTabSz="914400" rtl="0" eaLnBrk="1" fontAlgn="auto" latinLnBrk="0" hangingPunct="1">
              <a:spcBef>
                <a:spcPts val="0"/>
              </a:spcBef>
              <a:spcAft>
                <a:spcPts val="0"/>
              </a:spcAft>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000" b="1" spc="150" dirty="0">
                <a:latin typeface="Bahnschrift" panose="020B0502040204020203" pitchFamily="34" charset="0"/>
                <a:cs typeface="Segoe UI" panose="020B0502040204020203" pitchFamily="34" charset="0"/>
              </a:rPr>
              <a:t>Choix réaliste de 5 ans pour maitriser les aléas intrinsèques au futur, inconnu par définition.</a:t>
            </a:r>
            <a:endParaRPr lang="en-US" sz="2000" b="1" spc="150" dirty="0">
              <a:latin typeface="Bahnschrift" panose="020B0502040204020203" pitchFamily="34" charset="0"/>
              <a:cs typeface="Segoe UI" panose="020B0502040204020203" pitchFamily="34" charset="0"/>
            </a:endParaRPr>
          </a:p>
        </p:txBody>
      </p:sp>
      <p:sp>
        <p:nvSpPr>
          <p:cNvPr id="2" name="Rectangle 1">
            <a:extLst>
              <a:ext uri="{FF2B5EF4-FFF2-40B4-BE49-F238E27FC236}">
                <a16:creationId xmlns:a16="http://schemas.microsoft.com/office/drawing/2014/main" id="{63D29C6D-C9EA-46BC-8064-9E1C9FBE764B}"/>
              </a:ext>
            </a:extLst>
          </p:cNvPr>
          <p:cNvSpPr/>
          <p:nvPr/>
        </p:nvSpPr>
        <p:spPr>
          <a:xfrm>
            <a:off x="8893629" y="5933636"/>
            <a:ext cx="1306285" cy="68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08A8EC69-CEC9-4E2C-881F-A1721CF504BC}"/>
              </a:ext>
            </a:extLst>
          </p:cNvPr>
          <p:cNvSpPr/>
          <p:nvPr/>
        </p:nvSpPr>
        <p:spPr>
          <a:xfrm>
            <a:off x="0" y="6650246"/>
            <a:ext cx="12192000" cy="20775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ZoneTexte 62">
            <a:extLst>
              <a:ext uri="{FF2B5EF4-FFF2-40B4-BE49-F238E27FC236}">
                <a16:creationId xmlns:a16="http://schemas.microsoft.com/office/drawing/2014/main" id="{4920CB58-8DDD-151B-A15E-4DEA65C36385}"/>
              </a:ext>
            </a:extLst>
          </p:cNvPr>
          <p:cNvSpPr txBox="1"/>
          <p:nvPr/>
        </p:nvSpPr>
        <p:spPr>
          <a:xfrm>
            <a:off x="476130" y="96925"/>
            <a:ext cx="3076646" cy="923330"/>
          </a:xfrm>
          <a:prstGeom prst="rect">
            <a:avLst/>
          </a:prstGeom>
          <a:noFill/>
        </p:spPr>
        <p:txBody>
          <a:bodyPr wrap="square" rtlCol="0">
            <a:spAutoFit/>
          </a:bodyPr>
          <a:lstStyle/>
          <a:p>
            <a:r>
              <a:rPr lang="en-US" sz="5400" b="1" dirty="0">
                <a:solidFill>
                  <a:srgbClr val="00B050"/>
                </a:solidFill>
                <a:latin typeface="Bahnschrift" panose="020B0502040204020203" pitchFamily="34" charset="0"/>
                <a:cs typeface="Cairo" panose="00000500000000000000" pitchFamily="2" charset="-78"/>
              </a:rPr>
              <a:t>Étape 02</a:t>
            </a:r>
          </a:p>
        </p:txBody>
      </p:sp>
      <p:sp>
        <p:nvSpPr>
          <p:cNvPr id="20" name="ZoneTexte 19">
            <a:extLst>
              <a:ext uri="{FF2B5EF4-FFF2-40B4-BE49-F238E27FC236}">
                <a16:creationId xmlns:a16="http://schemas.microsoft.com/office/drawing/2014/main" id="{1B2050E2-2088-2B20-774A-DC9BC853D860}"/>
              </a:ext>
            </a:extLst>
          </p:cNvPr>
          <p:cNvSpPr txBox="1"/>
          <p:nvPr/>
        </p:nvSpPr>
        <p:spPr>
          <a:xfrm>
            <a:off x="3368972" y="289111"/>
            <a:ext cx="8366472" cy="523220"/>
          </a:xfrm>
          <a:prstGeom prst="rect">
            <a:avLst/>
          </a:prstGeom>
          <a:noFill/>
        </p:spPr>
        <p:txBody>
          <a:bodyPr wrap="square" rtlCol="0">
            <a:spAutoFit/>
          </a:bodyPr>
          <a:lstStyle/>
          <a:p>
            <a:r>
              <a:rPr lang="fr-FR" sz="2800" b="1" dirty="0">
                <a:solidFill>
                  <a:srgbClr val="002060"/>
                </a:solidFill>
                <a:latin typeface="Bahnschrift" panose="020B0502040204020203" pitchFamily="34" charset="0"/>
                <a:cs typeface="Cairo" panose="00000500000000000000" pitchFamily="2" charset="-78"/>
              </a:rPr>
              <a:t>HORIZON TEMPOREL DU PLAN D’INVESTISSEMENT</a:t>
            </a:r>
            <a:endParaRPr lang="en-US" sz="2800" b="1" dirty="0">
              <a:solidFill>
                <a:srgbClr val="002060"/>
              </a:solidFill>
              <a:latin typeface="Bahnschrift" panose="020B0502040204020203" pitchFamily="34" charset="0"/>
              <a:cs typeface="Cairo" panose="00000500000000000000" pitchFamily="2" charset="-78"/>
            </a:endParaRPr>
          </a:p>
        </p:txBody>
      </p:sp>
      <p:graphicFrame>
        <p:nvGraphicFramePr>
          <p:cNvPr id="11" name="Diagramme 10">
            <a:extLst>
              <a:ext uri="{FF2B5EF4-FFF2-40B4-BE49-F238E27FC236}">
                <a16:creationId xmlns:a16="http://schemas.microsoft.com/office/drawing/2014/main" id="{AEA6B19B-16B3-9908-24D8-8C7748DBED43}"/>
              </a:ext>
            </a:extLst>
          </p:cNvPr>
          <p:cNvGraphicFramePr/>
          <p:nvPr>
            <p:extLst>
              <p:ext uri="{D42A27DB-BD31-4B8C-83A1-F6EECF244321}">
                <p14:modId xmlns:p14="http://schemas.microsoft.com/office/powerpoint/2010/main" val="1951044599"/>
              </p:ext>
            </p:extLst>
          </p:nvPr>
        </p:nvGraphicFramePr>
        <p:xfrm>
          <a:off x="529270" y="1349922"/>
          <a:ext cx="10511297" cy="5418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11747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1" name="Picture 37" descr="Fond Abstrait Blanc">
            <a:extLst>
              <a:ext uri="{FF2B5EF4-FFF2-40B4-BE49-F238E27FC236}">
                <a16:creationId xmlns:a16="http://schemas.microsoft.com/office/drawing/2014/main" id="{6E67F404-101C-4228-A0AA-E796642AAF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677268" y="-2677270"/>
            <a:ext cx="6858003" cy="12212535"/>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cteur droit 6">
            <a:extLst>
              <a:ext uri="{FF2B5EF4-FFF2-40B4-BE49-F238E27FC236}">
                <a16:creationId xmlns:a16="http://schemas.microsoft.com/office/drawing/2014/main" id="{949A1944-B450-4C34-AC73-D89925FAD647}"/>
              </a:ext>
            </a:extLst>
          </p:cNvPr>
          <p:cNvCxnSpPr>
            <a:cxnSpLocks/>
          </p:cNvCxnSpPr>
          <p:nvPr/>
        </p:nvCxnSpPr>
        <p:spPr>
          <a:xfrm>
            <a:off x="3316637" y="175876"/>
            <a:ext cx="0" cy="796954"/>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E29638CB-E5AE-4529-ACF5-DFDB03A84268}"/>
              </a:ext>
            </a:extLst>
          </p:cNvPr>
          <p:cNvCxnSpPr>
            <a:cxnSpLocks/>
          </p:cNvCxnSpPr>
          <p:nvPr/>
        </p:nvCxnSpPr>
        <p:spPr>
          <a:xfrm>
            <a:off x="268336" y="972830"/>
            <a:ext cx="11283303"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37" name="Text Placeholder 2">
            <a:extLst>
              <a:ext uri="{FF2B5EF4-FFF2-40B4-BE49-F238E27FC236}">
                <a16:creationId xmlns:a16="http://schemas.microsoft.com/office/drawing/2014/main" id="{47F27F2A-E619-4EB2-9762-36948A3388A8}"/>
              </a:ext>
            </a:extLst>
          </p:cNvPr>
          <p:cNvSpPr txBox="1">
            <a:spLocks/>
          </p:cNvSpPr>
          <p:nvPr/>
        </p:nvSpPr>
        <p:spPr>
          <a:xfrm>
            <a:off x="556816" y="1120975"/>
            <a:ext cx="10637277" cy="699025"/>
          </a:xfrm>
          <a:prstGeom prst="rect">
            <a:avLst/>
          </a:prstGeom>
        </p:spPr>
        <p:txBody>
          <a:bodyPr/>
          <a:lstStyle>
            <a:defPPr>
              <a:defRPr lang="en-US"/>
            </a:defPPr>
            <a:lvl1pPr marL="0" algn="l" defTabSz="914400" rtl="0" eaLnBrk="1" fontAlgn="auto" latinLnBrk="0" hangingPunct="1">
              <a:spcBef>
                <a:spcPts val="0"/>
              </a:spcBef>
              <a:spcAft>
                <a:spcPts val="0"/>
              </a:spcAft>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000" b="1" spc="150" dirty="0">
                <a:latin typeface="Bahnschrift" panose="020B0502040204020203" pitchFamily="34" charset="0"/>
                <a:cs typeface="Segoe UI" panose="020B0502040204020203" pitchFamily="34" charset="0"/>
              </a:rPr>
              <a:t>Pluralité de scénarii pour planifier le développement futur du réseau</a:t>
            </a:r>
            <a:endParaRPr lang="en-US" sz="2000" b="1" spc="150" dirty="0">
              <a:latin typeface="Bahnschrift" panose="020B0502040204020203" pitchFamily="34" charset="0"/>
              <a:cs typeface="Segoe UI" panose="020B0502040204020203" pitchFamily="34" charset="0"/>
            </a:endParaRPr>
          </a:p>
        </p:txBody>
      </p:sp>
      <p:sp>
        <p:nvSpPr>
          <p:cNvPr id="2" name="Rectangle 1">
            <a:extLst>
              <a:ext uri="{FF2B5EF4-FFF2-40B4-BE49-F238E27FC236}">
                <a16:creationId xmlns:a16="http://schemas.microsoft.com/office/drawing/2014/main" id="{63D29C6D-C9EA-46BC-8064-9E1C9FBE764B}"/>
              </a:ext>
            </a:extLst>
          </p:cNvPr>
          <p:cNvSpPr/>
          <p:nvPr/>
        </p:nvSpPr>
        <p:spPr>
          <a:xfrm>
            <a:off x="8893629" y="5933636"/>
            <a:ext cx="1306285" cy="68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panose="020B0502040204020203" pitchFamily="34" charset="0"/>
            </a:endParaRPr>
          </a:p>
        </p:txBody>
      </p:sp>
      <p:sp>
        <p:nvSpPr>
          <p:cNvPr id="40" name="Rectangle 39">
            <a:extLst>
              <a:ext uri="{FF2B5EF4-FFF2-40B4-BE49-F238E27FC236}">
                <a16:creationId xmlns:a16="http://schemas.microsoft.com/office/drawing/2014/main" id="{08A8EC69-CEC9-4E2C-881F-A1721CF504BC}"/>
              </a:ext>
            </a:extLst>
          </p:cNvPr>
          <p:cNvSpPr/>
          <p:nvPr/>
        </p:nvSpPr>
        <p:spPr>
          <a:xfrm>
            <a:off x="0" y="6650246"/>
            <a:ext cx="12192000" cy="20775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panose="020B0502040204020203" pitchFamily="34" charset="0"/>
            </a:endParaRPr>
          </a:p>
        </p:txBody>
      </p:sp>
      <p:sp>
        <p:nvSpPr>
          <p:cNvPr id="63" name="ZoneTexte 62">
            <a:extLst>
              <a:ext uri="{FF2B5EF4-FFF2-40B4-BE49-F238E27FC236}">
                <a16:creationId xmlns:a16="http://schemas.microsoft.com/office/drawing/2014/main" id="{4920CB58-8DDD-151B-A15E-4DEA65C36385}"/>
              </a:ext>
            </a:extLst>
          </p:cNvPr>
          <p:cNvSpPr txBox="1"/>
          <p:nvPr/>
        </p:nvSpPr>
        <p:spPr>
          <a:xfrm>
            <a:off x="476130" y="96925"/>
            <a:ext cx="3076646" cy="923330"/>
          </a:xfrm>
          <a:prstGeom prst="rect">
            <a:avLst/>
          </a:prstGeom>
          <a:noFill/>
        </p:spPr>
        <p:txBody>
          <a:bodyPr wrap="square" rtlCol="0">
            <a:spAutoFit/>
          </a:bodyPr>
          <a:lstStyle/>
          <a:p>
            <a:r>
              <a:rPr lang="en-US" sz="5400" b="1" dirty="0">
                <a:solidFill>
                  <a:srgbClr val="00B050"/>
                </a:solidFill>
                <a:latin typeface="Bahnschrift" panose="020B0502040204020203" pitchFamily="34" charset="0"/>
                <a:cs typeface="Cairo" panose="00000500000000000000" pitchFamily="2" charset="-78"/>
              </a:rPr>
              <a:t>Étape 03</a:t>
            </a:r>
          </a:p>
        </p:txBody>
      </p:sp>
      <p:sp>
        <p:nvSpPr>
          <p:cNvPr id="20" name="ZoneTexte 19">
            <a:extLst>
              <a:ext uri="{FF2B5EF4-FFF2-40B4-BE49-F238E27FC236}">
                <a16:creationId xmlns:a16="http://schemas.microsoft.com/office/drawing/2014/main" id="{1B2050E2-2088-2B20-774A-DC9BC853D860}"/>
              </a:ext>
            </a:extLst>
          </p:cNvPr>
          <p:cNvSpPr txBox="1"/>
          <p:nvPr/>
        </p:nvSpPr>
        <p:spPr>
          <a:xfrm>
            <a:off x="3552776" y="260055"/>
            <a:ext cx="8366472" cy="646331"/>
          </a:xfrm>
          <a:prstGeom prst="rect">
            <a:avLst/>
          </a:prstGeom>
          <a:noFill/>
        </p:spPr>
        <p:txBody>
          <a:bodyPr wrap="square" rtlCol="0">
            <a:spAutoFit/>
          </a:bodyPr>
          <a:lstStyle/>
          <a:p>
            <a:r>
              <a:rPr lang="fr-FR" sz="3600" b="1" dirty="0">
                <a:solidFill>
                  <a:srgbClr val="002060"/>
                </a:solidFill>
                <a:latin typeface="Bahnschrift" panose="020B0502040204020203" pitchFamily="34" charset="0"/>
                <a:cs typeface="Cairo" panose="00000500000000000000" pitchFamily="2" charset="-78"/>
              </a:rPr>
              <a:t>SCÉNARIOS DE PROJECTION</a:t>
            </a:r>
            <a:endParaRPr lang="en-US" sz="3600" b="1" dirty="0">
              <a:solidFill>
                <a:srgbClr val="002060"/>
              </a:solidFill>
              <a:latin typeface="Bahnschrift" panose="020B0502040204020203" pitchFamily="34" charset="0"/>
              <a:cs typeface="Cairo" panose="00000500000000000000" pitchFamily="2" charset="-78"/>
            </a:endParaRPr>
          </a:p>
        </p:txBody>
      </p:sp>
      <p:sp>
        <p:nvSpPr>
          <p:cNvPr id="4" name="Object 3">
            <a:extLst>
              <a:ext uri="{FF2B5EF4-FFF2-40B4-BE49-F238E27FC236}">
                <a16:creationId xmlns:a16="http://schemas.microsoft.com/office/drawing/2014/main" id="{3FB362D3-7B19-F4AB-BD21-FEBDC2C94226}"/>
              </a:ext>
            </a:extLst>
          </p:cNvPr>
          <p:cNvSpPr/>
          <p:nvPr/>
        </p:nvSpPr>
        <p:spPr>
          <a:xfrm>
            <a:off x="476131" y="1571232"/>
            <a:ext cx="5523119" cy="2309235"/>
          </a:xfrm>
          <a:prstGeom prst="rect">
            <a:avLst/>
          </a:prstGeom>
          <a:solidFill>
            <a:srgbClr val="B9D5B1"/>
          </a:solidFill>
        </p:spPr>
        <p:txBody>
          <a:bodyPr/>
          <a:lstStyle/>
          <a:p>
            <a:endParaRPr lang="en-US">
              <a:latin typeface="Bahnschrift" panose="020B0502040204020203" pitchFamily="34" charset="0"/>
            </a:endParaRPr>
          </a:p>
        </p:txBody>
      </p:sp>
      <p:sp>
        <p:nvSpPr>
          <p:cNvPr id="5" name="Object 4">
            <a:extLst>
              <a:ext uri="{FF2B5EF4-FFF2-40B4-BE49-F238E27FC236}">
                <a16:creationId xmlns:a16="http://schemas.microsoft.com/office/drawing/2014/main" id="{E41BAFC6-1AAA-702D-1378-25EF6BFA1108}"/>
              </a:ext>
            </a:extLst>
          </p:cNvPr>
          <p:cNvSpPr/>
          <p:nvPr/>
        </p:nvSpPr>
        <p:spPr>
          <a:xfrm>
            <a:off x="761810" y="1779242"/>
            <a:ext cx="5551687" cy="326298"/>
          </a:xfrm>
          <a:prstGeom prst="rect">
            <a:avLst/>
          </a:prstGeom>
          <a:noFill/>
        </p:spPr>
        <p:txBody>
          <a:bodyPr wrap="square" lIns="0" tIns="0" rIns="0" bIns="0" rtlCol="0" anchor="t"/>
          <a:lstStyle/>
          <a:p>
            <a:pPr algn="l">
              <a:lnSpc>
                <a:spcPts val="2570"/>
              </a:lnSpc>
              <a:buNone/>
            </a:pPr>
            <a:r>
              <a:rPr lang="en-US" sz="2040" b="1" dirty="0" err="1">
                <a:solidFill>
                  <a:srgbClr val="071023"/>
                </a:solidFill>
                <a:latin typeface="Bahnschrift" panose="020B0502040204020203" pitchFamily="34" charset="0"/>
                <a:ea typeface="Space Mono" pitchFamily="34" charset="-122"/>
                <a:cs typeface="Space Mono" pitchFamily="34" charset="-120"/>
              </a:rPr>
              <a:t>Scénario</a:t>
            </a:r>
            <a:r>
              <a:rPr lang="en-US" sz="2040" b="1" dirty="0">
                <a:solidFill>
                  <a:srgbClr val="071023"/>
                </a:solidFill>
                <a:latin typeface="Bahnschrift" panose="020B0502040204020203" pitchFamily="34" charset="0"/>
                <a:ea typeface="Space Mono" pitchFamily="34" charset="-122"/>
                <a:cs typeface="Space Mono" pitchFamily="34" charset="-120"/>
              </a:rPr>
              <a:t> de </a:t>
            </a:r>
            <a:r>
              <a:rPr lang="en-US" sz="2040" b="1" dirty="0" err="1">
                <a:solidFill>
                  <a:srgbClr val="071023"/>
                </a:solidFill>
                <a:latin typeface="Bahnschrift" panose="020B0502040204020203" pitchFamily="34" charset="0"/>
                <a:ea typeface="Space Mono" pitchFamily="34" charset="-122"/>
                <a:cs typeface="Space Mono" pitchFamily="34" charset="-120"/>
              </a:rPr>
              <a:t>référence</a:t>
            </a:r>
            <a:r>
              <a:rPr lang="en-US" sz="2040" b="1" dirty="0">
                <a:solidFill>
                  <a:srgbClr val="071023"/>
                </a:solidFill>
                <a:latin typeface="Bahnschrift" panose="020B0502040204020203" pitchFamily="34" charset="0"/>
                <a:ea typeface="Space Mono" pitchFamily="34" charset="-122"/>
                <a:cs typeface="Space Mono" pitchFamily="34" charset="-120"/>
              </a:rPr>
              <a:t> </a:t>
            </a:r>
            <a:endParaRPr lang="en-US" b="1" dirty="0">
              <a:latin typeface="Bahnschrift" panose="020B0502040204020203" pitchFamily="34" charset="0"/>
            </a:endParaRPr>
          </a:p>
        </p:txBody>
      </p:sp>
      <p:sp>
        <p:nvSpPr>
          <p:cNvPr id="6" name="Object 5">
            <a:extLst>
              <a:ext uri="{FF2B5EF4-FFF2-40B4-BE49-F238E27FC236}">
                <a16:creationId xmlns:a16="http://schemas.microsoft.com/office/drawing/2014/main" id="{205D7E79-357C-130D-9822-C41B422AACC5}"/>
              </a:ext>
            </a:extLst>
          </p:cNvPr>
          <p:cNvSpPr/>
          <p:nvPr/>
        </p:nvSpPr>
        <p:spPr>
          <a:xfrm>
            <a:off x="761811" y="2253290"/>
            <a:ext cx="4928176" cy="1422875"/>
          </a:xfrm>
          <a:prstGeom prst="rect">
            <a:avLst/>
          </a:prstGeom>
          <a:noFill/>
        </p:spPr>
        <p:txBody>
          <a:bodyPr wrap="square" lIns="0" tIns="0" rIns="0" bIns="0" rtlCol="0" anchor="t"/>
          <a:lstStyle/>
          <a:p>
            <a:pPr algn="l">
              <a:lnSpc>
                <a:spcPts val="2100"/>
              </a:lnSpc>
              <a:spcBef>
                <a:spcPts val="1141"/>
              </a:spcBef>
              <a:buNone/>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i)  Reconduction des tendances de fonds, très lourdes, observées par le passé.</a:t>
            </a:r>
          </a:p>
          <a:p>
            <a:pPr algn="l">
              <a:lnSpc>
                <a:spcPts val="2100"/>
              </a:lnSpc>
              <a:spcBef>
                <a:spcPts val="1141"/>
              </a:spcBef>
              <a:buNone/>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ii)  Difficulté d’inverser des orientations issues de réalités structurelles figées.</a:t>
            </a:r>
          </a:p>
        </p:txBody>
      </p:sp>
      <p:sp>
        <p:nvSpPr>
          <p:cNvPr id="9" name="Object 6">
            <a:extLst>
              <a:ext uri="{FF2B5EF4-FFF2-40B4-BE49-F238E27FC236}">
                <a16:creationId xmlns:a16="http://schemas.microsoft.com/office/drawing/2014/main" id="{51BAB695-BEAA-221F-A021-7B905240D4A7}"/>
              </a:ext>
            </a:extLst>
          </p:cNvPr>
          <p:cNvSpPr/>
          <p:nvPr/>
        </p:nvSpPr>
        <p:spPr>
          <a:xfrm>
            <a:off x="6189702" y="1571232"/>
            <a:ext cx="5523119" cy="2309235"/>
          </a:xfrm>
          <a:prstGeom prst="rect">
            <a:avLst/>
          </a:prstGeom>
          <a:solidFill>
            <a:srgbClr val="B9D5B1"/>
          </a:solidFill>
        </p:spPr>
        <p:txBody>
          <a:bodyPr/>
          <a:lstStyle/>
          <a:p>
            <a:endParaRPr lang="en-US">
              <a:latin typeface="Bahnschrift" panose="020B0502040204020203" pitchFamily="34" charset="0"/>
            </a:endParaRPr>
          </a:p>
        </p:txBody>
      </p:sp>
      <p:sp>
        <p:nvSpPr>
          <p:cNvPr id="10" name="Object 7">
            <a:extLst>
              <a:ext uri="{FF2B5EF4-FFF2-40B4-BE49-F238E27FC236}">
                <a16:creationId xmlns:a16="http://schemas.microsoft.com/office/drawing/2014/main" id="{1A523980-FF38-A1AF-4CAB-3264C532DE0F}"/>
              </a:ext>
            </a:extLst>
          </p:cNvPr>
          <p:cNvSpPr/>
          <p:nvPr/>
        </p:nvSpPr>
        <p:spPr>
          <a:xfrm>
            <a:off x="6475381" y="1779242"/>
            <a:ext cx="5551687" cy="326298"/>
          </a:xfrm>
          <a:prstGeom prst="rect">
            <a:avLst/>
          </a:prstGeom>
          <a:noFill/>
        </p:spPr>
        <p:txBody>
          <a:bodyPr wrap="square" lIns="0" tIns="0" rIns="0" bIns="0" rtlCol="0" anchor="t"/>
          <a:lstStyle/>
          <a:p>
            <a:pPr algn="l">
              <a:lnSpc>
                <a:spcPts val="2570"/>
              </a:lnSpc>
              <a:buNone/>
            </a:pPr>
            <a:r>
              <a:rPr lang="en-US" sz="2040" b="1" dirty="0" err="1">
                <a:solidFill>
                  <a:srgbClr val="071023"/>
                </a:solidFill>
                <a:latin typeface="Bahnschrift" panose="020B0502040204020203" pitchFamily="34" charset="0"/>
                <a:ea typeface="Space Mono" pitchFamily="34" charset="-122"/>
                <a:cs typeface="Space Mono" pitchFamily="34" charset="-120"/>
              </a:rPr>
              <a:t>Scénario</a:t>
            </a:r>
            <a:r>
              <a:rPr lang="en-US" sz="2040" b="1" dirty="0">
                <a:solidFill>
                  <a:srgbClr val="071023"/>
                </a:solidFill>
                <a:latin typeface="Bahnschrift" panose="020B0502040204020203" pitchFamily="34" charset="0"/>
                <a:ea typeface="Space Mono" pitchFamily="34" charset="-122"/>
                <a:cs typeface="Space Mono" pitchFamily="34" charset="-120"/>
              </a:rPr>
              <a:t> </a:t>
            </a:r>
            <a:r>
              <a:rPr lang="en-US" sz="2040" b="1" dirty="0" err="1">
                <a:solidFill>
                  <a:srgbClr val="071023"/>
                </a:solidFill>
                <a:latin typeface="Bahnschrift" panose="020B0502040204020203" pitchFamily="34" charset="0"/>
                <a:ea typeface="Space Mono" pitchFamily="34" charset="-122"/>
                <a:cs typeface="Space Mono" pitchFamily="34" charset="-120"/>
              </a:rPr>
              <a:t>cible</a:t>
            </a:r>
            <a:r>
              <a:rPr lang="en-US" sz="2040" b="1" dirty="0">
                <a:solidFill>
                  <a:srgbClr val="071023"/>
                </a:solidFill>
                <a:latin typeface="Bahnschrift" panose="020B0502040204020203" pitchFamily="34" charset="0"/>
                <a:ea typeface="Space Mono" pitchFamily="34" charset="-122"/>
                <a:cs typeface="Space Mono" pitchFamily="34" charset="-120"/>
              </a:rPr>
              <a:t> </a:t>
            </a:r>
            <a:endParaRPr lang="en-US" b="1" dirty="0">
              <a:latin typeface="Bahnschrift" panose="020B0502040204020203" pitchFamily="34" charset="0"/>
            </a:endParaRPr>
          </a:p>
        </p:txBody>
      </p:sp>
      <p:sp>
        <p:nvSpPr>
          <p:cNvPr id="12" name="Object 8">
            <a:extLst>
              <a:ext uri="{FF2B5EF4-FFF2-40B4-BE49-F238E27FC236}">
                <a16:creationId xmlns:a16="http://schemas.microsoft.com/office/drawing/2014/main" id="{C5A61D86-B2E1-35E2-4BB5-E7B10686B7FC}"/>
              </a:ext>
            </a:extLst>
          </p:cNvPr>
          <p:cNvSpPr/>
          <p:nvPr/>
        </p:nvSpPr>
        <p:spPr>
          <a:xfrm>
            <a:off x="6475382" y="2191297"/>
            <a:ext cx="5237440" cy="2499171"/>
          </a:xfrm>
          <a:prstGeom prst="rect">
            <a:avLst/>
          </a:prstGeom>
          <a:noFill/>
        </p:spPr>
        <p:txBody>
          <a:bodyPr wrap="square" lIns="0" tIns="0" rIns="0" bIns="0" rtlCol="0" anchor="t"/>
          <a:lstStyle/>
          <a:p>
            <a:pPr algn="l">
              <a:lnSpc>
                <a:spcPts val="2100"/>
              </a:lnSpc>
              <a:spcBef>
                <a:spcPts val="1141"/>
              </a:spcBef>
              <a:buNone/>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clé de voute pour édifier le réseau électrique souhaité, qui satisfait à l’évolution future de la demande d’électricité et aux exigences d’autres politiques publiques comme la politique énergétique, la politique environnementale, la stratégie de développement durable, la politique économique et la transition numérique </a:t>
            </a:r>
          </a:p>
        </p:txBody>
      </p:sp>
      <p:sp>
        <p:nvSpPr>
          <p:cNvPr id="13" name="Object 9">
            <a:extLst>
              <a:ext uri="{FF2B5EF4-FFF2-40B4-BE49-F238E27FC236}">
                <a16:creationId xmlns:a16="http://schemas.microsoft.com/office/drawing/2014/main" id="{7B4BF638-2022-59C7-BB2B-C27C8092881A}"/>
              </a:ext>
            </a:extLst>
          </p:cNvPr>
          <p:cNvSpPr/>
          <p:nvPr/>
        </p:nvSpPr>
        <p:spPr>
          <a:xfrm>
            <a:off x="476131" y="4070920"/>
            <a:ext cx="5523119" cy="2309235"/>
          </a:xfrm>
          <a:prstGeom prst="rect">
            <a:avLst/>
          </a:prstGeom>
          <a:solidFill>
            <a:srgbClr val="B9D5B1"/>
          </a:solidFill>
        </p:spPr>
        <p:txBody>
          <a:bodyPr/>
          <a:lstStyle/>
          <a:p>
            <a:endParaRPr lang="en-US">
              <a:latin typeface="Bahnschrift" panose="020B0502040204020203" pitchFamily="34" charset="0"/>
            </a:endParaRPr>
          </a:p>
        </p:txBody>
      </p:sp>
      <p:sp>
        <p:nvSpPr>
          <p:cNvPr id="14" name="Object 10">
            <a:extLst>
              <a:ext uri="{FF2B5EF4-FFF2-40B4-BE49-F238E27FC236}">
                <a16:creationId xmlns:a16="http://schemas.microsoft.com/office/drawing/2014/main" id="{9B263D15-5D0F-E740-6437-7C5DFE978493}"/>
              </a:ext>
            </a:extLst>
          </p:cNvPr>
          <p:cNvSpPr/>
          <p:nvPr/>
        </p:nvSpPr>
        <p:spPr>
          <a:xfrm>
            <a:off x="761810" y="4170443"/>
            <a:ext cx="5551687" cy="326298"/>
          </a:xfrm>
          <a:prstGeom prst="rect">
            <a:avLst/>
          </a:prstGeom>
          <a:noFill/>
        </p:spPr>
        <p:txBody>
          <a:bodyPr wrap="square" lIns="0" tIns="0" rIns="0" bIns="0" rtlCol="0" anchor="t"/>
          <a:lstStyle/>
          <a:p>
            <a:pPr algn="l">
              <a:lnSpc>
                <a:spcPts val="2570"/>
              </a:lnSpc>
              <a:buNone/>
            </a:pPr>
            <a:r>
              <a:rPr lang="en-US" sz="2040" b="1" dirty="0" err="1">
                <a:solidFill>
                  <a:srgbClr val="071023"/>
                </a:solidFill>
                <a:latin typeface="Bahnschrift" panose="020B0502040204020203" pitchFamily="34" charset="0"/>
                <a:ea typeface="Space Mono" pitchFamily="34" charset="-122"/>
                <a:cs typeface="Space Mono" pitchFamily="34" charset="-120"/>
              </a:rPr>
              <a:t>Scénario</a:t>
            </a:r>
            <a:r>
              <a:rPr lang="en-US" sz="2040" b="1" dirty="0">
                <a:solidFill>
                  <a:srgbClr val="071023"/>
                </a:solidFill>
                <a:latin typeface="Bahnschrift" panose="020B0502040204020203" pitchFamily="34" charset="0"/>
                <a:ea typeface="Space Mono" pitchFamily="34" charset="-122"/>
                <a:cs typeface="Space Mono" pitchFamily="34" charset="-120"/>
              </a:rPr>
              <a:t> </a:t>
            </a:r>
            <a:r>
              <a:rPr lang="en-US" sz="2040" b="1" dirty="0" err="1">
                <a:solidFill>
                  <a:srgbClr val="071023"/>
                </a:solidFill>
                <a:latin typeface="Bahnschrift" panose="020B0502040204020203" pitchFamily="34" charset="0"/>
                <a:ea typeface="Space Mono" pitchFamily="34" charset="-122"/>
                <a:cs typeface="Space Mono" pitchFamily="34" charset="-120"/>
              </a:rPr>
              <a:t>prospectif</a:t>
            </a:r>
            <a:r>
              <a:rPr lang="en-US" sz="2040" b="1" dirty="0">
                <a:solidFill>
                  <a:srgbClr val="071023"/>
                </a:solidFill>
                <a:latin typeface="Bahnschrift" panose="020B0502040204020203" pitchFamily="34" charset="0"/>
                <a:ea typeface="Space Mono" pitchFamily="34" charset="-122"/>
                <a:cs typeface="Space Mono" pitchFamily="34" charset="-120"/>
              </a:rPr>
              <a:t> (</a:t>
            </a:r>
            <a:r>
              <a:rPr lang="en-US" sz="2040" b="1" dirty="0" err="1">
                <a:solidFill>
                  <a:srgbClr val="071023"/>
                </a:solidFill>
                <a:latin typeface="Bahnschrift" panose="020B0502040204020203" pitchFamily="34" charset="0"/>
                <a:ea typeface="Space Mono" pitchFamily="34" charset="-122"/>
                <a:cs typeface="Space Mono" pitchFamily="34" charset="-120"/>
              </a:rPr>
              <a:t>indicatif</a:t>
            </a:r>
            <a:r>
              <a:rPr lang="en-US" sz="2040" b="1" dirty="0">
                <a:solidFill>
                  <a:srgbClr val="071023"/>
                </a:solidFill>
                <a:latin typeface="Bahnschrift" panose="020B0502040204020203" pitchFamily="34" charset="0"/>
                <a:ea typeface="Space Mono" pitchFamily="34" charset="-122"/>
                <a:cs typeface="Space Mono" pitchFamily="34" charset="-120"/>
              </a:rPr>
              <a:t>) </a:t>
            </a:r>
            <a:endParaRPr lang="en-US" b="1" dirty="0">
              <a:latin typeface="Bahnschrift" panose="020B0502040204020203" pitchFamily="34" charset="0"/>
            </a:endParaRPr>
          </a:p>
        </p:txBody>
      </p:sp>
      <p:sp>
        <p:nvSpPr>
          <p:cNvPr id="15" name="Object 11">
            <a:extLst>
              <a:ext uri="{FF2B5EF4-FFF2-40B4-BE49-F238E27FC236}">
                <a16:creationId xmlns:a16="http://schemas.microsoft.com/office/drawing/2014/main" id="{EC5568E9-47CF-C282-62CE-5A11371B82E8}"/>
              </a:ext>
            </a:extLst>
          </p:cNvPr>
          <p:cNvSpPr/>
          <p:nvPr/>
        </p:nvSpPr>
        <p:spPr>
          <a:xfrm>
            <a:off x="776932" y="4507456"/>
            <a:ext cx="5098523" cy="1783400"/>
          </a:xfrm>
          <a:prstGeom prst="rect">
            <a:avLst/>
          </a:prstGeom>
          <a:noFill/>
        </p:spPr>
        <p:txBody>
          <a:bodyPr wrap="square" lIns="0" tIns="0" rIns="0" bIns="0" rtlCol="0" anchor="t"/>
          <a:lstStyle/>
          <a:p>
            <a:pPr algn="l">
              <a:lnSpc>
                <a:spcPts val="2100"/>
              </a:lnSpc>
              <a:spcBef>
                <a:spcPts val="1141"/>
              </a:spcBef>
              <a:buNone/>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Envisagé pour une durée de 10 à 15 ans, afin de baliser le terrain au Nouveau Modèle de Développement :</a:t>
            </a:r>
          </a:p>
          <a:p>
            <a:pPr algn="l">
              <a:lnSpc>
                <a:spcPts val="2100"/>
              </a:lnSpc>
              <a:spcBef>
                <a:spcPts val="1141"/>
              </a:spcBef>
              <a:buNone/>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  Les trois transitions : énergétique, numérique et sociale, concerne l’électricité.</a:t>
            </a:r>
          </a:p>
          <a:p>
            <a:pPr algn="l">
              <a:lnSpc>
                <a:spcPts val="2100"/>
              </a:lnSpc>
              <a:spcBef>
                <a:spcPts val="1141"/>
              </a:spcBef>
              <a:buNone/>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 Industrialisation de l’économie : intimement dépendante de l’électricité. </a:t>
            </a:r>
          </a:p>
        </p:txBody>
      </p:sp>
      <p:sp>
        <p:nvSpPr>
          <p:cNvPr id="16" name="Object 12">
            <a:extLst>
              <a:ext uri="{FF2B5EF4-FFF2-40B4-BE49-F238E27FC236}">
                <a16:creationId xmlns:a16="http://schemas.microsoft.com/office/drawing/2014/main" id="{99FF2442-439B-3395-EB58-D5EDBEE8E4CD}"/>
              </a:ext>
            </a:extLst>
          </p:cNvPr>
          <p:cNvSpPr/>
          <p:nvPr/>
        </p:nvSpPr>
        <p:spPr>
          <a:xfrm>
            <a:off x="6189702" y="4070920"/>
            <a:ext cx="5523119" cy="2309235"/>
          </a:xfrm>
          <a:prstGeom prst="rect">
            <a:avLst/>
          </a:prstGeom>
          <a:solidFill>
            <a:srgbClr val="B9D5B1"/>
          </a:solidFill>
        </p:spPr>
        <p:txBody>
          <a:bodyPr/>
          <a:lstStyle/>
          <a:p>
            <a:endParaRPr lang="en-US">
              <a:latin typeface="Bahnschrift" panose="020B0502040204020203" pitchFamily="34" charset="0"/>
            </a:endParaRPr>
          </a:p>
        </p:txBody>
      </p:sp>
      <p:sp>
        <p:nvSpPr>
          <p:cNvPr id="17" name="Object 13">
            <a:extLst>
              <a:ext uri="{FF2B5EF4-FFF2-40B4-BE49-F238E27FC236}">
                <a16:creationId xmlns:a16="http://schemas.microsoft.com/office/drawing/2014/main" id="{B5188100-C3E3-6D67-200B-BFA2E9F3521C}"/>
              </a:ext>
            </a:extLst>
          </p:cNvPr>
          <p:cNvSpPr/>
          <p:nvPr/>
        </p:nvSpPr>
        <p:spPr>
          <a:xfrm>
            <a:off x="6475381" y="4278929"/>
            <a:ext cx="5551687" cy="326298"/>
          </a:xfrm>
          <a:prstGeom prst="rect">
            <a:avLst/>
          </a:prstGeom>
          <a:noFill/>
        </p:spPr>
        <p:txBody>
          <a:bodyPr wrap="square" lIns="0" tIns="0" rIns="0" bIns="0" rtlCol="0" anchor="t"/>
          <a:lstStyle/>
          <a:p>
            <a:pPr algn="l">
              <a:lnSpc>
                <a:spcPts val="2570"/>
              </a:lnSpc>
              <a:buNone/>
            </a:pPr>
            <a:r>
              <a:rPr lang="en-US" sz="2040" b="1" dirty="0" err="1">
                <a:solidFill>
                  <a:srgbClr val="071023"/>
                </a:solidFill>
                <a:latin typeface="Bahnschrift" panose="020B0502040204020203" pitchFamily="34" charset="0"/>
                <a:ea typeface="Space Mono" pitchFamily="34" charset="-122"/>
                <a:cs typeface="Space Mono" pitchFamily="34" charset="-120"/>
              </a:rPr>
              <a:t>Scénarios</a:t>
            </a:r>
            <a:r>
              <a:rPr lang="en-US" sz="2040" b="1" dirty="0">
                <a:solidFill>
                  <a:srgbClr val="071023"/>
                </a:solidFill>
                <a:latin typeface="Bahnschrift" panose="020B0502040204020203" pitchFamily="34" charset="0"/>
                <a:ea typeface="Space Mono" pitchFamily="34" charset="-122"/>
                <a:cs typeface="Space Mono" pitchFamily="34" charset="-120"/>
              </a:rPr>
              <a:t> </a:t>
            </a:r>
            <a:r>
              <a:rPr lang="en-US" sz="2040" b="1" dirty="0" err="1">
                <a:solidFill>
                  <a:srgbClr val="071023"/>
                </a:solidFill>
                <a:latin typeface="Bahnschrift" panose="020B0502040204020203" pitchFamily="34" charset="0"/>
                <a:ea typeface="Space Mono" pitchFamily="34" charset="-122"/>
                <a:cs typeface="Space Mono" pitchFamily="34" charset="-120"/>
              </a:rPr>
              <a:t>marginaux</a:t>
            </a:r>
            <a:r>
              <a:rPr lang="en-US" sz="2040" b="1" dirty="0">
                <a:solidFill>
                  <a:srgbClr val="071023"/>
                </a:solidFill>
                <a:latin typeface="Bahnschrift" panose="020B0502040204020203" pitchFamily="34" charset="0"/>
                <a:ea typeface="Space Mono" pitchFamily="34" charset="-122"/>
                <a:cs typeface="Space Mono" pitchFamily="34" charset="-120"/>
              </a:rPr>
              <a:t> </a:t>
            </a:r>
            <a:endParaRPr lang="en-US" b="1" dirty="0">
              <a:latin typeface="Bahnschrift" panose="020B0502040204020203" pitchFamily="34" charset="0"/>
            </a:endParaRPr>
          </a:p>
        </p:txBody>
      </p:sp>
      <p:sp>
        <p:nvSpPr>
          <p:cNvPr id="18" name="Object 14">
            <a:extLst>
              <a:ext uri="{FF2B5EF4-FFF2-40B4-BE49-F238E27FC236}">
                <a16:creationId xmlns:a16="http://schemas.microsoft.com/office/drawing/2014/main" id="{23261D1E-C282-876C-E0E1-06555D61D746}"/>
              </a:ext>
            </a:extLst>
          </p:cNvPr>
          <p:cNvSpPr/>
          <p:nvPr/>
        </p:nvSpPr>
        <p:spPr>
          <a:xfrm>
            <a:off x="6475381" y="4752977"/>
            <a:ext cx="5551687" cy="1333167"/>
          </a:xfrm>
          <a:prstGeom prst="rect">
            <a:avLst/>
          </a:prstGeom>
          <a:noFill/>
        </p:spPr>
        <p:txBody>
          <a:bodyPr wrap="square" lIns="0" tIns="0" rIns="0" bIns="0" rtlCol="0" anchor="t"/>
          <a:lstStyle/>
          <a:p>
            <a:pPr algn="l">
              <a:lnSpc>
                <a:spcPts val="2100"/>
              </a:lnSpc>
              <a:spcBef>
                <a:spcPts val="1141"/>
              </a:spcBef>
              <a:buNone/>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 Scénarios optimistes reposant sur des hypothèses peu probables.</a:t>
            </a:r>
          </a:p>
          <a:p>
            <a:pPr algn="l">
              <a:lnSpc>
                <a:spcPts val="2100"/>
              </a:lnSpc>
              <a:spcBef>
                <a:spcPts val="1141"/>
              </a:spcBef>
              <a:buNone/>
            </a:pPr>
            <a:r>
              <a:rPr lang="fr-FR" sz="1500" dirty="0">
                <a:solidFill>
                  <a:srgbClr val="000000">
                    <a:alpha val="80000"/>
                  </a:srgbClr>
                </a:solidFill>
                <a:latin typeface="Bahnschrift" panose="020B0502040204020203" pitchFamily="34" charset="0"/>
                <a:ea typeface="Space Mono" pitchFamily="34" charset="-122"/>
                <a:cs typeface="Space Mono" pitchFamily="34" charset="-120"/>
              </a:rPr>
              <a:t>→ Scénarios pessimiste : chocs de crises endogènes ou exogènes.</a:t>
            </a:r>
          </a:p>
        </p:txBody>
      </p:sp>
    </p:spTree>
    <p:extLst>
      <p:ext uri="{BB962C8B-B14F-4D97-AF65-F5344CB8AC3E}">
        <p14:creationId xmlns:p14="http://schemas.microsoft.com/office/powerpoint/2010/main" val="4166770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1" name="Picture 37" descr="Fond Abstrait Blanc">
            <a:extLst>
              <a:ext uri="{FF2B5EF4-FFF2-40B4-BE49-F238E27FC236}">
                <a16:creationId xmlns:a16="http://schemas.microsoft.com/office/drawing/2014/main" id="{6E67F404-101C-4228-A0AA-E796642AAF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677268" y="-2677270"/>
            <a:ext cx="6858003" cy="12212535"/>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cteur droit 6">
            <a:extLst>
              <a:ext uri="{FF2B5EF4-FFF2-40B4-BE49-F238E27FC236}">
                <a16:creationId xmlns:a16="http://schemas.microsoft.com/office/drawing/2014/main" id="{949A1944-B450-4C34-AC73-D89925FAD647}"/>
              </a:ext>
            </a:extLst>
          </p:cNvPr>
          <p:cNvCxnSpPr>
            <a:cxnSpLocks/>
          </p:cNvCxnSpPr>
          <p:nvPr/>
        </p:nvCxnSpPr>
        <p:spPr>
          <a:xfrm>
            <a:off x="3316637" y="175876"/>
            <a:ext cx="0" cy="796954"/>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E29638CB-E5AE-4529-ACF5-DFDB03A84268}"/>
              </a:ext>
            </a:extLst>
          </p:cNvPr>
          <p:cNvCxnSpPr>
            <a:cxnSpLocks/>
          </p:cNvCxnSpPr>
          <p:nvPr/>
        </p:nvCxnSpPr>
        <p:spPr>
          <a:xfrm>
            <a:off x="268336" y="972830"/>
            <a:ext cx="11283303"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37" name="Text Placeholder 2">
            <a:extLst>
              <a:ext uri="{FF2B5EF4-FFF2-40B4-BE49-F238E27FC236}">
                <a16:creationId xmlns:a16="http://schemas.microsoft.com/office/drawing/2014/main" id="{47F27F2A-E619-4EB2-9762-36948A3388A8}"/>
              </a:ext>
            </a:extLst>
          </p:cNvPr>
          <p:cNvSpPr txBox="1">
            <a:spLocks/>
          </p:cNvSpPr>
          <p:nvPr/>
        </p:nvSpPr>
        <p:spPr>
          <a:xfrm>
            <a:off x="556816" y="1120975"/>
            <a:ext cx="10994823" cy="699025"/>
          </a:xfrm>
          <a:prstGeom prst="rect">
            <a:avLst/>
          </a:prstGeom>
        </p:spPr>
        <p:txBody>
          <a:bodyPr/>
          <a:lstStyle>
            <a:defPPr>
              <a:defRPr lang="en-US"/>
            </a:defPPr>
            <a:lvl1pPr marL="0" algn="l" defTabSz="914400" rtl="0" eaLnBrk="1" fontAlgn="auto" latinLnBrk="0" hangingPunct="1">
              <a:spcBef>
                <a:spcPts val="0"/>
              </a:spcBef>
              <a:spcAft>
                <a:spcPts val="0"/>
              </a:spcAft>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000" b="1" spc="150" dirty="0">
                <a:latin typeface="Bahnschrift" panose="020B0502040204020203" pitchFamily="34" charset="0"/>
                <a:cs typeface="Segoe UI" panose="020B0502040204020203" pitchFamily="34" charset="0"/>
              </a:rPr>
              <a:t>Elle porte sur la prévision de l’offre et la demande d’électricité, à l’aide d’hypothèses variables selon les scénarii</a:t>
            </a:r>
            <a:endParaRPr lang="en-US" sz="2000" b="1" spc="150" dirty="0">
              <a:latin typeface="Bahnschrift" panose="020B0502040204020203" pitchFamily="34" charset="0"/>
              <a:cs typeface="Segoe UI" panose="020B0502040204020203" pitchFamily="34" charset="0"/>
            </a:endParaRPr>
          </a:p>
        </p:txBody>
      </p:sp>
      <p:sp>
        <p:nvSpPr>
          <p:cNvPr id="40" name="Rectangle 39">
            <a:extLst>
              <a:ext uri="{FF2B5EF4-FFF2-40B4-BE49-F238E27FC236}">
                <a16:creationId xmlns:a16="http://schemas.microsoft.com/office/drawing/2014/main" id="{08A8EC69-CEC9-4E2C-881F-A1721CF504BC}"/>
              </a:ext>
            </a:extLst>
          </p:cNvPr>
          <p:cNvSpPr/>
          <p:nvPr/>
        </p:nvSpPr>
        <p:spPr>
          <a:xfrm>
            <a:off x="0" y="6650246"/>
            <a:ext cx="12192000" cy="20775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panose="020B0502040204020203" pitchFamily="34" charset="0"/>
            </a:endParaRPr>
          </a:p>
        </p:txBody>
      </p:sp>
      <p:sp>
        <p:nvSpPr>
          <p:cNvPr id="63" name="ZoneTexte 62">
            <a:extLst>
              <a:ext uri="{FF2B5EF4-FFF2-40B4-BE49-F238E27FC236}">
                <a16:creationId xmlns:a16="http://schemas.microsoft.com/office/drawing/2014/main" id="{4920CB58-8DDD-151B-A15E-4DEA65C36385}"/>
              </a:ext>
            </a:extLst>
          </p:cNvPr>
          <p:cNvSpPr txBox="1"/>
          <p:nvPr/>
        </p:nvSpPr>
        <p:spPr>
          <a:xfrm>
            <a:off x="476130" y="96925"/>
            <a:ext cx="3076646" cy="923330"/>
          </a:xfrm>
          <a:prstGeom prst="rect">
            <a:avLst/>
          </a:prstGeom>
          <a:noFill/>
        </p:spPr>
        <p:txBody>
          <a:bodyPr wrap="square" rtlCol="0">
            <a:spAutoFit/>
          </a:bodyPr>
          <a:lstStyle/>
          <a:p>
            <a:r>
              <a:rPr lang="en-US" sz="5400" b="1" dirty="0">
                <a:solidFill>
                  <a:srgbClr val="00B050"/>
                </a:solidFill>
                <a:latin typeface="Bahnschrift" panose="020B0502040204020203" pitchFamily="34" charset="0"/>
                <a:cs typeface="Cairo" panose="00000500000000000000" pitchFamily="2" charset="-78"/>
              </a:rPr>
              <a:t>Étape 04</a:t>
            </a:r>
          </a:p>
        </p:txBody>
      </p:sp>
      <p:sp>
        <p:nvSpPr>
          <p:cNvPr id="20" name="ZoneTexte 19">
            <a:extLst>
              <a:ext uri="{FF2B5EF4-FFF2-40B4-BE49-F238E27FC236}">
                <a16:creationId xmlns:a16="http://schemas.microsoft.com/office/drawing/2014/main" id="{1B2050E2-2088-2B20-774A-DC9BC853D860}"/>
              </a:ext>
            </a:extLst>
          </p:cNvPr>
          <p:cNvSpPr txBox="1"/>
          <p:nvPr/>
        </p:nvSpPr>
        <p:spPr>
          <a:xfrm>
            <a:off x="3368972" y="243287"/>
            <a:ext cx="8366472" cy="646331"/>
          </a:xfrm>
          <a:prstGeom prst="rect">
            <a:avLst/>
          </a:prstGeom>
          <a:noFill/>
        </p:spPr>
        <p:txBody>
          <a:bodyPr wrap="square" rtlCol="0">
            <a:spAutoFit/>
          </a:bodyPr>
          <a:lstStyle/>
          <a:p>
            <a:r>
              <a:rPr lang="fr-FR" sz="3600" b="1" dirty="0">
                <a:solidFill>
                  <a:srgbClr val="002060"/>
                </a:solidFill>
                <a:latin typeface="Bahnschrift" panose="020B0502040204020203" pitchFamily="34" charset="0"/>
                <a:cs typeface="Cairo" panose="00000500000000000000" pitchFamily="2" charset="-78"/>
              </a:rPr>
              <a:t>SIMULATION DU MARCHÉ ÉLECTRIQUE</a:t>
            </a:r>
            <a:endParaRPr lang="en-US" sz="3600" b="1" dirty="0">
              <a:solidFill>
                <a:srgbClr val="002060"/>
              </a:solidFill>
              <a:latin typeface="Bahnschrift" panose="020B0502040204020203" pitchFamily="34" charset="0"/>
              <a:cs typeface="Cairo" panose="00000500000000000000" pitchFamily="2" charset="-78"/>
            </a:endParaRPr>
          </a:p>
        </p:txBody>
      </p:sp>
      <p:pic>
        <p:nvPicPr>
          <p:cNvPr id="3" name="Image 2">
            <a:extLst>
              <a:ext uri="{FF2B5EF4-FFF2-40B4-BE49-F238E27FC236}">
                <a16:creationId xmlns:a16="http://schemas.microsoft.com/office/drawing/2014/main" id="{B4800A42-4600-2330-6315-4C29C2C9E24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4002" t="87222" r="1577" b="3492"/>
          <a:stretch/>
        </p:blipFill>
        <p:spPr>
          <a:xfrm>
            <a:off x="10161886" y="5981700"/>
            <a:ext cx="1757362" cy="636813"/>
          </a:xfrm>
          <a:prstGeom prst="rect">
            <a:avLst/>
          </a:prstGeom>
        </p:spPr>
      </p:pic>
      <p:pic>
        <p:nvPicPr>
          <p:cNvPr id="11" name="Object 3" descr="preencoded.png">
            <a:extLst>
              <a:ext uri="{FF2B5EF4-FFF2-40B4-BE49-F238E27FC236}">
                <a16:creationId xmlns:a16="http://schemas.microsoft.com/office/drawing/2014/main" id="{42356C0B-A721-7A7B-A7AD-C0F70E6F14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4558" y="2129469"/>
            <a:ext cx="2828218" cy="1057011"/>
          </a:xfrm>
          <a:prstGeom prst="rect">
            <a:avLst/>
          </a:prstGeom>
        </p:spPr>
      </p:pic>
      <p:sp>
        <p:nvSpPr>
          <p:cNvPr id="19" name="Object 4">
            <a:extLst>
              <a:ext uri="{FF2B5EF4-FFF2-40B4-BE49-F238E27FC236}">
                <a16:creationId xmlns:a16="http://schemas.microsoft.com/office/drawing/2014/main" id="{07E66DB8-C7D4-41A0-2027-B55A59EDFF7D}"/>
              </a:ext>
            </a:extLst>
          </p:cNvPr>
          <p:cNvSpPr/>
          <p:nvPr/>
        </p:nvSpPr>
        <p:spPr>
          <a:xfrm>
            <a:off x="915014" y="2443763"/>
            <a:ext cx="2266175" cy="460657"/>
          </a:xfrm>
          <a:prstGeom prst="rect">
            <a:avLst/>
          </a:prstGeom>
          <a:noFill/>
        </p:spPr>
        <p:txBody>
          <a:bodyPr wrap="square" lIns="0" tIns="0" rIns="0" bIns="0" rtlCol="0" anchor="ctr"/>
          <a:lstStyle/>
          <a:p>
            <a:pPr algn="l">
              <a:lnSpc>
                <a:spcPts val="1814"/>
              </a:lnSpc>
              <a:buNone/>
            </a:pPr>
            <a:r>
              <a:rPr lang="en-US" sz="2000" b="1" dirty="0" err="1">
                <a:solidFill>
                  <a:srgbClr val="071023"/>
                </a:solidFill>
                <a:latin typeface="Bahnschrift" panose="020B0502040204020203" pitchFamily="34" charset="0"/>
                <a:ea typeface="Space Mono" pitchFamily="34" charset="-122"/>
                <a:cs typeface="Space Mono" pitchFamily="34" charset="-120"/>
              </a:rPr>
              <a:t>Hypothèses</a:t>
            </a:r>
            <a:endParaRPr lang="en-US" sz="2000" b="1" dirty="0">
              <a:latin typeface="Bahnschrift" panose="020B0502040204020203" pitchFamily="34" charset="0"/>
            </a:endParaRPr>
          </a:p>
        </p:txBody>
      </p:sp>
      <p:pic>
        <p:nvPicPr>
          <p:cNvPr id="23" name="Object 7" descr="preencoded.png">
            <a:extLst>
              <a:ext uri="{FF2B5EF4-FFF2-40B4-BE49-F238E27FC236}">
                <a16:creationId xmlns:a16="http://schemas.microsoft.com/office/drawing/2014/main" id="{E0F9BEC8-A0E9-F979-2965-063EFD89A0B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4558" y="3303404"/>
            <a:ext cx="4361359" cy="1047488"/>
          </a:xfrm>
          <a:prstGeom prst="rect">
            <a:avLst/>
          </a:prstGeom>
        </p:spPr>
      </p:pic>
      <p:sp>
        <p:nvSpPr>
          <p:cNvPr id="24" name="Object 8">
            <a:extLst>
              <a:ext uri="{FF2B5EF4-FFF2-40B4-BE49-F238E27FC236}">
                <a16:creationId xmlns:a16="http://schemas.microsoft.com/office/drawing/2014/main" id="{25DF768C-D680-86C3-6218-12C43CA53563}"/>
              </a:ext>
            </a:extLst>
          </p:cNvPr>
          <p:cNvSpPr/>
          <p:nvPr/>
        </p:nvSpPr>
        <p:spPr>
          <a:xfrm>
            <a:off x="915014" y="3731969"/>
            <a:ext cx="3780286" cy="230328"/>
          </a:xfrm>
          <a:prstGeom prst="rect">
            <a:avLst/>
          </a:prstGeom>
          <a:noFill/>
        </p:spPr>
        <p:txBody>
          <a:bodyPr wrap="square" lIns="0" tIns="0" rIns="0" bIns="0" rtlCol="0" anchor="ctr"/>
          <a:lstStyle/>
          <a:p>
            <a:pPr algn="l">
              <a:lnSpc>
                <a:spcPts val="1814"/>
              </a:lnSpc>
              <a:buNone/>
            </a:pPr>
            <a:r>
              <a:rPr lang="fr-FR" sz="2000" b="1" dirty="0">
                <a:solidFill>
                  <a:srgbClr val="071023"/>
                </a:solidFill>
                <a:latin typeface="Bahnschrift" panose="020B0502040204020203" pitchFamily="34" charset="0"/>
                <a:ea typeface="Space Mono" pitchFamily="34" charset="-122"/>
                <a:cs typeface="Space Mono" pitchFamily="34" charset="-120"/>
              </a:rPr>
              <a:t>Projection de la demande d’électricité</a:t>
            </a:r>
            <a:endParaRPr lang="en-US" sz="2000" b="1" dirty="0">
              <a:latin typeface="Bahnschrift" panose="020B0502040204020203" pitchFamily="34" charset="0"/>
            </a:endParaRPr>
          </a:p>
        </p:txBody>
      </p:sp>
      <p:pic>
        <p:nvPicPr>
          <p:cNvPr id="25" name="Object 9" descr="preencoded.png">
            <a:extLst>
              <a:ext uri="{FF2B5EF4-FFF2-40B4-BE49-F238E27FC236}">
                <a16:creationId xmlns:a16="http://schemas.microsoft.com/office/drawing/2014/main" id="{7ACBE0F8-F1EC-045F-EA14-E10EA706BDC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24559" y="4446117"/>
            <a:ext cx="6435658" cy="1532213"/>
          </a:xfrm>
          <a:prstGeom prst="rect">
            <a:avLst/>
          </a:prstGeom>
        </p:spPr>
      </p:pic>
      <p:sp>
        <p:nvSpPr>
          <p:cNvPr id="26" name="Object 10">
            <a:extLst>
              <a:ext uri="{FF2B5EF4-FFF2-40B4-BE49-F238E27FC236}">
                <a16:creationId xmlns:a16="http://schemas.microsoft.com/office/drawing/2014/main" id="{2CA60CFA-AA27-61EF-E2B9-E288FF079BB0}"/>
              </a:ext>
            </a:extLst>
          </p:cNvPr>
          <p:cNvSpPr/>
          <p:nvPr/>
        </p:nvSpPr>
        <p:spPr>
          <a:xfrm>
            <a:off x="915014" y="5094441"/>
            <a:ext cx="6808672" cy="230328"/>
          </a:xfrm>
          <a:prstGeom prst="rect">
            <a:avLst/>
          </a:prstGeom>
          <a:noFill/>
        </p:spPr>
        <p:txBody>
          <a:bodyPr wrap="square" lIns="0" tIns="0" rIns="0" bIns="0" rtlCol="0" anchor="ctr"/>
          <a:lstStyle/>
          <a:p>
            <a:pPr algn="l">
              <a:lnSpc>
                <a:spcPts val="1814"/>
              </a:lnSpc>
              <a:buNone/>
            </a:pPr>
            <a:r>
              <a:rPr lang="fr-FR" sz="2000" b="1" dirty="0">
                <a:effectLst/>
                <a:latin typeface="Bahnschrift" panose="020B0502040204020203" pitchFamily="34" charset="0"/>
                <a:ea typeface="Calibri" panose="020F0502020204030204" pitchFamily="34" charset="0"/>
                <a:cs typeface="Arial" panose="020B0604020202020204" pitchFamily="34" charset="0"/>
              </a:rPr>
              <a:t>Projection de la production d’électricité</a:t>
            </a:r>
            <a:endParaRPr lang="en-US" sz="2000" b="1" dirty="0">
              <a:latin typeface="Bahnschrift" panose="020B0502040204020203" pitchFamily="34" charset="0"/>
            </a:endParaRPr>
          </a:p>
        </p:txBody>
      </p:sp>
      <p:sp>
        <p:nvSpPr>
          <p:cNvPr id="28" name="ZoneTexte 27">
            <a:extLst>
              <a:ext uri="{FF2B5EF4-FFF2-40B4-BE49-F238E27FC236}">
                <a16:creationId xmlns:a16="http://schemas.microsoft.com/office/drawing/2014/main" id="{008E5AB8-24B3-7332-F212-3A0472327975}"/>
              </a:ext>
            </a:extLst>
          </p:cNvPr>
          <p:cNvSpPr txBox="1"/>
          <p:nvPr/>
        </p:nvSpPr>
        <p:spPr>
          <a:xfrm>
            <a:off x="2705072" y="2307137"/>
            <a:ext cx="3980455" cy="671915"/>
          </a:xfrm>
          <a:prstGeom prst="rect">
            <a:avLst/>
          </a:prstGeom>
          <a:noFill/>
        </p:spPr>
        <p:txBody>
          <a:bodyPr wrap="square">
            <a:spAutoFit/>
          </a:bodyPr>
          <a:lstStyle/>
          <a:p>
            <a:pPr marL="449580" marR="0" indent="449580">
              <a:lnSpc>
                <a:spcPct val="107000"/>
              </a:lnSpc>
              <a:spcBef>
                <a:spcPts val="0"/>
              </a:spcBef>
              <a:spcAft>
                <a:spcPts val="0"/>
              </a:spcAft>
            </a:pPr>
            <a:r>
              <a:rPr lang="en-US" dirty="0">
                <a:latin typeface="Bahnschrift" panose="020B0502040204020203" pitchFamily="34" charset="0"/>
              </a:rPr>
              <a:t>- </a:t>
            </a:r>
            <a:r>
              <a:rPr lang="en-US" dirty="0" err="1">
                <a:latin typeface="Bahnschrift" panose="020B0502040204020203" pitchFamily="34" charset="0"/>
              </a:rPr>
              <a:t>Hypothèse</a:t>
            </a:r>
            <a:r>
              <a:rPr lang="en-US" dirty="0">
                <a:latin typeface="Bahnschrift" panose="020B0502040204020203" pitchFamily="34" charset="0"/>
              </a:rPr>
              <a:t> communes</a:t>
            </a:r>
          </a:p>
          <a:p>
            <a:pPr marL="449580" marR="0" indent="449580">
              <a:lnSpc>
                <a:spcPct val="107000"/>
              </a:lnSpc>
              <a:spcBef>
                <a:spcPts val="0"/>
              </a:spcBef>
              <a:spcAft>
                <a:spcPts val="0"/>
              </a:spcAft>
            </a:pPr>
            <a:r>
              <a:rPr lang="en-US" dirty="0">
                <a:latin typeface="Bahnschrift" panose="020B0502040204020203" pitchFamily="34" charset="0"/>
              </a:rPr>
              <a:t>- </a:t>
            </a:r>
            <a:r>
              <a:rPr lang="en-US" dirty="0" err="1">
                <a:latin typeface="Bahnschrift" panose="020B0502040204020203" pitchFamily="34" charset="0"/>
              </a:rPr>
              <a:t>Hypothèse</a:t>
            </a:r>
            <a:r>
              <a:rPr lang="en-US" dirty="0">
                <a:latin typeface="Bahnschrift" panose="020B0502040204020203" pitchFamily="34" charset="0"/>
              </a:rPr>
              <a:t> </a:t>
            </a:r>
            <a:r>
              <a:rPr lang="en-US" dirty="0" err="1">
                <a:latin typeface="Bahnschrift" panose="020B0502040204020203" pitchFamily="34" charset="0"/>
              </a:rPr>
              <a:t>particulières</a:t>
            </a:r>
            <a:r>
              <a:rPr lang="en-US" dirty="0">
                <a:latin typeface="Bahnschrift" panose="020B0502040204020203" pitchFamily="34" charset="0"/>
              </a:rPr>
              <a:t> </a:t>
            </a:r>
          </a:p>
        </p:txBody>
      </p:sp>
      <p:sp>
        <p:nvSpPr>
          <p:cNvPr id="29" name="ZoneTexte 28">
            <a:extLst>
              <a:ext uri="{FF2B5EF4-FFF2-40B4-BE49-F238E27FC236}">
                <a16:creationId xmlns:a16="http://schemas.microsoft.com/office/drawing/2014/main" id="{F32C4F04-B12D-99D3-AD8F-11F1B01DB7A8}"/>
              </a:ext>
            </a:extLst>
          </p:cNvPr>
          <p:cNvSpPr txBox="1"/>
          <p:nvPr/>
        </p:nvSpPr>
        <p:spPr>
          <a:xfrm>
            <a:off x="4652594" y="3447439"/>
            <a:ext cx="3980455" cy="671915"/>
          </a:xfrm>
          <a:prstGeom prst="rect">
            <a:avLst/>
          </a:prstGeom>
          <a:noFill/>
        </p:spPr>
        <p:txBody>
          <a:bodyPr wrap="square">
            <a:spAutoFit/>
          </a:bodyPr>
          <a:lstStyle/>
          <a:p>
            <a:pPr marL="735330" marR="0" indent="-285750">
              <a:lnSpc>
                <a:spcPct val="107000"/>
              </a:lnSpc>
              <a:spcBef>
                <a:spcPts val="0"/>
              </a:spcBef>
              <a:spcAft>
                <a:spcPts val="0"/>
              </a:spcAft>
              <a:buFontTx/>
              <a:buChar char="-"/>
            </a:pPr>
            <a:r>
              <a:rPr lang="en-US" dirty="0">
                <a:latin typeface="Bahnschrift" panose="020B0502040204020203" pitchFamily="34" charset="0"/>
              </a:rPr>
              <a:t>les </a:t>
            </a:r>
            <a:r>
              <a:rPr lang="en-US" dirty="0" err="1">
                <a:latin typeface="Bahnschrift" panose="020B0502040204020203" pitchFamily="34" charset="0"/>
              </a:rPr>
              <a:t>activités</a:t>
            </a:r>
            <a:r>
              <a:rPr lang="en-US" dirty="0">
                <a:latin typeface="Bahnschrift" panose="020B0502040204020203" pitchFamily="34" charset="0"/>
              </a:rPr>
              <a:t> </a:t>
            </a:r>
            <a:r>
              <a:rPr lang="en-US" dirty="0" err="1">
                <a:latin typeface="Bahnschrift" panose="020B0502040204020203" pitchFamily="34" charset="0"/>
              </a:rPr>
              <a:t>économiques</a:t>
            </a:r>
            <a:r>
              <a:rPr lang="en-US" dirty="0">
                <a:latin typeface="Bahnschrift" panose="020B0502040204020203" pitchFamily="34" charset="0"/>
              </a:rPr>
              <a:t> </a:t>
            </a:r>
          </a:p>
          <a:p>
            <a:pPr marL="735330" marR="0" indent="-285750">
              <a:lnSpc>
                <a:spcPct val="107000"/>
              </a:lnSpc>
              <a:spcBef>
                <a:spcPts val="0"/>
              </a:spcBef>
              <a:spcAft>
                <a:spcPts val="0"/>
              </a:spcAft>
              <a:buFontTx/>
              <a:buChar char="-"/>
            </a:pPr>
            <a:r>
              <a:rPr lang="en-US" dirty="0">
                <a:latin typeface="Bahnschrift" panose="020B0502040204020203" pitchFamily="34" charset="0"/>
              </a:rPr>
              <a:t>Les ménages</a:t>
            </a:r>
          </a:p>
        </p:txBody>
      </p:sp>
      <p:sp>
        <p:nvSpPr>
          <p:cNvPr id="31" name="ZoneTexte 30">
            <a:extLst>
              <a:ext uri="{FF2B5EF4-FFF2-40B4-BE49-F238E27FC236}">
                <a16:creationId xmlns:a16="http://schemas.microsoft.com/office/drawing/2014/main" id="{510A88D2-12D9-6AAC-31F1-EAC805CB3ADA}"/>
              </a:ext>
            </a:extLst>
          </p:cNvPr>
          <p:cNvSpPr txBox="1"/>
          <p:nvPr/>
        </p:nvSpPr>
        <p:spPr>
          <a:xfrm>
            <a:off x="6576249" y="4374634"/>
            <a:ext cx="4907183" cy="2140394"/>
          </a:xfrm>
          <a:prstGeom prst="rect">
            <a:avLst/>
          </a:prstGeom>
          <a:noFill/>
        </p:spPr>
        <p:txBody>
          <a:bodyPr wrap="square">
            <a:spAutoFit/>
          </a:bodyPr>
          <a:lstStyle/>
          <a:p>
            <a:pPr marL="971550" marR="0" indent="-285750" algn="just">
              <a:lnSpc>
                <a:spcPct val="107000"/>
              </a:lnSpc>
              <a:spcBef>
                <a:spcPts val="0"/>
              </a:spcBef>
              <a:spcAft>
                <a:spcPts val="0"/>
              </a:spcAft>
              <a:buFontTx/>
              <a:buChar char="-"/>
            </a:pPr>
            <a:r>
              <a:rPr lang="fr-FR" sz="1800" dirty="0">
                <a:effectLst/>
                <a:latin typeface="Bahnschrift" panose="020B0502040204020203" pitchFamily="34" charset="0"/>
                <a:ea typeface="Calibri" panose="020F0502020204030204" pitchFamily="34" charset="0"/>
                <a:cs typeface="Arial" panose="020B0604020202020204" pitchFamily="34" charset="0"/>
              </a:rPr>
              <a:t>L’estimation horaire et par centrale de la production d’électricité</a:t>
            </a:r>
            <a:endParaRPr lang="fr-FR" dirty="0">
              <a:latin typeface="Bahnschrift" panose="020B0502040204020203" pitchFamily="34" charset="0"/>
              <a:ea typeface="Calibri" panose="020F0502020204030204" pitchFamily="34" charset="0"/>
              <a:cs typeface="Arial" panose="020B0604020202020204" pitchFamily="34" charset="0"/>
            </a:endParaRPr>
          </a:p>
          <a:p>
            <a:pPr marL="971550" marR="0" indent="-285750" algn="just">
              <a:lnSpc>
                <a:spcPct val="107000"/>
              </a:lnSpc>
              <a:spcBef>
                <a:spcPts val="0"/>
              </a:spcBef>
              <a:spcAft>
                <a:spcPts val="0"/>
              </a:spcAft>
              <a:buFontTx/>
              <a:buChar char="-"/>
            </a:pPr>
            <a:r>
              <a:rPr lang="fr-FR" sz="1800" dirty="0">
                <a:effectLst/>
                <a:latin typeface="Bahnschrift" panose="020B0502040204020203" pitchFamily="34" charset="0"/>
                <a:ea typeface="Calibri" panose="020F0502020204030204" pitchFamily="34" charset="0"/>
                <a:cs typeface="Arial" panose="020B0604020202020204" pitchFamily="34" charset="0"/>
              </a:rPr>
              <a:t>L’agrégation de la production par type de combustible. </a:t>
            </a:r>
            <a:endParaRPr lang="en-US" dirty="0">
              <a:latin typeface="Bahnschrift" panose="020B0502040204020203" pitchFamily="34" charset="0"/>
              <a:ea typeface="Calibri" panose="020F0502020204030204" pitchFamily="34" charset="0"/>
              <a:cs typeface="Arial" panose="020B0604020202020204" pitchFamily="34" charset="0"/>
            </a:endParaRPr>
          </a:p>
          <a:p>
            <a:pPr marL="971550" marR="0" indent="-285750" algn="just">
              <a:lnSpc>
                <a:spcPct val="107000"/>
              </a:lnSpc>
              <a:spcBef>
                <a:spcPts val="0"/>
              </a:spcBef>
              <a:spcAft>
                <a:spcPts val="0"/>
              </a:spcAft>
              <a:buFontTx/>
              <a:buChar char="-"/>
            </a:pPr>
            <a:r>
              <a:rPr lang="fr-FR" sz="1800" dirty="0">
                <a:effectLst/>
                <a:latin typeface="Bahnschrift" panose="020B0502040204020203" pitchFamily="34" charset="0"/>
                <a:ea typeface="Calibri" panose="020F0502020204030204" pitchFamily="34" charset="0"/>
                <a:cs typeface="Arial" panose="020B0604020202020204" pitchFamily="34" charset="0"/>
              </a:rPr>
              <a:t>Les échanges horaires d’électricité avec l’étranger </a:t>
            </a:r>
            <a:endParaRPr lang="fr-FR" dirty="0">
              <a:latin typeface="Bahnschrift" panose="020B0502040204020203" pitchFamily="34" charset="0"/>
              <a:ea typeface="Calibri" panose="020F0502020204030204" pitchFamily="34" charset="0"/>
              <a:cs typeface="Arial" panose="020B0604020202020204" pitchFamily="34" charset="0"/>
            </a:endParaRPr>
          </a:p>
          <a:p>
            <a:pPr marL="685800" marR="0" algn="just">
              <a:lnSpc>
                <a:spcPct val="107000"/>
              </a:lnSpc>
              <a:spcBef>
                <a:spcPts val="0"/>
              </a:spcBef>
              <a:spcAft>
                <a:spcPts val="0"/>
              </a:spcAft>
            </a:pPr>
            <a:r>
              <a:rPr lang="fr-FR" sz="1800" dirty="0">
                <a:effectLst/>
                <a:latin typeface="Bahnschrift" panose="020B0502040204020203" pitchFamily="34" charset="0"/>
                <a:ea typeface="Calibri" panose="020F0502020204030204" pitchFamily="34" charset="0"/>
                <a:cs typeface="Arial" panose="020B0604020202020204" pitchFamily="34" charset="0"/>
              </a:rPr>
              <a:t> Etc. </a:t>
            </a:r>
            <a:endParaRPr lang="en-US" sz="1800" dirty="0">
              <a:effectLst/>
              <a:latin typeface="Bahnschrift" panose="020B0502040204020203"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54468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1" name="Picture 37" descr="Fond Abstrait Blanc">
            <a:extLst>
              <a:ext uri="{FF2B5EF4-FFF2-40B4-BE49-F238E27FC236}">
                <a16:creationId xmlns:a16="http://schemas.microsoft.com/office/drawing/2014/main" id="{6E67F404-101C-4228-A0AA-E796642AAF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677268" y="-2677270"/>
            <a:ext cx="6858003" cy="12212535"/>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cteur droit 6">
            <a:extLst>
              <a:ext uri="{FF2B5EF4-FFF2-40B4-BE49-F238E27FC236}">
                <a16:creationId xmlns:a16="http://schemas.microsoft.com/office/drawing/2014/main" id="{949A1944-B450-4C34-AC73-D89925FAD647}"/>
              </a:ext>
            </a:extLst>
          </p:cNvPr>
          <p:cNvCxnSpPr>
            <a:cxnSpLocks/>
          </p:cNvCxnSpPr>
          <p:nvPr/>
        </p:nvCxnSpPr>
        <p:spPr>
          <a:xfrm>
            <a:off x="3316637" y="175876"/>
            <a:ext cx="0" cy="796954"/>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E29638CB-E5AE-4529-ACF5-DFDB03A84268}"/>
              </a:ext>
            </a:extLst>
          </p:cNvPr>
          <p:cNvCxnSpPr>
            <a:cxnSpLocks/>
          </p:cNvCxnSpPr>
          <p:nvPr/>
        </p:nvCxnSpPr>
        <p:spPr>
          <a:xfrm>
            <a:off x="268336" y="972830"/>
            <a:ext cx="11283303"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37" name="Text Placeholder 2">
            <a:extLst>
              <a:ext uri="{FF2B5EF4-FFF2-40B4-BE49-F238E27FC236}">
                <a16:creationId xmlns:a16="http://schemas.microsoft.com/office/drawing/2014/main" id="{47F27F2A-E619-4EB2-9762-36948A3388A8}"/>
              </a:ext>
            </a:extLst>
          </p:cNvPr>
          <p:cNvSpPr txBox="1">
            <a:spLocks/>
          </p:cNvSpPr>
          <p:nvPr/>
        </p:nvSpPr>
        <p:spPr>
          <a:xfrm>
            <a:off x="556816" y="1120975"/>
            <a:ext cx="10994823" cy="699025"/>
          </a:xfrm>
          <a:prstGeom prst="rect">
            <a:avLst/>
          </a:prstGeom>
        </p:spPr>
        <p:txBody>
          <a:bodyPr/>
          <a:lstStyle>
            <a:defPPr>
              <a:defRPr lang="en-US"/>
            </a:defPPr>
            <a:lvl1pPr marL="0" algn="l" defTabSz="914400" rtl="0" eaLnBrk="1" fontAlgn="auto" latinLnBrk="0" hangingPunct="1">
              <a:spcBef>
                <a:spcPts val="0"/>
              </a:spcBef>
              <a:spcAft>
                <a:spcPts val="0"/>
              </a:spcAft>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000" b="1" spc="150" dirty="0">
                <a:latin typeface="Bahnschrift" panose="020B0502040204020203" pitchFamily="34" charset="0"/>
                <a:cs typeface="Segoe UI" panose="020B0502040204020203" pitchFamily="34" charset="0"/>
              </a:rPr>
              <a:t>Cette représentation obéit à la séquence suivante </a:t>
            </a:r>
            <a:endParaRPr lang="en-US" sz="2000" b="1" spc="150" dirty="0">
              <a:latin typeface="Bahnschrift" panose="020B0502040204020203" pitchFamily="34" charset="0"/>
              <a:cs typeface="Segoe UI" panose="020B0502040204020203" pitchFamily="34" charset="0"/>
            </a:endParaRPr>
          </a:p>
        </p:txBody>
      </p:sp>
      <p:sp>
        <p:nvSpPr>
          <p:cNvPr id="40" name="Rectangle 39">
            <a:extLst>
              <a:ext uri="{FF2B5EF4-FFF2-40B4-BE49-F238E27FC236}">
                <a16:creationId xmlns:a16="http://schemas.microsoft.com/office/drawing/2014/main" id="{08A8EC69-CEC9-4E2C-881F-A1721CF504BC}"/>
              </a:ext>
            </a:extLst>
          </p:cNvPr>
          <p:cNvSpPr/>
          <p:nvPr/>
        </p:nvSpPr>
        <p:spPr>
          <a:xfrm>
            <a:off x="0" y="6650246"/>
            <a:ext cx="12192000" cy="20775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panose="020B0502040204020203" pitchFamily="34" charset="0"/>
            </a:endParaRPr>
          </a:p>
        </p:txBody>
      </p:sp>
      <p:sp>
        <p:nvSpPr>
          <p:cNvPr id="63" name="ZoneTexte 62">
            <a:extLst>
              <a:ext uri="{FF2B5EF4-FFF2-40B4-BE49-F238E27FC236}">
                <a16:creationId xmlns:a16="http://schemas.microsoft.com/office/drawing/2014/main" id="{4920CB58-8DDD-151B-A15E-4DEA65C36385}"/>
              </a:ext>
            </a:extLst>
          </p:cNvPr>
          <p:cNvSpPr txBox="1"/>
          <p:nvPr/>
        </p:nvSpPr>
        <p:spPr>
          <a:xfrm>
            <a:off x="476130" y="96925"/>
            <a:ext cx="3076646" cy="923330"/>
          </a:xfrm>
          <a:prstGeom prst="rect">
            <a:avLst/>
          </a:prstGeom>
          <a:noFill/>
        </p:spPr>
        <p:txBody>
          <a:bodyPr wrap="square" rtlCol="0">
            <a:spAutoFit/>
          </a:bodyPr>
          <a:lstStyle/>
          <a:p>
            <a:r>
              <a:rPr lang="en-US" sz="5400" b="1" dirty="0">
                <a:solidFill>
                  <a:srgbClr val="00B050"/>
                </a:solidFill>
                <a:latin typeface="Bahnschrift" panose="020B0502040204020203" pitchFamily="34" charset="0"/>
                <a:cs typeface="Cairo" panose="00000500000000000000" pitchFamily="2" charset="-78"/>
              </a:rPr>
              <a:t>Étape 05</a:t>
            </a:r>
          </a:p>
        </p:txBody>
      </p:sp>
      <p:sp>
        <p:nvSpPr>
          <p:cNvPr id="20" name="ZoneTexte 19">
            <a:extLst>
              <a:ext uri="{FF2B5EF4-FFF2-40B4-BE49-F238E27FC236}">
                <a16:creationId xmlns:a16="http://schemas.microsoft.com/office/drawing/2014/main" id="{1B2050E2-2088-2B20-774A-DC9BC853D860}"/>
              </a:ext>
            </a:extLst>
          </p:cNvPr>
          <p:cNvSpPr txBox="1"/>
          <p:nvPr/>
        </p:nvSpPr>
        <p:spPr>
          <a:xfrm>
            <a:off x="3368972" y="243287"/>
            <a:ext cx="8366472" cy="646331"/>
          </a:xfrm>
          <a:prstGeom prst="rect">
            <a:avLst/>
          </a:prstGeom>
          <a:noFill/>
        </p:spPr>
        <p:txBody>
          <a:bodyPr wrap="square" rtlCol="0">
            <a:spAutoFit/>
          </a:bodyPr>
          <a:lstStyle/>
          <a:p>
            <a:r>
              <a:rPr lang="fr-FR" sz="3600" b="1" dirty="0">
                <a:solidFill>
                  <a:srgbClr val="002060"/>
                </a:solidFill>
                <a:latin typeface="Bahnschrift" panose="020B0502040204020203" pitchFamily="34" charset="0"/>
                <a:cs typeface="Cairo" panose="00000500000000000000" pitchFamily="2" charset="-78"/>
              </a:rPr>
              <a:t>SIMULATION DU RÉSEAU</a:t>
            </a:r>
            <a:endParaRPr lang="en-US" sz="3600" b="1" dirty="0">
              <a:solidFill>
                <a:srgbClr val="002060"/>
              </a:solidFill>
              <a:latin typeface="Bahnschrift" panose="020B0502040204020203" pitchFamily="34" charset="0"/>
              <a:cs typeface="Cairo" panose="00000500000000000000" pitchFamily="2" charset="-78"/>
            </a:endParaRPr>
          </a:p>
        </p:txBody>
      </p:sp>
      <p:pic>
        <p:nvPicPr>
          <p:cNvPr id="3" name="Image 2">
            <a:extLst>
              <a:ext uri="{FF2B5EF4-FFF2-40B4-BE49-F238E27FC236}">
                <a16:creationId xmlns:a16="http://schemas.microsoft.com/office/drawing/2014/main" id="{B4800A42-4600-2330-6315-4C29C2C9E24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4002" t="87222" r="1577" b="3492"/>
          <a:stretch/>
        </p:blipFill>
        <p:spPr>
          <a:xfrm>
            <a:off x="10161886" y="5981700"/>
            <a:ext cx="1757362" cy="636813"/>
          </a:xfrm>
          <a:prstGeom prst="rect">
            <a:avLst/>
          </a:prstGeom>
        </p:spPr>
      </p:pic>
      <p:sp>
        <p:nvSpPr>
          <p:cNvPr id="21" name="ZoneTexte 20">
            <a:extLst>
              <a:ext uri="{FF2B5EF4-FFF2-40B4-BE49-F238E27FC236}">
                <a16:creationId xmlns:a16="http://schemas.microsoft.com/office/drawing/2014/main" id="{8012C2FC-37F2-B85D-F12F-A9EA44C79004}"/>
              </a:ext>
            </a:extLst>
          </p:cNvPr>
          <p:cNvSpPr txBox="1"/>
          <p:nvPr/>
        </p:nvSpPr>
        <p:spPr>
          <a:xfrm>
            <a:off x="248552" y="1549099"/>
            <a:ext cx="11322869" cy="4554580"/>
          </a:xfrm>
          <a:prstGeom prst="rect">
            <a:avLst/>
          </a:prstGeom>
          <a:noFill/>
        </p:spPr>
        <p:txBody>
          <a:bodyPr wrap="square">
            <a:spAutoFit/>
          </a:bodyPr>
          <a:lstStyle/>
          <a:p>
            <a:pPr marL="735330" marR="0" indent="-285750">
              <a:lnSpc>
                <a:spcPts val="2700"/>
              </a:lnSpc>
              <a:spcBef>
                <a:spcPts val="0"/>
              </a:spcBef>
              <a:spcAft>
                <a:spcPts val="0"/>
              </a:spcAft>
              <a:buFont typeface="Wingdings" panose="05000000000000000000" pitchFamily="2" charset="2"/>
              <a:buChar char="q"/>
            </a:pPr>
            <a:r>
              <a:rPr lang="fr-FR" dirty="0">
                <a:latin typeface="Bahnschrift" panose="020B0502040204020203" pitchFamily="34" charset="0"/>
              </a:rPr>
              <a:t>Répercussion sur le réseau initial de la charge électrique issue de la simulation du marché.</a:t>
            </a:r>
            <a:endParaRPr lang="en-US" dirty="0">
              <a:latin typeface="Bahnschrift" panose="020B0502040204020203" pitchFamily="34" charset="0"/>
            </a:endParaRPr>
          </a:p>
          <a:p>
            <a:pPr marL="628650" lvl="1" indent="-171450">
              <a:lnSpc>
                <a:spcPts val="2700"/>
              </a:lnSpc>
              <a:buFont typeface="Wingdings" panose="05000000000000000000" pitchFamily="2" charset="2"/>
              <a:buChar char="q"/>
            </a:pPr>
            <a:r>
              <a:rPr lang="fr-FR" dirty="0">
                <a:latin typeface="Bahnschrift" panose="020B0502040204020203" pitchFamily="34" charset="0"/>
              </a:rPr>
              <a:t> Usage de logiciels estimant les : flux électriques, charges toutes les 5 minutes, puissance active, puissance réactive, tensions ...</a:t>
            </a:r>
            <a:endParaRPr lang="en-US" dirty="0">
              <a:latin typeface="Bahnschrift" panose="020B0502040204020203" pitchFamily="34" charset="0"/>
            </a:endParaRPr>
          </a:p>
          <a:p>
            <a:pPr marL="628650" lvl="1" indent="-171450">
              <a:lnSpc>
                <a:spcPts val="2700"/>
              </a:lnSpc>
              <a:buFont typeface="Wingdings" panose="05000000000000000000" pitchFamily="2" charset="2"/>
              <a:buChar char="q"/>
            </a:pPr>
            <a:r>
              <a:rPr lang="fr-FR" dirty="0">
                <a:latin typeface="Bahnschrift" panose="020B0502040204020203" pitchFamily="34" charset="0"/>
              </a:rPr>
              <a:t> Détection des heures de surcharge d’électricité (congestion).</a:t>
            </a:r>
            <a:endParaRPr lang="en-US" dirty="0">
              <a:latin typeface="Bahnschrift" panose="020B0502040204020203" pitchFamily="34" charset="0"/>
            </a:endParaRPr>
          </a:p>
          <a:p>
            <a:pPr marL="628650" lvl="1" indent="-171450">
              <a:lnSpc>
                <a:spcPts val="2700"/>
              </a:lnSpc>
              <a:buFont typeface="Wingdings" panose="05000000000000000000" pitchFamily="2" charset="2"/>
              <a:buChar char="q"/>
            </a:pPr>
            <a:r>
              <a:rPr lang="fr-FR" dirty="0">
                <a:latin typeface="Bahnschrift" panose="020B0502040204020203" pitchFamily="34" charset="0"/>
              </a:rPr>
              <a:t> Identification pour chaque scénario des congestions récurrentes (structurelles) et</a:t>
            </a:r>
            <a:r>
              <a:rPr lang="en-US" dirty="0">
                <a:latin typeface="Bahnschrift" panose="020B0502040204020203" pitchFamily="34" charset="0"/>
              </a:rPr>
              <a:t> </a:t>
            </a:r>
            <a:r>
              <a:rPr lang="fr-FR" dirty="0">
                <a:latin typeface="Bahnschrift" panose="020B0502040204020203" pitchFamily="34" charset="0"/>
              </a:rPr>
              <a:t>congestions ponctuelles.</a:t>
            </a:r>
            <a:endParaRPr lang="en-US" dirty="0">
              <a:latin typeface="Bahnschrift" panose="020B0502040204020203" pitchFamily="34" charset="0"/>
            </a:endParaRPr>
          </a:p>
          <a:p>
            <a:pPr marL="628650" lvl="1" indent="-171450">
              <a:lnSpc>
                <a:spcPts val="2700"/>
              </a:lnSpc>
              <a:buFont typeface="Wingdings" panose="05000000000000000000" pitchFamily="2" charset="2"/>
              <a:buChar char="q"/>
            </a:pPr>
            <a:r>
              <a:rPr lang="fr-FR" dirty="0">
                <a:latin typeface="Bahnschrift" panose="020B0502040204020203" pitchFamily="34" charset="0"/>
              </a:rPr>
              <a:t> Analyse des pannes : lieux, fréquence, saisonnalité, effets de cascade et corrélation</a:t>
            </a:r>
            <a:r>
              <a:rPr lang="en-US" dirty="0">
                <a:latin typeface="Bahnschrift" panose="020B0502040204020203" pitchFamily="34" charset="0"/>
              </a:rPr>
              <a:t> </a:t>
            </a:r>
            <a:r>
              <a:rPr lang="fr-FR" dirty="0">
                <a:latin typeface="Bahnschrift" panose="020B0502040204020203" pitchFamily="34" charset="0"/>
              </a:rPr>
              <a:t>avec d’autres facteurs (intempéries, canicule .. )</a:t>
            </a:r>
            <a:endParaRPr lang="en-US" dirty="0">
              <a:latin typeface="Bahnschrift" panose="020B0502040204020203" pitchFamily="34" charset="0"/>
            </a:endParaRPr>
          </a:p>
          <a:p>
            <a:pPr marL="621030" marR="0" indent="-171450">
              <a:lnSpc>
                <a:spcPts val="2700"/>
              </a:lnSpc>
              <a:spcBef>
                <a:spcPts val="0"/>
              </a:spcBef>
              <a:spcAft>
                <a:spcPts val="0"/>
              </a:spcAft>
              <a:buFont typeface="Wingdings" panose="05000000000000000000" pitchFamily="2" charset="2"/>
              <a:buChar char="q"/>
            </a:pPr>
            <a:r>
              <a:rPr lang="fr-FR" dirty="0">
                <a:latin typeface="Bahnschrift" panose="020B0502040204020203" pitchFamily="34" charset="0"/>
              </a:rPr>
              <a:t> Adoption des mesures découlant d’un processus itératif et éradiquant les pannes.</a:t>
            </a:r>
            <a:endParaRPr lang="en-US" dirty="0">
              <a:latin typeface="Bahnschrift" panose="020B0502040204020203" pitchFamily="34" charset="0"/>
            </a:endParaRPr>
          </a:p>
          <a:p>
            <a:pPr marL="621030" marR="0" indent="-171450">
              <a:lnSpc>
                <a:spcPts val="2700"/>
              </a:lnSpc>
              <a:spcBef>
                <a:spcPts val="0"/>
              </a:spcBef>
              <a:spcAft>
                <a:spcPts val="0"/>
              </a:spcAft>
              <a:buFont typeface="Wingdings" panose="05000000000000000000" pitchFamily="2" charset="2"/>
              <a:buChar char="q"/>
            </a:pPr>
            <a:r>
              <a:rPr lang="fr-FR" dirty="0">
                <a:latin typeface="Bahnschrift" panose="020B0502040204020203" pitchFamily="34" charset="0"/>
              </a:rPr>
              <a:t> L’objectif final est l’exploitation normale d’un réseau sans : </a:t>
            </a:r>
            <a:endParaRPr lang="en-US" dirty="0">
              <a:latin typeface="Bahnschrift" panose="020B0502040204020203" pitchFamily="34" charset="0"/>
            </a:endParaRPr>
          </a:p>
          <a:p>
            <a:pPr marL="449580" marR="0" indent="449580">
              <a:lnSpc>
                <a:spcPts val="2700"/>
              </a:lnSpc>
              <a:spcBef>
                <a:spcPts val="0"/>
              </a:spcBef>
              <a:spcAft>
                <a:spcPts val="0"/>
              </a:spcAft>
            </a:pPr>
            <a:r>
              <a:rPr lang="fr-FR" dirty="0">
                <a:latin typeface="Bahnschrift" panose="020B0502040204020203" pitchFamily="34" charset="0"/>
              </a:rPr>
              <a:t>Ø Recourir à une limitation des capacités transfrontalières.</a:t>
            </a:r>
            <a:endParaRPr lang="en-US" dirty="0">
              <a:latin typeface="Bahnschrift" panose="020B0502040204020203" pitchFamily="34" charset="0"/>
            </a:endParaRPr>
          </a:p>
          <a:p>
            <a:pPr marL="449580" marR="0" indent="449580">
              <a:lnSpc>
                <a:spcPts val="2700"/>
              </a:lnSpc>
              <a:spcBef>
                <a:spcPts val="0"/>
              </a:spcBef>
              <a:spcAft>
                <a:spcPts val="0"/>
              </a:spcAft>
            </a:pPr>
            <a:r>
              <a:rPr lang="fr-FR" dirty="0">
                <a:latin typeface="Bahnschrift" panose="020B0502040204020203" pitchFamily="34" charset="0"/>
              </a:rPr>
              <a:t>Ø Réduire l’activité des centrales.</a:t>
            </a:r>
            <a:endParaRPr lang="en-US" dirty="0">
              <a:latin typeface="Bahnschrift" panose="020B0502040204020203" pitchFamily="34" charset="0"/>
            </a:endParaRPr>
          </a:p>
          <a:p>
            <a:pPr marL="449580" marR="0" indent="449580">
              <a:lnSpc>
                <a:spcPts val="2700"/>
              </a:lnSpc>
              <a:spcBef>
                <a:spcPts val="0"/>
              </a:spcBef>
              <a:spcAft>
                <a:spcPts val="0"/>
              </a:spcAft>
            </a:pPr>
            <a:r>
              <a:rPr lang="fr-FR" dirty="0">
                <a:latin typeface="Bahnschrift" panose="020B0502040204020203" pitchFamily="34" charset="0"/>
              </a:rPr>
              <a:t>Ø Modifier le réseau : changement de la gradation des transformateurs et des barres collectives.</a:t>
            </a:r>
            <a:endParaRPr lang="en-US" dirty="0">
              <a:latin typeface="Bahnschrift" panose="020B0502040204020203" pitchFamily="34" charset="0"/>
            </a:endParaRPr>
          </a:p>
        </p:txBody>
      </p:sp>
    </p:spTree>
    <p:extLst>
      <p:ext uri="{BB962C8B-B14F-4D97-AF65-F5344CB8AC3E}">
        <p14:creationId xmlns:p14="http://schemas.microsoft.com/office/powerpoint/2010/main" val="3572709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1" name="Picture 37" descr="Fond Abstrait Blanc">
            <a:extLst>
              <a:ext uri="{FF2B5EF4-FFF2-40B4-BE49-F238E27FC236}">
                <a16:creationId xmlns:a16="http://schemas.microsoft.com/office/drawing/2014/main" id="{6E67F404-101C-4228-A0AA-E796642AAF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677268" y="-2677270"/>
            <a:ext cx="6858003" cy="12212535"/>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cteur droit 6">
            <a:extLst>
              <a:ext uri="{FF2B5EF4-FFF2-40B4-BE49-F238E27FC236}">
                <a16:creationId xmlns:a16="http://schemas.microsoft.com/office/drawing/2014/main" id="{949A1944-B450-4C34-AC73-D89925FAD647}"/>
              </a:ext>
            </a:extLst>
          </p:cNvPr>
          <p:cNvCxnSpPr>
            <a:cxnSpLocks/>
          </p:cNvCxnSpPr>
          <p:nvPr/>
        </p:nvCxnSpPr>
        <p:spPr>
          <a:xfrm>
            <a:off x="3316637" y="175876"/>
            <a:ext cx="0" cy="796954"/>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E29638CB-E5AE-4529-ACF5-DFDB03A84268}"/>
              </a:ext>
            </a:extLst>
          </p:cNvPr>
          <p:cNvCxnSpPr>
            <a:cxnSpLocks/>
          </p:cNvCxnSpPr>
          <p:nvPr/>
        </p:nvCxnSpPr>
        <p:spPr>
          <a:xfrm>
            <a:off x="268336" y="972830"/>
            <a:ext cx="11283303"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37" name="Text Placeholder 2">
            <a:extLst>
              <a:ext uri="{FF2B5EF4-FFF2-40B4-BE49-F238E27FC236}">
                <a16:creationId xmlns:a16="http://schemas.microsoft.com/office/drawing/2014/main" id="{47F27F2A-E619-4EB2-9762-36948A3388A8}"/>
              </a:ext>
            </a:extLst>
          </p:cNvPr>
          <p:cNvSpPr txBox="1">
            <a:spLocks/>
          </p:cNvSpPr>
          <p:nvPr/>
        </p:nvSpPr>
        <p:spPr>
          <a:xfrm>
            <a:off x="556816" y="1120975"/>
            <a:ext cx="10994823" cy="699025"/>
          </a:xfrm>
          <a:prstGeom prst="rect">
            <a:avLst/>
          </a:prstGeom>
        </p:spPr>
        <p:txBody>
          <a:bodyPr/>
          <a:lstStyle>
            <a:defPPr>
              <a:defRPr lang="en-US"/>
            </a:defPPr>
            <a:lvl1pPr marL="0" algn="l" defTabSz="914400" rtl="0" eaLnBrk="1" fontAlgn="auto" latinLnBrk="0" hangingPunct="1">
              <a:spcBef>
                <a:spcPts val="0"/>
              </a:spcBef>
              <a:spcAft>
                <a:spcPts val="0"/>
              </a:spcAft>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000" b="1" spc="150" dirty="0">
                <a:latin typeface="Bahnschrift" panose="020B0502040204020203" pitchFamily="34" charset="0"/>
                <a:cs typeface="Segoe UI" panose="020B0502040204020203" pitchFamily="34" charset="0"/>
              </a:rPr>
              <a:t>Cette représentation obéit à la séquence suivante </a:t>
            </a:r>
            <a:endParaRPr lang="en-US" sz="2000" b="1" spc="150" dirty="0">
              <a:latin typeface="Bahnschrift" panose="020B0502040204020203" pitchFamily="34" charset="0"/>
              <a:cs typeface="Segoe UI" panose="020B0502040204020203" pitchFamily="34" charset="0"/>
            </a:endParaRPr>
          </a:p>
        </p:txBody>
      </p:sp>
      <p:sp>
        <p:nvSpPr>
          <p:cNvPr id="40" name="Rectangle 39">
            <a:extLst>
              <a:ext uri="{FF2B5EF4-FFF2-40B4-BE49-F238E27FC236}">
                <a16:creationId xmlns:a16="http://schemas.microsoft.com/office/drawing/2014/main" id="{08A8EC69-CEC9-4E2C-881F-A1721CF504BC}"/>
              </a:ext>
            </a:extLst>
          </p:cNvPr>
          <p:cNvSpPr/>
          <p:nvPr/>
        </p:nvSpPr>
        <p:spPr>
          <a:xfrm>
            <a:off x="0" y="6650246"/>
            <a:ext cx="12192000" cy="20775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panose="020B0502040204020203" pitchFamily="34" charset="0"/>
            </a:endParaRPr>
          </a:p>
        </p:txBody>
      </p:sp>
      <p:sp>
        <p:nvSpPr>
          <p:cNvPr id="63" name="ZoneTexte 62">
            <a:extLst>
              <a:ext uri="{FF2B5EF4-FFF2-40B4-BE49-F238E27FC236}">
                <a16:creationId xmlns:a16="http://schemas.microsoft.com/office/drawing/2014/main" id="{4920CB58-8DDD-151B-A15E-4DEA65C36385}"/>
              </a:ext>
            </a:extLst>
          </p:cNvPr>
          <p:cNvSpPr txBox="1"/>
          <p:nvPr/>
        </p:nvSpPr>
        <p:spPr>
          <a:xfrm>
            <a:off x="476130" y="96925"/>
            <a:ext cx="3076646" cy="923330"/>
          </a:xfrm>
          <a:prstGeom prst="rect">
            <a:avLst/>
          </a:prstGeom>
          <a:noFill/>
        </p:spPr>
        <p:txBody>
          <a:bodyPr wrap="square" rtlCol="0">
            <a:spAutoFit/>
          </a:bodyPr>
          <a:lstStyle/>
          <a:p>
            <a:r>
              <a:rPr lang="en-US" sz="5400" b="1" dirty="0">
                <a:solidFill>
                  <a:srgbClr val="00B050"/>
                </a:solidFill>
                <a:latin typeface="Bahnschrift" panose="020B0502040204020203" pitchFamily="34" charset="0"/>
                <a:cs typeface="Cairo" panose="00000500000000000000" pitchFamily="2" charset="-78"/>
              </a:rPr>
              <a:t>Étape 06</a:t>
            </a:r>
          </a:p>
        </p:txBody>
      </p:sp>
      <p:sp>
        <p:nvSpPr>
          <p:cNvPr id="20" name="ZoneTexte 19">
            <a:extLst>
              <a:ext uri="{FF2B5EF4-FFF2-40B4-BE49-F238E27FC236}">
                <a16:creationId xmlns:a16="http://schemas.microsoft.com/office/drawing/2014/main" id="{1B2050E2-2088-2B20-774A-DC9BC853D860}"/>
              </a:ext>
            </a:extLst>
          </p:cNvPr>
          <p:cNvSpPr txBox="1"/>
          <p:nvPr/>
        </p:nvSpPr>
        <p:spPr>
          <a:xfrm>
            <a:off x="3368972" y="243287"/>
            <a:ext cx="8366472" cy="646331"/>
          </a:xfrm>
          <a:prstGeom prst="rect">
            <a:avLst/>
          </a:prstGeom>
          <a:noFill/>
        </p:spPr>
        <p:txBody>
          <a:bodyPr wrap="square" rtlCol="0">
            <a:spAutoFit/>
          </a:bodyPr>
          <a:lstStyle/>
          <a:p>
            <a:r>
              <a:rPr lang="fr-FR" sz="3600" b="1" dirty="0">
                <a:solidFill>
                  <a:srgbClr val="002060"/>
                </a:solidFill>
                <a:latin typeface="Bahnschrift" panose="020B0502040204020203" pitchFamily="34" charset="0"/>
                <a:cs typeface="Cairo" panose="00000500000000000000" pitchFamily="2" charset="-78"/>
              </a:rPr>
              <a:t>PROGRAMME D’INVESTISSEMENT</a:t>
            </a:r>
            <a:endParaRPr lang="en-US" sz="3600" b="1" dirty="0">
              <a:solidFill>
                <a:srgbClr val="002060"/>
              </a:solidFill>
              <a:latin typeface="Bahnschrift" panose="020B0502040204020203" pitchFamily="34" charset="0"/>
              <a:cs typeface="Cairo" panose="00000500000000000000" pitchFamily="2" charset="-78"/>
            </a:endParaRPr>
          </a:p>
        </p:txBody>
      </p:sp>
      <p:pic>
        <p:nvPicPr>
          <p:cNvPr id="3" name="Image 2">
            <a:extLst>
              <a:ext uri="{FF2B5EF4-FFF2-40B4-BE49-F238E27FC236}">
                <a16:creationId xmlns:a16="http://schemas.microsoft.com/office/drawing/2014/main" id="{B4800A42-4600-2330-6315-4C29C2C9E24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4002" t="87222" r="1577" b="3492"/>
          <a:stretch/>
        </p:blipFill>
        <p:spPr>
          <a:xfrm>
            <a:off x="10161886" y="5981700"/>
            <a:ext cx="1757362" cy="636813"/>
          </a:xfrm>
          <a:prstGeom prst="rect">
            <a:avLst/>
          </a:prstGeom>
        </p:spPr>
      </p:pic>
      <p:sp>
        <p:nvSpPr>
          <p:cNvPr id="2" name="Object 3">
            <a:extLst>
              <a:ext uri="{FF2B5EF4-FFF2-40B4-BE49-F238E27FC236}">
                <a16:creationId xmlns:a16="http://schemas.microsoft.com/office/drawing/2014/main" id="{A51DAA98-8D9A-5C48-46DE-00178BCCA1BC}"/>
              </a:ext>
            </a:extLst>
          </p:cNvPr>
          <p:cNvSpPr/>
          <p:nvPr/>
        </p:nvSpPr>
        <p:spPr>
          <a:xfrm>
            <a:off x="687660" y="1871633"/>
            <a:ext cx="5207080" cy="3343778"/>
          </a:xfrm>
          <a:prstGeom prst="rect">
            <a:avLst/>
          </a:prstGeom>
          <a:solidFill>
            <a:schemeClr val="accent3">
              <a:lumMod val="20000"/>
              <a:lumOff val="80000"/>
            </a:schemeClr>
          </a:solidFill>
        </p:spPr>
        <p:txBody>
          <a:bodyPr wrap="square" lIns="0" tIns="0" rIns="0" bIns="0" rtlCol="0" anchor="t"/>
          <a:lstStyle/>
          <a:p>
            <a:pPr marL="342900" indent="-342900" algn="l">
              <a:lnSpc>
                <a:spcPts val="2722"/>
              </a:lnSpc>
              <a:buSzPct val="100000"/>
              <a:buFont typeface="Arial" panose="020B0604020202020204" pitchFamily="34" charset="0"/>
              <a:buChar char="•"/>
            </a:pPr>
            <a:r>
              <a:rPr lang="en-US" sz="2160" b="1" dirty="0" err="1">
                <a:latin typeface="Bahnschrift" panose="020B0502040204020203" pitchFamily="34" charset="0"/>
                <a:ea typeface="Space Mono" pitchFamily="34" charset="-122"/>
                <a:cs typeface="Space Mono" pitchFamily="34" charset="-120"/>
              </a:rPr>
              <a:t>Optimisation</a:t>
            </a:r>
            <a:r>
              <a:rPr lang="en-US" sz="2160" b="1" dirty="0">
                <a:latin typeface="Bahnschrift" panose="020B0502040204020203" pitchFamily="34" charset="0"/>
                <a:ea typeface="Space Mono" pitchFamily="34" charset="-122"/>
                <a:cs typeface="Space Mono" pitchFamily="34" charset="-120"/>
              </a:rPr>
              <a:t> du </a:t>
            </a:r>
            <a:r>
              <a:rPr lang="en-US" sz="2160" b="1" dirty="0" err="1">
                <a:latin typeface="Bahnschrift" panose="020B0502040204020203" pitchFamily="34" charset="0"/>
                <a:ea typeface="Space Mono" pitchFamily="34" charset="-122"/>
                <a:cs typeface="Space Mono" pitchFamily="34" charset="-120"/>
              </a:rPr>
              <a:t>réseau</a:t>
            </a:r>
            <a:r>
              <a:rPr lang="en-US" sz="2160" b="1" dirty="0">
                <a:latin typeface="Bahnschrift" panose="020B0502040204020203" pitchFamily="34" charset="0"/>
                <a:ea typeface="Space Mono" pitchFamily="34" charset="-122"/>
                <a:cs typeface="Space Mono" pitchFamily="34" charset="-120"/>
              </a:rPr>
              <a:t> </a:t>
            </a:r>
          </a:p>
          <a:p>
            <a:pPr algn="l">
              <a:lnSpc>
                <a:spcPts val="2722"/>
              </a:lnSpc>
              <a:buSzPct val="100000"/>
            </a:pPr>
            <a:r>
              <a:rPr lang="fr-FR" sz="1380" dirty="0">
                <a:latin typeface="Bahnschrift" panose="020B0502040204020203" pitchFamily="34" charset="0"/>
                <a:ea typeface="Space Mono" pitchFamily="34" charset="-122"/>
                <a:cs typeface="Space Mono" pitchFamily="34" charset="-120"/>
              </a:rPr>
              <a:t>Elle consiste à améliorer la gestion interne du réseau, sans que cette action ne soit visible et perceptible de l’extérieur</a:t>
            </a:r>
          </a:p>
          <a:p>
            <a:pPr algn="l">
              <a:lnSpc>
                <a:spcPts val="2722"/>
              </a:lnSpc>
              <a:buSzPct val="100000"/>
            </a:pPr>
            <a:endParaRPr lang="fr-FR" sz="1380" dirty="0">
              <a:latin typeface="Bahnschrift" panose="020B0502040204020203" pitchFamily="34" charset="0"/>
              <a:ea typeface="Space Mono" pitchFamily="34" charset="-122"/>
              <a:cs typeface="Space Mono" pitchFamily="34" charset="-120"/>
            </a:endParaRPr>
          </a:p>
          <a:p>
            <a:pPr algn="l">
              <a:lnSpc>
                <a:spcPts val="2722"/>
              </a:lnSpc>
              <a:buSzPct val="100000"/>
            </a:pPr>
            <a:endParaRPr lang="fr-FR" sz="1380" dirty="0">
              <a:latin typeface="Bahnschrift" panose="020B0502040204020203" pitchFamily="34" charset="0"/>
              <a:ea typeface="Space Mono" pitchFamily="34" charset="-122"/>
              <a:cs typeface="Space Mono" pitchFamily="34" charset="-120"/>
            </a:endParaRPr>
          </a:p>
          <a:p>
            <a:pPr marL="342900" indent="-342900" algn="l">
              <a:lnSpc>
                <a:spcPts val="2722"/>
              </a:lnSpc>
              <a:buSzPct val="100000"/>
              <a:buFont typeface="Arial" panose="020B0604020202020204" pitchFamily="34" charset="0"/>
              <a:buChar char="•"/>
            </a:pPr>
            <a:r>
              <a:rPr lang="en-US" sz="2160" b="1" dirty="0" err="1">
                <a:latin typeface="Bahnschrift" panose="020B0502040204020203" pitchFamily="34" charset="0"/>
                <a:ea typeface="Space Mono" pitchFamily="34" charset="-122"/>
                <a:cs typeface="Space Mono" pitchFamily="34" charset="-120"/>
              </a:rPr>
              <a:t>Renforcement</a:t>
            </a:r>
            <a:r>
              <a:rPr lang="en-US" sz="2160" b="1" dirty="0">
                <a:latin typeface="Bahnschrift" panose="020B0502040204020203" pitchFamily="34" charset="0"/>
                <a:ea typeface="Space Mono" pitchFamily="34" charset="-122"/>
                <a:cs typeface="Space Mono" pitchFamily="34" charset="-120"/>
              </a:rPr>
              <a:t> du </a:t>
            </a:r>
            <a:r>
              <a:rPr lang="en-US" sz="2160" b="1" dirty="0" err="1">
                <a:latin typeface="Bahnschrift" panose="020B0502040204020203" pitchFamily="34" charset="0"/>
                <a:ea typeface="Space Mono" pitchFamily="34" charset="-122"/>
                <a:cs typeface="Space Mono" pitchFamily="34" charset="-120"/>
              </a:rPr>
              <a:t>réseau</a:t>
            </a:r>
            <a:endParaRPr lang="en-US" sz="2160" b="1" dirty="0">
              <a:latin typeface="Bahnschrift" panose="020B0502040204020203" pitchFamily="34" charset="0"/>
              <a:ea typeface="Space Mono" pitchFamily="34" charset="-122"/>
              <a:cs typeface="Space Mono" pitchFamily="34" charset="-120"/>
            </a:endParaRPr>
          </a:p>
          <a:p>
            <a:pPr algn="l">
              <a:lnSpc>
                <a:spcPts val="2722"/>
              </a:lnSpc>
              <a:buSzPct val="100000"/>
            </a:pPr>
            <a:r>
              <a:rPr lang="fr-FR" sz="1380" dirty="0">
                <a:latin typeface="Bahnschrift" panose="020B0502040204020203" pitchFamily="34" charset="0"/>
                <a:ea typeface="Space Mono" pitchFamily="34" charset="-122"/>
                <a:cs typeface="Space Mono" pitchFamily="34" charset="-120"/>
              </a:rPr>
              <a:t>Il englobe tous des projets agissant sur les pylônes et remarquables à l’œil nu, mais n’exigeant pas de nouveaux tracés pour les lignes</a:t>
            </a:r>
            <a:endParaRPr lang="en-US" dirty="0">
              <a:latin typeface="Bahnschrift" panose="020B0502040204020203" pitchFamily="34" charset="0"/>
            </a:endParaRPr>
          </a:p>
        </p:txBody>
      </p:sp>
      <p:sp>
        <p:nvSpPr>
          <p:cNvPr id="4" name="Object 4">
            <a:extLst>
              <a:ext uri="{FF2B5EF4-FFF2-40B4-BE49-F238E27FC236}">
                <a16:creationId xmlns:a16="http://schemas.microsoft.com/office/drawing/2014/main" id="{F76A000D-540C-195D-012D-9900797DB833}"/>
              </a:ext>
            </a:extLst>
          </p:cNvPr>
          <p:cNvSpPr/>
          <p:nvPr/>
        </p:nvSpPr>
        <p:spPr>
          <a:xfrm>
            <a:off x="6054227" y="2187343"/>
            <a:ext cx="5207080" cy="2608459"/>
          </a:xfrm>
          <a:prstGeom prst="rect">
            <a:avLst/>
          </a:prstGeom>
          <a:solidFill>
            <a:schemeClr val="accent3">
              <a:lumMod val="20000"/>
              <a:lumOff val="80000"/>
            </a:schemeClr>
          </a:solidFill>
        </p:spPr>
        <p:txBody>
          <a:bodyPr wrap="square" lIns="0" tIns="0" rIns="0" bIns="0" rtlCol="0" anchor="t"/>
          <a:lstStyle/>
          <a:p>
            <a:pPr marL="342900" indent="-342900" algn="l">
              <a:lnSpc>
                <a:spcPts val="2722"/>
              </a:lnSpc>
              <a:buSzPct val="100000"/>
              <a:buFont typeface="Arial" panose="020B0604020202020204" pitchFamily="34" charset="0"/>
              <a:buChar char="•"/>
            </a:pPr>
            <a:r>
              <a:rPr lang="en-US" sz="2160" b="1" dirty="0">
                <a:latin typeface="Bahnschrift" panose="020B0502040204020203" pitchFamily="34" charset="0"/>
                <a:ea typeface="Space Mono" pitchFamily="34" charset="-122"/>
                <a:cs typeface="Space Mono" pitchFamily="34" charset="-120"/>
              </a:rPr>
              <a:t>Extension du </a:t>
            </a:r>
            <a:r>
              <a:rPr lang="en-US" sz="2160" b="1" dirty="0" err="1">
                <a:latin typeface="Bahnschrift" panose="020B0502040204020203" pitchFamily="34" charset="0"/>
                <a:ea typeface="Space Mono" pitchFamily="34" charset="-122"/>
                <a:cs typeface="Space Mono" pitchFamily="34" charset="-120"/>
              </a:rPr>
              <a:t>réseau</a:t>
            </a:r>
            <a:endParaRPr lang="en-US" sz="2160" b="1" dirty="0">
              <a:latin typeface="Bahnschrift" panose="020B0502040204020203" pitchFamily="34" charset="0"/>
              <a:ea typeface="Space Mono" pitchFamily="34" charset="-122"/>
              <a:cs typeface="Space Mono" pitchFamily="34" charset="-120"/>
            </a:endParaRPr>
          </a:p>
          <a:p>
            <a:pPr algn="l">
              <a:lnSpc>
                <a:spcPts val="2722"/>
              </a:lnSpc>
              <a:buSzPct val="100000"/>
            </a:pPr>
            <a:r>
              <a:rPr lang="fr-FR" sz="1380" dirty="0">
                <a:latin typeface="Bahnschrift" panose="020B0502040204020203" pitchFamily="34" charset="0"/>
                <a:ea typeface="Space Mono" pitchFamily="34" charset="-122"/>
                <a:cs typeface="Space Mono" pitchFamily="34" charset="-120"/>
              </a:rPr>
              <a:t>A ce stade, le gestionnaire du réseau est contraint d’employer les gros moyens, comme :</a:t>
            </a:r>
          </a:p>
          <a:p>
            <a:pPr algn="l">
              <a:lnSpc>
                <a:spcPts val="2722"/>
              </a:lnSpc>
              <a:buSzPct val="100000"/>
            </a:pPr>
            <a:r>
              <a:rPr lang="fr-FR" sz="1380" dirty="0">
                <a:latin typeface="Bahnschrift" panose="020B0502040204020203" pitchFamily="34" charset="0"/>
                <a:ea typeface="Space Mono" pitchFamily="34" charset="-122"/>
                <a:cs typeface="Space Mono" pitchFamily="34" charset="-120"/>
              </a:rPr>
              <a:t>- L’édification de nouvelles lignes sur de nouveaux tracés.</a:t>
            </a:r>
          </a:p>
          <a:p>
            <a:pPr algn="l">
              <a:lnSpc>
                <a:spcPts val="2722"/>
              </a:lnSpc>
              <a:buSzPct val="100000"/>
            </a:pPr>
            <a:r>
              <a:rPr lang="fr-FR" sz="1380" dirty="0">
                <a:latin typeface="Bahnschrift" panose="020B0502040204020203" pitchFamily="34" charset="0"/>
                <a:ea typeface="Space Mono" pitchFamily="34" charset="-122"/>
                <a:cs typeface="Space Mono" pitchFamily="34" charset="-120"/>
              </a:rPr>
              <a:t>- La construction de nouvelles installations de couplage.</a:t>
            </a:r>
          </a:p>
          <a:p>
            <a:pPr algn="l">
              <a:lnSpc>
                <a:spcPts val="2722"/>
              </a:lnSpc>
              <a:buSzPct val="100000"/>
            </a:pPr>
            <a:r>
              <a:rPr lang="fr-FR" sz="1380" dirty="0">
                <a:latin typeface="Bahnschrift" panose="020B0502040204020203" pitchFamily="34" charset="0"/>
                <a:ea typeface="Space Mono" pitchFamily="34" charset="-122"/>
                <a:cs typeface="Space Mono" pitchFamily="34" charset="-120"/>
              </a:rPr>
              <a:t>- L’augmentation du nombre des stations et sous-stations.</a:t>
            </a:r>
          </a:p>
        </p:txBody>
      </p:sp>
      <p:sp>
        <p:nvSpPr>
          <p:cNvPr id="6" name="ZoneTexte 5">
            <a:extLst>
              <a:ext uri="{FF2B5EF4-FFF2-40B4-BE49-F238E27FC236}">
                <a16:creationId xmlns:a16="http://schemas.microsoft.com/office/drawing/2014/main" id="{56F25565-27BD-159D-34DE-FFC9C537A142}"/>
              </a:ext>
            </a:extLst>
          </p:cNvPr>
          <p:cNvSpPr txBox="1"/>
          <p:nvPr/>
        </p:nvSpPr>
        <p:spPr>
          <a:xfrm>
            <a:off x="0" y="5331828"/>
            <a:ext cx="12191999" cy="595676"/>
          </a:xfrm>
          <a:prstGeom prst="rect">
            <a:avLst/>
          </a:prstGeom>
          <a:solidFill>
            <a:schemeClr val="accent6">
              <a:lumMod val="20000"/>
              <a:lumOff val="80000"/>
            </a:schemeClr>
          </a:solidFill>
        </p:spPr>
        <p:txBody>
          <a:bodyPr wrap="square">
            <a:spAutoFit/>
          </a:bodyPr>
          <a:lstStyle/>
          <a:p>
            <a:pPr marL="0" marR="0" algn="ctr">
              <a:lnSpc>
                <a:spcPct val="107000"/>
              </a:lnSpc>
              <a:spcBef>
                <a:spcPts val="0"/>
              </a:spcBef>
              <a:spcAft>
                <a:spcPts val="800"/>
              </a:spcAft>
            </a:pPr>
            <a:r>
              <a:rPr lang="fr-FR" sz="1600" dirty="0">
                <a:solidFill>
                  <a:sysClr val="windowText" lastClr="000000"/>
                </a:solidFill>
                <a:effectLst/>
                <a:latin typeface="Bahnschrift" panose="020B0502040204020203" pitchFamily="34" charset="0"/>
                <a:ea typeface="Calibri" panose="020F0502020204030204" pitchFamily="34" charset="0"/>
                <a:cs typeface="Arial" panose="020B0604020202020204" pitchFamily="34" charset="0"/>
              </a:rPr>
              <a:t>Les projets et équipement composant le programme d’investissement sont identifiés grâce à une modélisation technique du réseau. Mais, ils sont interchangeables et pour les départager on les soumet à une évaluation multicritère. </a:t>
            </a:r>
            <a:endParaRPr lang="en-US" sz="1600" dirty="0">
              <a:solidFill>
                <a:sysClr val="windowText" lastClr="000000"/>
              </a:solidFill>
              <a:effectLst/>
              <a:latin typeface="Bahnschrift" panose="020B0502040204020203"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6326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1" name="Picture 37" descr="Fond Abstrait Blanc">
            <a:extLst>
              <a:ext uri="{FF2B5EF4-FFF2-40B4-BE49-F238E27FC236}">
                <a16:creationId xmlns:a16="http://schemas.microsoft.com/office/drawing/2014/main" id="{6E67F404-101C-4228-A0AA-E796642AAF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677268" y="-2677270"/>
            <a:ext cx="6858003" cy="12212535"/>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cteur droit 6">
            <a:extLst>
              <a:ext uri="{FF2B5EF4-FFF2-40B4-BE49-F238E27FC236}">
                <a16:creationId xmlns:a16="http://schemas.microsoft.com/office/drawing/2014/main" id="{949A1944-B450-4C34-AC73-D89925FAD647}"/>
              </a:ext>
            </a:extLst>
          </p:cNvPr>
          <p:cNvCxnSpPr>
            <a:cxnSpLocks/>
          </p:cNvCxnSpPr>
          <p:nvPr/>
        </p:nvCxnSpPr>
        <p:spPr>
          <a:xfrm>
            <a:off x="3316637" y="175876"/>
            <a:ext cx="0" cy="796954"/>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 name="Connecteur droit 7">
            <a:extLst>
              <a:ext uri="{FF2B5EF4-FFF2-40B4-BE49-F238E27FC236}">
                <a16:creationId xmlns:a16="http://schemas.microsoft.com/office/drawing/2014/main" id="{E29638CB-E5AE-4529-ACF5-DFDB03A84268}"/>
              </a:ext>
            </a:extLst>
          </p:cNvPr>
          <p:cNvCxnSpPr>
            <a:cxnSpLocks/>
          </p:cNvCxnSpPr>
          <p:nvPr/>
        </p:nvCxnSpPr>
        <p:spPr>
          <a:xfrm>
            <a:off x="268336" y="972830"/>
            <a:ext cx="11283303" cy="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37" name="Text Placeholder 2">
            <a:extLst>
              <a:ext uri="{FF2B5EF4-FFF2-40B4-BE49-F238E27FC236}">
                <a16:creationId xmlns:a16="http://schemas.microsoft.com/office/drawing/2014/main" id="{47F27F2A-E619-4EB2-9762-36948A3388A8}"/>
              </a:ext>
            </a:extLst>
          </p:cNvPr>
          <p:cNvSpPr txBox="1">
            <a:spLocks/>
          </p:cNvSpPr>
          <p:nvPr/>
        </p:nvSpPr>
        <p:spPr>
          <a:xfrm>
            <a:off x="556816" y="1120975"/>
            <a:ext cx="10994823" cy="699025"/>
          </a:xfrm>
          <a:prstGeom prst="rect">
            <a:avLst/>
          </a:prstGeom>
        </p:spPr>
        <p:txBody>
          <a:bodyPr/>
          <a:lstStyle>
            <a:defPPr>
              <a:defRPr lang="en-US"/>
            </a:defPPr>
            <a:lvl1pPr marL="0" algn="l" defTabSz="914400" rtl="0" eaLnBrk="1" fontAlgn="auto" latinLnBrk="0" hangingPunct="1">
              <a:spcBef>
                <a:spcPts val="0"/>
              </a:spcBef>
              <a:spcAft>
                <a:spcPts val="0"/>
              </a:spcAft>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2000" b="1" spc="150" dirty="0">
                <a:latin typeface="Bahnschrift" panose="020B0502040204020203" pitchFamily="34" charset="0"/>
                <a:cs typeface="Segoe UI" panose="020B0502040204020203" pitchFamily="34" charset="0"/>
              </a:rPr>
              <a:t>Cette représentation obéit à la séquence suivante </a:t>
            </a:r>
            <a:endParaRPr lang="en-US" sz="2000" b="1" spc="150" dirty="0">
              <a:latin typeface="Bahnschrift" panose="020B0502040204020203" pitchFamily="34" charset="0"/>
              <a:cs typeface="Segoe UI" panose="020B0502040204020203" pitchFamily="34" charset="0"/>
            </a:endParaRPr>
          </a:p>
        </p:txBody>
      </p:sp>
      <p:sp>
        <p:nvSpPr>
          <p:cNvPr id="40" name="Rectangle 39">
            <a:extLst>
              <a:ext uri="{FF2B5EF4-FFF2-40B4-BE49-F238E27FC236}">
                <a16:creationId xmlns:a16="http://schemas.microsoft.com/office/drawing/2014/main" id="{08A8EC69-CEC9-4E2C-881F-A1721CF504BC}"/>
              </a:ext>
            </a:extLst>
          </p:cNvPr>
          <p:cNvSpPr/>
          <p:nvPr/>
        </p:nvSpPr>
        <p:spPr>
          <a:xfrm>
            <a:off x="0" y="6650246"/>
            <a:ext cx="12192000" cy="20775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Bahnschrift" panose="020B0502040204020203" pitchFamily="34" charset="0"/>
            </a:endParaRPr>
          </a:p>
        </p:txBody>
      </p:sp>
      <p:sp>
        <p:nvSpPr>
          <p:cNvPr id="63" name="ZoneTexte 62">
            <a:extLst>
              <a:ext uri="{FF2B5EF4-FFF2-40B4-BE49-F238E27FC236}">
                <a16:creationId xmlns:a16="http://schemas.microsoft.com/office/drawing/2014/main" id="{4920CB58-8DDD-151B-A15E-4DEA65C36385}"/>
              </a:ext>
            </a:extLst>
          </p:cNvPr>
          <p:cNvSpPr txBox="1"/>
          <p:nvPr/>
        </p:nvSpPr>
        <p:spPr>
          <a:xfrm>
            <a:off x="476130" y="96925"/>
            <a:ext cx="3076646" cy="923330"/>
          </a:xfrm>
          <a:prstGeom prst="rect">
            <a:avLst/>
          </a:prstGeom>
          <a:noFill/>
        </p:spPr>
        <p:txBody>
          <a:bodyPr wrap="square" rtlCol="0">
            <a:spAutoFit/>
          </a:bodyPr>
          <a:lstStyle/>
          <a:p>
            <a:r>
              <a:rPr lang="en-US" sz="5400" b="1" dirty="0">
                <a:solidFill>
                  <a:srgbClr val="00B050"/>
                </a:solidFill>
                <a:latin typeface="Bahnschrift" panose="020B0502040204020203" pitchFamily="34" charset="0"/>
                <a:cs typeface="Cairo" panose="00000500000000000000" pitchFamily="2" charset="-78"/>
              </a:rPr>
              <a:t>Étape 07</a:t>
            </a:r>
          </a:p>
        </p:txBody>
      </p:sp>
      <p:sp>
        <p:nvSpPr>
          <p:cNvPr id="20" name="ZoneTexte 19">
            <a:extLst>
              <a:ext uri="{FF2B5EF4-FFF2-40B4-BE49-F238E27FC236}">
                <a16:creationId xmlns:a16="http://schemas.microsoft.com/office/drawing/2014/main" id="{1B2050E2-2088-2B20-774A-DC9BC853D860}"/>
              </a:ext>
            </a:extLst>
          </p:cNvPr>
          <p:cNvSpPr txBox="1"/>
          <p:nvPr/>
        </p:nvSpPr>
        <p:spPr>
          <a:xfrm>
            <a:off x="3368972" y="243287"/>
            <a:ext cx="8366472" cy="646331"/>
          </a:xfrm>
          <a:prstGeom prst="rect">
            <a:avLst/>
          </a:prstGeom>
          <a:noFill/>
        </p:spPr>
        <p:txBody>
          <a:bodyPr wrap="square" rtlCol="0">
            <a:spAutoFit/>
          </a:bodyPr>
          <a:lstStyle/>
          <a:p>
            <a:r>
              <a:rPr lang="fr-FR" sz="3600" b="1" dirty="0">
                <a:solidFill>
                  <a:srgbClr val="002060"/>
                </a:solidFill>
                <a:latin typeface="Bahnschrift" panose="020B0502040204020203" pitchFamily="34" charset="0"/>
                <a:cs typeface="Cairo" panose="00000500000000000000" pitchFamily="2" charset="-78"/>
              </a:rPr>
              <a:t>EVALUATION DES PROJETS</a:t>
            </a:r>
            <a:endParaRPr lang="en-US" sz="3600" b="1" dirty="0">
              <a:solidFill>
                <a:srgbClr val="002060"/>
              </a:solidFill>
              <a:latin typeface="Bahnschrift" panose="020B0502040204020203" pitchFamily="34" charset="0"/>
              <a:cs typeface="Cairo" panose="00000500000000000000" pitchFamily="2" charset="-78"/>
            </a:endParaRPr>
          </a:p>
        </p:txBody>
      </p:sp>
      <p:pic>
        <p:nvPicPr>
          <p:cNvPr id="3" name="Image 2">
            <a:extLst>
              <a:ext uri="{FF2B5EF4-FFF2-40B4-BE49-F238E27FC236}">
                <a16:creationId xmlns:a16="http://schemas.microsoft.com/office/drawing/2014/main" id="{B4800A42-4600-2330-6315-4C29C2C9E24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4002" t="87222" r="1577" b="3492"/>
          <a:stretch/>
        </p:blipFill>
        <p:spPr>
          <a:xfrm>
            <a:off x="10161886" y="5981700"/>
            <a:ext cx="1757362" cy="636813"/>
          </a:xfrm>
          <a:prstGeom prst="rect">
            <a:avLst/>
          </a:prstGeom>
        </p:spPr>
      </p:pic>
      <p:sp>
        <p:nvSpPr>
          <p:cNvPr id="5" name="Object 7">
            <a:extLst>
              <a:ext uri="{FF2B5EF4-FFF2-40B4-BE49-F238E27FC236}">
                <a16:creationId xmlns:a16="http://schemas.microsoft.com/office/drawing/2014/main" id="{980705E4-0C81-4F63-4CFD-5995D19DA4A9}"/>
              </a:ext>
            </a:extLst>
          </p:cNvPr>
          <p:cNvSpPr/>
          <p:nvPr/>
        </p:nvSpPr>
        <p:spPr>
          <a:xfrm>
            <a:off x="1610750" y="1848735"/>
            <a:ext cx="1428393" cy="1428393"/>
          </a:xfrm>
          <a:prstGeom prst="ellipse">
            <a:avLst/>
          </a:prstGeom>
          <a:solidFill>
            <a:srgbClr val="B9D5B1"/>
          </a:solidFill>
        </p:spPr>
        <p:txBody>
          <a:bodyPr/>
          <a:lstStyle/>
          <a:p>
            <a:endParaRPr lang="en-US"/>
          </a:p>
        </p:txBody>
      </p:sp>
      <p:sp>
        <p:nvSpPr>
          <p:cNvPr id="10" name="Object 9">
            <a:extLst>
              <a:ext uri="{FF2B5EF4-FFF2-40B4-BE49-F238E27FC236}">
                <a16:creationId xmlns:a16="http://schemas.microsoft.com/office/drawing/2014/main" id="{58683A08-F5A1-661D-F87A-962DC7634553}"/>
              </a:ext>
            </a:extLst>
          </p:cNvPr>
          <p:cNvSpPr/>
          <p:nvPr/>
        </p:nvSpPr>
        <p:spPr>
          <a:xfrm>
            <a:off x="476130" y="3365212"/>
            <a:ext cx="3697633" cy="230328"/>
          </a:xfrm>
          <a:prstGeom prst="rect">
            <a:avLst/>
          </a:prstGeom>
          <a:noFill/>
        </p:spPr>
        <p:txBody>
          <a:bodyPr wrap="square" lIns="0" tIns="0" rIns="0" bIns="0" rtlCol="0" anchor="t"/>
          <a:lstStyle/>
          <a:p>
            <a:pPr algn="ctr">
              <a:lnSpc>
                <a:spcPts val="1814"/>
              </a:lnSpc>
              <a:buNone/>
            </a:pPr>
            <a:r>
              <a:rPr lang="en-US" sz="2000" b="1" dirty="0">
                <a:latin typeface="Bahnschrift" panose="020B0502040204020203" pitchFamily="34" charset="0"/>
                <a:ea typeface="Space Mono" pitchFamily="34" charset="-122"/>
                <a:cs typeface="Space Mono" pitchFamily="34" charset="-120"/>
              </a:rPr>
              <a:t>Evaluation </a:t>
            </a:r>
            <a:r>
              <a:rPr lang="en-US" sz="2000" b="1" dirty="0" err="1">
                <a:latin typeface="Bahnschrift" panose="020B0502040204020203" pitchFamily="34" charset="0"/>
                <a:ea typeface="Space Mono" pitchFamily="34" charset="-122"/>
                <a:cs typeface="Space Mono" pitchFamily="34" charset="-120"/>
              </a:rPr>
              <a:t>monétaire</a:t>
            </a:r>
            <a:endParaRPr lang="en-US" sz="2800" b="1" dirty="0">
              <a:latin typeface="Bahnschrift" panose="020B0502040204020203" pitchFamily="34" charset="0"/>
            </a:endParaRPr>
          </a:p>
        </p:txBody>
      </p:sp>
      <p:sp>
        <p:nvSpPr>
          <p:cNvPr id="11" name="Object 10">
            <a:extLst>
              <a:ext uri="{FF2B5EF4-FFF2-40B4-BE49-F238E27FC236}">
                <a16:creationId xmlns:a16="http://schemas.microsoft.com/office/drawing/2014/main" id="{2C9D6029-2447-C1C5-BED8-33F1F1E89169}"/>
              </a:ext>
            </a:extLst>
          </p:cNvPr>
          <p:cNvSpPr/>
          <p:nvPr/>
        </p:nvSpPr>
        <p:spPr>
          <a:xfrm>
            <a:off x="476130" y="3681988"/>
            <a:ext cx="3697633" cy="1066087"/>
          </a:xfrm>
          <a:prstGeom prst="rect">
            <a:avLst/>
          </a:prstGeom>
          <a:noFill/>
        </p:spPr>
        <p:txBody>
          <a:bodyPr wrap="square" lIns="0" tIns="0" rIns="0" bIns="0" rtlCol="0" anchor="t"/>
          <a:lstStyle/>
          <a:p>
            <a:pPr marL="171450" indent="-171450" algn="ctr">
              <a:spcBef>
                <a:spcPts val="668"/>
              </a:spcBef>
              <a:buFont typeface="Arial" panose="020B0604020202020204" pitchFamily="34" charset="0"/>
              <a:buChar char="•"/>
            </a:pPr>
            <a:r>
              <a:rPr lang="fr-FR" sz="1200" dirty="0">
                <a:latin typeface="Bahnschrift" panose="020B0502040204020203" pitchFamily="34" charset="0"/>
                <a:ea typeface="Space Mono" pitchFamily="34" charset="-122"/>
              </a:rPr>
              <a:t>Estimation des bénéfices</a:t>
            </a:r>
          </a:p>
          <a:p>
            <a:pPr marL="171450" indent="-171450" algn="ctr">
              <a:spcBef>
                <a:spcPts val="668"/>
              </a:spcBef>
              <a:buFont typeface="Arial" panose="020B0604020202020204" pitchFamily="34" charset="0"/>
              <a:buChar char="•"/>
            </a:pPr>
            <a:r>
              <a:rPr lang="fr-FR" sz="1200" dirty="0">
                <a:latin typeface="Bahnschrift" panose="020B0502040204020203" pitchFamily="34" charset="0"/>
                <a:ea typeface="Space Mono" pitchFamily="34" charset="-122"/>
              </a:rPr>
              <a:t>Estimation des coûts </a:t>
            </a:r>
          </a:p>
          <a:p>
            <a:pPr marL="171450" indent="-171450" algn="ctr">
              <a:spcBef>
                <a:spcPts val="668"/>
              </a:spcBef>
              <a:buFont typeface="Arial" panose="020B0604020202020204" pitchFamily="34" charset="0"/>
              <a:buChar char="•"/>
            </a:pPr>
            <a:r>
              <a:rPr lang="fr-FR" sz="1200" dirty="0">
                <a:latin typeface="Bahnschrift" panose="020B0502040204020203" pitchFamily="34" charset="0"/>
                <a:ea typeface="Space Mono" pitchFamily="34" charset="-122"/>
              </a:rPr>
              <a:t>Estimation de la rentabilité du projet</a:t>
            </a:r>
            <a:endParaRPr lang="en-US" sz="1200" dirty="0">
              <a:latin typeface="Bahnschrift" panose="020B0502040204020203" pitchFamily="34" charset="0"/>
              <a:ea typeface="Space Mono" pitchFamily="34" charset="-122"/>
            </a:endParaRPr>
          </a:p>
          <a:p>
            <a:pPr algn="ctr">
              <a:lnSpc>
                <a:spcPts val="1680"/>
              </a:lnSpc>
              <a:spcBef>
                <a:spcPts val="668"/>
              </a:spcBef>
              <a:buNone/>
            </a:pPr>
            <a:r>
              <a:rPr lang="fr-FR" sz="1800" dirty="0">
                <a:effectLst/>
                <a:latin typeface="Bahnschrift" panose="020B0502040204020203" pitchFamily="34" charset="0"/>
                <a:ea typeface="Calibri" panose="020F0502020204030204" pitchFamily="34" charset="0"/>
                <a:cs typeface="Arial" panose="020B0604020202020204" pitchFamily="34" charset="0"/>
              </a:rPr>
              <a:t> </a:t>
            </a:r>
            <a:endParaRPr lang="en-US" dirty="0">
              <a:latin typeface="Bahnschrift" panose="020B0502040204020203" pitchFamily="34" charset="0"/>
            </a:endParaRPr>
          </a:p>
        </p:txBody>
      </p:sp>
      <p:sp>
        <p:nvSpPr>
          <p:cNvPr id="12" name="Object 11">
            <a:extLst>
              <a:ext uri="{FF2B5EF4-FFF2-40B4-BE49-F238E27FC236}">
                <a16:creationId xmlns:a16="http://schemas.microsoft.com/office/drawing/2014/main" id="{B1CF534F-CB3F-4E05-560B-13AC7C538B87}"/>
              </a:ext>
            </a:extLst>
          </p:cNvPr>
          <p:cNvSpPr/>
          <p:nvPr/>
        </p:nvSpPr>
        <p:spPr>
          <a:xfrm>
            <a:off x="8506196" y="1848735"/>
            <a:ext cx="1428393" cy="1428393"/>
          </a:xfrm>
          <a:prstGeom prst="ellipse">
            <a:avLst/>
          </a:prstGeom>
          <a:solidFill>
            <a:srgbClr val="B9D5B1"/>
          </a:solidFill>
        </p:spPr>
        <p:txBody>
          <a:bodyPr/>
          <a:lstStyle/>
          <a:p>
            <a:endParaRPr lang="en-US"/>
          </a:p>
        </p:txBody>
      </p:sp>
      <p:pic>
        <p:nvPicPr>
          <p:cNvPr id="13" name="Object 12" descr="preencoded.png">
            <a:extLst>
              <a:ext uri="{FF2B5EF4-FFF2-40B4-BE49-F238E27FC236}">
                <a16:creationId xmlns:a16="http://schemas.microsoft.com/office/drawing/2014/main" id="{119B26F4-8461-8FB3-2221-CAD93ECCE26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927451" y="2211415"/>
            <a:ext cx="590402" cy="714196"/>
          </a:xfrm>
          <a:prstGeom prst="rect">
            <a:avLst/>
          </a:prstGeom>
        </p:spPr>
      </p:pic>
      <p:sp>
        <p:nvSpPr>
          <p:cNvPr id="14" name="Object 13">
            <a:extLst>
              <a:ext uri="{FF2B5EF4-FFF2-40B4-BE49-F238E27FC236}">
                <a16:creationId xmlns:a16="http://schemas.microsoft.com/office/drawing/2014/main" id="{CEA6AAC0-E519-9E46-59F9-E5C3D40C9563}"/>
              </a:ext>
            </a:extLst>
          </p:cNvPr>
          <p:cNvSpPr/>
          <p:nvPr/>
        </p:nvSpPr>
        <p:spPr>
          <a:xfrm>
            <a:off x="7423951" y="3365212"/>
            <a:ext cx="3592884" cy="230328"/>
          </a:xfrm>
          <a:prstGeom prst="rect">
            <a:avLst/>
          </a:prstGeom>
          <a:noFill/>
        </p:spPr>
        <p:txBody>
          <a:bodyPr wrap="square" lIns="0" tIns="0" rIns="0" bIns="0" rtlCol="0" anchor="t"/>
          <a:lstStyle/>
          <a:p>
            <a:pPr algn="ctr">
              <a:lnSpc>
                <a:spcPts val="1814"/>
              </a:lnSpc>
              <a:buNone/>
            </a:pPr>
            <a:r>
              <a:rPr lang="en-US" sz="2000" b="1" dirty="0">
                <a:latin typeface="Bahnschrift" panose="020B0502040204020203" pitchFamily="34" charset="0"/>
                <a:ea typeface="Space Mono" pitchFamily="34" charset="-122"/>
                <a:cs typeface="Space Mono" pitchFamily="34" charset="-120"/>
              </a:rPr>
              <a:t>Evaluation qualitative</a:t>
            </a:r>
            <a:endParaRPr lang="en-US" sz="2800" b="1" dirty="0">
              <a:latin typeface="Bahnschrift" panose="020B0502040204020203" pitchFamily="34" charset="0"/>
            </a:endParaRPr>
          </a:p>
        </p:txBody>
      </p:sp>
      <p:sp>
        <p:nvSpPr>
          <p:cNvPr id="15" name="Object 14">
            <a:extLst>
              <a:ext uri="{FF2B5EF4-FFF2-40B4-BE49-F238E27FC236}">
                <a16:creationId xmlns:a16="http://schemas.microsoft.com/office/drawing/2014/main" id="{58939BC3-9EA2-3A13-8DAB-1856736AD1FB}"/>
              </a:ext>
            </a:extLst>
          </p:cNvPr>
          <p:cNvSpPr/>
          <p:nvPr/>
        </p:nvSpPr>
        <p:spPr>
          <a:xfrm>
            <a:off x="6733310" y="3681987"/>
            <a:ext cx="4818330" cy="1011993"/>
          </a:xfrm>
          <a:prstGeom prst="rect">
            <a:avLst/>
          </a:prstGeom>
          <a:noFill/>
        </p:spPr>
        <p:txBody>
          <a:bodyPr wrap="square" lIns="0" tIns="0" rIns="0" bIns="0" rtlCol="0" anchor="t"/>
          <a:lstStyle/>
          <a:p>
            <a:pPr algn="ctr">
              <a:lnSpc>
                <a:spcPts val="1680"/>
              </a:lnSpc>
              <a:spcBef>
                <a:spcPts val="668"/>
              </a:spcBef>
              <a:buNone/>
            </a:pPr>
            <a:r>
              <a:rPr lang="fr-FR" sz="1200" dirty="0">
                <a:latin typeface="Bahnschrift" panose="020B0502040204020203" pitchFamily="34" charset="0"/>
                <a:ea typeface="Space Mono" pitchFamily="34" charset="-122"/>
                <a:cs typeface="Space Mono" pitchFamily="34" charset="-120"/>
              </a:rPr>
              <a:t>Appréciation des impacts non monétaires du projet, en leur attribuant l’une des mentions suivantes : très élevé, élevé, modéré, sans effet.</a:t>
            </a:r>
          </a:p>
          <a:p>
            <a:pPr algn="ctr">
              <a:lnSpc>
                <a:spcPts val="1680"/>
              </a:lnSpc>
              <a:spcBef>
                <a:spcPts val="668"/>
              </a:spcBef>
              <a:buNone/>
            </a:pPr>
            <a:r>
              <a:rPr lang="en-US" sz="1200" b="1" dirty="0">
                <a:latin typeface="Bahnschrift" panose="020B0502040204020203" pitchFamily="34" charset="0"/>
                <a:ea typeface="Space Mono" pitchFamily="34" charset="-122"/>
              </a:rPr>
              <a:t>Types </a:t>
            </a:r>
            <a:r>
              <a:rPr lang="en-US" sz="1200" b="1" dirty="0" err="1">
                <a:latin typeface="Bahnschrift" panose="020B0502040204020203" pitchFamily="34" charset="0"/>
                <a:ea typeface="Space Mono" pitchFamily="34" charset="-122"/>
              </a:rPr>
              <a:t>d’impacts</a:t>
            </a:r>
            <a:r>
              <a:rPr lang="en-US" sz="1200" b="1" dirty="0">
                <a:latin typeface="Bahnschrift" panose="020B0502040204020203" pitchFamily="34" charset="0"/>
                <a:ea typeface="Space Mono" pitchFamily="34" charset="-122"/>
              </a:rPr>
              <a:t> : </a:t>
            </a:r>
            <a:r>
              <a:rPr lang="en-US" sz="1200" dirty="0">
                <a:latin typeface="Bahnschrift" panose="020B0502040204020203" pitchFamily="34" charset="0"/>
                <a:ea typeface="Space Mono" pitchFamily="34" charset="-122"/>
              </a:rPr>
              <a:t>1) </a:t>
            </a:r>
            <a:r>
              <a:rPr lang="en-US" sz="1200" dirty="0" err="1">
                <a:latin typeface="Bahnschrift" panose="020B0502040204020203" pitchFamily="34" charset="0"/>
                <a:ea typeface="Space Mono" pitchFamily="34" charset="-122"/>
              </a:rPr>
              <a:t>sécurité</a:t>
            </a:r>
            <a:r>
              <a:rPr lang="en-US" sz="1200" dirty="0">
                <a:latin typeface="Bahnschrift" panose="020B0502040204020203" pitchFamily="34" charset="0"/>
                <a:ea typeface="Space Mono" pitchFamily="34" charset="-122"/>
              </a:rPr>
              <a:t>, 2) </a:t>
            </a:r>
            <a:r>
              <a:rPr lang="en-US" sz="1200" dirty="0" err="1">
                <a:latin typeface="Bahnschrift" panose="020B0502040204020203" pitchFamily="34" charset="0"/>
                <a:ea typeface="Space Mono" pitchFamily="34" charset="-122"/>
              </a:rPr>
              <a:t>approvisionnement</a:t>
            </a:r>
            <a:r>
              <a:rPr lang="en-US" sz="1200" dirty="0">
                <a:latin typeface="Bahnschrift" panose="020B0502040204020203" pitchFamily="34" charset="0"/>
                <a:ea typeface="Space Mono" pitchFamily="34" charset="-122"/>
              </a:rPr>
              <a:t>, 3) </a:t>
            </a:r>
            <a:r>
              <a:rPr lang="en-US" sz="1200" dirty="0" err="1">
                <a:latin typeface="Bahnschrift" panose="020B0502040204020203" pitchFamily="34" charset="0"/>
                <a:ea typeface="Space Mono" pitchFamily="34" charset="-122"/>
              </a:rPr>
              <a:t>robustesse</a:t>
            </a:r>
            <a:r>
              <a:rPr lang="en-US" sz="1200" dirty="0">
                <a:latin typeface="Bahnschrift" panose="020B0502040204020203" pitchFamily="34" charset="0"/>
                <a:ea typeface="Space Mono" pitchFamily="34" charset="-122"/>
              </a:rPr>
              <a:t>, 4) </a:t>
            </a:r>
            <a:r>
              <a:rPr lang="en-US" sz="1200" dirty="0" err="1">
                <a:latin typeface="Bahnschrift" panose="020B0502040204020203" pitchFamily="34" charset="0"/>
                <a:ea typeface="Space Mono" pitchFamily="34" charset="-122"/>
              </a:rPr>
              <a:t>environnement</a:t>
            </a:r>
            <a:r>
              <a:rPr lang="en-US" sz="1200" dirty="0">
                <a:latin typeface="Bahnschrift" panose="020B0502040204020203" pitchFamily="34" charset="0"/>
                <a:ea typeface="Space Mono" pitchFamily="34" charset="-122"/>
              </a:rPr>
              <a:t> (</a:t>
            </a:r>
            <a:r>
              <a:rPr lang="en-US" sz="1200" dirty="0" err="1">
                <a:latin typeface="Bahnschrift" panose="020B0502040204020203" pitchFamily="34" charset="0"/>
                <a:ea typeface="Space Mono" pitchFamily="34" charset="-122"/>
              </a:rPr>
              <a:t>positif</a:t>
            </a:r>
            <a:r>
              <a:rPr lang="en-US" sz="1200" dirty="0">
                <a:latin typeface="Bahnschrift" panose="020B0502040204020203" pitchFamily="34" charset="0"/>
                <a:ea typeface="Space Mono" pitchFamily="34" charset="-122"/>
              </a:rPr>
              <a:t>, </a:t>
            </a:r>
            <a:r>
              <a:rPr lang="en-US" sz="1200" dirty="0" err="1">
                <a:latin typeface="Bahnschrift" panose="020B0502040204020203" pitchFamily="34" charset="0"/>
                <a:ea typeface="Space Mono" pitchFamily="34" charset="-122"/>
              </a:rPr>
              <a:t>négatif</a:t>
            </a:r>
            <a:r>
              <a:rPr lang="en-US" sz="1200" dirty="0">
                <a:latin typeface="Bahnschrift" panose="020B0502040204020203" pitchFamily="34" charset="0"/>
                <a:ea typeface="Space Mono" pitchFamily="34" charset="-122"/>
              </a:rPr>
              <a:t>, </a:t>
            </a:r>
            <a:r>
              <a:rPr lang="en-US" sz="1200" dirty="0" err="1">
                <a:latin typeface="Bahnschrift" panose="020B0502040204020203" pitchFamily="34" charset="0"/>
                <a:ea typeface="Space Mono" pitchFamily="34" charset="-122"/>
              </a:rPr>
              <a:t>neutre</a:t>
            </a:r>
            <a:r>
              <a:rPr lang="en-US" sz="1200" dirty="0">
                <a:latin typeface="Bahnschrift" panose="020B0502040204020203" pitchFamily="34" charset="0"/>
                <a:ea typeface="Space Mono" pitchFamily="34" charset="-122"/>
              </a:rPr>
              <a:t>).</a:t>
            </a:r>
          </a:p>
        </p:txBody>
      </p:sp>
      <p:sp>
        <p:nvSpPr>
          <p:cNvPr id="17" name="ZoneTexte 16">
            <a:extLst>
              <a:ext uri="{FF2B5EF4-FFF2-40B4-BE49-F238E27FC236}">
                <a16:creationId xmlns:a16="http://schemas.microsoft.com/office/drawing/2014/main" id="{FE0564CD-39B3-191F-5619-DBF2D47746CF}"/>
              </a:ext>
            </a:extLst>
          </p:cNvPr>
          <p:cNvSpPr txBox="1"/>
          <p:nvPr/>
        </p:nvSpPr>
        <p:spPr>
          <a:xfrm>
            <a:off x="-1" y="4824618"/>
            <a:ext cx="12212535" cy="362215"/>
          </a:xfrm>
          <a:prstGeom prst="rect">
            <a:avLst/>
          </a:prstGeom>
          <a:solidFill>
            <a:schemeClr val="accent6">
              <a:lumMod val="20000"/>
              <a:lumOff val="80000"/>
            </a:schemeClr>
          </a:solidFill>
        </p:spPr>
        <p:txBody>
          <a:bodyPr wrap="square">
            <a:spAutoFit/>
          </a:bodyPr>
          <a:lstStyle/>
          <a:p>
            <a:pPr marL="0" marR="0" algn="just">
              <a:lnSpc>
                <a:spcPct val="107000"/>
              </a:lnSpc>
              <a:spcBef>
                <a:spcPts val="0"/>
              </a:spcBef>
              <a:spcAft>
                <a:spcPts val="800"/>
              </a:spcAft>
            </a:pPr>
            <a:r>
              <a:rPr lang="fr-FR" sz="1800" dirty="0">
                <a:effectLst/>
                <a:latin typeface="Bahnschrift" panose="020B0502040204020203" pitchFamily="34" charset="0"/>
                <a:ea typeface="Calibri" panose="020F0502020204030204" pitchFamily="34" charset="0"/>
                <a:cs typeface="Arial" panose="020B0604020202020204" pitchFamily="34" charset="0"/>
              </a:rPr>
              <a:t>Les projets sélectionnés vont constituer le programme d’investissement du GRT pour la période régulatoire suivante.</a:t>
            </a:r>
            <a:endParaRPr lang="en-US" sz="1800" dirty="0">
              <a:effectLst/>
              <a:latin typeface="Bahnschrift" panose="020B0502040204020203" pitchFamily="34" charset="0"/>
              <a:ea typeface="Calibri" panose="020F0502020204030204" pitchFamily="34" charset="0"/>
              <a:cs typeface="Arial" panose="020B0604020202020204" pitchFamily="34" charset="0"/>
            </a:endParaRPr>
          </a:p>
        </p:txBody>
      </p:sp>
      <p:pic>
        <p:nvPicPr>
          <p:cNvPr id="19" name="Graphique 18" descr="Argent contour">
            <a:extLst>
              <a:ext uri="{FF2B5EF4-FFF2-40B4-BE49-F238E27FC236}">
                <a16:creationId xmlns:a16="http://schemas.microsoft.com/office/drawing/2014/main" id="{6326C8E3-25FB-2522-1996-B67A4CE31F1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867746" y="2109496"/>
            <a:ext cx="914400" cy="914400"/>
          </a:xfrm>
          <a:prstGeom prst="rect">
            <a:avLst/>
          </a:prstGeom>
        </p:spPr>
      </p:pic>
    </p:spTree>
    <p:extLst>
      <p:ext uri="{BB962C8B-B14F-4D97-AF65-F5344CB8AC3E}">
        <p14:creationId xmlns:p14="http://schemas.microsoft.com/office/powerpoint/2010/main" val="272596556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61005</TotalTime>
  <Words>957</Words>
  <Application>Microsoft Office PowerPoint</Application>
  <PresentationFormat>Widescreen</PresentationFormat>
  <Paragraphs>115</Paragraphs>
  <Slides>11</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Bahnschrift</vt:lpstr>
      <vt:lpstr>Calibri</vt:lpstr>
      <vt:lpstr>Calibri Light</vt:lpstr>
      <vt:lpstr>Söhne</vt:lpstr>
      <vt:lpstr>Space Mono</vt:lpstr>
      <vt:lpstr>Wingdings</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Macsup Macsup</dc:creator>
  <cp:lastModifiedBy>MAKROUF, Sara</cp:lastModifiedBy>
  <cp:revision>771</cp:revision>
  <cp:lastPrinted>2021-10-05T08:07:32Z</cp:lastPrinted>
  <dcterms:created xsi:type="dcterms:W3CDTF">2020-05-28T16:25:24Z</dcterms:created>
  <dcterms:modified xsi:type="dcterms:W3CDTF">2024-06-23T14:07:48Z</dcterms:modified>
</cp:coreProperties>
</file>