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97" r:id="rId1"/>
    <p:sldMasterId id="2147483648" r:id="rId2"/>
  </p:sldMasterIdLst>
  <p:notesMasterIdLst>
    <p:notesMasterId r:id="rId13"/>
  </p:notesMasterIdLst>
  <p:sldIdLst>
    <p:sldId id="717" r:id="rId3"/>
    <p:sldId id="493" r:id="rId4"/>
    <p:sldId id="1383" r:id="rId5"/>
    <p:sldId id="1389" r:id="rId6"/>
    <p:sldId id="1380" r:id="rId7"/>
    <p:sldId id="1384" r:id="rId8"/>
    <p:sldId id="1385" r:id="rId9"/>
    <p:sldId id="1388" r:id="rId10"/>
    <p:sldId id="1386" r:id="rId11"/>
    <p:sldId id="138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D8ACE16-36A7-1A85-11DC-4CE9AF6B2D0B}" name="Tu Chi Nguyen" initials="TCN" userId="S::tnguyen19@worldbank.org::11ecf5c8-109a-4021-a257-cac1f6c9c542" providerId="AD"/>
  <p188:author id="{D1914825-1D0D-5A56-C944-24A4497DE323}" name="Arnaud Braud" initials="AB" userId="S::abraud@worldbank.org::e08f503c-9d9d-4568-84b5-d75c4f7a1dfb" providerId="AD"/>
  <p188:author id="{90FF6751-73A4-5E1F-5F4C-834CAF37E0E6}" name="Cedric V. Bagnon" initials="CVB" userId="S::cbagnon@worldbank.org::4559d9c4-66c9-4b42-af9f-8febb782d05d" providerId="AD"/>
  <p188:author id="{977644EF-BB15-BDD5-EC21-1C53E071FD06}" name="Aurelie Yapi" initials="AY" userId="S::ayapi@worldbank.org::4dc80cca-8c98-4de6-83c0-a03d45f8729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Cedric V. Bagnon" initials="CB" lastIdx="6" clrIdx="6">
    <p:extLst>
      <p:ext uri="{19B8F6BF-5375-455C-9EA6-DF929625EA0E}">
        <p15:presenceInfo xmlns:p15="http://schemas.microsoft.com/office/powerpoint/2012/main" userId="S::cbagnon@worldbank.org::4559d9c4-66c9-4b42-af9f-8febb782d05d" providerId="AD"/>
      </p:ext>
    </p:extLst>
  </p:cmAuthor>
  <p:cmAuthor id="1" name="John Donald Rennie" initials="JDR" lastIdx="35" clrIdx="0">
    <p:extLst>
      <p:ext uri="{19B8F6BF-5375-455C-9EA6-DF929625EA0E}">
        <p15:presenceInfo xmlns:p15="http://schemas.microsoft.com/office/powerpoint/2012/main" userId="S::jrennie2@worldbank.org::56548e37-cd55-41d5-85cb-2d07f3d07285" providerId="AD"/>
      </p:ext>
    </p:extLst>
  </p:cmAuthor>
  <p:cmAuthor id="8" name="Ndiaga Samb" initials="NS" lastIdx="1" clrIdx="7">
    <p:extLst>
      <p:ext uri="{19B8F6BF-5375-455C-9EA6-DF929625EA0E}">
        <p15:presenceInfo xmlns:p15="http://schemas.microsoft.com/office/powerpoint/2012/main" userId="S::nsamb@worldbank.org::ef47d160-cc48-42b5-8d32-b1be4c5f8a2e" providerId="AD"/>
      </p:ext>
    </p:extLst>
  </p:cmAuthor>
  <p:cmAuthor id="2" name="Xavier Stephane Decoster" initials="XSD" lastIdx="3" clrIdx="1">
    <p:extLst>
      <p:ext uri="{19B8F6BF-5375-455C-9EA6-DF929625EA0E}">
        <p15:presenceInfo xmlns:p15="http://schemas.microsoft.com/office/powerpoint/2012/main" userId="S::xdecoster@worldbank.org::e12cee2d-e1eb-440b-b5eb-16ea1ee5d31a" providerId="AD"/>
      </p:ext>
    </p:extLst>
  </p:cmAuthor>
  <p:cmAuthor id="9" name="Kristyna Bishop" initials="KB" lastIdx="1" clrIdx="8">
    <p:extLst>
      <p:ext uri="{19B8F6BF-5375-455C-9EA6-DF929625EA0E}">
        <p15:presenceInfo xmlns:p15="http://schemas.microsoft.com/office/powerpoint/2012/main" userId="S::kbishop@worldbank.org::17ad9d91-8e63-4cba-b698-855365cb4f3b" providerId="AD"/>
      </p:ext>
    </p:extLst>
  </p:cmAuthor>
  <p:cmAuthor id="3" name="Arnaud Braud" initials="AB" lastIdx="31" clrIdx="2">
    <p:extLst>
      <p:ext uri="{19B8F6BF-5375-455C-9EA6-DF929625EA0E}">
        <p15:presenceInfo xmlns:p15="http://schemas.microsoft.com/office/powerpoint/2012/main" userId="S::abraud@worldbank.org::e08f503c-9d9d-4568-84b5-d75c4f7a1dfb" providerId="AD"/>
      </p:ext>
    </p:extLst>
  </p:cmAuthor>
  <p:cmAuthor id="10" name="Marie-Paule Ngaleu" initials="MN" lastIdx="2" clrIdx="9">
    <p:extLst>
      <p:ext uri="{19B8F6BF-5375-455C-9EA6-DF929625EA0E}">
        <p15:presenceInfo xmlns:p15="http://schemas.microsoft.com/office/powerpoint/2012/main" userId="S::mngaleu@worldbank.org::bf8f88ac-fd8a-4b0b-950e-da82ef526887" providerId="AD"/>
      </p:ext>
    </p:extLst>
  </p:cmAuthor>
  <p:cmAuthor id="4" name="Rita Oulai" initials="RO" lastIdx="1" clrIdx="3">
    <p:extLst>
      <p:ext uri="{19B8F6BF-5375-455C-9EA6-DF929625EA0E}">
        <p15:presenceInfo xmlns:p15="http://schemas.microsoft.com/office/powerpoint/2012/main" userId="S::ROulai@worldbank.org::20f24002-d073-47c1-a1f9-9072961f8275" providerId="AD"/>
      </p:ext>
    </p:extLst>
  </p:cmAuthor>
  <p:cmAuthor id="5" name="Aurelie Yapi" initials="AY" lastIdx="2" clrIdx="4">
    <p:extLst>
      <p:ext uri="{19B8F6BF-5375-455C-9EA6-DF929625EA0E}">
        <p15:presenceInfo xmlns:p15="http://schemas.microsoft.com/office/powerpoint/2012/main" userId="S::ayapi@worldbank.org::4dc80cca-8c98-4de6-83c0-a03d45f8729e" providerId="AD"/>
      </p:ext>
    </p:extLst>
  </p:cmAuthor>
  <p:cmAuthor id="6" name="Thomas Flochel" initials="TF" lastIdx="16" clrIdx="5">
    <p:extLst>
      <p:ext uri="{19B8F6BF-5375-455C-9EA6-DF929625EA0E}">
        <p15:presenceInfo xmlns:p15="http://schemas.microsoft.com/office/powerpoint/2012/main" userId="S::tflochel@worldbank.org::3ed70ea2-f2c6-493e-aa14-c9cbe7286a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82DA"/>
    <a:srgbClr val="09FF78"/>
    <a:srgbClr val="A162D0"/>
    <a:srgbClr val="8BD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8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D96DC-B781-4057-91C8-494718F4CA97}" type="doc">
      <dgm:prSet loTypeId="urn:microsoft.com/office/officeart/2005/8/layout/h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5F501A9-606A-4231-B930-E0E479E9BB61}">
      <dgm:prSet phldrT="[Text]"/>
      <dgm:spPr>
        <a:xfrm rot="16200000">
          <a:off x="-1655651" y="2629864"/>
          <a:ext cx="3970559" cy="52895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fr-CI" b="1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Financement</a:t>
          </a:r>
        </a:p>
      </dgm:t>
    </dgm:pt>
    <dgm:pt modelId="{C948408E-A4A3-4A54-98E7-5EA3130CA0AF}" type="parTrans" cxnId="{A77AE098-5887-4C40-A260-C9D3DA1551DC}">
      <dgm:prSet/>
      <dgm:spPr/>
      <dgm:t>
        <a:bodyPr/>
        <a:lstStyle/>
        <a:p>
          <a:endParaRPr lang="fr-CI" noProof="0" dirty="0"/>
        </a:p>
      </dgm:t>
    </dgm:pt>
    <dgm:pt modelId="{FE65B8DF-6A71-477C-B612-C8326766EE73}" type="sibTrans" cxnId="{A77AE098-5887-4C40-A260-C9D3DA1551DC}">
      <dgm:prSet/>
      <dgm:spPr/>
      <dgm:t>
        <a:bodyPr/>
        <a:lstStyle/>
        <a:p>
          <a:endParaRPr lang="fr-CI" noProof="0" dirty="0"/>
        </a:p>
      </dgm:t>
    </dgm:pt>
    <dgm:pt modelId="{853C0176-9A3F-45C5-ADFF-870405A85C7E}">
      <dgm:prSet phldrT="[Text]"/>
      <dgm:spPr>
        <a:xfrm>
          <a:off x="594108" y="909064"/>
          <a:ext cx="2634781" cy="3970559"/>
        </a:xfrm>
        <a:prstGeom prst="rect">
          <a:avLst/>
        </a:prstGeom>
        <a:solidFill>
          <a:srgbClr val="18B84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Projets reproductibles et évolutifs avec une préparation plus rapide</a:t>
          </a:r>
        </a:p>
      </dgm:t>
    </dgm:pt>
    <dgm:pt modelId="{423460BD-A874-4FC3-BD02-888F0F065BC1}" type="parTrans" cxnId="{AC27C9C2-4687-44F0-AF6E-BBE26FD6016D}">
      <dgm:prSet/>
      <dgm:spPr/>
      <dgm:t>
        <a:bodyPr/>
        <a:lstStyle/>
        <a:p>
          <a:endParaRPr lang="fr-CI" noProof="0" dirty="0"/>
        </a:p>
      </dgm:t>
    </dgm:pt>
    <dgm:pt modelId="{AD7E8EFE-FD7B-45F0-A1B0-95133ADC5B0C}" type="sibTrans" cxnId="{AC27C9C2-4687-44F0-AF6E-BBE26FD6016D}">
      <dgm:prSet/>
      <dgm:spPr/>
      <dgm:t>
        <a:bodyPr/>
        <a:lstStyle/>
        <a:p>
          <a:endParaRPr lang="fr-CI" noProof="0" dirty="0"/>
        </a:p>
      </dgm:t>
    </dgm:pt>
    <dgm:pt modelId="{22126062-9D01-49D5-9528-904DB8AD8F0B}">
      <dgm:prSet phldrT="[Text]"/>
      <dgm:spPr>
        <a:xfrm rot="16200000">
          <a:off x="2200254" y="2635819"/>
          <a:ext cx="3970559" cy="52895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fr-CI" b="1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Connaissance</a:t>
          </a:r>
        </a:p>
      </dgm:t>
    </dgm:pt>
    <dgm:pt modelId="{4B4A26F2-2646-4247-BFA5-5B4A90FB999F}" type="parTrans" cxnId="{C7ADC55E-A93A-4BF4-B79C-3BBBEC8511EF}">
      <dgm:prSet/>
      <dgm:spPr/>
      <dgm:t>
        <a:bodyPr/>
        <a:lstStyle/>
        <a:p>
          <a:endParaRPr lang="fr-CI" noProof="0" dirty="0"/>
        </a:p>
      </dgm:t>
    </dgm:pt>
    <dgm:pt modelId="{9AE3F473-E4DB-478B-9962-4B81BAAE1DD3}" type="sibTrans" cxnId="{C7ADC55E-A93A-4BF4-B79C-3BBBEC8511EF}">
      <dgm:prSet/>
      <dgm:spPr/>
      <dgm:t>
        <a:bodyPr/>
        <a:lstStyle/>
        <a:p>
          <a:endParaRPr lang="fr-CI" noProof="0" dirty="0"/>
        </a:p>
      </dgm:t>
    </dgm:pt>
    <dgm:pt modelId="{D8D41C23-96A6-4EDB-BCC6-D472E8CD854B}">
      <dgm:prSet phldrT="[Text]"/>
      <dgm:spPr>
        <a:xfrm>
          <a:off x="4450014" y="909064"/>
          <a:ext cx="2634781" cy="3970559"/>
        </a:xfrm>
        <a:prstGeom prst="rect">
          <a:avLst/>
        </a:prstGeom>
        <a:solidFill>
          <a:srgbClr val="E79B0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Échange Sud- Sud </a:t>
          </a:r>
        </a:p>
      </dgm:t>
    </dgm:pt>
    <dgm:pt modelId="{FB803177-9700-4CCF-90E8-02EDEECFDD4F}" type="parTrans" cxnId="{DC3B6609-067D-4DCB-A918-ECCA6B1D5996}">
      <dgm:prSet/>
      <dgm:spPr/>
      <dgm:t>
        <a:bodyPr/>
        <a:lstStyle/>
        <a:p>
          <a:endParaRPr lang="fr-CI" noProof="0" dirty="0"/>
        </a:p>
      </dgm:t>
    </dgm:pt>
    <dgm:pt modelId="{1D6FA21C-8EE6-4FAC-A3F3-AF175F3ADDAB}" type="sibTrans" cxnId="{DC3B6609-067D-4DCB-A918-ECCA6B1D5996}">
      <dgm:prSet/>
      <dgm:spPr/>
      <dgm:t>
        <a:bodyPr/>
        <a:lstStyle/>
        <a:p>
          <a:endParaRPr lang="fr-CI" noProof="0" dirty="0"/>
        </a:p>
      </dgm:t>
    </dgm:pt>
    <dgm:pt modelId="{FFD5274E-27B3-470C-BB68-A4EB0A7085EB}">
      <dgm:prSet phldrT="[Text]"/>
      <dgm:spPr>
        <a:xfrm>
          <a:off x="4450014" y="909064"/>
          <a:ext cx="2634781" cy="3970559"/>
        </a:xfrm>
        <a:prstGeom prst="rect">
          <a:avLst/>
        </a:prstGeom>
        <a:solidFill>
          <a:srgbClr val="E79B0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Etudes techniques et des bonnes pratiques</a:t>
          </a:r>
        </a:p>
      </dgm:t>
    </dgm:pt>
    <dgm:pt modelId="{161BD610-FB71-438C-AD8C-FC0353758D59}" type="parTrans" cxnId="{3397ACDB-0A66-4F31-97A6-9E53ABF3C41B}">
      <dgm:prSet/>
      <dgm:spPr/>
      <dgm:t>
        <a:bodyPr/>
        <a:lstStyle/>
        <a:p>
          <a:endParaRPr lang="fr-CI" noProof="0" dirty="0"/>
        </a:p>
      </dgm:t>
    </dgm:pt>
    <dgm:pt modelId="{4F071172-31C0-40C4-A291-9064512048BE}" type="sibTrans" cxnId="{3397ACDB-0A66-4F31-97A6-9E53ABF3C41B}">
      <dgm:prSet/>
      <dgm:spPr/>
      <dgm:t>
        <a:bodyPr/>
        <a:lstStyle/>
        <a:p>
          <a:endParaRPr lang="fr-CI" noProof="0" dirty="0"/>
        </a:p>
      </dgm:t>
    </dgm:pt>
    <dgm:pt modelId="{0D8ADD6F-0716-4D46-A15D-AFA5CB45E994}">
      <dgm:prSet phldrT="[Text]"/>
      <dgm:spPr>
        <a:xfrm rot="16200000">
          <a:off x="6056160" y="2629864"/>
          <a:ext cx="3970559" cy="52895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fr-CI" b="1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Investissements privés</a:t>
          </a:r>
        </a:p>
      </dgm:t>
    </dgm:pt>
    <dgm:pt modelId="{FDDF50B9-B8DD-4ECE-B2C5-81B80E6CCDC6}" type="parTrans" cxnId="{AD6772CE-800A-4DC7-BA09-03402F6A7885}">
      <dgm:prSet/>
      <dgm:spPr/>
      <dgm:t>
        <a:bodyPr/>
        <a:lstStyle/>
        <a:p>
          <a:endParaRPr lang="fr-CI" noProof="0" dirty="0"/>
        </a:p>
      </dgm:t>
    </dgm:pt>
    <dgm:pt modelId="{8D478F8A-47C7-4369-87A8-9A23B97B2350}" type="sibTrans" cxnId="{AD6772CE-800A-4DC7-BA09-03402F6A7885}">
      <dgm:prSet/>
      <dgm:spPr/>
      <dgm:t>
        <a:bodyPr/>
        <a:lstStyle/>
        <a:p>
          <a:endParaRPr lang="fr-CI" noProof="0" dirty="0"/>
        </a:p>
      </dgm:t>
    </dgm:pt>
    <dgm:pt modelId="{9F6E6216-8A65-4BD7-B1A7-4A68B9AC1E83}">
      <dgm:prSet phldrT="[Text]"/>
      <dgm:spPr>
        <a:xfrm>
          <a:off x="8305920" y="909064"/>
          <a:ext cx="2634781" cy="3970559"/>
        </a:xfrm>
        <a:prstGeom prst="rect">
          <a:avLst/>
        </a:prstGeom>
        <a:solidFill>
          <a:srgbClr val="92001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Mitigation de risques</a:t>
          </a:r>
        </a:p>
      </dgm:t>
    </dgm:pt>
    <dgm:pt modelId="{BE82B5F6-D062-44D5-B865-4F42EAA01876}" type="parTrans" cxnId="{A4A915DC-E6F4-4C2A-A74B-0CA6B5CB4881}">
      <dgm:prSet/>
      <dgm:spPr/>
      <dgm:t>
        <a:bodyPr/>
        <a:lstStyle/>
        <a:p>
          <a:endParaRPr lang="fr-CI" noProof="0" dirty="0"/>
        </a:p>
      </dgm:t>
    </dgm:pt>
    <dgm:pt modelId="{C4A813F5-1F78-4163-B066-510923779308}" type="sibTrans" cxnId="{A4A915DC-E6F4-4C2A-A74B-0CA6B5CB4881}">
      <dgm:prSet/>
      <dgm:spPr/>
      <dgm:t>
        <a:bodyPr/>
        <a:lstStyle/>
        <a:p>
          <a:endParaRPr lang="fr-CI" noProof="0" dirty="0"/>
        </a:p>
      </dgm:t>
    </dgm:pt>
    <dgm:pt modelId="{0861175F-9EC3-4EBE-A364-9F134B5D9B03}">
      <dgm:prSet phldrT="[Text]"/>
      <dgm:spPr>
        <a:xfrm>
          <a:off x="8305920" y="909064"/>
          <a:ext cx="2634781" cy="3970559"/>
        </a:xfrm>
        <a:prstGeom prst="rect">
          <a:avLst/>
        </a:prstGeom>
        <a:solidFill>
          <a:srgbClr val="92001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Environnement propice à l’investissement à long terme</a:t>
          </a:r>
        </a:p>
      </dgm:t>
    </dgm:pt>
    <dgm:pt modelId="{18676B59-8B48-492F-B544-D1D3FB51DC95}" type="parTrans" cxnId="{849CA1E1-2B54-47A4-A71F-7B0B9E318941}">
      <dgm:prSet/>
      <dgm:spPr/>
      <dgm:t>
        <a:bodyPr/>
        <a:lstStyle/>
        <a:p>
          <a:endParaRPr lang="fr-CI" noProof="0" dirty="0"/>
        </a:p>
      </dgm:t>
    </dgm:pt>
    <dgm:pt modelId="{DC14B535-DB8E-4879-804C-62166CC54FFE}" type="sibTrans" cxnId="{849CA1E1-2B54-47A4-A71F-7B0B9E318941}">
      <dgm:prSet/>
      <dgm:spPr/>
      <dgm:t>
        <a:bodyPr/>
        <a:lstStyle/>
        <a:p>
          <a:endParaRPr lang="fr-CI" noProof="0" dirty="0"/>
        </a:p>
      </dgm:t>
    </dgm:pt>
    <dgm:pt modelId="{5306F491-0E50-4D2D-8881-9C0EFA259121}">
      <dgm:prSet/>
      <dgm:spPr>
        <a:xfrm>
          <a:off x="594108" y="909064"/>
          <a:ext cx="2634781" cy="3970559"/>
        </a:xfrm>
        <a:prstGeom prst="rect">
          <a:avLst/>
        </a:prstGeom>
        <a:solidFill>
          <a:srgbClr val="18B84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Collecte de fonds concessionnels  par cofinancement avec la finance verte et d’autres bailleurs de fonds</a:t>
          </a:r>
        </a:p>
      </dgm:t>
    </dgm:pt>
    <dgm:pt modelId="{9643B1F1-4363-4F35-8884-A17B54DE4974}" type="parTrans" cxnId="{0B6D6DF7-EA27-4D60-A80E-D72BA57B5643}">
      <dgm:prSet/>
      <dgm:spPr/>
      <dgm:t>
        <a:bodyPr/>
        <a:lstStyle/>
        <a:p>
          <a:endParaRPr lang="fr-CI" noProof="0" dirty="0"/>
        </a:p>
      </dgm:t>
    </dgm:pt>
    <dgm:pt modelId="{D876D431-DA67-4D16-9714-9A8832BDAD0C}" type="sibTrans" cxnId="{0B6D6DF7-EA27-4D60-A80E-D72BA57B5643}">
      <dgm:prSet/>
      <dgm:spPr/>
      <dgm:t>
        <a:bodyPr/>
        <a:lstStyle/>
        <a:p>
          <a:endParaRPr lang="fr-CI" noProof="0" dirty="0"/>
        </a:p>
      </dgm:t>
    </dgm:pt>
    <dgm:pt modelId="{0753B66E-F310-4E62-A045-B5011BA3F625}">
      <dgm:prSet/>
      <dgm:spPr>
        <a:xfrm>
          <a:off x="4450014" y="909064"/>
          <a:ext cx="2634781" cy="3970559"/>
        </a:xfrm>
        <a:prstGeom prst="rect">
          <a:avLst/>
        </a:prstGeom>
        <a:solidFill>
          <a:srgbClr val="E79B0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Renforcement des capacités</a:t>
          </a:r>
        </a:p>
      </dgm:t>
    </dgm:pt>
    <dgm:pt modelId="{F234E5C1-30C6-4F0C-85B5-808D1C73A09A}" type="parTrans" cxnId="{7464D765-5B43-4BBA-B798-E88D03180078}">
      <dgm:prSet/>
      <dgm:spPr/>
      <dgm:t>
        <a:bodyPr/>
        <a:lstStyle/>
        <a:p>
          <a:endParaRPr lang="fr-CI" noProof="0" dirty="0"/>
        </a:p>
      </dgm:t>
    </dgm:pt>
    <dgm:pt modelId="{FF3BF3EC-A3D4-41A6-A017-AB2B5BBF98A4}" type="sibTrans" cxnId="{7464D765-5B43-4BBA-B798-E88D03180078}">
      <dgm:prSet/>
      <dgm:spPr/>
      <dgm:t>
        <a:bodyPr/>
        <a:lstStyle/>
        <a:p>
          <a:endParaRPr lang="fr-CI" noProof="0" dirty="0"/>
        </a:p>
      </dgm:t>
    </dgm:pt>
    <dgm:pt modelId="{7E3383A7-F790-4B40-AB27-3E663420C0ED}">
      <dgm:prSet phldrT="[Text]"/>
      <dgm:spPr>
        <a:xfrm>
          <a:off x="8305920" y="909064"/>
          <a:ext cx="2634781" cy="3970559"/>
        </a:xfrm>
        <a:prstGeom prst="rect">
          <a:avLst/>
        </a:prstGeom>
        <a:solidFill>
          <a:srgbClr val="92001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Investissements IFC</a:t>
          </a:r>
        </a:p>
      </dgm:t>
    </dgm:pt>
    <dgm:pt modelId="{C467059D-8815-4449-AD57-D6CF0E48F230}" type="parTrans" cxnId="{A9E68C9C-73A2-4F6E-AD91-28B71A5E3B7A}">
      <dgm:prSet/>
      <dgm:spPr/>
      <dgm:t>
        <a:bodyPr/>
        <a:lstStyle/>
        <a:p>
          <a:endParaRPr lang="fr-CI" noProof="0" dirty="0"/>
        </a:p>
      </dgm:t>
    </dgm:pt>
    <dgm:pt modelId="{BC4E3398-C151-4F7A-A2EE-5A6613579BEF}" type="sibTrans" cxnId="{A9E68C9C-73A2-4F6E-AD91-28B71A5E3B7A}">
      <dgm:prSet/>
      <dgm:spPr/>
      <dgm:t>
        <a:bodyPr/>
        <a:lstStyle/>
        <a:p>
          <a:endParaRPr lang="fr-CI" noProof="0" dirty="0"/>
        </a:p>
      </dgm:t>
    </dgm:pt>
    <dgm:pt modelId="{3BE76BFA-8D85-48F7-9376-E46D6A3D17B5}">
      <dgm:prSet phldrT="[Text]"/>
      <dgm:spPr>
        <a:xfrm>
          <a:off x="8305920" y="909064"/>
          <a:ext cx="2634781" cy="3970559"/>
        </a:xfrm>
        <a:prstGeom prst="rect">
          <a:avLst/>
        </a:prstGeom>
        <a:solidFill>
          <a:srgbClr val="92001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Char char="•"/>
          </a:pPr>
          <a:r>
            <a:rPr lang="fr-CI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Garantie BM, IFC, et MIGA</a:t>
          </a:r>
        </a:p>
      </dgm:t>
    </dgm:pt>
    <dgm:pt modelId="{72944110-6C38-44DD-8480-DECA4F86A6BF}" type="parTrans" cxnId="{A7DED6EE-A288-46CE-A2BD-DA08D174E640}">
      <dgm:prSet/>
      <dgm:spPr/>
      <dgm:t>
        <a:bodyPr/>
        <a:lstStyle/>
        <a:p>
          <a:endParaRPr lang="fr-CI" noProof="0" dirty="0"/>
        </a:p>
      </dgm:t>
    </dgm:pt>
    <dgm:pt modelId="{CD43D5EA-E86A-4BB8-9E9F-F5BC75808603}" type="sibTrans" cxnId="{A7DED6EE-A288-46CE-A2BD-DA08D174E640}">
      <dgm:prSet/>
      <dgm:spPr/>
      <dgm:t>
        <a:bodyPr/>
        <a:lstStyle/>
        <a:p>
          <a:endParaRPr lang="fr-CI" noProof="0" dirty="0"/>
        </a:p>
      </dgm:t>
    </dgm:pt>
    <dgm:pt modelId="{8D906792-9527-42BE-9B02-6BC196B3FFEA}" type="pres">
      <dgm:prSet presAssocID="{25ED96DC-B781-4057-91C8-494718F4CA97}" presName="linearFlow" presStyleCnt="0">
        <dgm:presLayoutVars>
          <dgm:dir/>
          <dgm:animLvl val="lvl"/>
          <dgm:resizeHandles/>
        </dgm:presLayoutVars>
      </dgm:prSet>
      <dgm:spPr/>
    </dgm:pt>
    <dgm:pt modelId="{7F3B4BC8-3085-45A2-B80C-3A5DE48A7792}" type="pres">
      <dgm:prSet presAssocID="{B5F501A9-606A-4231-B930-E0E479E9BB61}" presName="compositeNode" presStyleCnt="0">
        <dgm:presLayoutVars>
          <dgm:bulletEnabled val="1"/>
        </dgm:presLayoutVars>
      </dgm:prSet>
      <dgm:spPr/>
    </dgm:pt>
    <dgm:pt modelId="{62C6FB05-5962-4761-9C6F-DAB1233439D3}" type="pres">
      <dgm:prSet presAssocID="{B5F501A9-606A-4231-B930-E0E479E9BB61}" presName="image" presStyleLbl="fgImgPlace1" presStyleIdx="0" presStyleCnt="3"/>
      <dgm:spPr>
        <a:xfrm>
          <a:off x="65148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extLst>
        <a:ext uri="{E40237B7-FDA0-4F09-8148-C483321AD2D9}">
          <dgm14:cNvPr xmlns:dgm14="http://schemas.microsoft.com/office/drawing/2010/diagram" id="0" name="" descr="Bank with solid fill"/>
        </a:ext>
      </dgm:extLst>
    </dgm:pt>
    <dgm:pt modelId="{968DA176-C5C5-4DEA-9524-5C8A2410F1A1}" type="pres">
      <dgm:prSet presAssocID="{B5F501A9-606A-4231-B930-E0E479E9BB61}" presName="childNode" presStyleLbl="node1" presStyleIdx="0" presStyleCnt="3">
        <dgm:presLayoutVars>
          <dgm:bulletEnabled val="1"/>
        </dgm:presLayoutVars>
      </dgm:prSet>
      <dgm:spPr/>
    </dgm:pt>
    <dgm:pt modelId="{237EC137-4693-4287-B9DB-CBC84E44C92B}" type="pres">
      <dgm:prSet presAssocID="{B5F501A9-606A-4231-B930-E0E479E9BB61}" presName="parentNode" presStyleLbl="revTx" presStyleIdx="0" presStyleCnt="3">
        <dgm:presLayoutVars>
          <dgm:chMax val="0"/>
          <dgm:bulletEnabled val="1"/>
        </dgm:presLayoutVars>
      </dgm:prSet>
      <dgm:spPr/>
    </dgm:pt>
    <dgm:pt modelId="{2252BAC6-5A02-41AE-80A0-0A7AF5EDB8E0}" type="pres">
      <dgm:prSet presAssocID="{FE65B8DF-6A71-477C-B612-C8326766EE73}" presName="sibTrans" presStyleCnt="0"/>
      <dgm:spPr/>
    </dgm:pt>
    <dgm:pt modelId="{9CD0DA7D-4511-4F17-911C-8D3031EB8D75}" type="pres">
      <dgm:prSet presAssocID="{22126062-9D01-49D5-9528-904DB8AD8F0B}" presName="compositeNode" presStyleCnt="0">
        <dgm:presLayoutVars>
          <dgm:bulletEnabled val="1"/>
        </dgm:presLayoutVars>
      </dgm:prSet>
      <dgm:spPr/>
    </dgm:pt>
    <dgm:pt modelId="{464A176E-B95F-49FF-A194-A5BB5ECE34F4}" type="pres">
      <dgm:prSet presAssocID="{22126062-9D01-49D5-9528-904DB8AD8F0B}" presName="image" presStyleLbl="fgImgPlace1" presStyleIdx="1" presStyleCnt="3"/>
      <dgm:spPr>
        <a:xfrm>
          <a:off x="3921054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extLst>
        <a:ext uri="{E40237B7-FDA0-4F09-8148-C483321AD2D9}">
          <dgm14:cNvPr xmlns:dgm14="http://schemas.microsoft.com/office/drawing/2010/diagram" id="0" name="" descr="Lightbulb and gear with solid fill"/>
        </a:ext>
      </dgm:extLst>
    </dgm:pt>
    <dgm:pt modelId="{9A27D324-2FBE-4202-B3FC-1F5CCBE01E26}" type="pres">
      <dgm:prSet presAssocID="{22126062-9D01-49D5-9528-904DB8AD8F0B}" presName="childNode" presStyleLbl="node1" presStyleIdx="1" presStyleCnt="3">
        <dgm:presLayoutVars>
          <dgm:bulletEnabled val="1"/>
        </dgm:presLayoutVars>
      </dgm:prSet>
      <dgm:spPr/>
    </dgm:pt>
    <dgm:pt modelId="{1067E4B3-F34C-4356-A5E6-D1587CAC34B1}" type="pres">
      <dgm:prSet presAssocID="{22126062-9D01-49D5-9528-904DB8AD8F0B}" presName="parentNode" presStyleLbl="revTx" presStyleIdx="1" presStyleCnt="3" custLinFactNeighborX="0" custLinFactNeighborY="150">
        <dgm:presLayoutVars>
          <dgm:chMax val="0"/>
          <dgm:bulletEnabled val="1"/>
        </dgm:presLayoutVars>
      </dgm:prSet>
      <dgm:spPr/>
    </dgm:pt>
    <dgm:pt modelId="{4F7D8CE2-CB45-4644-9C47-10DBCFC1E64C}" type="pres">
      <dgm:prSet presAssocID="{9AE3F473-E4DB-478B-9962-4B81BAAE1DD3}" presName="sibTrans" presStyleCnt="0"/>
      <dgm:spPr/>
    </dgm:pt>
    <dgm:pt modelId="{D55B7547-57B0-4C40-99AC-D24043145510}" type="pres">
      <dgm:prSet presAssocID="{0D8ADD6F-0716-4D46-A15D-AFA5CB45E994}" presName="compositeNode" presStyleCnt="0">
        <dgm:presLayoutVars>
          <dgm:bulletEnabled val="1"/>
        </dgm:presLayoutVars>
      </dgm:prSet>
      <dgm:spPr/>
    </dgm:pt>
    <dgm:pt modelId="{C5EC1429-A93B-4095-B5D6-FB14A36D6746}" type="pres">
      <dgm:prSet presAssocID="{0D8ADD6F-0716-4D46-A15D-AFA5CB45E994}" presName="image" presStyleLbl="fgImgPlace1" presStyleIdx="2" presStyleCnt="3"/>
      <dgm:spPr>
        <a:xfrm>
          <a:off x="7776960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extLst>
        <a:ext uri="{E40237B7-FDA0-4F09-8148-C483321AD2D9}">
          <dgm14:cNvPr xmlns:dgm14="http://schemas.microsoft.com/office/drawing/2010/diagram" id="0" name="" descr="Flying Money with solid fill"/>
        </a:ext>
      </dgm:extLst>
    </dgm:pt>
    <dgm:pt modelId="{C5F9C056-487B-45A7-B5A4-CCAFB92D8B21}" type="pres">
      <dgm:prSet presAssocID="{0D8ADD6F-0716-4D46-A15D-AFA5CB45E994}" presName="childNode" presStyleLbl="node1" presStyleIdx="2" presStyleCnt="3">
        <dgm:presLayoutVars>
          <dgm:bulletEnabled val="1"/>
        </dgm:presLayoutVars>
      </dgm:prSet>
      <dgm:spPr/>
    </dgm:pt>
    <dgm:pt modelId="{8854C062-0ACD-447A-A1A5-733CFD1FDE6B}" type="pres">
      <dgm:prSet presAssocID="{0D8ADD6F-0716-4D46-A15D-AFA5CB45E994}" presName="parentNode" presStyleLbl="revTx" presStyleIdx="2" presStyleCnt="3" custLinFactNeighborX="0">
        <dgm:presLayoutVars>
          <dgm:chMax val="0"/>
          <dgm:bulletEnabled val="1"/>
        </dgm:presLayoutVars>
      </dgm:prSet>
      <dgm:spPr/>
    </dgm:pt>
  </dgm:ptLst>
  <dgm:cxnLst>
    <dgm:cxn modelId="{DC3B6609-067D-4DCB-A918-ECCA6B1D5996}" srcId="{22126062-9D01-49D5-9528-904DB8AD8F0B}" destId="{D8D41C23-96A6-4EDB-BCC6-D472E8CD854B}" srcOrd="0" destOrd="0" parTransId="{FB803177-9700-4CCF-90E8-02EDEECFDD4F}" sibTransId="{1D6FA21C-8EE6-4FAC-A3F3-AF175F3ADDAB}"/>
    <dgm:cxn modelId="{6955F43F-C521-4BA6-9542-D80A87A00637}" type="presOf" srcId="{3BE76BFA-8D85-48F7-9376-E46D6A3D17B5}" destId="{C5F9C056-487B-45A7-B5A4-CCAFB92D8B21}" srcOrd="0" destOrd="3" presId="urn:microsoft.com/office/officeart/2005/8/layout/hList2"/>
    <dgm:cxn modelId="{C7ADC55E-A93A-4BF4-B79C-3BBBEC8511EF}" srcId="{25ED96DC-B781-4057-91C8-494718F4CA97}" destId="{22126062-9D01-49D5-9528-904DB8AD8F0B}" srcOrd="1" destOrd="0" parTransId="{4B4A26F2-2646-4247-BFA5-5B4A90FB999F}" sibTransId="{9AE3F473-E4DB-478B-9962-4B81BAAE1DD3}"/>
    <dgm:cxn modelId="{7464D765-5B43-4BBA-B798-E88D03180078}" srcId="{22126062-9D01-49D5-9528-904DB8AD8F0B}" destId="{0753B66E-F310-4E62-A045-B5011BA3F625}" srcOrd="1" destOrd="0" parTransId="{F234E5C1-30C6-4F0C-85B5-808D1C73A09A}" sibTransId="{FF3BF3EC-A3D4-41A6-A017-AB2B5BBF98A4}"/>
    <dgm:cxn modelId="{47714D6E-593F-49C5-9502-7C746459CC39}" type="presOf" srcId="{0753B66E-F310-4E62-A045-B5011BA3F625}" destId="{9A27D324-2FBE-4202-B3FC-1F5CCBE01E26}" srcOrd="0" destOrd="1" presId="urn:microsoft.com/office/officeart/2005/8/layout/hList2"/>
    <dgm:cxn modelId="{1B750173-3390-41C8-BE63-185D1EA79126}" type="presOf" srcId="{D8D41C23-96A6-4EDB-BCC6-D472E8CD854B}" destId="{9A27D324-2FBE-4202-B3FC-1F5CCBE01E26}" srcOrd="0" destOrd="0" presId="urn:microsoft.com/office/officeart/2005/8/layout/hList2"/>
    <dgm:cxn modelId="{CA6EA658-BDDA-4971-BE62-EB7F679FC22D}" type="presOf" srcId="{25ED96DC-B781-4057-91C8-494718F4CA97}" destId="{8D906792-9527-42BE-9B02-6BC196B3FFEA}" srcOrd="0" destOrd="0" presId="urn:microsoft.com/office/officeart/2005/8/layout/hList2"/>
    <dgm:cxn modelId="{4636E37F-8416-4F4D-B33C-80F2998FF06D}" type="presOf" srcId="{B5F501A9-606A-4231-B930-E0E479E9BB61}" destId="{237EC137-4693-4287-B9DB-CBC84E44C92B}" srcOrd="0" destOrd="0" presId="urn:microsoft.com/office/officeart/2005/8/layout/hList2"/>
    <dgm:cxn modelId="{CBEED98E-921F-4792-907E-3E7A5D545C7C}" type="presOf" srcId="{FFD5274E-27B3-470C-BB68-A4EB0A7085EB}" destId="{9A27D324-2FBE-4202-B3FC-1F5CCBE01E26}" srcOrd="0" destOrd="2" presId="urn:microsoft.com/office/officeart/2005/8/layout/hList2"/>
    <dgm:cxn modelId="{A77AE098-5887-4C40-A260-C9D3DA1551DC}" srcId="{25ED96DC-B781-4057-91C8-494718F4CA97}" destId="{B5F501A9-606A-4231-B930-E0E479E9BB61}" srcOrd="0" destOrd="0" parTransId="{C948408E-A4A3-4A54-98E7-5EA3130CA0AF}" sibTransId="{FE65B8DF-6A71-477C-B612-C8326766EE73}"/>
    <dgm:cxn modelId="{A9E68C9C-73A2-4F6E-AD91-28B71A5E3B7A}" srcId="{0D8ADD6F-0716-4D46-A15D-AFA5CB45E994}" destId="{7E3383A7-F790-4B40-AB27-3E663420C0ED}" srcOrd="2" destOrd="0" parTransId="{C467059D-8815-4449-AD57-D6CF0E48F230}" sibTransId="{BC4E3398-C151-4F7A-A2EE-5A6613579BEF}"/>
    <dgm:cxn modelId="{B5B6BCA7-A056-4176-AB80-D45C1253016B}" type="presOf" srcId="{9F6E6216-8A65-4BD7-B1A7-4A68B9AC1E83}" destId="{C5F9C056-487B-45A7-B5A4-CCAFB92D8B21}" srcOrd="0" destOrd="0" presId="urn:microsoft.com/office/officeart/2005/8/layout/hList2"/>
    <dgm:cxn modelId="{590018B9-2D8E-44D1-91E0-65BB72162957}" type="presOf" srcId="{0D8ADD6F-0716-4D46-A15D-AFA5CB45E994}" destId="{8854C062-0ACD-447A-A1A5-733CFD1FDE6B}" srcOrd="0" destOrd="0" presId="urn:microsoft.com/office/officeart/2005/8/layout/hList2"/>
    <dgm:cxn modelId="{022289B9-EA7B-4A21-BDB2-615219D9339A}" type="presOf" srcId="{5306F491-0E50-4D2D-8881-9C0EFA259121}" destId="{968DA176-C5C5-4DEA-9524-5C8A2410F1A1}" srcOrd="0" destOrd="1" presId="urn:microsoft.com/office/officeart/2005/8/layout/hList2"/>
    <dgm:cxn modelId="{4E744DBA-5AF0-4928-ABA4-1C3FD19EB1ED}" type="presOf" srcId="{0861175F-9EC3-4EBE-A364-9F134B5D9B03}" destId="{C5F9C056-487B-45A7-B5A4-CCAFB92D8B21}" srcOrd="0" destOrd="1" presId="urn:microsoft.com/office/officeart/2005/8/layout/hList2"/>
    <dgm:cxn modelId="{AC27C9C2-4687-44F0-AF6E-BBE26FD6016D}" srcId="{B5F501A9-606A-4231-B930-E0E479E9BB61}" destId="{853C0176-9A3F-45C5-ADFF-870405A85C7E}" srcOrd="0" destOrd="0" parTransId="{423460BD-A874-4FC3-BD02-888F0F065BC1}" sibTransId="{AD7E8EFE-FD7B-45F0-A1B0-95133ADC5B0C}"/>
    <dgm:cxn modelId="{78CAF2C8-525E-4A8C-BE71-E2BF016A1E79}" type="presOf" srcId="{22126062-9D01-49D5-9528-904DB8AD8F0B}" destId="{1067E4B3-F34C-4356-A5E6-D1587CAC34B1}" srcOrd="0" destOrd="0" presId="urn:microsoft.com/office/officeart/2005/8/layout/hList2"/>
    <dgm:cxn modelId="{AD6772CE-800A-4DC7-BA09-03402F6A7885}" srcId="{25ED96DC-B781-4057-91C8-494718F4CA97}" destId="{0D8ADD6F-0716-4D46-A15D-AFA5CB45E994}" srcOrd="2" destOrd="0" parTransId="{FDDF50B9-B8DD-4ECE-B2C5-81B80E6CCDC6}" sibTransId="{8D478F8A-47C7-4369-87A8-9A23B97B2350}"/>
    <dgm:cxn modelId="{3397ACDB-0A66-4F31-97A6-9E53ABF3C41B}" srcId="{22126062-9D01-49D5-9528-904DB8AD8F0B}" destId="{FFD5274E-27B3-470C-BB68-A4EB0A7085EB}" srcOrd="2" destOrd="0" parTransId="{161BD610-FB71-438C-AD8C-FC0353758D59}" sibTransId="{4F071172-31C0-40C4-A291-9064512048BE}"/>
    <dgm:cxn modelId="{A4A915DC-E6F4-4C2A-A74B-0CA6B5CB4881}" srcId="{0D8ADD6F-0716-4D46-A15D-AFA5CB45E994}" destId="{9F6E6216-8A65-4BD7-B1A7-4A68B9AC1E83}" srcOrd="0" destOrd="0" parTransId="{BE82B5F6-D062-44D5-B865-4F42EAA01876}" sibTransId="{C4A813F5-1F78-4163-B066-510923779308}"/>
    <dgm:cxn modelId="{849CA1E1-2B54-47A4-A71F-7B0B9E318941}" srcId="{0D8ADD6F-0716-4D46-A15D-AFA5CB45E994}" destId="{0861175F-9EC3-4EBE-A364-9F134B5D9B03}" srcOrd="1" destOrd="0" parTransId="{18676B59-8B48-492F-B544-D1D3FB51DC95}" sibTransId="{DC14B535-DB8E-4879-804C-62166CC54FFE}"/>
    <dgm:cxn modelId="{A7DED6EE-A288-46CE-A2BD-DA08D174E640}" srcId="{0D8ADD6F-0716-4D46-A15D-AFA5CB45E994}" destId="{3BE76BFA-8D85-48F7-9376-E46D6A3D17B5}" srcOrd="3" destOrd="0" parTransId="{72944110-6C38-44DD-8480-DECA4F86A6BF}" sibTransId="{CD43D5EA-E86A-4BB8-9E9F-F5BC75808603}"/>
    <dgm:cxn modelId="{75A018F1-AA52-4B17-A7BC-EDA588B4ABE5}" type="presOf" srcId="{853C0176-9A3F-45C5-ADFF-870405A85C7E}" destId="{968DA176-C5C5-4DEA-9524-5C8A2410F1A1}" srcOrd="0" destOrd="0" presId="urn:microsoft.com/office/officeart/2005/8/layout/hList2"/>
    <dgm:cxn modelId="{0B6D6DF7-EA27-4D60-A80E-D72BA57B5643}" srcId="{B5F501A9-606A-4231-B930-E0E479E9BB61}" destId="{5306F491-0E50-4D2D-8881-9C0EFA259121}" srcOrd="1" destOrd="0" parTransId="{9643B1F1-4363-4F35-8884-A17B54DE4974}" sibTransId="{D876D431-DA67-4D16-9714-9A8832BDAD0C}"/>
    <dgm:cxn modelId="{11765AFB-D8B5-40CD-9207-6A16DD44AFF8}" type="presOf" srcId="{7E3383A7-F790-4B40-AB27-3E663420C0ED}" destId="{C5F9C056-487B-45A7-B5A4-CCAFB92D8B21}" srcOrd="0" destOrd="2" presId="urn:microsoft.com/office/officeart/2005/8/layout/hList2"/>
    <dgm:cxn modelId="{EF2C7E65-A827-4EC7-9D68-C3174607CC2F}" type="presParOf" srcId="{8D906792-9527-42BE-9B02-6BC196B3FFEA}" destId="{7F3B4BC8-3085-45A2-B80C-3A5DE48A7792}" srcOrd="0" destOrd="0" presId="urn:microsoft.com/office/officeart/2005/8/layout/hList2"/>
    <dgm:cxn modelId="{86401801-6DC2-4AD7-998C-B53B46110E43}" type="presParOf" srcId="{7F3B4BC8-3085-45A2-B80C-3A5DE48A7792}" destId="{62C6FB05-5962-4761-9C6F-DAB1233439D3}" srcOrd="0" destOrd="0" presId="urn:microsoft.com/office/officeart/2005/8/layout/hList2"/>
    <dgm:cxn modelId="{1868AB17-F44D-4557-9A17-C7538C50D1ED}" type="presParOf" srcId="{7F3B4BC8-3085-45A2-B80C-3A5DE48A7792}" destId="{968DA176-C5C5-4DEA-9524-5C8A2410F1A1}" srcOrd="1" destOrd="0" presId="urn:microsoft.com/office/officeart/2005/8/layout/hList2"/>
    <dgm:cxn modelId="{0A77A66C-C673-4E86-B3E9-B096B0ADD66B}" type="presParOf" srcId="{7F3B4BC8-3085-45A2-B80C-3A5DE48A7792}" destId="{237EC137-4693-4287-B9DB-CBC84E44C92B}" srcOrd="2" destOrd="0" presId="urn:microsoft.com/office/officeart/2005/8/layout/hList2"/>
    <dgm:cxn modelId="{E61A9326-5DAF-462C-864A-861764EFE494}" type="presParOf" srcId="{8D906792-9527-42BE-9B02-6BC196B3FFEA}" destId="{2252BAC6-5A02-41AE-80A0-0A7AF5EDB8E0}" srcOrd="1" destOrd="0" presId="urn:microsoft.com/office/officeart/2005/8/layout/hList2"/>
    <dgm:cxn modelId="{533668A1-113A-4F82-9496-854C33939D99}" type="presParOf" srcId="{8D906792-9527-42BE-9B02-6BC196B3FFEA}" destId="{9CD0DA7D-4511-4F17-911C-8D3031EB8D75}" srcOrd="2" destOrd="0" presId="urn:microsoft.com/office/officeart/2005/8/layout/hList2"/>
    <dgm:cxn modelId="{FB3A0F89-7715-435C-8C8A-B9CA72047238}" type="presParOf" srcId="{9CD0DA7D-4511-4F17-911C-8D3031EB8D75}" destId="{464A176E-B95F-49FF-A194-A5BB5ECE34F4}" srcOrd="0" destOrd="0" presId="urn:microsoft.com/office/officeart/2005/8/layout/hList2"/>
    <dgm:cxn modelId="{179EA466-3A70-4FAC-B93D-C2D5B2859A66}" type="presParOf" srcId="{9CD0DA7D-4511-4F17-911C-8D3031EB8D75}" destId="{9A27D324-2FBE-4202-B3FC-1F5CCBE01E26}" srcOrd="1" destOrd="0" presId="urn:microsoft.com/office/officeart/2005/8/layout/hList2"/>
    <dgm:cxn modelId="{A2D5871C-CDE4-47A1-AAA2-1C3B74E95DB2}" type="presParOf" srcId="{9CD0DA7D-4511-4F17-911C-8D3031EB8D75}" destId="{1067E4B3-F34C-4356-A5E6-D1587CAC34B1}" srcOrd="2" destOrd="0" presId="urn:microsoft.com/office/officeart/2005/8/layout/hList2"/>
    <dgm:cxn modelId="{71F75B85-EF75-4D13-9E64-9FDF14F64AA5}" type="presParOf" srcId="{8D906792-9527-42BE-9B02-6BC196B3FFEA}" destId="{4F7D8CE2-CB45-4644-9C47-10DBCFC1E64C}" srcOrd="3" destOrd="0" presId="urn:microsoft.com/office/officeart/2005/8/layout/hList2"/>
    <dgm:cxn modelId="{48409A66-4CC5-428F-81C4-B1C219D6EE0E}" type="presParOf" srcId="{8D906792-9527-42BE-9B02-6BC196B3FFEA}" destId="{D55B7547-57B0-4C40-99AC-D24043145510}" srcOrd="4" destOrd="0" presId="urn:microsoft.com/office/officeart/2005/8/layout/hList2"/>
    <dgm:cxn modelId="{6FF8E6F8-A83F-47B0-A410-7F763C10E329}" type="presParOf" srcId="{D55B7547-57B0-4C40-99AC-D24043145510}" destId="{C5EC1429-A93B-4095-B5D6-FB14A36D6746}" srcOrd="0" destOrd="0" presId="urn:microsoft.com/office/officeart/2005/8/layout/hList2"/>
    <dgm:cxn modelId="{247D366E-3531-4587-BDFC-36FBE88AD328}" type="presParOf" srcId="{D55B7547-57B0-4C40-99AC-D24043145510}" destId="{C5F9C056-487B-45A7-B5A4-CCAFB92D8B21}" srcOrd="1" destOrd="0" presId="urn:microsoft.com/office/officeart/2005/8/layout/hList2"/>
    <dgm:cxn modelId="{5CFEE04C-419A-4242-A7CD-B5634CC31250}" type="presParOf" srcId="{D55B7547-57B0-4C40-99AC-D24043145510}" destId="{8854C062-0ACD-447A-A1A5-733CFD1FDE6B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7EC137-4693-4287-B9DB-CBC84E44C92B}">
      <dsp:nvSpPr>
        <dsp:cNvPr id="0" name=""/>
        <dsp:cNvSpPr/>
      </dsp:nvSpPr>
      <dsp:spPr>
        <a:xfrm rot="16200000">
          <a:off x="-1655651" y="2629864"/>
          <a:ext cx="3970559" cy="528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66513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I" sz="2500" b="1" kern="1200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Financement</a:t>
          </a:r>
        </a:p>
      </dsp:txBody>
      <dsp:txXfrm>
        <a:off x="-1655651" y="2629864"/>
        <a:ext cx="3970559" cy="528959"/>
      </dsp:txXfrm>
    </dsp:sp>
    <dsp:sp modelId="{968DA176-C5C5-4DEA-9524-5C8A2410F1A1}">
      <dsp:nvSpPr>
        <dsp:cNvPr id="0" name=""/>
        <dsp:cNvSpPr/>
      </dsp:nvSpPr>
      <dsp:spPr>
        <a:xfrm>
          <a:off x="594108" y="909064"/>
          <a:ext cx="2634781" cy="3970559"/>
        </a:xfrm>
        <a:prstGeom prst="rect">
          <a:avLst/>
        </a:prstGeom>
        <a:solidFill>
          <a:srgbClr val="18B84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6651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Projets reproductibles et évolutifs avec une préparation plus rapide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Collecte de fonds concessionnels  par cofinancement avec la finance verte et d’autres bailleurs de fonds</a:t>
          </a:r>
        </a:p>
      </dsp:txBody>
      <dsp:txXfrm>
        <a:off x="594108" y="909064"/>
        <a:ext cx="2634781" cy="3970559"/>
      </dsp:txXfrm>
    </dsp:sp>
    <dsp:sp modelId="{62C6FB05-5962-4761-9C6F-DAB1233439D3}">
      <dsp:nvSpPr>
        <dsp:cNvPr id="0" name=""/>
        <dsp:cNvSpPr/>
      </dsp:nvSpPr>
      <dsp:spPr>
        <a:xfrm>
          <a:off x="65148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7E4B3-F34C-4356-A5E6-D1587CAC34B1}">
      <dsp:nvSpPr>
        <dsp:cNvPr id="0" name=""/>
        <dsp:cNvSpPr/>
      </dsp:nvSpPr>
      <dsp:spPr>
        <a:xfrm rot="16200000">
          <a:off x="2200254" y="2635819"/>
          <a:ext cx="3970559" cy="528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66513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I" sz="2500" b="1" kern="1200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Connaissance</a:t>
          </a:r>
        </a:p>
      </dsp:txBody>
      <dsp:txXfrm>
        <a:off x="2200254" y="2635819"/>
        <a:ext cx="3970559" cy="528959"/>
      </dsp:txXfrm>
    </dsp:sp>
    <dsp:sp modelId="{9A27D324-2FBE-4202-B3FC-1F5CCBE01E26}">
      <dsp:nvSpPr>
        <dsp:cNvPr id="0" name=""/>
        <dsp:cNvSpPr/>
      </dsp:nvSpPr>
      <dsp:spPr>
        <a:xfrm>
          <a:off x="4450014" y="909064"/>
          <a:ext cx="2634781" cy="3970559"/>
        </a:xfrm>
        <a:prstGeom prst="rect">
          <a:avLst/>
        </a:prstGeom>
        <a:solidFill>
          <a:srgbClr val="E79B0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6651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Échange Sud- Sud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Renforcement des capacités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Etudes techniques et des bonnes pratiques</a:t>
          </a:r>
        </a:p>
      </dsp:txBody>
      <dsp:txXfrm>
        <a:off x="4450014" y="909064"/>
        <a:ext cx="2634781" cy="3970559"/>
      </dsp:txXfrm>
    </dsp:sp>
    <dsp:sp modelId="{464A176E-B95F-49FF-A194-A5BB5ECE34F4}">
      <dsp:nvSpPr>
        <dsp:cNvPr id="0" name=""/>
        <dsp:cNvSpPr/>
      </dsp:nvSpPr>
      <dsp:spPr>
        <a:xfrm>
          <a:off x="3921054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54C062-0ACD-447A-A1A5-733CFD1FDE6B}">
      <dsp:nvSpPr>
        <dsp:cNvPr id="0" name=""/>
        <dsp:cNvSpPr/>
      </dsp:nvSpPr>
      <dsp:spPr>
        <a:xfrm rot="16200000">
          <a:off x="6056160" y="2629864"/>
          <a:ext cx="3970559" cy="5289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66513" bIns="0" numCol="1" spcCol="1270" anchor="t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I" sz="2500" b="1" kern="1200" noProof="0" dirty="0">
              <a:solidFill>
                <a:srgbClr val="021F43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Investissements privés</a:t>
          </a:r>
        </a:p>
      </dsp:txBody>
      <dsp:txXfrm>
        <a:off x="6056160" y="2629864"/>
        <a:ext cx="3970559" cy="528959"/>
      </dsp:txXfrm>
    </dsp:sp>
    <dsp:sp modelId="{C5F9C056-487B-45A7-B5A4-CCAFB92D8B21}">
      <dsp:nvSpPr>
        <dsp:cNvPr id="0" name=""/>
        <dsp:cNvSpPr/>
      </dsp:nvSpPr>
      <dsp:spPr>
        <a:xfrm>
          <a:off x="8305920" y="909064"/>
          <a:ext cx="2634781" cy="3970559"/>
        </a:xfrm>
        <a:prstGeom prst="rect">
          <a:avLst/>
        </a:prstGeom>
        <a:solidFill>
          <a:srgbClr val="92001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466513" rIns="184912" bIns="184912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Mitigation de risques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Environnement propice à l’investissement à long terme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Investissements IFC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I" sz="2000" kern="1200" noProof="0" dirty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Garantie BM, IFC, et MIGA</a:t>
          </a:r>
        </a:p>
      </dsp:txBody>
      <dsp:txXfrm>
        <a:off x="8305920" y="909064"/>
        <a:ext cx="2634781" cy="3970559"/>
      </dsp:txXfrm>
    </dsp:sp>
    <dsp:sp modelId="{C5EC1429-A93B-4095-B5D6-FB14A36D6746}">
      <dsp:nvSpPr>
        <dsp:cNvPr id="0" name=""/>
        <dsp:cNvSpPr/>
      </dsp:nvSpPr>
      <dsp:spPr>
        <a:xfrm>
          <a:off x="7776960" y="210837"/>
          <a:ext cx="1057919" cy="105791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1FDD3-6938-4C84-8BD2-1B3975F186D5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17D5-0C4A-40FD-B370-1A249FFFE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51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917D5-0C4A-40FD-B370-1A249FFFEA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307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5917D5-0C4A-40FD-B370-1A249FFFEA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2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 flipV="1">
            <a:off x="0" y="1"/>
            <a:ext cx="12192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9" name="Line 1086"/>
          <p:cNvSpPr>
            <a:spLocks noChangeShapeType="1"/>
          </p:cNvSpPr>
          <p:nvPr/>
        </p:nvSpPr>
        <p:spPr bwMode="auto">
          <a:xfrm>
            <a:off x="645585" y="617539"/>
            <a:ext cx="2116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0" name="Line 1087"/>
          <p:cNvSpPr>
            <a:spLocks noChangeShapeType="1"/>
          </p:cNvSpPr>
          <p:nvPr/>
        </p:nvSpPr>
        <p:spPr bwMode="auto">
          <a:xfrm>
            <a:off x="645585" y="617539"/>
            <a:ext cx="2116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1" name="Rectangle 1088"/>
          <p:cNvSpPr>
            <a:spLocks noChangeArrowheads="1"/>
          </p:cNvSpPr>
          <p:nvPr/>
        </p:nvSpPr>
        <p:spPr bwMode="auto">
          <a:xfrm>
            <a:off x="645585" y="617539"/>
            <a:ext cx="2116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12" name="Rectangle 1089"/>
          <p:cNvSpPr>
            <a:spLocks noChangeArrowheads="1"/>
          </p:cNvSpPr>
          <p:nvPr/>
        </p:nvSpPr>
        <p:spPr bwMode="auto">
          <a:xfrm>
            <a:off x="645585" y="617539"/>
            <a:ext cx="2116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13" name="Freeform 1098"/>
          <p:cNvSpPr>
            <a:spLocks/>
          </p:cNvSpPr>
          <p:nvPr/>
        </p:nvSpPr>
        <p:spPr bwMode="auto">
          <a:xfrm>
            <a:off x="649818" y="617539"/>
            <a:ext cx="4233" cy="1587"/>
          </a:xfrm>
          <a:custGeom>
            <a:avLst/>
            <a:gdLst>
              <a:gd name="T0" fmla="*/ 0 w 2"/>
              <a:gd name="T1" fmla="*/ 0 h 1587"/>
              <a:gd name="T2" fmla="*/ 2147483646 w 2"/>
              <a:gd name="T3" fmla="*/ 0 h 1587"/>
              <a:gd name="T4" fmla="*/ 2147483646 w 2"/>
              <a:gd name="T5" fmla="*/ 0 h 1587"/>
              <a:gd name="T6" fmla="*/ 2147483646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6 w 2"/>
              <a:gd name="T35" fmla="*/ 0 h 1587"/>
              <a:gd name="T36" fmla="*/ 2147483646 w 2"/>
              <a:gd name="T37" fmla="*/ 0 h 1587"/>
              <a:gd name="T38" fmla="*/ 2147483646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4" name="Freeform 1115"/>
          <p:cNvSpPr>
            <a:spLocks/>
          </p:cNvSpPr>
          <p:nvPr/>
        </p:nvSpPr>
        <p:spPr bwMode="auto">
          <a:xfrm>
            <a:off x="611718" y="473075"/>
            <a:ext cx="4233" cy="3175"/>
          </a:xfrm>
          <a:custGeom>
            <a:avLst/>
            <a:gdLst>
              <a:gd name="T0" fmla="*/ 0 w 2"/>
              <a:gd name="T1" fmla="*/ 2147483646 h 2"/>
              <a:gd name="T2" fmla="*/ 0 w 2"/>
              <a:gd name="T3" fmla="*/ 2147483646 h 2"/>
              <a:gd name="T4" fmla="*/ 0 w 2"/>
              <a:gd name="T5" fmla="*/ 2147483646 h 2"/>
              <a:gd name="T6" fmla="*/ 0 w 2"/>
              <a:gd name="T7" fmla="*/ 2147483646 h 2"/>
              <a:gd name="T8" fmla="*/ 0 w 2"/>
              <a:gd name="T9" fmla="*/ 2147483646 h 2"/>
              <a:gd name="T10" fmla="*/ 0 w 2"/>
              <a:gd name="T11" fmla="*/ 2147483646 h 2"/>
              <a:gd name="T12" fmla="*/ 2147483646 w 2"/>
              <a:gd name="T13" fmla="*/ 2147483646 h 2"/>
              <a:gd name="T14" fmla="*/ 2147483646 w 2"/>
              <a:gd name="T15" fmla="*/ 2147483646 h 2"/>
              <a:gd name="T16" fmla="*/ 2147483646 w 2"/>
              <a:gd name="T17" fmla="*/ 0 h 2"/>
              <a:gd name="T18" fmla="*/ 0 w 2"/>
              <a:gd name="T19" fmla="*/ 2147483646 h 2"/>
              <a:gd name="T20" fmla="*/ 0 w 2"/>
              <a:gd name="T21" fmla="*/ 2147483646 h 2"/>
              <a:gd name="T22" fmla="*/ 0 w 2"/>
              <a:gd name="T23" fmla="*/ 2147483646 h 2"/>
              <a:gd name="T24" fmla="*/ 0 w 2"/>
              <a:gd name="T25" fmla="*/ 2147483646 h 2"/>
              <a:gd name="T26" fmla="*/ 0 w 2"/>
              <a:gd name="T27" fmla="*/ 2147483646 h 2"/>
              <a:gd name="T28" fmla="*/ 2147483646 w 2"/>
              <a:gd name="T29" fmla="*/ 2147483646 h 2"/>
              <a:gd name="T30" fmla="*/ 2147483646 w 2"/>
              <a:gd name="T31" fmla="*/ 2147483646 h 2"/>
              <a:gd name="T32" fmla="*/ 2147483646 w 2"/>
              <a:gd name="T33" fmla="*/ 2147483646 h 2"/>
              <a:gd name="T34" fmla="*/ 2147483646 w 2"/>
              <a:gd name="T35" fmla="*/ 2147483646 h 2"/>
              <a:gd name="T36" fmla="*/ 2147483646 w 2"/>
              <a:gd name="T37" fmla="*/ 2147483646 h 2"/>
              <a:gd name="T38" fmla="*/ 2147483646 w 2"/>
              <a:gd name="T39" fmla="*/ 2147483646 h 2"/>
              <a:gd name="T40" fmla="*/ 0 w 2"/>
              <a:gd name="T41" fmla="*/ 2147483646 h 2"/>
              <a:gd name="T42" fmla="*/ 0 w 2"/>
              <a:gd name="T43" fmla="*/ 2147483646 h 2"/>
              <a:gd name="T44" fmla="*/ 0 w 2"/>
              <a:gd name="T45" fmla="*/ 2147483646 h 2"/>
              <a:gd name="T46" fmla="*/ 0 w 2"/>
              <a:gd name="T47" fmla="*/ 2147483646 h 2"/>
              <a:gd name="T48" fmla="*/ 0 w 2"/>
              <a:gd name="T49" fmla="*/ 2147483646 h 2"/>
              <a:gd name="T50" fmla="*/ 0 w 2"/>
              <a:gd name="T51" fmla="*/ 2147483646 h 2"/>
              <a:gd name="T52" fmla="*/ 0 w 2"/>
              <a:gd name="T53" fmla="*/ 2147483646 h 2"/>
              <a:gd name="T54" fmla="*/ 2147483646 w 2"/>
              <a:gd name="T55" fmla="*/ 2147483646 h 2"/>
              <a:gd name="T56" fmla="*/ 0 w 2"/>
              <a:gd name="T57" fmla="*/ 2147483646 h 2"/>
              <a:gd name="T58" fmla="*/ 2147483646 w 2"/>
              <a:gd name="T59" fmla="*/ 2147483646 h 2"/>
              <a:gd name="T60" fmla="*/ 2147483646 w 2"/>
              <a:gd name="T61" fmla="*/ 2147483646 h 2"/>
              <a:gd name="T62" fmla="*/ 2147483646 w 2"/>
              <a:gd name="T63" fmla="*/ 2147483646 h 2"/>
              <a:gd name="T64" fmla="*/ 0 w 2"/>
              <a:gd name="T65" fmla="*/ 2147483646 h 2"/>
              <a:gd name="T66" fmla="*/ 0 w 2"/>
              <a:gd name="T67" fmla="*/ 2147483646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5" name="Freeform 1120"/>
          <p:cNvSpPr>
            <a:spLocks/>
          </p:cNvSpPr>
          <p:nvPr/>
        </p:nvSpPr>
        <p:spPr bwMode="auto">
          <a:xfrm>
            <a:off x="611718" y="463551"/>
            <a:ext cx="4233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6 h 2"/>
              <a:gd name="T4" fmla="*/ 0 w 2"/>
              <a:gd name="T5" fmla="*/ 2147483646 h 2"/>
              <a:gd name="T6" fmla="*/ 0 w 2"/>
              <a:gd name="T7" fmla="*/ 2147483646 h 2"/>
              <a:gd name="T8" fmla="*/ 2147483646 w 2"/>
              <a:gd name="T9" fmla="*/ 2147483646 h 2"/>
              <a:gd name="T10" fmla="*/ 2147483646 w 2"/>
              <a:gd name="T11" fmla="*/ 0 h 2"/>
              <a:gd name="T12" fmla="*/ 2147483646 w 2"/>
              <a:gd name="T13" fmla="*/ 0 h 2"/>
              <a:gd name="T14" fmla="*/ 2147483646 w 2"/>
              <a:gd name="T15" fmla="*/ 0 h 2"/>
              <a:gd name="T16" fmla="*/ 0 w 2"/>
              <a:gd name="T17" fmla="*/ 0 h 2"/>
              <a:gd name="T18" fmla="*/ 0 w 2"/>
              <a:gd name="T19" fmla="*/ 2147483646 h 2"/>
              <a:gd name="T20" fmla="*/ 0 w 2"/>
              <a:gd name="T21" fmla="*/ 2147483646 h 2"/>
              <a:gd name="T22" fmla="*/ 2147483646 w 2"/>
              <a:gd name="T23" fmla="*/ 0 h 2"/>
              <a:gd name="T24" fmla="*/ 2147483646 w 2"/>
              <a:gd name="T25" fmla="*/ 0 h 2"/>
              <a:gd name="T26" fmla="*/ 2147483646 w 2"/>
              <a:gd name="T27" fmla="*/ 0 h 2"/>
              <a:gd name="T28" fmla="*/ 2147483646 w 2"/>
              <a:gd name="T29" fmla="*/ 2147483646 h 2"/>
              <a:gd name="T30" fmla="*/ 0 w 2"/>
              <a:gd name="T31" fmla="*/ 2147483646 h 2"/>
              <a:gd name="T32" fmla="*/ 0 w 2"/>
              <a:gd name="T33" fmla="*/ 2147483646 h 2"/>
              <a:gd name="T34" fmla="*/ 0 w 2"/>
              <a:gd name="T35" fmla="*/ 2147483646 h 2"/>
              <a:gd name="T36" fmla="*/ 0 w 2"/>
              <a:gd name="T37" fmla="*/ 2147483646 h 2"/>
              <a:gd name="T38" fmla="*/ 0 w 2"/>
              <a:gd name="T39" fmla="*/ 2147483646 h 2"/>
              <a:gd name="T40" fmla="*/ 0 w 2"/>
              <a:gd name="T41" fmla="*/ 2147483646 h 2"/>
              <a:gd name="T42" fmla="*/ 0 w 2"/>
              <a:gd name="T43" fmla="*/ 2147483646 h 2"/>
              <a:gd name="T44" fmla="*/ 0 w 2"/>
              <a:gd name="T45" fmla="*/ 2147483646 h 2"/>
              <a:gd name="T46" fmla="*/ 2147483646 w 2"/>
              <a:gd name="T47" fmla="*/ 2147483646 h 2"/>
              <a:gd name="T48" fmla="*/ 0 w 2"/>
              <a:gd name="T49" fmla="*/ 2147483646 h 2"/>
              <a:gd name="T50" fmla="*/ 0 w 2"/>
              <a:gd name="T51" fmla="*/ 2147483646 h 2"/>
              <a:gd name="T52" fmla="*/ 2147483646 w 2"/>
              <a:gd name="T53" fmla="*/ 2147483646 h 2"/>
              <a:gd name="T54" fmla="*/ 2147483646 w 2"/>
              <a:gd name="T55" fmla="*/ 2147483646 h 2"/>
              <a:gd name="T56" fmla="*/ 2147483646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6" name="Freeform 1134"/>
          <p:cNvSpPr>
            <a:spLocks/>
          </p:cNvSpPr>
          <p:nvPr/>
        </p:nvSpPr>
        <p:spPr bwMode="auto">
          <a:xfrm>
            <a:off x="937685" y="514350"/>
            <a:ext cx="4233" cy="6350"/>
          </a:xfrm>
          <a:custGeom>
            <a:avLst/>
            <a:gdLst>
              <a:gd name="T0" fmla="*/ 2147483646 w 2"/>
              <a:gd name="T1" fmla="*/ 2147483646 h 4"/>
              <a:gd name="T2" fmla="*/ 2147483646 w 2"/>
              <a:gd name="T3" fmla="*/ 2147483646 h 4"/>
              <a:gd name="T4" fmla="*/ 2147483646 w 2"/>
              <a:gd name="T5" fmla="*/ 2147483646 h 4"/>
              <a:gd name="T6" fmla="*/ 2147483646 w 2"/>
              <a:gd name="T7" fmla="*/ 2147483646 h 4"/>
              <a:gd name="T8" fmla="*/ 2147483646 w 2"/>
              <a:gd name="T9" fmla="*/ 0 h 4"/>
              <a:gd name="T10" fmla="*/ 2147483646 w 2"/>
              <a:gd name="T11" fmla="*/ 0 h 4"/>
              <a:gd name="T12" fmla="*/ 2147483646 w 2"/>
              <a:gd name="T13" fmla="*/ 0 h 4"/>
              <a:gd name="T14" fmla="*/ 0 w 2"/>
              <a:gd name="T15" fmla="*/ 2147483646 h 4"/>
              <a:gd name="T16" fmla="*/ 2147483646 w 2"/>
              <a:gd name="T17" fmla="*/ 2147483646 h 4"/>
              <a:gd name="T18" fmla="*/ 2147483646 w 2"/>
              <a:gd name="T19" fmla="*/ 2147483646 h 4"/>
              <a:gd name="T20" fmla="*/ 2147483646 w 2"/>
              <a:gd name="T21" fmla="*/ 2147483646 h 4"/>
              <a:gd name="T22" fmla="*/ 2147483646 w 2"/>
              <a:gd name="T23" fmla="*/ 0 h 4"/>
              <a:gd name="T24" fmla="*/ 2147483646 w 2"/>
              <a:gd name="T25" fmla="*/ 2147483646 h 4"/>
              <a:gd name="T26" fmla="*/ 2147483646 w 2"/>
              <a:gd name="T27" fmla="*/ 2147483646 h 4"/>
              <a:gd name="T28" fmla="*/ 2147483646 w 2"/>
              <a:gd name="T29" fmla="*/ 2147483646 h 4"/>
              <a:gd name="T30" fmla="*/ 2147483646 w 2"/>
              <a:gd name="T31" fmla="*/ 2147483646 h 4"/>
              <a:gd name="T32" fmla="*/ 2147483646 w 2"/>
              <a:gd name="T33" fmla="*/ 2147483646 h 4"/>
              <a:gd name="T34" fmla="*/ 2147483646 w 2"/>
              <a:gd name="T35" fmla="*/ 2147483646 h 4"/>
              <a:gd name="T36" fmla="*/ 2147483646 w 2"/>
              <a:gd name="T37" fmla="*/ 2147483646 h 4"/>
              <a:gd name="T38" fmla="*/ 2147483646 w 2"/>
              <a:gd name="T39" fmla="*/ 2147483646 h 4"/>
              <a:gd name="T40" fmla="*/ 2147483646 w 2"/>
              <a:gd name="T41" fmla="*/ 2147483646 h 4"/>
              <a:gd name="T42" fmla="*/ 2147483646 w 2"/>
              <a:gd name="T43" fmla="*/ 2147483646 h 4"/>
              <a:gd name="T44" fmla="*/ 2147483646 w 2"/>
              <a:gd name="T45" fmla="*/ 2147483646 h 4"/>
              <a:gd name="T46" fmla="*/ 2147483646 w 2"/>
              <a:gd name="T47" fmla="*/ 2147483646 h 4"/>
              <a:gd name="T48" fmla="*/ 2147483646 w 2"/>
              <a:gd name="T49" fmla="*/ 2147483646 h 4"/>
              <a:gd name="T50" fmla="*/ 2147483646 w 2"/>
              <a:gd name="T51" fmla="*/ 2147483646 h 4"/>
              <a:gd name="T52" fmla="*/ 0 w 2"/>
              <a:gd name="T53" fmla="*/ 2147483646 h 4"/>
              <a:gd name="T54" fmla="*/ 2147483646 w 2"/>
              <a:gd name="T55" fmla="*/ 2147483646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7" name="Freeform 1141"/>
          <p:cNvSpPr>
            <a:spLocks/>
          </p:cNvSpPr>
          <p:nvPr/>
        </p:nvSpPr>
        <p:spPr bwMode="auto">
          <a:xfrm>
            <a:off x="941918" y="479425"/>
            <a:ext cx="2116" cy="6350"/>
          </a:xfrm>
          <a:custGeom>
            <a:avLst/>
            <a:gdLst>
              <a:gd name="T0" fmla="*/ 0 w 1587"/>
              <a:gd name="T1" fmla="*/ 2147483646 h 4"/>
              <a:gd name="T2" fmla="*/ 0 w 1587"/>
              <a:gd name="T3" fmla="*/ 2147483646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6 h 4"/>
              <a:gd name="T10" fmla="*/ 0 w 1587"/>
              <a:gd name="T11" fmla="*/ 2147483646 h 4"/>
              <a:gd name="T12" fmla="*/ 0 w 1587"/>
              <a:gd name="T13" fmla="*/ 2147483646 h 4"/>
              <a:gd name="T14" fmla="*/ 0 w 1587"/>
              <a:gd name="T15" fmla="*/ 2147483646 h 4"/>
              <a:gd name="T16" fmla="*/ 0 w 1587"/>
              <a:gd name="T17" fmla="*/ 2147483646 h 4"/>
              <a:gd name="T18" fmla="*/ 0 w 1587"/>
              <a:gd name="T19" fmla="*/ 2147483646 h 4"/>
              <a:gd name="T20" fmla="*/ 0 w 1587"/>
              <a:gd name="T21" fmla="*/ 2147483646 h 4"/>
              <a:gd name="T22" fmla="*/ 0 w 1587"/>
              <a:gd name="T23" fmla="*/ 2147483646 h 4"/>
              <a:gd name="T24" fmla="*/ 0 w 1587"/>
              <a:gd name="T25" fmla="*/ 2147483646 h 4"/>
              <a:gd name="T26" fmla="*/ 0 w 1587"/>
              <a:gd name="T27" fmla="*/ 2147483646 h 4"/>
              <a:gd name="T28" fmla="*/ 0 w 1587"/>
              <a:gd name="T29" fmla="*/ 2147483646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8" name="Freeform 1148"/>
          <p:cNvSpPr>
            <a:spLocks/>
          </p:cNvSpPr>
          <p:nvPr/>
        </p:nvSpPr>
        <p:spPr bwMode="auto">
          <a:xfrm>
            <a:off x="924985" y="460376"/>
            <a:ext cx="4233" cy="3175"/>
          </a:xfrm>
          <a:custGeom>
            <a:avLst/>
            <a:gdLst>
              <a:gd name="T0" fmla="*/ 2147483646 w 2"/>
              <a:gd name="T1" fmla="*/ 2147483646 h 2"/>
              <a:gd name="T2" fmla="*/ 2147483646 w 2"/>
              <a:gd name="T3" fmla="*/ 0 h 2"/>
              <a:gd name="T4" fmla="*/ 2147483646 w 2"/>
              <a:gd name="T5" fmla="*/ 0 h 2"/>
              <a:gd name="T6" fmla="*/ 2147483646 w 2"/>
              <a:gd name="T7" fmla="*/ 0 h 2"/>
              <a:gd name="T8" fmla="*/ 2147483646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6 h 2"/>
              <a:gd name="T16" fmla="*/ 0 w 2"/>
              <a:gd name="T17" fmla="*/ 2147483646 h 2"/>
              <a:gd name="T18" fmla="*/ 0 w 2"/>
              <a:gd name="T19" fmla="*/ 2147483646 h 2"/>
              <a:gd name="T20" fmla="*/ 2147483646 w 2"/>
              <a:gd name="T21" fmla="*/ 2147483646 h 2"/>
              <a:gd name="T22" fmla="*/ 2147483646 w 2"/>
              <a:gd name="T23" fmla="*/ 2147483646 h 2"/>
              <a:gd name="T24" fmla="*/ 2147483646 w 2"/>
              <a:gd name="T25" fmla="*/ 0 h 2"/>
              <a:gd name="T26" fmla="*/ 2147483646 w 2"/>
              <a:gd name="T27" fmla="*/ 0 h 2"/>
              <a:gd name="T28" fmla="*/ 2147483646 w 2"/>
              <a:gd name="T29" fmla="*/ 0 h 2"/>
              <a:gd name="T30" fmla="*/ 0 w 2"/>
              <a:gd name="T31" fmla="*/ 2147483646 h 2"/>
              <a:gd name="T32" fmla="*/ 2147483646 w 2"/>
              <a:gd name="T33" fmla="*/ 2147483646 h 2"/>
              <a:gd name="T34" fmla="*/ 2147483646 w 2"/>
              <a:gd name="T35" fmla="*/ 0 h 2"/>
              <a:gd name="T36" fmla="*/ 0 w 2"/>
              <a:gd name="T37" fmla="*/ 2147483646 h 2"/>
              <a:gd name="T38" fmla="*/ 2147483646 w 2"/>
              <a:gd name="T39" fmla="*/ 2147483646 h 2"/>
              <a:gd name="T40" fmla="*/ 0 w 2"/>
              <a:gd name="T41" fmla="*/ 2147483646 h 2"/>
              <a:gd name="T42" fmla="*/ 0 w 2"/>
              <a:gd name="T43" fmla="*/ 2147483646 h 2"/>
              <a:gd name="T44" fmla="*/ 0 w 2"/>
              <a:gd name="T45" fmla="*/ 2147483646 h 2"/>
              <a:gd name="T46" fmla="*/ 0 w 2"/>
              <a:gd name="T47" fmla="*/ 2147483646 h 2"/>
              <a:gd name="T48" fmla="*/ 0 w 2"/>
              <a:gd name="T49" fmla="*/ 2147483646 h 2"/>
              <a:gd name="T50" fmla="*/ 0 w 2"/>
              <a:gd name="T51" fmla="*/ 2147483646 h 2"/>
              <a:gd name="T52" fmla="*/ 0 w 2"/>
              <a:gd name="T53" fmla="*/ 2147483646 h 2"/>
              <a:gd name="T54" fmla="*/ 0 w 2"/>
              <a:gd name="T55" fmla="*/ 2147483646 h 2"/>
              <a:gd name="T56" fmla="*/ 0 w 2"/>
              <a:gd name="T57" fmla="*/ 2147483646 h 2"/>
              <a:gd name="T58" fmla="*/ 2147483646 w 2"/>
              <a:gd name="T59" fmla="*/ 2147483646 h 2"/>
              <a:gd name="T60" fmla="*/ 2147483646 w 2"/>
              <a:gd name="T61" fmla="*/ 2147483646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19" name="Freeform 1150"/>
          <p:cNvSpPr>
            <a:spLocks/>
          </p:cNvSpPr>
          <p:nvPr/>
        </p:nvSpPr>
        <p:spPr bwMode="auto">
          <a:xfrm>
            <a:off x="912285" y="447676"/>
            <a:ext cx="2116" cy="3175"/>
          </a:xfrm>
          <a:custGeom>
            <a:avLst/>
            <a:gdLst>
              <a:gd name="T0" fmla="*/ 0 w 1587"/>
              <a:gd name="T1" fmla="*/ 2147483646 h 2"/>
              <a:gd name="T2" fmla="*/ 0 w 1587"/>
              <a:gd name="T3" fmla="*/ 0 h 2"/>
              <a:gd name="T4" fmla="*/ 0 w 1587"/>
              <a:gd name="T5" fmla="*/ 2147483646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0" name="Freeform 1152"/>
          <p:cNvSpPr>
            <a:spLocks/>
          </p:cNvSpPr>
          <p:nvPr/>
        </p:nvSpPr>
        <p:spPr bwMode="auto">
          <a:xfrm>
            <a:off x="912285" y="447676"/>
            <a:ext cx="4233" cy="3175"/>
          </a:xfrm>
          <a:custGeom>
            <a:avLst/>
            <a:gdLst>
              <a:gd name="T0" fmla="*/ 2147483646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6 h 2"/>
              <a:gd name="T10" fmla="*/ 2147483646 w 2"/>
              <a:gd name="T11" fmla="*/ 2147483646 h 2"/>
              <a:gd name="T12" fmla="*/ 2147483646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6 h 2"/>
              <a:gd name="T22" fmla="*/ 2147483646 w 2"/>
              <a:gd name="T23" fmla="*/ 2147483646 h 2"/>
              <a:gd name="T24" fmla="*/ 2147483646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1" name="Freeform 1154"/>
          <p:cNvSpPr>
            <a:spLocks/>
          </p:cNvSpPr>
          <p:nvPr/>
        </p:nvSpPr>
        <p:spPr bwMode="auto">
          <a:xfrm>
            <a:off x="886885" y="434975"/>
            <a:ext cx="4233" cy="1588"/>
          </a:xfrm>
          <a:custGeom>
            <a:avLst/>
            <a:gdLst>
              <a:gd name="T0" fmla="*/ 2147483646 w 2"/>
              <a:gd name="T1" fmla="*/ 0 h 1588"/>
              <a:gd name="T2" fmla="*/ 0 w 2"/>
              <a:gd name="T3" fmla="*/ 0 h 1588"/>
              <a:gd name="T4" fmla="*/ 2147483646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2" name="Freeform 1156"/>
          <p:cNvSpPr>
            <a:spLocks/>
          </p:cNvSpPr>
          <p:nvPr/>
        </p:nvSpPr>
        <p:spPr bwMode="auto">
          <a:xfrm>
            <a:off x="886885" y="431801"/>
            <a:ext cx="4233" cy="3175"/>
          </a:xfrm>
          <a:custGeom>
            <a:avLst/>
            <a:gdLst>
              <a:gd name="T0" fmla="*/ 2147483646 w 2"/>
              <a:gd name="T1" fmla="*/ 2147483646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6 h 2"/>
              <a:gd name="T8" fmla="*/ 2147483646 w 2"/>
              <a:gd name="T9" fmla="*/ 2147483646 h 2"/>
              <a:gd name="T10" fmla="*/ 2147483646 w 2"/>
              <a:gd name="T11" fmla="*/ 2147483646 h 2"/>
              <a:gd name="T12" fmla="*/ 2147483646 w 2"/>
              <a:gd name="T13" fmla="*/ 2147483646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6 h 2"/>
              <a:gd name="T20" fmla="*/ 2147483646 w 2"/>
              <a:gd name="T21" fmla="*/ 2147483646 h 2"/>
              <a:gd name="T22" fmla="*/ 2147483646 w 2"/>
              <a:gd name="T23" fmla="*/ 2147483646 h 2"/>
              <a:gd name="T24" fmla="*/ 2147483646 w 2"/>
              <a:gd name="T25" fmla="*/ 2147483646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3" name="Freeform 1163"/>
          <p:cNvSpPr>
            <a:spLocks/>
          </p:cNvSpPr>
          <p:nvPr/>
        </p:nvSpPr>
        <p:spPr bwMode="auto">
          <a:xfrm>
            <a:off x="814917" y="415926"/>
            <a:ext cx="8467" cy="3175"/>
          </a:xfrm>
          <a:custGeom>
            <a:avLst/>
            <a:gdLst>
              <a:gd name="T0" fmla="*/ 2147483646 w 4"/>
              <a:gd name="T1" fmla="*/ 2147483646 h 2"/>
              <a:gd name="T2" fmla="*/ 2147483646 w 4"/>
              <a:gd name="T3" fmla="*/ 2147483646 h 2"/>
              <a:gd name="T4" fmla="*/ 2147483646 w 4"/>
              <a:gd name="T5" fmla="*/ 2147483646 h 2"/>
              <a:gd name="T6" fmla="*/ 2147483646 w 4"/>
              <a:gd name="T7" fmla="*/ 0 h 2"/>
              <a:gd name="T8" fmla="*/ 2147483646 w 4"/>
              <a:gd name="T9" fmla="*/ 0 h 2"/>
              <a:gd name="T10" fmla="*/ 2147483646 w 4"/>
              <a:gd name="T11" fmla="*/ 0 h 2"/>
              <a:gd name="T12" fmla="*/ 2147483646 w 4"/>
              <a:gd name="T13" fmla="*/ 0 h 2"/>
              <a:gd name="T14" fmla="*/ 0 w 4"/>
              <a:gd name="T15" fmla="*/ 2147483646 h 2"/>
              <a:gd name="T16" fmla="*/ 2147483646 w 4"/>
              <a:gd name="T17" fmla="*/ 2147483646 h 2"/>
              <a:gd name="T18" fmla="*/ 2147483646 w 4"/>
              <a:gd name="T19" fmla="*/ 0 h 2"/>
              <a:gd name="T20" fmla="*/ 2147483646 w 4"/>
              <a:gd name="T21" fmla="*/ 2147483646 h 2"/>
              <a:gd name="T22" fmla="*/ 2147483646 w 4"/>
              <a:gd name="T23" fmla="*/ 0 h 2"/>
              <a:gd name="T24" fmla="*/ 2147483646 w 4"/>
              <a:gd name="T25" fmla="*/ 0 h 2"/>
              <a:gd name="T26" fmla="*/ 2147483646 w 4"/>
              <a:gd name="T27" fmla="*/ 0 h 2"/>
              <a:gd name="T28" fmla="*/ 2147483646 w 4"/>
              <a:gd name="T29" fmla="*/ 0 h 2"/>
              <a:gd name="T30" fmla="*/ 0 w 4"/>
              <a:gd name="T31" fmla="*/ 0 h 2"/>
              <a:gd name="T32" fmla="*/ 2147483646 w 4"/>
              <a:gd name="T33" fmla="*/ 2147483646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4" name="Freeform 1172"/>
          <p:cNvSpPr>
            <a:spLocks/>
          </p:cNvSpPr>
          <p:nvPr/>
        </p:nvSpPr>
        <p:spPr bwMode="auto">
          <a:xfrm>
            <a:off x="776818" y="476251"/>
            <a:ext cx="4233" cy="3175"/>
          </a:xfrm>
          <a:custGeom>
            <a:avLst/>
            <a:gdLst>
              <a:gd name="T0" fmla="*/ 0 w 2"/>
              <a:gd name="T1" fmla="*/ 2147483646 h 2"/>
              <a:gd name="T2" fmla="*/ 0 w 2"/>
              <a:gd name="T3" fmla="*/ 2147483646 h 2"/>
              <a:gd name="T4" fmla="*/ 2147483646 w 2"/>
              <a:gd name="T5" fmla="*/ 2147483646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6 h 2"/>
              <a:gd name="T14" fmla="*/ 0 w 2"/>
              <a:gd name="T15" fmla="*/ 2147483646 h 2"/>
              <a:gd name="T16" fmla="*/ 0 w 2"/>
              <a:gd name="T17" fmla="*/ 2147483646 h 2"/>
              <a:gd name="T18" fmla="*/ 0 w 2"/>
              <a:gd name="T19" fmla="*/ 2147483646 h 2"/>
              <a:gd name="T20" fmla="*/ 0 w 2"/>
              <a:gd name="T21" fmla="*/ 2147483646 h 2"/>
              <a:gd name="T22" fmla="*/ 0 w 2"/>
              <a:gd name="T23" fmla="*/ 2147483646 h 2"/>
              <a:gd name="T24" fmla="*/ 0 w 2"/>
              <a:gd name="T25" fmla="*/ 2147483646 h 2"/>
              <a:gd name="T26" fmla="*/ 0 w 2"/>
              <a:gd name="T27" fmla="*/ 2147483646 h 2"/>
              <a:gd name="T28" fmla="*/ 0 w 2"/>
              <a:gd name="T29" fmla="*/ 2147483646 h 2"/>
              <a:gd name="T30" fmla="*/ 0 w 2"/>
              <a:gd name="T31" fmla="*/ 2147483646 h 2"/>
              <a:gd name="T32" fmla="*/ 0 w 2"/>
              <a:gd name="T33" fmla="*/ 2147483646 h 2"/>
              <a:gd name="T34" fmla="*/ 0 w 2"/>
              <a:gd name="T35" fmla="*/ 2147483646 h 2"/>
              <a:gd name="T36" fmla="*/ 0 w 2"/>
              <a:gd name="T37" fmla="*/ 2147483646 h 2"/>
              <a:gd name="T38" fmla="*/ 0 w 2"/>
              <a:gd name="T39" fmla="*/ 2147483646 h 2"/>
              <a:gd name="T40" fmla="*/ 0 w 2"/>
              <a:gd name="T41" fmla="*/ 2147483646 h 2"/>
              <a:gd name="T42" fmla="*/ 0 w 2"/>
              <a:gd name="T43" fmla="*/ 2147483646 h 2"/>
              <a:gd name="T44" fmla="*/ 0 w 2"/>
              <a:gd name="T45" fmla="*/ 2147483646 h 2"/>
              <a:gd name="T46" fmla="*/ 0 w 2"/>
              <a:gd name="T47" fmla="*/ 2147483646 h 2"/>
              <a:gd name="T48" fmla="*/ 0 w 2"/>
              <a:gd name="T49" fmla="*/ 2147483646 h 2"/>
              <a:gd name="T50" fmla="*/ 0 w 2"/>
              <a:gd name="T51" fmla="*/ 2147483646 h 2"/>
              <a:gd name="T52" fmla="*/ 0 w 2"/>
              <a:gd name="T53" fmla="*/ 2147483646 h 2"/>
              <a:gd name="T54" fmla="*/ 0 w 2"/>
              <a:gd name="T55" fmla="*/ 2147483646 h 2"/>
              <a:gd name="T56" fmla="*/ 0 w 2"/>
              <a:gd name="T57" fmla="*/ 2147483646 h 2"/>
              <a:gd name="T58" fmla="*/ 0 w 2"/>
              <a:gd name="T59" fmla="*/ 2147483646 h 2"/>
              <a:gd name="T60" fmla="*/ 0 w 2"/>
              <a:gd name="T61" fmla="*/ 2147483646 h 2"/>
              <a:gd name="T62" fmla="*/ 0 w 2"/>
              <a:gd name="T63" fmla="*/ 2147483646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5" name="Freeform 1177"/>
          <p:cNvSpPr>
            <a:spLocks/>
          </p:cNvSpPr>
          <p:nvPr/>
        </p:nvSpPr>
        <p:spPr bwMode="auto">
          <a:xfrm>
            <a:off x="742952" y="534989"/>
            <a:ext cx="4233" cy="3175"/>
          </a:xfrm>
          <a:custGeom>
            <a:avLst/>
            <a:gdLst>
              <a:gd name="T0" fmla="*/ 0 w 2"/>
              <a:gd name="T1" fmla="*/ 2147483646 h 2"/>
              <a:gd name="T2" fmla="*/ 2147483646 w 2"/>
              <a:gd name="T3" fmla="*/ 2147483646 h 2"/>
              <a:gd name="T4" fmla="*/ 2147483646 w 2"/>
              <a:gd name="T5" fmla="*/ 2147483646 h 2"/>
              <a:gd name="T6" fmla="*/ 2147483646 w 2"/>
              <a:gd name="T7" fmla="*/ 0 h 2"/>
              <a:gd name="T8" fmla="*/ 2147483646 w 2"/>
              <a:gd name="T9" fmla="*/ 0 h 2"/>
              <a:gd name="T10" fmla="*/ 2147483646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6 h 2"/>
              <a:gd name="T40" fmla="*/ 0 w 2"/>
              <a:gd name="T41" fmla="*/ 2147483646 h 2"/>
              <a:gd name="T42" fmla="*/ 2147483646 w 2"/>
              <a:gd name="T43" fmla="*/ 2147483646 h 2"/>
              <a:gd name="T44" fmla="*/ 2147483646 w 2"/>
              <a:gd name="T45" fmla="*/ 0 h 2"/>
              <a:gd name="T46" fmla="*/ 2147483646 w 2"/>
              <a:gd name="T47" fmla="*/ 0 h 2"/>
              <a:gd name="T48" fmla="*/ 2147483646 w 2"/>
              <a:gd name="T49" fmla="*/ 0 h 2"/>
              <a:gd name="T50" fmla="*/ 2147483646 w 2"/>
              <a:gd name="T51" fmla="*/ 0 h 2"/>
              <a:gd name="T52" fmla="*/ 2147483646 w 2"/>
              <a:gd name="T53" fmla="*/ 0 h 2"/>
              <a:gd name="T54" fmla="*/ 2147483646 w 2"/>
              <a:gd name="T55" fmla="*/ 0 h 2"/>
              <a:gd name="T56" fmla="*/ 2147483646 w 2"/>
              <a:gd name="T57" fmla="*/ 0 h 2"/>
              <a:gd name="T58" fmla="*/ 2147483646 w 2"/>
              <a:gd name="T59" fmla="*/ 0 h 2"/>
              <a:gd name="T60" fmla="*/ 2147483646 w 2"/>
              <a:gd name="T61" fmla="*/ 0 h 2"/>
              <a:gd name="T62" fmla="*/ 2147483646 w 2"/>
              <a:gd name="T63" fmla="*/ 0 h 2"/>
              <a:gd name="T64" fmla="*/ 2147483646 w 2"/>
              <a:gd name="T65" fmla="*/ 0 h 2"/>
              <a:gd name="T66" fmla="*/ 2147483646 w 2"/>
              <a:gd name="T67" fmla="*/ 2147483646 h 2"/>
              <a:gd name="T68" fmla="*/ 2147483646 w 2"/>
              <a:gd name="T69" fmla="*/ 0 h 2"/>
              <a:gd name="T70" fmla="*/ 2147483646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6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6" name="Freeform 1180"/>
          <p:cNvSpPr>
            <a:spLocks/>
          </p:cNvSpPr>
          <p:nvPr/>
        </p:nvSpPr>
        <p:spPr bwMode="auto">
          <a:xfrm>
            <a:off x="747185" y="530226"/>
            <a:ext cx="4233" cy="4763"/>
          </a:xfrm>
          <a:custGeom>
            <a:avLst/>
            <a:gdLst>
              <a:gd name="T0" fmla="*/ 0 w 2"/>
              <a:gd name="T1" fmla="*/ 2147483646 h 3"/>
              <a:gd name="T2" fmla="*/ 0 w 2"/>
              <a:gd name="T3" fmla="*/ 2147483646 h 3"/>
              <a:gd name="T4" fmla="*/ 2147483646 w 2"/>
              <a:gd name="T5" fmla="*/ 2147483646 h 3"/>
              <a:gd name="T6" fmla="*/ 2147483646 w 2"/>
              <a:gd name="T7" fmla="*/ 2147483646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6 h 3"/>
              <a:gd name="T16" fmla="*/ 0 w 2"/>
              <a:gd name="T17" fmla="*/ 2147483646 h 3"/>
              <a:gd name="T18" fmla="*/ 0 w 2"/>
              <a:gd name="T19" fmla="*/ 2147483646 h 3"/>
              <a:gd name="T20" fmla="*/ 0 w 2"/>
              <a:gd name="T21" fmla="*/ 2147483646 h 3"/>
              <a:gd name="T22" fmla="*/ 0 w 2"/>
              <a:gd name="T23" fmla="*/ 0 h 3"/>
              <a:gd name="T24" fmla="*/ 0 w 2"/>
              <a:gd name="T25" fmla="*/ 2147483646 h 3"/>
              <a:gd name="T26" fmla="*/ 0 w 2"/>
              <a:gd name="T27" fmla="*/ 2147483646 h 3"/>
              <a:gd name="T28" fmla="*/ 0 w 2"/>
              <a:gd name="T29" fmla="*/ 2147483646 h 3"/>
              <a:gd name="T30" fmla="*/ 0 w 2"/>
              <a:gd name="T31" fmla="*/ 2147483646 h 3"/>
              <a:gd name="T32" fmla="*/ 0 w 2"/>
              <a:gd name="T33" fmla="*/ 2147483646 h 3"/>
              <a:gd name="T34" fmla="*/ 0 w 2"/>
              <a:gd name="T35" fmla="*/ 2147483646 h 3"/>
              <a:gd name="T36" fmla="*/ 0 w 2"/>
              <a:gd name="T37" fmla="*/ 2147483646 h 3"/>
              <a:gd name="T38" fmla="*/ 0 w 2"/>
              <a:gd name="T39" fmla="*/ 2147483646 h 3"/>
              <a:gd name="T40" fmla="*/ 0 w 2"/>
              <a:gd name="T41" fmla="*/ 2147483646 h 3"/>
              <a:gd name="T42" fmla="*/ 0 w 2"/>
              <a:gd name="T43" fmla="*/ 2147483646 h 3"/>
              <a:gd name="T44" fmla="*/ 0 w 2"/>
              <a:gd name="T45" fmla="*/ 2147483646 h 3"/>
              <a:gd name="T46" fmla="*/ 0 w 2"/>
              <a:gd name="T47" fmla="*/ 2147483646 h 3"/>
              <a:gd name="T48" fmla="*/ 0 w 2"/>
              <a:gd name="T49" fmla="*/ 2147483646 h 3"/>
              <a:gd name="T50" fmla="*/ 0 w 2"/>
              <a:gd name="T51" fmla="*/ 2147483646 h 3"/>
              <a:gd name="T52" fmla="*/ 0 w 2"/>
              <a:gd name="T53" fmla="*/ 2147483646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7" name="Line 1187"/>
          <p:cNvSpPr>
            <a:spLocks noChangeShapeType="1"/>
          </p:cNvSpPr>
          <p:nvPr/>
        </p:nvSpPr>
        <p:spPr bwMode="auto">
          <a:xfrm>
            <a:off x="759885" y="520700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8" name="Line 1188"/>
          <p:cNvSpPr>
            <a:spLocks noChangeShapeType="1"/>
          </p:cNvSpPr>
          <p:nvPr/>
        </p:nvSpPr>
        <p:spPr bwMode="auto">
          <a:xfrm>
            <a:off x="759885" y="520700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29" name="Freeform 1208"/>
          <p:cNvSpPr>
            <a:spLocks/>
          </p:cNvSpPr>
          <p:nvPr/>
        </p:nvSpPr>
        <p:spPr bwMode="auto">
          <a:xfrm>
            <a:off x="793751" y="557214"/>
            <a:ext cx="2116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0" name="Freeform 1210"/>
          <p:cNvSpPr>
            <a:spLocks/>
          </p:cNvSpPr>
          <p:nvPr/>
        </p:nvSpPr>
        <p:spPr bwMode="auto">
          <a:xfrm>
            <a:off x="793752" y="557214"/>
            <a:ext cx="4233" cy="3175"/>
          </a:xfrm>
          <a:custGeom>
            <a:avLst/>
            <a:gdLst>
              <a:gd name="T0" fmla="*/ 0 w 2"/>
              <a:gd name="T1" fmla="*/ 2147483646 h 2"/>
              <a:gd name="T2" fmla="*/ 0 w 2"/>
              <a:gd name="T3" fmla="*/ 2147483646 h 2"/>
              <a:gd name="T4" fmla="*/ 2147483646 w 2"/>
              <a:gd name="T5" fmla="*/ 2147483646 h 2"/>
              <a:gd name="T6" fmla="*/ 2147483646 w 2"/>
              <a:gd name="T7" fmla="*/ 0 h 2"/>
              <a:gd name="T8" fmla="*/ 2147483646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6 h 2"/>
              <a:gd name="T18" fmla="*/ 0 w 2"/>
              <a:gd name="T19" fmla="*/ 2147483646 h 2"/>
              <a:gd name="T20" fmla="*/ 2147483646 w 2"/>
              <a:gd name="T21" fmla="*/ 2147483646 h 2"/>
              <a:gd name="T22" fmla="*/ 2147483646 w 2"/>
              <a:gd name="T23" fmla="*/ 0 h 2"/>
              <a:gd name="T24" fmla="*/ 2147483646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6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1" name="Freeform 1214"/>
          <p:cNvSpPr>
            <a:spLocks/>
          </p:cNvSpPr>
          <p:nvPr/>
        </p:nvSpPr>
        <p:spPr bwMode="auto">
          <a:xfrm>
            <a:off x="793752" y="557214"/>
            <a:ext cx="4233" cy="3175"/>
          </a:xfrm>
          <a:custGeom>
            <a:avLst/>
            <a:gdLst>
              <a:gd name="T0" fmla="*/ 0 w 2"/>
              <a:gd name="T1" fmla="*/ 2147483646 h 2"/>
              <a:gd name="T2" fmla="*/ 2147483646 w 2"/>
              <a:gd name="T3" fmla="*/ 2147483646 h 2"/>
              <a:gd name="T4" fmla="*/ 0 w 2"/>
              <a:gd name="T5" fmla="*/ 0 h 2"/>
              <a:gd name="T6" fmla="*/ 0 w 2"/>
              <a:gd name="T7" fmla="*/ 2147483646 h 2"/>
              <a:gd name="T8" fmla="*/ 0 w 2"/>
              <a:gd name="T9" fmla="*/ 2147483646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2" name="Rectangle 1215"/>
          <p:cNvSpPr>
            <a:spLocks noChangeArrowheads="1"/>
          </p:cNvSpPr>
          <p:nvPr/>
        </p:nvSpPr>
        <p:spPr bwMode="auto">
          <a:xfrm>
            <a:off x="793751" y="627064"/>
            <a:ext cx="2116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33" name="Freeform 1217"/>
          <p:cNvSpPr>
            <a:spLocks/>
          </p:cNvSpPr>
          <p:nvPr/>
        </p:nvSpPr>
        <p:spPr bwMode="auto">
          <a:xfrm>
            <a:off x="793751" y="627064"/>
            <a:ext cx="2116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4" name="Freeform 1219"/>
          <p:cNvSpPr>
            <a:spLocks/>
          </p:cNvSpPr>
          <p:nvPr/>
        </p:nvSpPr>
        <p:spPr bwMode="auto">
          <a:xfrm>
            <a:off x="975785" y="541339"/>
            <a:ext cx="2116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5" name="Freeform 1221"/>
          <p:cNvSpPr>
            <a:spLocks/>
          </p:cNvSpPr>
          <p:nvPr/>
        </p:nvSpPr>
        <p:spPr bwMode="auto">
          <a:xfrm>
            <a:off x="975785" y="541339"/>
            <a:ext cx="4233" cy="3175"/>
          </a:xfrm>
          <a:custGeom>
            <a:avLst/>
            <a:gdLst>
              <a:gd name="T0" fmla="*/ 2147483646 w 2"/>
              <a:gd name="T1" fmla="*/ 0 h 2"/>
              <a:gd name="T2" fmla="*/ 2147483646 w 2"/>
              <a:gd name="T3" fmla="*/ 0 h 2"/>
              <a:gd name="T4" fmla="*/ 2147483646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6 h 2"/>
              <a:gd name="T12" fmla="*/ 2147483646 w 2"/>
              <a:gd name="T13" fmla="*/ 0 h 2"/>
              <a:gd name="T14" fmla="*/ 2147483646 w 2"/>
              <a:gd name="T15" fmla="*/ 0 h 2"/>
              <a:gd name="T16" fmla="*/ 2147483646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6 h 2"/>
              <a:gd name="T24" fmla="*/ 2147483646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6" name="Freeform 1234"/>
          <p:cNvSpPr>
            <a:spLocks/>
          </p:cNvSpPr>
          <p:nvPr/>
        </p:nvSpPr>
        <p:spPr bwMode="auto">
          <a:xfrm>
            <a:off x="963085" y="550864"/>
            <a:ext cx="4233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6 w 2"/>
              <a:gd name="T5" fmla="*/ 0 h 1587"/>
              <a:gd name="T6" fmla="*/ 2147483646 w 2"/>
              <a:gd name="T7" fmla="*/ 0 h 1587"/>
              <a:gd name="T8" fmla="*/ 2147483646 w 2"/>
              <a:gd name="T9" fmla="*/ 0 h 1587"/>
              <a:gd name="T10" fmla="*/ 2147483646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6 w 2"/>
              <a:gd name="T25" fmla="*/ 0 h 1587"/>
              <a:gd name="T26" fmla="*/ 2147483646 w 2"/>
              <a:gd name="T27" fmla="*/ 0 h 1587"/>
              <a:gd name="T28" fmla="*/ 2147483646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6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7" name="Line 1237"/>
          <p:cNvSpPr>
            <a:spLocks noChangeShapeType="1"/>
          </p:cNvSpPr>
          <p:nvPr/>
        </p:nvSpPr>
        <p:spPr bwMode="auto">
          <a:xfrm>
            <a:off x="971551" y="544514"/>
            <a:ext cx="2116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8" name="Line 1238"/>
          <p:cNvSpPr>
            <a:spLocks noChangeShapeType="1"/>
          </p:cNvSpPr>
          <p:nvPr/>
        </p:nvSpPr>
        <p:spPr bwMode="auto">
          <a:xfrm>
            <a:off x="971551" y="544514"/>
            <a:ext cx="2116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39" name="Freeform 1240"/>
          <p:cNvSpPr>
            <a:spLocks/>
          </p:cNvSpPr>
          <p:nvPr/>
        </p:nvSpPr>
        <p:spPr bwMode="auto">
          <a:xfrm>
            <a:off x="971551" y="541339"/>
            <a:ext cx="2116" cy="3175"/>
          </a:xfrm>
          <a:custGeom>
            <a:avLst/>
            <a:gdLst>
              <a:gd name="T0" fmla="*/ 0 w 1587"/>
              <a:gd name="T1" fmla="*/ 2147483646 h 2"/>
              <a:gd name="T2" fmla="*/ 0 w 1587"/>
              <a:gd name="T3" fmla="*/ 2147483646 h 2"/>
              <a:gd name="T4" fmla="*/ 0 w 1587"/>
              <a:gd name="T5" fmla="*/ 0 h 2"/>
              <a:gd name="T6" fmla="*/ 0 w 1587"/>
              <a:gd name="T7" fmla="*/ 2147483646 h 2"/>
              <a:gd name="T8" fmla="*/ 0 w 1587"/>
              <a:gd name="T9" fmla="*/ 2147483646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0" name="Freeform 1243"/>
          <p:cNvSpPr>
            <a:spLocks/>
          </p:cNvSpPr>
          <p:nvPr/>
        </p:nvSpPr>
        <p:spPr bwMode="auto">
          <a:xfrm>
            <a:off x="971552" y="538164"/>
            <a:ext cx="4233" cy="3175"/>
          </a:xfrm>
          <a:custGeom>
            <a:avLst/>
            <a:gdLst>
              <a:gd name="T0" fmla="*/ 2147483646 w 2"/>
              <a:gd name="T1" fmla="*/ 2147483646 h 2"/>
              <a:gd name="T2" fmla="*/ 2147483646 w 2"/>
              <a:gd name="T3" fmla="*/ 2147483646 h 2"/>
              <a:gd name="T4" fmla="*/ 2147483646 w 2"/>
              <a:gd name="T5" fmla="*/ 2147483646 h 2"/>
              <a:gd name="T6" fmla="*/ 2147483646 w 2"/>
              <a:gd name="T7" fmla="*/ 2147483646 h 2"/>
              <a:gd name="T8" fmla="*/ 0 w 2"/>
              <a:gd name="T9" fmla="*/ 2147483646 h 2"/>
              <a:gd name="T10" fmla="*/ 0 w 2"/>
              <a:gd name="T11" fmla="*/ 2147483646 h 2"/>
              <a:gd name="T12" fmla="*/ 2147483646 w 2"/>
              <a:gd name="T13" fmla="*/ 2147483646 h 2"/>
              <a:gd name="T14" fmla="*/ 0 w 2"/>
              <a:gd name="T15" fmla="*/ 2147483646 h 2"/>
              <a:gd name="T16" fmla="*/ 0 w 2"/>
              <a:gd name="T17" fmla="*/ 2147483646 h 2"/>
              <a:gd name="T18" fmla="*/ 0 w 2"/>
              <a:gd name="T19" fmla="*/ 2147483646 h 2"/>
              <a:gd name="T20" fmla="*/ 0 w 2"/>
              <a:gd name="T21" fmla="*/ 2147483646 h 2"/>
              <a:gd name="T22" fmla="*/ 0 w 2"/>
              <a:gd name="T23" fmla="*/ 2147483646 h 2"/>
              <a:gd name="T24" fmla="*/ 0 w 2"/>
              <a:gd name="T25" fmla="*/ 2147483646 h 2"/>
              <a:gd name="T26" fmla="*/ 0 w 2"/>
              <a:gd name="T27" fmla="*/ 2147483646 h 2"/>
              <a:gd name="T28" fmla="*/ 0 w 2"/>
              <a:gd name="T29" fmla="*/ 2147483646 h 2"/>
              <a:gd name="T30" fmla="*/ 0 w 2"/>
              <a:gd name="T31" fmla="*/ 2147483646 h 2"/>
              <a:gd name="T32" fmla="*/ 0 w 2"/>
              <a:gd name="T33" fmla="*/ 2147483646 h 2"/>
              <a:gd name="T34" fmla="*/ 0 w 2"/>
              <a:gd name="T35" fmla="*/ 2147483646 h 2"/>
              <a:gd name="T36" fmla="*/ 0 w 2"/>
              <a:gd name="T37" fmla="*/ 2147483646 h 2"/>
              <a:gd name="T38" fmla="*/ 2147483646 w 2"/>
              <a:gd name="T39" fmla="*/ 2147483646 h 2"/>
              <a:gd name="T40" fmla="*/ 2147483646 w 2"/>
              <a:gd name="T41" fmla="*/ 2147483646 h 2"/>
              <a:gd name="T42" fmla="*/ 2147483646 w 2"/>
              <a:gd name="T43" fmla="*/ 2147483646 h 2"/>
              <a:gd name="T44" fmla="*/ 2147483646 w 2"/>
              <a:gd name="T45" fmla="*/ 2147483646 h 2"/>
              <a:gd name="T46" fmla="*/ 2147483646 w 2"/>
              <a:gd name="T47" fmla="*/ 2147483646 h 2"/>
              <a:gd name="T48" fmla="*/ 0 w 2"/>
              <a:gd name="T49" fmla="*/ 0 h 2"/>
              <a:gd name="T50" fmla="*/ 0 w 2"/>
              <a:gd name="T51" fmla="*/ 2147483646 h 2"/>
              <a:gd name="T52" fmla="*/ 0 w 2"/>
              <a:gd name="T53" fmla="*/ 2147483646 h 2"/>
              <a:gd name="T54" fmla="*/ 0 w 2"/>
              <a:gd name="T55" fmla="*/ 2147483646 h 2"/>
              <a:gd name="T56" fmla="*/ 2147483646 w 2"/>
              <a:gd name="T57" fmla="*/ 2147483646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1" name="Freeform 1246"/>
          <p:cNvSpPr>
            <a:spLocks/>
          </p:cNvSpPr>
          <p:nvPr/>
        </p:nvSpPr>
        <p:spPr bwMode="auto">
          <a:xfrm>
            <a:off x="967318" y="547689"/>
            <a:ext cx="4233" cy="3175"/>
          </a:xfrm>
          <a:custGeom>
            <a:avLst/>
            <a:gdLst>
              <a:gd name="T0" fmla="*/ 0 w 2"/>
              <a:gd name="T1" fmla="*/ 2147483646 h 2"/>
              <a:gd name="T2" fmla="*/ 0 w 2"/>
              <a:gd name="T3" fmla="*/ 2147483646 h 2"/>
              <a:gd name="T4" fmla="*/ 2147483646 w 2"/>
              <a:gd name="T5" fmla="*/ 0 h 2"/>
              <a:gd name="T6" fmla="*/ 2147483646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6 h 2"/>
              <a:gd name="T14" fmla="*/ 0 w 2"/>
              <a:gd name="T15" fmla="*/ 2147483646 h 2"/>
              <a:gd name="T16" fmla="*/ 2147483646 w 2"/>
              <a:gd name="T17" fmla="*/ 0 h 2"/>
              <a:gd name="T18" fmla="*/ 2147483646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6 h 2"/>
              <a:gd name="T48" fmla="*/ 0 w 2"/>
              <a:gd name="T49" fmla="*/ 2147483646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2" name="Freeform 1250"/>
          <p:cNvSpPr>
            <a:spLocks/>
          </p:cNvSpPr>
          <p:nvPr/>
        </p:nvSpPr>
        <p:spPr bwMode="auto">
          <a:xfrm>
            <a:off x="975785" y="530225"/>
            <a:ext cx="4233" cy="1588"/>
          </a:xfrm>
          <a:custGeom>
            <a:avLst/>
            <a:gdLst>
              <a:gd name="T0" fmla="*/ 2147483646 w 2"/>
              <a:gd name="T1" fmla="*/ 0 h 1588"/>
              <a:gd name="T2" fmla="*/ 0 w 2"/>
              <a:gd name="T3" fmla="*/ 0 h 1588"/>
              <a:gd name="T4" fmla="*/ 2147483646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3" name="Freeform 1252"/>
          <p:cNvSpPr>
            <a:spLocks/>
          </p:cNvSpPr>
          <p:nvPr/>
        </p:nvSpPr>
        <p:spPr bwMode="auto">
          <a:xfrm>
            <a:off x="975785" y="527050"/>
            <a:ext cx="4233" cy="7938"/>
          </a:xfrm>
          <a:custGeom>
            <a:avLst/>
            <a:gdLst>
              <a:gd name="T0" fmla="*/ 2147483646 w 2"/>
              <a:gd name="T1" fmla="*/ 2147483646 h 5"/>
              <a:gd name="T2" fmla="*/ 2147483646 w 2"/>
              <a:gd name="T3" fmla="*/ 2147483646 h 5"/>
              <a:gd name="T4" fmla="*/ 0 w 2"/>
              <a:gd name="T5" fmla="*/ 0 h 5"/>
              <a:gd name="T6" fmla="*/ 0 w 2"/>
              <a:gd name="T7" fmla="*/ 2147483646 h 5"/>
              <a:gd name="T8" fmla="*/ 0 w 2"/>
              <a:gd name="T9" fmla="*/ 2147483646 h 5"/>
              <a:gd name="T10" fmla="*/ 2147483646 w 2"/>
              <a:gd name="T11" fmla="*/ 2147483646 h 5"/>
              <a:gd name="T12" fmla="*/ 2147483646 w 2"/>
              <a:gd name="T13" fmla="*/ 2147483646 h 5"/>
              <a:gd name="T14" fmla="*/ 2147483646 w 2"/>
              <a:gd name="T15" fmla="*/ 2147483646 h 5"/>
              <a:gd name="T16" fmla="*/ 0 w 2"/>
              <a:gd name="T17" fmla="*/ 0 h 5"/>
              <a:gd name="T18" fmla="*/ 0 w 2"/>
              <a:gd name="T19" fmla="*/ 2147483646 h 5"/>
              <a:gd name="T20" fmla="*/ 0 w 2"/>
              <a:gd name="T21" fmla="*/ 2147483646 h 5"/>
              <a:gd name="T22" fmla="*/ 2147483646 w 2"/>
              <a:gd name="T23" fmla="*/ 2147483646 h 5"/>
              <a:gd name="T24" fmla="*/ 2147483646 w 2"/>
              <a:gd name="T25" fmla="*/ 2147483646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4" name="Freeform 1255"/>
          <p:cNvSpPr>
            <a:spLocks/>
          </p:cNvSpPr>
          <p:nvPr/>
        </p:nvSpPr>
        <p:spPr bwMode="auto">
          <a:xfrm>
            <a:off x="950385" y="550864"/>
            <a:ext cx="4233" cy="1587"/>
          </a:xfrm>
          <a:custGeom>
            <a:avLst/>
            <a:gdLst>
              <a:gd name="T0" fmla="*/ 0 w 2"/>
              <a:gd name="T1" fmla="*/ 0 h 1587"/>
              <a:gd name="T2" fmla="*/ 2147483646 w 2"/>
              <a:gd name="T3" fmla="*/ 0 h 1587"/>
              <a:gd name="T4" fmla="*/ 2147483646 w 2"/>
              <a:gd name="T5" fmla="*/ 0 h 1587"/>
              <a:gd name="T6" fmla="*/ 2147483646 w 2"/>
              <a:gd name="T7" fmla="*/ 0 h 1587"/>
              <a:gd name="T8" fmla="*/ 2147483646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6 w 2"/>
              <a:gd name="T19" fmla="*/ 0 h 1587"/>
              <a:gd name="T20" fmla="*/ 2147483646 w 2"/>
              <a:gd name="T21" fmla="*/ 0 h 1587"/>
              <a:gd name="T22" fmla="*/ 2147483646 w 2"/>
              <a:gd name="T23" fmla="*/ 0 h 1587"/>
              <a:gd name="T24" fmla="*/ 2147483646 w 2"/>
              <a:gd name="T25" fmla="*/ 0 h 1587"/>
              <a:gd name="T26" fmla="*/ 2147483646 w 2"/>
              <a:gd name="T27" fmla="*/ 0 h 1587"/>
              <a:gd name="T28" fmla="*/ 2147483646 w 2"/>
              <a:gd name="T29" fmla="*/ 0 h 1587"/>
              <a:gd name="T30" fmla="*/ 2147483646 w 2"/>
              <a:gd name="T31" fmla="*/ 0 h 1587"/>
              <a:gd name="T32" fmla="*/ 2147483646 w 2"/>
              <a:gd name="T33" fmla="*/ 0 h 1587"/>
              <a:gd name="T34" fmla="*/ 2147483646 w 2"/>
              <a:gd name="T35" fmla="*/ 0 h 1587"/>
              <a:gd name="T36" fmla="*/ 2147483646 w 2"/>
              <a:gd name="T37" fmla="*/ 0 h 1587"/>
              <a:gd name="T38" fmla="*/ 2147483646 w 2"/>
              <a:gd name="T39" fmla="*/ 0 h 1587"/>
              <a:gd name="T40" fmla="*/ 2147483646 w 2"/>
              <a:gd name="T41" fmla="*/ 0 h 1587"/>
              <a:gd name="T42" fmla="*/ 2147483646 w 2"/>
              <a:gd name="T43" fmla="*/ 0 h 1587"/>
              <a:gd name="T44" fmla="*/ 2147483646 w 2"/>
              <a:gd name="T45" fmla="*/ 0 h 1587"/>
              <a:gd name="T46" fmla="*/ 2147483646 w 2"/>
              <a:gd name="T47" fmla="*/ 0 h 1587"/>
              <a:gd name="T48" fmla="*/ 2147483646 w 2"/>
              <a:gd name="T49" fmla="*/ 0 h 1587"/>
              <a:gd name="T50" fmla="*/ 2147483646 w 2"/>
              <a:gd name="T51" fmla="*/ 0 h 1587"/>
              <a:gd name="T52" fmla="*/ 2147483646 w 2"/>
              <a:gd name="T53" fmla="*/ 0 h 1587"/>
              <a:gd name="T54" fmla="*/ 2147483646 w 2"/>
              <a:gd name="T55" fmla="*/ 0 h 1587"/>
              <a:gd name="T56" fmla="*/ 2147483646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5" name="Rectangle 1256"/>
          <p:cNvSpPr>
            <a:spLocks noChangeArrowheads="1"/>
          </p:cNvSpPr>
          <p:nvPr/>
        </p:nvSpPr>
        <p:spPr bwMode="auto">
          <a:xfrm>
            <a:off x="963085" y="550864"/>
            <a:ext cx="2116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46" name="Freeform 1258"/>
          <p:cNvSpPr>
            <a:spLocks/>
          </p:cNvSpPr>
          <p:nvPr/>
        </p:nvSpPr>
        <p:spPr bwMode="auto">
          <a:xfrm>
            <a:off x="963085" y="550864"/>
            <a:ext cx="2116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7" name="Freeform 1266"/>
          <p:cNvSpPr>
            <a:spLocks/>
          </p:cNvSpPr>
          <p:nvPr/>
        </p:nvSpPr>
        <p:spPr bwMode="auto">
          <a:xfrm>
            <a:off x="971551" y="534989"/>
            <a:ext cx="2116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8" name="Freeform 1269"/>
          <p:cNvSpPr>
            <a:spLocks/>
          </p:cNvSpPr>
          <p:nvPr/>
        </p:nvSpPr>
        <p:spPr bwMode="auto">
          <a:xfrm>
            <a:off x="971552" y="530226"/>
            <a:ext cx="4233" cy="4763"/>
          </a:xfrm>
          <a:custGeom>
            <a:avLst/>
            <a:gdLst>
              <a:gd name="T0" fmla="*/ 0 w 2"/>
              <a:gd name="T1" fmla="*/ 2147483646 h 3"/>
              <a:gd name="T2" fmla="*/ 2147483646 w 2"/>
              <a:gd name="T3" fmla="*/ 0 h 3"/>
              <a:gd name="T4" fmla="*/ 2147483646 w 2"/>
              <a:gd name="T5" fmla="*/ 0 h 3"/>
              <a:gd name="T6" fmla="*/ 2147483646 w 2"/>
              <a:gd name="T7" fmla="*/ 0 h 3"/>
              <a:gd name="T8" fmla="*/ 2147483646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6 h 3"/>
              <a:gd name="T16" fmla="*/ 0 w 2"/>
              <a:gd name="T17" fmla="*/ 2147483646 h 3"/>
              <a:gd name="T18" fmla="*/ 2147483646 w 2"/>
              <a:gd name="T19" fmla="*/ 0 h 3"/>
              <a:gd name="T20" fmla="*/ 2147483646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6 h 3"/>
              <a:gd name="T40" fmla="*/ 0 w 2"/>
              <a:gd name="T41" fmla="*/ 2147483646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49" name="Line 1270"/>
          <p:cNvSpPr>
            <a:spLocks noChangeShapeType="1"/>
          </p:cNvSpPr>
          <p:nvPr/>
        </p:nvSpPr>
        <p:spPr bwMode="auto">
          <a:xfrm>
            <a:off x="971551" y="530225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0" name="Line 1271"/>
          <p:cNvSpPr>
            <a:spLocks noChangeShapeType="1"/>
          </p:cNvSpPr>
          <p:nvPr/>
        </p:nvSpPr>
        <p:spPr bwMode="auto">
          <a:xfrm>
            <a:off x="971551" y="530225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1" name="Rectangle 1272"/>
          <p:cNvSpPr>
            <a:spLocks noChangeArrowheads="1"/>
          </p:cNvSpPr>
          <p:nvPr/>
        </p:nvSpPr>
        <p:spPr bwMode="auto">
          <a:xfrm>
            <a:off x="971551" y="530225"/>
            <a:ext cx="2116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52" name="Rectangle 1273"/>
          <p:cNvSpPr>
            <a:spLocks noChangeArrowheads="1"/>
          </p:cNvSpPr>
          <p:nvPr/>
        </p:nvSpPr>
        <p:spPr bwMode="auto">
          <a:xfrm>
            <a:off x="971551" y="530225"/>
            <a:ext cx="2116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53" name="Line 1274"/>
          <p:cNvSpPr>
            <a:spLocks noChangeShapeType="1"/>
          </p:cNvSpPr>
          <p:nvPr/>
        </p:nvSpPr>
        <p:spPr bwMode="auto">
          <a:xfrm>
            <a:off x="971551" y="527050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4" name="Line 1275"/>
          <p:cNvSpPr>
            <a:spLocks noChangeShapeType="1"/>
          </p:cNvSpPr>
          <p:nvPr/>
        </p:nvSpPr>
        <p:spPr bwMode="auto">
          <a:xfrm>
            <a:off x="971551" y="527050"/>
            <a:ext cx="2116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5" name="Freeform 1277"/>
          <p:cNvSpPr>
            <a:spLocks/>
          </p:cNvSpPr>
          <p:nvPr/>
        </p:nvSpPr>
        <p:spPr bwMode="auto">
          <a:xfrm>
            <a:off x="971551" y="523876"/>
            <a:ext cx="2116" cy="3175"/>
          </a:xfrm>
          <a:custGeom>
            <a:avLst/>
            <a:gdLst>
              <a:gd name="T0" fmla="*/ 0 w 1587"/>
              <a:gd name="T1" fmla="*/ 2147483646 h 2"/>
              <a:gd name="T2" fmla="*/ 0 w 1587"/>
              <a:gd name="T3" fmla="*/ 2147483646 h 2"/>
              <a:gd name="T4" fmla="*/ 0 w 1587"/>
              <a:gd name="T5" fmla="*/ 0 h 2"/>
              <a:gd name="T6" fmla="*/ 0 w 1587"/>
              <a:gd name="T7" fmla="*/ 2147483646 h 2"/>
              <a:gd name="T8" fmla="*/ 0 w 1587"/>
              <a:gd name="T9" fmla="*/ 2147483646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6" name="Freeform 1287"/>
          <p:cNvSpPr>
            <a:spLocks/>
          </p:cNvSpPr>
          <p:nvPr/>
        </p:nvSpPr>
        <p:spPr bwMode="auto">
          <a:xfrm>
            <a:off x="958852" y="514350"/>
            <a:ext cx="4233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6 h 2"/>
              <a:gd name="T4" fmla="*/ 2147483646 w 2"/>
              <a:gd name="T5" fmla="*/ 2147483646 h 2"/>
              <a:gd name="T6" fmla="*/ 2147483646 w 2"/>
              <a:gd name="T7" fmla="*/ 2147483646 h 2"/>
              <a:gd name="T8" fmla="*/ 2147483646 w 2"/>
              <a:gd name="T9" fmla="*/ 2147483646 h 2"/>
              <a:gd name="T10" fmla="*/ 2147483646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6 h 2"/>
              <a:gd name="T18" fmla="*/ 0 w 2"/>
              <a:gd name="T19" fmla="*/ 2147483646 h 2"/>
              <a:gd name="T20" fmla="*/ 0 w 2"/>
              <a:gd name="T21" fmla="*/ 2147483646 h 2"/>
              <a:gd name="T22" fmla="*/ 0 w 2"/>
              <a:gd name="T23" fmla="*/ 2147483646 h 2"/>
              <a:gd name="T24" fmla="*/ 2147483646 w 2"/>
              <a:gd name="T25" fmla="*/ 2147483646 h 2"/>
              <a:gd name="T26" fmla="*/ 2147483646 w 2"/>
              <a:gd name="T27" fmla="*/ 2147483646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7" name="Freeform 1290"/>
          <p:cNvSpPr>
            <a:spLocks/>
          </p:cNvSpPr>
          <p:nvPr/>
        </p:nvSpPr>
        <p:spPr bwMode="auto">
          <a:xfrm>
            <a:off x="958852" y="517526"/>
            <a:ext cx="4233" cy="3175"/>
          </a:xfrm>
          <a:custGeom>
            <a:avLst/>
            <a:gdLst>
              <a:gd name="T0" fmla="*/ 0 w 2"/>
              <a:gd name="T1" fmla="*/ 2147483646 h 2"/>
              <a:gd name="T2" fmla="*/ 0 w 2"/>
              <a:gd name="T3" fmla="*/ 2147483646 h 2"/>
              <a:gd name="T4" fmla="*/ 2147483646 w 2"/>
              <a:gd name="T5" fmla="*/ 2147483646 h 2"/>
              <a:gd name="T6" fmla="*/ 2147483646 w 2"/>
              <a:gd name="T7" fmla="*/ 2147483646 h 2"/>
              <a:gd name="T8" fmla="*/ 2147483646 w 2"/>
              <a:gd name="T9" fmla="*/ 2147483646 h 2"/>
              <a:gd name="T10" fmla="*/ 2147483646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6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6 h 2"/>
              <a:gd name="T32" fmla="*/ 0 w 2"/>
              <a:gd name="T33" fmla="*/ 2147483646 h 2"/>
              <a:gd name="T34" fmla="*/ 0 w 2"/>
              <a:gd name="T35" fmla="*/ 2147483646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6 h 2"/>
              <a:gd name="T50" fmla="*/ 2147483646 w 2"/>
              <a:gd name="T51" fmla="*/ 2147483646 h 2"/>
              <a:gd name="T52" fmla="*/ 2147483646 w 2"/>
              <a:gd name="T53" fmla="*/ 0 h 2"/>
              <a:gd name="T54" fmla="*/ 2147483646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6 h 2"/>
              <a:gd name="T62" fmla="*/ 0 w 2"/>
              <a:gd name="T63" fmla="*/ 2147483646 h 2"/>
              <a:gd name="T64" fmla="*/ 2147483646 w 2"/>
              <a:gd name="T65" fmla="*/ 2147483646 h 2"/>
              <a:gd name="T66" fmla="*/ 2147483646 w 2"/>
              <a:gd name="T67" fmla="*/ 2147483646 h 2"/>
              <a:gd name="T68" fmla="*/ 0 w 2"/>
              <a:gd name="T69" fmla="*/ 2147483646 h 2"/>
              <a:gd name="T70" fmla="*/ 0 w 2"/>
              <a:gd name="T71" fmla="*/ 2147483646 h 2"/>
              <a:gd name="T72" fmla="*/ 0 w 2"/>
              <a:gd name="T73" fmla="*/ 2147483646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600"/>
          </a:p>
        </p:txBody>
      </p:sp>
      <p:sp>
        <p:nvSpPr>
          <p:cNvPr id="58" name="Rectangle 1335"/>
          <p:cNvSpPr>
            <a:spLocks noChangeArrowheads="1"/>
          </p:cNvSpPr>
          <p:nvPr/>
        </p:nvSpPr>
        <p:spPr bwMode="auto">
          <a:xfrm>
            <a:off x="624418" y="508000"/>
            <a:ext cx="2116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59" name="Rectangle 1336"/>
          <p:cNvSpPr>
            <a:spLocks noChangeArrowheads="1"/>
          </p:cNvSpPr>
          <p:nvPr/>
        </p:nvSpPr>
        <p:spPr bwMode="auto">
          <a:xfrm>
            <a:off x="632885" y="495300"/>
            <a:ext cx="2116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0" name="Rectangle 1337"/>
          <p:cNvSpPr>
            <a:spLocks noChangeArrowheads="1"/>
          </p:cNvSpPr>
          <p:nvPr/>
        </p:nvSpPr>
        <p:spPr bwMode="auto">
          <a:xfrm>
            <a:off x="632885" y="495300"/>
            <a:ext cx="2116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1" name="Rectangle 1340"/>
          <p:cNvSpPr>
            <a:spLocks noChangeArrowheads="1"/>
          </p:cNvSpPr>
          <p:nvPr/>
        </p:nvSpPr>
        <p:spPr bwMode="auto">
          <a:xfrm>
            <a:off x="624418" y="508000"/>
            <a:ext cx="2116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2" name="Rectangle 1341"/>
          <p:cNvSpPr>
            <a:spLocks noChangeArrowheads="1"/>
          </p:cNvSpPr>
          <p:nvPr/>
        </p:nvSpPr>
        <p:spPr bwMode="auto">
          <a:xfrm>
            <a:off x="624418" y="508000"/>
            <a:ext cx="2116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3" name="Rectangle 1342"/>
          <p:cNvSpPr>
            <a:spLocks noChangeArrowheads="1"/>
          </p:cNvSpPr>
          <p:nvPr/>
        </p:nvSpPr>
        <p:spPr bwMode="auto">
          <a:xfrm>
            <a:off x="624418" y="508000"/>
            <a:ext cx="2116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4" name="Rectangle 1343"/>
          <p:cNvSpPr>
            <a:spLocks noChangeArrowheads="1"/>
          </p:cNvSpPr>
          <p:nvPr/>
        </p:nvSpPr>
        <p:spPr bwMode="auto">
          <a:xfrm>
            <a:off x="624418" y="508000"/>
            <a:ext cx="2116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5" name="Rectangle 1344"/>
          <p:cNvSpPr>
            <a:spLocks noChangeArrowheads="1"/>
          </p:cNvSpPr>
          <p:nvPr/>
        </p:nvSpPr>
        <p:spPr bwMode="auto">
          <a:xfrm>
            <a:off x="620185" y="485776"/>
            <a:ext cx="2116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/>
          </a:p>
        </p:txBody>
      </p:sp>
      <p:sp>
        <p:nvSpPr>
          <p:cNvPr id="66" name="Rectangle 65"/>
          <p:cNvSpPr>
            <a:spLocks noChangeArrowheads="1"/>
          </p:cNvSpPr>
          <p:nvPr userDrawn="1"/>
        </p:nvSpPr>
        <p:spPr bwMode="auto">
          <a:xfrm>
            <a:off x="0" y="4302126"/>
            <a:ext cx="12192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861340" y="1189790"/>
            <a:ext cx="9385960" cy="1822161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878236" y="3000005"/>
            <a:ext cx="9369065" cy="12110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7926433" y="4663925"/>
            <a:ext cx="3761560" cy="1428714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9" name="Rectangle 1028"/>
          <p:cNvSpPr>
            <a:spLocks noGrp="1" noChangeArrowheads="1"/>
          </p:cNvSpPr>
          <p:nvPr>
            <p:ph type="dt" sz="half" idx="20"/>
          </p:nvPr>
        </p:nvSpPr>
        <p:spPr>
          <a:xfrm>
            <a:off x="7926917" y="6107114"/>
            <a:ext cx="3748616" cy="306387"/>
          </a:xfrm>
          <a:prstGeom prst="rect">
            <a:avLst/>
          </a:prstGeo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31" y="5959475"/>
            <a:ext cx="3070225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28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Titl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6288505"/>
            <a:ext cx="12192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2" descr="I:\_GregW\1322550 WBGIS - ITS Sub Branding\WBGIS_ITS-PPT_footer-06.jpg"/>
          <p:cNvPicPr>
            <a:picLocks noChangeAspect="1" noChangeArrowheads="1"/>
          </p:cNvPicPr>
          <p:nvPr userDrawn="1"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12192000" cy="136358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625432" y="3980752"/>
            <a:ext cx="5845717" cy="1011238"/>
          </a:xfrm>
        </p:spPr>
        <p:txBody>
          <a:bodyPr bIns="0"/>
          <a:lstStyle>
            <a:lvl1pPr>
              <a:defRPr sz="35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/>
              <a:t>Master Title: </a:t>
            </a:r>
            <a:br>
              <a:rPr lang="en-US" noProof="0"/>
            </a:br>
            <a:r>
              <a:rPr lang="en-US" noProof="0"/>
              <a:t>Version 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6117390" y="5153079"/>
            <a:ext cx="5379453" cy="11274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/>
              <a:t>Name of the contributor</a:t>
            </a:r>
          </a:p>
          <a:p>
            <a:pPr lvl="0"/>
            <a:r>
              <a:rPr lang="en-US" noProof="0"/>
              <a:t>Name of the event, venue</a:t>
            </a:r>
          </a:p>
          <a:p>
            <a:pPr lvl="0"/>
            <a:r>
              <a:rPr lang="en-US" noProof="0"/>
              <a:t>00 Month 2012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1283371"/>
            <a:ext cx="12192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766560"/>
            <a:ext cx="12192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Rectangle 1"/>
          <p:cNvSpPr/>
          <p:nvPr userDrawn="1"/>
        </p:nvSpPr>
        <p:spPr>
          <a:xfrm>
            <a:off x="0" y="3858768"/>
            <a:ext cx="5839968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25199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err="1"/>
              <a:t>Titlemaster</a:t>
            </a:r>
            <a:endParaRPr lang="en-US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3952540" y="6351713"/>
            <a:ext cx="6077768" cy="215901"/>
          </a:xfrm>
        </p:spPr>
        <p:txBody>
          <a:bodyPr/>
          <a:lstStyle/>
          <a:p>
            <a:pPr>
              <a:defRPr/>
            </a:pPr>
            <a:r>
              <a:rPr lang="en-US"/>
              <a:t>Sustainable Energy Department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err="1"/>
              <a:t>Textmaster</a:t>
            </a:r>
            <a:endParaRPr lang="en-US" noProof="0"/>
          </a:p>
          <a:p>
            <a:pPr lvl="1"/>
            <a:r>
              <a:rPr lang="en-US" noProof="0"/>
              <a:t>Second Layer</a:t>
            </a:r>
          </a:p>
          <a:p>
            <a:pPr lvl="2"/>
            <a:r>
              <a:rPr lang="en-US" noProof="0"/>
              <a:t>Third Layer</a:t>
            </a:r>
          </a:p>
          <a:p>
            <a:pPr lvl="3"/>
            <a:r>
              <a:rPr lang="en-US" noProof="0"/>
              <a:t>Fourth Layer</a:t>
            </a:r>
          </a:p>
          <a:p>
            <a:pPr lvl="4"/>
            <a:r>
              <a:rPr lang="en-US" noProof="0"/>
              <a:t>Fifth Layer</a:t>
            </a:r>
          </a:p>
          <a:p>
            <a:pPr lvl="5"/>
            <a:r>
              <a:rPr lang="en-US" noProof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61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5536" r:id="rId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anose="05000000000000000000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indent="909638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260351"/>
            <a:ext cx="113284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This is a headline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80084" y="6360102"/>
            <a:ext cx="6077768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/>
              <a:t>Sustainable Energy Department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76157" y="6360102"/>
            <a:ext cx="38404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31800" y="1268413"/>
            <a:ext cx="11328400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err="1"/>
              <a:t>Textmaster</a:t>
            </a:r>
            <a:endParaRPr lang="en-US" noProof="0"/>
          </a:p>
          <a:p>
            <a:pPr lvl="1"/>
            <a:r>
              <a:rPr lang="en-US" noProof="0"/>
              <a:t>Second Layer</a:t>
            </a:r>
          </a:p>
          <a:p>
            <a:pPr lvl="2"/>
            <a:r>
              <a:rPr lang="en-US" noProof="0"/>
              <a:t>Third Layer</a:t>
            </a:r>
          </a:p>
          <a:p>
            <a:pPr lvl="3"/>
            <a:r>
              <a:rPr lang="en-US" noProof="0"/>
              <a:t>Fourth Layer</a:t>
            </a:r>
          </a:p>
          <a:p>
            <a:pPr lvl="4"/>
            <a:r>
              <a:rPr lang="en-US" noProof="0"/>
              <a:t>Fifth Layer</a:t>
            </a:r>
          </a:p>
          <a:p>
            <a:pPr lvl="5"/>
            <a:r>
              <a:rPr lang="en-US" noProof="0"/>
              <a:t>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99" y="6319667"/>
            <a:ext cx="2416029" cy="35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1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6" r:id="rId2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 typeface="Arial"/>
        <a:buNone/>
        <a:defRPr sz="3000" kern="1200" baseline="0">
          <a:solidFill>
            <a:schemeClr val="accent2"/>
          </a:solidFill>
          <a:latin typeface="+mn-lt"/>
          <a:ea typeface="+mn-ea"/>
          <a:cs typeface="+mn-cs"/>
        </a:defRPr>
      </a:lvl2pPr>
      <a:lvl3pPr marL="361950" indent="-3619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 baseline="0">
          <a:solidFill>
            <a:schemeClr val="accent2"/>
          </a:solidFill>
          <a:latin typeface="+mn-lt"/>
          <a:ea typeface="+mn-ea"/>
          <a:cs typeface="+mn-cs"/>
        </a:defRPr>
      </a:lvl3pPr>
      <a:lvl4pPr marL="715963" indent="-354013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4pPr>
      <a:lvl5pPr marL="1077913" indent="-361950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1431925" indent="-354013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E1417-C0B5-4B8E-19EC-7356C6836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1340" y="1679713"/>
            <a:ext cx="9385960" cy="1410328"/>
          </a:xfrm>
        </p:spPr>
        <p:txBody>
          <a:bodyPr/>
          <a:lstStyle/>
          <a:p>
            <a:pPr algn="ctr"/>
            <a:r>
              <a:rPr lang="fr-FR" b="1" dirty="0">
                <a:solidFill>
                  <a:srgbClr val="00B0F0"/>
                </a:solidFill>
                <a:effectLst/>
                <a:latin typeface="+mn-lt"/>
                <a:ea typeface="Book Antiqua" panose="02040602050305030304" pitchFamily="18" charset="0"/>
                <a:cs typeface="Book Antiqua" panose="02040602050305030304" pitchFamily="18" charset="0"/>
              </a:rPr>
              <a:t>L’accès aux financements des bailleurs internationaux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56292C1-A98A-A9BB-9AAE-253A22D3FE0D}"/>
              </a:ext>
            </a:extLst>
          </p:cNvPr>
          <p:cNvSpPr txBox="1">
            <a:spLocks/>
          </p:cNvSpPr>
          <p:nvPr/>
        </p:nvSpPr>
        <p:spPr>
          <a:xfrm>
            <a:off x="1411467" y="418795"/>
            <a:ext cx="9369065" cy="121104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783C"/>
              </a:buClr>
              <a:defRPr sz="2400" b="0" i="0" cap="all" baseline="0">
                <a:solidFill>
                  <a:srgbClr val="FFFFFF"/>
                </a:solidFill>
                <a:latin typeface="+mn-lt"/>
                <a:ea typeface="MS PGothic" pitchFamily="34" charset="-128"/>
                <a:cs typeface="Andes ExtraLight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Font typeface="Wingdings" panose="05000000000000000000" pitchFamily="2" charset="2"/>
              <a:defRPr b="0" i="0">
                <a:solidFill>
                  <a:schemeClr val="tx1"/>
                </a:solidFill>
                <a:latin typeface="Andes ExtraLight"/>
                <a:ea typeface="MS PGothic" pitchFamily="34" charset="-128"/>
                <a:cs typeface="Andes ExtraLight"/>
              </a:defRPr>
            </a:lvl2pPr>
            <a:lvl3pPr marL="4763" indent="9096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 b="0" i="0">
                <a:solidFill>
                  <a:schemeClr val="tx1"/>
                </a:solidFill>
                <a:latin typeface="Andes ExtraLight"/>
                <a:ea typeface="MS PGothic" pitchFamily="34" charset="-128"/>
                <a:cs typeface="Andes ExtraLigh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 b="0" i="0">
                <a:solidFill>
                  <a:schemeClr val="tx1"/>
                </a:solidFill>
                <a:latin typeface="Andes ExtraLight"/>
                <a:ea typeface="MS PGothic" pitchFamily="34" charset="-128"/>
                <a:cs typeface="Andes ExtraLigh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 b="0" i="0">
                <a:solidFill>
                  <a:schemeClr val="tx1"/>
                </a:solidFill>
                <a:latin typeface="Andes ExtraLight"/>
                <a:ea typeface="MS PGothic" pitchFamily="34" charset="-128"/>
                <a:cs typeface="Andes ExtraLigh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fr-FR" b="1" kern="0" dirty="0"/>
              <a:t>Atelier de travail de </a:t>
            </a:r>
            <a:r>
              <a:rPr lang="fr-FR" b="1" kern="0" dirty="0" err="1"/>
              <a:t>RegulaE.Fr</a:t>
            </a:r>
            <a:r>
              <a:rPr lang="fr-FR" b="1" kern="0" dirty="0"/>
              <a:t> n°14</a:t>
            </a:r>
            <a:endParaRPr lang="en-US" kern="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6D85D5-6084-17DA-656A-7814970547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Banque </a:t>
            </a:r>
            <a:r>
              <a:rPr lang="en-US" dirty="0" err="1"/>
              <a:t>mondiale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B9B6AC-E9F0-E3BC-AC27-9B281FBE09EA}"/>
              </a:ext>
            </a:extLst>
          </p:cNvPr>
          <p:cNvSpPr txBox="1"/>
          <p:nvPr/>
        </p:nvSpPr>
        <p:spPr>
          <a:xfrm>
            <a:off x="2586036" y="4762915"/>
            <a:ext cx="701992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latin typeface="+mn-lt"/>
              </a:rPr>
              <a:t>Juin</a:t>
            </a:r>
            <a:r>
              <a:rPr lang="en-US" sz="2000" b="1" dirty="0">
                <a:latin typeface="+mn-lt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637014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Obligations vertes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10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52F42D-1428-86C2-B7EE-5BCC44A854FD}"/>
              </a:ext>
            </a:extLst>
          </p:cNvPr>
          <p:cNvSpPr txBox="1"/>
          <p:nvPr/>
        </p:nvSpPr>
        <p:spPr>
          <a:xfrm>
            <a:off x="70761" y="3343473"/>
            <a:ext cx="2400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21F43"/>
                </a:solidFill>
                <a:latin typeface="Trebuchet MS" pitchFamily="34" charset="0"/>
                <a:cs typeface="Times New Roman" pitchFamily="18" charset="0"/>
              </a:rPr>
              <a:t>IFC is one of the leading institutional climate finance investors and issuers globally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EE9488-D01B-B40A-E8C0-07A6C2BD65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785" b="25039"/>
          <a:stretch/>
        </p:blipFill>
        <p:spPr>
          <a:xfrm>
            <a:off x="565065" y="2643586"/>
            <a:ext cx="1411693" cy="609600"/>
          </a:xfrm>
          <a:prstGeom prst="rect">
            <a:avLst/>
          </a:prstGeom>
        </p:spPr>
      </p:pic>
      <p:sp>
        <p:nvSpPr>
          <p:cNvPr id="8" name="Arc 7">
            <a:extLst>
              <a:ext uri="{FF2B5EF4-FFF2-40B4-BE49-F238E27FC236}">
                <a16:creationId xmlns:a16="http://schemas.microsoft.com/office/drawing/2014/main" id="{BD5F2EFA-C0C4-33DA-3E3A-B5338AD56B74}"/>
              </a:ext>
            </a:extLst>
          </p:cNvPr>
          <p:cNvSpPr/>
          <p:nvPr/>
        </p:nvSpPr>
        <p:spPr bwMode="auto">
          <a:xfrm>
            <a:off x="-284317" y="2289099"/>
            <a:ext cx="3009900" cy="2905653"/>
          </a:xfrm>
          <a:prstGeom prst="arc">
            <a:avLst>
              <a:gd name="adj1" fmla="val 14691128"/>
              <a:gd name="adj2" fmla="val 7014244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lvl="0" indent="-115888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300" b="0" i="0" u="none" strike="noStrike" kern="0" cap="none" spc="0" normalizeH="0" baseline="0" noProof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D3A7F9-06D4-88C2-AD24-21B39E258056}"/>
              </a:ext>
            </a:extLst>
          </p:cNvPr>
          <p:cNvSpPr/>
          <p:nvPr/>
        </p:nvSpPr>
        <p:spPr>
          <a:xfrm>
            <a:off x="3568700" y="1142345"/>
            <a:ext cx="8254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139AF0"/>
                </a:solidFill>
                <a:cs typeface="Times New Roman" pitchFamily="18" charset="0"/>
              </a:rPr>
              <a:t>Prolific green bond issuer: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over 187 green bonds issued in 20 currencies amounting to over </a:t>
            </a:r>
            <a:r>
              <a:rPr lang="en-US" sz="1400" b="1" dirty="0">
                <a:solidFill>
                  <a:srgbClr val="000000"/>
                </a:solidFill>
                <a:cs typeface="Times New Roman" pitchFamily="18" charset="0"/>
              </a:rPr>
              <a:t>US$11.6 billion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, across sectors such as green banking, energy efficiency, renewable energy, and emerging clean technologies</a:t>
            </a:r>
            <a:r>
              <a:rPr lang="en-US" sz="1600" dirty="0">
                <a:solidFill>
                  <a:srgbClr val="021F4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14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6968A1-C11D-8C73-F563-6D0F7CA53826}"/>
              </a:ext>
            </a:extLst>
          </p:cNvPr>
          <p:cNvSpPr/>
          <p:nvPr/>
        </p:nvSpPr>
        <p:spPr>
          <a:xfrm>
            <a:off x="3568699" y="2075168"/>
            <a:ext cx="82549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>
                <a:solidFill>
                  <a:srgbClr val="139AF0"/>
                </a:solidFill>
                <a:cs typeface="Times New Roman" pitchFamily="18" charset="0"/>
              </a:rPr>
              <a:t>Key investor in emerging markets: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around </a:t>
            </a:r>
            <a:r>
              <a:rPr lang="en-US" sz="1400" b="1">
                <a:solidFill>
                  <a:srgbClr val="000000"/>
                </a:solidFill>
                <a:cs typeface="Times New Roman" pitchFamily="18" charset="0"/>
              </a:rPr>
              <a:t>US$12 billion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in climate finance investments in financial institutions in emerging markets (EM)*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E11F16-46C7-9519-859F-BCA5A1B345DE}"/>
              </a:ext>
            </a:extLst>
          </p:cNvPr>
          <p:cNvSpPr/>
          <p:nvPr/>
        </p:nvSpPr>
        <p:spPr>
          <a:xfrm>
            <a:off x="3568699" y="2770746"/>
            <a:ext cx="82549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>
                <a:solidFill>
                  <a:srgbClr val="139AF0"/>
                </a:solidFill>
                <a:cs typeface="Times New Roman" pitchFamily="18" charset="0"/>
              </a:rPr>
              <a:t>A market creator,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deploying </a:t>
            </a:r>
            <a:r>
              <a:rPr lang="en-US" sz="1400" b="1">
                <a:solidFill>
                  <a:srgbClr val="000000"/>
                </a:solidFill>
                <a:cs typeface="Times New Roman" pitchFamily="18" charset="0"/>
              </a:rPr>
              <a:t>innovative ways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 to create green bond markets in developing economies, e.g. through launching the EGO green bond fund with </a:t>
            </a:r>
            <a:r>
              <a:rPr lang="en-US" sz="1400" err="1">
                <a:solidFill>
                  <a:srgbClr val="000000"/>
                </a:solidFill>
                <a:cs typeface="Times New Roman" pitchFamily="18" charset="0"/>
              </a:rPr>
              <a:t>Amundi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 and REGIO green and sustainability fund with HSBC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1C0ECB-0E8C-E298-5E01-E3D25A88DC07}"/>
              </a:ext>
            </a:extLst>
          </p:cNvPr>
          <p:cNvSpPr/>
          <p:nvPr/>
        </p:nvSpPr>
        <p:spPr>
          <a:xfrm>
            <a:off x="3568699" y="3733659"/>
            <a:ext cx="82549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>
                <a:solidFill>
                  <a:srgbClr val="139AF0"/>
                </a:solidFill>
                <a:cs typeface="Times New Roman" pitchFamily="18" charset="0"/>
              </a:rPr>
              <a:t>Provider of technical assistance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on green </a:t>
            </a:r>
            <a:r>
              <a:rPr lang="en-US" sz="1400" b="1">
                <a:solidFill>
                  <a:srgbClr val="000000"/>
                </a:solidFill>
                <a:cs typeface="Times New Roman" pitchFamily="18" charset="0"/>
              </a:rPr>
              <a:t>bond issuances and impact reporting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in line with the Green Bond Principles under dedicated TA programs. </a:t>
            </a:r>
          </a:p>
          <a:p>
            <a:pPr marL="576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In particular, the IFC-managed and donor-funded </a:t>
            </a:r>
            <a:r>
              <a:rPr lang="en-US" sz="1400" b="1">
                <a:solidFill>
                  <a:srgbClr val="000000"/>
                </a:solidFill>
                <a:cs typeface="Times New Roman" pitchFamily="18" charset="0"/>
              </a:rPr>
              <a:t>Green Bond Technical Assistance Program 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provides technical support on green bond issuances and creates global public goods by disseminating knowledge and best practice in EM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684F7C-476A-6B2F-C9F7-44F50E31688D}"/>
              </a:ext>
            </a:extLst>
          </p:cNvPr>
          <p:cNvSpPr/>
          <p:nvPr/>
        </p:nvSpPr>
        <p:spPr>
          <a:xfrm>
            <a:off x="3568698" y="5174042"/>
            <a:ext cx="82549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139AF0"/>
                </a:solidFill>
                <a:cs typeface="Times New Roman" pitchFamily="18" charset="0"/>
              </a:rPr>
              <a:t>Member of the Executive Committee of the ICMA Green Bond Principles. </a:t>
            </a:r>
            <a:r>
              <a:rPr lang="en-US" sz="1400" dirty="0">
                <a:solidFill>
                  <a:srgbClr val="000000"/>
                </a:solidFill>
                <a:cs typeface="Times New Roman" pitchFamily="18" charset="0"/>
              </a:rPr>
              <a:t>IFC is Co-chair of ICMA Executive Committee.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34D159-CA42-BDD1-BB35-7FC84F4EE3C8}"/>
              </a:ext>
            </a:extLst>
          </p:cNvPr>
          <p:cNvSpPr/>
          <p:nvPr/>
        </p:nvSpPr>
        <p:spPr>
          <a:xfrm>
            <a:off x="3566679" y="5849757"/>
            <a:ext cx="82549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>
                <a:solidFill>
                  <a:srgbClr val="139AF0"/>
                </a:solidFill>
                <a:cs typeface="Times New Roman" pitchFamily="18" charset="0"/>
              </a:rPr>
              <a:t>Supporting capital markets regulators</a:t>
            </a:r>
            <a:r>
              <a:rPr lang="en-US" sz="1400">
                <a:solidFill>
                  <a:srgbClr val="000000"/>
                </a:solidFill>
                <a:cs typeface="Times New Roman" pitchFamily="18" charset="0"/>
              </a:rPr>
              <a:t> in the development of national green bond </a:t>
            </a:r>
            <a:r>
              <a:rPr lang="en-US" sz="1400" b="1">
                <a:solidFill>
                  <a:srgbClr val="000000"/>
                </a:solidFill>
                <a:cs typeface="Times New Roman" pitchFamily="18" charset="0"/>
              </a:rPr>
              <a:t>frameworks and taxonomies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A7A141-EDFD-ABD1-323F-EDEB0ADEE377}"/>
              </a:ext>
            </a:extLst>
          </p:cNvPr>
          <p:cNvSpPr/>
          <p:nvPr/>
        </p:nvSpPr>
        <p:spPr>
          <a:xfrm>
            <a:off x="3248485" y="6446596"/>
            <a:ext cx="869383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cs typeface="Times New Roman" pitchFamily="18" charset="0"/>
              </a:rPr>
              <a:t>* As of June 2023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B856FD-E3F8-4B20-CE5E-4BFA220FF1AC}"/>
              </a:ext>
            </a:extLst>
          </p:cNvPr>
          <p:cNvGrpSpPr/>
          <p:nvPr/>
        </p:nvGrpSpPr>
        <p:grpSpPr>
          <a:xfrm rot="464539" flipV="1">
            <a:off x="589759" y="1252153"/>
            <a:ext cx="5995040" cy="5000787"/>
            <a:chOff x="1089867" y="1299964"/>
            <a:chExt cx="5623695" cy="4811946"/>
          </a:xfrm>
        </p:grpSpPr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5DFEA7B5-A053-574E-7D55-26FD060AF875}"/>
                </a:ext>
              </a:extLst>
            </p:cNvPr>
            <p:cNvSpPr/>
            <p:nvPr/>
          </p:nvSpPr>
          <p:spPr bwMode="auto">
            <a:xfrm rot="1171154">
              <a:off x="2181541" y="1643387"/>
              <a:ext cx="4189645" cy="4366395"/>
            </a:xfrm>
            <a:prstGeom prst="arc">
              <a:avLst>
                <a:gd name="adj1" fmla="val 12259055"/>
                <a:gd name="adj2" fmla="val 14236144"/>
              </a:avLst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5888" marR="0" lvl="0" indent="-115888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Trebuchet MS" pitchFamily="34" charset="0"/>
                <a:cs typeface="Times New Roman" pitchFamily="18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5768569-F1B8-F445-C7A0-AF89DCD4692C}"/>
                </a:ext>
              </a:extLst>
            </p:cNvPr>
            <p:cNvGrpSpPr/>
            <p:nvPr/>
          </p:nvGrpSpPr>
          <p:grpSpPr>
            <a:xfrm rot="3974285">
              <a:off x="1495742" y="894089"/>
              <a:ext cx="4811946" cy="5623695"/>
              <a:chOff x="2333941" y="538487"/>
              <a:chExt cx="4811946" cy="5623695"/>
            </a:xfrm>
          </p:grpSpPr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3A921CD9-8EF7-7422-BDD9-3DB77BBC48D8}"/>
                  </a:ext>
                </a:extLst>
              </p:cNvPr>
              <p:cNvSpPr/>
              <p:nvPr/>
            </p:nvSpPr>
            <p:spPr bwMode="auto">
              <a:xfrm rot="1171154">
                <a:off x="2333941" y="17957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932124EA-3908-F9F6-08BB-081327D30A3E}"/>
                  </a:ext>
                </a:extLst>
              </p:cNvPr>
              <p:cNvSpPr/>
              <p:nvPr/>
            </p:nvSpPr>
            <p:spPr bwMode="auto">
              <a:xfrm rot="20442528">
                <a:off x="2956242" y="5384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543405-F3F7-8293-3072-99E175418E78}"/>
              </a:ext>
            </a:extLst>
          </p:cNvPr>
          <p:cNvGrpSpPr/>
          <p:nvPr/>
        </p:nvGrpSpPr>
        <p:grpSpPr>
          <a:xfrm rot="21064519">
            <a:off x="761108" y="1442994"/>
            <a:ext cx="5623695" cy="5190142"/>
            <a:chOff x="1089867" y="1299964"/>
            <a:chExt cx="5623695" cy="4811946"/>
          </a:xfrm>
        </p:grpSpPr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2681778-7C94-7244-1A8A-3F19D4F4FE65}"/>
                </a:ext>
              </a:extLst>
            </p:cNvPr>
            <p:cNvSpPr/>
            <p:nvPr/>
          </p:nvSpPr>
          <p:spPr bwMode="auto">
            <a:xfrm rot="1171154">
              <a:off x="2181541" y="1643387"/>
              <a:ext cx="4189645" cy="4366395"/>
            </a:xfrm>
            <a:prstGeom prst="arc">
              <a:avLst>
                <a:gd name="adj1" fmla="val 13156237"/>
                <a:gd name="adj2" fmla="val 14236144"/>
              </a:avLst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5888" marR="0" lvl="0" indent="-115888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Trebuchet MS" pitchFamily="34" charset="0"/>
                <a:cs typeface="Times New Roman" pitchFamily="18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9C40A35-8C45-B1C3-DA5F-EADEF0F97850}"/>
                </a:ext>
              </a:extLst>
            </p:cNvPr>
            <p:cNvGrpSpPr/>
            <p:nvPr/>
          </p:nvGrpSpPr>
          <p:grpSpPr>
            <a:xfrm rot="3974285">
              <a:off x="1495742" y="894089"/>
              <a:ext cx="4811946" cy="5623695"/>
              <a:chOff x="2333941" y="538487"/>
              <a:chExt cx="4811946" cy="5623695"/>
            </a:xfrm>
          </p:grpSpPr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83592500-12AC-8E80-2020-B7A3ECC65FD6}"/>
                  </a:ext>
                </a:extLst>
              </p:cNvPr>
              <p:cNvSpPr/>
              <p:nvPr/>
            </p:nvSpPr>
            <p:spPr bwMode="auto">
              <a:xfrm rot="1171154">
                <a:off x="2333941" y="17957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31559864-CC72-3259-9CD5-F1216B127500}"/>
                  </a:ext>
                </a:extLst>
              </p:cNvPr>
              <p:cNvSpPr/>
              <p:nvPr/>
            </p:nvSpPr>
            <p:spPr bwMode="auto">
              <a:xfrm rot="20442528">
                <a:off x="2956242" y="5384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43C24C-CEB2-6A90-9736-981125E1672E}"/>
              </a:ext>
            </a:extLst>
          </p:cNvPr>
          <p:cNvGrpSpPr/>
          <p:nvPr/>
        </p:nvGrpSpPr>
        <p:grpSpPr>
          <a:xfrm rot="188524">
            <a:off x="422541" y="2546349"/>
            <a:ext cx="5623695" cy="4811946"/>
            <a:chOff x="1089867" y="1299964"/>
            <a:chExt cx="5623695" cy="4811946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AA0D84F2-98BE-6E58-6291-02FF03F84567}"/>
                </a:ext>
              </a:extLst>
            </p:cNvPr>
            <p:cNvSpPr/>
            <p:nvPr/>
          </p:nvSpPr>
          <p:spPr bwMode="auto">
            <a:xfrm rot="1443969">
              <a:off x="2042328" y="1672153"/>
              <a:ext cx="4189645" cy="4366395"/>
            </a:xfrm>
            <a:prstGeom prst="arc">
              <a:avLst>
                <a:gd name="adj1" fmla="val 13505602"/>
                <a:gd name="adj2" fmla="val 14236144"/>
              </a:avLst>
            </a:prstGeom>
            <a:noFill/>
            <a:ln w="28575" cap="flat" cmpd="sng" algn="ctr">
              <a:solidFill>
                <a:sysClr val="window" lastClr="FFFFFF">
                  <a:lumMod val="7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15888" marR="0" lvl="0" indent="-115888" defTabSz="91440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Trebuchet MS" pitchFamily="34" charset="0"/>
                <a:cs typeface="Times New Roman" pitchFamily="18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8F3736-1981-BD8E-FAE6-904E3FA79B52}"/>
                </a:ext>
              </a:extLst>
            </p:cNvPr>
            <p:cNvGrpSpPr/>
            <p:nvPr/>
          </p:nvGrpSpPr>
          <p:grpSpPr>
            <a:xfrm rot="3974285">
              <a:off x="1495742" y="894089"/>
              <a:ext cx="4811946" cy="5623695"/>
              <a:chOff x="2333941" y="538487"/>
              <a:chExt cx="4811946" cy="5623695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BE353541-8983-9DCC-FDAD-FD9D6B4CCDC8}"/>
                  </a:ext>
                </a:extLst>
              </p:cNvPr>
              <p:cNvSpPr/>
              <p:nvPr/>
            </p:nvSpPr>
            <p:spPr bwMode="auto">
              <a:xfrm rot="1171154">
                <a:off x="2333941" y="17957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27AAC530-EA49-8F1A-4C0E-B24AA4BF71D3}"/>
                  </a:ext>
                </a:extLst>
              </p:cNvPr>
              <p:cNvSpPr/>
              <p:nvPr/>
            </p:nvSpPr>
            <p:spPr bwMode="auto">
              <a:xfrm rot="20442528">
                <a:off x="2956242" y="538487"/>
                <a:ext cx="4189645" cy="4366395"/>
              </a:xfrm>
              <a:prstGeom prst="arc">
                <a:avLst>
                  <a:gd name="adj1" fmla="val 11876757"/>
                  <a:gd name="adj2" fmla="val 12365317"/>
                </a:avLst>
              </a:prstGeom>
              <a:noFill/>
              <a:ln w="28575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115888" marR="0" lvl="0" indent="-115888" defTabSz="91440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en-US" sz="1300" b="0" i="0" u="none" strike="noStrike" kern="0" cap="none" spc="0" normalizeH="0" baseline="0" noProof="0">
                  <a:ln>
                    <a:noFill/>
                  </a:ln>
                  <a:solidFill>
                    <a:srgbClr val="021F43"/>
                  </a:solidFill>
                  <a:effectLst/>
                  <a:uLnTx/>
                  <a:uFillTx/>
                  <a:latin typeface="Trebuchet MS" pitchFamily="34" charset="0"/>
                  <a:cs typeface="Times New Roman" pitchFamily="18" charset="0"/>
                </a:endParaRPr>
              </a:p>
            </p:txBody>
          </p:sp>
        </p:grpSp>
      </p:grpSp>
      <p:pic>
        <p:nvPicPr>
          <p:cNvPr id="31" name="Graphic 30" descr="Person with idea">
            <a:extLst>
              <a:ext uri="{FF2B5EF4-FFF2-40B4-BE49-F238E27FC236}">
                <a16:creationId xmlns:a16="http://schemas.microsoft.com/office/drawing/2014/main" id="{6C522353-554D-A9B4-649F-DCC168DAD0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80708" y="4379563"/>
            <a:ext cx="503267" cy="50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6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Priorités de la banque mondiale dans le secteur énergétique</a:t>
            </a:r>
            <a:endParaRPr lang="fr-CI" sz="2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2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F634B5D-E5A9-A160-24E9-15DAD46D0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93" y="973904"/>
            <a:ext cx="10871577" cy="52489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3AD678-ACFD-219F-CE39-F29A87F3F61D}"/>
              </a:ext>
            </a:extLst>
          </p:cNvPr>
          <p:cNvSpPr txBox="1"/>
          <p:nvPr/>
        </p:nvSpPr>
        <p:spPr>
          <a:xfrm>
            <a:off x="3481028" y="6329552"/>
            <a:ext cx="507770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Global Challenge Program-Energy Approach Paper, World Bank (2024)</a:t>
            </a:r>
          </a:p>
        </p:txBody>
      </p:sp>
    </p:spTree>
    <p:extLst>
      <p:ext uri="{BB962C8B-B14F-4D97-AF65-F5344CB8AC3E}">
        <p14:creationId xmlns:p14="http://schemas.microsoft.com/office/powerpoint/2010/main" val="1341330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he Virtuous Cycle">
            <a:extLst>
              <a:ext uri="{FF2B5EF4-FFF2-40B4-BE49-F238E27FC236}">
                <a16:creationId xmlns:a16="http://schemas.microsoft.com/office/drawing/2014/main" id="{3A6904AB-B2F2-0AF3-1727-B072066ED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226" y="968815"/>
            <a:ext cx="9935817" cy="559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Une Approche compréhensive…</a:t>
            </a:r>
            <a:endParaRPr lang="fr-CI" sz="2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3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43F8C1B-D700-2604-2FD0-F54416801879}"/>
              </a:ext>
            </a:extLst>
          </p:cNvPr>
          <p:cNvSpPr txBox="1"/>
          <p:nvPr/>
        </p:nvSpPr>
        <p:spPr>
          <a:xfrm>
            <a:off x="2514600" y="6408856"/>
            <a:ext cx="41974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Scaling Up to Phase Down Report, World Bank (2024)</a:t>
            </a:r>
          </a:p>
        </p:txBody>
      </p:sp>
    </p:spTree>
    <p:extLst>
      <p:ext uri="{BB962C8B-B14F-4D97-AF65-F5344CB8AC3E}">
        <p14:creationId xmlns:p14="http://schemas.microsoft.com/office/powerpoint/2010/main" val="204394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Une Approche compréhensive…</a:t>
            </a:r>
            <a:endParaRPr lang="fr-CI" sz="2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4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D17D44F-1122-252C-C7D3-36C25C1DBE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3647743"/>
              </p:ext>
            </p:extLst>
          </p:nvPr>
        </p:nvGraphicFramePr>
        <p:xfrm>
          <a:off x="431800" y="688570"/>
          <a:ext cx="11005850" cy="5090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9B134DD4-7297-7517-F700-50AD97C63ECB}"/>
              </a:ext>
            </a:extLst>
          </p:cNvPr>
          <p:cNvSpPr/>
          <p:nvPr/>
        </p:nvSpPr>
        <p:spPr bwMode="auto">
          <a:xfrm>
            <a:off x="868496" y="5398764"/>
            <a:ext cx="10730429" cy="605928"/>
          </a:xfrm>
          <a:prstGeom prst="leftRightArrow">
            <a:avLst/>
          </a:prstGeom>
          <a:solidFill>
            <a:srgbClr val="021F43"/>
          </a:solidFill>
          <a:ln w="15875" cap="flat" cmpd="sng" algn="ctr">
            <a:solidFill>
              <a:srgbClr val="021F4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I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Times New Roman" pitchFamily="18" charset="0"/>
              </a:rPr>
              <a:t>Programme national</a:t>
            </a: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D1FEE50D-3F63-A99E-4F49-10B2EECAC671}"/>
              </a:ext>
            </a:extLst>
          </p:cNvPr>
          <p:cNvSpPr/>
          <p:nvPr/>
        </p:nvSpPr>
        <p:spPr bwMode="auto">
          <a:xfrm>
            <a:off x="835751" y="5705554"/>
            <a:ext cx="10730429" cy="605928"/>
          </a:xfrm>
          <a:prstGeom prst="leftRightArrow">
            <a:avLst/>
          </a:prstGeom>
          <a:solidFill>
            <a:srgbClr val="021F43">
              <a:lumMod val="50000"/>
              <a:lumOff val="50000"/>
            </a:srgbClr>
          </a:solidFill>
          <a:ln w="15875" cap="flat" cmpd="sng" algn="ctr">
            <a:solidFill>
              <a:srgbClr val="021F4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I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Times New Roman" pitchFamily="18" charset="0"/>
              </a:rPr>
              <a:t>Approches régionales (e.g. DARES, ASCENT, WA-REMP)</a:t>
            </a: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8B6B2F34-2A21-9514-6687-0BF26574E141}"/>
              </a:ext>
            </a:extLst>
          </p:cNvPr>
          <p:cNvSpPr/>
          <p:nvPr/>
        </p:nvSpPr>
        <p:spPr bwMode="auto">
          <a:xfrm>
            <a:off x="828406" y="6013389"/>
            <a:ext cx="10730429" cy="605928"/>
          </a:xfrm>
          <a:prstGeom prst="leftRightArrow">
            <a:avLst/>
          </a:prstGeom>
          <a:solidFill>
            <a:srgbClr val="021F43">
              <a:lumMod val="75000"/>
              <a:lumOff val="25000"/>
            </a:srgbClr>
          </a:solidFill>
          <a:ln w="15875" cap="flat" cmpd="sng" algn="ctr">
            <a:solidFill>
              <a:srgbClr val="021F4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I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Times New Roman" pitchFamily="18" charset="0"/>
              </a:rPr>
              <a:t>Stratégies globales (</a:t>
            </a:r>
            <a:r>
              <a:rPr kumimoji="0" lang="fr-CI" sz="18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Times New Roman" pitchFamily="18" charset="0"/>
              </a:rPr>
              <a:t>Scaling</a:t>
            </a:r>
            <a:r>
              <a:rPr kumimoji="0" lang="fr-CI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Times New Roman" pitchFamily="18" charset="0"/>
              </a:rPr>
              <a:t> Solar, SRMI)</a:t>
            </a:r>
          </a:p>
        </p:txBody>
      </p:sp>
    </p:spTree>
    <p:extLst>
      <p:ext uri="{BB962C8B-B14F-4D97-AF65-F5344CB8AC3E}">
        <p14:creationId xmlns:p14="http://schemas.microsoft.com/office/powerpoint/2010/main" val="168001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8EF4FC-D0BA-3D85-A196-6B8656EB1C07}"/>
              </a:ext>
            </a:extLst>
          </p:cNvPr>
          <p:cNvSpPr txBox="1">
            <a:spLocks/>
          </p:cNvSpPr>
          <p:nvPr/>
        </p:nvSpPr>
        <p:spPr bwMode="auto">
          <a:xfrm>
            <a:off x="431800" y="281999"/>
            <a:ext cx="11328400" cy="46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18000" numCol="1" anchor="ctr" anchorCtr="0" compatLnSpc="1">
            <a:prstTxWarp prst="textNoShape">
              <a:avLst/>
            </a:prstTxWarp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fr-FR" sz="2400" b="1" dirty="0"/>
              <a:t>Trois instruments de financement complémentaires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4204B4-8C52-5E90-5585-8B723623D06F}"/>
              </a:ext>
            </a:extLst>
          </p:cNvPr>
          <p:cNvCxnSpPr>
            <a:cxnSpLocks/>
          </p:cNvCxnSpPr>
          <p:nvPr/>
        </p:nvCxnSpPr>
        <p:spPr>
          <a:xfrm>
            <a:off x="431800" y="836612"/>
            <a:ext cx="114300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AB05B6C3-1B1A-A8B1-A2BC-8D30505A88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50600" y="1130284"/>
            <a:ext cx="500550" cy="50055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905EAA4-D224-95D0-0D19-AF36ADC861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2866" y="1109264"/>
            <a:ext cx="518586" cy="518586"/>
          </a:xfrm>
          <a:prstGeom prst="rect">
            <a:avLst/>
          </a:prstGeom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D0354C7F-CD38-0EDD-C034-880130AB66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</p:spPr>
        <p:txBody>
          <a:bodyPr/>
          <a:lstStyle>
            <a:lvl1pPr marL="342900" indent="-342900" algn="l" rtl="0" eaLnBrk="1" fontAlgn="base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Font typeface="Wingdings" panose="05000000000000000000" pitchFamily="2" charset="2"/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964106-8E5F-874A-41AB-423CDF33D1A2}"/>
              </a:ext>
            </a:extLst>
          </p:cNvPr>
          <p:cNvSpPr/>
          <p:nvPr/>
        </p:nvSpPr>
        <p:spPr>
          <a:xfrm>
            <a:off x="2794000" y="1278416"/>
            <a:ext cx="5943600" cy="4495800"/>
          </a:xfrm>
          <a:prstGeom prst="rect">
            <a:avLst/>
          </a:prstGeom>
          <a:solidFill>
            <a:sysClr val="window" lastClr="FFFFFF">
              <a:lumMod val="85000"/>
              <a:alpha val="37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marL="0" marR="0" lvl="0" indent="33972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600" b="1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Mécanisme de mise en œuvre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A8CF9B-5658-6D19-E50F-282F5788DB81}"/>
              </a:ext>
            </a:extLst>
          </p:cNvPr>
          <p:cNvSpPr/>
          <p:nvPr/>
        </p:nvSpPr>
        <p:spPr>
          <a:xfrm>
            <a:off x="6527800" y="1773716"/>
            <a:ext cx="1984248" cy="1143000"/>
          </a:xfrm>
          <a:prstGeom prst="rect">
            <a:avLst/>
          </a:prstGeom>
          <a:solidFill>
            <a:srgbClr val="FFFFFF"/>
          </a:solidFill>
          <a:ln w="28575" cap="flat" cmpd="sng" algn="ctr">
            <a:solidFill>
              <a:srgbClr val="00B050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91440" rIns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" sz="1600" b="1" i="0" u="none" strike="noStrike" kern="0" cap="none" spc="0" normalizeH="0" baseline="0" noProof="0">
                <a:ln>
                  <a:noFill/>
                </a:ln>
                <a:solidFill>
                  <a:srgbClr val="0023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Fonds pour des dépenses spécifiques</a:t>
            </a:r>
          </a:p>
        </p:txBody>
      </p:sp>
      <p:sp>
        <p:nvSpPr>
          <p:cNvPr id="11" name="Right Arrow 8">
            <a:extLst>
              <a:ext uri="{FF2B5EF4-FFF2-40B4-BE49-F238E27FC236}">
                <a16:creationId xmlns:a16="http://schemas.microsoft.com/office/drawing/2014/main" id="{8D0A5D82-F28E-E004-8749-ABF4F589EC4A}"/>
              </a:ext>
            </a:extLst>
          </p:cNvPr>
          <p:cNvSpPr/>
          <p:nvPr/>
        </p:nvSpPr>
        <p:spPr>
          <a:xfrm>
            <a:off x="2909544" y="1779157"/>
            <a:ext cx="3291840" cy="1097280"/>
          </a:xfrm>
          <a:prstGeom prst="rightArrow">
            <a:avLst/>
          </a:prstGeom>
          <a:solidFill>
            <a:srgbClr val="FFFFFF"/>
          </a:solidFill>
          <a:ln w="28575" cap="flat" cmpd="sng" algn="ctr">
            <a:solidFill>
              <a:srgbClr val="00B05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274320" rtlCol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600" b="0" i="0" u="none" strike="noStrike" kern="0" cap="none" spc="0" normalizeH="0" baseline="0" noProof="0">
                <a:ln>
                  <a:noFill/>
                </a:ln>
                <a:solidFill>
                  <a:srgbClr val="002345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Règles et procédures de la Banque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569F6400-2A3E-9901-114A-7C51D37747CA}"/>
              </a:ext>
            </a:extLst>
          </p:cNvPr>
          <p:cNvSpPr/>
          <p:nvPr/>
        </p:nvSpPr>
        <p:spPr>
          <a:xfrm>
            <a:off x="431800" y="1829405"/>
            <a:ext cx="2133600" cy="1011115"/>
          </a:xfrm>
          <a:prstGeom prst="flowChartProcess">
            <a:avLst/>
          </a:prstGeom>
          <a:solidFill>
            <a:srgbClr val="00B050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Projet d’investissement (IPF)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DE84CC4-340A-AD20-1449-E6FB2B502426}"/>
              </a:ext>
            </a:extLst>
          </p:cNvPr>
          <p:cNvGrpSpPr/>
          <p:nvPr/>
        </p:nvGrpSpPr>
        <p:grpSpPr>
          <a:xfrm>
            <a:off x="431800" y="4593116"/>
            <a:ext cx="8077200" cy="1143000"/>
            <a:chOff x="304800" y="3124200"/>
            <a:chExt cx="8077200" cy="1143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FE19ADD-7B2F-4CB3-4E04-D7CF7BFDC663}"/>
                </a:ext>
              </a:extLst>
            </p:cNvPr>
            <p:cNvSpPr/>
            <p:nvPr/>
          </p:nvSpPr>
          <p:spPr>
            <a:xfrm>
              <a:off x="6400800" y="3124200"/>
              <a:ext cx="1981200" cy="1143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40" rIns="9144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1" i="0" u="none" strike="noStrike" kern="0" cap="none" spc="0" normalizeH="0" baseline="0" noProof="0">
                  <a:ln>
                    <a:noFill/>
                  </a:ln>
                  <a:solidFill>
                    <a:srgbClr val="0023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Fonds pour le soutien budgétaire</a:t>
              </a:r>
            </a:p>
          </p:txBody>
        </p:sp>
        <p:sp>
          <p:nvSpPr>
            <p:cNvPr id="15" name="Right Arrow 9">
              <a:extLst>
                <a:ext uri="{FF2B5EF4-FFF2-40B4-BE49-F238E27FC236}">
                  <a16:creationId xmlns:a16="http://schemas.microsoft.com/office/drawing/2014/main" id="{46A2E449-D170-AA57-5907-ADA2C435CB7B}"/>
                </a:ext>
              </a:extLst>
            </p:cNvPr>
            <p:cNvSpPr/>
            <p:nvPr/>
          </p:nvSpPr>
          <p:spPr>
            <a:xfrm>
              <a:off x="2782544" y="3147060"/>
              <a:ext cx="3291840" cy="1097280"/>
            </a:xfrm>
            <a:prstGeom prst="rightArrow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27432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0" i="0" u="none" strike="noStrike" kern="0" cap="none" spc="0" normalizeH="0" baseline="0" noProof="0">
                  <a:ln>
                    <a:noFill/>
                  </a:ln>
                  <a:solidFill>
                    <a:srgbClr val="0023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Processus nationaux d’action publique</a:t>
              </a:r>
            </a:p>
          </p:txBody>
        </p:sp>
        <p:sp>
          <p:nvSpPr>
            <p:cNvPr id="16" name="Flowchart: Process 15">
              <a:extLst>
                <a:ext uri="{FF2B5EF4-FFF2-40B4-BE49-F238E27FC236}">
                  <a16:creationId xmlns:a16="http://schemas.microsoft.com/office/drawing/2014/main" id="{F25D24F5-5E91-FEEE-5039-C33AD82E5885}"/>
                </a:ext>
              </a:extLst>
            </p:cNvPr>
            <p:cNvSpPr/>
            <p:nvPr/>
          </p:nvSpPr>
          <p:spPr>
            <a:xfrm>
              <a:off x="304800" y="3200400"/>
              <a:ext cx="2133600" cy="1011115"/>
            </a:xfrm>
            <a:prstGeom prst="flowChartProcess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Appui de politique de développement (DPF)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4FC7DB-B7BC-8CB6-E15E-8C4A9FC8840C}"/>
              </a:ext>
            </a:extLst>
          </p:cNvPr>
          <p:cNvGrpSpPr/>
          <p:nvPr/>
        </p:nvGrpSpPr>
        <p:grpSpPr>
          <a:xfrm>
            <a:off x="431800" y="3183416"/>
            <a:ext cx="8077200" cy="1143000"/>
            <a:chOff x="304800" y="4495800"/>
            <a:chExt cx="8077200" cy="1143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1E50D6-48CE-F08F-845A-B030A38EA6AE}"/>
                </a:ext>
              </a:extLst>
            </p:cNvPr>
            <p:cNvSpPr/>
            <p:nvPr/>
          </p:nvSpPr>
          <p:spPr>
            <a:xfrm>
              <a:off x="6400800" y="4495800"/>
              <a:ext cx="1981200" cy="114300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990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91440" rIns="91440"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1" i="0" u="none" strike="noStrike" kern="0" cap="none" spc="0" normalizeH="0" baseline="0" noProof="0">
                  <a:ln>
                    <a:noFill/>
                  </a:ln>
                  <a:solidFill>
                    <a:srgbClr val="0023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Fonds pour un  programme de dépenses </a:t>
              </a:r>
            </a:p>
          </p:txBody>
        </p:sp>
        <p:sp>
          <p:nvSpPr>
            <p:cNvPr id="19" name="Flowchart: Process 18">
              <a:extLst>
                <a:ext uri="{FF2B5EF4-FFF2-40B4-BE49-F238E27FC236}">
                  <a16:creationId xmlns:a16="http://schemas.microsoft.com/office/drawing/2014/main" id="{452A8F91-11EB-0DE1-B0B9-C3484DDEF49A}"/>
                </a:ext>
              </a:extLst>
            </p:cNvPr>
            <p:cNvSpPr/>
            <p:nvPr/>
          </p:nvSpPr>
          <p:spPr>
            <a:xfrm>
              <a:off x="304800" y="4495800"/>
              <a:ext cx="2133600" cy="1011115"/>
            </a:xfrm>
            <a:prstGeom prst="flowChartProcess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75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Programme axé sur les résultats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(PforR)</a:t>
              </a:r>
            </a:p>
          </p:txBody>
        </p:sp>
        <p:sp>
          <p:nvSpPr>
            <p:cNvPr id="20" name="Right Arrow 13">
              <a:extLst>
                <a:ext uri="{FF2B5EF4-FFF2-40B4-BE49-F238E27FC236}">
                  <a16:creationId xmlns:a16="http://schemas.microsoft.com/office/drawing/2014/main" id="{AA749FB1-625A-E82D-D584-A8107EF8B8D1}"/>
                </a:ext>
              </a:extLst>
            </p:cNvPr>
            <p:cNvSpPr/>
            <p:nvPr/>
          </p:nvSpPr>
          <p:spPr>
            <a:xfrm>
              <a:off x="2799347" y="4495800"/>
              <a:ext cx="3429000" cy="1097280"/>
            </a:xfrm>
            <a:prstGeom prst="rightArrow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F990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274320" rtlCol="0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600" b="0" i="0" u="none" strike="noStrike" kern="0" cap="none" spc="0" normalizeH="0" baseline="0" noProof="0">
                <a:ln>
                  <a:noFill/>
                </a:ln>
                <a:solidFill>
                  <a:srgbClr val="002345"/>
                </a:solidFill>
                <a:effectLst/>
                <a:uLnTx/>
                <a:uFillTx/>
                <a:latin typeface="Arial"/>
                <a:ea typeface="Times New Roman"/>
                <a:cs typeface="Arial" panose="020B0604020202020204" pitchFamily="34" charset="0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" sz="1600" b="0" i="0" u="none" strike="noStrike" kern="0" cap="none" spc="0" normalizeH="0" baseline="0" noProof="0">
                  <a:ln>
                    <a:noFill/>
                  </a:ln>
                  <a:solidFill>
                    <a:srgbClr val="0023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Systèmes propres du programme du </a:t>
              </a:r>
              <a:r>
                <a:rPr kumimoji="0" lang="fr" sz="1600" b="1" i="0" u="none" strike="noStrike" kern="0" cap="none" spc="0" normalizeH="0" baseline="0" noProof="0">
                  <a:ln>
                    <a:noFill/>
                  </a:ln>
                  <a:solidFill>
                    <a:srgbClr val="002345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gouvernement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CA" sz="1600" b="0" i="0" u="none" strike="noStrike" kern="0" cap="none" spc="0" normalizeH="0" baseline="0" noProof="0">
                <a:ln>
                  <a:noFill/>
                </a:ln>
                <a:solidFill>
                  <a:srgbClr val="002345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84B2E00A-41BB-5ACD-E8B4-FCA30DB01D54}"/>
              </a:ext>
            </a:extLst>
          </p:cNvPr>
          <p:cNvSpPr/>
          <p:nvPr/>
        </p:nvSpPr>
        <p:spPr bwMode="auto">
          <a:xfrm>
            <a:off x="9496540" y="1756119"/>
            <a:ext cx="2170323" cy="11781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8B844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Garanties de prêts</a:t>
            </a:r>
          </a:p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Garanties de paiement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22" name="Plus Sign 21">
            <a:extLst>
              <a:ext uri="{FF2B5EF4-FFF2-40B4-BE49-F238E27FC236}">
                <a16:creationId xmlns:a16="http://schemas.microsoft.com/office/drawing/2014/main" id="{F2D15F43-BF6C-4CD1-9809-870638CB664B}"/>
              </a:ext>
            </a:extLst>
          </p:cNvPr>
          <p:cNvSpPr/>
          <p:nvPr/>
        </p:nvSpPr>
        <p:spPr bwMode="auto">
          <a:xfrm>
            <a:off x="8901178" y="2058778"/>
            <a:ext cx="496822" cy="572876"/>
          </a:xfrm>
          <a:prstGeom prst="mathPlus">
            <a:avLst/>
          </a:prstGeom>
          <a:solidFill>
            <a:srgbClr val="18B844"/>
          </a:solidFill>
          <a:ln w="15875" cap="flat" cmpd="sng" algn="ctr">
            <a:solidFill>
              <a:srgbClr val="021F4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21F43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67EBC79-BB76-3291-0206-3F135A289725}"/>
              </a:ext>
            </a:extLst>
          </p:cNvPr>
          <p:cNvSpPr/>
          <p:nvPr/>
        </p:nvSpPr>
        <p:spPr bwMode="auto">
          <a:xfrm>
            <a:off x="9496540" y="4596022"/>
            <a:ext cx="2170323" cy="117819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21F43">
                <a:lumMod val="75000"/>
                <a:lumOff val="25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marR="0" lvl="0" indent="-28575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021F43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Garanties basées sur des politiques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</p:txBody>
      </p:sp>
      <p:sp>
        <p:nvSpPr>
          <p:cNvPr id="24" name="Plus Sign 23">
            <a:extLst>
              <a:ext uri="{FF2B5EF4-FFF2-40B4-BE49-F238E27FC236}">
                <a16:creationId xmlns:a16="http://schemas.microsoft.com/office/drawing/2014/main" id="{619641AB-ABE9-ACC4-FDFD-D877A354C098}"/>
              </a:ext>
            </a:extLst>
          </p:cNvPr>
          <p:cNvSpPr/>
          <p:nvPr/>
        </p:nvSpPr>
        <p:spPr bwMode="auto">
          <a:xfrm>
            <a:off x="8901178" y="4898681"/>
            <a:ext cx="496822" cy="572876"/>
          </a:xfrm>
          <a:prstGeom prst="mathPlus">
            <a:avLst/>
          </a:prstGeom>
          <a:solidFill>
            <a:srgbClr val="021F43">
              <a:lumMod val="75000"/>
              <a:lumOff val="25000"/>
            </a:srgbClr>
          </a:solidFill>
          <a:ln w="15875" cap="flat" cmpd="sng" algn="ctr">
            <a:solidFill>
              <a:srgbClr val="021F43">
                <a:lumMod val="75000"/>
                <a:lumOff val="2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21F43"/>
              </a:solidFill>
              <a:effectLst/>
              <a:uLnTx/>
              <a:uFillTx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111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128147"/>
            <a:ext cx="11328400" cy="576263"/>
          </a:xfrm>
        </p:spPr>
        <p:txBody>
          <a:bodyPr anchor="ctr"/>
          <a:lstStyle/>
          <a:p>
            <a:r>
              <a:rPr lang="fr-FR" sz="2400" b="1" dirty="0"/>
              <a:t>Example: Programme pour le développement du marché régional de l’énergie en Afrique de l’Ouest (WA-REMP)</a:t>
            </a:r>
            <a:endParaRPr lang="fr-CI" sz="2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6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D3FD724-0B9A-D14E-CB5D-7B709E07057D}"/>
              </a:ext>
            </a:extLst>
          </p:cNvPr>
          <p:cNvGrpSpPr/>
          <p:nvPr/>
        </p:nvGrpSpPr>
        <p:grpSpPr>
          <a:xfrm>
            <a:off x="105792" y="933644"/>
            <a:ext cx="11980416" cy="5275132"/>
            <a:chOff x="105790" y="1379485"/>
            <a:chExt cx="11980416" cy="527513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F15171C-C5C0-DA2C-BA38-543FF079D88C}"/>
                </a:ext>
              </a:extLst>
            </p:cNvPr>
            <p:cNvGrpSpPr/>
            <p:nvPr/>
          </p:nvGrpSpPr>
          <p:grpSpPr>
            <a:xfrm>
              <a:off x="105790" y="1379485"/>
              <a:ext cx="4206232" cy="5261946"/>
              <a:chOff x="163347" y="1788045"/>
              <a:chExt cx="3052158" cy="479662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273C18C-D797-3163-BA1E-98CE4BF98CB7}"/>
                  </a:ext>
                </a:extLst>
              </p:cNvPr>
              <p:cNvSpPr txBox="1"/>
              <p:nvPr/>
            </p:nvSpPr>
            <p:spPr>
              <a:xfrm>
                <a:off x="163347" y="2772530"/>
                <a:ext cx="3052158" cy="3812141"/>
              </a:xfrm>
              <a:prstGeom prst="rect">
                <a:avLst/>
              </a:prstGeom>
              <a:solidFill>
                <a:srgbClr val="A5A5A5">
                  <a:lumMod val="20000"/>
                  <a:lumOff val="80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71120" tIns="91440" rIns="94827" bIns="91440" numCol="1" spcCol="1270" anchor="t" anchorCtr="0">
                <a:noAutofit/>
              </a:bodyPr>
              <a:lstStyle/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Planification du système électrique au moindre coût, optimisée au niveau régional (production/transport)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Extension et renforcement de la capacité de transport nationale et transfrontalière pour permettre le commerce de l'électricité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Investissements coordonnés au niveau régional dans l'électrification (REAP)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Investissement coordonné au niveau régional dans l’intégration du stockage par batterie (BEST)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Mise à niveau du réseau pour l'intégration des ERV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Accompagnement à la mise en œuvre du projet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73559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D751F53-CF20-B76E-4BC4-23AA081358B3}"/>
                  </a:ext>
                </a:extLst>
              </p:cNvPr>
              <p:cNvSpPr txBox="1"/>
              <p:nvPr/>
            </p:nvSpPr>
            <p:spPr>
              <a:xfrm>
                <a:off x="163347" y="1788045"/>
                <a:ext cx="3052158" cy="1060669"/>
              </a:xfrm>
              <a:prstGeom prst="rect">
                <a:avLst/>
              </a:prstGeom>
              <a:solidFill>
                <a:srgbClr val="418AB3">
                  <a:lumMod val="7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71120" tIns="0" rIns="94827" bIns="0" numCol="1" spcCol="1270" anchor="ctr" anchorCtr="0">
                <a:noAutofit/>
              </a:bodyPr>
              <a:lstStyle/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Pilier 1 :</a:t>
                </a:r>
              </a:p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Expansion de la connectivité régionale, de l’électrification et de l’intégration des énergies renouvelables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4EEF219-18C8-84BB-8610-C63789817466}"/>
                </a:ext>
              </a:extLst>
            </p:cNvPr>
            <p:cNvGrpSpPr/>
            <p:nvPr/>
          </p:nvGrpSpPr>
          <p:grpSpPr>
            <a:xfrm>
              <a:off x="4700941" y="1386655"/>
              <a:ext cx="3150894" cy="5267962"/>
              <a:chOff x="6401771" y="1792688"/>
              <a:chExt cx="2286375" cy="4643715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062751B-7CA0-06CF-F557-EA41FF648F88}"/>
                  </a:ext>
                </a:extLst>
              </p:cNvPr>
              <p:cNvSpPr txBox="1"/>
              <p:nvPr/>
            </p:nvSpPr>
            <p:spPr>
              <a:xfrm>
                <a:off x="6401771" y="2743930"/>
                <a:ext cx="2286374" cy="3692473"/>
              </a:xfrm>
              <a:prstGeom prst="rect">
                <a:avLst/>
              </a:prstGeom>
              <a:solidFill>
                <a:srgbClr val="A5A5A5">
                  <a:lumMod val="20000"/>
                  <a:lumOff val="80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71120" tIns="91440" rIns="94827" bIns="91440" numCol="1" spcCol="1270" anchor="t" anchorCtr="0">
                <a:noAutofit/>
              </a:bodyPr>
              <a:lstStyle/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Services de conseil sur les transactions et etudes/analyses de faisabilité pour les IPP ER à grande échelle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Renforcement du crédit/fonds propres/atténuation des risques pour les IPP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Études de faisabilité pour l'intégration des énergies renouvelables, des options de stockage et des systèmes hybrides</a:t>
                </a:r>
              </a:p>
              <a:p>
                <a:pPr marL="171450" marR="0" lvl="1" indent="-171450" defTabSz="592643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73559"/>
                  </a:solidFill>
                  <a:effectLst/>
                  <a:uLnTx/>
                  <a:uFillTx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69D673F-79BC-8FEB-5CA9-D2342CC57968}"/>
                  </a:ext>
                </a:extLst>
              </p:cNvPr>
              <p:cNvSpPr txBox="1"/>
              <p:nvPr/>
            </p:nvSpPr>
            <p:spPr>
              <a:xfrm>
                <a:off x="6401772" y="1792688"/>
                <a:ext cx="2286374" cy="1025683"/>
              </a:xfrm>
              <a:prstGeom prst="rect">
                <a:avLst/>
              </a:prstGeom>
              <a:solidFill>
                <a:srgbClr val="418AB3">
                  <a:lumMod val="7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71120" tIns="0" rIns="94827" bIns="0" numCol="1" spcCol="1270" anchor="ctr" anchorCtr="0">
                <a:noAutofit/>
              </a:bodyPr>
              <a:lstStyle/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Pilier 2 :</a:t>
                </a:r>
              </a:p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Mobilisation de capital pour la transition énergétique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1352449-7677-E8E4-0021-6581B453E988}"/>
                </a:ext>
              </a:extLst>
            </p:cNvPr>
            <p:cNvGrpSpPr/>
            <p:nvPr/>
          </p:nvGrpSpPr>
          <p:grpSpPr>
            <a:xfrm>
              <a:off x="8240750" y="1386531"/>
              <a:ext cx="3845456" cy="5268086"/>
              <a:chOff x="9238283" y="1887670"/>
              <a:chExt cx="2790369" cy="3835344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7749F0D-DF22-932D-6488-4DB9500FF414}"/>
                  </a:ext>
                </a:extLst>
              </p:cNvPr>
              <p:cNvSpPr txBox="1"/>
              <p:nvPr/>
            </p:nvSpPr>
            <p:spPr>
              <a:xfrm>
                <a:off x="9238284" y="1887670"/>
                <a:ext cx="2790368" cy="847113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spcFirstLastPara="0" vert="horz" wrap="square" lIns="71120" tIns="0" rIns="94827" bIns="0" numCol="1" spcCol="1270" anchor="ctr" anchorCtr="0">
                <a:noAutofit/>
              </a:bodyPr>
              <a:lstStyle/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Pilier 3 :</a:t>
                </a:r>
              </a:p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Plateforme régionale pour</a:t>
                </a:r>
              </a:p>
              <a:p>
                <a:pPr marL="0" marR="0" lvl="0" indent="0" algn="ctr" defTabSz="76197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MS PGothic" panose="020B0600070205080204" pitchFamily="34" charset="-128"/>
                  </a:rPr>
                  <a:t>améliorer la préparation au marché et réduire les risques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MS PGothic" panose="020B0600070205080204" pitchFamily="34" charset="-128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DCDCC8B-E36F-DBA6-875D-D77F64B95DC1}"/>
                  </a:ext>
                </a:extLst>
              </p:cNvPr>
              <p:cNvSpPr/>
              <p:nvPr/>
            </p:nvSpPr>
            <p:spPr bwMode="auto">
              <a:xfrm>
                <a:off x="9238283" y="4963611"/>
                <a:ext cx="2790368" cy="759403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/>
                <a:tailEnd type="none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Fonds renouvelable d'amélioration de la liquidité (LERF)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5AB45F0-9B55-2E82-C485-A5D78B985AF8}"/>
                  </a:ext>
                </a:extLst>
              </p:cNvPr>
              <p:cNvSpPr/>
              <p:nvPr/>
            </p:nvSpPr>
            <p:spPr bwMode="auto">
              <a:xfrm>
                <a:off x="9238283" y="2673940"/>
                <a:ext cx="2790368" cy="2145657"/>
              </a:xfrm>
              <a:prstGeom prst="rect">
                <a:avLst/>
              </a:prstGeom>
              <a:solidFill>
                <a:srgbClr val="F69200">
                  <a:lumMod val="40000"/>
                  <a:lumOff val="60000"/>
                </a:srgbClr>
              </a:solidFill>
              <a:ln w="9525" cap="flat" cmpd="sng" algn="ctr">
                <a:noFill/>
                <a:prstDash val="solid"/>
                <a:round/>
                <a:headEnd type="none"/>
                <a:tailEnd type="none"/>
              </a:ln>
              <a:effectLst/>
            </p:spPr>
            <p:txBody>
              <a:bodyPr rtlCol="0" anchor="ctr"/>
              <a:lstStyle/>
              <a:p>
                <a:pPr marL="173736" marR="0" lvl="0" indent="-173736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</a:rPr>
                  <a:t>Renforcer la capacité de la CIC à remplir la fonction OSM</a:t>
                </a:r>
              </a:p>
              <a:p>
                <a:pPr marL="173736" marR="0" lvl="0" indent="-173736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</a:rPr>
                  <a:t>Renforcer les capacités des pays à respecter/appliquer les instruments du marché régional (code réseau, méthodologie des tarifs de roulement, etc.)</a:t>
                </a:r>
              </a:p>
              <a:p>
                <a:pPr marL="173736" marR="0" lvl="0" indent="-173736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fr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73559"/>
                    </a:solidFill>
                    <a:effectLst/>
                    <a:uLnTx/>
                    <a:uFillTx/>
                  </a:rPr>
                  <a:t>Création/exploitation d'une plateforme d’ echange d’ electricite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701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109731"/>
            <a:ext cx="11328400" cy="576263"/>
          </a:xfrm>
        </p:spPr>
        <p:txBody>
          <a:bodyPr anchor="ctr"/>
          <a:lstStyle/>
          <a:p>
            <a:r>
              <a:rPr lang="fr-FR" sz="2400" b="1" dirty="0"/>
              <a:t>Exemple : Programme pour le développement des énergies renouvelables en Côte d’Ivoire</a:t>
            </a:r>
            <a:endParaRPr lang="fr-CI" sz="24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7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C649584-F973-5A04-F017-B1F4EF728B0D}"/>
              </a:ext>
            </a:extLst>
          </p:cNvPr>
          <p:cNvSpPr/>
          <p:nvPr/>
        </p:nvSpPr>
        <p:spPr>
          <a:xfrm>
            <a:off x="914401" y="1574906"/>
            <a:ext cx="1317812" cy="501445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sz="1600" kern="0">
                <a:solidFill>
                  <a:prstClr val="white"/>
                </a:solidFill>
                <a:latin typeface="Calibri" panose="020F0502020204030204"/>
              </a:rPr>
              <a:t>Banque mondiale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64BDA60-4EBD-0B6C-2082-AFF3EFF4D682}"/>
              </a:ext>
            </a:extLst>
          </p:cNvPr>
          <p:cNvSpPr/>
          <p:nvPr/>
        </p:nvSpPr>
        <p:spPr>
          <a:xfrm>
            <a:off x="2743201" y="1574906"/>
            <a:ext cx="1317812" cy="501445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sz="1600" kern="0" dirty="0">
                <a:solidFill>
                  <a:prstClr val="white"/>
                </a:solidFill>
                <a:latin typeface="Calibri" panose="020F0502020204030204"/>
              </a:rPr>
              <a:t>SFI Advisory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D15E091-5DA5-15EB-5EFC-9E0682B8C520}"/>
              </a:ext>
            </a:extLst>
          </p:cNvPr>
          <p:cNvSpPr/>
          <p:nvPr/>
        </p:nvSpPr>
        <p:spPr>
          <a:xfrm>
            <a:off x="941294" y="896264"/>
            <a:ext cx="3281082" cy="539864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b="1" kern="0" dirty="0" err="1">
                <a:solidFill>
                  <a:prstClr val="white"/>
                </a:solidFill>
                <a:latin typeface="Calibri" panose="020F0502020204030204"/>
              </a:rPr>
              <a:t>Scaling</a:t>
            </a:r>
            <a:r>
              <a:rPr lang="fr-FR" sz="1600" b="1" kern="0" dirty="0">
                <a:solidFill>
                  <a:prstClr val="white"/>
                </a:solidFill>
                <a:latin typeface="Calibri" panose="020F0502020204030204"/>
              </a:rPr>
              <a:t> Solar : recherche de prix de référence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A5429E9-E8F1-C6D1-0D61-6666F6EB1EB7}"/>
              </a:ext>
            </a:extLst>
          </p:cNvPr>
          <p:cNvSpPr/>
          <p:nvPr/>
        </p:nvSpPr>
        <p:spPr>
          <a:xfrm>
            <a:off x="5405718" y="899509"/>
            <a:ext cx="3836894" cy="501445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b="1" kern="0" dirty="0">
                <a:solidFill>
                  <a:prstClr val="white"/>
                </a:solidFill>
                <a:latin typeface="Calibri" panose="020F0502020204030204"/>
              </a:rPr>
              <a:t>CCDR : promouvoir la diversification du mix énergétique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Plus Sign 9">
            <a:extLst>
              <a:ext uri="{FF2B5EF4-FFF2-40B4-BE49-F238E27FC236}">
                <a16:creationId xmlns:a16="http://schemas.microsoft.com/office/drawing/2014/main" id="{AC832F9E-FBC2-A4E0-6EDE-87F1F2FA5159}"/>
              </a:ext>
            </a:extLst>
          </p:cNvPr>
          <p:cNvSpPr/>
          <p:nvPr/>
        </p:nvSpPr>
        <p:spPr>
          <a:xfrm>
            <a:off x="2330823" y="1712269"/>
            <a:ext cx="322729" cy="233082"/>
          </a:xfrm>
          <a:prstGeom prst="mathPlus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Equals 10">
            <a:extLst>
              <a:ext uri="{FF2B5EF4-FFF2-40B4-BE49-F238E27FC236}">
                <a16:creationId xmlns:a16="http://schemas.microsoft.com/office/drawing/2014/main" id="{F58FB952-A90B-647A-8AC1-E0FCA7766F66}"/>
              </a:ext>
            </a:extLst>
          </p:cNvPr>
          <p:cNvSpPr/>
          <p:nvPr/>
        </p:nvSpPr>
        <p:spPr>
          <a:xfrm>
            <a:off x="4347883" y="1676410"/>
            <a:ext cx="448236" cy="295836"/>
          </a:xfrm>
          <a:prstGeom prst="mathEqual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6E15E2-0050-C6BB-A4C3-C3FBB2424A7C}"/>
              </a:ext>
            </a:extLst>
          </p:cNvPr>
          <p:cNvSpPr/>
          <p:nvPr/>
        </p:nvSpPr>
        <p:spPr>
          <a:xfrm>
            <a:off x="5405718" y="1505223"/>
            <a:ext cx="3836894" cy="701093"/>
          </a:xfrm>
          <a:prstGeom prst="round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kern="0" dirty="0">
                <a:solidFill>
                  <a:prstClr val="white"/>
                </a:solidFill>
                <a:latin typeface="Calibri" panose="020F0502020204030204"/>
              </a:rPr>
              <a:t>Identification des sites et des investissements pour le renforcement du réseau afin d’intégrer les </a:t>
            </a:r>
            <a:r>
              <a:rPr lang="fr-FR" sz="1600" kern="0" dirty="0" err="1">
                <a:solidFill>
                  <a:prstClr val="white"/>
                </a:solidFill>
                <a:latin typeface="Calibri" panose="020F0502020204030204"/>
              </a:rPr>
              <a:t>EnR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9512F20-4F0C-5406-A864-27415279EE94}"/>
              </a:ext>
            </a:extLst>
          </p:cNvPr>
          <p:cNvSpPr/>
          <p:nvPr/>
        </p:nvSpPr>
        <p:spPr>
          <a:xfrm>
            <a:off x="5405718" y="2770658"/>
            <a:ext cx="3836894" cy="1567711"/>
          </a:xfrm>
          <a:prstGeom prst="round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kern="0">
                <a:solidFill>
                  <a:prstClr val="white"/>
                </a:solidFill>
                <a:latin typeface="Calibri" panose="020F0502020204030204"/>
              </a:rPr>
              <a:t>Portefeuille d’investissement de projets publics/privés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5D1327E-0550-5F5C-24AE-8045B3C762A0}"/>
              </a:ext>
            </a:extLst>
          </p:cNvPr>
          <p:cNvSpPr/>
          <p:nvPr/>
        </p:nvSpPr>
        <p:spPr>
          <a:xfrm>
            <a:off x="1461249" y="2361011"/>
            <a:ext cx="2599763" cy="785611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kern="0">
                <a:solidFill>
                  <a:prstClr val="white"/>
                </a:solidFill>
                <a:latin typeface="Calibri" panose="020F0502020204030204"/>
              </a:rPr>
              <a:t>Garantie partielle de crédit de la Banque mondiale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128FCF0-B304-F0BB-64A0-5879FF1E2CB5}"/>
              </a:ext>
            </a:extLst>
          </p:cNvPr>
          <p:cNvSpPr/>
          <p:nvPr/>
        </p:nvSpPr>
        <p:spPr>
          <a:xfrm>
            <a:off x="1704522" y="3405480"/>
            <a:ext cx="1977491" cy="501445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sz="1600" kern="0">
                <a:solidFill>
                  <a:prstClr val="white"/>
                </a:solidFill>
                <a:latin typeface="Calibri" panose="020F0502020204030204"/>
              </a:rPr>
              <a:t>Investissement de la SFI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5D96CF3-386A-54D5-B554-90CA47835226}"/>
              </a:ext>
            </a:extLst>
          </p:cNvPr>
          <p:cNvSpPr/>
          <p:nvPr/>
        </p:nvSpPr>
        <p:spPr>
          <a:xfrm>
            <a:off x="2102224" y="4150662"/>
            <a:ext cx="1317812" cy="501445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en-US" sz="1600" kern="0">
                <a:solidFill>
                  <a:prstClr val="white"/>
                </a:solidFill>
                <a:latin typeface="Calibri" panose="020F0502020204030204"/>
              </a:rPr>
              <a:t>Garantie MIGA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6733460-6C49-B798-80F6-D478039F2CB3}"/>
              </a:ext>
            </a:extLst>
          </p:cNvPr>
          <p:cNvSpPr/>
          <p:nvPr/>
        </p:nvSpPr>
        <p:spPr>
          <a:xfrm>
            <a:off x="1030941" y="4739231"/>
            <a:ext cx="8211671" cy="1108666"/>
          </a:xfrm>
          <a:prstGeom prst="round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b="1" kern="0" dirty="0">
                <a:solidFill>
                  <a:prstClr val="white"/>
                </a:solidFill>
                <a:latin typeface="Calibri" panose="020F0502020204030204"/>
              </a:rPr>
              <a:t>Réformes sous-jacentes et conditions favorables
</a:t>
            </a:r>
            <a:r>
              <a:rPr lang="fr-FR" sz="1600" kern="0" dirty="0">
                <a:solidFill>
                  <a:prstClr val="white"/>
                </a:solidFill>
                <a:latin typeface="Calibri" panose="020F0502020204030204"/>
              </a:rPr>
              <a:t>L’appui budgétaire va rendre opérationnel le CCDR
Garantie pour améliorer la viabilité financière de l’acheteur
LERF pour promouvoir les exportations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027F7B7-2718-02CE-8B95-A839E525A8E2}"/>
              </a:ext>
            </a:extLst>
          </p:cNvPr>
          <p:cNvSpPr/>
          <p:nvPr/>
        </p:nvSpPr>
        <p:spPr>
          <a:xfrm rot="5400000">
            <a:off x="7068957" y="2125412"/>
            <a:ext cx="501445" cy="747541"/>
          </a:xfrm>
          <a:prstGeom prst="rightArrow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CAE6AEE-6ADE-5E19-1E3A-F98679F4C297}"/>
              </a:ext>
            </a:extLst>
          </p:cNvPr>
          <p:cNvSpPr/>
          <p:nvPr/>
        </p:nvSpPr>
        <p:spPr>
          <a:xfrm rot="17814455">
            <a:off x="4618489" y="2434772"/>
            <a:ext cx="402199" cy="1128112"/>
          </a:xfrm>
          <a:prstGeom prst="downArrow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711ACAC2-44B1-363B-AFFE-064184EEF36D}"/>
              </a:ext>
            </a:extLst>
          </p:cNvPr>
          <p:cNvSpPr/>
          <p:nvPr/>
        </p:nvSpPr>
        <p:spPr>
          <a:xfrm rot="16200000">
            <a:off x="4423969" y="3084901"/>
            <a:ext cx="402199" cy="1128112"/>
          </a:xfrm>
          <a:prstGeom prst="downArrow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8A95A8AC-B137-9E80-8CEC-3E866C3C7273}"/>
              </a:ext>
            </a:extLst>
          </p:cNvPr>
          <p:cNvSpPr/>
          <p:nvPr/>
        </p:nvSpPr>
        <p:spPr>
          <a:xfrm rot="15432986">
            <a:off x="4501751" y="3760936"/>
            <a:ext cx="402199" cy="1128112"/>
          </a:xfrm>
          <a:prstGeom prst="downArrow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EC6940E-D48A-9C57-37E5-2F826D036D0A}"/>
              </a:ext>
            </a:extLst>
          </p:cNvPr>
          <p:cNvSpPr/>
          <p:nvPr/>
        </p:nvSpPr>
        <p:spPr>
          <a:xfrm>
            <a:off x="1013011" y="5886484"/>
            <a:ext cx="8229601" cy="419635"/>
          </a:xfrm>
          <a:prstGeom prst="roundRect">
            <a:avLst/>
          </a:prstGeom>
          <a:solidFill>
            <a:srgbClr val="ED7D31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/>
            <a:r>
              <a:rPr lang="fr-FR" sz="1600" b="1" kern="0" dirty="0">
                <a:solidFill>
                  <a:prstClr val="white"/>
                </a:solidFill>
                <a:latin typeface="Calibri" panose="020F0502020204030204"/>
              </a:rPr>
              <a:t>SFI </a:t>
            </a:r>
            <a:r>
              <a:rPr lang="fr-FR" sz="1600" b="1" kern="0" dirty="0" err="1">
                <a:solidFill>
                  <a:prstClr val="white"/>
                </a:solidFill>
                <a:latin typeface="Calibri" panose="020F0502020204030204"/>
              </a:rPr>
              <a:t>Upstream</a:t>
            </a:r>
            <a:r>
              <a:rPr lang="fr-FR" sz="1600" b="1" kern="0" dirty="0">
                <a:solidFill>
                  <a:prstClr val="white"/>
                </a:solidFill>
                <a:latin typeface="Calibri" panose="020F0502020204030204"/>
              </a:rPr>
              <a:t> : Identifier et soutenir les développeurs et les institutions financières locales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45FC05A-9A0E-B25A-BFA3-4ACA3F9AA667}"/>
              </a:ext>
            </a:extLst>
          </p:cNvPr>
          <p:cNvSpPr/>
          <p:nvPr/>
        </p:nvSpPr>
        <p:spPr>
          <a:xfrm>
            <a:off x="9677398" y="1146986"/>
            <a:ext cx="2106706" cy="5159132"/>
          </a:xfrm>
          <a:prstGeom prst="roundRect">
            <a:avLst/>
          </a:prstGeom>
          <a:gradFill rotWithShape="1">
            <a:gsLst>
              <a:gs pos="0">
                <a:srgbClr val="A5A5A5">
                  <a:satMod val="103000"/>
                  <a:lumMod val="102000"/>
                  <a:tint val="94000"/>
                </a:srgbClr>
              </a:gs>
              <a:gs pos="50000">
                <a:srgbClr val="A5A5A5">
                  <a:satMod val="110000"/>
                  <a:lumMod val="100000"/>
                  <a:shade val="100000"/>
                </a:srgbClr>
              </a:gs>
              <a:gs pos="100000">
                <a:srgbClr val="A5A5A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>
                <a:solidFill>
                  <a:prstClr val="black"/>
                </a:solidFill>
                <a:latin typeface="Calibri" panose="020F0502020204030204"/>
              </a:rPr>
              <a:t>Coordination</a:t>
            </a:r>
            <a:r>
              <a:rPr kumimoji="0" lang="fr-FR" sz="1600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sur les politiques de développement avec d’autres partenaires techniques et financiers (</a:t>
            </a:r>
            <a:r>
              <a:rPr kumimoji="0" lang="fr-FR" sz="1600" i="0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PTFs</a:t>
            </a:r>
            <a:r>
              <a:rPr kumimoji="0" lang="fr-FR" sz="1600" i="0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07FE179-03EE-F638-D7E7-76980AEA857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4222376" y="1150232"/>
            <a:ext cx="1183342" cy="1596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A77F726-6E85-FC6D-80E8-E58B2ABD6C7C}"/>
              </a:ext>
            </a:extLst>
          </p:cNvPr>
          <p:cNvSpPr txBox="1"/>
          <p:nvPr/>
        </p:nvSpPr>
        <p:spPr>
          <a:xfrm>
            <a:off x="4174294" y="782135"/>
            <a:ext cx="1297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prstClr val="black"/>
                </a:solidFill>
                <a:latin typeface="Calibri" panose="020F0502020204030204"/>
              </a:rPr>
              <a:t>Fondation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59790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Financement vert</a:t>
            </a:r>
            <a:endParaRPr lang="fr-CI" sz="2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8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179BD3-02FB-81FE-C207-3D8EE049363E}"/>
              </a:ext>
            </a:extLst>
          </p:cNvPr>
          <p:cNvSpPr txBox="1">
            <a:spLocks/>
          </p:cNvSpPr>
          <p:nvPr/>
        </p:nvSpPr>
        <p:spPr>
          <a:xfrm>
            <a:off x="579782" y="1055104"/>
            <a:ext cx="10515600" cy="47477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0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361950" indent="-361950" algn="l" defTabSz="457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5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715963" indent="-354013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77913" indent="-361950" algn="l" defTabSz="4572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1431925" indent="-354013" algn="l" defTabSz="4572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fr-CI" sz="2600" dirty="0"/>
              <a:t> Fonds d'investissement climatique (Clean Investment </a:t>
            </a:r>
            <a:r>
              <a:rPr lang="fr-CI" sz="2600" dirty="0" err="1"/>
              <a:t>Fund</a:t>
            </a:r>
            <a:r>
              <a:rPr lang="fr-CI" sz="2600" dirty="0"/>
              <a:t>, CIF) : Co-financement et assistance technique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CI" sz="2600" dirty="0"/>
              <a:t> Fonds vert pour le climat (Green Climate </a:t>
            </a:r>
            <a:r>
              <a:rPr lang="fr-CI" sz="2600" dirty="0" err="1"/>
              <a:t>Fund</a:t>
            </a:r>
            <a:r>
              <a:rPr lang="fr-CI" sz="2600" dirty="0"/>
              <a:t>, GCF)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CI" sz="2600" dirty="0"/>
              <a:t> Fonds pour l'environnement mondial (Global </a:t>
            </a:r>
            <a:r>
              <a:rPr lang="fr-CI" sz="2600" dirty="0" err="1"/>
              <a:t>Environment</a:t>
            </a:r>
            <a:r>
              <a:rPr lang="fr-CI" sz="2600" dirty="0"/>
              <a:t> Facility, GEF)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fr-CI" sz="2600" dirty="0"/>
              <a:t> </a:t>
            </a:r>
            <a:r>
              <a:rPr lang="fr-CI" sz="2600" dirty="0" err="1"/>
              <a:t>Korea</a:t>
            </a:r>
            <a:r>
              <a:rPr lang="fr-CI" sz="2600" dirty="0"/>
              <a:t> Green </a:t>
            </a:r>
            <a:r>
              <a:rPr lang="fr-CI" sz="2600" dirty="0" err="1"/>
              <a:t>Growth</a:t>
            </a:r>
            <a:r>
              <a:rPr lang="fr-CI" sz="2600" dirty="0"/>
              <a:t> Trust </a:t>
            </a:r>
            <a:r>
              <a:rPr lang="fr-CI" sz="2600" dirty="0" err="1"/>
              <a:t>Fund</a:t>
            </a:r>
            <a:r>
              <a:rPr lang="fr-CI" sz="2600" dirty="0"/>
              <a:t> (KGGTF) : assistance technique</a:t>
            </a:r>
          </a:p>
          <a:p>
            <a:pPr>
              <a:buFont typeface="Wingdings" panose="05000000000000000000" pitchFamily="2" charset="2"/>
              <a:buChar char="v"/>
            </a:pPr>
            <a:endParaRPr lang="fr-CI" sz="2600" dirty="0"/>
          </a:p>
        </p:txBody>
      </p:sp>
    </p:spTree>
    <p:extLst>
      <p:ext uri="{BB962C8B-B14F-4D97-AF65-F5344CB8AC3E}">
        <p14:creationId xmlns:p14="http://schemas.microsoft.com/office/powerpoint/2010/main" val="2550366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3F545-521D-F786-AB4C-D0BAB9E6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260349"/>
            <a:ext cx="11328400" cy="576263"/>
          </a:xfrm>
        </p:spPr>
        <p:txBody>
          <a:bodyPr anchor="ctr"/>
          <a:lstStyle/>
          <a:p>
            <a:r>
              <a:rPr lang="fr-FR" sz="2800" b="1" dirty="0"/>
              <a:t>Marchés du carbone</a:t>
            </a:r>
            <a:endParaRPr lang="fr-CI" sz="28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67248E-2F3C-F4D4-EC5E-91A942ECE7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defRPr/>
            </a:pPr>
            <a:fld id="{EF62D93A-3BA0-8848-BFA3-D7046C1B555D}" type="slidenum">
              <a:rPr lang="en-US" b="1" smtClean="0">
                <a:solidFill>
                  <a:srgbClr val="002060"/>
                </a:solidFill>
              </a:rPr>
              <a:pPr algn="ctr">
                <a:defRPr/>
              </a:pPr>
              <a:t>9</a:t>
            </a:fld>
            <a:endParaRPr lang="en-US" b="1">
              <a:solidFill>
                <a:srgbClr val="00206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1B44F16-6FFE-6A84-E069-63339D2E75ED}"/>
              </a:ext>
            </a:extLst>
          </p:cNvPr>
          <p:cNvCxnSpPr/>
          <p:nvPr/>
        </p:nvCxnSpPr>
        <p:spPr>
          <a:xfrm>
            <a:off x="431800" y="836612"/>
            <a:ext cx="11328400" cy="0"/>
          </a:xfrm>
          <a:prstGeom prst="line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object 3">
            <a:extLst>
              <a:ext uri="{FF2B5EF4-FFF2-40B4-BE49-F238E27FC236}">
                <a16:creationId xmlns:a16="http://schemas.microsoft.com/office/drawing/2014/main" id="{261D47C7-37E0-551E-B978-C60697625B60}"/>
              </a:ext>
            </a:extLst>
          </p:cNvPr>
          <p:cNvSpPr/>
          <p:nvPr/>
        </p:nvSpPr>
        <p:spPr>
          <a:xfrm>
            <a:off x="431800" y="1298575"/>
            <a:ext cx="11296015" cy="4260850"/>
          </a:xfrm>
          <a:custGeom>
            <a:avLst/>
            <a:gdLst/>
            <a:ahLst/>
            <a:cxnLst/>
            <a:rect l="l" t="t" r="r" b="b"/>
            <a:pathLst>
              <a:path w="11296015" h="4043679">
                <a:moveTo>
                  <a:pt x="11143310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3891013"/>
                </a:lnTo>
                <a:lnTo>
                  <a:pt x="7769" y="3939181"/>
                </a:lnTo>
                <a:lnTo>
                  <a:pt x="29405" y="3981016"/>
                </a:lnTo>
                <a:lnTo>
                  <a:pt x="62396" y="4014007"/>
                </a:lnTo>
                <a:lnTo>
                  <a:pt x="104231" y="4035643"/>
                </a:lnTo>
                <a:lnTo>
                  <a:pt x="152400" y="4043413"/>
                </a:lnTo>
                <a:lnTo>
                  <a:pt x="11143310" y="4043413"/>
                </a:lnTo>
                <a:lnTo>
                  <a:pt x="11191478" y="4035643"/>
                </a:lnTo>
                <a:lnTo>
                  <a:pt x="11233313" y="4014007"/>
                </a:lnTo>
                <a:lnTo>
                  <a:pt x="11266304" y="3981016"/>
                </a:lnTo>
                <a:lnTo>
                  <a:pt x="11287940" y="3939181"/>
                </a:lnTo>
                <a:lnTo>
                  <a:pt x="11295710" y="3891013"/>
                </a:lnTo>
                <a:lnTo>
                  <a:pt x="11295710" y="152400"/>
                </a:lnTo>
                <a:lnTo>
                  <a:pt x="11287940" y="104231"/>
                </a:lnTo>
                <a:lnTo>
                  <a:pt x="11266304" y="62396"/>
                </a:lnTo>
                <a:lnTo>
                  <a:pt x="11233313" y="29405"/>
                </a:lnTo>
                <a:lnTo>
                  <a:pt x="11191478" y="7769"/>
                </a:lnTo>
                <a:lnTo>
                  <a:pt x="11143310" y="0"/>
                </a:lnTo>
                <a:close/>
              </a:path>
            </a:pathLst>
          </a:custGeom>
          <a:solidFill>
            <a:srgbClr val="E2F0F6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object 4">
            <a:extLst>
              <a:ext uri="{FF2B5EF4-FFF2-40B4-BE49-F238E27FC236}">
                <a16:creationId xmlns:a16="http://schemas.microsoft.com/office/drawing/2014/main" id="{FA3414DC-C9E9-59FD-3ED3-42762E5909EC}"/>
              </a:ext>
            </a:extLst>
          </p:cNvPr>
          <p:cNvSpPr/>
          <p:nvPr/>
        </p:nvSpPr>
        <p:spPr>
          <a:xfrm>
            <a:off x="431800" y="1298575"/>
            <a:ext cx="11296015" cy="4260850"/>
          </a:xfrm>
          <a:custGeom>
            <a:avLst/>
            <a:gdLst/>
            <a:ahLst/>
            <a:cxnLst/>
            <a:rect l="l" t="t" r="r" b="b"/>
            <a:pathLst>
              <a:path w="11296015" h="4043679">
                <a:moveTo>
                  <a:pt x="11143310" y="0"/>
                </a:moveTo>
                <a:lnTo>
                  <a:pt x="11191478" y="7769"/>
                </a:lnTo>
                <a:lnTo>
                  <a:pt x="11233313" y="29405"/>
                </a:lnTo>
                <a:lnTo>
                  <a:pt x="11266304" y="62396"/>
                </a:lnTo>
                <a:lnTo>
                  <a:pt x="11287940" y="104231"/>
                </a:lnTo>
                <a:lnTo>
                  <a:pt x="11295710" y="152400"/>
                </a:lnTo>
                <a:lnTo>
                  <a:pt x="11295710" y="3891013"/>
                </a:lnTo>
                <a:lnTo>
                  <a:pt x="11287940" y="3939181"/>
                </a:lnTo>
                <a:lnTo>
                  <a:pt x="11266304" y="3981016"/>
                </a:lnTo>
                <a:lnTo>
                  <a:pt x="11233313" y="4014007"/>
                </a:lnTo>
                <a:lnTo>
                  <a:pt x="11191478" y="4035643"/>
                </a:lnTo>
                <a:lnTo>
                  <a:pt x="11143310" y="4043413"/>
                </a:lnTo>
                <a:lnTo>
                  <a:pt x="152400" y="4043413"/>
                </a:lnTo>
                <a:lnTo>
                  <a:pt x="104231" y="4035643"/>
                </a:lnTo>
                <a:lnTo>
                  <a:pt x="62396" y="4014007"/>
                </a:lnTo>
                <a:lnTo>
                  <a:pt x="29405" y="3981016"/>
                </a:lnTo>
                <a:lnTo>
                  <a:pt x="7769" y="3939181"/>
                </a:lnTo>
                <a:lnTo>
                  <a:pt x="0" y="3891013"/>
                </a:lnTo>
                <a:lnTo>
                  <a:pt x="0" y="152400"/>
                </a:lnTo>
                <a:lnTo>
                  <a:pt x="7769" y="104231"/>
                </a:lnTo>
                <a:lnTo>
                  <a:pt x="29405" y="62396"/>
                </a:lnTo>
                <a:lnTo>
                  <a:pt x="62396" y="29405"/>
                </a:lnTo>
                <a:lnTo>
                  <a:pt x="104231" y="7769"/>
                </a:lnTo>
                <a:lnTo>
                  <a:pt x="152400" y="0"/>
                </a:lnTo>
                <a:lnTo>
                  <a:pt x="11143310" y="0"/>
                </a:lnTo>
                <a:close/>
              </a:path>
            </a:pathLst>
          </a:custGeom>
          <a:ln w="12700">
            <a:solidFill>
              <a:srgbClr val="40A1C8"/>
            </a:solidFill>
            <a:prstDash val="sysDash"/>
          </a:ln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9B9DD874-01D3-E84F-8732-A3397AB0A65E}"/>
              </a:ext>
            </a:extLst>
          </p:cNvPr>
          <p:cNvSpPr/>
          <p:nvPr/>
        </p:nvSpPr>
        <p:spPr>
          <a:xfrm>
            <a:off x="3546878" y="1611779"/>
            <a:ext cx="8027670" cy="3500754"/>
          </a:xfrm>
          <a:custGeom>
            <a:avLst/>
            <a:gdLst/>
            <a:ahLst/>
            <a:cxnLst/>
            <a:rect l="l" t="t" r="r" b="b"/>
            <a:pathLst>
              <a:path w="8027670" h="3500754">
                <a:moveTo>
                  <a:pt x="7874863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3348151"/>
                </a:lnTo>
                <a:lnTo>
                  <a:pt x="7769" y="3396319"/>
                </a:lnTo>
                <a:lnTo>
                  <a:pt x="29405" y="3438154"/>
                </a:lnTo>
                <a:lnTo>
                  <a:pt x="62396" y="3471145"/>
                </a:lnTo>
                <a:lnTo>
                  <a:pt x="104231" y="3492781"/>
                </a:lnTo>
                <a:lnTo>
                  <a:pt x="152400" y="3500551"/>
                </a:lnTo>
                <a:lnTo>
                  <a:pt x="7874863" y="3500551"/>
                </a:lnTo>
                <a:lnTo>
                  <a:pt x="7923036" y="3492781"/>
                </a:lnTo>
                <a:lnTo>
                  <a:pt x="7964872" y="3471145"/>
                </a:lnTo>
                <a:lnTo>
                  <a:pt x="7997861" y="3438154"/>
                </a:lnTo>
                <a:lnTo>
                  <a:pt x="8019494" y="3396319"/>
                </a:lnTo>
                <a:lnTo>
                  <a:pt x="8027263" y="3348151"/>
                </a:lnTo>
                <a:lnTo>
                  <a:pt x="8027263" y="152400"/>
                </a:lnTo>
                <a:lnTo>
                  <a:pt x="8019494" y="104231"/>
                </a:lnTo>
                <a:lnTo>
                  <a:pt x="7997861" y="62396"/>
                </a:lnTo>
                <a:lnTo>
                  <a:pt x="7964872" y="29405"/>
                </a:lnTo>
                <a:lnTo>
                  <a:pt x="7923036" y="7769"/>
                </a:lnTo>
                <a:lnTo>
                  <a:pt x="78748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5EC7CA57-352E-C705-4472-451E21464E82}"/>
              </a:ext>
            </a:extLst>
          </p:cNvPr>
          <p:cNvSpPr/>
          <p:nvPr/>
        </p:nvSpPr>
        <p:spPr>
          <a:xfrm>
            <a:off x="3698277" y="1771777"/>
            <a:ext cx="2524760" cy="2563556"/>
          </a:xfrm>
          <a:custGeom>
            <a:avLst/>
            <a:gdLst/>
            <a:ahLst/>
            <a:cxnLst/>
            <a:rect l="l" t="t" r="r" b="b"/>
            <a:pathLst>
              <a:path w="2524760" h="3256915">
                <a:moveTo>
                  <a:pt x="2448509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200"/>
                </a:lnTo>
                <a:lnTo>
                  <a:pt x="0" y="3180257"/>
                </a:lnTo>
                <a:lnTo>
                  <a:pt x="5987" y="3209919"/>
                </a:lnTo>
                <a:lnTo>
                  <a:pt x="22317" y="3234140"/>
                </a:lnTo>
                <a:lnTo>
                  <a:pt x="46537" y="3250470"/>
                </a:lnTo>
                <a:lnTo>
                  <a:pt x="76200" y="3256457"/>
                </a:lnTo>
                <a:lnTo>
                  <a:pt x="2448509" y="3256457"/>
                </a:lnTo>
                <a:lnTo>
                  <a:pt x="2478171" y="3250470"/>
                </a:lnTo>
                <a:lnTo>
                  <a:pt x="2502392" y="3234140"/>
                </a:lnTo>
                <a:lnTo>
                  <a:pt x="2518721" y="3209919"/>
                </a:lnTo>
                <a:lnTo>
                  <a:pt x="2524709" y="3180257"/>
                </a:lnTo>
                <a:lnTo>
                  <a:pt x="2524709" y="76200"/>
                </a:lnTo>
                <a:lnTo>
                  <a:pt x="2518721" y="46537"/>
                </a:lnTo>
                <a:lnTo>
                  <a:pt x="2502392" y="22317"/>
                </a:lnTo>
                <a:lnTo>
                  <a:pt x="2478171" y="5987"/>
                </a:lnTo>
                <a:lnTo>
                  <a:pt x="2448509" y="0"/>
                </a:lnTo>
                <a:close/>
              </a:path>
            </a:pathLst>
          </a:custGeom>
          <a:solidFill>
            <a:srgbClr val="CAD7E3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169F500A-F4AD-2D6D-646E-BDDD465FAD8F}"/>
              </a:ext>
            </a:extLst>
          </p:cNvPr>
          <p:cNvSpPr/>
          <p:nvPr/>
        </p:nvSpPr>
        <p:spPr>
          <a:xfrm>
            <a:off x="6320816" y="1771776"/>
            <a:ext cx="2524760" cy="2563557"/>
          </a:xfrm>
          <a:custGeom>
            <a:avLst/>
            <a:gdLst/>
            <a:ahLst/>
            <a:cxnLst/>
            <a:rect l="l" t="t" r="r" b="b"/>
            <a:pathLst>
              <a:path w="2524759" h="3256915">
                <a:moveTo>
                  <a:pt x="2448509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200"/>
                </a:lnTo>
                <a:lnTo>
                  <a:pt x="0" y="3180257"/>
                </a:lnTo>
                <a:lnTo>
                  <a:pt x="5987" y="3209919"/>
                </a:lnTo>
                <a:lnTo>
                  <a:pt x="22317" y="3234140"/>
                </a:lnTo>
                <a:lnTo>
                  <a:pt x="46537" y="3250470"/>
                </a:lnTo>
                <a:lnTo>
                  <a:pt x="76200" y="3256457"/>
                </a:lnTo>
                <a:lnTo>
                  <a:pt x="2448509" y="3256457"/>
                </a:lnTo>
                <a:lnTo>
                  <a:pt x="2478171" y="3250470"/>
                </a:lnTo>
                <a:lnTo>
                  <a:pt x="2502392" y="3234140"/>
                </a:lnTo>
                <a:lnTo>
                  <a:pt x="2518721" y="3209919"/>
                </a:lnTo>
                <a:lnTo>
                  <a:pt x="2524709" y="3180257"/>
                </a:lnTo>
                <a:lnTo>
                  <a:pt x="2524709" y="76200"/>
                </a:lnTo>
                <a:lnTo>
                  <a:pt x="2518721" y="46537"/>
                </a:lnTo>
                <a:lnTo>
                  <a:pt x="2502392" y="22317"/>
                </a:lnTo>
                <a:lnTo>
                  <a:pt x="2478171" y="5987"/>
                </a:lnTo>
                <a:lnTo>
                  <a:pt x="2448509" y="0"/>
                </a:lnTo>
                <a:close/>
              </a:path>
            </a:pathLst>
          </a:custGeom>
          <a:solidFill>
            <a:srgbClr val="CFE7F1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object 8">
            <a:extLst>
              <a:ext uri="{FF2B5EF4-FFF2-40B4-BE49-F238E27FC236}">
                <a16:creationId xmlns:a16="http://schemas.microsoft.com/office/drawing/2014/main" id="{8E271C68-1A1F-3C14-AF9D-4B7ACF32DCF5}"/>
              </a:ext>
            </a:extLst>
          </p:cNvPr>
          <p:cNvSpPr/>
          <p:nvPr/>
        </p:nvSpPr>
        <p:spPr>
          <a:xfrm>
            <a:off x="10231139" y="1771776"/>
            <a:ext cx="1236980" cy="3256915"/>
          </a:xfrm>
          <a:custGeom>
            <a:avLst/>
            <a:gdLst/>
            <a:ahLst/>
            <a:cxnLst/>
            <a:rect l="l" t="t" r="r" b="b"/>
            <a:pathLst>
              <a:path w="1236979" h="3256915">
                <a:moveTo>
                  <a:pt x="1160729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200"/>
                </a:lnTo>
                <a:lnTo>
                  <a:pt x="0" y="3180257"/>
                </a:lnTo>
                <a:lnTo>
                  <a:pt x="5987" y="3209919"/>
                </a:lnTo>
                <a:lnTo>
                  <a:pt x="22317" y="3234140"/>
                </a:lnTo>
                <a:lnTo>
                  <a:pt x="46537" y="3250470"/>
                </a:lnTo>
                <a:lnTo>
                  <a:pt x="76200" y="3256457"/>
                </a:lnTo>
                <a:lnTo>
                  <a:pt x="1160729" y="3256457"/>
                </a:lnTo>
                <a:lnTo>
                  <a:pt x="1190391" y="3250470"/>
                </a:lnTo>
                <a:lnTo>
                  <a:pt x="1214612" y="3234140"/>
                </a:lnTo>
                <a:lnTo>
                  <a:pt x="1230941" y="3209919"/>
                </a:lnTo>
                <a:lnTo>
                  <a:pt x="1236929" y="3180257"/>
                </a:lnTo>
                <a:lnTo>
                  <a:pt x="1236929" y="76200"/>
                </a:lnTo>
                <a:lnTo>
                  <a:pt x="1230941" y="46537"/>
                </a:lnTo>
                <a:lnTo>
                  <a:pt x="1214612" y="22317"/>
                </a:lnTo>
                <a:lnTo>
                  <a:pt x="1190391" y="5987"/>
                </a:lnTo>
                <a:lnTo>
                  <a:pt x="1160729" y="0"/>
                </a:lnTo>
                <a:close/>
              </a:path>
            </a:pathLst>
          </a:custGeom>
          <a:solidFill>
            <a:srgbClr val="D3E06C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object 9">
            <a:extLst>
              <a:ext uri="{FF2B5EF4-FFF2-40B4-BE49-F238E27FC236}">
                <a16:creationId xmlns:a16="http://schemas.microsoft.com/office/drawing/2014/main" id="{EA17F10C-32FD-82F6-37C8-4A21DEFE3C5F}"/>
              </a:ext>
            </a:extLst>
          </p:cNvPr>
          <p:cNvSpPr/>
          <p:nvPr/>
        </p:nvSpPr>
        <p:spPr>
          <a:xfrm>
            <a:off x="8943355" y="1771776"/>
            <a:ext cx="1243965" cy="3256915"/>
          </a:xfrm>
          <a:custGeom>
            <a:avLst/>
            <a:gdLst/>
            <a:ahLst/>
            <a:cxnLst/>
            <a:rect l="l" t="t" r="r" b="b"/>
            <a:pathLst>
              <a:path w="1243965" h="3256915">
                <a:moveTo>
                  <a:pt x="1167218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200"/>
                </a:lnTo>
                <a:lnTo>
                  <a:pt x="0" y="3180257"/>
                </a:lnTo>
                <a:lnTo>
                  <a:pt x="5987" y="3209919"/>
                </a:lnTo>
                <a:lnTo>
                  <a:pt x="22317" y="3234140"/>
                </a:lnTo>
                <a:lnTo>
                  <a:pt x="46537" y="3250470"/>
                </a:lnTo>
                <a:lnTo>
                  <a:pt x="76200" y="3256457"/>
                </a:lnTo>
                <a:lnTo>
                  <a:pt x="1167218" y="3256457"/>
                </a:lnTo>
                <a:lnTo>
                  <a:pt x="1196880" y="3250470"/>
                </a:lnTo>
                <a:lnTo>
                  <a:pt x="1221101" y="3234140"/>
                </a:lnTo>
                <a:lnTo>
                  <a:pt x="1237431" y="3209919"/>
                </a:lnTo>
                <a:lnTo>
                  <a:pt x="1243418" y="3180257"/>
                </a:lnTo>
                <a:lnTo>
                  <a:pt x="1243418" y="76200"/>
                </a:lnTo>
                <a:lnTo>
                  <a:pt x="1237431" y="46537"/>
                </a:lnTo>
                <a:lnTo>
                  <a:pt x="1221101" y="22317"/>
                </a:lnTo>
                <a:lnTo>
                  <a:pt x="1196880" y="5987"/>
                </a:lnTo>
                <a:lnTo>
                  <a:pt x="1167218" y="0"/>
                </a:lnTo>
                <a:close/>
              </a:path>
            </a:pathLst>
          </a:custGeom>
          <a:solidFill>
            <a:srgbClr val="A3CE3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object 10">
            <a:extLst>
              <a:ext uri="{FF2B5EF4-FFF2-40B4-BE49-F238E27FC236}">
                <a16:creationId xmlns:a16="http://schemas.microsoft.com/office/drawing/2014/main" id="{36522B82-6835-7B01-9A23-8B5B23DC24ED}"/>
              </a:ext>
            </a:extLst>
          </p:cNvPr>
          <p:cNvSpPr/>
          <p:nvPr/>
        </p:nvSpPr>
        <p:spPr>
          <a:xfrm>
            <a:off x="1997247" y="1463595"/>
            <a:ext cx="1386205" cy="3649345"/>
          </a:xfrm>
          <a:custGeom>
            <a:avLst/>
            <a:gdLst/>
            <a:ahLst/>
            <a:cxnLst/>
            <a:rect l="l" t="t" r="r" b="b"/>
            <a:pathLst>
              <a:path w="1386204" h="3649345">
                <a:moveTo>
                  <a:pt x="1309903" y="0"/>
                </a:moveTo>
                <a:lnTo>
                  <a:pt x="76200" y="0"/>
                </a:lnTo>
                <a:lnTo>
                  <a:pt x="46537" y="5989"/>
                </a:lnTo>
                <a:lnTo>
                  <a:pt x="22317" y="22321"/>
                </a:lnTo>
                <a:lnTo>
                  <a:pt x="5987" y="46543"/>
                </a:lnTo>
                <a:lnTo>
                  <a:pt x="0" y="76200"/>
                </a:lnTo>
                <a:lnTo>
                  <a:pt x="0" y="3572535"/>
                </a:lnTo>
                <a:lnTo>
                  <a:pt x="5987" y="3602197"/>
                </a:lnTo>
                <a:lnTo>
                  <a:pt x="22317" y="3626418"/>
                </a:lnTo>
                <a:lnTo>
                  <a:pt x="46537" y="3642747"/>
                </a:lnTo>
                <a:lnTo>
                  <a:pt x="76200" y="3648735"/>
                </a:lnTo>
                <a:lnTo>
                  <a:pt x="1309903" y="3648735"/>
                </a:lnTo>
                <a:lnTo>
                  <a:pt x="1339565" y="3642747"/>
                </a:lnTo>
                <a:lnTo>
                  <a:pt x="1363786" y="3626418"/>
                </a:lnTo>
                <a:lnTo>
                  <a:pt x="1380115" y="3602197"/>
                </a:lnTo>
                <a:lnTo>
                  <a:pt x="1386103" y="3572535"/>
                </a:lnTo>
                <a:lnTo>
                  <a:pt x="1386103" y="76200"/>
                </a:lnTo>
                <a:lnTo>
                  <a:pt x="1380115" y="46543"/>
                </a:lnTo>
                <a:lnTo>
                  <a:pt x="1363786" y="22321"/>
                </a:lnTo>
                <a:lnTo>
                  <a:pt x="1339565" y="5989"/>
                </a:lnTo>
                <a:lnTo>
                  <a:pt x="1309903" y="0"/>
                </a:lnTo>
                <a:close/>
              </a:path>
            </a:pathLst>
          </a:custGeom>
          <a:solidFill>
            <a:srgbClr val="70AD47">
              <a:lumMod val="60000"/>
              <a:lumOff val="40000"/>
            </a:srgbClr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bject 11">
            <a:extLst>
              <a:ext uri="{FF2B5EF4-FFF2-40B4-BE49-F238E27FC236}">
                <a16:creationId xmlns:a16="http://schemas.microsoft.com/office/drawing/2014/main" id="{3C09AD51-F5F3-6FCB-8949-CCFAEF1BEFC8}"/>
              </a:ext>
            </a:extLst>
          </p:cNvPr>
          <p:cNvSpPr/>
          <p:nvPr/>
        </p:nvSpPr>
        <p:spPr>
          <a:xfrm>
            <a:off x="577584" y="1463595"/>
            <a:ext cx="1356360" cy="3649345"/>
          </a:xfrm>
          <a:custGeom>
            <a:avLst/>
            <a:gdLst/>
            <a:ahLst/>
            <a:cxnLst/>
            <a:rect l="l" t="t" r="r" b="b"/>
            <a:pathLst>
              <a:path w="1356360" h="3649345">
                <a:moveTo>
                  <a:pt x="1279715" y="0"/>
                </a:moveTo>
                <a:lnTo>
                  <a:pt x="76200" y="0"/>
                </a:lnTo>
                <a:lnTo>
                  <a:pt x="46537" y="5989"/>
                </a:lnTo>
                <a:lnTo>
                  <a:pt x="22317" y="22321"/>
                </a:lnTo>
                <a:lnTo>
                  <a:pt x="5987" y="46543"/>
                </a:lnTo>
                <a:lnTo>
                  <a:pt x="0" y="76200"/>
                </a:lnTo>
                <a:lnTo>
                  <a:pt x="0" y="3572535"/>
                </a:lnTo>
                <a:lnTo>
                  <a:pt x="5987" y="3602197"/>
                </a:lnTo>
                <a:lnTo>
                  <a:pt x="22317" y="3626418"/>
                </a:lnTo>
                <a:lnTo>
                  <a:pt x="46537" y="3642747"/>
                </a:lnTo>
                <a:lnTo>
                  <a:pt x="76200" y="3648735"/>
                </a:lnTo>
                <a:lnTo>
                  <a:pt x="1279715" y="3648735"/>
                </a:lnTo>
                <a:lnTo>
                  <a:pt x="1309377" y="3642747"/>
                </a:lnTo>
                <a:lnTo>
                  <a:pt x="1333598" y="3626418"/>
                </a:lnTo>
                <a:lnTo>
                  <a:pt x="1349927" y="3602197"/>
                </a:lnTo>
                <a:lnTo>
                  <a:pt x="1355915" y="3572535"/>
                </a:lnTo>
                <a:lnTo>
                  <a:pt x="1355915" y="76200"/>
                </a:lnTo>
                <a:lnTo>
                  <a:pt x="1349927" y="46543"/>
                </a:lnTo>
                <a:lnTo>
                  <a:pt x="1333598" y="22321"/>
                </a:lnTo>
                <a:lnTo>
                  <a:pt x="1309377" y="5989"/>
                </a:lnTo>
                <a:lnTo>
                  <a:pt x="1279715" y="0"/>
                </a:lnTo>
                <a:close/>
              </a:path>
            </a:pathLst>
          </a:custGeom>
          <a:solidFill>
            <a:srgbClr val="FFE8C7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object 12">
            <a:extLst>
              <a:ext uri="{FF2B5EF4-FFF2-40B4-BE49-F238E27FC236}">
                <a16:creationId xmlns:a16="http://schemas.microsoft.com/office/drawing/2014/main" id="{7C6C24A5-5AC2-DDA2-D2DA-97CD315EC1B9}"/>
              </a:ext>
            </a:extLst>
          </p:cNvPr>
          <p:cNvSpPr/>
          <p:nvPr/>
        </p:nvSpPr>
        <p:spPr>
          <a:xfrm>
            <a:off x="828967" y="4517281"/>
            <a:ext cx="877569" cy="296545"/>
          </a:xfrm>
          <a:custGeom>
            <a:avLst/>
            <a:gdLst/>
            <a:ahLst/>
            <a:cxnLst/>
            <a:rect l="l" t="t" r="r" b="b"/>
            <a:pathLst>
              <a:path w="877569" h="296545">
                <a:moveTo>
                  <a:pt x="30213" y="17743"/>
                </a:moveTo>
                <a:lnTo>
                  <a:pt x="75" y="47583"/>
                </a:lnTo>
                <a:lnTo>
                  <a:pt x="0" y="266180"/>
                </a:lnTo>
                <a:lnTo>
                  <a:pt x="2374" y="277909"/>
                </a:lnTo>
                <a:lnTo>
                  <a:pt x="8848" y="287516"/>
                </a:lnTo>
                <a:lnTo>
                  <a:pt x="18452" y="294009"/>
                </a:lnTo>
                <a:lnTo>
                  <a:pt x="30213" y="296394"/>
                </a:lnTo>
                <a:lnTo>
                  <a:pt x="92722" y="296394"/>
                </a:lnTo>
                <a:lnTo>
                  <a:pt x="104467" y="294009"/>
                </a:lnTo>
                <a:lnTo>
                  <a:pt x="114058" y="287545"/>
                </a:lnTo>
                <a:lnTo>
                  <a:pt x="120557" y="277909"/>
                </a:lnTo>
                <a:lnTo>
                  <a:pt x="121864" y="271464"/>
                </a:lnTo>
                <a:lnTo>
                  <a:pt x="27304" y="271464"/>
                </a:lnTo>
                <a:lnTo>
                  <a:pt x="24853" y="269114"/>
                </a:lnTo>
                <a:lnTo>
                  <a:pt x="24963" y="44946"/>
                </a:lnTo>
                <a:lnTo>
                  <a:pt x="27203" y="42610"/>
                </a:lnTo>
                <a:lnTo>
                  <a:pt x="121846" y="42610"/>
                </a:lnTo>
                <a:lnTo>
                  <a:pt x="120561" y="36266"/>
                </a:lnTo>
                <a:lnTo>
                  <a:pt x="114087" y="26658"/>
                </a:lnTo>
                <a:lnTo>
                  <a:pt x="104483" y="20166"/>
                </a:lnTo>
                <a:lnTo>
                  <a:pt x="92722" y="17781"/>
                </a:lnTo>
                <a:lnTo>
                  <a:pt x="30213" y="17743"/>
                </a:lnTo>
                <a:close/>
              </a:path>
              <a:path w="877569" h="296545">
                <a:moveTo>
                  <a:pt x="121846" y="42610"/>
                </a:moveTo>
                <a:lnTo>
                  <a:pt x="95618" y="42610"/>
                </a:lnTo>
                <a:lnTo>
                  <a:pt x="98069" y="44946"/>
                </a:lnTo>
                <a:lnTo>
                  <a:pt x="97960" y="269114"/>
                </a:lnTo>
                <a:lnTo>
                  <a:pt x="95719" y="271464"/>
                </a:lnTo>
                <a:lnTo>
                  <a:pt x="121864" y="271464"/>
                </a:lnTo>
                <a:lnTo>
                  <a:pt x="122936" y="266180"/>
                </a:lnTo>
                <a:lnTo>
                  <a:pt x="122936" y="265152"/>
                </a:lnTo>
                <a:lnTo>
                  <a:pt x="453696" y="265152"/>
                </a:lnTo>
                <a:lnTo>
                  <a:pt x="459882" y="264847"/>
                </a:lnTo>
                <a:lnTo>
                  <a:pt x="491650" y="259167"/>
                </a:lnTo>
                <a:lnTo>
                  <a:pt x="516571" y="250882"/>
                </a:lnTo>
                <a:lnTo>
                  <a:pt x="536516" y="241987"/>
                </a:lnTo>
                <a:lnTo>
                  <a:pt x="417118" y="241987"/>
                </a:lnTo>
                <a:lnTo>
                  <a:pt x="122961" y="240183"/>
                </a:lnTo>
                <a:lnTo>
                  <a:pt x="122961" y="72848"/>
                </a:lnTo>
                <a:lnTo>
                  <a:pt x="145211" y="72302"/>
                </a:lnTo>
                <a:lnTo>
                  <a:pt x="148412" y="72188"/>
                </a:lnTo>
                <a:lnTo>
                  <a:pt x="151307" y="70981"/>
                </a:lnTo>
                <a:lnTo>
                  <a:pt x="153581" y="68746"/>
                </a:lnTo>
                <a:lnTo>
                  <a:pt x="168696" y="56526"/>
                </a:lnTo>
                <a:lnTo>
                  <a:pt x="184828" y="47994"/>
                </a:lnTo>
                <a:lnTo>
                  <a:pt x="122936" y="47994"/>
                </a:lnTo>
                <a:lnTo>
                  <a:pt x="121846" y="42610"/>
                </a:lnTo>
                <a:close/>
              </a:path>
              <a:path w="877569" h="296545">
                <a:moveTo>
                  <a:pt x="453696" y="265152"/>
                </a:moveTo>
                <a:lnTo>
                  <a:pt x="122936" y="265152"/>
                </a:lnTo>
                <a:lnTo>
                  <a:pt x="417093" y="266955"/>
                </a:lnTo>
                <a:lnTo>
                  <a:pt x="453696" y="265152"/>
                </a:lnTo>
                <a:close/>
              </a:path>
              <a:path w="877569" h="296545">
                <a:moveTo>
                  <a:pt x="869145" y="24957"/>
                </a:moveTo>
                <a:lnTo>
                  <a:pt x="820534" y="24957"/>
                </a:lnTo>
                <a:lnTo>
                  <a:pt x="839438" y="30435"/>
                </a:lnTo>
                <a:lnTo>
                  <a:pt x="850265" y="40438"/>
                </a:lnTo>
                <a:lnTo>
                  <a:pt x="852792" y="45238"/>
                </a:lnTo>
                <a:lnTo>
                  <a:pt x="853452" y="49569"/>
                </a:lnTo>
                <a:lnTo>
                  <a:pt x="851954" y="54154"/>
                </a:lnTo>
                <a:lnTo>
                  <a:pt x="528256" y="218327"/>
                </a:lnTo>
                <a:lnTo>
                  <a:pt x="484893" y="235124"/>
                </a:lnTo>
                <a:lnTo>
                  <a:pt x="417118" y="241987"/>
                </a:lnTo>
                <a:lnTo>
                  <a:pt x="536516" y="241987"/>
                </a:lnTo>
                <a:lnTo>
                  <a:pt x="835215" y="101779"/>
                </a:lnTo>
                <a:lnTo>
                  <a:pt x="870309" y="73256"/>
                </a:lnTo>
                <a:lnTo>
                  <a:pt x="877407" y="53524"/>
                </a:lnTo>
                <a:lnTo>
                  <a:pt x="877328" y="44397"/>
                </a:lnTo>
                <a:lnTo>
                  <a:pt x="875436" y="36163"/>
                </a:lnTo>
                <a:lnTo>
                  <a:pt x="871677" y="27979"/>
                </a:lnTo>
                <a:lnTo>
                  <a:pt x="871575" y="27789"/>
                </a:lnTo>
                <a:lnTo>
                  <a:pt x="869145" y="24957"/>
                </a:lnTo>
                <a:close/>
              </a:path>
              <a:path w="877569" h="296545">
                <a:moveTo>
                  <a:pt x="477974" y="40222"/>
                </a:moveTo>
                <a:lnTo>
                  <a:pt x="223126" y="40222"/>
                </a:lnTo>
                <a:lnTo>
                  <a:pt x="407466" y="40590"/>
                </a:lnTo>
                <a:lnTo>
                  <a:pt x="435705" y="44397"/>
                </a:lnTo>
                <a:lnTo>
                  <a:pt x="468160" y="64534"/>
                </a:lnTo>
                <a:lnTo>
                  <a:pt x="481045" y="93232"/>
                </a:lnTo>
                <a:lnTo>
                  <a:pt x="480537" y="102206"/>
                </a:lnTo>
                <a:lnTo>
                  <a:pt x="452539" y="120994"/>
                </a:lnTo>
                <a:lnTo>
                  <a:pt x="311924" y="120994"/>
                </a:lnTo>
                <a:lnTo>
                  <a:pt x="306311" y="126531"/>
                </a:lnTo>
                <a:lnTo>
                  <a:pt x="306311" y="140234"/>
                </a:lnTo>
                <a:lnTo>
                  <a:pt x="311848" y="145848"/>
                </a:lnTo>
                <a:lnTo>
                  <a:pt x="452056" y="145848"/>
                </a:lnTo>
                <a:lnTo>
                  <a:pt x="459449" y="145662"/>
                </a:lnTo>
                <a:lnTo>
                  <a:pt x="466439" y="144697"/>
                </a:lnTo>
                <a:lnTo>
                  <a:pt x="472991" y="142996"/>
                </a:lnTo>
                <a:lnTo>
                  <a:pt x="479069" y="140603"/>
                </a:lnTo>
                <a:lnTo>
                  <a:pt x="575815" y="104205"/>
                </a:lnTo>
                <a:lnTo>
                  <a:pt x="505231" y="104205"/>
                </a:lnTo>
                <a:lnTo>
                  <a:pt x="505784" y="93776"/>
                </a:lnTo>
                <a:lnTo>
                  <a:pt x="504483" y="83062"/>
                </a:lnTo>
                <a:lnTo>
                  <a:pt x="501346" y="72315"/>
                </a:lnTo>
                <a:lnTo>
                  <a:pt x="496392" y="61787"/>
                </a:lnTo>
                <a:lnTo>
                  <a:pt x="481134" y="42439"/>
                </a:lnTo>
                <a:lnTo>
                  <a:pt x="477974" y="40222"/>
                </a:lnTo>
                <a:close/>
              </a:path>
              <a:path w="877569" h="296545">
                <a:moveTo>
                  <a:pt x="801693" y="0"/>
                </a:moveTo>
                <a:lnTo>
                  <a:pt x="747763" y="12980"/>
                </a:lnTo>
                <a:lnTo>
                  <a:pt x="505231" y="104205"/>
                </a:lnTo>
                <a:lnTo>
                  <a:pt x="575815" y="104205"/>
                </a:lnTo>
                <a:lnTo>
                  <a:pt x="756589" y="36201"/>
                </a:lnTo>
                <a:lnTo>
                  <a:pt x="793057" y="26165"/>
                </a:lnTo>
                <a:lnTo>
                  <a:pt x="820534" y="24957"/>
                </a:lnTo>
                <a:lnTo>
                  <a:pt x="869145" y="24957"/>
                </a:lnTo>
                <a:lnTo>
                  <a:pt x="860414" y="14781"/>
                </a:lnTo>
                <a:lnTo>
                  <a:pt x="838182" y="3059"/>
                </a:lnTo>
                <a:lnTo>
                  <a:pt x="801693" y="0"/>
                </a:lnTo>
                <a:close/>
              </a:path>
              <a:path w="877569" h="296545">
                <a:moveTo>
                  <a:pt x="223278" y="15444"/>
                </a:moveTo>
                <a:lnTo>
                  <a:pt x="222986" y="15444"/>
                </a:lnTo>
                <a:lnTo>
                  <a:pt x="200131" y="17544"/>
                </a:lnTo>
                <a:lnTo>
                  <a:pt x="178331" y="23725"/>
                </a:lnTo>
                <a:lnTo>
                  <a:pt x="158044" y="33811"/>
                </a:lnTo>
                <a:lnTo>
                  <a:pt x="139725" y="47626"/>
                </a:lnTo>
                <a:lnTo>
                  <a:pt x="122936" y="47994"/>
                </a:lnTo>
                <a:lnTo>
                  <a:pt x="184828" y="47994"/>
                </a:lnTo>
                <a:lnTo>
                  <a:pt x="185605" y="47583"/>
                </a:lnTo>
                <a:lnTo>
                  <a:pt x="203889" y="42091"/>
                </a:lnTo>
                <a:lnTo>
                  <a:pt x="223126" y="40222"/>
                </a:lnTo>
                <a:lnTo>
                  <a:pt x="477974" y="40222"/>
                </a:lnTo>
                <a:lnTo>
                  <a:pt x="460515" y="27979"/>
                </a:lnTo>
                <a:lnTo>
                  <a:pt x="435584" y="18931"/>
                </a:lnTo>
                <a:lnTo>
                  <a:pt x="407339" y="15800"/>
                </a:lnTo>
                <a:lnTo>
                  <a:pt x="223278" y="15444"/>
                </a:lnTo>
                <a:close/>
              </a:path>
            </a:pathLst>
          </a:custGeom>
          <a:solidFill>
            <a:srgbClr val="1E345B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object 13">
            <a:extLst>
              <a:ext uri="{FF2B5EF4-FFF2-40B4-BE49-F238E27FC236}">
                <a16:creationId xmlns:a16="http://schemas.microsoft.com/office/drawing/2014/main" id="{D25601F0-A276-28E7-122F-3C4EB42D2BED}"/>
              </a:ext>
            </a:extLst>
          </p:cNvPr>
          <p:cNvSpPr/>
          <p:nvPr/>
        </p:nvSpPr>
        <p:spPr>
          <a:xfrm>
            <a:off x="2251472" y="4517281"/>
            <a:ext cx="877569" cy="296545"/>
          </a:xfrm>
          <a:custGeom>
            <a:avLst/>
            <a:gdLst/>
            <a:ahLst/>
            <a:cxnLst/>
            <a:rect l="l" t="t" r="r" b="b"/>
            <a:pathLst>
              <a:path w="877569" h="296545">
                <a:moveTo>
                  <a:pt x="30213" y="17743"/>
                </a:moveTo>
                <a:lnTo>
                  <a:pt x="75" y="47583"/>
                </a:lnTo>
                <a:lnTo>
                  <a:pt x="0" y="266180"/>
                </a:lnTo>
                <a:lnTo>
                  <a:pt x="2374" y="277909"/>
                </a:lnTo>
                <a:lnTo>
                  <a:pt x="8848" y="287516"/>
                </a:lnTo>
                <a:lnTo>
                  <a:pt x="18452" y="294009"/>
                </a:lnTo>
                <a:lnTo>
                  <a:pt x="30213" y="296394"/>
                </a:lnTo>
                <a:lnTo>
                  <a:pt x="92722" y="296394"/>
                </a:lnTo>
                <a:lnTo>
                  <a:pt x="104467" y="294009"/>
                </a:lnTo>
                <a:lnTo>
                  <a:pt x="114058" y="287545"/>
                </a:lnTo>
                <a:lnTo>
                  <a:pt x="120557" y="277909"/>
                </a:lnTo>
                <a:lnTo>
                  <a:pt x="121864" y="271464"/>
                </a:lnTo>
                <a:lnTo>
                  <a:pt x="27304" y="271464"/>
                </a:lnTo>
                <a:lnTo>
                  <a:pt x="24853" y="269114"/>
                </a:lnTo>
                <a:lnTo>
                  <a:pt x="24963" y="44946"/>
                </a:lnTo>
                <a:lnTo>
                  <a:pt x="27203" y="42610"/>
                </a:lnTo>
                <a:lnTo>
                  <a:pt x="121846" y="42610"/>
                </a:lnTo>
                <a:lnTo>
                  <a:pt x="120561" y="36266"/>
                </a:lnTo>
                <a:lnTo>
                  <a:pt x="114087" y="26658"/>
                </a:lnTo>
                <a:lnTo>
                  <a:pt x="104483" y="20166"/>
                </a:lnTo>
                <a:lnTo>
                  <a:pt x="92722" y="17781"/>
                </a:lnTo>
                <a:lnTo>
                  <a:pt x="30213" y="17743"/>
                </a:lnTo>
                <a:close/>
              </a:path>
              <a:path w="877569" h="296545">
                <a:moveTo>
                  <a:pt x="121846" y="42610"/>
                </a:moveTo>
                <a:lnTo>
                  <a:pt x="95618" y="42610"/>
                </a:lnTo>
                <a:lnTo>
                  <a:pt x="98069" y="44946"/>
                </a:lnTo>
                <a:lnTo>
                  <a:pt x="97960" y="269114"/>
                </a:lnTo>
                <a:lnTo>
                  <a:pt x="95719" y="271464"/>
                </a:lnTo>
                <a:lnTo>
                  <a:pt x="121864" y="271464"/>
                </a:lnTo>
                <a:lnTo>
                  <a:pt x="122936" y="266180"/>
                </a:lnTo>
                <a:lnTo>
                  <a:pt x="122936" y="265152"/>
                </a:lnTo>
                <a:lnTo>
                  <a:pt x="453696" y="265152"/>
                </a:lnTo>
                <a:lnTo>
                  <a:pt x="459882" y="264847"/>
                </a:lnTo>
                <a:lnTo>
                  <a:pt x="491650" y="259167"/>
                </a:lnTo>
                <a:lnTo>
                  <a:pt x="516571" y="250882"/>
                </a:lnTo>
                <a:lnTo>
                  <a:pt x="536516" y="241987"/>
                </a:lnTo>
                <a:lnTo>
                  <a:pt x="417118" y="241987"/>
                </a:lnTo>
                <a:lnTo>
                  <a:pt x="122961" y="240183"/>
                </a:lnTo>
                <a:lnTo>
                  <a:pt x="122961" y="72848"/>
                </a:lnTo>
                <a:lnTo>
                  <a:pt x="145211" y="72302"/>
                </a:lnTo>
                <a:lnTo>
                  <a:pt x="148412" y="72188"/>
                </a:lnTo>
                <a:lnTo>
                  <a:pt x="151307" y="70981"/>
                </a:lnTo>
                <a:lnTo>
                  <a:pt x="153581" y="68746"/>
                </a:lnTo>
                <a:lnTo>
                  <a:pt x="168696" y="56526"/>
                </a:lnTo>
                <a:lnTo>
                  <a:pt x="184828" y="47994"/>
                </a:lnTo>
                <a:lnTo>
                  <a:pt x="122936" y="47994"/>
                </a:lnTo>
                <a:lnTo>
                  <a:pt x="121846" y="42610"/>
                </a:lnTo>
                <a:close/>
              </a:path>
              <a:path w="877569" h="296545">
                <a:moveTo>
                  <a:pt x="453696" y="265152"/>
                </a:moveTo>
                <a:lnTo>
                  <a:pt x="122936" y="265152"/>
                </a:lnTo>
                <a:lnTo>
                  <a:pt x="417093" y="266955"/>
                </a:lnTo>
                <a:lnTo>
                  <a:pt x="453696" y="265152"/>
                </a:lnTo>
                <a:close/>
              </a:path>
              <a:path w="877569" h="296545">
                <a:moveTo>
                  <a:pt x="869145" y="24957"/>
                </a:moveTo>
                <a:lnTo>
                  <a:pt x="820534" y="24957"/>
                </a:lnTo>
                <a:lnTo>
                  <a:pt x="839438" y="30435"/>
                </a:lnTo>
                <a:lnTo>
                  <a:pt x="850265" y="40438"/>
                </a:lnTo>
                <a:lnTo>
                  <a:pt x="852792" y="45238"/>
                </a:lnTo>
                <a:lnTo>
                  <a:pt x="853452" y="49569"/>
                </a:lnTo>
                <a:lnTo>
                  <a:pt x="851954" y="54154"/>
                </a:lnTo>
                <a:lnTo>
                  <a:pt x="528256" y="218327"/>
                </a:lnTo>
                <a:lnTo>
                  <a:pt x="484893" y="235124"/>
                </a:lnTo>
                <a:lnTo>
                  <a:pt x="417118" y="241987"/>
                </a:lnTo>
                <a:lnTo>
                  <a:pt x="536516" y="241987"/>
                </a:lnTo>
                <a:lnTo>
                  <a:pt x="835215" y="101779"/>
                </a:lnTo>
                <a:lnTo>
                  <a:pt x="870309" y="73256"/>
                </a:lnTo>
                <a:lnTo>
                  <a:pt x="877407" y="53524"/>
                </a:lnTo>
                <a:lnTo>
                  <a:pt x="877328" y="44397"/>
                </a:lnTo>
                <a:lnTo>
                  <a:pt x="875436" y="36163"/>
                </a:lnTo>
                <a:lnTo>
                  <a:pt x="871677" y="27979"/>
                </a:lnTo>
                <a:lnTo>
                  <a:pt x="871575" y="27789"/>
                </a:lnTo>
                <a:lnTo>
                  <a:pt x="869145" y="24957"/>
                </a:lnTo>
                <a:close/>
              </a:path>
              <a:path w="877569" h="296545">
                <a:moveTo>
                  <a:pt x="477974" y="40222"/>
                </a:moveTo>
                <a:lnTo>
                  <a:pt x="223126" y="40222"/>
                </a:lnTo>
                <a:lnTo>
                  <a:pt x="407466" y="40590"/>
                </a:lnTo>
                <a:lnTo>
                  <a:pt x="435705" y="44397"/>
                </a:lnTo>
                <a:lnTo>
                  <a:pt x="468160" y="64534"/>
                </a:lnTo>
                <a:lnTo>
                  <a:pt x="481045" y="93232"/>
                </a:lnTo>
                <a:lnTo>
                  <a:pt x="480537" y="102206"/>
                </a:lnTo>
                <a:lnTo>
                  <a:pt x="452526" y="120994"/>
                </a:lnTo>
                <a:lnTo>
                  <a:pt x="311924" y="120994"/>
                </a:lnTo>
                <a:lnTo>
                  <a:pt x="306311" y="126531"/>
                </a:lnTo>
                <a:lnTo>
                  <a:pt x="306311" y="140234"/>
                </a:lnTo>
                <a:lnTo>
                  <a:pt x="311848" y="145848"/>
                </a:lnTo>
                <a:lnTo>
                  <a:pt x="452056" y="145848"/>
                </a:lnTo>
                <a:lnTo>
                  <a:pt x="459449" y="145662"/>
                </a:lnTo>
                <a:lnTo>
                  <a:pt x="466439" y="144697"/>
                </a:lnTo>
                <a:lnTo>
                  <a:pt x="472991" y="142996"/>
                </a:lnTo>
                <a:lnTo>
                  <a:pt x="479069" y="140603"/>
                </a:lnTo>
                <a:lnTo>
                  <a:pt x="575815" y="104205"/>
                </a:lnTo>
                <a:lnTo>
                  <a:pt x="505231" y="104205"/>
                </a:lnTo>
                <a:lnTo>
                  <a:pt x="505784" y="93776"/>
                </a:lnTo>
                <a:lnTo>
                  <a:pt x="504483" y="83062"/>
                </a:lnTo>
                <a:lnTo>
                  <a:pt x="501346" y="72315"/>
                </a:lnTo>
                <a:lnTo>
                  <a:pt x="496392" y="61787"/>
                </a:lnTo>
                <a:lnTo>
                  <a:pt x="481134" y="42439"/>
                </a:lnTo>
                <a:lnTo>
                  <a:pt x="477974" y="40222"/>
                </a:lnTo>
                <a:close/>
              </a:path>
              <a:path w="877569" h="296545">
                <a:moveTo>
                  <a:pt x="801693" y="0"/>
                </a:moveTo>
                <a:lnTo>
                  <a:pt x="747763" y="12980"/>
                </a:lnTo>
                <a:lnTo>
                  <a:pt x="505231" y="104205"/>
                </a:lnTo>
                <a:lnTo>
                  <a:pt x="575815" y="104205"/>
                </a:lnTo>
                <a:lnTo>
                  <a:pt x="756589" y="36201"/>
                </a:lnTo>
                <a:lnTo>
                  <a:pt x="793057" y="26165"/>
                </a:lnTo>
                <a:lnTo>
                  <a:pt x="820534" y="24957"/>
                </a:lnTo>
                <a:lnTo>
                  <a:pt x="869145" y="24957"/>
                </a:lnTo>
                <a:lnTo>
                  <a:pt x="860414" y="14781"/>
                </a:lnTo>
                <a:lnTo>
                  <a:pt x="838182" y="3059"/>
                </a:lnTo>
                <a:lnTo>
                  <a:pt x="801693" y="0"/>
                </a:lnTo>
                <a:close/>
              </a:path>
              <a:path w="877569" h="296545">
                <a:moveTo>
                  <a:pt x="223278" y="15444"/>
                </a:moveTo>
                <a:lnTo>
                  <a:pt x="222986" y="15444"/>
                </a:lnTo>
                <a:lnTo>
                  <a:pt x="200131" y="17544"/>
                </a:lnTo>
                <a:lnTo>
                  <a:pt x="178331" y="23725"/>
                </a:lnTo>
                <a:lnTo>
                  <a:pt x="158044" y="33811"/>
                </a:lnTo>
                <a:lnTo>
                  <a:pt x="139725" y="47626"/>
                </a:lnTo>
                <a:lnTo>
                  <a:pt x="122936" y="47994"/>
                </a:lnTo>
                <a:lnTo>
                  <a:pt x="184828" y="47994"/>
                </a:lnTo>
                <a:lnTo>
                  <a:pt x="185605" y="47583"/>
                </a:lnTo>
                <a:lnTo>
                  <a:pt x="203889" y="42091"/>
                </a:lnTo>
                <a:lnTo>
                  <a:pt x="223126" y="40222"/>
                </a:lnTo>
                <a:lnTo>
                  <a:pt x="477974" y="40222"/>
                </a:lnTo>
                <a:lnTo>
                  <a:pt x="460515" y="27979"/>
                </a:lnTo>
                <a:lnTo>
                  <a:pt x="435584" y="18931"/>
                </a:lnTo>
                <a:lnTo>
                  <a:pt x="407339" y="15800"/>
                </a:lnTo>
                <a:lnTo>
                  <a:pt x="223278" y="1544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object 14">
            <a:extLst>
              <a:ext uri="{FF2B5EF4-FFF2-40B4-BE49-F238E27FC236}">
                <a16:creationId xmlns:a16="http://schemas.microsoft.com/office/drawing/2014/main" id="{BC4A176E-A680-445E-E5AF-075C747FEACA}"/>
              </a:ext>
            </a:extLst>
          </p:cNvPr>
          <p:cNvSpPr txBox="1"/>
          <p:nvPr/>
        </p:nvSpPr>
        <p:spPr>
          <a:xfrm>
            <a:off x="404264" y="2673526"/>
            <a:ext cx="1701015" cy="9105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Support </a:t>
            </a:r>
          </a:p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country-level </a:t>
            </a:r>
          </a:p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strategy </a:t>
            </a:r>
          </a:p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development </a:t>
            </a:r>
          </a:p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(NDC,</a:t>
            </a:r>
            <a:r>
              <a:rPr lang="en-US" sz="1100" kern="0" spc="-35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20">
                <a:solidFill>
                  <a:sysClr val="windowText" lastClr="000000"/>
                </a:solidFill>
                <a:latin typeface="Myriad Pro"/>
                <a:cs typeface="Roboto Condensed"/>
              </a:rPr>
              <a:t>LTS)</a:t>
            </a:r>
            <a:endParaRPr lang="en-US" sz="11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0" name="object 15">
            <a:extLst>
              <a:ext uri="{FF2B5EF4-FFF2-40B4-BE49-F238E27FC236}">
                <a16:creationId xmlns:a16="http://schemas.microsoft.com/office/drawing/2014/main" id="{0E04AB48-4D07-E158-0E39-221156A2B16D}"/>
              </a:ext>
            </a:extLst>
          </p:cNvPr>
          <p:cNvSpPr txBox="1"/>
          <p:nvPr/>
        </p:nvSpPr>
        <p:spPr>
          <a:xfrm>
            <a:off x="2085344" y="2663825"/>
            <a:ext cx="1079760" cy="872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Support establishment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of</a:t>
            </a:r>
            <a:r>
              <a:rPr lang="en-US" sz="1100" kern="0" spc="35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</a:p>
          <a:p>
            <a:pPr marL="12700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country-level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carbon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market infrastructure</a:t>
            </a:r>
            <a:endParaRPr lang="en-US" sz="11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1" name="object 16">
            <a:extLst>
              <a:ext uri="{FF2B5EF4-FFF2-40B4-BE49-F238E27FC236}">
                <a16:creationId xmlns:a16="http://schemas.microsoft.com/office/drawing/2014/main" id="{79766E5D-434D-BDBD-EDD1-92CBE6E347CA}"/>
              </a:ext>
            </a:extLst>
          </p:cNvPr>
          <p:cNvSpPr txBox="1"/>
          <p:nvPr/>
        </p:nvSpPr>
        <p:spPr>
          <a:xfrm>
            <a:off x="8962572" y="2843764"/>
            <a:ext cx="1204178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Results-Based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Payments</a:t>
            </a:r>
            <a:r>
              <a:rPr lang="en-US" sz="1100" kern="0" spc="-30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50">
                <a:solidFill>
                  <a:sysClr val="windowText" lastClr="000000"/>
                </a:solidFill>
                <a:latin typeface="Myriad Pro"/>
                <a:cs typeface="Roboto Condensed"/>
              </a:rPr>
              <a:t>&amp;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Technical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Assistance</a:t>
            </a:r>
            <a:r>
              <a:rPr lang="en-US" sz="1100" kern="0" spc="-50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25">
                <a:solidFill>
                  <a:sysClr val="windowText" lastClr="000000"/>
                </a:solidFill>
                <a:latin typeface="Myriad Pro"/>
                <a:cs typeface="Roboto Condensed"/>
              </a:rPr>
              <a:t>for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carbon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market transaction support</a:t>
            </a:r>
            <a:endParaRPr lang="en-US" sz="11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2" name="object 17">
            <a:extLst>
              <a:ext uri="{FF2B5EF4-FFF2-40B4-BE49-F238E27FC236}">
                <a16:creationId xmlns:a16="http://schemas.microsoft.com/office/drawing/2014/main" id="{20D2BCAF-10A1-34BA-7F56-8EB4AD9BDD5C}"/>
              </a:ext>
            </a:extLst>
          </p:cNvPr>
          <p:cNvSpPr txBox="1"/>
          <p:nvPr/>
        </p:nvSpPr>
        <p:spPr>
          <a:xfrm>
            <a:off x="3926351" y="3423783"/>
            <a:ext cx="2090541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995" marR="5080" indent="-74930" algn="ctr">
              <a:spcBef>
                <a:spcPts val="100"/>
              </a:spcBef>
              <a:defRPr/>
            </a:pP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Sector-specific Technical</a:t>
            </a:r>
            <a:r>
              <a:rPr lang="en-US" sz="1100" kern="0" spc="-70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Assistance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&amp;</a:t>
            </a:r>
            <a:r>
              <a:rPr lang="en-US" sz="1100" kern="0" spc="-15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Capacity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Building</a:t>
            </a:r>
            <a:endParaRPr lang="en-US" sz="12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3" name="object 18">
            <a:extLst>
              <a:ext uri="{FF2B5EF4-FFF2-40B4-BE49-F238E27FC236}">
                <a16:creationId xmlns:a16="http://schemas.microsoft.com/office/drawing/2014/main" id="{90B54D5C-AE11-E713-85DB-5382C2EB4F5D}"/>
              </a:ext>
            </a:extLst>
          </p:cNvPr>
          <p:cNvSpPr txBox="1"/>
          <p:nvPr/>
        </p:nvSpPr>
        <p:spPr>
          <a:xfrm>
            <a:off x="6877538" y="3503854"/>
            <a:ext cx="1367790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Project-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Based</a:t>
            </a:r>
            <a:r>
              <a:rPr lang="en-US" sz="1100" kern="0" spc="5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Finance</a:t>
            </a:r>
            <a:endParaRPr lang="en-US" sz="11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4" name="object 19">
            <a:extLst>
              <a:ext uri="{FF2B5EF4-FFF2-40B4-BE49-F238E27FC236}">
                <a16:creationId xmlns:a16="http://schemas.microsoft.com/office/drawing/2014/main" id="{2BCAE355-B2D7-5568-A1D1-813BA9302657}"/>
              </a:ext>
            </a:extLst>
          </p:cNvPr>
          <p:cNvSpPr txBox="1"/>
          <p:nvPr/>
        </p:nvSpPr>
        <p:spPr>
          <a:xfrm>
            <a:off x="10380364" y="2828443"/>
            <a:ext cx="938530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  <a:defRPr/>
            </a:pP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Carbon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Market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Payments</a:t>
            </a:r>
            <a:r>
              <a:rPr lang="en-US" sz="1100" kern="0" spc="-30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100" kern="0" spc="-20">
                <a:solidFill>
                  <a:sysClr val="windowText" lastClr="000000"/>
                </a:solidFill>
                <a:latin typeface="Myriad Pro"/>
                <a:cs typeface="Roboto Condensed"/>
              </a:rPr>
              <a:t>from </a:t>
            </a: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Private</a:t>
            </a:r>
            <a:r>
              <a:rPr lang="en-US" sz="1100" kern="0" spc="-25">
                <a:solidFill>
                  <a:sysClr val="windowText" lastClr="000000"/>
                </a:solidFill>
                <a:latin typeface="Myriad Pro"/>
                <a:cs typeface="Roboto Condensed"/>
              </a:rPr>
              <a:t> and </a:t>
            </a:r>
            <a:r>
              <a:rPr lang="en-US" sz="1100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Sovereign Buyers</a:t>
            </a:r>
            <a:endParaRPr lang="en-US" sz="11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sp>
        <p:nvSpPr>
          <p:cNvPr id="25" name="object 20">
            <a:extLst>
              <a:ext uri="{FF2B5EF4-FFF2-40B4-BE49-F238E27FC236}">
                <a16:creationId xmlns:a16="http://schemas.microsoft.com/office/drawing/2014/main" id="{D4E42CBA-8A61-F120-721E-3451727B3F18}"/>
              </a:ext>
            </a:extLst>
          </p:cNvPr>
          <p:cNvSpPr txBox="1"/>
          <p:nvPr/>
        </p:nvSpPr>
        <p:spPr>
          <a:xfrm>
            <a:off x="10396015" y="4102967"/>
            <a:ext cx="955040" cy="874597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 algn="ctr">
              <a:lnSpc>
                <a:spcPts val="1100"/>
              </a:lnSpc>
              <a:spcBef>
                <a:spcPts val="219"/>
              </a:spcBef>
              <a:defRPr/>
            </a:pPr>
            <a:r>
              <a:rPr lang="en-US" sz="1000" b="1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Aggregators</a:t>
            </a:r>
            <a:r>
              <a:rPr lang="en-US" sz="1000" b="1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 </a:t>
            </a:r>
            <a:r>
              <a:rPr lang="en-US" sz="1000" b="1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(e.g., </a:t>
            </a:r>
            <a:r>
              <a:rPr lang="en-US" sz="1000" b="1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LEAF Coalition, Energy Transition Accelerator</a:t>
            </a:r>
            <a:r>
              <a:rPr lang="en-US" sz="1000" b="1" kern="0" spc="-10">
                <a:solidFill>
                  <a:sysClr val="windowText" lastClr="000000"/>
                </a:solidFill>
                <a:latin typeface="Myriad Pro"/>
                <a:cs typeface="Roboto Condensed"/>
              </a:rPr>
              <a:t>)</a:t>
            </a:r>
            <a:endParaRPr lang="en-US" sz="1000" kern="0">
              <a:solidFill>
                <a:sysClr val="windowText" lastClr="000000"/>
              </a:solidFill>
              <a:latin typeface="Myriad Pro"/>
              <a:cs typeface="Roboto Condensed"/>
            </a:endParaRPr>
          </a:p>
        </p:txBody>
      </p:sp>
      <p:pic>
        <p:nvPicPr>
          <p:cNvPr id="26" name="object 22">
            <a:extLst>
              <a:ext uri="{FF2B5EF4-FFF2-40B4-BE49-F238E27FC236}">
                <a16:creationId xmlns:a16="http://schemas.microsoft.com/office/drawing/2014/main" id="{07346142-B3A4-CF04-AA31-282FF5310DE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3679" y="1694337"/>
            <a:ext cx="902716" cy="547063"/>
          </a:xfrm>
          <a:prstGeom prst="rect">
            <a:avLst/>
          </a:prstGeom>
        </p:spPr>
      </p:pic>
      <p:pic>
        <p:nvPicPr>
          <p:cNvPr id="27" name="object 23">
            <a:extLst>
              <a:ext uri="{FF2B5EF4-FFF2-40B4-BE49-F238E27FC236}">
                <a16:creationId xmlns:a16="http://schemas.microsoft.com/office/drawing/2014/main" id="{9D8156B0-6FF2-0294-A352-136ECDA82DB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68265" y="1706837"/>
            <a:ext cx="1059824" cy="501719"/>
          </a:xfrm>
          <a:prstGeom prst="rect">
            <a:avLst/>
          </a:prstGeom>
        </p:spPr>
      </p:pic>
      <p:pic>
        <p:nvPicPr>
          <p:cNvPr id="28" name="object 25">
            <a:extLst>
              <a:ext uri="{FF2B5EF4-FFF2-40B4-BE49-F238E27FC236}">
                <a16:creationId xmlns:a16="http://schemas.microsoft.com/office/drawing/2014/main" id="{233B523A-08DC-6680-7E01-57C38AB4653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629951" y="3831303"/>
            <a:ext cx="817761" cy="459549"/>
          </a:xfrm>
          <a:prstGeom prst="rect">
            <a:avLst/>
          </a:prstGeom>
        </p:spPr>
      </p:pic>
      <p:pic>
        <p:nvPicPr>
          <p:cNvPr id="29" name="object 26">
            <a:extLst>
              <a:ext uri="{FF2B5EF4-FFF2-40B4-BE49-F238E27FC236}">
                <a16:creationId xmlns:a16="http://schemas.microsoft.com/office/drawing/2014/main" id="{5F8BB532-1553-E196-1D17-4216CD649A1A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62703" y="3782203"/>
            <a:ext cx="736845" cy="430146"/>
          </a:xfrm>
          <a:prstGeom prst="rect">
            <a:avLst/>
          </a:prstGeom>
        </p:spPr>
      </p:pic>
      <p:sp>
        <p:nvSpPr>
          <p:cNvPr id="30" name="object 32">
            <a:extLst>
              <a:ext uri="{FF2B5EF4-FFF2-40B4-BE49-F238E27FC236}">
                <a16:creationId xmlns:a16="http://schemas.microsoft.com/office/drawing/2014/main" id="{DECA8052-1F7A-798B-A224-D3A019DE5317}"/>
              </a:ext>
            </a:extLst>
          </p:cNvPr>
          <p:cNvSpPr/>
          <p:nvPr/>
        </p:nvSpPr>
        <p:spPr>
          <a:xfrm>
            <a:off x="925983" y="1184246"/>
            <a:ext cx="2239120" cy="229870"/>
          </a:xfrm>
          <a:custGeom>
            <a:avLst/>
            <a:gdLst/>
            <a:ahLst/>
            <a:cxnLst/>
            <a:rect l="l" t="t" r="r" b="b"/>
            <a:pathLst>
              <a:path w="1697355" h="229869">
                <a:moveTo>
                  <a:pt x="1624761" y="0"/>
                </a:moveTo>
                <a:lnTo>
                  <a:pt x="72440" y="0"/>
                </a:lnTo>
                <a:lnTo>
                  <a:pt x="44244" y="5693"/>
                </a:lnTo>
                <a:lnTo>
                  <a:pt x="21218" y="21218"/>
                </a:lnTo>
                <a:lnTo>
                  <a:pt x="5693" y="44244"/>
                </a:lnTo>
                <a:lnTo>
                  <a:pt x="0" y="72440"/>
                </a:lnTo>
                <a:lnTo>
                  <a:pt x="0" y="157137"/>
                </a:lnTo>
                <a:lnTo>
                  <a:pt x="5693" y="185333"/>
                </a:lnTo>
                <a:lnTo>
                  <a:pt x="21218" y="208359"/>
                </a:lnTo>
                <a:lnTo>
                  <a:pt x="44244" y="223884"/>
                </a:lnTo>
                <a:lnTo>
                  <a:pt x="72440" y="229577"/>
                </a:lnTo>
                <a:lnTo>
                  <a:pt x="1624761" y="229577"/>
                </a:lnTo>
                <a:lnTo>
                  <a:pt x="1652957" y="223884"/>
                </a:lnTo>
                <a:lnTo>
                  <a:pt x="1675984" y="208359"/>
                </a:lnTo>
                <a:lnTo>
                  <a:pt x="1691509" y="185333"/>
                </a:lnTo>
                <a:lnTo>
                  <a:pt x="1697202" y="157137"/>
                </a:lnTo>
                <a:lnTo>
                  <a:pt x="1697202" y="72440"/>
                </a:lnTo>
                <a:lnTo>
                  <a:pt x="1691509" y="44244"/>
                </a:lnTo>
                <a:lnTo>
                  <a:pt x="1675984" y="21218"/>
                </a:lnTo>
                <a:lnTo>
                  <a:pt x="1652957" y="5693"/>
                </a:lnTo>
                <a:lnTo>
                  <a:pt x="1624761" y="0"/>
                </a:lnTo>
                <a:close/>
              </a:path>
            </a:pathLst>
          </a:custGeom>
          <a:solidFill>
            <a:srgbClr val="40A1C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object 33">
            <a:extLst>
              <a:ext uri="{FF2B5EF4-FFF2-40B4-BE49-F238E27FC236}">
                <a16:creationId xmlns:a16="http://schemas.microsoft.com/office/drawing/2014/main" id="{2892AAE9-59FB-3AF1-98AF-819D5FA051C8}"/>
              </a:ext>
            </a:extLst>
          </p:cNvPr>
          <p:cNvSpPr/>
          <p:nvPr/>
        </p:nvSpPr>
        <p:spPr>
          <a:xfrm>
            <a:off x="6826250" y="1488060"/>
            <a:ext cx="1440875" cy="229870"/>
          </a:xfrm>
          <a:custGeom>
            <a:avLst/>
            <a:gdLst/>
            <a:ahLst/>
            <a:cxnLst/>
            <a:rect l="l" t="t" r="r" b="b"/>
            <a:pathLst>
              <a:path w="2085340" h="229869">
                <a:moveTo>
                  <a:pt x="2012492" y="0"/>
                </a:moveTo>
                <a:lnTo>
                  <a:pt x="72440" y="0"/>
                </a:lnTo>
                <a:lnTo>
                  <a:pt x="44244" y="5693"/>
                </a:lnTo>
                <a:lnTo>
                  <a:pt x="21218" y="21218"/>
                </a:lnTo>
                <a:lnTo>
                  <a:pt x="5693" y="44244"/>
                </a:lnTo>
                <a:lnTo>
                  <a:pt x="0" y="72440"/>
                </a:lnTo>
                <a:lnTo>
                  <a:pt x="0" y="157137"/>
                </a:lnTo>
                <a:lnTo>
                  <a:pt x="5693" y="185333"/>
                </a:lnTo>
                <a:lnTo>
                  <a:pt x="21218" y="208359"/>
                </a:lnTo>
                <a:lnTo>
                  <a:pt x="44244" y="223884"/>
                </a:lnTo>
                <a:lnTo>
                  <a:pt x="72440" y="229577"/>
                </a:lnTo>
                <a:lnTo>
                  <a:pt x="2012492" y="229577"/>
                </a:lnTo>
                <a:lnTo>
                  <a:pt x="2040688" y="223884"/>
                </a:lnTo>
                <a:lnTo>
                  <a:pt x="2063715" y="208359"/>
                </a:lnTo>
                <a:lnTo>
                  <a:pt x="2079240" y="185333"/>
                </a:lnTo>
                <a:lnTo>
                  <a:pt x="2084933" y="157137"/>
                </a:lnTo>
                <a:lnTo>
                  <a:pt x="2084933" y="72440"/>
                </a:lnTo>
                <a:lnTo>
                  <a:pt x="2079240" y="44244"/>
                </a:lnTo>
                <a:lnTo>
                  <a:pt x="2063715" y="21218"/>
                </a:lnTo>
                <a:lnTo>
                  <a:pt x="2040688" y="5693"/>
                </a:lnTo>
                <a:lnTo>
                  <a:pt x="201249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object 34">
            <a:extLst>
              <a:ext uri="{FF2B5EF4-FFF2-40B4-BE49-F238E27FC236}">
                <a16:creationId xmlns:a16="http://schemas.microsoft.com/office/drawing/2014/main" id="{04697166-BDD1-F835-2A92-B698CDAD582D}"/>
              </a:ext>
            </a:extLst>
          </p:cNvPr>
          <p:cNvSpPr/>
          <p:nvPr/>
        </p:nvSpPr>
        <p:spPr>
          <a:xfrm>
            <a:off x="3792745" y="1865231"/>
            <a:ext cx="2357755" cy="321310"/>
          </a:xfrm>
          <a:custGeom>
            <a:avLst/>
            <a:gdLst/>
            <a:ahLst/>
            <a:cxnLst/>
            <a:rect l="l" t="t" r="r" b="b"/>
            <a:pathLst>
              <a:path w="2357754" h="321310">
                <a:moveTo>
                  <a:pt x="2280970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199"/>
                </a:lnTo>
                <a:lnTo>
                  <a:pt x="0" y="244728"/>
                </a:lnTo>
                <a:lnTo>
                  <a:pt x="5987" y="274391"/>
                </a:lnTo>
                <a:lnTo>
                  <a:pt x="22317" y="298611"/>
                </a:lnTo>
                <a:lnTo>
                  <a:pt x="46537" y="314941"/>
                </a:lnTo>
                <a:lnTo>
                  <a:pt x="76200" y="320928"/>
                </a:lnTo>
                <a:lnTo>
                  <a:pt x="2280970" y="320928"/>
                </a:lnTo>
                <a:lnTo>
                  <a:pt x="2310632" y="314941"/>
                </a:lnTo>
                <a:lnTo>
                  <a:pt x="2334853" y="298611"/>
                </a:lnTo>
                <a:lnTo>
                  <a:pt x="2351183" y="274391"/>
                </a:lnTo>
                <a:lnTo>
                  <a:pt x="2357170" y="244728"/>
                </a:lnTo>
                <a:lnTo>
                  <a:pt x="2357170" y="76199"/>
                </a:lnTo>
                <a:lnTo>
                  <a:pt x="2351183" y="46537"/>
                </a:lnTo>
                <a:lnTo>
                  <a:pt x="2334853" y="22317"/>
                </a:lnTo>
                <a:lnTo>
                  <a:pt x="2310632" y="5987"/>
                </a:lnTo>
                <a:lnTo>
                  <a:pt x="2280970" y="0"/>
                </a:lnTo>
                <a:close/>
              </a:path>
            </a:pathLst>
          </a:custGeom>
          <a:solidFill>
            <a:srgbClr val="6087AD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object 35">
            <a:extLst>
              <a:ext uri="{FF2B5EF4-FFF2-40B4-BE49-F238E27FC236}">
                <a16:creationId xmlns:a16="http://schemas.microsoft.com/office/drawing/2014/main" id="{1EF93CF8-AF7A-FD76-9D89-15629790DC66}"/>
              </a:ext>
            </a:extLst>
          </p:cNvPr>
          <p:cNvSpPr/>
          <p:nvPr/>
        </p:nvSpPr>
        <p:spPr>
          <a:xfrm>
            <a:off x="6404591" y="1865231"/>
            <a:ext cx="2357755" cy="321310"/>
          </a:xfrm>
          <a:custGeom>
            <a:avLst/>
            <a:gdLst/>
            <a:ahLst/>
            <a:cxnLst/>
            <a:rect l="l" t="t" r="r" b="b"/>
            <a:pathLst>
              <a:path w="2357754" h="321310">
                <a:moveTo>
                  <a:pt x="2280970" y="0"/>
                </a:moveTo>
                <a:lnTo>
                  <a:pt x="76200" y="0"/>
                </a:lnTo>
                <a:lnTo>
                  <a:pt x="46537" y="5987"/>
                </a:lnTo>
                <a:lnTo>
                  <a:pt x="22317" y="22317"/>
                </a:lnTo>
                <a:lnTo>
                  <a:pt x="5987" y="46537"/>
                </a:lnTo>
                <a:lnTo>
                  <a:pt x="0" y="76199"/>
                </a:lnTo>
                <a:lnTo>
                  <a:pt x="0" y="244728"/>
                </a:lnTo>
                <a:lnTo>
                  <a:pt x="5987" y="274391"/>
                </a:lnTo>
                <a:lnTo>
                  <a:pt x="22317" y="298611"/>
                </a:lnTo>
                <a:lnTo>
                  <a:pt x="46537" y="314941"/>
                </a:lnTo>
                <a:lnTo>
                  <a:pt x="76200" y="320928"/>
                </a:lnTo>
                <a:lnTo>
                  <a:pt x="2280970" y="320928"/>
                </a:lnTo>
                <a:lnTo>
                  <a:pt x="2310632" y="314941"/>
                </a:lnTo>
                <a:lnTo>
                  <a:pt x="2334853" y="298611"/>
                </a:lnTo>
                <a:lnTo>
                  <a:pt x="2351183" y="274391"/>
                </a:lnTo>
                <a:lnTo>
                  <a:pt x="2357170" y="244728"/>
                </a:lnTo>
                <a:lnTo>
                  <a:pt x="2357170" y="76199"/>
                </a:lnTo>
                <a:lnTo>
                  <a:pt x="2351183" y="46537"/>
                </a:lnTo>
                <a:lnTo>
                  <a:pt x="2334853" y="22317"/>
                </a:lnTo>
                <a:lnTo>
                  <a:pt x="2310632" y="5987"/>
                </a:lnTo>
                <a:lnTo>
                  <a:pt x="2280970" y="0"/>
                </a:lnTo>
                <a:close/>
              </a:path>
            </a:pathLst>
          </a:custGeom>
          <a:solidFill>
            <a:srgbClr val="6FB9D6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" name="object 36">
            <a:extLst>
              <a:ext uri="{FF2B5EF4-FFF2-40B4-BE49-F238E27FC236}">
                <a16:creationId xmlns:a16="http://schemas.microsoft.com/office/drawing/2014/main" id="{5A74CA44-525F-0464-727F-F6B03B5329B1}"/>
              </a:ext>
            </a:extLst>
          </p:cNvPr>
          <p:cNvSpPr txBox="1">
            <a:spLocks/>
          </p:cNvSpPr>
          <p:nvPr/>
        </p:nvSpPr>
        <p:spPr>
          <a:xfrm>
            <a:off x="1067946" y="1189432"/>
            <a:ext cx="1877682" cy="19749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>
              <a:defRPr sz="2800" b="1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100"/>
              </a:spcBef>
              <a:defRPr/>
            </a:pPr>
            <a:r>
              <a:rPr lang="en-US" sz="1200" kern="0">
                <a:solidFill>
                  <a:srgbClr val="FFFFFF"/>
                </a:solidFill>
                <a:latin typeface="Myriad Pro"/>
              </a:rPr>
              <a:t>COUNTRY SYSTEMS</a:t>
            </a:r>
          </a:p>
        </p:txBody>
      </p:sp>
      <p:pic>
        <p:nvPicPr>
          <p:cNvPr id="35" name="object 37">
            <a:extLst>
              <a:ext uri="{FF2B5EF4-FFF2-40B4-BE49-F238E27FC236}">
                <a16:creationId xmlns:a16="http://schemas.microsoft.com/office/drawing/2014/main" id="{57BDD9D4-5F4A-5CA0-20DF-54F6067A3880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988462" y="1831658"/>
            <a:ext cx="2395838" cy="685187"/>
          </a:xfrm>
          <a:prstGeom prst="rect">
            <a:avLst/>
          </a:prstGeom>
        </p:spPr>
      </p:pic>
      <p:sp>
        <p:nvSpPr>
          <p:cNvPr id="36" name="object 38">
            <a:extLst>
              <a:ext uri="{FF2B5EF4-FFF2-40B4-BE49-F238E27FC236}">
                <a16:creationId xmlns:a16="http://schemas.microsoft.com/office/drawing/2014/main" id="{D9112672-0ABB-ACBA-7401-920132101D3F}"/>
              </a:ext>
            </a:extLst>
          </p:cNvPr>
          <p:cNvSpPr txBox="1"/>
          <p:nvPr/>
        </p:nvSpPr>
        <p:spPr>
          <a:xfrm>
            <a:off x="3632550" y="1927072"/>
            <a:ext cx="26025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  <a:defRPr/>
            </a:pPr>
            <a:r>
              <a:rPr sz="1200" b="1" kern="0" spc="-10">
                <a:solidFill>
                  <a:srgbClr val="FFFFFF"/>
                </a:solidFill>
                <a:latin typeface="Myriad Pro"/>
                <a:cs typeface="Myriad Pro"/>
              </a:rPr>
              <a:t>Readiness/Project</a:t>
            </a:r>
            <a:r>
              <a:rPr sz="1200" b="1" kern="0" spc="70">
                <a:solidFill>
                  <a:srgbClr val="FFFFFF"/>
                </a:solidFill>
                <a:latin typeface="Myriad Pro"/>
                <a:cs typeface="Myriad Pro"/>
              </a:rPr>
              <a:t> </a:t>
            </a:r>
            <a:r>
              <a:rPr sz="1200" b="1" kern="0" spc="-10">
                <a:solidFill>
                  <a:srgbClr val="FFFFFF"/>
                </a:solidFill>
                <a:latin typeface="Myriad Pro"/>
                <a:cs typeface="Myriad Pro"/>
              </a:rPr>
              <a:t>Preparation</a:t>
            </a:r>
            <a:endParaRPr lang="en-US" sz="1200" kern="0">
              <a:solidFill>
                <a:sysClr val="windowText" lastClr="000000"/>
              </a:solidFill>
              <a:latin typeface="Myriad Pro"/>
              <a:cs typeface="Myriad Pro"/>
            </a:endParaRPr>
          </a:p>
        </p:txBody>
      </p:sp>
      <p:sp>
        <p:nvSpPr>
          <p:cNvPr id="37" name="object 39">
            <a:extLst>
              <a:ext uri="{FF2B5EF4-FFF2-40B4-BE49-F238E27FC236}">
                <a16:creationId xmlns:a16="http://schemas.microsoft.com/office/drawing/2014/main" id="{59132D40-3F4C-5EBB-5898-490C8BB7699F}"/>
              </a:ext>
            </a:extLst>
          </p:cNvPr>
          <p:cNvSpPr txBox="1"/>
          <p:nvPr/>
        </p:nvSpPr>
        <p:spPr>
          <a:xfrm>
            <a:off x="9485498" y="1898144"/>
            <a:ext cx="1781149" cy="351378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 marR="5080" algn="ctr">
              <a:lnSpc>
                <a:spcPts val="1200"/>
              </a:lnSpc>
              <a:spcBef>
                <a:spcPts val="340"/>
              </a:spcBef>
              <a:defRPr/>
            </a:pPr>
            <a:r>
              <a:rPr sz="1200" b="1" kern="0">
                <a:solidFill>
                  <a:srgbClr val="FFFFFF"/>
                </a:solidFill>
                <a:latin typeface="Myriad Pro"/>
                <a:cs typeface="Myriad Pro"/>
              </a:rPr>
              <a:t>Carbon </a:t>
            </a:r>
            <a:r>
              <a:rPr sz="1200" b="1" kern="0" spc="-10">
                <a:solidFill>
                  <a:srgbClr val="FFFFFF"/>
                </a:solidFill>
                <a:latin typeface="Myriad Pro"/>
                <a:cs typeface="Myriad Pro"/>
              </a:rPr>
              <a:t>Asset Monetization</a:t>
            </a:r>
            <a:endParaRPr lang="en-US" sz="1200" kern="0">
              <a:solidFill>
                <a:sysClr val="windowText" lastClr="000000"/>
              </a:solidFill>
              <a:latin typeface="Myriad Pro"/>
              <a:cs typeface="Myriad Pro"/>
            </a:endParaRPr>
          </a:p>
        </p:txBody>
      </p:sp>
      <p:sp>
        <p:nvSpPr>
          <p:cNvPr id="38" name="object 40">
            <a:extLst>
              <a:ext uri="{FF2B5EF4-FFF2-40B4-BE49-F238E27FC236}">
                <a16:creationId xmlns:a16="http://schemas.microsoft.com/office/drawing/2014/main" id="{942BAE24-871B-A0F7-8136-0C3708820F08}"/>
              </a:ext>
            </a:extLst>
          </p:cNvPr>
          <p:cNvSpPr txBox="1"/>
          <p:nvPr/>
        </p:nvSpPr>
        <p:spPr>
          <a:xfrm>
            <a:off x="6826250" y="1457748"/>
            <a:ext cx="144087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spcBef>
                <a:spcPts val="100"/>
              </a:spcBef>
              <a:defRPr/>
            </a:pPr>
            <a:r>
              <a:rPr sz="1600" b="1" kern="0">
                <a:solidFill>
                  <a:srgbClr val="55788A"/>
                </a:solidFill>
                <a:latin typeface="Myriad Pro"/>
                <a:cs typeface="Myriad Pro"/>
              </a:rPr>
              <a:t>OPERATION</a:t>
            </a:r>
            <a:r>
              <a:rPr lang="en-US" sz="1600" b="1" kern="0">
                <a:solidFill>
                  <a:srgbClr val="55788A"/>
                </a:solidFill>
                <a:latin typeface="Myriad Pro"/>
                <a:cs typeface="Myriad Pro"/>
              </a:rPr>
              <a:t>S</a:t>
            </a:r>
            <a:endParaRPr lang="en-US" sz="1200" kern="0">
              <a:solidFill>
                <a:sysClr val="windowText" lastClr="000000"/>
              </a:solidFill>
              <a:latin typeface="Myriad Pro"/>
              <a:cs typeface="Myriad Pro"/>
            </a:endParaRPr>
          </a:p>
        </p:txBody>
      </p:sp>
      <p:sp>
        <p:nvSpPr>
          <p:cNvPr id="39" name="object 42">
            <a:extLst>
              <a:ext uri="{FF2B5EF4-FFF2-40B4-BE49-F238E27FC236}">
                <a16:creationId xmlns:a16="http://schemas.microsoft.com/office/drawing/2014/main" id="{D14B5D44-6C35-E179-490F-D79AC9DD088A}"/>
              </a:ext>
            </a:extLst>
          </p:cNvPr>
          <p:cNvSpPr/>
          <p:nvPr/>
        </p:nvSpPr>
        <p:spPr>
          <a:xfrm>
            <a:off x="7121891" y="2441305"/>
            <a:ext cx="688975" cy="736600"/>
          </a:xfrm>
          <a:custGeom>
            <a:avLst/>
            <a:gdLst/>
            <a:ahLst/>
            <a:cxnLst/>
            <a:rect l="l" t="t" r="r" b="b"/>
            <a:pathLst>
              <a:path w="688975" h="736600">
                <a:moveTo>
                  <a:pt x="532638" y="612635"/>
                </a:moveTo>
                <a:lnTo>
                  <a:pt x="210883" y="612635"/>
                </a:lnTo>
                <a:lnTo>
                  <a:pt x="330263" y="736587"/>
                </a:lnTo>
                <a:lnTo>
                  <a:pt x="659180" y="730237"/>
                </a:lnTo>
                <a:lnTo>
                  <a:pt x="688390" y="684517"/>
                </a:lnTo>
                <a:lnTo>
                  <a:pt x="670750" y="630402"/>
                </a:lnTo>
                <a:lnTo>
                  <a:pt x="544474" y="627024"/>
                </a:lnTo>
                <a:lnTo>
                  <a:pt x="669644" y="627024"/>
                </a:lnTo>
                <a:lnTo>
                  <a:pt x="669532" y="626681"/>
                </a:lnTo>
                <a:lnTo>
                  <a:pt x="544474" y="626681"/>
                </a:lnTo>
                <a:lnTo>
                  <a:pt x="532638" y="612635"/>
                </a:lnTo>
                <a:close/>
              </a:path>
              <a:path w="688975" h="736600">
                <a:moveTo>
                  <a:pt x="146049" y="355599"/>
                </a:moveTo>
                <a:lnTo>
                  <a:pt x="0" y="355599"/>
                </a:lnTo>
                <a:lnTo>
                  <a:pt x="0" y="665467"/>
                </a:lnTo>
                <a:lnTo>
                  <a:pt x="137236" y="665467"/>
                </a:lnTo>
                <a:lnTo>
                  <a:pt x="148653" y="612635"/>
                </a:lnTo>
                <a:lnTo>
                  <a:pt x="532638" y="612635"/>
                </a:lnTo>
                <a:lnTo>
                  <a:pt x="358114" y="405510"/>
                </a:lnTo>
                <a:lnTo>
                  <a:pt x="675366" y="405510"/>
                </a:lnTo>
                <a:lnTo>
                  <a:pt x="675306" y="405168"/>
                </a:lnTo>
                <a:lnTo>
                  <a:pt x="360159" y="405168"/>
                </a:lnTo>
                <a:lnTo>
                  <a:pt x="312834" y="401192"/>
                </a:lnTo>
                <a:lnTo>
                  <a:pt x="146049" y="401192"/>
                </a:lnTo>
                <a:lnTo>
                  <a:pt x="146049" y="355599"/>
                </a:lnTo>
                <a:close/>
              </a:path>
              <a:path w="688975" h="736600">
                <a:moveTo>
                  <a:pt x="669644" y="627024"/>
                </a:moveTo>
                <a:lnTo>
                  <a:pt x="544474" y="627024"/>
                </a:lnTo>
                <a:lnTo>
                  <a:pt x="670750" y="630402"/>
                </a:lnTo>
                <a:lnTo>
                  <a:pt x="669644" y="627024"/>
                </a:lnTo>
                <a:close/>
              </a:path>
              <a:path w="688975" h="736600">
                <a:moveTo>
                  <a:pt x="519493" y="0"/>
                </a:moveTo>
                <a:lnTo>
                  <a:pt x="384873" y="0"/>
                </a:lnTo>
                <a:lnTo>
                  <a:pt x="346887" y="16408"/>
                </a:lnTo>
                <a:lnTo>
                  <a:pt x="348907" y="59499"/>
                </a:lnTo>
                <a:lnTo>
                  <a:pt x="373049" y="137223"/>
                </a:lnTo>
                <a:lnTo>
                  <a:pt x="325564" y="167347"/>
                </a:lnTo>
                <a:lnTo>
                  <a:pt x="259956" y="246633"/>
                </a:lnTo>
                <a:lnTo>
                  <a:pt x="226199" y="393915"/>
                </a:lnTo>
                <a:lnTo>
                  <a:pt x="360159" y="405168"/>
                </a:lnTo>
                <a:lnTo>
                  <a:pt x="675306" y="405168"/>
                </a:lnTo>
                <a:lnTo>
                  <a:pt x="645210" y="234949"/>
                </a:lnTo>
                <a:lnTo>
                  <a:pt x="572833" y="154939"/>
                </a:lnTo>
                <a:lnTo>
                  <a:pt x="516953" y="123189"/>
                </a:lnTo>
                <a:lnTo>
                  <a:pt x="549973" y="26669"/>
                </a:lnTo>
                <a:lnTo>
                  <a:pt x="519493" y="0"/>
                </a:lnTo>
                <a:close/>
              </a:path>
              <a:path w="688975" h="736600">
                <a:moveTo>
                  <a:pt x="226199" y="393915"/>
                </a:moveTo>
                <a:lnTo>
                  <a:pt x="224535" y="401192"/>
                </a:lnTo>
                <a:lnTo>
                  <a:pt x="312834" y="401192"/>
                </a:lnTo>
                <a:lnTo>
                  <a:pt x="226199" y="39391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object 43">
            <a:extLst>
              <a:ext uri="{FF2B5EF4-FFF2-40B4-BE49-F238E27FC236}">
                <a16:creationId xmlns:a16="http://schemas.microsoft.com/office/drawing/2014/main" id="{C46511CE-9854-9FE0-E11A-F434E85D11C7}"/>
              </a:ext>
            </a:extLst>
          </p:cNvPr>
          <p:cNvSpPr/>
          <p:nvPr/>
        </p:nvSpPr>
        <p:spPr>
          <a:xfrm>
            <a:off x="7346428" y="2441311"/>
            <a:ext cx="495934" cy="630555"/>
          </a:xfrm>
          <a:custGeom>
            <a:avLst/>
            <a:gdLst/>
            <a:ahLst/>
            <a:cxnLst/>
            <a:rect l="l" t="t" r="r" b="b"/>
            <a:pathLst>
              <a:path w="495934" h="630554">
                <a:moveTo>
                  <a:pt x="294957" y="0"/>
                </a:moveTo>
                <a:lnTo>
                  <a:pt x="160337" y="0"/>
                </a:lnTo>
                <a:lnTo>
                  <a:pt x="122351" y="16408"/>
                </a:lnTo>
                <a:lnTo>
                  <a:pt x="124371" y="59486"/>
                </a:lnTo>
                <a:lnTo>
                  <a:pt x="148513" y="137223"/>
                </a:lnTo>
                <a:lnTo>
                  <a:pt x="101028" y="167335"/>
                </a:lnTo>
                <a:lnTo>
                  <a:pt x="35420" y="246633"/>
                </a:lnTo>
                <a:lnTo>
                  <a:pt x="0" y="401180"/>
                </a:lnTo>
                <a:lnTo>
                  <a:pt x="135623" y="405155"/>
                </a:lnTo>
                <a:lnTo>
                  <a:pt x="263613" y="543051"/>
                </a:lnTo>
                <a:lnTo>
                  <a:pt x="295020" y="626681"/>
                </a:lnTo>
                <a:lnTo>
                  <a:pt x="446214" y="630402"/>
                </a:lnTo>
                <a:lnTo>
                  <a:pt x="444804" y="626084"/>
                </a:lnTo>
                <a:lnTo>
                  <a:pt x="495604" y="605777"/>
                </a:lnTo>
                <a:lnTo>
                  <a:pt x="461314" y="464807"/>
                </a:lnTo>
                <a:lnTo>
                  <a:pt x="420674" y="234937"/>
                </a:lnTo>
                <a:lnTo>
                  <a:pt x="348284" y="154927"/>
                </a:lnTo>
                <a:lnTo>
                  <a:pt x="292417" y="123189"/>
                </a:lnTo>
                <a:lnTo>
                  <a:pt x="325437" y="26669"/>
                </a:lnTo>
                <a:lnTo>
                  <a:pt x="294957" y="0"/>
                </a:lnTo>
                <a:close/>
              </a:path>
            </a:pathLst>
          </a:custGeom>
          <a:solidFill>
            <a:srgbClr val="F8D11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object 44">
            <a:extLst>
              <a:ext uri="{FF2B5EF4-FFF2-40B4-BE49-F238E27FC236}">
                <a16:creationId xmlns:a16="http://schemas.microsoft.com/office/drawing/2014/main" id="{60B3853E-B737-6BFE-AED6-DE35B9AADAB2}"/>
              </a:ext>
            </a:extLst>
          </p:cNvPr>
          <p:cNvSpPr/>
          <p:nvPr/>
        </p:nvSpPr>
        <p:spPr>
          <a:xfrm>
            <a:off x="7121888" y="2416306"/>
            <a:ext cx="742315" cy="777875"/>
          </a:xfrm>
          <a:custGeom>
            <a:avLst/>
            <a:gdLst/>
            <a:ahLst/>
            <a:cxnLst/>
            <a:rect l="l" t="t" r="r" b="b"/>
            <a:pathLst>
              <a:path w="742315" h="777875">
                <a:moveTo>
                  <a:pt x="262237" y="660730"/>
                </a:moveTo>
                <a:lnTo>
                  <a:pt x="201498" y="660730"/>
                </a:lnTo>
                <a:lnTo>
                  <a:pt x="213512" y="666470"/>
                </a:lnTo>
                <a:lnTo>
                  <a:pt x="322618" y="775550"/>
                </a:lnTo>
                <a:lnTo>
                  <a:pt x="327456" y="777557"/>
                </a:lnTo>
                <a:lnTo>
                  <a:pt x="642975" y="777557"/>
                </a:lnTo>
                <a:lnTo>
                  <a:pt x="670482" y="771988"/>
                </a:lnTo>
                <a:lnTo>
                  <a:pt x="692970" y="756812"/>
                </a:lnTo>
                <a:lnTo>
                  <a:pt x="704988" y="739000"/>
                </a:lnTo>
                <a:lnTo>
                  <a:pt x="340537" y="738987"/>
                </a:lnTo>
                <a:lnTo>
                  <a:pt x="262237" y="660730"/>
                </a:lnTo>
                <a:close/>
              </a:path>
              <a:path w="742315" h="777875">
                <a:moveTo>
                  <a:pt x="705736" y="674573"/>
                </a:moveTo>
                <a:lnTo>
                  <a:pt x="642962" y="674573"/>
                </a:lnTo>
                <a:lnTo>
                  <a:pt x="655494" y="677110"/>
                </a:lnTo>
                <a:lnTo>
                  <a:pt x="665741" y="684025"/>
                </a:lnTo>
                <a:lnTo>
                  <a:pt x="672657" y="694268"/>
                </a:lnTo>
                <a:lnTo>
                  <a:pt x="675156" y="706598"/>
                </a:lnTo>
                <a:lnTo>
                  <a:pt x="675208" y="715352"/>
                </a:lnTo>
                <a:lnTo>
                  <a:pt x="671880" y="723417"/>
                </a:lnTo>
                <a:lnTo>
                  <a:pt x="659714" y="735622"/>
                </a:lnTo>
                <a:lnTo>
                  <a:pt x="651611" y="738987"/>
                </a:lnTo>
                <a:lnTo>
                  <a:pt x="340550" y="739000"/>
                </a:lnTo>
                <a:lnTo>
                  <a:pt x="704996" y="738987"/>
                </a:lnTo>
                <a:lnTo>
                  <a:pt x="708146" y="734319"/>
                </a:lnTo>
                <a:lnTo>
                  <a:pt x="713714" y="706805"/>
                </a:lnTo>
                <a:lnTo>
                  <a:pt x="713020" y="696907"/>
                </a:lnTo>
                <a:lnTo>
                  <a:pt x="710961" y="687263"/>
                </a:lnTo>
                <a:lnTo>
                  <a:pt x="707574" y="678005"/>
                </a:lnTo>
                <a:lnTo>
                  <a:pt x="705736" y="674573"/>
                </a:lnTo>
                <a:close/>
              </a:path>
              <a:path w="742315" h="777875">
                <a:moveTo>
                  <a:pt x="145135" y="361048"/>
                </a:moveTo>
                <a:lnTo>
                  <a:pt x="0" y="361048"/>
                </a:lnTo>
                <a:lnTo>
                  <a:pt x="0" y="399567"/>
                </a:lnTo>
                <a:lnTo>
                  <a:pt x="125869" y="399567"/>
                </a:lnTo>
                <a:lnTo>
                  <a:pt x="125869" y="669594"/>
                </a:lnTo>
                <a:lnTo>
                  <a:pt x="0" y="669594"/>
                </a:lnTo>
                <a:lnTo>
                  <a:pt x="0" y="708113"/>
                </a:lnTo>
                <a:lnTo>
                  <a:pt x="145135" y="708113"/>
                </a:lnTo>
                <a:lnTo>
                  <a:pt x="152625" y="706598"/>
                </a:lnTo>
                <a:lnTo>
                  <a:pt x="158750" y="702468"/>
                </a:lnTo>
                <a:lnTo>
                  <a:pt x="162884" y="696348"/>
                </a:lnTo>
                <a:lnTo>
                  <a:pt x="164401" y="688860"/>
                </a:lnTo>
                <a:lnTo>
                  <a:pt x="164401" y="660730"/>
                </a:lnTo>
                <a:lnTo>
                  <a:pt x="262237" y="660730"/>
                </a:lnTo>
                <a:lnTo>
                  <a:pt x="225704" y="624217"/>
                </a:lnTo>
                <a:lnTo>
                  <a:pt x="220878" y="622211"/>
                </a:lnTo>
                <a:lnTo>
                  <a:pt x="164363" y="622211"/>
                </a:lnTo>
                <a:lnTo>
                  <a:pt x="164363" y="451993"/>
                </a:lnTo>
                <a:lnTo>
                  <a:pt x="401116" y="451993"/>
                </a:lnTo>
                <a:lnTo>
                  <a:pt x="364680" y="415556"/>
                </a:lnTo>
                <a:lnTo>
                  <a:pt x="359841" y="413550"/>
                </a:lnTo>
                <a:lnTo>
                  <a:pt x="248246" y="413550"/>
                </a:lnTo>
                <a:lnTo>
                  <a:pt x="164401" y="413473"/>
                </a:lnTo>
                <a:lnTo>
                  <a:pt x="164401" y="380314"/>
                </a:lnTo>
                <a:lnTo>
                  <a:pt x="162884" y="372819"/>
                </a:lnTo>
                <a:lnTo>
                  <a:pt x="158750" y="366695"/>
                </a:lnTo>
                <a:lnTo>
                  <a:pt x="152625" y="362563"/>
                </a:lnTo>
                <a:lnTo>
                  <a:pt x="145135" y="361048"/>
                </a:lnTo>
                <a:close/>
              </a:path>
              <a:path w="742315" h="777875">
                <a:moveTo>
                  <a:pt x="364121" y="560590"/>
                </a:moveTo>
                <a:lnTo>
                  <a:pt x="336854" y="587844"/>
                </a:lnTo>
                <a:lnTo>
                  <a:pt x="415036" y="666026"/>
                </a:lnTo>
                <a:lnTo>
                  <a:pt x="451181" y="685392"/>
                </a:lnTo>
                <a:lnTo>
                  <a:pt x="465086" y="686752"/>
                </a:lnTo>
                <a:lnTo>
                  <a:pt x="475073" y="686049"/>
                </a:lnTo>
                <a:lnTo>
                  <a:pt x="484792" y="683964"/>
                </a:lnTo>
                <a:lnTo>
                  <a:pt x="494113" y="680537"/>
                </a:lnTo>
                <a:lnTo>
                  <a:pt x="502907" y="675805"/>
                </a:lnTo>
                <a:lnTo>
                  <a:pt x="504837" y="674573"/>
                </a:lnTo>
                <a:lnTo>
                  <a:pt x="705736" y="674573"/>
                </a:lnTo>
                <a:lnTo>
                  <a:pt x="702894" y="669264"/>
                </a:lnTo>
                <a:lnTo>
                  <a:pt x="698246" y="661860"/>
                </a:lnTo>
                <a:lnTo>
                  <a:pt x="706081" y="657936"/>
                </a:lnTo>
                <a:lnTo>
                  <a:pt x="716872" y="652395"/>
                </a:lnTo>
                <a:lnTo>
                  <a:pt x="724613" y="648208"/>
                </a:lnTo>
                <a:lnTo>
                  <a:pt x="456501" y="648208"/>
                </a:lnTo>
                <a:lnTo>
                  <a:pt x="448398" y="644855"/>
                </a:lnTo>
                <a:lnTo>
                  <a:pt x="428022" y="624501"/>
                </a:lnTo>
                <a:lnTo>
                  <a:pt x="364121" y="560590"/>
                </a:lnTo>
                <a:close/>
              </a:path>
              <a:path w="742315" h="777875">
                <a:moveTo>
                  <a:pt x="401116" y="451993"/>
                </a:moveTo>
                <a:lnTo>
                  <a:pt x="346697" y="451993"/>
                </a:lnTo>
                <a:lnTo>
                  <a:pt x="493966" y="599300"/>
                </a:lnTo>
                <a:lnTo>
                  <a:pt x="497306" y="607402"/>
                </a:lnTo>
                <a:lnTo>
                  <a:pt x="497306" y="624611"/>
                </a:lnTo>
                <a:lnTo>
                  <a:pt x="493966" y="632701"/>
                </a:lnTo>
                <a:lnTo>
                  <a:pt x="481781" y="644867"/>
                </a:lnTo>
                <a:lnTo>
                  <a:pt x="473710" y="648208"/>
                </a:lnTo>
                <a:lnTo>
                  <a:pt x="724613" y="648208"/>
                </a:lnTo>
                <a:lnTo>
                  <a:pt x="729504" y="645434"/>
                </a:lnTo>
                <a:lnTo>
                  <a:pt x="738492" y="640054"/>
                </a:lnTo>
                <a:lnTo>
                  <a:pt x="739501" y="637628"/>
                </a:lnTo>
                <a:lnTo>
                  <a:pt x="658012" y="637628"/>
                </a:lnTo>
                <a:lnTo>
                  <a:pt x="651497" y="636447"/>
                </a:lnTo>
                <a:lnTo>
                  <a:pt x="647242" y="636066"/>
                </a:lnTo>
                <a:lnTo>
                  <a:pt x="533615" y="636066"/>
                </a:lnTo>
                <a:lnTo>
                  <a:pt x="535597" y="623328"/>
                </a:lnTo>
                <a:lnTo>
                  <a:pt x="535889" y="619709"/>
                </a:lnTo>
                <a:lnTo>
                  <a:pt x="535889" y="616013"/>
                </a:lnTo>
                <a:lnTo>
                  <a:pt x="524043" y="576813"/>
                </a:lnTo>
                <a:lnTo>
                  <a:pt x="492531" y="543394"/>
                </a:lnTo>
                <a:lnTo>
                  <a:pt x="505675" y="539775"/>
                </a:lnTo>
                <a:lnTo>
                  <a:pt x="532768" y="528265"/>
                </a:lnTo>
                <a:lnTo>
                  <a:pt x="548914" y="514515"/>
                </a:lnTo>
                <a:lnTo>
                  <a:pt x="463638" y="514515"/>
                </a:lnTo>
                <a:lnTo>
                  <a:pt x="401116" y="451993"/>
                </a:lnTo>
                <a:close/>
              </a:path>
              <a:path w="742315" h="777875">
                <a:moveTo>
                  <a:pt x="575718" y="162229"/>
                </a:moveTo>
                <a:lnTo>
                  <a:pt x="451154" y="162229"/>
                </a:lnTo>
                <a:lnTo>
                  <a:pt x="493543" y="167034"/>
                </a:lnTo>
                <a:lnTo>
                  <a:pt x="532377" y="180914"/>
                </a:lnTo>
                <a:lnTo>
                  <a:pt x="566861" y="203067"/>
                </a:lnTo>
                <a:lnTo>
                  <a:pt x="596203" y="232693"/>
                </a:lnTo>
                <a:lnTo>
                  <a:pt x="619609" y="268991"/>
                </a:lnTo>
                <a:lnTo>
                  <a:pt x="636286" y="311158"/>
                </a:lnTo>
                <a:lnTo>
                  <a:pt x="645439" y="358394"/>
                </a:lnTo>
                <a:lnTo>
                  <a:pt x="651775" y="400770"/>
                </a:lnTo>
                <a:lnTo>
                  <a:pt x="662367" y="455330"/>
                </a:lnTo>
                <a:lnTo>
                  <a:pt x="675115" y="514515"/>
                </a:lnTo>
                <a:lnTo>
                  <a:pt x="687522" y="569027"/>
                </a:lnTo>
                <a:lnTo>
                  <a:pt x="697687" y="612178"/>
                </a:lnTo>
                <a:lnTo>
                  <a:pt x="699160" y="618312"/>
                </a:lnTo>
                <a:lnTo>
                  <a:pt x="686641" y="624501"/>
                </a:lnTo>
                <a:lnTo>
                  <a:pt x="678765" y="628273"/>
                </a:lnTo>
                <a:lnTo>
                  <a:pt x="669939" y="632357"/>
                </a:lnTo>
                <a:lnTo>
                  <a:pt x="660222" y="636676"/>
                </a:lnTo>
                <a:lnTo>
                  <a:pt x="658012" y="637628"/>
                </a:lnTo>
                <a:lnTo>
                  <a:pt x="739501" y="637628"/>
                </a:lnTo>
                <a:lnTo>
                  <a:pt x="742022" y="631571"/>
                </a:lnTo>
                <a:lnTo>
                  <a:pt x="734669" y="601202"/>
                </a:lnTo>
                <a:lnTo>
                  <a:pt x="722018" y="547396"/>
                </a:lnTo>
                <a:lnTo>
                  <a:pt x="706421" y="477781"/>
                </a:lnTo>
                <a:lnTo>
                  <a:pt x="692210" y="408165"/>
                </a:lnTo>
                <a:lnTo>
                  <a:pt x="683717" y="354355"/>
                </a:lnTo>
                <a:lnTo>
                  <a:pt x="675327" y="308520"/>
                </a:lnTo>
                <a:lnTo>
                  <a:pt x="660188" y="265574"/>
                </a:lnTo>
                <a:lnTo>
                  <a:pt x="638741" y="226512"/>
                </a:lnTo>
                <a:lnTo>
                  <a:pt x="611428" y="192328"/>
                </a:lnTo>
                <a:lnTo>
                  <a:pt x="579756" y="164847"/>
                </a:lnTo>
                <a:lnTo>
                  <a:pt x="575718" y="162229"/>
                </a:lnTo>
                <a:close/>
              </a:path>
              <a:path w="742315" h="777875">
                <a:moveTo>
                  <a:pt x="474192" y="227838"/>
                </a:moveTo>
                <a:lnTo>
                  <a:pt x="438632" y="227838"/>
                </a:lnTo>
                <a:lnTo>
                  <a:pt x="438632" y="262153"/>
                </a:lnTo>
                <a:lnTo>
                  <a:pt x="431647" y="262991"/>
                </a:lnTo>
                <a:lnTo>
                  <a:pt x="409461" y="267328"/>
                </a:lnTo>
                <a:lnTo>
                  <a:pt x="380539" y="278976"/>
                </a:lnTo>
                <a:lnTo>
                  <a:pt x="355441" y="301408"/>
                </a:lnTo>
                <a:lnTo>
                  <a:pt x="344728" y="338099"/>
                </a:lnTo>
                <a:lnTo>
                  <a:pt x="352962" y="373988"/>
                </a:lnTo>
                <a:lnTo>
                  <a:pt x="375650" y="395712"/>
                </a:lnTo>
                <a:lnTo>
                  <a:pt x="409772" y="407608"/>
                </a:lnTo>
                <a:lnTo>
                  <a:pt x="452310" y="414007"/>
                </a:lnTo>
                <a:lnTo>
                  <a:pt x="478705" y="418332"/>
                </a:lnTo>
                <a:lnTo>
                  <a:pt x="504023" y="426616"/>
                </a:lnTo>
                <a:lnTo>
                  <a:pt x="523042" y="440794"/>
                </a:lnTo>
                <a:lnTo>
                  <a:pt x="530542" y="462800"/>
                </a:lnTo>
                <a:lnTo>
                  <a:pt x="526317" y="482430"/>
                </a:lnTo>
                <a:lnTo>
                  <a:pt x="514010" y="497833"/>
                </a:lnTo>
                <a:lnTo>
                  <a:pt x="494173" y="508559"/>
                </a:lnTo>
                <a:lnTo>
                  <a:pt x="467360" y="514159"/>
                </a:lnTo>
                <a:lnTo>
                  <a:pt x="463638" y="514515"/>
                </a:lnTo>
                <a:lnTo>
                  <a:pt x="548914" y="514515"/>
                </a:lnTo>
                <a:lnTo>
                  <a:pt x="553032" y="511008"/>
                </a:lnTo>
                <a:lnTo>
                  <a:pt x="565731" y="488881"/>
                </a:lnTo>
                <a:lnTo>
                  <a:pt x="570128" y="462762"/>
                </a:lnTo>
                <a:lnTo>
                  <a:pt x="560983" y="425048"/>
                </a:lnTo>
                <a:lnTo>
                  <a:pt x="536135" y="401870"/>
                </a:lnTo>
                <a:lnTo>
                  <a:pt x="499464" y="388844"/>
                </a:lnTo>
                <a:lnTo>
                  <a:pt x="454850" y="381584"/>
                </a:lnTo>
                <a:lnTo>
                  <a:pt x="429732" y="378045"/>
                </a:lnTo>
                <a:lnTo>
                  <a:pt x="406171" y="371425"/>
                </a:lnTo>
                <a:lnTo>
                  <a:pt x="388706" y="359008"/>
                </a:lnTo>
                <a:lnTo>
                  <a:pt x="381876" y="338074"/>
                </a:lnTo>
                <a:lnTo>
                  <a:pt x="386709" y="318562"/>
                </a:lnTo>
                <a:lnTo>
                  <a:pt x="400789" y="304128"/>
                </a:lnTo>
                <a:lnTo>
                  <a:pt x="423485" y="295173"/>
                </a:lnTo>
                <a:lnTo>
                  <a:pt x="454164" y="292100"/>
                </a:lnTo>
                <a:lnTo>
                  <a:pt x="543943" y="292100"/>
                </a:lnTo>
                <a:lnTo>
                  <a:pt x="542643" y="290408"/>
                </a:lnTo>
                <a:lnTo>
                  <a:pt x="526295" y="277760"/>
                </a:lnTo>
                <a:lnTo>
                  <a:pt x="505864" y="268700"/>
                </a:lnTo>
                <a:lnTo>
                  <a:pt x="480923" y="262953"/>
                </a:lnTo>
                <a:lnTo>
                  <a:pt x="474192" y="261924"/>
                </a:lnTo>
                <a:lnTo>
                  <a:pt x="474192" y="227838"/>
                </a:lnTo>
                <a:close/>
              </a:path>
              <a:path w="742315" h="777875">
                <a:moveTo>
                  <a:pt x="509676" y="0"/>
                </a:moveTo>
                <a:lnTo>
                  <a:pt x="385737" y="0"/>
                </a:lnTo>
                <a:lnTo>
                  <a:pt x="362283" y="4746"/>
                </a:lnTo>
                <a:lnTo>
                  <a:pt x="343114" y="17681"/>
                </a:lnTo>
                <a:lnTo>
                  <a:pt x="330181" y="36851"/>
                </a:lnTo>
                <a:lnTo>
                  <a:pt x="325437" y="60299"/>
                </a:lnTo>
                <a:lnTo>
                  <a:pt x="325437" y="64287"/>
                </a:lnTo>
                <a:lnTo>
                  <a:pt x="359486" y="143268"/>
                </a:lnTo>
                <a:lnTo>
                  <a:pt x="352755" y="146621"/>
                </a:lnTo>
                <a:lnTo>
                  <a:pt x="319943" y="166704"/>
                </a:lnTo>
                <a:lnTo>
                  <a:pt x="290817" y="192341"/>
                </a:lnTo>
                <a:lnTo>
                  <a:pt x="263478" y="226526"/>
                </a:lnTo>
                <a:lnTo>
                  <a:pt x="242015" y="265590"/>
                </a:lnTo>
                <a:lnTo>
                  <a:pt x="226875" y="308532"/>
                </a:lnTo>
                <a:lnTo>
                  <a:pt x="218503" y="354355"/>
                </a:lnTo>
                <a:lnTo>
                  <a:pt x="217286" y="364488"/>
                </a:lnTo>
                <a:lnTo>
                  <a:pt x="215511" y="376580"/>
                </a:lnTo>
                <a:lnTo>
                  <a:pt x="213161" y="390720"/>
                </a:lnTo>
                <a:lnTo>
                  <a:pt x="210005" y="408165"/>
                </a:lnTo>
                <a:lnTo>
                  <a:pt x="209016" y="413473"/>
                </a:lnTo>
                <a:lnTo>
                  <a:pt x="248260" y="413473"/>
                </a:lnTo>
                <a:lnTo>
                  <a:pt x="255791" y="367484"/>
                </a:lnTo>
                <a:lnTo>
                  <a:pt x="256870" y="358394"/>
                </a:lnTo>
                <a:lnTo>
                  <a:pt x="266010" y="311158"/>
                </a:lnTo>
                <a:lnTo>
                  <a:pt x="282680" y="268991"/>
                </a:lnTo>
                <a:lnTo>
                  <a:pt x="306085" y="232693"/>
                </a:lnTo>
                <a:lnTo>
                  <a:pt x="335430" y="203067"/>
                </a:lnTo>
                <a:lnTo>
                  <a:pt x="369920" y="180914"/>
                </a:lnTo>
                <a:lnTo>
                  <a:pt x="408759" y="167034"/>
                </a:lnTo>
                <a:lnTo>
                  <a:pt x="451154" y="162229"/>
                </a:lnTo>
                <a:lnTo>
                  <a:pt x="575718" y="162229"/>
                </a:lnTo>
                <a:lnTo>
                  <a:pt x="562367" y="153575"/>
                </a:lnTo>
                <a:lnTo>
                  <a:pt x="544017" y="144005"/>
                </a:lnTo>
                <a:lnTo>
                  <a:pt x="536994" y="140754"/>
                </a:lnTo>
                <a:lnTo>
                  <a:pt x="541425" y="130479"/>
                </a:lnTo>
                <a:lnTo>
                  <a:pt x="395935" y="130479"/>
                </a:lnTo>
                <a:lnTo>
                  <a:pt x="364096" y="56616"/>
                </a:lnTo>
                <a:lnTo>
                  <a:pt x="385749" y="38519"/>
                </a:lnTo>
                <a:lnTo>
                  <a:pt x="565567" y="38519"/>
                </a:lnTo>
                <a:lnTo>
                  <a:pt x="565229" y="36851"/>
                </a:lnTo>
                <a:lnTo>
                  <a:pt x="552294" y="17681"/>
                </a:lnTo>
                <a:lnTo>
                  <a:pt x="533124" y="4746"/>
                </a:lnTo>
                <a:lnTo>
                  <a:pt x="509676" y="0"/>
                </a:lnTo>
                <a:close/>
              </a:path>
              <a:path w="742315" h="777875">
                <a:moveTo>
                  <a:pt x="543943" y="292100"/>
                </a:moveTo>
                <a:lnTo>
                  <a:pt x="454164" y="292100"/>
                </a:lnTo>
                <a:lnTo>
                  <a:pt x="475001" y="294241"/>
                </a:lnTo>
                <a:lnTo>
                  <a:pt x="494766" y="300208"/>
                </a:lnTo>
                <a:lnTo>
                  <a:pt x="511979" y="309320"/>
                </a:lnTo>
                <a:lnTo>
                  <a:pt x="525157" y="320890"/>
                </a:lnTo>
                <a:lnTo>
                  <a:pt x="555332" y="306920"/>
                </a:lnTo>
                <a:lnTo>
                  <a:pt x="543943" y="292100"/>
                </a:lnTo>
                <a:close/>
              </a:path>
              <a:path w="742315" h="777875">
                <a:moveTo>
                  <a:pt x="451116" y="123634"/>
                </a:moveTo>
                <a:lnTo>
                  <a:pt x="402361" y="129032"/>
                </a:lnTo>
                <a:lnTo>
                  <a:pt x="395935" y="130479"/>
                </a:lnTo>
                <a:lnTo>
                  <a:pt x="541425" y="130479"/>
                </a:lnTo>
                <a:lnTo>
                  <a:pt x="542088" y="128943"/>
                </a:lnTo>
                <a:lnTo>
                  <a:pt x="500113" y="128943"/>
                </a:lnTo>
                <a:lnTo>
                  <a:pt x="493852" y="127736"/>
                </a:lnTo>
                <a:lnTo>
                  <a:pt x="483242" y="125943"/>
                </a:lnTo>
                <a:lnTo>
                  <a:pt x="472560" y="124661"/>
                </a:lnTo>
                <a:lnTo>
                  <a:pt x="461841" y="123891"/>
                </a:lnTo>
                <a:lnTo>
                  <a:pt x="451116" y="123634"/>
                </a:lnTo>
                <a:close/>
              </a:path>
              <a:path w="742315" h="777875">
                <a:moveTo>
                  <a:pt x="565567" y="38519"/>
                </a:moveTo>
                <a:lnTo>
                  <a:pt x="509676" y="38519"/>
                </a:lnTo>
                <a:lnTo>
                  <a:pt x="516562" y="39622"/>
                </a:lnTo>
                <a:lnTo>
                  <a:pt x="522592" y="42735"/>
                </a:lnTo>
                <a:lnTo>
                  <a:pt x="527341" y="47525"/>
                </a:lnTo>
                <a:lnTo>
                  <a:pt x="530473" y="53809"/>
                </a:lnTo>
                <a:lnTo>
                  <a:pt x="531317" y="56565"/>
                </a:lnTo>
                <a:lnTo>
                  <a:pt x="500113" y="128943"/>
                </a:lnTo>
                <a:lnTo>
                  <a:pt x="542088" y="128943"/>
                </a:lnTo>
                <a:lnTo>
                  <a:pt x="569976" y="64287"/>
                </a:lnTo>
                <a:lnTo>
                  <a:pt x="569976" y="60299"/>
                </a:lnTo>
                <a:lnTo>
                  <a:pt x="565567" y="38519"/>
                </a:lnTo>
                <a:close/>
              </a:path>
            </a:pathLst>
          </a:custGeom>
          <a:solidFill>
            <a:srgbClr val="2C5F92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object 45">
            <a:extLst>
              <a:ext uri="{FF2B5EF4-FFF2-40B4-BE49-F238E27FC236}">
                <a16:creationId xmlns:a16="http://schemas.microsoft.com/office/drawing/2014/main" id="{C0AE872E-A73D-9A72-09EA-3861CE37554A}"/>
              </a:ext>
            </a:extLst>
          </p:cNvPr>
          <p:cNvSpPr/>
          <p:nvPr/>
        </p:nvSpPr>
        <p:spPr>
          <a:xfrm>
            <a:off x="2353501" y="4183110"/>
            <a:ext cx="682625" cy="44450"/>
          </a:xfrm>
          <a:custGeom>
            <a:avLst/>
            <a:gdLst/>
            <a:ahLst/>
            <a:cxnLst/>
            <a:rect l="l" t="t" r="r" b="b"/>
            <a:pathLst>
              <a:path w="682625" h="44450">
                <a:moveTo>
                  <a:pt x="682231" y="0"/>
                </a:moveTo>
                <a:lnTo>
                  <a:pt x="0" y="0"/>
                </a:lnTo>
                <a:lnTo>
                  <a:pt x="0" y="44424"/>
                </a:lnTo>
                <a:lnTo>
                  <a:pt x="682231" y="44424"/>
                </a:lnTo>
                <a:lnTo>
                  <a:pt x="6822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object 46">
            <a:extLst>
              <a:ext uri="{FF2B5EF4-FFF2-40B4-BE49-F238E27FC236}">
                <a16:creationId xmlns:a16="http://schemas.microsoft.com/office/drawing/2014/main" id="{14253CAA-D872-9D7E-606E-B874C12DF976}"/>
              </a:ext>
            </a:extLst>
          </p:cNvPr>
          <p:cNvSpPr/>
          <p:nvPr/>
        </p:nvSpPr>
        <p:spPr>
          <a:xfrm>
            <a:off x="2448600" y="4223543"/>
            <a:ext cx="491490" cy="246379"/>
          </a:xfrm>
          <a:custGeom>
            <a:avLst/>
            <a:gdLst/>
            <a:ahLst/>
            <a:cxnLst/>
            <a:rect l="l" t="t" r="r" b="b"/>
            <a:pathLst>
              <a:path w="491489" h="246379">
                <a:moveTo>
                  <a:pt x="490893" y="0"/>
                </a:moveTo>
                <a:lnTo>
                  <a:pt x="372440" y="0"/>
                </a:lnTo>
                <a:lnTo>
                  <a:pt x="367747" y="19754"/>
                </a:lnTo>
                <a:lnTo>
                  <a:pt x="349413" y="63214"/>
                </a:lnTo>
                <a:lnTo>
                  <a:pt x="311055" y="106674"/>
                </a:lnTo>
                <a:lnTo>
                  <a:pt x="246291" y="126428"/>
                </a:lnTo>
                <a:lnTo>
                  <a:pt x="184246" y="124453"/>
                </a:lnTo>
                <a:lnTo>
                  <a:pt x="150368" y="110624"/>
                </a:lnTo>
                <a:lnTo>
                  <a:pt x="132776" y="73091"/>
                </a:lnTo>
                <a:lnTo>
                  <a:pt x="119595" y="0"/>
                </a:lnTo>
                <a:lnTo>
                  <a:pt x="0" y="0"/>
                </a:lnTo>
                <a:lnTo>
                  <a:pt x="0" y="42138"/>
                </a:lnTo>
                <a:lnTo>
                  <a:pt x="39865" y="50685"/>
                </a:lnTo>
                <a:lnTo>
                  <a:pt x="67767" y="105918"/>
                </a:lnTo>
                <a:lnTo>
                  <a:pt x="46697" y="145783"/>
                </a:lnTo>
                <a:lnTo>
                  <a:pt x="97383" y="202730"/>
                </a:lnTo>
                <a:lnTo>
                  <a:pt x="139560" y="181089"/>
                </a:lnTo>
                <a:lnTo>
                  <a:pt x="195199" y="203873"/>
                </a:lnTo>
                <a:lnTo>
                  <a:pt x="204990" y="246011"/>
                </a:lnTo>
                <a:lnTo>
                  <a:pt x="283603" y="246011"/>
                </a:lnTo>
                <a:lnTo>
                  <a:pt x="297713" y="205587"/>
                </a:lnTo>
                <a:lnTo>
                  <a:pt x="352513" y="182803"/>
                </a:lnTo>
                <a:lnTo>
                  <a:pt x="387819" y="203301"/>
                </a:lnTo>
                <a:lnTo>
                  <a:pt x="442645" y="146354"/>
                </a:lnTo>
                <a:lnTo>
                  <a:pt x="424103" y="108775"/>
                </a:lnTo>
                <a:lnTo>
                  <a:pt x="435719" y="81368"/>
                </a:lnTo>
                <a:lnTo>
                  <a:pt x="457584" y="48190"/>
                </a:lnTo>
                <a:lnTo>
                  <a:pt x="490893" y="39865"/>
                </a:lnTo>
                <a:lnTo>
                  <a:pt x="490893" y="0"/>
                </a:lnTo>
                <a:close/>
              </a:path>
            </a:pathLst>
          </a:custGeom>
          <a:solidFill>
            <a:srgbClr val="FFFBD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object 47">
            <a:extLst>
              <a:ext uri="{FF2B5EF4-FFF2-40B4-BE49-F238E27FC236}">
                <a16:creationId xmlns:a16="http://schemas.microsoft.com/office/drawing/2014/main" id="{C00D959A-4744-A978-DD5D-25D7BFD2E4BF}"/>
              </a:ext>
            </a:extLst>
          </p:cNvPr>
          <p:cNvSpPr/>
          <p:nvPr/>
        </p:nvSpPr>
        <p:spPr>
          <a:xfrm>
            <a:off x="2391662" y="4005080"/>
            <a:ext cx="64135" cy="173355"/>
          </a:xfrm>
          <a:custGeom>
            <a:avLst/>
            <a:gdLst/>
            <a:ahLst/>
            <a:cxnLst/>
            <a:rect l="l" t="t" r="r" b="b"/>
            <a:pathLst>
              <a:path w="64135" h="173354">
                <a:moveTo>
                  <a:pt x="63779" y="0"/>
                </a:moveTo>
                <a:lnTo>
                  <a:pt x="63207" y="6616"/>
                </a:lnTo>
                <a:lnTo>
                  <a:pt x="5689" y="6616"/>
                </a:lnTo>
                <a:lnTo>
                  <a:pt x="0" y="172910"/>
                </a:lnTo>
                <a:lnTo>
                  <a:pt x="63779" y="173266"/>
                </a:lnTo>
                <a:lnTo>
                  <a:pt x="63779" y="0"/>
                </a:lnTo>
                <a:close/>
              </a:path>
            </a:pathLst>
          </a:custGeom>
          <a:solidFill>
            <a:srgbClr val="F16417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object 48">
            <a:extLst>
              <a:ext uri="{FF2B5EF4-FFF2-40B4-BE49-F238E27FC236}">
                <a16:creationId xmlns:a16="http://schemas.microsoft.com/office/drawing/2014/main" id="{DD195481-C20E-71AF-F466-320E847367C8}"/>
              </a:ext>
            </a:extLst>
          </p:cNvPr>
          <p:cNvSpPr/>
          <p:nvPr/>
        </p:nvSpPr>
        <p:spPr>
          <a:xfrm>
            <a:off x="2455442" y="3916830"/>
            <a:ext cx="96520" cy="262255"/>
          </a:xfrm>
          <a:custGeom>
            <a:avLst/>
            <a:gdLst/>
            <a:ahLst/>
            <a:cxnLst/>
            <a:rect l="l" t="t" r="r" b="b"/>
            <a:pathLst>
              <a:path w="96519" h="262254">
                <a:moveTo>
                  <a:pt x="96240" y="0"/>
                </a:moveTo>
                <a:lnTo>
                  <a:pt x="95669" y="9156"/>
                </a:lnTo>
                <a:lnTo>
                  <a:pt x="3873" y="43256"/>
                </a:lnTo>
                <a:lnTo>
                  <a:pt x="0" y="88252"/>
                </a:lnTo>
                <a:lnTo>
                  <a:pt x="0" y="261518"/>
                </a:lnTo>
                <a:lnTo>
                  <a:pt x="96240" y="262064"/>
                </a:lnTo>
                <a:lnTo>
                  <a:pt x="96240" y="0"/>
                </a:lnTo>
                <a:close/>
              </a:path>
            </a:pathLst>
          </a:custGeom>
          <a:solidFill>
            <a:srgbClr val="62922D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object 49">
            <a:extLst>
              <a:ext uri="{FF2B5EF4-FFF2-40B4-BE49-F238E27FC236}">
                <a16:creationId xmlns:a16="http://schemas.microsoft.com/office/drawing/2014/main" id="{BF09F17F-A0A0-BE25-4492-34BE7E2187E2}"/>
              </a:ext>
            </a:extLst>
          </p:cNvPr>
          <p:cNvSpPr/>
          <p:nvPr/>
        </p:nvSpPr>
        <p:spPr>
          <a:xfrm>
            <a:off x="2551678" y="3841994"/>
            <a:ext cx="184785" cy="338455"/>
          </a:xfrm>
          <a:custGeom>
            <a:avLst/>
            <a:gdLst/>
            <a:ahLst/>
            <a:cxnLst/>
            <a:rect l="l" t="t" r="r" b="b"/>
            <a:pathLst>
              <a:path w="184785" h="338454">
                <a:moveTo>
                  <a:pt x="27673" y="0"/>
                </a:moveTo>
                <a:lnTo>
                  <a:pt x="25057" y="34163"/>
                </a:lnTo>
                <a:lnTo>
                  <a:pt x="2285" y="38150"/>
                </a:lnTo>
                <a:lnTo>
                  <a:pt x="0" y="74828"/>
                </a:lnTo>
                <a:lnTo>
                  <a:pt x="0" y="336892"/>
                </a:lnTo>
                <a:lnTo>
                  <a:pt x="184518" y="337947"/>
                </a:lnTo>
                <a:lnTo>
                  <a:pt x="184518" y="187858"/>
                </a:lnTo>
                <a:lnTo>
                  <a:pt x="183375" y="187858"/>
                </a:lnTo>
                <a:lnTo>
                  <a:pt x="183375" y="35306"/>
                </a:lnTo>
                <a:lnTo>
                  <a:pt x="160019" y="34163"/>
                </a:lnTo>
                <a:lnTo>
                  <a:pt x="160019" y="2273"/>
                </a:lnTo>
                <a:lnTo>
                  <a:pt x="27673" y="0"/>
                </a:lnTo>
                <a:close/>
              </a:path>
            </a:pathLst>
          </a:custGeom>
          <a:solidFill>
            <a:srgbClr val="F16417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object 50">
            <a:extLst>
              <a:ext uri="{FF2B5EF4-FFF2-40B4-BE49-F238E27FC236}">
                <a16:creationId xmlns:a16="http://schemas.microsoft.com/office/drawing/2014/main" id="{B8FD14E4-C04F-C48E-619B-97828592D00D}"/>
              </a:ext>
            </a:extLst>
          </p:cNvPr>
          <p:cNvSpPr/>
          <p:nvPr/>
        </p:nvSpPr>
        <p:spPr>
          <a:xfrm>
            <a:off x="2736189" y="3782203"/>
            <a:ext cx="163195" cy="398780"/>
          </a:xfrm>
          <a:custGeom>
            <a:avLst/>
            <a:gdLst/>
            <a:ahLst/>
            <a:cxnLst/>
            <a:rect l="l" t="t" r="r" b="b"/>
            <a:pathLst>
              <a:path w="163194" h="398779">
                <a:moveTo>
                  <a:pt x="112826" y="0"/>
                </a:moveTo>
                <a:lnTo>
                  <a:pt x="52298" y="0"/>
                </a:lnTo>
                <a:lnTo>
                  <a:pt x="48234" y="26758"/>
                </a:lnTo>
                <a:lnTo>
                  <a:pt x="59474" y="39458"/>
                </a:lnTo>
                <a:lnTo>
                  <a:pt x="36449" y="247649"/>
                </a:lnTo>
                <a:lnTo>
                  <a:pt x="0" y="247649"/>
                </a:lnTo>
                <a:lnTo>
                  <a:pt x="0" y="397738"/>
                </a:lnTo>
                <a:lnTo>
                  <a:pt x="162877" y="398665"/>
                </a:lnTo>
                <a:lnTo>
                  <a:pt x="162877" y="247649"/>
                </a:lnTo>
                <a:lnTo>
                  <a:pt x="126428" y="247649"/>
                </a:lnTo>
                <a:lnTo>
                  <a:pt x="108204" y="40424"/>
                </a:lnTo>
                <a:lnTo>
                  <a:pt x="112826" y="18783"/>
                </a:lnTo>
                <a:lnTo>
                  <a:pt x="112826" y="0"/>
                </a:lnTo>
                <a:close/>
              </a:path>
            </a:pathLst>
          </a:custGeom>
          <a:solidFill>
            <a:srgbClr val="A3CE39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object 51">
            <a:extLst>
              <a:ext uri="{FF2B5EF4-FFF2-40B4-BE49-F238E27FC236}">
                <a16:creationId xmlns:a16="http://schemas.microsoft.com/office/drawing/2014/main" id="{A322C520-5D50-34C9-58A1-B11D3375E730}"/>
              </a:ext>
            </a:extLst>
          </p:cNvPr>
          <p:cNvSpPr/>
          <p:nvPr/>
        </p:nvSpPr>
        <p:spPr>
          <a:xfrm>
            <a:off x="2899057" y="3925987"/>
            <a:ext cx="95250" cy="255904"/>
          </a:xfrm>
          <a:custGeom>
            <a:avLst/>
            <a:gdLst/>
            <a:ahLst/>
            <a:cxnLst/>
            <a:rect l="l" t="t" r="r" b="b"/>
            <a:pathLst>
              <a:path w="95250" h="255904">
                <a:moveTo>
                  <a:pt x="91122" y="0"/>
                </a:moveTo>
                <a:lnTo>
                  <a:pt x="3416" y="31038"/>
                </a:lnTo>
                <a:lnTo>
                  <a:pt x="571" y="103860"/>
                </a:lnTo>
                <a:lnTo>
                  <a:pt x="0" y="103860"/>
                </a:lnTo>
                <a:lnTo>
                  <a:pt x="0" y="254876"/>
                </a:lnTo>
                <a:lnTo>
                  <a:pt x="95110" y="255409"/>
                </a:lnTo>
                <a:lnTo>
                  <a:pt x="91122" y="0"/>
                </a:lnTo>
                <a:close/>
              </a:path>
            </a:pathLst>
          </a:custGeom>
          <a:solidFill>
            <a:srgbClr val="FCECA4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object 52">
            <a:extLst>
              <a:ext uri="{FF2B5EF4-FFF2-40B4-BE49-F238E27FC236}">
                <a16:creationId xmlns:a16="http://schemas.microsoft.com/office/drawing/2014/main" id="{967BC090-28B4-A900-D15F-1AD2B8D0245C}"/>
              </a:ext>
            </a:extLst>
          </p:cNvPr>
          <p:cNvSpPr/>
          <p:nvPr/>
        </p:nvSpPr>
        <p:spPr>
          <a:xfrm>
            <a:off x="2342236" y="3774729"/>
            <a:ext cx="705485" cy="706120"/>
          </a:xfrm>
          <a:custGeom>
            <a:avLst/>
            <a:gdLst/>
            <a:ahLst/>
            <a:cxnLst/>
            <a:rect l="l" t="t" r="r" b="b"/>
            <a:pathLst>
              <a:path w="705485" h="706120">
                <a:moveTo>
                  <a:pt x="296684" y="639356"/>
                </a:moveTo>
                <a:lnTo>
                  <a:pt x="245694" y="639356"/>
                </a:lnTo>
                <a:lnTo>
                  <a:pt x="294690" y="659650"/>
                </a:lnTo>
                <a:lnTo>
                  <a:pt x="302183" y="697649"/>
                </a:lnTo>
                <a:lnTo>
                  <a:pt x="303072" y="702233"/>
                </a:lnTo>
                <a:lnTo>
                  <a:pt x="307111" y="705548"/>
                </a:lnTo>
                <a:lnTo>
                  <a:pt x="398144" y="705548"/>
                </a:lnTo>
                <a:lnTo>
                  <a:pt x="402183" y="702233"/>
                </a:lnTo>
                <a:lnTo>
                  <a:pt x="405370" y="686041"/>
                </a:lnTo>
                <a:lnTo>
                  <a:pt x="319811" y="686041"/>
                </a:lnTo>
                <a:lnTo>
                  <a:pt x="312877" y="650798"/>
                </a:lnTo>
                <a:lnTo>
                  <a:pt x="312229" y="647585"/>
                </a:lnTo>
                <a:lnTo>
                  <a:pt x="310032" y="644906"/>
                </a:lnTo>
                <a:lnTo>
                  <a:pt x="296684" y="639356"/>
                </a:lnTo>
                <a:close/>
              </a:path>
              <a:path w="705485" h="706120">
                <a:moveTo>
                  <a:pt x="459905" y="618032"/>
                </a:moveTo>
                <a:lnTo>
                  <a:pt x="395173" y="644880"/>
                </a:lnTo>
                <a:lnTo>
                  <a:pt x="392963" y="647585"/>
                </a:lnTo>
                <a:lnTo>
                  <a:pt x="385381" y="686041"/>
                </a:lnTo>
                <a:lnTo>
                  <a:pt x="405370" y="686041"/>
                </a:lnTo>
                <a:lnTo>
                  <a:pt x="410565" y="659650"/>
                </a:lnTo>
                <a:lnTo>
                  <a:pt x="459574" y="639356"/>
                </a:lnTo>
                <a:lnTo>
                  <a:pt x="494653" y="639356"/>
                </a:lnTo>
                <a:lnTo>
                  <a:pt x="463359" y="618375"/>
                </a:lnTo>
                <a:lnTo>
                  <a:pt x="459905" y="618032"/>
                </a:lnTo>
                <a:close/>
              </a:path>
              <a:path w="705485" h="706120">
                <a:moveTo>
                  <a:pt x="494653" y="639356"/>
                </a:moveTo>
                <a:lnTo>
                  <a:pt x="459574" y="639356"/>
                </a:lnTo>
                <a:lnTo>
                  <a:pt x="495617" y="663536"/>
                </a:lnTo>
                <a:lnTo>
                  <a:pt x="500824" y="663016"/>
                </a:lnTo>
                <a:lnTo>
                  <a:pt x="504164" y="659650"/>
                </a:lnTo>
                <a:lnTo>
                  <a:pt x="523616" y="640207"/>
                </a:lnTo>
                <a:lnTo>
                  <a:pt x="495922" y="640207"/>
                </a:lnTo>
                <a:lnTo>
                  <a:pt x="494653" y="639356"/>
                </a:lnTo>
                <a:close/>
              </a:path>
              <a:path w="705485" h="706120">
                <a:moveTo>
                  <a:pt x="372402" y="54635"/>
                </a:moveTo>
                <a:lnTo>
                  <a:pt x="230708" y="54635"/>
                </a:lnTo>
                <a:lnTo>
                  <a:pt x="226326" y="59016"/>
                </a:lnTo>
                <a:lnTo>
                  <a:pt x="226326" y="92138"/>
                </a:lnTo>
                <a:lnTo>
                  <a:pt x="203454" y="92138"/>
                </a:lnTo>
                <a:lnTo>
                  <a:pt x="199072" y="96532"/>
                </a:lnTo>
                <a:lnTo>
                  <a:pt x="199072" y="139839"/>
                </a:lnTo>
                <a:lnTo>
                  <a:pt x="108712" y="178155"/>
                </a:lnTo>
                <a:lnTo>
                  <a:pt x="106349" y="181698"/>
                </a:lnTo>
                <a:lnTo>
                  <a:pt x="106349" y="223088"/>
                </a:lnTo>
                <a:lnTo>
                  <a:pt x="48361" y="223088"/>
                </a:lnTo>
                <a:lnTo>
                  <a:pt x="43967" y="227469"/>
                </a:lnTo>
                <a:lnTo>
                  <a:pt x="43967" y="398449"/>
                </a:lnTo>
                <a:lnTo>
                  <a:pt x="9779" y="398475"/>
                </a:lnTo>
                <a:lnTo>
                  <a:pt x="4381" y="398475"/>
                </a:lnTo>
                <a:lnTo>
                  <a:pt x="0" y="402869"/>
                </a:lnTo>
                <a:lnTo>
                  <a:pt x="25" y="455930"/>
                </a:lnTo>
                <a:lnTo>
                  <a:pt x="4381" y="460286"/>
                </a:lnTo>
                <a:lnTo>
                  <a:pt x="97548" y="460311"/>
                </a:lnTo>
                <a:lnTo>
                  <a:pt x="97632" y="496112"/>
                </a:lnTo>
                <a:lnTo>
                  <a:pt x="100863" y="500049"/>
                </a:lnTo>
                <a:lnTo>
                  <a:pt x="143446" y="508444"/>
                </a:lnTo>
                <a:lnTo>
                  <a:pt x="163741" y="557441"/>
                </a:lnTo>
                <a:lnTo>
                  <a:pt x="139577" y="593470"/>
                </a:lnTo>
                <a:lnTo>
                  <a:pt x="139595" y="593851"/>
                </a:lnTo>
                <a:lnTo>
                  <a:pt x="140081" y="598690"/>
                </a:lnTo>
                <a:lnTo>
                  <a:pt x="143395" y="601967"/>
                </a:lnTo>
                <a:lnTo>
                  <a:pt x="204469" y="663016"/>
                </a:lnTo>
                <a:lnTo>
                  <a:pt x="209664" y="663511"/>
                </a:lnTo>
                <a:lnTo>
                  <a:pt x="244425" y="640207"/>
                </a:lnTo>
                <a:lnTo>
                  <a:pt x="209270" y="640207"/>
                </a:lnTo>
                <a:lnTo>
                  <a:pt x="162915" y="593851"/>
                </a:lnTo>
                <a:lnTo>
                  <a:pt x="184746" y="561276"/>
                </a:lnTo>
                <a:lnTo>
                  <a:pt x="185089" y="557822"/>
                </a:lnTo>
                <a:lnTo>
                  <a:pt x="183807" y="554812"/>
                </a:lnTo>
                <a:lnTo>
                  <a:pt x="158242" y="493090"/>
                </a:lnTo>
                <a:lnTo>
                  <a:pt x="155536" y="490880"/>
                </a:lnTo>
                <a:lnTo>
                  <a:pt x="117081" y="483311"/>
                </a:lnTo>
                <a:lnTo>
                  <a:pt x="117081" y="460324"/>
                </a:lnTo>
                <a:lnTo>
                  <a:pt x="607707" y="460324"/>
                </a:lnTo>
                <a:lnTo>
                  <a:pt x="700874" y="460311"/>
                </a:lnTo>
                <a:lnTo>
                  <a:pt x="705269" y="455930"/>
                </a:lnTo>
                <a:lnTo>
                  <a:pt x="705269" y="440728"/>
                </a:lnTo>
                <a:lnTo>
                  <a:pt x="19596" y="440728"/>
                </a:lnTo>
                <a:lnTo>
                  <a:pt x="19596" y="418084"/>
                </a:lnTo>
                <a:lnTo>
                  <a:pt x="705269" y="418084"/>
                </a:lnTo>
                <a:lnTo>
                  <a:pt x="705243" y="402869"/>
                </a:lnTo>
                <a:lnTo>
                  <a:pt x="700874" y="398513"/>
                </a:lnTo>
                <a:lnTo>
                  <a:pt x="274256" y="398513"/>
                </a:lnTo>
                <a:lnTo>
                  <a:pt x="63550" y="398487"/>
                </a:lnTo>
                <a:lnTo>
                  <a:pt x="63550" y="242722"/>
                </a:lnTo>
                <a:lnTo>
                  <a:pt x="125958" y="242722"/>
                </a:lnTo>
                <a:lnTo>
                  <a:pt x="125958" y="192150"/>
                </a:lnTo>
                <a:lnTo>
                  <a:pt x="199072" y="161150"/>
                </a:lnTo>
                <a:lnTo>
                  <a:pt x="218668" y="161150"/>
                </a:lnTo>
                <a:lnTo>
                  <a:pt x="218668" y="111772"/>
                </a:lnTo>
                <a:lnTo>
                  <a:pt x="404073" y="111772"/>
                </a:lnTo>
                <a:lnTo>
                  <a:pt x="404075" y="99339"/>
                </a:lnTo>
                <a:lnTo>
                  <a:pt x="403021" y="96875"/>
                </a:lnTo>
                <a:lnTo>
                  <a:pt x="399364" y="93192"/>
                </a:lnTo>
                <a:lnTo>
                  <a:pt x="396964" y="92176"/>
                </a:lnTo>
                <a:lnTo>
                  <a:pt x="245922" y="92176"/>
                </a:lnTo>
                <a:lnTo>
                  <a:pt x="245922" y="74231"/>
                </a:lnTo>
                <a:lnTo>
                  <a:pt x="376783" y="74231"/>
                </a:lnTo>
                <a:lnTo>
                  <a:pt x="376783" y="59016"/>
                </a:lnTo>
                <a:lnTo>
                  <a:pt x="372402" y="54635"/>
                </a:lnTo>
                <a:close/>
              </a:path>
              <a:path w="705485" h="706120">
                <a:moveTo>
                  <a:pt x="245300" y="618058"/>
                </a:moveTo>
                <a:lnTo>
                  <a:pt x="241846" y="618413"/>
                </a:lnTo>
                <a:lnTo>
                  <a:pt x="239115" y="620204"/>
                </a:lnTo>
                <a:lnTo>
                  <a:pt x="209270" y="640207"/>
                </a:lnTo>
                <a:lnTo>
                  <a:pt x="244425" y="640207"/>
                </a:lnTo>
                <a:lnTo>
                  <a:pt x="245694" y="639356"/>
                </a:lnTo>
                <a:lnTo>
                  <a:pt x="296684" y="639356"/>
                </a:lnTo>
                <a:lnTo>
                  <a:pt x="245300" y="618058"/>
                </a:lnTo>
                <a:close/>
              </a:path>
              <a:path w="705485" h="706120">
                <a:moveTo>
                  <a:pt x="607707" y="460324"/>
                </a:moveTo>
                <a:lnTo>
                  <a:pt x="588022" y="460324"/>
                </a:lnTo>
                <a:lnTo>
                  <a:pt x="588022" y="483311"/>
                </a:lnTo>
                <a:lnTo>
                  <a:pt x="549656" y="490880"/>
                </a:lnTo>
                <a:lnTo>
                  <a:pt x="546988" y="493090"/>
                </a:lnTo>
                <a:lnTo>
                  <a:pt x="545706" y="496112"/>
                </a:lnTo>
                <a:lnTo>
                  <a:pt x="520299" y="557441"/>
                </a:lnTo>
                <a:lnTo>
                  <a:pt x="520185" y="558268"/>
                </a:lnTo>
                <a:lnTo>
                  <a:pt x="520484" y="561276"/>
                </a:lnTo>
                <a:lnTo>
                  <a:pt x="522287" y="564007"/>
                </a:lnTo>
                <a:lnTo>
                  <a:pt x="542289" y="593851"/>
                </a:lnTo>
                <a:lnTo>
                  <a:pt x="495922" y="640207"/>
                </a:lnTo>
                <a:lnTo>
                  <a:pt x="523616" y="640207"/>
                </a:lnTo>
                <a:lnTo>
                  <a:pt x="565175" y="598665"/>
                </a:lnTo>
                <a:lnTo>
                  <a:pt x="565670" y="593470"/>
                </a:lnTo>
                <a:lnTo>
                  <a:pt x="541515" y="557441"/>
                </a:lnTo>
                <a:lnTo>
                  <a:pt x="561809" y="508444"/>
                </a:lnTo>
                <a:lnTo>
                  <a:pt x="604393" y="500049"/>
                </a:lnTo>
                <a:lnTo>
                  <a:pt x="607624" y="496112"/>
                </a:lnTo>
                <a:lnTo>
                  <a:pt x="607707" y="460324"/>
                </a:lnTo>
                <a:close/>
              </a:path>
              <a:path w="705485" h="706120">
                <a:moveTo>
                  <a:pt x="237147" y="460324"/>
                </a:moveTo>
                <a:lnTo>
                  <a:pt x="217335" y="460324"/>
                </a:lnTo>
                <a:lnTo>
                  <a:pt x="230549" y="509590"/>
                </a:lnTo>
                <a:lnTo>
                  <a:pt x="260047" y="549536"/>
                </a:lnTo>
                <a:lnTo>
                  <a:pt x="301995" y="576322"/>
                </a:lnTo>
                <a:lnTo>
                  <a:pt x="352551" y="586105"/>
                </a:lnTo>
                <a:lnTo>
                  <a:pt x="403125" y="576320"/>
                </a:lnTo>
                <a:lnTo>
                  <a:pt x="418494" y="566508"/>
                </a:lnTo>
                <a:lnTo>
                  <a:pt x="352679" y="566508"/>
                </a:lnTo>
                <a:lnTo>
                  <a:pt x="309745" y="558265"/>
                </a:lnTo>
                <a:lnTo>
                  <a:pt x="274043" y="535676"/>
                </a:lnTo>
                <a:lnTo>
                  <a:pt x="248776" y="501957"/>
                </a:lnTo>
                <a:lnTo>
                  <a:pt x="237147" y="460324"/>
                </a:lnTo>
                <a:close/>
              </a:path>
              <a:path w="705485" h="706120">
                <a:moveTo>
                  <a:pt x="487768" y="460324"/>
                </a:moveTo>
                <a:lnTo>
                  <a:pt x="468210" y="460324"/>
                </a:lnTo>
                <a:lnTo>
                  <a:pt x="456581" y="501968"/>
                </a:lnTo>
                <a:lnTo>
                  <a:pt x="431314" y="535686"/>
                </a:lnTo>
                <a:lnTo>
                  <a:pt x="395612" y="558268"/>
                </a:lnTo>
                <a:lnTo>
                  <a:pt x="352679" y="566508"/>
                </a:lnTo>
                <a:lnTo>
                  <a:pt x="418494" y="566508"/>
                </a:lnTo>
                <a:lnTo>
                  <a:pt x="445081" y="549532"/>
                </a:lnTo>
                <a:lnTo>
                  <a:pt x="474575" y="509584"/>
                </a:lnTo>
                <a:lnTo>
                  <a:pt x="487768" y="460324"/>
                </a:lnTo>
                <a:close/>
              </a:path>
              <a:path w="705485" h="706120">
                <a:moveTo>
                  <a:pt x="705269" y="418084"/>
                </a:moveTo>
                <a:lnTo>
                  <a:pt x="685685" y="418084"/>
                </a:lnTo>
                <a:lnTo>
                  <a:pt x="685685" y="440728"/>
                </a:lnTo>
                <a:lnTo>
                  <a:pt x="705269" y="440728"/>
                </a:lnTo>
                <a:lnTo>
                  <a:pt x="705269" y="418084"/>
                </a:lnTo>
                <a:close/>
              </a:path>
              <a:path w="705485" h="706120">
                <a:moveTo>
                  <a:pt x="347128" y="305066"/>
                </a:moveTo>
                <a:lnTo>
                  <a:pt x="325843" y="305066"/>
                </a:lnTo>
                <a:lnTo>
                  <a:pt x="328891" y="308089"/>
                </a:lnTo>
                <a:lnTo>
                  <a:pt x="328891" y="398513"/>
                </a:lnTo>
                <a:lnTo>
                  <a:pt x="404063" y="398513"/>
                </a:lnTo>
                <a:lnTo>
                  <a:pt x="348462" y="398487"/>
                </a:lnTo>
                <a:lnTo>
                  <a:pt x="348462" y="311657"/>
                </a:lnTo>
                <a:lnTo>
                  <a:pt x="347128" y="305066"/>
                </a:lnTo>
                <a:close/>
              </a:path>
              <a:path w="705485" h="706120">
                <a:moveTo>
                  <a:pt x="568595" y="264947"/>
                </a:moveTo>
                <a:lnTo>
                  <a:pt x="549008" y="264947"/>
                </a:lnTo>
                <a:lnTo>
                  <a:pt x="549008" y="398513"/>
                </a:lnTo>
                <a:lnTo>
                  <a:pt x="695477" y="398513"/>
                </a:lnTo>
                <a:lnTo>
                  <a:pt x="568579" y="398487"/>
                </a:lnTo>
                <a:lnTo>
                  <a:pt x="568595" y="264947"/>
                </a:lnTo>
                <a:close/>
              </a:path>
              <a:path w="705485" h="706120">
                <a:moveTo>
                  <a:pt x="125958" y="242722"/>
                </a:moveTo>
                <a:lnTo>
                  <a:pt x="106362" y="242722"/>
                </a:lnTo>
                <a:lnTo>
                  <a:pt x="106362" y="398487"/>
                </a:lnTo>
                <a:lnTo>
                  <a:pt x="125958" y="398487"/>
                </a:lnTo>
                <a:lnTo>
                  <a:pt x="125958" y="242722"/>
                </a:lnTo>
                <a:close/>
              </a:path>
              <a:path w="705485" h="706120">
                <a:moveTo>
                  <a:pt x="218668" y="161150"/>
                </a:moveTo>
                <a:lnTo>
                  <a:pt x="199072" y="161150"/>
                </a:lnTo>
                <a:lnTo>
                  <a:pt x="199072" y="398487"/>
                </a:lnTo>
                <a:lnTo>
                  <a:pt x="218668" y="398487"/>
                </a:lnTo>
                <a:lnTo>
                  <a:pt x="218668" y="161150"/>
                </a:lnTo>
                <a:close/>
              </a:path>
              <a:path w="705485" h="706120">
                <a:moveTo>
                  <a:pt x="322275" y="285470"/>
                </a:moveTo>
                <a:lnTo>
                  <a:pt x="280885" y="285470"/>
                </a:lnTo>
                <a:lnTo>
                  <a:pt x="270691" y="287533"/>
                </a:lnTo>
                <a:lnTo>
                  <a:pt x="262367" y="293154"/>
                </a:lnTo>
                <a:lnTo>
                  <a:pt x="256756" y="301479"/>
                </a:lnTo>
                <a:lnTo>
                  <a:pt x="254698" y="311657"/>
                </a:lnTo>
                <a:lnTo>
                  <a:pt x="254698" y="398487"/>
                </a:lnTo>
                <a:lnTo>
                  <a:pt x="274256" y="398487"/>
                </a:lnTo>
                <a:lnTo>
                  <a:pt x="274281" y="308089"/>
                </a:lnTo>
                <a:lnTo>
                  <a:pt x="277279" y="305066"/>
                </a:lnTo>
                <a:lnTo>
                  <a:pt x="347128" y="305066"/>
                </a:lnTo>
                <a:lnTo>
                  <a:pt x="346399" y="301463"/>
                </a:lnTo>
                <a:lnTo>
                  <a:pt x="340779" y="293139"/>
                </a:lnTo>
                <a:lnTo>
                  <a:pt x="332453" y="287528"/>
                </a:lnTo>
                <a:lnTo>
                  <a:pt x="322275" y="285470"/>
                </a:lnTo>
                <a:close/>
              </a:path>
              <a:path w="705485" h="706120">
                <a:moveTo>
                  <a:pt x="404073" y="111772"/>
                </a:moveTo>
                <a:lnTo>
                  <a:pt x="384479" y="111772"/>
                </a:lnTo>
                <a:lnTo>
                  <a:pt x="384479" y="398487"/>
                </a:lnTo>
                <a:lnTo>
                  <a:pt x="404063" y="398487"/>
                </a:lnTo>
                <a:lnTo>
                  <a:pt x="404063" y="264947"/>
                </a:lnTo>
                <a:lnTo>
                  <a:pt x="568595" y="264947"/>
                </a:lnTo>
                <a:lnTo>
                  <a:pt x="568597" y="245351"/>
                </a:lnTo>
                <a:lnTo>
                  <a:pt x="404037" y="245351"/>
                </a:lnTo>
                <a:lnTo>
                  <a:pt x="404073" y="111772"/>
                </a:lnTo>
                <a:close/>
              </a:path>
              <a:path w="705485" h="706120">
                <a:moveTo>
                  <a:pt x="661325" y="161150"/>
                </a:moveTo>
                <a:lnTo>
                  <a:pt x="641731" y="161150"/>
                </a:lnTo>
                <a:lnTo>
                  <a:pt x="641705" y="398487"/>
                </a:lnTo>
                <a:lnTo>
                  <a:pt x="661301" y="398487"/>
                </a:lnTo>
                <a:lnTo>
                  <a:pt x="661325" y="161150"/>
                </a:lnTo>
                <a:close/>
              </a:path>
              <a:path w="705485" h="706120">
                <a:moveTo>
                  <a:pt x="526084" y="283248"/>
                </a:moveTo>
                <a:lnTo>
                  <a:pt x="427012" y="283248"/>
                </a:lnTo>
                <a:lnTo>
                  <a:pt x="422719" y="287528"/>
                </a:lnTo>
                <a:lnTo>
                  <a:pt x="422617" y="335203"/>
                </a:lnTo>
                <a:lnTo>
                  <a:pt x="427012" y="339585"/>
                </a:lnTo>
                <a:lnTo>
                  <a:pt x="526084" y="339585"/>
                </a:lnTo>
                <a:lnTo>
                  <a:pt x="530466" y="335203"/>
                </a:lnTo>
                <a:lnTo>
                  <a:pt x="530466" y="320014"/>
                </a:lnTo>
                <a:lnTo>
                  <a:pt x="442188" y="320014"/>
                </a:lnTo>
                <a:lnTo>
                  <a:pt x="442188" y="302806"/>
                </a:lnTo>
                <a:lnTo>
                  <a:pt x="530466" y="302806"/>
                </a:lnTo>
                <a:lnTo>
                  <a:pt x="530364" y="287528"/>
                </a:lnTo>
                <a:lnTo>
                  <a:pt x="526084" y="283248"/>
                </a:lnTo>
                <a:close/>
              </a:path>
              <a:path w="705485" h="706120">
                <a:moveTo>
                  <a:pt x="530466" y="302806"/>
                </a:moveTo>
                <a:lnTo>
                  <a:pt x="510844" y="302806"/>
                </a:lnTo>
                <a:lnTo>
                  <a:pt x="510844" y="320014"/>
                </a:lnTo>
                <a:lnTo>
                  <a:pt x="530466" y="320014"/>
                </a:lnTo>
                <a:lnTo>
                  <a:pt x="530466" y="302806"/>
                </a:lnTo>
                <a:close/>
              </a:path>
              <a:path w="705485" h="706120">
                <a:moveTo>
                  <a:pt x="511708" y="0"/>
                </a:moveTo>
                <a:lnTo>
                  <a:pt x="441337" y="0"/>
                </a:lnTo>
                <a:lnTo>
                  <a:pt x="433793" y="7556"/>
                </a:lnTo>
                <a:lnTo>
                  <a:pt x="433793" y="45237"/>
                </a:lnTo>
                <a:lnTo>
                  <a:pt x="435889" y="49618"/>
                </a:lnTo>
                <a:lnTo>
                  <a:pt x="439229" y="52692"/>
                </a:lnTo>
                <a:lnTo>
                  <a:pt x="426631" y="245351"/>
                </a:lnTo>
                <a:lnTo>
                  <a:pt x="446252" y="245351"/>
                </a:lnTo>
                <a:lnTo>
                  <a:pt x="458558" y="57162"/>
                </a:lnTo>
                <a:lnTo>
                  <a:pt x="514121" y="57162"/>
                </a:lnTo>
                <a:lnTo>
                  <a:pt x="513829" y="52692"/>
                </a:lnTo>
                <a:lnTo>
                  <a:pt x="517169" y="49618"/>
                </a:lnTo>
                <a:lnTo>
                  <a:pt x="519252" y="45237"/>
                </a:lnTo>
                <a:lnTo>
                  <a:pt x="519252" y="37566"/>
                </a:lnTo>
                <a:lnTo>
                  <a:pt x="453428" y="37566"/>
                </a:lnTo>
                <a:lnTo>
                  <a:pt x="453428" y="19596"/>
                </a:lnTo>
                <a:lnTo>
                  <a:pt x="519252" y="19596"/>
                </a:lnTo>
                <a:lnTo>
                  <a:pt x="519252" y="7556"/>
                </a:lnTo>
                <a:lnTo>
                  <a:pt x="511708" y="0"/>
                </a:lnTo>
                <a:close/>
              </a:path>
              <a:path w="705485" h="706120">
                <a:moveTo>
                  <a:pt x="514121" y="57162"/>
                </a:moveTo>
                <a:lnTo>
                  <a:pt x="494474" y="57162"/>
                </a:lnTo>
                <a:lnTo>
                  <a:pt x="506780" y="245351"/>
                </a:lnTo>
                <a:lnTo>
                  <a:pt x="526427" y="245351"/>
                </a:lnTo>
                <a:lnTo>
                  <a:pt x="514121" y="57162"/>
                </a:lnTo>
                <a:close/>
              </a:path>
              <a:path w="705485" h="706120">
                <a:moveTo>
                  <a:pt x="650735" y="136093"/>
                </a:moveTo>
                <a:lnTo>
                  <a:pt x="551357" y="178219"/>
                </a:lnTo>
                <a:lnTo>
                  <a:pt x="549050" y="181698"/>
                </a:lnTo>
                <a:lnTo>
                  <a:pt x="549008" y="245351"/>
                </a:lnTo>
                <a:lnTo>
                  <a:pt x="568597" y="245351"/>
                </a:lnTo>
                <a:lnTo>
                  <a:pt x="568604" y="192150"/>
                </a:lnTo>
                <a:lnTo>
                  <a:pt x="641705" y="161161"/>
                </a:lnTo>
                <a:lnTo>
                  <a:pt x="661325" y="161150"/>
                </a:lnTo>
                <a:lnTo>
                  <a:pt x="661327" y="143090"/>
                </a:lnTo>
                <a:lnTo>
                  <a:pt x="659676" y="140017"/>
                </a:lnTo>
                <a:lnTo>
                  <a:pt x="654215" y="136410"/>
                </a:lnTo>
                <a:lnTo>
                  <a:pt x="650735" y="136093"/>
                </a:lnTo>
                <a:close/>
              </a:path>
              <a:path w="705485" h="706120">
                <a:moveTo>
                  <a:pt x="347319" y="145033"/>
                </a:moveTo>
                <a:lnTo>
                  <a:pt x="255790" y="145033"/>
                </a:lnTo>
                <a:lnTo>
                  <a:pt x="251409" y="149415"/>
                </a:lnTo>
                <a:lnTo>
                  <a:pt x="251409" y="240944"/>
                </a:lnTo>
                <a:lnTo>
                  <a:pt x="255790" y="245325"/>
                </a:lnTo>
                <a:lnTo>
                  <a:pt x="347319" y="245325"/>
                </a:lnTo>
                <a:lnTo>
                  <a:pt x="351701" y="240944"/>
                </a:lnTo>
                <a:lnTo>
                  <a:pt x="351701" y="225742"/>
                </a:lnTo>
                <a:lnTo>
                  <a:pt x="270979" y="225742"/>
                </a:lnTo>
                <a:lnTo>
                  <a:pt x="270979" y="204952"/>
                </a:lnTo>
                <a:lnTo>
                  <a:pt x="351701" y="204952"/>
                </a:lnTo>
                <a:lnTo>
                  <a:pt x="351701" y="185356"/>
                </a:lnTo>
                <a:lnTo>
                  <a:pt x="270967" y="185356"/>
                </a:lnTo>
                <a:lnTo>
                  <a:pt x="270967" y="164566"/>
                </a:lnTo>
                <a:lnTo>
                  <a:pt x="351701" y="164566"/>
                </a:lnTo>
                <a:lnTo>
                  <a:pt x="351701" y="149415"/>
                </a:lnTo>
                <a:lnTo>
                  <a:pt x="347319" y="145033"/>
                </a:lnTo>
                <a:close/>
              </a:path>
              <a:path w="705485" h="706120">
                <a:moveTo>
                  <a:pt x="311353" y="204952"/>
                </a:moveTo>
                <a:lnTo>
                  <a:pt x="291769" y="204952"/>
                </a:lnTo>
                <a:lnTo>
                  <a:pt x="291769" y="225742"/>
                </a:lnTo>
                <a:lnTo>
                  <a:pt x="311353" y="225742"/>
                </a:lnTo>
                <a:lnTo>
                  <a:pt x="311353" y="204952"/>
                </a:lnTo>
                <a:close/>
              </a:path>
              <a:path w="705485" h="706120">
                <a:moveTo>
                  <a:pt x="351701" y="204952"/>
                </a:moveTo>
                <a:lnTo>
                  <a:pt x="332143" y="204952"/>
                </a:lnTo>
                <a:lnTo>
                  <a:pt x="332143" y="225742"/>
                </a:lnTo>
                <a:lnTo>
                  <a:pt x="351701" y="225742"/>
                </a:lnTo>
                <a:lnTo>
                  <a:pt x="351701" y="204952"/>
                </a:lnTo>
                <a:close/>
              </a:path>
              <a:path w="705485" h="706120">
                <a:moveTo>
                  <a:pt x="311353" y="164566"/>
                </a:moveTo>
                <a:lnTo>
                  <a:pt x="291757" y="164566"/>
                </a:lnTo>
                <a:lnTo>
                  <a:pt x="291757" y="185356"/>
                </a:lnTo>
                <a:lnTo>
                  <a:pt x="311353" y="185356"/>
                </a:lnTo>
                <a:lnTo>
                  <a:pt x="311353" y="164566"/>
                </a:lnTo>
                <a:close/>
              </a:path>
              <a:path w="705485" h="706120">
                <a:moveTo>
                  <a:pt x="351701" y="164566"/>
                </a:moveTo>
                <a:lnTo>
                  <a:pt x="332143" y="164566"/>
                </a:lnTo>
                <a:lnTo>
                  <a:pt x="332143" y="185356"/>
                </a:lnTo>
                <a:lnTo>
                  <a:pt x="351701" y="185356"/>
                </a:lnTo>
                <a:lnTo>
                  <a:pt x="351701" y="164566"/>
                </a:lnTo>
                <a:close/>
              </a:path>
              <a:path w="705485" h="706120">
                <a:moveTo>
                  <a:pt x="376783" y="74231"/>
                </a:moveTo>
                <a:lnTo>
                  <a:pt x="357225" y="74231"/>
                </a:lnTo>
                <a:lnTo>
                  <a:pt x="357225" y="92176"/>
                </a:lnTo>
                <a:lnTo>
                  <a:pt x="396964" y="92176"/>
                </a:lnTo>
                <a:lnTo>
                  <a:pt x="376783" y="92138"/>
                </a:lnTo>
                <a:lnTo>
                  <a:pt x="376783" y="74231"/>
                </a:lnTo>
                <a:close/>
              </a:path>
              <a:path w="705485" h="706120">
                <a:moveTo>
                  <a:pt x="519252" y="19596"/>
                </a:moveTo>
                <a:lnTo>
                  <a:pt x="499694" y="19596"/>
                </a:lnTo>
                <a:lnTo>
                  <a:pt x="499694" y="37566"/>
                </a:lnTo>
                <a:lnTo>
                  <a:pt x="519252" y="37566"/>
                </a:lnTo>
                <a:lnTo>
                  <a:pt x="519252" y="19596"/>
                </a:lnTo>
                <a:close/>
              </a:path>
            </a:pathLst>
          </a:custGeom>
          <a:solidFill>
            <a:srgbClr val="1E345B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0" name="object 53">
            <a:extLst>
              <a:ext uri="{FF2B5EF4-FFF2-40B4-BE49-F238E27FC236}">
                <a16:creationId xmlns:a16="http://schemas.microsoft.com/office/drawing/2014/main" id="{34894C86-2917-48C3-E852-2493352E2A2C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567021" y="2296968"/>
            <a:ext cx="752368" cy="871270"/>
          </a:xfrm>
          <a:prstGeom prst="rect">
            <a:avLst/>
          </a:prstGeom>
        </p:spPr>
      </p:pic>
      <p:sp>
        <p:nvSpPr>
          <p:cNvPr id="51" name="object 54">
            <a:extLst>
              <a:ext uri="{FF2B5EF4-FFF2-40B4-BE49-F238E27FC236}">
                <a16:creationId xmlns:a16="http://schemas.microsoft.com/office/drawing/2014/main" id="{AE952378-CB60-971D-EC19-7E2B9A3DBB91}"/>
              </a:ext>
            </a:extLst>
          </p:cNvPr>
          <p:cNvSpPr/>
          <p:nvPr/>
        </p:nvSpPr>
        <p:spPr>
          <a:xfrm>
            <a:off x="925983" y="3897847"/>
            <a:ext cx="662305" cy="555625"/>
          </a:xfrm>
          <a:custGeom>
            <a:avLst/>
            <a:gdLst/>
            <a:ahLst/>
            <a:cxnLst/>
            <a:rect l="l" t="t" r="r" b="b"/>
            <a:pathLst>
              <a:path w="662305" h="555625">
                <a:moveTo>
                  <a:pt x="529945" y="0"/>
                </a:moveTo>
                <a:lnTo>
                  <a:pt x="0" y="0"/>
                </a:lnTo>
                <a:lnTo>
                  <a:pt x="0" y="555218"/>
                </a:lnTo>
                <a:lnTo>
                  <a:pt x="599960" y="555218"/>
                </a:lnTo>
                <a:lnTo>
                  <a:pt x="635673" y="552581"/>
                </a:lnTo>
                <a:lnTo>
                  <a:pt x="654011" y="545268"/>
                </a:lnTo>
                <a:lnTo>
                  <a:pt x="660768" y="527486"/>
                </a:lnTo>
                <a:lnTo>
                  <a:pt x="661733" y="493445"/>
                </a:lnTo>
                <a:lnTo>
                  <a:pt x="653909" y="460814"/>
                </a:lnTo>
                <a:lnTo>
                  <a:pt x="636695" y="446357"/>
                </a:lnTo>
                <a:lnTo>
                  <a:pt x="619481" y="442925"/>
                </a:lnTo>
                <a:lnTo>
                  <a:pt x="611657" y="443369"/>
                </a:lnTo>
                <a:lnTo>
                  <a:pt x="529945" y="0"/>
                </a:lnTo>
                <a:close/>
              </a:path>
            </a:pathLst>
          </a:custGeom>
          <a:solidFill>
            <a:srgbClr val="FFF5E8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object 55">
            <a:extLst>
              <a:ext uri="{FF2B5EF4-FFF2-40B4-BE49-F238E27FC236}">
                <a16:creationId xmlns:a16="http://schemas.microsoft.com/office/drawing/2014/main" id="{3923B746-5150-0A90-CD61-F3242DBE5C82}"/>
              </a:ext>
            </a:extLst>
          </p:cNvPr>
          <p:cNvSpPr/>
          <p:nvPr/>
        </p:nvSpPr>
        <p:spPr>
          <a:xfrm>
            <a:off x="1455928" y="3786025"/>
            <a:ext cx="129539" cy="592455"/>
          </a:xfrm>
          <a:custGeom>
            <a:avLst/>
            <a:gdLst/>
            <a:ahLst/>
            <a:cxnLst/>
            <a:rect l="l" t="t" r="r" b="b"/>
            <a:pathLst>
              <a:path w="129540" h="592454">
                <a:moveTo>
                  <a:pt x="76822" y="0"/>
                </a:moveTo>
                <a:lnTo>
                  <a:pt x="0" y="0"/>
                </a:lnTo>
                <a:lnTo>
                  <a:pt x="0" y="550367"/>
                </a:lnTo>
                <a:lnTo>
                  <a:pt x="72923" y="550367"/>
                </a:lnTo>
                <a:lnTo>
                  <a:pt x="89124" y="553890"/>
                </a:lnTo>
                <a:lnTo>
                  <a:pt x="107691" y="563246"/>
                </a:lnTo>
                <a:lnTo>
                  <a:pt x="122974" y="576615"/>
                </a:lnTo>
                <a:lnTo>
                  <a:pt x="129324" y="592175"/>
                </a:lnTo>
                <a:lnTo>
                  <a:pt x="129324" y="54457"/>
                </a:lnTo>
                <a:lnTo>
                  <a:pt x="123031" y="22974"/>
                </a:lnTo>
                <a:lnTo>
                  <a:pt x="115465" y="6807"/>
                </a:lnTo>
                <a:lnTo>
                  <a:pt x="101702" y="850"/>
                </a:lnTo>
                <a:lnTo>
                  <a:pt x="768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object 56">
            <a:extLst>
              <a:ext uri="{FF2B5EF4-FFF2-40B4-BE49-F238E27FC236}">
                <a16:creationId xmlns:a16="http://schemas.microsoft.com/office/drawing/2014/main" id="{E7FC8DCE-E578-4E97-40BC-B69008471BEF}"/>
              </a:ext>
            </a:extLst>
          </p:cNvPr>
          <p:cNvSpPr/>
          <p:nvPr/>
        </p:nvSpPr>
        <p:spPr>
          <a:xfrm>
            <a:off x="1288657" y="4039582"/>
            <a:ext cx="92075" cy="366395"/>
          </a:xfrm>
          <a:custGeom>
            <a:avLst/>
            <a:gdLst/>
            <a:ahLst/>
            <a:cxnLst/>
            <a:rect l="l" t="t" r="r" b="b"/>
            <a:pathLst>
              <a:path w="92075" h="366395">
                <a:moveTo>
                  <a:pt x="44132" y="0"/>
                </a:moveTo>
                <a:lnTo>
                  <a:pt x="0" y="67068"/>
                </a:lnTo>
                <a:lnTo>
                  <a:pt x="0" y="325945"/>
                </a:lnTo>
                <a:lnTo>
                  <a:pt x="10483" y="349300"/>
                </a:lnTo>
                <a:lnTo>
                  <a:pt x="18287" y="361294"/>
                </a:lnTo>
                <a:lnTo>
                  <a:pt x="27292" y="365712"/>
                </a:lnTo>
                <a:lnTo>
                  <a:pt x="41376" y="366344"/>
                </a:lnTo>
                <a:lnTo>
                  <a:pt x="59284" y="358966"/>
                </a:lnTo>
                <a:lnTo>
                  <a:pt x="75377" y="342734"/>
                </a:lnTo>
                <a:lnTo>
                  <a:pt x="86989" y="326503"/>
                </a:lnTo>
                <a:lnTo>
                  <a:pt x="91452" y="319125"/>
                </a:lnTo>
                <a:lnTo>
                  <a:pt x="88277" y="52844"/>
                </a:lnTo>
                <a:lnTo>
                  <a:pt x="44132" y="0"/>
                </a:lnTo>
                <a:close/>
              </a:path>
            </a:pathLst>
          </a:custGeom>
          <a:solidFill>
            <a:srgbClr val="1E345B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object 57">
            <a:extLst>
              <a:ext uri="{FF2B5EF4-FFF2-40B4-BE49-F238E27FC236}">
                <a16:creationId xmlns:a16="http://schemas.microsoft.com/office/drawing/2014/main" id="{2AF59374-05BF-6426-2F84-7916D7662868}"/>
              </a:ext>
            </a:extLst>
          </p:cNvPr>
          <p:cNvSpPr/>
          <p:nvPr/>
        </p:nvSpPr>
        <p:spPr>
          <a:xfrm>
            <a:off x="913435" y="3774741"/>
            <a:ext cx="684530" cy="684530"/>
          </a:xfrm>
          <a:custGeom>
            <a:avLst/>
            <a:gdLst/>
            <a:ahLst/>
            <a:cxnLst/>
            <a:rect l="l" t="t" r="r" b="b"/>
            <a:pathLst>
              <a:path w="684530" h="684529">
                <a:moveTo>
                  <a:pt x="474535" y="316166"/>
                </a:moveTo>
                <a:lnTo>
                  <a:pt x="452462" y="288594"/>
                </a:lnTo>
                <a:lnTo>
                  <a:pt x="452462" y="342087"/>
                </a:lnTo>
                <a:lnTo>
                  <a:pt x="452462" y="507619"/>
                </a:lnTo>
                <a:lnTo>
                  <a:pt x="452462" y="529691"/>
                </a:lnTo>
                <a:lnTo>
                  <a:pt x="452462" y="551764"/>
                </a:lnTo>
                <a:lnTo>
                  <a:pt x="452462" y="573836"/>
                </a:lnTo>
                <a:lnTo>
                  <a:pt x="452450" y="584885"/>
                </a:lnTo>
                <a:lnTo>
                  <a:pt x="449846" y="597750"/>
                </a:lnTo>
                <a:lnTo>
                  <a:pt x="442747" y="608279"/>
                </a:lnTo>
                <a:lnTo>
                  <a:pt x="432231" y="615378"/>
                </a:lnTo>
                <a:lnTo>
                  <a:pt x="419354" y="617982"/>
                </a:lnTo>
                <a:lnTo>
                  <a:pt x="406476" y="615378"/>
                </a:lnTo>
                <a:lnTo>
                  <a:pt x="395947" y="608279"/>
                </a:lnTo>
                <a:lnTo>
                  <a:pt x="388848" y="597750"/>
                </a:lnTo>
                <a:lnTo>
                  <a:pt x="386245" y="584885"/>
                </a:lnTo>
                <a:lnTo>
                  <a:pt x="386245" y="573836"/>
                </a:lnTo>
                <a:lnTo>
                  <a:pt x="452462" y="573836"/>
                </a:lnTo>
                <a:lnTo>
                  <a:pt x="452462" y="551764"/>
                </a:lnTo>
                <a:lnTo>
                  <a:pt x="386245" y="551764"/>
                </a:lnTo>
                <a:lnTo>
                  <a:pt x="386245" y="529691"/>
                </a:lnTo>
                <a:lnTo>
                  <a:pt x="452462" y="529691"/>
                </a:lnTo>
                <a:lnTo>
                  <a:pt x="452462" y="507619"/>
                </a:lnTo>
                <a:lnTo>
                  <a:pt x="430390" y="507619"/>
                </a:lnTo>
                <a:lnTo>
                  <a:pt x="430390" y="342099"/>
                </a:lnTo>
                <a:lnTo>
                  <a:pt x="452462" y="342087"/>
                </a:lnTo>
                <a:lnTo>
                  <a:pt x="452462" y="288594"/>
                </a:lnTo>
                <a:lnTo>
                  <a:pt x="449364" y="284721"/>
                </a:lnTo>
                <a:lnTo>
                  <a:pt x="449364" y="320027"/>
                </a:lnTo>
                <a:lnTo>
                  <a:pt x="408317" y="320027"/>
                </a:lnTo>
                <a:lnTo>
                  <a:pt x="408317" y="342099"/>
                </a:lnTo>
                <a:lnTo>
                  <a:pt x="408317" y="507631"/>
                </a:lnTo>
                <a:lnTo>
                  <a:pt x="386245" y="507631"/>
                </a:lnTo>
                <a:lnTo>
                  <a:pt x="386245" y="342099"/>
                </a:lnTo>
                <a:lnTo>
                  <a:pt x="408317" y="342099"/>
                </a:lnTo>
                <a:lnTo>
                  <a:pt x="408317" y="320027"/>
                </a:lnTo>
                <a:lnTo>
                  <a:pt x="389343" y="320027"/>
                </a:lnTo>
                <a:lnTo>
                  <a:pt x="419354" y="282511"/>
                </a:lnTo>
                <a:lnTo>
                  <a:pt x="449364" y="320027"/>
                </a:lnTo>
                <a:lnTo>
                  <a:pt x="449364" y="284721"/>
                </a:lnTo>
                <a:lnTo>
                  <a:pt x="447598" y="282511"/>
                </a:lnTo>
                <a:lnTo>
                  <a:pt x="419354" y="247192"/>
                </a:lnTo>
                <a:lnTo>
                  <a:pt x="364185" y="316166"/>
                </a:lnTo>
                <a:lnTo>
                  <a:pt x="364185" y="584885"/>
                </a:lnTo>
                <a:lnTo>
                  <a:pt x="368515" y="606336"/>
                </a:lnTo>
                <a:lnTo>
                  <a:pt x="380352" y="623874"/>
                </a:lnTo>
                <a:lnTo>
                  <a:pt x="397891" y="635711"/>
                </a:lnTo>
                <a:lnTo>
                  <a:pt x="419354" y="640054"/>
                </a:lnTo>
                <a:lnTo>
                  <a:pt x="440804" y="635711"/>
                </a:lnTo>
                <a:lnTo>
                  <a:pt x="458355" y="623874"/>
                </a:lnTo>
                <a:lnTo>
                  <a:pt x="462330" y="617982"/>
                </a:lnTo>
                <a:lnTo>
                  <a:pt x="470192" y="606336"/>
                </a:lnTo>
                <a:lnTo>
                  <a:pt x="474535" y="584885"/>
                </a:lnTo>
                <a:lnTo>
                  <a:pt x="474535" y="573836"/>
                </a:lnTo>
                <a:lnTo>
                  <a:pt x="474535" y="551764"/>
                </a:lnTo>
                <a:lnTo>
                  <a:pt x="474535" y="320027"/>
                </a:lnTo>
                <a:lnTo>
                  <a:pt x="474535" y="316166"/>
                </a:lnTo>
                <a:close/>
              </a:path>
              <a:path w="684530" h="684529">
                <a:moveTo>
                  <a:pt x="684199" y="66205"/>
                </a:moveTo>
                <a:lnTo>
                  <a:pt x="678992" y="40449"/>
                </a:lnTo>
                <a:lnTo>
                  <a:pt x="666584" y="22072"/>
                </a:lnTo>
                <a:lnTo>
                  <a:pt x="664794" y="19405"/>
                </a:lnTo>
                <a:lnTo>
                  <a:pt x="662127" y="17614"/>
                </a:lnTo>
                <a:lnTo>
                  <a:pt x="662127" y="66205"/>
                </a:lnTo>
                <a:lnTo>
                  <a:pt x="662127" y="568655"/>
                </a:lnTo>
                <a:lnTo>
                  <a:pt x="662127" y="617982"/>
                </a:lnTo>
                <a:lnTo>
                  <a:pt x="658647" y="635152"/>
                </a:lnTo>
                <a:lnTo>
                  <a:pt x="649185" y="649185"/>
                </a:lnTo>
                <a:lnTo>
                  <a:pt x="635139" y="658660"/>
                </a:lnTo>
                <a:lnTo>
                  <a:pt x="617982" y="662127"/>
                </a:lnTo>
                <a:lnTo>
                  <a:pt x="22072" y="662127"/>
                </a:lnTo>
                <a:lnTo>
                  <a:pt x="22072" y="132422"/>
                </a:lnTo>
                <a:lnTo>
                  <a:pt x="529704" y="132422"/>
                </a:lnTo>
                <a:lnTo>
                  <a:pt x="529704" y="573836"/>
                </a:lnTo>
                <a:lnTo>
                  <a:pt x="617982" y="573836"/>
                </a:lnTo>
                <a:lnTo>
                  <a:pt x="635139" y="577316"/>
                </a:lnTo>
                <a:lnTo>
                  <a:pt x="649185" y="586790"/>
                </a:lnTo>
                <a:lnTo>
                  <a:pt x="658647" y="600824"/>
                </a:lnTo>
                <a:lnTo>
                  <a:pt x="662127" y="617982"/>
                </a:lnTo>
                <a:lnTo>
                  <a:pt x="662127" y="568655"/>
                </a:lnTo>
                <a:lnTo>
                  <a:pt x="652665" y="561594"/>
                </a:lnTo>
                <a:lnTo>
                  <a:pt x="642010" y="556285"/>
                </a:lnTo>
                <a:lnTo>
                  <a:pt x="630377" y="552945"/>
                </a:lnTo>
                <a:lnTo>
                  <a:pt x="617982" y="551776"/>
                </a:lnTo>
                <a:lnTo>
                  <a:pt x="551776" y="551776"/>
                </a:lnTo>
                <a:lnTo>
                  <a:pt x="551776" y="132422"/>
                </a:lnTo>
                <a:lnTo>
                  <a:pt x="551776" y="22072"/>
                </a:lnTo>
                <a:lnTo>
                  <a:pt x="617982" y="22072"/>
                </a:lnTo>
                <a:lnTo>
                  <a:pt x="635139" y="25552"/>
                </a:lnTo>
                <a:lnTo>
                  <a:pt x="649185" y="35026"/>
                </a:lnTo>
                <a:lnTo>
                  <a:pt x="658647" y="49060"/>
                </a:lnTo>
                <a:lnTo>
                  <a:pt x="662127" y="66205"/>
                </a:lnTo>
                <a:lnTo>
                  <a:pt x="662127" y="17614"/>
                </a:lnTo>
                <a:lnTo>
                  <a:pt x="643737" y="5207"/>
                </a:lnTo>
                <a:lnTo>
                  <a:pt x="617982" y="0"/>
                </a:lnTo>
                <a:lnTo>
                  <a:pt x="529704" y="0"/>
                </a:lnTo>
                <a:lnTo>
                  <a:pt x="529704" y="110350"/>
                </a:lnTo>
                <a:lnTo>
                  <a:pt x="0" y="110350"/>
                </a:lnTo>
                <a:lnTo>
                  <a:pt x="0" y="684199"/>
                </a:lnTo>
                <a:lnTo>
                  <a:pt x="617982" y="684199"/>
                </a:lnTo>
                <a:lnTo>
                  <a:pt x="643737" y="678992"/>
                </a:lnTo>
                <a:lnTo>
                  <a:pt x="664794" y="664794"/>
                </a:lnTo>
                <a:lnTo>
                  <a:pt x="666584" y="662127"/>
                </a:lnTo>
                <a:lnTo>
                  <a:pt x="678992" y="643737"/>
                </a:lnTo>
                <a:lnTo>
                  <a:pt x="684199" y="617982"/>
                </a:lnTo>
                <a:lnTo>
                  <a:pt x="684199" y="568655"/>
                </a:lnTo>
                <a:lnTo>
                  <a:pt x="684199" y="66205"/>
                </a:lnTo>
                <a:close/>
              </a:path>
            </a:pathLst>
          </a:custGeom>
          <a:solidFill>
            <a:srgbClr val="F16417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object 58">
            <a:extLst>
              <a:ext uri="{FF2B5EF4-FFF2-40B4-BE49-F238E27FC236}">
                <a16:creationId xmlns:a16="http://schemas.microsoft.com/office/drawing/2014/main" id="{73E47C1A-75DA-511B-57C9-F8E562BCD419}"/>
              </a:ext>
            </a:extLst>
          </p:cNvPr>
          <p:cNvSpPr/>
          <p:nvPr/>
        </p:nvSpPr>
        <p:spPr>
          <a:xfrm>
            <a:off x="1288657" y="3973382"/>
            <a:ext cx="88900" cy="55244"/>
          </a:xfrm>
          <a:custGeom>
            <a:avLst/>
            <a:gdLst/>
            <a:ahLst/>
            <a:cxnLst/>
            <a:rect l="l" t="t" r="r" b="b"/>
            <a:pathLst>
              <a:path w="88900" h="55245">
                <a:moveTo>
                  <a:pt x="88277" y="33096"/>
                </a:moveTo>
                <a:lnTo>
                  <a:pt x="55168" y="33096"/>
                </a:lnTo>
                <a:lnTo>
                  <a:pt x="55168" y="0"/>
                </a:lnTo>
                <a:lnTo>
                  <a:pt x="33096" y="0"/>
                </a:lnTo>
                <a:lnTo>
                  <a:pt x="33096" y="33096"/>
                </a:lnTo>
                <a:lnTo>
                  <a:pt x="0" y="33096"/>
                </a:lnTo>
                <a:lnTo>
                  <a:pt x="0" y="55168"/>
                </a:lnTo>
                <a:lnTo>
                  <a:pt x="33108" y="55168"/>
                </a:lnTo>
                <a:lnTo>
                  <a:pt x="33108" y="33108"/>
                </a:lnTo>
                <a:lnTo>
                  <a:pt x="55168" y="33108"/>
                </a:lnTo>
                <a:lnTo>
                  <a:pt x="55168" y="55168"/>
                </a:lnTo>
                <a:lnTo>
                  <a:pt x="88277" y="55168"/>
                </a:lnTo>
                <a:lnTo>
                  <a:pt x="88277" y="33096"/>
                </a:lnTo>
                <a:close/>
              </a:path>
            </a:pathLst>
          </a:custGeom>
          <a:solidFill>
            <a:srgbClr val="1E345B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object 59">
            <a:extLst>
              <a:ext uri="{FF2B5EF4-FFF2-40B4-BE49-F238E27FC236}">
                <a16:creationId xmlns:a16="http://schemas.microsoft.com/office/drawing/2014/main" id="{CA3CB843-9F4A-04C4-09A7-5B139F187F3B}"/>
              </a:ext>
            </a:extLst>
          </p:cNvPr>
          <p:cNvSpPr/>
          <p:nvPr/>
        </p:nvSpPr>
        <p:spPr>
          <a:xfrm>
            <a:off x="957588" y="4006559"/>
            <a:ext cx="310515" cy="386715"/>
          </a:xfrm>
          <a:custGeom>
            <a:avLst/>
            <a:gdLst/>
            <a:ahLst/>
            <a:cxnLst/>
            <a:rect l="l" t="t" r="r" b="b"/>
            <a:pathLst>
              <a:path w="310515" h="386714">
                <a:moveTo>
                  <a:pt x="307746" y="0"/>
                </a:moveTo>
                <a:lnTo>
                  <a:pt x="264890" y="9577"/>
                </a:lnTo>
                <a:lnTo>
                  <a:pt x="204854" y="32551"/>
                </a:lnTo>
                <a:lnTo>
                  <a:pt x="170364" y="51247"/>
                </a:lnTo>
                <a:lnTo>
                  <a:pt x="135100" y="75742"/>
                </a:lnTo>
                <a:lnTo>
                  <a:pt x="100719" y="106780"/>
                </a:lnTo>
                <a:lnTo>
                  <a:pt x="68875" y="145104"/>
                </a:lnTo>
                <a:lnTo>
                  <a:pt x="41226" y="191460"/>
                </a:lnTo>
                <a:lnTo>
                  <a:pt x="19426" y="246591"/>
                </a:lnTo>
                <a:lnTo>
                  <a:pt x="5132" y="311241"/>
                </a:lnTo>
                <a:lnTo>
                  <a:pt x="0" y="386156"/>
                </a:lnTo>
                <a:lnTo>
                  <a:pt x="22072" y="386156"/>
                </a:lnTo>
                <a:lnTo>
                  <a:pt x="27517" y="310140"/>
                </a:lnTo>
                <a:lnTo>
                  <a:pt x="42599" y="245427"/>
                </a:lnTo>
                <a:lnTo>
                  <a:pt x="65440" y="191114"/>
                </a:lnTo>
                <a:lnTo>
                  <a:pt x="94161" y="146304"/>
                </a:lnTo>
                <a:lnTo>
                  <a:pt x="126884" y="110096"/>
                </a:lnTo>
                <a:lnTo>
                  <a:pt x="161731" y="81591"/>
                </a:lnTo>
                <a:lnTo>
                  <a:pt x="196822" y="59888"/>
                </a:lnTo>
                <a:lnTo>
                  <a:pt x="260227" y="33294"/>
                </a:lnTo>
                <a:lnTo>
                  <a:pt x="302070" y="23115"/>
                </a:lnTo>
                <a:lnTo>
                  <a:pt x="310210" y="21932"/>
                </a:lnTo>
                <a:lnTo>
                  <a:pt x="307746" y="0"/>
                </a:lnTo>
                <a:close/>
              </a:path>
            </a:pathLst>
          </a:custGeom>
          <a:solidFill>
            <a:srgbClr val="62922D"/>
          </a:solid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7" name="object 60">
            <a:extLst>
              <a:ext uri="{FF2B5EF4-FFF2-40B4-BE49-F238E27FC236}">
                <a16:creationId xmlns:a16="http://schemas.microsoft.com/office/drawing/2014/main" id="{5B6CF8ED-EB66-F68E-A5A4-BAC4CF2069C0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23112" y="4149949"/>
            <a:ext cx="110362" cy="110350"/>
          </a:xfrm>
          <a:prstGeom prst="rect">
            <a:avLst/>
          </a:prstGeom>
        </p:spPr>
      </p:pic>
      <p:pic>
        <p:nvPicPr>
          <p:cNvPr id="58" name="object 61">
            <a:extLst>
              <a:ext uri="{FF2B5EF4-FFF2-40B4-BE49-F238E27FC236}">
                <a16:creationId xmlns:a16="http://schemas.microsoft.com/office/drawing/2014/main" id="{B2E3F8D9-F236-CD36-C6B7-3D1667D18D62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57584" y="3929225"/>
            <a:ext cx="110362" cy="110350"/>
          </a:xfrm>
          <a:prstGeom prst="rect">
            <a:avLst/>
          </a:prstGeom>
        </p:spPr>
      </p:pic>
      <p:sp>
        <p:nvSpPr>
          <p:cNvPr id="59" name="object 40">
            <a:extLst>
              <a:ext uri="{FF2B5EF4-FFF2-40B4-BE49-F238E27FC236}">
                <a16:creationId xmlns:a16="http://schemas.microsoft.com/office/drawing/2014/main" id="{9F256608-22BB-C50C-CA16-86B22E366225}"/>
              </a:ext>
            </a:extLst>
          </p:cNvPr>
          <p:cNvSpPr txBox="1"/>
          <p:nvPr/>
        </p:nvSpPr>
        <p:spPr>
          <a:xfrm>
            <a:off x="6560259" y="1922613"/>
            <a:ext cx="193928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085" algn="ctr">
              <a:spcBef>
                <a:spcPts val="1685"/>
              </a:spcBef>
              <a:defRPr/>
            </a:pPr>
            <a:r>
              <a:rPr lang="en-US" sz="1200" b="1" kern="0">
                <a:solidFill>
                  <a:srgbClr val="FFFFFF"/>
                </a:solidFill>
                <a:latin typeface="Myriad Pro"/>
                <a:cs typeface="Myriad Pro"/>
              </a:rPr>
              <a:t>Project </a:t>
            </a:r>
            <a:r>
              <a:rPr lang="en-US" sz="1200" b="1" kern="0" spc="-10">
                <a:solidFill>
                  <a:srgbClr val="FFFFFF"/>
                </a:solidFill>
                <a:latin typeface="Myriad Pro"/>
                <a:cs typeface="Myriad Pro"/>
              </a:rPr>
              <a:t>Investment</a:t>
            </a:r>
            <a:endParaRPr lang="en-US" sz="1200" kern="0">
              <a:solidFill>
                <a:sysClr val="windowText" lastClr="000000"/>
              </a:solidFill>
              <a:latin typeface="Myriad Pro"/>
              <a:cs typeface="Myriad Pro"/>
            </a:endParaRPr>
          </a:p>
        </p:txBody>
      </p:sp>
      <p:sp>
        <p:nvSpPr>
          <p:cNvPr id="60" name="Rounded Rectangle 2">
            <a:extLst>
              <a:ext uri="{FF2B5EF4-FFF2-40B4-BE49-F238E27FC236}">
                <a16:creationId xmlns:a16="http://schemas.microsoft.com/office/drawing/2014/main" id="{992B922F-50BD-198D-E65F-A60A6D3A77D3}"/>
              </a:ext>
            </a:extLst>
          </p:cNvPr>
          <p:cNvSpPr/>
          <p:nvPr/>
        </p:nvSpPr>
        <p:spPr>
          <a:xfrm>
            <a:off x="5405060" y="2740025"/>
            <a:ext cx="1608226" cy="437880"/>
          </a:xfrm>
          <a:prstGeom prst="roundRect">
            <a:avLst>
              <a:gd name="adj" fmla="val 26156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ounded Rectangle 19">
            <a:extLst>
              <a:ext uri="{FF2B5EF4-FFF2-40B4-BE49-F238E27FC236}">
                <a16:creationId xmlns:a16="http://schemas.microsoft.com/office/drawing/2014/main" id="{1416633A-E7DD-AA3F-7AFE-0E7A42EC680D}"/>
              </a:ext>
            </a:extLst>
          </p:cNvPr>
          <p:cNvSpPr/>
          <p:nvPr/>
        </p:nvSpPr>
        <p:spPr>
          <a:xfrm>
            <a:off x="960270" y="4976073"/>
            <a:ext cx="2042687" cy="223508"/>
          </a:xfrm>
          <a:prstGeom prst="roundRect">
            <a:avLst>
              <a:gd name="adj" fmla="val 15955"/>
            </a:avLst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object 36">
            <a:extLst>
              <a:ext uri="{FF2B5EF4-FFF2-40B4-BE49-F238E27FC236}">
                <a16:creationId xmlns:a16="http://schemas.microsoft.com/office/drawing/2014/main" id="{9FC54F96-F1A3-95C8-9A23-F0ECB36DFBFE}"/>
              </a:ext>
            </a:extLst>
          </p:cNvPr>
          <p:cNvSpPr txBox="1">
            <a:spLocks/>
          </p:cNvSpPr>
          <p:nvPr/>
        </p:nvSpPr>
        <p:spPr>
          <a:xfrm>
            <a:off x="985922" y="4980935"/>
            <a:ext cx="1935011" cy="19749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>
              <a:defRPr sz="2800" b="1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100"/>
              </a:spcBef>
              <a:defRPr/>
            </a:pPr>
            <a:r>
              <a:rPr lang="en-US" sz="1200" b="0" kern="0">
                <a:solidFill>
                  <a:srgbClr val="FFFFFF"/>
                </a:solidFill>
                <a:latin typeface="Myriad Pro"/>
              </a:rPr>
              <a:t>Enabling Environment</a:t>
            </a:r>
          </a:p>
        </p:txBody>
      </p:sp>
      <p:sp>
        <p:nvSpPr>
          <p:cNvPr id="63" name="Rounded Rectangle 20">
            <a:extLst>
              <a:ext uri="{FF2B5EF4-FFF2-40B4-BE49-F238E27FC236}">
                <a16:creationId xmlns:a16="http://schemas.microsoft.com/office/drawing/2014/main" id="{93E1D299-E0AE-4340-1488-09308DDAE325}"/>
              </a:ext>
            </a:extLst>
          </p:cNvPr>
          <p:cNvSpPr/>
          <p:nvPr/>
        </p:nvSpPr>
        <p:spPr>
          <a:xfrm>
            <a:off x="3685758" y="4381447"/>
            <a:ext cx="5151168" cy="647244"/>
          </a:xfrm>
          <a:prstGeom prst="roundRect">
            <a:avLst>
              <a:gd name="adj" fmla="val 13055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object 17">
            <a:extLst>
              <a:ext uri="{FF2B5EF4-FFF2-40B4-BE49-F238E27FC236}">
                <a16:creationId xmlns:a16="http://schemas.microsoft.com/office/drawing/2014/main" id="{94421C21-C76E-F4C7-823D-ABBB7ACC06FB}"/>
              </a:ext>
            </a:extLst>
          </p:cNvPr>
          <p:cNvSpPr txBox="1"/>
          <p:nvPr/>
        </p:nvSpPr>
        <p:spPr>
          <a:xfrm>
            <a:off x="5185338" y="4489474"/>
            <a:ext cx="3427993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spcBef>
                <a:spcPts val="100"/>
              </a:spcBef>
              <a:defRPr/>
            </a:pPr>
            <a:r>
              <a:rPr lang="en-US" sz="1100" kern="0">
                <a:solidFill>
                  <a:sysClr val="windowText" lastClr="000000"/>
                </a:solidFill>
                <a:latin typeface="Myriad Pro"/>
                <a:cs typeface="Roboto Condensed"/>
              </a:rPr>
              <a:t>Carbon Asset Generation Technical Assistance &amp; Capacity Building</a:t>
            </a:r>
          </a:p>
        </p:txBody>
      </p:sp>
      <p:sp>
        <p:nvSpPr>
          <p:cNvPr id="65" name="Rounded Rectangle 25">
            <a:extLst>
              <a:ext uri="{FF2B5EF4-FFF2-40B4-BE49-F238E27FC236}">
                <a16:creationId xmlns:a16="http://schemas.microsoft.com/office/drawing/2014/main" id="{E8E6EF6B-BEA5-089F-8FCA-0A66D16EEEE5}"/>
              </a:ext>
            </a:extLst>
          </p:cNvPr>
          <p:cNvSpPr/>
          <p:nvPr/>
        </p:nvSpPr>
        <p:spPr>
          <a:xfrm>
            <a:off x="4567020" y="4976073"/>
            <a:ext cx="5993029" cy="223508"/>
          </a:xfrm>
          <a:prstGeom prst="roundRect">
            <a:avLst>
              <a:gd name="adj" fmla="val 23158"/>
            </a:avLst>
          </a:prstGeom>
          <a:solidFill>
            <a:srgbClr val="29B55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X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object 36">
            <a:extLst>
              <a:ext uri="{FF2B5EF4-FFF2-40B4-BE49-F238E27FC236}">
                <a16:creationId xmlns:a16="http://schemas.microsoft.com/office/drawing/2014/main" id="{25512C83-AC95-6C55-7C78-FC0AA4FDC2FD}"/>
              </a:ext>
            </a:extLst>
          </p:cNvPr>
          <p:cNvSpPr txBox="1">
            <a:spLocks/>
          </p:cNvSpPr>
          <p:nvPr/>
        </p:nvSpPr>
        <p:spPr>
          <a:xfrm>
            <a:off x="4820668" y="4978709"/>
            <a:ext cx="5418470" cy="19749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>
              <a:defRPr sz="2800" b="1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spcBef>
                <a:spcPts val="100"/>
              </a:spcBef>
              <a:defRPr/>
            </a:pPr>
            <a:r>
              <a:rPr lang="en-US" sz="1200" b="0" kern="0">
                <a:solidFill>
                  <a:srgbClr val="FFFFFF"/>
                </a:solidFill>
                <a:latin typeface="Myriad Pro"/>
              </a:rPr>
              <a:t>Development of Carbon Components &amp; Monetization of Assets</a:t>
            </a:r>
          </a:p>
        </p:txBody>
      </p:sp>
      <p:pic>
        <p:nvPicPr>
          <p:cNvPr id="67" name="Picture 6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4A51489-7BBE-CDCB-2A69-BABAC2DAE07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697" y="4467449"/>
            <a:ext cx="1219647" cy="428525"/>
          </a:xfrm>
          <a:prstGeom prst="rect">
            <a:avLst/>
          </a:prstGeom>
        </p:spPr>
      </p:pic>
      <p:pic>
        <p:nvPicPr>
          <p:cNvPr id="68" name="Picture 6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74BEA8-437E-D1CC-FDE1-5574F9C1B6F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697" y="4417192"/>
            <a:ext cx="1219647" cy="428525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743C89C7-2068-45FA-3B86-9555AD95A041}"/>
              </a:ext>
            </a:extLst>
          </p:cNvPr>
          <p:cNvGrpSpPr/>
          <p:nvPr/>
        </p:nvGrpSpPr>
        <p:grpSpPr>
          <a:xfrm>
            <a:off x="5438287" y="2789951"/>
            <a:ext cx="1523674" cy="347727"/>
            <a:chOff x="5159524" y="5972414"/>
            <a:chExt cx="1987255" cy="467610"/>
          </a:xfrm>
        </p:grpSpPr>
        <p:pic>
          <p:nvPicPr>
            <p:cNvPr id="70" name="object 30">
              <a:extLst>
                <a:ext uri="{FF2B5EF4-FFF2-40B4-BE49-F238E27FC236}">
                  <a16:creationId xmlns:a16="http://schemas.microsoft.com/office/drawing/2014/main" id="{B2284FBF-4888-CD27-BE81-BD4AF041ADD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59524" y="5972414"/>
              <a:ext cx="391426" cy="467610"/>
            </a:xfrm>
            <a:prstGeom prst="rect">
              <a:avLst/>
            </a:prstGeom>
          </p:spPr>
        </p:pic>
        <p:pic>
          <p:nvPicPr>
            <p:cNvPr id="71" name="object 31">
              <a:extLst>
                <a:ext uri="{FF2B5EF4-FFF2-40B4-BE49-F238E27FC236}">
                  <a16:creationId xmlns:a16="http://schemas.microsoft.com/office/drawing/2014/main" id="{2C3D0996-55CF-A3E2-A7D3-4A752A4CB8DB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648666" y="6079098"/>
              <a:ext cx="1498113" cy="290192"/>
            </a:xfrm>
            <a:prstGeom prst="rect">
              <a:avLst/>
            </a:prstGeom>
          </p:spPr>
        </p:pic>
      </p:grpSp>
      <p:pic>
        <p:nvPicPr>
          <p:cNvPr id="72" name="Рисунок 5">
            <a:extLst>
              <a:ext uri="{FF2B5EF4-FFF2-40B4-BE49-F238E27FC236}">
                <a16:creationId xmlns:a16="http://schemas.microsoft.com/office/drawing/2014/main" id="{15CE7550-C813-5E18-9CBF-B9EA8296A7EC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" t="43363" r="13354" b="28449"/>
          <a:stretch/>
        </p:blipFill>
        <p:spPr>
          <a:xfrm>
            <a:off x="4846863" y="4084045"/>
            <a:ext cx="903365" cy="192640"/>
          </a:xfrm>
          <a:prstGeom prst="rect">
            <a:avLst/>
          </a:prstGeom>
        </p:spPr>
      </p:pic>
      <p:pic>
        <p:nvPicPr>
          <p:cNvPr id="73" name="Рисунок 6">
            <a:extLst>
              <a:ext uri="{FF2B5EF4-FFF2-40B4-BE49-F238E27FC236}">
                <a16:creationId xmlns:a16="http://schemas.microsoft.com/office/drawing/2014/main" id="{9B9D1FDE-8E94-AC43-1842-D52624D5D32C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" t="34693" r="1149" b="43625"/>
          <a:stretch/>
        </p:blipFill>
        <p:spPr>
          <a:xfrm>
            <a:off x="4312979" y="3900925"/>
            <a:ext cx="1097936" cy="148184"/>
          </a:xfrm>
          <a:prstGeom prst="rect">
            <a:avLst/>
          </a:prstGeom>
        </p:spPr>
      </p:pic>
      <p:pic>
        <p:nvPicPr>
          <p:cNvPr id="74" name="Picture 73" descr="A blue text on a black background&#10;&#10;Description automatically generated">
            <a:extLst>
              <a:ext uri="{FF2B5EF4-FFF2-40B4-BE49-F238E27FC236}">
                <a16:creationId xmlns:a16="http://schemas.microsoft.com/office/drawing/2014/main" id="{FFAE9BCE-EEF2-DAF0-D348-D0E5B93E043E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976" y="4009653"/>
            <a:ext cx="752368" cy="34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68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WBG GEEDR Master">
  <a:themeElements>
    <a:clrScheme name="World Bank Approved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A5157"/>
      </a:accent1>
      <a:accent2>
        <a:srgbClr val="18B844"/>
      </a:accent2>
      <a:accent3>
        <a:srgbClr val="E79B08"/>
      </a:accent3>
      <a:accent4>
        <a:srgbClr val="920016"/>
      </a:accent4>
      <a:accent5>
        <a:srgbClr val="532C63"/>
      </a:accent5>
      <a:accent6>
        <a:srgbClr val="128F9C"/>
      </a:accent6>
      <a:hlink>
        <a:srgbClr val="AF7B05"/>
      </a:hlink>
      <a:folHlink>
        <a:srgbClr val="0B5740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R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tabLst/>
          <a:defRPr kumimoji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+mn-lt"/>
            <a:cs typeface="Times New Roman" pitchFamily="18" charset="0"/>
          </a:defRPr>
        </a:defPPr>
      </a:lstStyle>
    </a:spDef>
    <a:lnDef>
      <a:spPr bwMode="auto">
        <a:noFill/>
        <a:ln w="25400" cap="flat" cmpd="sng" algn="ctr">
          <a:solidFill>
            <a:schemeClr val="tx1">
              <a:lumMod val="90000"/>
              <a:lumOff val="10000"/>
            </a:schemeClr>
          </a:solidFill>
          <a:prstDash val="solid"/>
          <a:round/>
          <a:headEnd type="none"/>
          <a:tailEnd type="triangle"/>
        </a:ln>
        <a:effectLst/>
      </a:spPr>
      <a:bodyPr/>
      <a:lstStyle/>
    </a:lnDef>
    <a:txDef>
      <a:spPr>
        <a:solidFill>
          <a:schemeClr val="bg1"/>
        </a:solidFill>
      </a:spPr>
      <a:bodyPr wrap="square" rtlCol="0">
        <a:spAutoFit/>
      </a:bodyPr>
      <a:lstStyle>
        <a:defPPr algn="ctr">
          <a:defRPr sz="110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NA Smack down_WaleedAlsuraih.pot [Compatibility Mode]" id="{261BAB89-1801-4C24-8452-229A40232CB0}" vid="{05F95141-70A3-45D9-8E33-0F693740E9D1}"/>
    </a:ext>
  </a:extLst>
</a:theme>
</file>

<file path=ppt/theme/theme2.xml><?xml version="1.0" encoding="utf-8"?>
<a:theme xmlns:a="http://schemas.openxmlformats.org/drawingml/2006/main" name="WBG Slide">
  <a:themeElements>
    <a:clrScheme name="Benutzerdefiniert 53">
      <a:dk1>
        <a:sysClr val="windowText" lastClr="000000"/>
      </a:dk1>
      <a:lt1>
        <a:sysClr val="window" lastClr="FFFFFF"/>
      </a:lt1>
      <a:dk2>
        <a:srgbClr val="002345"/>
      </a:dk2>
      <a:lt2>
        <a:srgbClr val="FFFFFF"/>
      </a:lt2>
      <a:accent1>
        <a:srgbClr val="002345"/>
      </a:accent1>
      <a:accent2>
        <a:srgbClr val="00ADE4"/>
      </a:accent2>
      <a:accent3>
        <a:srgbClr val="FF6600"/>
      </a:accent3>
      <a:accent4>
        <a:srgbClr val="31859C"/>
      </a:accent4>
      <a:accent5>
        <a:srgbClr val="660066"/>
      </a:accent5>
      <a:accent6>
        <a:srgbClr val="BEDA0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3798</TotalTime>
  <Words>946</Words>
  <Application>Microsoft Office PowerPoint</Application>
  <PresentationFormat>Widescreen</PresentationFormat>
  <Paragraphs>122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Andes ExtraLight</vt:lpstr>
      <vt:lpstr>Arial</vt:lpstr>
      <vt:lpstr>Arial Bold</vt:lpstr>
      <vt:lpstr>Calibri</vt:lpstr>
      <vt:lpstr>Myriad Pro</vt:lpstr>
      <vt:lpstr>Trebuchet MS</vt:lpstr>
      <vt:lpstr>Wingdings</vt:lpstr>
      <vt:lpstr>WBG GEEDR Master</vt:lpstr>
      <vt:lpstr>WBG Slide</vt:lpstr>
      <vt:lpstr>think-cell Slide</vt:lpstr>
      <vt:lpstr>L’accès aux financements des bailleurs internationaux</vt:lpstr>
      <vt:lpstr>Priorités de la banque mondiale dans le secteur énergétique</vt:lpstr>
      <vt:lpstr>Une Approche compréhensive…</vt:lpstr>
      <vt:lpstr>Une Approche compréhensive…</vt:lpstr>
      <vt:lpstr>PowerPoint Presentation</vt:lpstr>
      <vt:lpstr>Example: Programme pour le développement du marché régional de l’énergie en Afrique de l’Ouest (WA-REMP)</vt:lpstr>
      <vt:lpstr>Exemple : Programme pour le développement des énergies renouvelables en Côte d’Ivoire</vt:lpstr>
      <vt:lpstr>Financement vert</vt:lpstr>
      <vt:lpstr>Marchés du carbone</vt:lpstr>
      <vt:lpstr>Obligations vertes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Donald Rennie</dc:creator>
  <cp:lastModifiedBy>Tu Chi Nguyen</cp:lastModifiedBy>
  <cp:revision>6</cp:revision>
  <dcterms:created xsi:type="dcterms:W3CDTF">2021-09-30T14:03:16Z</dcterms:created>
  <dcterms:modified xsi:type="dcterms:W3CDTF">2024-06-21T18:50:30Z</dcterms:modified>
</cp:coreProperties>
</file>