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4"/>
  </p:notesMasterIdLst>
  <p:sldIdLst>
    <p:sldId id="4726" r:id="rId5"/>
    <p:sldId id="4675" r:id="rId6"/>
    <p:sldId id="4677" r:id="rId7"/>
    <p:sldId id="4757" r:id="rId8"/>
    <p:sldId id="4749" r:id="rId9"/>
    <p:sldId id="4756" r:id="rId10"/>
    <p:sldId id="4685" r:id="rId11"/>
    <p:sldId id="4686" r:id="rId12"/>
    <p:sldId id="263"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A726026-C425-8AD0-6188-DA07EA0F47A0}" name="YOUSSOUF, FOTEH" initials="FY" userId="S::F.YOUSSOUF@afdb.org::48c69ffe-fae8-4bb4-b50e-94ca839ada74" providerId="AD"/>
  <p188:author id="{5A5D1785-E783-CBA5-47FE-6FF6DDA0F6B3}" name="sipallac@gmail.com" initials="s" userId="2944817115b0411c" providerId="Windows Live"/>
  <p188:author id="{19D7F8A2-5CA1-92EF-CEC9-5272B463BF07}" name="DABLA, NOPENYO ESSELASSE" initials="ND" userId="S::N.DABLA@afdb.org::214cbd65-3d6c-47d3-a629-1114e389510c" providerId="AD"/>
  <p188:author id="{D1C3D7DC-2E76-26D0-E5A0-2E0E2A90E299}" name="MUTEPFA, TANYARADZWA" initials="MT" userId="S::T.MUTEPFA@afdb.org::770f1edb-01af-43d9-8d3c-0b05bc1c9681" providerId="AD"/>
  <p188:author id="{A814F0F1-655D-137E-8FD0-793557F8CDC6}" name="YOUSSOUF, FOTEH" initials="YF" userId="S::f.youssouf@afdb.org::48c69ffe-fae8-4bb4-b50e-94ca839ada74"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MUTEPFA, TANYARADZWA" initials="MT" lastIdx="7" clrIdx="6">
    <p:extLst>
      <p:ext uri="{19B8F6BF-5375-455C-9EA6-DF929625EA0E}">
        <p15:presenceInfo xmlns:p15="http://schemas.microsoft.com/office/powerpoint/2012/main" userId="S::T.MUTEPFA@afdb.org::770f1edb-01af-43d9-8d3c-0b05bc1c9681" providerId="AD"/>
      </p:ext>
    </p:extLst>
  </p:cmAuthor>
  <p:cmAuthor id="1" name="BOADZO, ADELE" initials="BA" lastIdx="5" clrIdx="0">
    <p:extLst>
      <p:ext uri="{19B8F6BF-5375-455C-9EA6-DF929625EA0E}">
        <p15:presenceInfo xmlns:p15="http://schemas.microsoft.com/office/powerpoint/2012/main" userId="S::A.BOADZO@afdb.org::9e5dc074-d803-44eb-9447-fdacf76f3732" providerId="AD"/>
      </p:ext>
    </p:extLst>
  </p:cmAuthor>
  <p:cmAuthor id="8" name="NESIAMA MILLER, REGINA" initials="NMR" lastIdx="18" clrIdx="7">
    <p:extLst>
      <p:ext uri="{19B8F6BF-5375-455C-9EA6-DF929625EA0E}">
        <p15:presenceInfo xmlns:p15="http://schemas.microsoft.com/office/powerpoint/2012/main" userId="S::R.NESIAMA@afdb.org::07202bc5-e6f1-4471-9b03-1f2e6a01aad2" providerId="AD"/>
      </p:ext>
    </p:extLst>
  </p:cmAuthor>
  <p:cmAuthor id="2" name="SCHROTH, DANIEL" initials="SD" lastIdx="16" clrIdx="1">
    <p:extLst>
      <p:ext uri="{19B8F6BF-5375-455C-9EA6-DF929625EA0E}">
        <p15:presenceInfo xmlns:p15="http://schemas.microsoft.com/office/powerpoint/2012/main" userId="S::d.schroth@afdb.org::4787e80a-0161-4153-bd5a-90e5e21c2275" providerId="AD"/>
      </p:ext>
    </p:extLst>
  </p:cmAuthor>
  <p:cmAuthor id="9" name="DJAIGBE, PIERRE" initials="DP" lastIdx="2" clrIdx="8">
    <p:extLst>
      <p:ext uri="{19B8F6BF-5375-455C-9EA6-DF929625EA0E}">
        <p15:presenceInfo xmlns:p15="http://schemas.microsoft.com/office/powerpoint/2012/main" userId="S::P.DJAIGBE@AFDB.ORG::31feb032-2640-49be-b5c6-ff288b0af7fb" providerId="AD"/>
      </p:ext>
    </p:extLst>
  </p:cmAuthor>
  <p:cmAuthor id="3" name="SIPALLA, CAROLINE" initials="SC" lastIdx="1" clrIdx="2">
    <p:extLst>
      <p:ext uri="{19B8F6BF-5375-455C-9EA6-DF929625EA0E}">
        <p15:presenceInfo xmlns:p15="http://schemas.microsoft.com/office/powerpoint/2012/main" userId="S::c.sipalla@afdb.org::96f252c9-7b15-4c13-bd67-7c988d002351" providerId="AD"/>
      </p:ext>
    </p:extLst>
  </p:cmAuthor>
  <p:cmAuthor id="4" name="PAL, MONOJEET" initials="PM" lastIdx="3" clrIdx="3">
    <p:extLst>
      <p:ext uri="{19B8F6BF-5375-455C-9EA6-DF929625EA0E}">
        <p15:presenceInfo xmlns:p15="http://schemas.microsoft.com/office/powerpoint/2012/main" userId="S::M.PAL@AFDB.ORG::9c8b7a5b-7275-4023-9ad9-15f0a43a21c2" providerId="AD"/>
      </p:ext>
    </p:extLst>
  </p:cmAuthor>
  <p:cmAuthor id="5" name="KARIUKI, KEVIN KANINA" initials="KKK" lastIdx="13" clrIdx="4">
    <p:extLst>
      <p:ext uri="{19B8F6BF-5375-455C-9EA6-DF929625EA0E}">
        <p15:presenceInfo xmlns:p15="http://schemas.microsoft.com/office/powerpoint/2012/main" userId="S::K.KARIUKI@afdb.org::8837c80c-5d3f-4468-a138-804020c03892" providerId="AD"/>
      </p:ext>
    </p:extLst>
  </p:cmAuthor>
  <p:cmAuthor id="6" name="CURNIER, BENJAMIN" initials="CB" lastIdx="10" clrIdx="5">
    <p:extLst>
      <p:ext uri="{19B8F6BF-5375-455C-9EA6-DF929625EA0E}">
        <p15:presenceInfo xmlns:p15="http://schemas.microsoft.com/office/powerpoint/2012/main" userId="S::B.CURNIER@afdb.org::bfaeb8b9-c7a5-4ae6-a398-b65f1c6c7f5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59"/>
    <a:srgbClr val="EEEDED"/>
    <a:srgbClr val="006600"/>
    <a:srgbClr val="0F7F12"/>
    <a:srgbClr val="008000"/>
    <a:srgbClr val="40C2CF"/>
    <a:srgbClr val="859CC2"/>
    <a:srgbClr val="D0D8E7"/>
    <a:srgbClr val="647B54"/>
    <a:srgbClr val="2E75B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06C5166-C0AE-4762-9AF4-2668BF0F8169}" v="21" dt="2023-10-24T10:35:39.361"/>
    <p1510:client id="{9CD5DF3D-ADB3-485F-8E8F-09DCEAC714A5}" v="5" dt="2023-11-29T15:42:46.4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876" y="10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093EFA-388B-4DAD-8B95-A6E49E249A4E}" type="datetimeFigureOut">
              <a:rPr lang="en-US" smtClean="0"/>
              <a:t>6/25/2024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Cliquez pour modifier les styles de texte du Master</a:t>
            </a:r>
          </a:p>
          <a:p>
            <a:pPr lvl="1"/>
            <a:r>
              <a:rPr lang="en-US"/>
              <a:t>Deuxième niveau</a:t>
            </a:r>
          </a:p>
          <a:p>
            <a:pPr lvl="2"/>
            <a:r>
              <a:rPr lang="en-US"/>
              <a:t>Troisième niveau</a:t>
            </a:r>
          </a:p>
          <a:p>
            <a:pPr lvl="3"/>
            <a:r>
              <a:rPr lang="en-US"/>
              <a:t>Quatrième niveau</a:t>
            </a:r>
          </a:p>
          <a:p>
            <a:pPr lvl="4"/>
            <a:r>
              <a:rPr lang="en-US"/>
              <a:t>Cinquième niveau</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FE1E97-BB6A-40D2-A0F8-CDCA1C9B5DEF}" type="slidenum">
              <a:rPr lang="en-US" smtClean="0"/>
              <a:t>‹#›</a:t>
            </a:fld>
            <a:endParaRPr lang="en-US"/>
          </a:p>
        </p:txBody>
      </p:sp>
    </p:spTree>
    <p:extLst>
      <p:ext uri="{BB962C8B-B14F-4D97-AF65-F5344CB8AC3E}">
        <p14:creationId xmlns:p14="http://schemas.microsoft.com/office/powerpoint/2010/main" val="10852556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C1D51B8-91BB-414A-B4DE-7332F4817286}" type="slidenum">
              <a:rPr lang="en-GB" smtClean="0"/>
              <a:t>1</a:t>
            </a:fld>
            <a:endParaRPr lang="en-GB"/>
          </a:p>
        </p:txBody>
      </p:sp>
    </p:spTree>
    <p:extLst>
      <p:ext uri="{BB962C8B-B14F-4D97-AF65-F5344CB8AC3E}">
        <p14:creationId xmlns:p14="http://schemas.microsoft.com/office/powerpoint/2010/main" val="1963510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a:solidFill>
                <a:schemeClr val="accent6">
                  <a:lumMod val="75000"/>
                </a:schemeClr>
              </a:solidFill>
              <a:latin typeface="Amasis MT Pro Black" panose="02040A04050005020304" pitchFamily="18" charset="0"/>
            </a:endParaRPr>
          </a:p>
        </p:txBody>
      </p:sp>
      <p:sp>
        <p:nvSpPr>
          <p:cNvPr id="4" name="Espace réservé du numéro de diapositive 3"/>
          <p:cNvSpPr>
            <a:spLocks noGrp="1"/>
          </p:cNvSpPr>
          <p:nvPr>
            <p:ph type="sldNum" sz="quarter" idx="10"/>
          </p:nvPr>
        </p:nvSpPr>
        <p:spPr/>
        <p:txBody>
          <a:bodyPr/>
          <a:lstStyle/>
          <a:p>
            <a:fld id="{C01C8631-6F4E-4732-AB90-673F23730CF8}" type="slidenum">
              <a:rPr lang="fr-FR" smtClean="0">
                <a:solidFill>
                  <a:prstClr val="black"/>
                </a:solidFill>
              </a:rPr>
              <a:t>4</a:t>
            </a:fld>
            <a:endParaRPr lang="fr-FR">
              <a:solidFill>
                <a:prstClr val="black"/>
              </a:solidFill>
            </a:endParaRPr>
          </a:p>
        </p:txBody>
      </p:sp>
    </p:spTree>
    <p:extLst>
      <p:ext uri="{BB962C8B-B14F-4D97-AF65-F5344CB8AC3E}">
        <p14:creationId xmlns:p14="http://schemas.microsoft.com/office/powerpoint/2010/main" val="3689081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8CA0A09A-CC59-4643-BA97-AD1A7B9C9403}" type="slidenum">
              <a:rPr lang="en-CA" smtClean="0"/>
              <a:t>6</a:t>
            </a:fld>
            <a:endParaRPr lang="en-CA"/>
          </a:p>
        </p:txBody>
      </p:sp>
    </p:spTree>
    <p:extLst>
      <p:ext uri="{BB962C8B-B14F-4D97-AF65-F5344CB8AC3E}">
        <p14:creationId xmlns:p14="http://schemas.microsoft.com/office/powerpoint/2010/main" val="32442563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lnSpc>
                <a:spcPts val="1500"/>
              </a:lnSpc>
              <a:buFont typeface="Arial" panose="020B0604020202020204" pitchFamily="34" charset="0"/>
              <a:buChar char="•"/>
            </a:pPr>
            <a:r>
              <a:rPr lang="en-GB" sz="1200">
                <a:effectLst/>
                <a:latin typeface="Roboto" panose="02000000000000000000" pitchFamily="2" charset="0"/>
                <a:ea typeface="Roboto" panose="02000000000000000000" pitchFamily="2" charset="0"/>
                <a:cs typeface="Times New Roman" panose="02020603050405020304" pitchFamily="18" charset="0"/>
              </a:rPr>
              <a:t>Messages clés</a:t>
            </a:r>
          </a:p>
          <a:p>
            <a:pPr marL="285750" indent="-285750" algn="just">
              <a:lnSpc>
                <a:spcPts val="1500"/>
              </a:lnSpc>
              <a:buFont typeface="Arial" panose="020B0604020202020204" pitchFamily="34" charset="0"/>
              <a:buChar char="•"/>
            </a:pPr>
            <a:r>
              <a:rPr lang="en-GB" sz="1200">
                <a:latin typeface="Roboto" panose="02000000000000000000" pitchFamily="2" charset="0"/>
                <a:ea typeface="Roboto" panose="02000000000000000000" pitchFamily="2" charset="0"/>
                <a:cs typeface="Times New Roman" panose="02020603050405020304" pitchFamily="18" charset="0"/>
              </a:rPr>
              <a:t>Le mécanisme de </a:t>
            </a:r>
            <a:r>
              <a:rPr lang="en-GB" sz="1200">
                <a:effectLst/>
                <a:latin typeface="Roboto" panose="02000000000000000000" pitchFamily="2" charset="0"/>
                <a:ea typeface="Roboto" panose="02000000000000000000" pitchFamily="2" charset="0"/>
                <a:cs typeface="Times New Roman" panose="02020603050405020304" pitchFamily="18" charset="0"/>
              </a:rPr>
              <a:t>financement Desert to Power G5 </a:t>
            </a:r>
            <a:r>
              <a:rPr lang="en-GB" sz="1200">
                <a:latin typeface="Roboto" panose="02000000000000000000" pitchFamily="2" charset="0"/>
                <a:ea typeface="Roboto" panose="02000000000000000000" pitchFamily="2" charset="0"/>
                <a:cs typeface="Times New Roman" panose="02020603050405020304" pitchFamily="18" charset="0"/>
              </a:rPr>
              <a:t>est une opportunité d'investissement dans le cadre plus large de l'initiative Desert to Power. </a:t>
            </a:r>
          </a:p>
          <a:p>
            <a:pPr algn="just">
              <a:lnSpc>
                <a:spcPts val="1500"/>
              </a:lnSpc>
            </a:pPr>
            <a:endParaRPr lang="en-GB" sz="1200">
              <a:latin typeface="Roboto" panose="02000000000000000000" pitchFamily="2" charset="0"/>
              <a:ea typeface="Roboto" panose="02000000000000000000" pitchFamily="2" charset="0"/>
              <a:cs typeface="Times New Roman" panose="02020603050405020304" pitchFamily="18" charset="0"/>
            </a:endParaRPr>
          </a:p>
          <a:p>
            <a:pPr marL="285750" indent="-285750" algn="just">
              <a:lnSpc>
                <a:spcPts val="1500"/>
              </a:lnSpc>
              <a:buFont typeface="Arial" panose="020B0604020202020204" pitchFamily="34" charset="0"/>
              <a:buChar char="•"/>
            </a:pPr>
            <a:r>
              <a:rPr lang="en-GB" sz="1200">
                <a:effectLst/>
                <a:latin typeface="Roboto" panose="02000000000000000000" pitchFamily="2" charset="0"/>
                <a:ea typeface="Roboto" panose="02000000000000000000" pitchFamily="2" charset="0"/>
                <a:cs typeface="Times New Roman" panose="02020603050405020304" pitchFamily="18" charset="0"/>
              </a:rPr>
              <a:t>Des prêts à des conditions préférentielles </a:t>
            </a:r>
            <a:r>
              <a:rPr lang="en-GB" sz="1200">
                <a:latin typeface="Roboto" panose="02000000000000000000" pitchFamily="2" charset="0"/>
                <a:ea typeface="Roboto" panose="02000000000000000000" pitchFamily="2" charset="0"/>
                <a:cs typeface="Times New Roman" panose="02020603050405020304" pitchFamily="18" charset="0"/>
              </a:rPr>
              <a:t>pourraient être accordés au même niveau que le Fonds mondial de financement.</a:t>
            </a:r>
          </a:p>
          <a:p>
            <a:pPr algn="just">
              <a:lnSpc>
                <a:spcPts val="1500"/>
              </a:lnSpc>
            </a:pPr>
            <a:endParaRPr lang="en-GB" sz="1200">
              <a:effectLst/>
              <a:latin typeface="Roboto" panose="02000000000000000000" pitchFamily="2" charset="0"/>
              <a:ea typeface="Roboto" panose="02000000000000000000" pitchFamily="2" charset="0"/>
              <a:cs typeface="Times New Roman" panose="02020603050405020304" pitchFamily="18" charset="0"/>
            </a:endParaRPr>
          </a:p>
          <a:p>
            <a:pPr marL="285750" indent="-285750" algn="just">
              <a:lnSpc>
                <a:spcPts val="1500"/>
              </a:lnSpc>
              <a:buFont typeface="Arial" panose="020B0604020202020204" pitchFamily="34" charset="0"/>
              <a:buChar char="•"/>
            </a:pPr>
            <a:r>
              <a:rPr lang="en-GB" sz="1200">
                <a:latin typeface="Roboto" panose="02000000000000000000" pitchFamily="2" charset="0"/>
                <a:ea typeface="Roboto" panose="02000000000000000000" pitchFamily="2" charset="0"/>
                <a:cs typeface="Times New Roman" panose="02020603050405020304" pitchFamily="18" charset="0"/>
              </a:rPr>
              <a:t>Outre le financement concessionnel, la CDP est également en mesure de fournir des ressources commerciales lorsque cela est possible.</a:t>
            </a:r>
          </a:p>
          <a:p>
            <a:pPr marL="285750" indent="-285750" algn="just">
              <a:lnSpc>
                <a:spcPts val="1500"/>
              </a:lnSpc>
              <a:buFont typeface="Arial" panose="020B0604020202020204" pitchFamily="34" charset="0"/>
              <a:buChar char="•"/>
            </a:pPr>
            <a:endParaRPr lang="en-GB" sz="1200">
              <a:effectLst/>
              <a:latin typeface="Roboto" panose="02000000000000000000" pitchFamily="2" charset="0"/>
              <a:ea typeface="Roboto" panose="02000000000000000000" pitchFamily="2" charset="0"/>
              <a:cs typeface="Times New Roman" panose="02020603050405020304" pitchFamily="18" charset="0"/>
            </a:endParaRPr>
          </a:p>
          <a:p>
            <a:endParaRPr lang="en-US"/>
          </a:p>
          <a:p>
            <a:endParaRPr lang="en-US"/>
          </a:p>
        </p:txBody>
      </p:sp>
      <p:sp>
        <p:nvSpPr>
          <p:cNvPr id="4" name="Slide Number Placeholder 3"/>
          <p:cNvSpPr>
            <a:spLocks noGrp="1"/>
          </p:cNvSpPr>
          <p:nvPr>
            <p:ph type="sldNum" sz="quarter" idx="5"/>
          </p:nvPr>
        </p:nvSpPr>
        <p:spPr/>
        <p:txBody>
          <a:bodyPr/>
          <a:lstStyle/>
          <a:p>
            <a:fld id="{D7A75726-C4BF-4A35-932E-BA41D9D0D03A}" type="slidenum">
              <a:rPr lang="en-GB" smtClean="0"/>
              <a:t>7</a:t>
            </a:fld>
            <a:endParaRPr lang="en-GB"/>
          </a:p>
        </p:txBody>
      </p:sp>
    </p:spTree>
    <p:extLst>
      <p:ext uri="{BB962C8B-B14F-4D97-AF65-F5344CB8AC3E}">
        <p14:creationId xmlns:p14="http://schemas.microsoft.com/office/powerpoint/2010/main" val="9547845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5950A-50EC-4F02-B8A6-D457B806A52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A9D4196-421C-4BFD-B0D7-4800F5DCC3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F96DB0F-7190-4570-AE1E-619033419DA5}"/>
              </a:ext>
            </a:extLst>
          </p:cNvPr>
          <p:cNvSpPr>
            <a:spLocks noGrp="1"/>
          </p:cNvSpPr>
          <p:nvPr>
            <p:ph type="dt" sz="half" idx="10"/>
          </p:nvPr>
        </p:nvSpPr>
        <p:spPr/>
        <p:txBody>
          <a:bodyPr/>
          <a:lstStyle/>
          <a:p>
            <a:fld id="{017FDEB3-536E-4379-B834-32267DD5A841}" type="datetime1">
              <a:rPr lang="en-US" smtClean="0"/>
              <a:t>6/25/2024</a:t>
            </a:fld>
            <a:endParaRPr lang="en-US"/>
          </a:p>
        </p:txBody>
      </p:sp>
      <p:sp>
        <p:nvSpPr>
          <p:cNvPr id="5" name="Footer Placeholder 4">
            <a:extLst>
              <a:ext uri="{FF2B5EF4-FFF2-40B4-BE49-F238E27FC236}">
                <a16:creationId xmlns:a16="http://schemas.microsoft.com/office/drawing/2014/main" id="{F1D59BB0-F527-450F-A171-4C848B6DB4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9179EB-47EC-44A8-963B-6B0FF56642CE}"/>
              </a:ext>
            </a:extLst>
          </p:cNvPr>
          <p:cNvSpPr>
            <a:spLocks noGrp="1"/>
          </p:cNvSpPr>
          <p:nvPr>
            <p:ph type="sldNum" sz="quarter" idx="12"/>
          </p:nvPr>
        </p:nvSpPr>
        <p:spPr/>
        <p:txBody>
          <a:bodyPr/>
          <a:lstStyle/>
          <a:p>
            <a:fld id="{7C60275C-34BB-4E3A-BFF3-9519743686AB}" type="slidenum">
              <a:rPr lang="en-US" smtClean="0"/>
              <a:pPr/>
              <a:t>‹#›</a:t>
            </a:fld>
            <a:endParaRPr lang="en-US"/>
          </a:p>
        </p:txBody>
      </p:sp>
    </p:spTree>
    <p:extLst>
      <p:ext uri="{BB962C8B-B14F-4D97-AF65-F5344CB8AC3E}">
        <p14:creationId xmlns:p14="http://schemas.microsoft.com/office/powerpoint/2010/main" val="3705900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003DE-EE36-4DAE-929D-E3D0847A137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78B08A1-744F-42A3-8C3F-D71822C9713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2486DF-E100-4BE9-B902-B7C18E750EE7}"/>
              </a:ext>
            </a:extLst>
          </p:cNvPr>
          <p:cNvSpPr>
            <a:spLocks noGrp="1"/>
          </p:cNvSpPr>
          <p:nvPr>
            <p:ph type="dt" sz="half" idx="10"/>
          </p:nvPr>
        </p:nvSpPr>
        <p:spPr/>
        <p:txBody>
          <a:bodyPr/>
          <a:lstStyle/>
          <a:p>
            <a:fld id="{BDAA306D-C233-44AF-8FB4-628256A5C503}" type="datetime1">
              <a:rPr lang="en-US" smtClean="0"/>
              <a:t>6/25/2024</a:t>
            </a:fld>
            <a:endParaRPr lang="en-US"/>
          </a:p>
        </p:txBody>
      </p:sp>
      <p:sp>
        <p:nvSpPr>
          <p:cNvPr id="5" name="Footer Placeholder 4">
            <a:extLst>
              <a:ext uri="{FF2B5EF4-FFF2-40B4-BE49-F238E27FC236}">
                <a16:creationId xmlns:a16="http://schemas.microsoft.com/office/drawing/2014/main" id="{C91A1D0B-F522-48F7-AFFE-BF8CEDDBED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08B07B-BC4D-472F-8613-0CC7DFCCEC81}"/>
              </a:ext>
            </a:extLst>
          </p:cNvPr>
          <p:cNvSpPr>
            <a:spLocks noGrp="1"/>
          </p:cNvSpPr>
          <p:nvPr>
            <p:ph type="sldNum" sz="quarter" idx="12"/>
          </p:nvPr>
        </p:nvSpPr>
        <p:spPr/>
        <p:txBody>
          <a:bodyPr/>
          <a:lstStyle/>
          <a:p>
            <a:fld id="{7C60275C-34BB-4E3A-BFF3-9519743686AB}" type="slidenum">
              <a:rPr lang="en-US" smtClean="0"/>
              <a:pPr/>
              <a:t>‹#›</a:t>
            </a:fld>
            <a:endParaRPr lang="en-US"/>
          </a:p>
        </p:txBody>
      </p:sp>
    </p:spTree>
    <p:extLst>
      <p:ext uri="{BB962C8B-B14F-4D97-AF65-F5344CB8AC3E}">
        <p14:creationId xmlns:p14="http://schemas.microsoft.com/office/powerpoint/2010/main" val="35733875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43D4C4-0208-4464-8F55-F4C276F9B3A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0FCE7-627E-41BF-9A19-1C81CF37C0B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B7242BD-AF3A-4B72-B38A-8374761FC87B}"/>
              </a:ext>
            </a:extLst>
          </p:cNvPr>
          <p:cNvSpPr>
            <a:spLocks noGrp="1"/>
          </p:cNvSpPr>
          <p:nvPr>
            <p:ph type="dt" sz="half" idx="10"/>
          </p:nvPr>
        </p:nvSpPr>
        <p:spPr/>
        <p:txBody>
          <a:bodyPr/>
          <a:lstStyle/>
          <a:p>
            <a:fld id="{876399E4-A84C-483E-A83C-D38008C43AB4}" type="datetime1">
              <a:rPr lang="en-US" smtClean="0"/>
              <a:t>6/25/2024</a:t>
            </a:fld>
            <a:endParaRPr lang="en-US"/>
          </a:p>
        </p:txBody>
      </p:sp>
      <p:sp>
        <p:nvSpPr>
          <p:cNvPr id="5" name="Footer Placeholder 4">
            <a:extLst>
              <a:ext uri="{FF2B5EF4-FFF2-40B4-BE49-F238E27FC236}">
                <a16:creationId xmlns:a16="http://schemas.microsoft.com/office/drawing/2014/main" id="{C1BB88F6-20FF-4CC9-A7C2-C344CE7BE9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9419AE-1262-46D8-B026-66AC824A5C9D}"/>
              </a:ext>
            </a:extLst>
          </p:cNvPr>
          <p:cNvSpPr>
            <a:spLocks noGrp="1"/>
          </p:cNvSpPr>
          <p:nvPr>
            <p:ph type="sldNum" sz="quarter" idx="12"/>
          </p:nvPr>
        </p:nvSpPr>
        <p:spPr/>
        <p:txBody>
          <a:bodyPr/>
          <a:lstStyle/>
          <a:p>
            <a:fld id="{7C60275C-34BB-4E3A-BFF3-9519743686AB}" type="slidenum">
              <a:rPr lang="en-US" smtClean="0"/>
              <a:pPr/>
              <a:t>‹#›</a:t>
            </a:fld>
            <a:endParaRPr lang="en-US"/>
          </a:p>
        </p:txBody>
      </p:sp>
    </p:spTree>
    <p:extLst>
      <p:ext uri="{BB962C8B-B14F-4D97-AF65-F5344CB8AC3E}">
        <p14:creationId xmlns:p14="http://schemas.microsoft.com/office/powerpoint/2010/main" val="28123083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77454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F8726-153E-4D89-B5EA-221C714A361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532E623-4A8B-4784-81D8-F888254B80E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DB48C2-3B35-4EAB-BB9E-9F9D147A69DC}"/>
              </a:ext>
            </a:extLst>
          </p:cNvPr>
          <p:cNvSpPr>
            <a:spLocks noGrp="1"/>
          </p:cNvSpPr>
          <p:nvPr>
            <p:ph type="dt" sz="half" idx="10"/>
          </p:nvPr>
        </p:nvSpPr>
        <p:spPr/>
        <p:txBody>
          <a:bodyPr/>
          <a:lstStyle/>
          <a:p>
            <a:fld id="{6EEA2766-4D65-45A5-8BEA-89A9F2444AE3}" type="datetime1">
              <a:rPr lang="en-US" smtClean="0"/>
              <a:t>6/25/2024</a:t>
            </a:fld>
            <a:endParaRPr lang="en-US"/>
          </a:p>
        </p:txBody>
      </p:sp>
      <p:sp>
        <p:nvSpPr>
          <p:cNvPr id="5" name="Footer Placeholder 4">
            <a:extLst>
              <a:ext uri="{FF2B5EF4-FFF2-40B4-BE49-F238E27FC236}">
                <a16:creationId xmlns:a16="http://schemas.microsoft.com/office/drawing/2014/main" id="{9BF1D899-AECA-4634-BFED-FE347DB5E6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3FC2FA-8FDD-49D0-96D2-8EFF758C4718}"/>
              </a:ext>
            </a:extLst>
          </p:cNvPr>
          <p:cNvSpPr>
            <a:spLocks noGrp="1"/>
          </p:cNvSpPr>
          <p:nvPr>
            <p:ph type="sldNum" sz="quarter" idx="12"/>
          </p:nvPr>
        </p:nvSpPr>
        <p:spPr/>
        <p:txBody>
          <a:bodyPr/>
          <a:lstStyle/>
          <a:p>
            <a:fld id="{7C60275C-34BB-4E3A-BFF3-9519743686AB}" type="slidenum">
              <a:rPr lang="en-US" smtClean="0"/>
              <a:pPr/>
              <a:t>‹#›</a:t>
            </a:fld>
            <a:endParaRPr lang="en-US"/>
          </a:p>
        </p:txBody>
      </p:sp>
    </p:spTree>
    <p:extLst>
      <p:ext uri="{BB962C8B-B14F-4D97-AF65-F5344CB8AC3E}">
        <p14:creationId xmlns:p14="http://schemas.microsoft.com/office/powerpoint/2010/main" val="1334722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02BB3-3759-48BF-AE1E-37E7507A9E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AABBE79-06A8-49FB-A034-6AEDB9D62D7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E8C7271-3D41-43E1-B9B4-4548CA9E9C33}"/>
              </a:ext>
            </a:extLst>
          </p:cNvPr>
          <p:cNvSpPr>
            <a:spLocks noGrp="1"/>
          </p:cNvSpPr>
          <p:nvPr>
            <p:ph type="dt" sz="half" idx="10"/>
          </p:nvPr>
        </p:nvSpPr>
        <p:spPr/>
        <p:txBody>
          <a:bodyPr/>
          <a:lstStyle/>
          <a:p>
            <a:fld id="{00F00CC7-8470-4334-86F4-327BE7952AB0}" type="datetime1">
              <a:rPr lang="en-US" smtClean="0"/>
              <a:t>6/25/2024</a:t>
            </a:fld>
            <a:endParaRPr lang="en-US"/>
          </a:p>
        </p:txBody>
      </p:sp>
      <p:sp>
        <p:nvSpPr>
          <p:cNvPr id="5" name="Footer Placeholder 4">
            <a:extLst>
              <a:ext uri="{FF2B5EF4-FFF2-40B4-BE49-F238E27FC236}">
                <a16:creationId xmlns:a16="http://schemas.microsoft.com/office/drawing/2014/main" id="{62283A8C-5C73-4FC4-B03B-827B52552B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7DB9CC-C50A-4585-AD22-23C890F92A35}"/>
              </a:ext>
            </a:extLst>
          </p:cNvPr>
          <p:cNvSpPr>
            <a:spLocks noGrp="1"/>
          </p:cNvSpPr>
          <p:nvPr>
            <p:ph type="sldNum" sz="quarter" idx="12"/>
          </p:nvPr>
        </p:nvSpPr>
        <p:spPr/>
        <p:txBody>
          <a:bodyPr/>
          <a:lstStyle/>
          <a:p>
            <a:fld id="{7C60275C-34BB-4E3A-BFF3-9519743686AB}" type="slidenum">
              <a:rPr lang="en-US" smtClean="0"/>
              <a:pPr/>
              <a:t>‹#›</a:t>
            </a:fld>
            <a:endParaRPr lang="en-US"/>
          </a:p>
        </p:txBody>
      </p:sp>
    </p:spTree>
    <p:extLst>
      <p:ext uri="{BB962C8B-B14F-4D97-AF65-F5344CB8AC3E}">
        <p14:creationId xmlns:p14="http://schemas.microsoft.com/office/powerpoint/2010/main" val="36340794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33F6A-5AAD-4079-A7C7-F9F3F5AA1F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D6114F5-92DF-4F71-B4F8-00953C24CD4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080D956-C959-4F17-9692-FFE573FB50C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7C36621-4541-49B6-9462-00B8C3246AAB}"/>
              </a:ext>
            </a:extLst>
          </p:cNvPr>
          <p:cNvSpPr>
            <a:spLocks noGrp="1"/>
          </p:cNvSpPr>
          <p:nvPr>
            <p:ph type="dt" sz="half" idx="10"/>
          </p:nvPr>
        </p:nvSpPr>
        <p:spPr/>
        <p:txBody>
          <a:bodyPr/>
          <a:lstStyle/>
          <a:p>
            <a:fld id="{C33330ED-6F5A-4C01-A302-D219F9B51DCA}" type="datetime1">
              <a:rPr lang="en-US" smtClean="0"/>
              <a:t>6/25/2024</a:t>
            </a:fld>
            <a:endParaRPr lang="en-US"/>
          </a:p>
        </p:txBody>
      </p:sp>
      <p:sp>
        <p:nvSpPr>
          <p:cNvPr id="6" name="Footer Placeholder 5">
            <a:extLst>
              <a:ext uri="{FF2B5EF4-FFF2-40B4-BE49-F238E27FC236}">
                <a16:creationId xmlns:a16="http://schemas.microsoft.com/office/drawing/2014/main" id="{E66676A1-5D87-455F-9D12-93BD6F96B08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D363552-D40D-4C71-860E-45E5B3A73C5D}"/>
              </a:ext>
            </a:extLst>
          </p:cNvPr>
          <p:cNvSpPr>
            <a:spLocks noGrp="1"/>
          </p:cNvSpPr>
          <p:nvPr>
            <p:ph type="sldNum" sz="quarter" idx="12"/>
          </p:nvPr>
        </p:nvSpPr>
        <p:spPr/>
        <p:txBody>
          <a:bodyPr/>
          <a:lstStyle/>
          <a:p>
            <a:fld id="{7C60275C-34BB-4E3A-BFF3-9519743686AB}" type="slidenum">
              <a:rPr lang="en-US" smtClean="0"/>
              <a:pPr/>
              <a:t>‹#›</a:t>
            </a:fld>
            <a:endParaRPr lang="en-US"/>
          </a:p>
        </p:txBody>
      </p:sp>
    </p:spTree>
    <p:extLst>
      <p:ext uri="{BB962C8B-B14F-4D97-AF65-F5344CB8AC3E}">
        <p14:creationId xmlns:p14="http://schemas.microsoft.com/office/powerpoint/2010/main" val="3802687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F4E27-E016-4692-B226-8C452108BF0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5A94023-3375-4D99-B76F-A454E65F7B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DB96B1E-5F49-431E-AD39-5BF42DD520B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0B005F5-1FD7-4096-B725-A2A84BA160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552C705-3B86-43A7-A61F-2805D93CC71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49C0C62-44EF-45AE-8C60-0E3B75FC38C1}"/>
              </a:ext>
            </a:extLst>
          </p:cNvPr>
          <p:cNvSpPr>
            <a:spLocks noGrp="1"/>
          </p:cNvSpPr>
          <p:nvPr>
            <p:ph type="dt" sz="half" idx="10"/>
          </p:nvPr>
        </p:nvSpPr>
        <p:spPr/>
        <p:txBody>
          <a:bodyPr/>
          <a:lstStyle/>
          <a:p>
            <a:fld id="{0F4414F3-1D7B-41D7-A592-003C7A838B59}" type="datetime1">
              <a:rPr lang="en-US" smtClean="0"/>
              <a:t>6/25/2024</a:t>
            </a:fld>
            <a:endParaRPr lang="en-US"/>
          </a:p>
        </p:txBody>
      </p:sp>
      <p:sp>
        <p:nvSpPr>
          <p:cNvPr id="8" name="Footer Placeholder 7">
            <a:extLst>
              <a:ext uri="{FF2B5EF4-FFF2-40B4-BE49-F238E27FC236}">
                <a16:creationId xmlns:a16="http://schemas.microsoft.com/office/drawing/2014/main" id="{8A0C35F8-6ED3-431F-9A88-2BBD5C7D641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7F79E07-3174-4ED6-9D4C-20C88790DFEB}"/>
              </a:ext>
            </a:extLst>
          </p:cNvPr>
          <p:cNvSpPr>
            <a:spLocks noGrp="1"/>
          </p:cNvSpPr>
          <p:nvPr>
            <p:ph type="sldNum" sz="quarter" idx="12"/>
          </p:nvPr>
        </p:nvSpPr>
        <p:spPr/>
        <p:txBody>
          <a:bodyPr/>
          <a:lstStyle/>
          <a:p>
            <a:fld id="{7C60275C-34BB-4E3A-BFF3-9519743686AB}" type="slidenum">
              <a:rPr lang="en-US" smtClean="0"/>
              <a:pPr/>
              <a:t>‹#›</a:t>
            </a:fld>
            <a:endParaRPr lang="en-US"/>
          </a:p>
        </p:txBody>
      </p:sp>
    </p:spTree>
    <p:extLst>
      <p:ext uri="{BB962C8B-B14F-4D97-AF65-F5344CB8AC3E}">
        <p14:creationId xmlns:p14="http://schemas.microsoft.com/office/powerpoint/2010/main" val="3453061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ED6D05-3F66-43CA-A00C-4987CF7CDF0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3D40239-131E-4CE2-B217-7046511949C1}"/>
              </a:ext>
            </a:extLst>
          </p:cNvPr>
          <p:cNvSpPr>
            <a:spLocks noGrp="1"/>
          </p:cNvSpPr>
          <p:nvPr>
            <p:ph type="dt" sz="half" idx="10"/>
          </p:nvPr>
        </p:nvSpPr>
        <p:spPr/>
        <p:txBody>
          <a:bodyPr/>
          <a:lstStyle/>
          <a:p>
            <a:fld id="{A96CE4FC-F880-4C04-9FF1-503BFB87FADC}" type="datetime1">
              <a:rPr lang="en-US" smtClean="0"/>
              <a:t>6/25/2024</a:t>
            </a:fld>
            <a:endParaRPr lang="en-US"/>
          </a:p>
        </p:txBody>
      </p:sp>
      <p:sp>
        <p:nvSpPr>
          <p:cNvPr id="4" name="Footer Placeholder 3">
            <a:extLst>
              <a:ext uri="{FF2B5EF4-FFF2-40B4-BE49-F238E27FC236}">
                <a16:creationId xmlns:a16="http://schemas.microsoft.com/office/drawing/2014/main" id="{9564CAEE-82DB-4F08-870A-7D193880694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2A83571-9B53-40F5-A79F-4AD80354B0B5}"/>
              </a:ext>
            </a:extLst>
          </p:cNvPr>
          <p:cNvSpPr>
            <a:spLocks noGrp="1"/>
          </p:cNvSpPr>
          <p:nvPr>
            <p:ph type="sldNum" sz="quarter" idx="12"/>
          </p:nvPr>
        </p:nvSpPr>
        <p:spPr/>
        <p:txBody>
          <a:bodyPr/>
          <a:lstStyle/>
          <a:p>
            <a:fld id="{7C60275C-34BB-4E3A-BFF3-9519743686AB}" type="slidenum">
              <a:rPr lang="en-US" smtClean="0"/>
              <a:pPr/>
              <a:t>‹#›</a:t>
            </a:fld>
            <a:endParaRPr lang="en-US"/>
          </a:p>
        </p:txBody>
      </p:sp>
    </p:spTree>
    <p:extLst>
      <p:ext uri="{BB962C8B-B14F-4D97-AF65-F5344CB8AC3E}">
        <p14:creationId xmlns:p14="http://schemas.microsoft.com/office/powerpoint/2010/main" val="839399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8C4AAD9-17C4-4BB9-B0F8-6838C18925CE}"/>
              </a:ext>
            </a:extLst>
          </p:cNvPr>
          <p:cNvSpPr>
            <a:spLocks noGrp="1"/>
          </p:cNvSpPr>
          <p:nvPr>
            <p:ph type="dt" sz="half" idx="10"/>
          </p:nvPr>
        </p:nvSpPr>
        <p:spPr/>
        <p:txBody>
          <a:bodyPr/>
          <a:lstStyle/>
          <a:p>
            <a:fld id="{63FF0B5F-356E-4FEB-B26A-A9A7B91CB220}" type="datetime1">
              <a:rPr lang="en-US" smtClean="0"/>
              <a:t>6/25/2024</a:t>
            </a:fld>
            <a:endParaRPr lang="en-US"/>
          </a:p>
        </p:txBody>
      </p:sp>
      <p:sp>
        <p:nvSpPr>
          <p:cNvPr id="3" name="Footer Placeholder 2">
            <a:extLst>
              <a:ext uri="{FF2B5EF4-FFF2-40B4-BE49-F238E27FC236}">
                <a16:creationId xmlns:a16="http://schemas.microsoft.com/office/drawing/2014/main" id="{D421E705-A67C-4135-82F5-0C9CF63CFE2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5271697-3C7F-46BD-9EDC-2AE06529FA5E}"/>
              </a:ext>
            </a:extLst>
          </p:cNvPr>
          <p:cNvSpPr>
            <a:spLocks noGrp="1"/>
          </p:cNvSpPr>
          <p:nvPr>
            <p:ph type="sldNum" sz="quarter" idx="12"/>
          </p:nvPr>
        </p:nvSpPr>
        <p:spPr/>
        <p:txBody>
          <a:bodyPr/>
          <a:lstStyle/>
          <a:p>
            <a:fld id="{7C60275C-34BB-4E3A-BFF3-9519743686AB}" type="slidenum">
              <a:rPr lang="en-US" smtClean="0"/>
              <a:pPr/>
              <a:t>‹#›</a:t>
            </a:fld>
            <a:endParaRPr lang="en-US"/>
          </a:p>
        </p:txBody>
      </p:sp>
    </p:spTree>
    <p:extLst>
      <p:ext uri="{BB962C8B-B14F-4D97-AF65-F5344CB8AC3E}">
        <p14:creationId xmlns:p14="http://schemas.microsoft.com/office/powerpoint/2010/main" val="524800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15FDA-D475-49AE-BEA6-7513959E4E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C15A589-EB18-4ABB-9354-5345461605E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832DA9E-57CA-4D79-9F95-97C420E270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909A32-2479-4145-9BE6-2A604FA29949}"/>
              </a:ext>
            </a:extLst>
          </p:cNvPr>
          <p:cNvSpPr>
            <a:spLocks noGrp="1"/>
          </p:cNvSpPr>
          <p:nvPr>
            <p:ph type="dt" sz="half" idx="10"/>
          </p:nvPr>
        </p:nvSpPr>
        <p:spPr/>
        <p:txBody>
          <a:bodyPr/>
          <a:lstStyle/>
          <a:p>
            <a:fld id="{298BAF0F-AA39-4D67-B0C6-6642D0848EB4}" type="datetime1">
              <a:rPr lang="en-US" smtClean="0"/>
              <a:t>6/25/2024</a:t>
            </a:fld>
            <a:endParaRPr lang="en-US"/>
          </a:p>
        </p:txBody>
      </p:sp>
      <p:sp>
        <p:nvSpPr>
          <p:cNvPr id="6" name="Footer Placeholder 5">
            <a:extLst>
              <a:ext uri="{FF2B5EF4-FFF2-40B4-BE49-F238E27FC236}">
                <a16:creationId xmlns:a16="http://schemas.microsoft.com/office/drawing/2014/main" id="{1CE88BAD-4655-4269-B757-093D71521C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14A406-90E0-4BEE-9925-419895581BC5}"/>
              </a:ext>
            </a:extLst>
          </p:cNvPr>
          <p:cNvSpPr>
            <a:spLocks noGrp="1"/>
          </p:cNvSpPr>
          <p:nvPr>
            <p:ph type="sldNum" sz="quarter" idx="12"/>
          </p:nvPr>
        </p:nvSpPr>
        <p:spPr/>
        <p:txBody>
          <a:bodyPr/>
          <a:lstStyle/>
          <a:p>
            <a:fld id="{7C60275C-34BB-4E3A-BFF3-9519743686AB}" type="slidenum">
              <a:rPr lang="en-US" smtClean="0"/>
              <a:pPr/>
              <a:t>‹#›</a:t>
            </a:fld>
            <a:endParaRPr lang="en-US"/>
          </a:p>
        </p:txBody>
      </p:sp>
    </p:spTree>
    <p:extLst>
      <p:ext uri="{BB962C8B-B14F-4D97-AF65-F5344CB8AC3E}">
        <p14:creationId xmlns:p14="http://schemas.microsoft.com/office/powerpoint/2010/main" val="2692174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2E826-B07D-42F5-B33B-8E0E93F5229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737501D-60EA-4CFE-B731-E3BF27EE61C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8E095F5-85A5-455C-963A-39B727DDE3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9A53E33-2170-402D-841D-0CAE8DDBD93F}"/>
              </a:ext>
            </a:extLst>
          </p:cNvPr>
          <p:cNvSpPr>
            <a:spLocks noGrp="1"/>
          </p:cNvSpPr>
          <p:nvPr>
            <p:ph type="dt" sz="half" idx="10"/>
          </p:nvPr>
        </p:nvSpPr>
        <p:spPr/>
        <p:txBody>
          <a:bodyPr/>
          <a:lstStyle/>
          <a:p>
            <a:fld id="{7876BE9F-1016-4D9D-A603-6A1A4FA5E616}" type="datetime1">
              <a:rPr lang="en-US" smtClean="0"/>
              <a:t>6/25/2024</a:t>
            </a:fld>
            <a:endParaRPr lang="en-US"/>
          </a:p>
        </p:txBody>
      </p:sp>
      <p:sp>
        <p:nvSpPr>
          <p:cNvPr id="6" name="Footer Placeholder 5">
            <a:extLst>
              <a:ext uri="{FF2B5EF4-FFF2-40B4-BE49-F238E27FC236}">
                <a16:creationId xmlns:a16="http://schemas.microsoft.com/office/drawing/2014/main" id="{DBC76081-388B-4D15-A21C-526275CE48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D6E6B3-9771-4833-9B27-1FE865105BA4}"/>
              </a:ext>
            </a:extLst>
          </p:cNvPr>
          <p:cNvSpPr>
            <a:spLocks noGrp="1"/>
          </p:cNvSpPr>
          <p:nvPr>
            <p:ph type="sldNum" sz="quarter" idx="12"/>
          </p:nvPr>
        </p:nvSpPr>
        <p:spPr/>
        <p:txBody>
          <a:bodyPr/>
          <a:lstStyle/>
          <a:p>
            <a:fld id="{7C60275C-34BB-4E3A-BFF3-9519743686AB}" type="slidenum">
              <a:rPr lang="en-US" smtClean="0"/>
              <a:pPr/>
              <a:t>‹#›</a:t>
            </a:fld>
            <a:endParaRPr lang="en-US"/>
          </a:p>
        </p:txBody>
      </p:sp>
    </p:spTree>
    <p:extLst>
      <p:ext uri="{BB962C8B-B14F-4D97-AF65-F5344CB8AC3E}">
        <p14:creationId xmlns:p14="http://schemas.microsoft.com/office/powerpoint/2010/main" val="2541601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7C61AC-E00E-4ADF-85B5-39C7715491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Cliquez pour modifier le style du titre principal</a:t>
            </a:r>
          </a:p>
        </p:txBody>
      </p:sp>
      <p:sp>
        <p:nvSpPr>
          <p:cNvPr id="3" name="Text Placeholder 2">
            <a:extLst>
              <a:ext uri="{FF2B5EF4-FFF2-40B4-BE49-F238E27FC236}">
                <a16:creationId xmlns:a16="http://schemas.microsoft.com/office/drawing/2014/main" id="{688C7F7D-6BAC-4C29-AFE4-AFFB69555A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Cliquez pour modifier les styles de texte du Master</a:t>
            </a:r>
          </a:p>
          <a:p>
            <a:pPr lvl="1"/>
            <a:r>
              <a:rPr lang="en-US"/>
              <a:t>Deuxième niveau</a:t>
            </a:r>
          </a:p>
          <a:p>
            <a:pPr lvl="2"/>
            <a:r>
              <a:rPr lang="en-US"/>
              <a:t>Troisième niveau</a:t>
            </a:r>
          </a:p>
          <a:p>
            <a:pPr lvl="3"/>
            <a:r>
              <a:rPr lang="en-US"/>
              <a:t>Quatrième niveau</a:t>
            </a:r>
          </a:p>
          <a:p>
            <a:pPr lvl="4"/>
            <a:r>
              <a:rPr lang="en-US"/>
              <a:t>Cinquième niveau</a:t>
            </a:r>
          </a:p>
        </p:txBody>
      </p:sp>
      <p:sp>
        <p:nvSpPr>
          <p:cNvPr id="4" name="Date Placeholder 3">
            <a:extLst>
              <a:ext uri="{FF2B5EF4-FFF2-40B4-BE49-F238E27FC236}">
                <a16:creationId xmlns:a16="http://schemas.microsoft.com/office/drawing/2014/main" id="{DB280E57-EC70-4233-92BE-4F15125B46B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396769-D9ED-447E-BE28-1DD586AA78DD}" type="datetime1">
              <a:rPr lang="en-US" smtClean="0"/>
              <a:t>6/25/2024</a:t>
            </a:fld>
            <a:endParaRPr lang="en-US"/>
          </a:p>
        </p:txBody>
      </p:sp>
      <p:sp>
        <p:nvSpPr>
          <p:cNvPr id="5" name="Footer Placeholder 4">
            <a:extLst>
              <a:ext uri="{FF2B5EF4-FFF2-40B4-BE49-F238E27FC236}">
                <a16:creationId xmlns:a16="http://schemas.microsoft.com/office/drawing/2014/main" id="{367D2BD8-EC6A-4E64-AD6B-37416B5CEA0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D668E2B-9D9D-45EB-BE8A-850E32A3F9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60275C-34BB-4E3A-BFF3-9519743686AB}" type="slidenum">
              <a:rPr lang="en-US" smtClean="0"/>
              <a:t>‹#›</a:t>
            </a:fld>
            <a:endParaRPr lang="en-US"/>
          </a:p>
        </p:txBody>
      </p:sp>
    </p:spTree>
    <p:extLst>
      <p:ext uri="{BB962C8B-B14F-4D97-AF65-F5344CB8AC3E}">
        <p14:creationId xmlns:p14="http://schemas.microsoft.com/office/powerpoint/2010/main" val="4348862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hyperlink" Target="https://www.afdb.org/en/news-and-events/multimedia/video/desert-power-lets-turn-africa-renewable-energy-powerhouse-46519"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18" Type="http://schemas.openxmlformats.org/officeDocument/2006/relationships/image" Target="../media/image21.png"/><Relationship Id="rId3" Type="http://schemas.openxmlformats.org/officeDocument/2006/relationships/image" Target="../media/image6.emf"/><Relationship Id="rId7" Type="http://schemas.openxmlformats.org/officeDocument/2006/relationships/image" Target="../media/image10.emf"/><Relationship Id="rId12" Type="http://schemas.openxmlformats.org/officeDocument/2006/relationships/image" Target="../media/image15.png"/><Relationship Id="rId17" Type="http://schemas.openxmlformats.org/officeDocument/2006/relationships/image" Target="../media/image20.svg"/><Relationship Id="rId2" Type="http://schemas.openxmlformats.org/officeDocument/2006/relationships/image" Target="../media/image4.png"/><Relationship Id="rId16"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9.emf"/><Relationship Id="rId11" Type="http://schemas.openxmlformats.org/officeDocument/2006/relationships/image" Target="../media/image14.svg"/><Relationship Id="rId5" Type="http://schemas.openxmlformats.org/officeDocument/2006/relationships/image" Target="../media/image8.emf"/><Relationship Id="rId15" Type="http://schemas.openxmlformats.org/officeDocument/2006/relationships/image" Target="../media/image18.svg"/><Relationship Id="rId10" Type="http://schemas.openxmlformats.org/officeDocument/2006/relationships/image" Target="../media/image13.png"/><Relationship Id="rId19" Type="http://schemas.openxmlformats.org/officeDocument/2006/relationships/image" Target="../media/image22.svg"/><Relationship Id="rId4" Type="http://schemas.openxmlformats.org/officeDocument/2006/relationships/image" Target="../media/image7.emf"/><Relationship Id="rId9" Type="http://schemas.openxmlformats.org/officeDocument/2006/relationships/image" Target="../media/image12.svg"/><Relationship Id="rId14" Type="http://schemas.openxmlformats.org/officeDocument/2006/relationships/image" Target="../media/image17.png"/></Relationships>
</file>

<file path=ppt/slides/_rels/slide4.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png"/><Relationship Id="rId18" Type="http://schemas.openxmlformats.org/officeDocument/2006/relationships/image" Target="../media/image38.png"/><Relationship Id="rId26" Type="http://schemas.openxmlformats.org/officeDocument/2006/relationships/image" Target="../media/image46.png"/><Relationship Id="rId3" Type="http://schemas.openxmlformats.org/officeDocument/2006/relationships/image" Target="../media/image23.png"/><Relationship Id="rId21" Type="http://schemas.openxmlformats.org/officeDocument/2006/relationships/image" Target="../media/image41.png"/><Relationship Id="rId7" Type="http://schemas.openxmlformats.org/officeDocument/2006/relationships/image" Target="../media/image27.png"/><Relationship Id="rId12" Type="http://schemas.openxmlformats.org/officeDocument/2006/relationships/image" Target="../media/image32.png"/><Relationship Id="rId17" Type="http://schemas.openxmlformats.org/officeDocument/2006/relationships/image" Target="../media/image37.png"/><Relationship Id="rId25" Type="http://schemas.openxmlformats.org/officeDocument/2006/relationships/image" Target="../media/image45.png"/><Relationship Id="rId2" Type="http://schemas.openxmlformats.org/officeDocument/2006/relationships/notesSlide" Target="../notesSlides/notesSlide2.xml"/><Relationship Id="rId16" Type="http://schemas.openxmlformats.org/officeDocument/2006/relationships/image" Target="../media/image36.png"/><Relationship Id="rId20" Type="http://schemas.openxmlformats.org/officeDocument/2006/relationships/image" Target="../media/image40.png"/><Relationship Id="rId1" Type="http://schemas.openxmlformats.org/officeDocument/2006/relationships/slideLayout" Target="../slideLayouts/slideLayout7.xml"/><Relationship Id="rId6" Type="http://schemas.openxmlformats.org/officeDocument/2006/relationships/image" Target="../media/image26.png"/><Relationship Id="rId11" Type="http://schemas.openxmlformats.org/officeDocument/2006/relationships/image" Target="../media/image31.png"/><Relationship Id="rId24" Type="http://schemas.openxmlformats.org/officeDocument/2006/relationships/image" Target="../media/image44.png"/><Relationship Id="rId5" Type="http://schemas.openxmlformats.org/officeDocument/2006/relationships/image" Target="../media/image25.png"/><Relationship Id="rId15" Type="http://schemas.openxmlformats.org/officeDocument/2006/relationships/image" Target="../media/image35.jpeg"/><Relationship Id="rId23" Type="http://schemas.openxmlformats.org/officeDocument/2006/relationships/image" Target="../media/image43.png"/><Relationship Id="rId10" Type="http://schemas.openxmlformats.org/officeDocument/2006/relationships/image" Target="../media/image30.jpeg"/><Relationship Id="rId19" Type="http://schemas.openxmlformats.org/officeDocument/2006/relationships/image" Target="../media/image39.gif"/><Relationship Id="rId4" Type="http://schemas.openxmlformats.org/officeDocument/2006/relationships/image" Target="../media/image24.png"/><Relationship Id="rId9" Type="http://schemas.openxmlformats.org/officeDocument/2006/relationships/image" Target="../media/image29.emf"/><Relationship Id="rId14" Type="http://schemas.openxmlformats.org/officeDocument/2006/relationships/image" Target="../media/image34.png"/><Relationship Id="rId22" Type="http://schemas.openxmlformats.org/officeDocument/2006/relationships/image" Target="../media/image42.png"/><Relationship Id="rId27" Type="http://schemas.openxmlformats.org/officeDocument/2006/relationships/image" Target="../media/image47.png"/></Relationships>
</file>

<file path=ppt/slides/_rels/slide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54.svg"/><Relationship Id="rId3" Type="http://schemas.openxmlformats.org/officeDocument/2006/relationships/image" Target="../media/image25.png"/><Relationship Id="rId7" Type="http://schemas.openxmlformats.org/officeDocument/2006/relationships/image" Target="../media/image5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2.svg"/><Relationship Id="rId5" Type="http://schemas.openxmlformats.org/officeDocument/2006/relationships/image" Target="../media/image51.png"/><Relationship Id="rId4" Type="http://schemas.openxmlformats.org/officeDocument/2006/relationships/image" Target="../media/image50.png"/><Relationship Id="rId9"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56.svg"/><Relationship Id="rId2" Type="http://schemas.openxmlformats.org/officeDocument/2006/relationships/image" Target="../media/image55.png"/><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Diagram&#10;&#10;Description automatically generated">
            <a:extLst>
              <a:ext uri="{FF2B5EF4-FFF2-40B4-BE49-F238E27FC236}">
                <a16:creationId xmlns:a16="http://schemas.microsoft.com/office/drawing/2014/main" id="{EFDAD5E1-34C7-46A7-A8F5-13197FFC26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0815" cy="6858000"/>
          </a:xfrm>
          <a:prstGeom prst="rect">
            <a:avLst/>
          </a:prstGeom>
        </p:spPr>
      </p:pic>
      <p:sp>
        <p:nvSpPr>
          <p:cNvPr id="26" name="Rectangle 25">
            <a:extLst>
              <a:ext uri="{FF2B5EF4-FFF2-40B4-BE49-F238E27FC236}">
                <a16:creationId xmlns:a16="http://schemas.microsoft.com/office/drawing/2014/main" id="{DB63B1F2-E5DE-4420-B302-C89004403DCD}"/>
              </a:ext>
            </a:extLst>
          </p:cNvPr>
          <p:cNvSpPr/>
          <p:nvPr/>
        </p:nvSpPr>
        <p:spPr>
          <a:xfrm>
            <a:off x="2292738" y="2864058"/>
            <a:ext cx="7605337" cy="584775"/>
          </a:xfrm>
          <a:prstGeom prst="rect">
            <a:avLst/>
          </a:prstGeom>
          <a:noFill/>
        </p:spPr>
        <p:txBody>
          <a:bodyPr wrap="square" anchor="ctr">
            <a:spAutoFit/>
          </a:bodyPr>
          <a:lstStyle/>
          <a:p>
            <a:pPr lvl="0" algn="ctr">
              <a:defRPr/>
            </a:pPr>
            <a:r>
              <a:rPr lang="fr-FR" sz="3200" b="1" cap="all" dirty="0">
                <a:solidFill>
                  <a:srgbClr val="00364F"/>
                </a:solidFill>
                <a:effectLst/>
                <a:latin typeface="Arial Black" panose="020B0A04020102020204" pitchFamily="34" charset="0"/>
                <a:ea typeface="Roboto" panose="02000000000000000000" pitchFamily="2" charset="0"/>
                <a:cs typeface="72 Black" panose="020B0A04030603020204" pitchFamily="34" charset="0"/>
              </a:rPr>
              <a:t>INITIATIVE "</a:t>
            </a:r>
            <a:r>
              <a:rPr lang="fr-FR" sz="3200" b="1" cap="all" dirty="0" err="1">
                <a:solidFill>
                  <a:srgbClr val="00364F"/>
                </a:solidFill>
                <a:effectLst/>
                <a:latin typeface="Arial Black" panose="020B0A04020102020204" pitchFamily="34" charset="0"/>
                <a:ea typeface="Roboto" panose="02000000000000000000" pitchFamily="2" charset="0"/>
                <a:cs typeface="72 Black" panose="020B0A04030603020204" pitchFamily="34" charset="0"/>
              </a:rPr>
              <a:t>Desert</a:t>
            </a:r>
            <a:r>
              <a:rPr lang="fr-FR" sz="3200" b="1" cap="all" dirty="0">
                <a:solidFill>
                  <a:srgbClr val="00364F"/>
                </a:solidFill>
                <a:effectLst/>
                <a:latin typeface="Arial Black" panose="020B0A04020102020204" pitchFamily="34" charset="0"/>
                <a:ea typeface="Roboto" panose="02000000000000000000" pitchFamily="2" charset="0"/>
                <a:cs typeface="72 Black" panose="020B0A04030603020204" pitchFamily="34" charset="0"/>
              </a:rPr>
              <a:t> to Power</a:t>
            </a:r>
            <a:endParaRPr lang="en-GB" sz="3200" cap="all" dirty="0">
              <a:solidFill>
                <a:srgbClr val="00364F"/>
              </a:solidFill>
              <a:latin typeface="Arial Black" panose="020B0A04020102020204" pitchFamily="34" charset="0"/>
              <a:ea typeface="Microsoft YaHei Light" panose="020B0502040204020203" pitchFamily="34" charset="-122"/>
              <a:cs typeface="72 Black" panose="020B0A04030603020204" pitchFamily="34" charset="0"/>
            </a:endParaRPr>
          </a:p>
        </p:txBody>
      </p:sp>
      <p:cxnSp>
        <p:nvCxnSpPr>
          <p:cNvPr id="6" name="Straight Connector 5">
            <a:extLst>
              <a:ext uri="{FF2B5EF4-FFF2-40B4-BE49-F238E27FC236}">
                <a16:creationId xmlns:a16="http://schemas.microsoft.com/office/drawing/2014/main" id="{5730E74C-D294-DDB0-6D9D-C4B69EEB51ED}"/>
              </a:ext>
            </a:extLst>
          </p:cNvPr>
          <p:cNvCxnSpPr>
            <a:cxnSpLocks/>
          </p:cNvCxnSpPr>
          <p:nvPr/>
        </p:nvCxnSpPr>
        <p:spPr>
          <a:xfrm>
            <a:off x="840353" y="3695055"/>
            <a:ext cx="954405" cy="0"/>
          </a:xfrm>
          <a:prstGeom prst="line">
            <a:avLst/>
          </a:prstGeom>
          <a:ln w="41275" cap="rnd">
            <a:solidFill>
              <a:schemeClr val="bg1"/>
            </a:solidFill>
            <a:round/>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E6958A1A-FB9A-40D9-91C1-9674D23BDE38}"/>
              </a:ext>
            </a:extLst>
          </p:cNvPr>
          <p:cNvPicPr>
            <a:picLocks noChangeAspect="1"/>
          </p:cNvPicPr>
          <p:nvPr/>
        </p:nvPicPr>
        <p:blipFill rotWithShape="1">
          <a:blip r:embed="rId4">
            <a:extLst>
              <a:ext uri="{28A0092B-C50C-407E-A947-70E740481C1C}">
                <a14:useLocalDpi xmlns:a14="http://schemas.microsoft.com/office/drawing/2010/main" val="0"/>
              </a:ext>
            </a:extLst>
          </a:blip>
          <a:srcRect b="29767"/>
          <a:stretch/>
        </p:blipFill>
        <p:spPr bwMode="auto">
          <a:xfrm>
            <a:off x="10058400" y="509621"/>
            <a:ext cx="1658999" cy="1034263"/>
          </a:xfrm>
          <a:prstGeom prst="rect">
            <a:avLst/>
          </a:prstGeom>
          <a:noFill/>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C1D304EF-919C-429C-A34F-3823198F494E}"/>
              </a:ext>
            </a:extLst>
          </p:cNvPr>
          <p:cNvPicPr>
            <a:picLocks noChangeAspect="1"/>
          </p:cNvPicPr>
          <p:nvPr/>
        </p:nvPicPr>
        <p:blipFill>
          <a:blip r:embed="rId5"/>
          <a:stretch>
            <a:fillRect/>
          </a:stretch>
        </p:blipFill>
        <p:spPr>
          <a:xfrm>
            <a:off x="954773" y="456228"/>
            <a:ext cx="1507713" cy="1270694"/>
          </a:xfrm>
          <a:prstGeom prst="rect">
            <a:avLst/>
          </a:prstGeom>
          <a:effectLst>
            <a:softEdge rad="152400"/>
          </a:effectLst>
        </p:spPr>
      </p:pic>
      <p:sp>
        <p:nvSpPr>
          <p:cNvPr id="8" name="TextBox 7">
            <a:extLst>
              <a:ext uri="{FF2B5EF4-FFF2-40B4-BE49-F238E27FC236}">
                <a16:creationId xmlns:a16="http://schemas.microsoft.com/office/drawing/2014/main" id="{FE419C52-456B-48F4-985A-964112DF1F23}"/>
              </a:ext>
            </a:extLst>
          </p:cNvPr>
          <p:cNvSpPr txBox="1"/>
          <p:nvPr/>
        </p:nvSpPr>
        <p:spPr>
          <a:xfrm>
            <a:off x="196833" y="6347751"/>
            <a:ext cx="7262188" cy="369332"/>
          </a:xfrm>
          <a:prstGeom prst="rect">
            <a:avLst/>
          </a:prstGeom>
          <a:noFill/>
          <a:ln>
            <a:noFill/>
          </a:ln>
        </p:spPr>
        <p:txBody>
          <a:bodyPr wrap="square">
            <a:spAutoFit/>
          </a:bodyPr>
          <a:lstStyle/>
          <a:p>
            <a:pPr>
              <a:spcAft>
                <a:spcPts val="200"/>
              </a:spcAft>
            </a:pPr>
            <a:r>
              <a:rPr lang="en-US">
                <a:latin typeface="72 Black" panose="020B0A04030603020204" pitchFamily="34" charset="0"/>
                <a:cs typeface="72 Black" panose="020B0A04030603020204" pitchFamily="34" charset="0"/>
              </a:rPr>
              <a:t>Février 2023</a:t>
            </a:r>
          </a:p>
        </p:txBody>
      </p:sp>
    </p:spTree>
    <p:extLst>
      <p:ext uri="{BB962C8B-B14F-4D97-AF65-F5344CB8AC3E}">
        <p14:creationId xmlns:p14="http://schemas.microsoft.com/office/powerpoint/2010/main" val="50263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4AEEFA1-AD64-C449-B05D-F48B7EA49EB7}"/>
              </a:ext>
            </a:extLst>
          </p:cNvPr>
          <p:cNvSpPr/>
          <p:nvPr/>
        </p:nvSpPr>
        <p:spPr>
          <a:xfrm>
            <a:off x="0" y="290945"/>
            <a:ext cx="304800" cy="471055"/>
          </a:xfrm>
          <a:prstGeom prst="rect">
            <a:avLst/>
          </a:prstGeom>
          <a:solidFill>
            <a:srgbClr val="00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261C64DF-047B-D147-8C36-27DD42B65BF1}"/>
              </a:ext>
            </a:extLst>
          </p:cNvPr>
          <p:cNvSpPr/>
          <p:nvPr/>
        </p:nvSpPr>
        <p:spPr>
          <a:xfrm>
            <a:off x="11582400" y="290944"/>
            <a:ext cx="609600" cy="471055"/>
          </a:xfrm>
          <a:prstGeom prst="rect">
            <a:avLst/>
          </a:prstGeom>
          <a:solidFill>
            <a:srgbClr val="00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endParaRPr>
          </a:p>
        </p:txBody>
      </p:sp>
      <p:pic>
        <p:nvPicPr>
          <p:cNvPr id="7" name="Image 3">
            <a:extLst>
              <a:ext uri="{FF2B5EF4-FFF2-40B4-BE49-F238E27FC236}">
                <a16:creationId xmlns:a16="http://schemas.microsoft.com/office/drawing/2014/main" id="{1CF57439-2E30-EC48-897A-3D5793B889B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r="50447"/>
          <a:stretch/>
        </p:blipFill>
        <p:spPr>
          <a:xfrm>
            <a:off x="10034763" y="6094379"/>
            <a:ext cx="1270022" cy="615516"/>
          </a:xfrm>
          <a:prstGeom prst="rect">
            <a:avLst/>
          </a:prstGeom>
          <a:solidFill>
            <a:schemeClr val="bg1"/>
          </a:solidFill>
        </p:spPr>
      </p:pic>
      <p:sp>
        <p:nvSpPr>
          <p:cNvPr id="36" name="TextBox 35">
            <a:extLst>
              <a:ext uri="{FF2B5EF4-FFF2-40B4-BE49-F238E27FC236}">
                <a16:creationId xmlns:a16="http://schemas.microsoft.com/office/drawing/2014/main" id="{48FA97C8-9EF5-4146-BD29-22961DC0BCAC}"/>
              </a:ext>
            </a:extLst>
          </p:cNvPr>
          <p:cNvSpPr txBox="1"/>
          <p:nvPr/>
        </p:nvSpPr>
        <p:spPr>
          <a:xfrm>
            <a:off x="623453" y="290944"/>
            <a:ext cx="10445039"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chemeClr val="tx1">
                    <a:lumMod val="95000"/>
                    <a:lumOff val="5000"/>
                  </a:schemeClr>
                </a:solidFill>
                <a:effectLst/>
                <a:uLnTx/>
                <a:uFillTx/>
                <a:latin typeface="Roboto" panose="02000000000000000000" pitchFamily="2" charset="0"/>
                <a:ea typeface="Roboto" panose="02000000000000000000" pitchFamily="2" charset="0"/>
                <a:cs typeface="Arial" panose="020B0604020202020204" pitchFamily="34" charset="0"/>
              </a:rPr>
              <a:t>Introduction</a:t>
            </a:r>
          </a:p>
        </p:txBody>
      </p:sp>
      <p:sp>
        <p:nvSpPr>
          <p:cNvPr id="116" name="Teardrop 115">
            <a:extLst>
              <a:ext uri="{FF2B5EF4-FFF2-40B4-BE49-F238E27FC236}">
                <a16:creationId xmlns:a16="http://schemas.microsoft.com/office/drawing/2014/main" id="{AED494C7-DBAE-472A-ACBC-DCC69DA96CCC}"/>
              </a:ext>
            </a:extLst>
          </p:cNvPr>
          <p:cNvSpPr/>
          <p:nvPr/>
        </p:nvSpPr>
        <p:spPr>
          <a:xfrm rot="2700000">
            <a:off x="766703" y="2187351"/>
            <a:ext cx="536583" cy="536583"/>
          </a:xfrm>
          <a:prstGeom prst="teardrop">
            <a:avLst/>
          </a:prstGeom>
          <a:solidFill>
            <a:srgbClr val="01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Teardrop 117">
            <a:extLst>
              <a:ext uri="{FF2B5EF4-FFF2-40B4-BE49-F238E27FC236}">
                <a16:creationId xmlns:a16="http://schemas.microsoft.com/office/drawing/2014/main" id="{6361D38B-9B5A-410F-89B6-AC5DF9C26E44}"/>
              </a:ext>
            </a:extLst>
          </p:cNvPr>
          <p:cNvSpPr/>
          <p:nvPr/>
        </p:nvSpPr>
        <p:spPr>
          <a:xfrm rot="2700000">
            <a:off x="765937" y="4035986"/>
            <a:ext cx="536583" cy="536583"/>
          </a:xfrm>
          <a:prstGeom prst="teardrop">
            <a:avLst/>
          </a:prstGeom>
          <a:solidFill>
            <a:srgbClr val="40C2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1" name="Picture 120">
            <a:extLst>
              <a:ext uri="{FF2B5EF4-FFF2-40B4-BE49-F238E27FC236}">
                <a16:creationId xmlns:a16="http://schemas.microsoft.com/office/drawing/2014/main" id="{4ED979CB-7221-4887-BF10-146DE8871B3F}"/>
              </a:ext>
            </a:extLst>
          </p:cNvPr>
          <p:cNvPicPr>
            <a:picLocks noChangeAspect="1"/>
          </p:cNvPicPr>
          <p:nvPr/>
        </p:nvPicPr>
        <p:blipFill rotWithShape="1">
          <a:blip r:embed="rId3"/>
          <a:srcRect t="23285" b="50001"/>
          <a:stretch/>
        </p:blipFill>
        <p:spPr>
          <a:xfrm>
            <a:off x="3708938" y="4575468"/>
            <a:ext cx="4491552" cy="1202245"/>
          </a:xfrm>
          <a:prstGeom prst="rect">
            <a:avLst/>
          </a:prstGeom>
          <a:effectLst/>
        </p:spPr>
      </p:pic>
      <p:pic>
        <p:nvPicPr>
          <p:cNvPr id="123" name="Picture 122">
            <a:extLst>
              <a:ext uri="{FF2B5EF4-FFF2-40B4-BE49-F238E27FC236}">
                <a16:creationId xmlns:a16="http://schemas.microsoft.com/office/drawing/2014/main" id="{036649C5-3CF2-4685-A168-2EE2D25EB645}"/>
              </a:ext>
            </a:extLst>
          </p:cNvPr>
          <p:cNvPicPr>
            <a:picLocks noChangeAspect="1"/>
          </p:cNvPicPr>
          <p:nvPr/>
        </p:nvPicPr>
        <p:blipFill rotWithShape="1">
          <a:blip r:embed="rId3"/>
          <a:srcRect t="86970" r="13408" b="3319"/>
          <a:stretch/>
        </p:blipFill>
        <p:spPr>
          <a:xfrm>
            <a:off x="3708938" y="5745972"/>
            <a:ext cx="4559222" cy="502702"/>
          </a:xfrm>
          <a:prstGeom prst="rect">
            <a:avLst/>
          </a:prstGeom>
          <a:effectLst/>
        </p:spPr>
      </p:pic>
      <p:sp>
        <p:nvSpPr>
          <p:cNvPr id="124" name="TextBox 123">
            <a:extLst>
              <a:ext uri="{FF2B5EF4-FFF2-40B4-BE49-F238E27FC236}">
                <a16:creationId xmlns:a16="http://schemas.microsoft.com/office/drawing/2014/main" id="{C69A28EF-9ECE-41DB-9823-3995E26391C5}"/>
              </a:ext>
            </a:extLst>
          </p:cNvPr>
          <p:cNvSpPr txBox="1"/>
          <p:nvPr/>
        </p:nvSpPr>
        <p:spPr>
          <a:xfrm>
            <a:off x="3958458" y="6207764"/>
            <a:ext cx="4275083" cy="388746"/>
          </a:xfrm>
          <a:prstGeom prst="rect">
            <a:avLst/>
          </a:prstGeom>
          <a:noFill/>
          <a:ln>
            <a:noFill/>
          </a:ln>
        </p:spPr>
        <p:txBody>
          <a:bodyPr wrap="square" tIns="90000" bIns="90000" rtlCol="0" anchor="t" anchorCtr="0">
            <a:noAutofit/>
          </a:bodyPr>
          <a:lstStyle/>
          <a:p>
            <a:pPr algn="just">
              <a:spcAft>
                <a:spcPts val="600"/>
              </a:spcAft>
            </a:pPr>
            <a:r>
              <a:rPr lang="fr-FR" sz="1200" i="1"/>
              <a:t>Source : Carte ESMAP de l'irradiation horizontale globale</a:t>
            </a:r>
            <a:endParaRPr lang="en-US" sz="1200" i="1"/>
          </a:p>
        </p:txBody>
      </p:sp>
      <p:sp>
        <p:nvSpPr>
          <p:cNvPr id="14" name="TextBox 13">
            <a:extLst>
              <a:ext uri="{FF2B5EF4-FFF2-40B4-BE49-F238E27FC236}">
                <a16:creationId xmlns:a16="http://schemas.microsoft.com/office/drawing/2014/main" id="{C0F45402-5F91-4AF9-B05D-49C20771D327}"/>
              </a:ext>
            </a:extLst>
          </p:cNvPr>
          <p:cNvSpPr txBox="1"/>
          <p:nvPr/>
        </p:nvSpPr>
        <p:spPr>
          <a:xfrm>
            <a:off x="1602177" y="4038762"/>
            <a:ext cx="9003217" cy="461665"/>
          </a:xfrm>
          <a:prstGeom prst="rect">
            <a:avLst/>
          </a:prstGeom>
          <a:noFill/>
        </p:spPr>
        <p:txBody>
          <a:bodyPr wrap="square" rtlCol="0">
            <a:spAutoFit/>
          </a:bodyPr>
          <a:lstStyle/>
          <a:p>
            <a:pPr algn="just" defTabSz="685800">
              <a:lnSpc>
                <a:spcPct val="150000"/>
              </a:lnSpc>
            </a:pPr>
            <a:r>
              <a:rPr lang="en-US">
                <a:solidFill>
                  <a:srgbClr val="0E101A"/>
                </a:solidFill>
                <a:effectLst/>
                <a:latin typeface="Roboto" panose="02000000000000000000" pitchFamily="2" charset="0"/>
                <a:ea typeface="Roboto" panose="02000000000000000000" pitchFamily="2" charset="0"/>
              </a:rPr>
              <a:t>Pourtant, le Sahel est doté de l'un des </a:t>
            </a:r>
            <a:r>
              <a:rPr lang="en-US" b="1">
                <a:solidFill>
                  <a:schemeClr val="accent6">
                    <a:lumMod val="75000"/>
                  </a:schemeClr>
                </a:solidFill>
                <a:effectLst/>
                <a:latin typeface="Roboto" panose="02000000000000000000" pitchFamily="2" charset="0"/>
                <a:ea typeface="Roboto" panose="02000000000000000000" pitchFamily="2" charset="0"/>
              </a:rPr>
              <a:t>meilleurs potentiels d'</a:t>
            </a:r>
            <a:r>
              <a:rPr lang="en-US" b="1">
                <a:solidFill>
                  <a:schemeClr val="accent6">
                    <a:lumMod val="75000"/>
                  </a:schemeClr>
                </a:solidFill>
                <a:latin typeface="Roboto" panose="02000000000000000000" pitchFamily="2" charset="0"/>
                <a:ea typeface="Roboto" panose="02000000000000000000" pitchFamily="2" charset="0"/>
              </a:rPr>
              <a:t>énergie solaire </a:t>
            </a:r>
            <a:r>
              <a:rPr lang="en-US" b="1">
                <a:solidFill>
                  <a:schemeClr val="accent6">
                    <a:lumMod val="75000"/>
                  </a:schemeClr>
                </a:solidFill>
                <a:effectLst/>
                <a:latin typeface="Roboto" panose="02000000000000000000" pitchFamily="2" charset="0"/>
                <a:ea typeface="Roboto" panose="02000000000000000000" pitchFamily="2" charset="0"/>
              </a:rPr>
              <a:t>au monde.</a:t>
            </a:r>
            <a:endParaRPr lang="en-US">
              <a:solidFill>
                <a:srgbClr val="000000"/>
              </a:solidFill>
              <a:latin typeface="Roboto" panose="02000000000000000000" pitchFamily="2" charset="0"/>
              <a:ea typeface="Roboto" panose="02000000000000000000" pitchFamily="2" charset="0"/>
            </a:endParaRPr>
          </a:p>
        </p:txBody>
      </p:sp>
      <p:sp>
        <p:nvSpPr>
          <p:cNvPr id="15" name="Teardrop 14">
            <a:extLst>
              <a:ext uri="{FF2B5EF4-FFF2-40B4-BE49-F238E27FC236}">
                <a16:creationId xmlns:a16="http://schemas.microsoft.com/office/drawing/2014/main" id="{83E7E775-B92D-45F8-AF13-2C7F6D1EE40B}"/>
              </a:ext>
            </a:extLst>
          </p:cNvPr>
          <p:cNvSpPr/>
          <p:nvPr/>
        </p:nvSpPr>
        <p:spPr>
          <a:xfrm rot="2700000">
            <a:off x="766702" y="2762290"/>
            <a:ext cx="536583" cy="536583"/>
          </a:xfrm>
          <a:prstGeom prst="teardrop">
            <a:avLst/>
          </a:prstGeom>
          <a:solidFill>
            <a:srgbClr val="01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ardrop 15">
            <a:extLst>
              <a:ext uri="{FF2B5EF4-FFF2-40B4-BE49-F238E27FC236}">
                <a16:creationId xmlns:a16="http://schemas.microsoft.com/office/drawing/2014/main" id="{D0A5CDCC-E438-4C17-8B44-0195ECC5CBF5}"/>
              </a:ext>
            </a:extLst>
          </p:cNvPr>
          <p:cNvSpPr/>
          <p:nvPr/>
        </p:nvSpPr>
        <p:spPr>
          <a:xfrm rot="2700000">
            <a:off x="765936" y="3391049"/>
            <a:ext cx="536583" cy="536583"/>
          </a:xfrm>
          <a:prstGeom prst="teardrop">
            <a:avLst/>
          </a:prstGeom>
          <a:solidFill>
            <a:srgbClr val="01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1B92E25-6C74-4692-9AA3-29E70AA9AA39}"/>
              </a:ext>
            </a:extLst>
          </p:cNvPr>
          <p:cNvSpPr txBox="1"/>
          <p:nvPr/>
        </p:nvSpPr>
        <p:spPr>
          <a:xfrm>
            <a:off x="1601413" y="3443454"/>
            <a:ext cx="9003217" cy="461665"/>
          </a:xfrm>
          <a:prstGeom prst="rect">
            <a:avLst/>
          </a:prstGeom>
          <a:noFill/>
        </p:spPr>
        <p:txBody>
          <a:bodyPr wrap="square" rtlCol="0">
            <a:spAutoFit/>
          </a:bodyPr>
          <a:lstStyle/>
          <a:p>
            <a:pPr algn="just" defTabSz="685800">
              <a:lnSpc>
                <a:spcPct val="150000"/>
              </a:lnSpc>
            </a:pPr>
            <a:r>
              <a:rPr lang="en-US">
                <a:solidFill>
                  <a:srgbClr val="0E101A"/>
                </a:solidFill>
                <a:effectLst/>
                <a:latin typeface="Roboto" panose="02000000000000000000" pitchFamily="2" charset="0"/>
                <a:ea typeface="Roboto" panose="02000000000000000000" pitchFamily="2" charset="0"/>
              </a:rPr>
              <a:t>Les pays du Sahel sont confrontés à de </a:t>
            </a:r>
            <a:r>
              <a:rPr lang="en-US" b="1">
                <a:solidFill>
                  <a:schemeClr val="accent6">
                    <a:lumMod val="75000"/>
                  </a:schemeClr>
                </a:solidFill>
                <a:latin typeface="Roboto" panose="02000000000000000000" pitchFamily="2" charset="0"/>
                <a:ea typeface="Roboto" panose="02000000000000000000" pitchFamily="2" charset="0"/>
              </a:rPr>
              <a:t>graves problèmes énergétiques</a:t>
            </a:r>
            <a:endParaRPr lang="en-US">
              <a:solidFill>
                <a:srgbClr val="000000"/>
              </a:solidFill>
              <a:latin typeface="Roboto" panose="02000000000000000000" pitchFamily="2" charset="0"/>
              <a:ea typeface="Roboto" panose="02000000000000000000" pitchFamily="2" charset="0"/>
            </a:endParaRPr>
          </a:p>
        </p:txBody>
      </p:sp>
      <p:sp>
        <p:nvSpPr>
          <p:cNvPr id="19" name="TextBox 18">
            <a:extLst>
              <a:ext uri="{FF2B5EF4-FFF2-40B4-BE49-F238E27FC236}">
                <a16:creationId xmlns:a16="http://schemas.microsoft.com/office/drawing/2014/main" id="{9B11664A-01CA-4E4D-B016-5D76E08825C9}"/>
              </a:ext>
            </a:extLst>
          </p:cNvPr>
          <p:cNvSpPr txBox="1"/>
          <p:nvPr/>
        </p:nvSpPr>
        <p:spPr>
          <a:xfrm>
            <a:off x="1602177" y="2190655"/>
            <a:ext cx="9003217" cy="461665"/>
          </a:xfrm>
          <a:prstGeom prst="rect">
            <a:avLst/>
          </a:prstGeom>
          <a:noFill/>
        </p:spPr>
        <p:txBody>
          <a:bodyPr wrap="square" rtlCol="0">
            <a:spAutoFit/>
          </a:bodyPr>
          <a:lstStyle/>
          <a:p>
            <a:pPr algn="just" defTabSz="685800">
              <a:lnSpc>
                <a:spcPct val="150000"/>
              </a:lnSpc>
            </a:pPr>
            <a:r>
              <a:rPr lang="en-US" dirty="0">
                <a:solidFill>
                  <a:srgbClr val="0E101A"/>
                </a:solidFill>
                <a:effectLst/>
                <a:latin typeface="Roboto" panose="02000000000000000000" pitchFamily="2" charset="0"/>
                <a:ea typeface="Roboto" panose="02000000000000000000" pitchFamily="2" charset="0"/>
              </a:rPr>
              <a:t>Les pays du Sahel </a:t>
            </a:r>
            <a:r>
              <a:rPr lang="en-US" dirty="0" err="1">
                <a:solidFill>
                  <a:srgbClr val="0E101A"/>
                </a:solidFill>
                <a:effectLst/>
                <a:latin typeface="Roboto" panose="02000000000000000000" pitchFamily="2" charset="0"/>
                <a:ea typeface="Roboto" panose="02000000000000000000" pitchFamily="2" charset="0"/>
              </a:rPr>
              <a:t>sont</a:t>
            </a:r>
            <a:r>
              <a:rPr lang="en-US" dirty="0">
                <a:solidFill>
                  <a:srgbClr val="0E101A"/>
                </a:solidFill>
                <a:effectLst/>
                <a:latin typeface="Roboto" panose="02000000000000000000" pitchFamily="2" charset="0"/>
                <a:ea typeface="Roboto" panose="02000000000000000000" pitchFamily="2" charset="0"/>
              </a:rPr>
              <a:t> </a:t>
            </a:r>
            <a:r>
              <a:rPr lang="en-US" dirty="0" err="1">
                <a:solidFill>
                  <a:srgbClr val="0E101A"/>
                </a:solidFill>
                <a:effectLst/>
                <a:latin typeface="Roboto" panose="02000000000000000000" pitchFamily="2" charset="0"/>
                <a:ea typeface="Roboto" panose="02000000000000000000" pitchFamily="2" charset="0"/>
              </a:rPr>
              <a:t>parmi</a:t>
            </a:r>
            <a:r>
              <a:rPr lang="en-US" dirty="0">
                <a:solidFill>
                  <a:srgbClr val="0E101A"/>
                </a:solidFill>
                <a:effectLst/>
                <a:latin typeface="Roboto" panose="02000000000000000000" pitchFamily="2" charset="0"/>
                <a:ea typeface="Roboto" panose="02000000000000000000" pitchFamily="2" charset="0"/>
              </a:rPr>
              <a:t> les </a:t>
            </a:r>
            <a:r>
              <a:rPr lang="en-US" b="1" dirty="0">
                <a:solidFill>
                  <a:schemeClr val="accent6">
                    <a:lumMod val="75000"/>
                  </a:schemeClr>
                </a:solidFill>
                <a:latin typeface="Roboto" panose="02000000000000000000" pitchFamily="2" charset="0"/>
                <a:ea typeface="Roboto" panose="02000000000000000000" pitchFamily="2" charset="0"/>
              </a:rPr>
              <a:t>plus </a:t>
            </a:r>
            <a:r>
              <a:rPr lang="en-US" b="1" dirty="0" err="1">
                <a:solidFill>
                  <a:schemeClr val="accent6">
                    <a:lumMod val="75000"/>
                  </a:schemeClr>
                </a:solidFill>
                <a:latin typeface="Roboto" panose="02000000000000000000" pitchFamily="2" charset="0"/>
                <a:ea typeface="Roboto" panose="02000000000000000000" pitchFamily="2" charset="0"/>
              </a:rPr>
              <a:t>vulnérables</a:t>
            </a:r>
            <a:r>
              <a:rPr lang="en-US" b="1" dirty="0">
                <a:solidFill>
                  <a:schemeClr val="accent6">
                    <a:lumMod val="75000"/>
                  </a:schemeClr>
                </a:solidFill>
                <a:latin typeface="Roboto" panose="02000000000000000000" pitchFamily="2" charset="0"/>
                <a:ea typeface="Roboto" panose="02000000000000000000" pitchFamily="2" charset="0"/>
              </a:rPr>
              <a:t> </a:t>
            </a:r>
            <a:r>
              <a:rPr lang="en-US" dirty="0" err="1">
                <a:latin typeface="Roboto" panose="02000000000000000000" pitchFamily="2" charset="0"/>
                <a:ea typeface="Roboto" panose="02000000000000000000" pitchFamily="2" charset="0"/>
              </a:rPr>
              <a:t>d'Afrique</a:t>
            </a:r>
            <a:endParaRPr lang="en-US" dirty="0">
              <a:latin typeface="Roboto" panose="02000000000000000000" pitchFamily="2" charset="0"/>
              <a:ea typeface="Roboto" panose="02000000000000000000" pitchFamily="2" charset="0"/>
            </a:endParaRPr>
          </a:p>
        </p:txBody>
      </p:sp>
      <p:sp>
        <p:nvSpPr>
          <p:cNvPr id="20" name="TextBox 19">
            <a:extLst>
              <a:ext uri="{FF2B5EF4-FFF2-40B4-BE49-F238E27FC236}">
                <a16:creationId xmlns:a16="http://schemas.microsoft.com/office/drawing/2014/main" id="{5EDDF529-A677-4226-900D-E6D483C69467}"/>
              </a:ext>
            </a:extLst>
          </p:cNvPr>
          <p:cNvSpPr txBox="1"/>
          <p:nvPr/>
        </p:nvSpPr>
        <p:spPr>
          <a:xfrm>
            <a:off x="1601413" y="2817054"/>
            <a:ext cx="9715939" cy="461665"/>
          </a:xfrm>
          <a:prstGeom prst="rect">
            <a:avLst/>
          </a:prstGeom>
          <a:noFill/>
        </p:spPr>
        <p:txBody>
          <a:bodyPr wrap="square" rtlCol="0">
            <a:spAutoFit/>
          </a:bodyPr>
          <a:lstStyle/>
          <a:p>
            <a:pPr algn="just" defTabSz="685800">
              <a:lnSpc>
                <a:spcPct val="150000"/>
              </a:lnSpc>
            </a:pPr>
            <a:r>
              <a:rPr lang="en-US" dirty="0">
                <a:solidFill>
                  <a:srgbClr val="0E101A"/>
                </a:solidFill>
                <a:effectLst/>
                <a:latin typeface="Roboto" panose="02000000000000000000" pitchFamily="2" charset="0"/>
                <a:ea typeface="Roboto" panose="02000000000000000000" pitchFamily="2" charset="0"/>
              </a:rPr>
              <a:t>La </a:t>
            </a:r>
            <a:r>
              <a:rPr lang="en-US" dirty="0" err="1">
                <a:solidFill>
                  <a:srgbClr val="0E101A"/>
                </a:solidFill>
                <a:effectLst/>
                <a:latin typeface="Roboto" panose="02000000000000000000" pitchFamily="2" charset="0"/>
                <a:ea typeface="Roboto" panose="02000000000000000000" pitchFamily="2" charset="0"/>
              </a:rPr>
              <a:t>région</a:t>
            </a:r>
            <a:r>
              <a:rPr lang="en-US" dirty="0">
                <a:solidFill>
                  <a:srgbClr val="0E101A"/>
                </a:solidFill>
                <a:effectLst/>
                <a:latin typeface="Roboto" panose="02000000000000000000" pitchFamily="2" charset="0"/>
                <a:ea typeface="Roboto" panose="02000000000000000000" pitchFamily="2" charset="0"/>
              </a:rPr>
              <a:t> du Sahel </a:t>
            </a:r>
            <a:r>
              <a:rPr lang="en-US" dirty="0" err="1">
                <a:solidFill>
                  <a:srgbClr val="0E101A"/>
                </a:solidFill>
                <a:effectLst/>
                <a:latin typeface="Roboto" panose="02000000000000000000" pitchFamily="2" charset="0"/>
                <a:ea typeface="Roboto" panose="02000000000000000000" pitchFamily="2" charset="0"/>
              </a:rPr>
              <a:t>est</a:t>
            </a:r>
            <a:r>
              <a:rPr lang="en-US" dirty="0">
                <a:solidFill>
                  <a:srgbClr val="0E101A"/>
                </a:solidFill>
                <a:effectLst/>
                <a:latin typeface="Roboto" panose="02000000000000000000" pitchFamily="2" charset="0"/>
                <a:ea typeface="Roboto" panose="02000000000000000000" pitchFamily="2" charset="0"/>
              </a:rPr>
              <a:t> </a:t>
            </a:r>
            <a:r>
              <a:rPr lang="en-US" b="1" dirty="0" err="1">
                <a:solidFill>
                  <a:schemeClr val="accent6">
                    <a:lumMod val="75000"/>
                  </a:schemeClr>
                </a:solidFill>
                <a:effectLst/>
                <a:latin typeface="Roboto" panose="02000000000000000000" pitchFamily="2" charset="0"/>
                <a:ea typeface="Roboto" panose="02000000000000000000" pitchFamily="2" charset="0"/>
              </a:rPr>
              <a:t>fortement</a:t>
            </a:r>
            <a:r>
              <a:rPr lang="en-US" b="1" dirty="0">
                <a:solidFill>
                  <a:schemeClr val="accent6">
                    <a:lumMod val="75000"/>
                  </a:schemeClr>
                </a:solidFill>
                <a:effectLst/>
                <a:latin typeface="Roboto" panose="02000000000000000000" pitchFamily="2" charset="0"/>
                <a:ea typeface="Roboto" panose="02000000000000000000" pitchFamily="2" charset="0"/>
              </a:rPr>
              <a:t> </a:t>
            </a:r>
            <a:r>
              <a:rPr lang="en-US" b="1" dirty="0" err="1">
                <a:solidFill>
                  <a:schemeClr val="accent6">
                    <a:lumMod val="75000"/>
                  </a:schemeClr>
                </a:solidFill>
                <a:effectLst/>
                <a:latin typeface="Roboto" panose="02000000000000000000" pitchFamily="2" charset="0"/>
                <a:ea typeface="Roboto" panose="02000000000000000000" pitchFamily="2" charset="0"/>
              </a:rPr>
              <a:t>touchée</a:t>
            </a:r>
            <a:r>
              <a:rPr lang="en-US" b="1" dirty="0">
                <a:solidFill>
                  <a:schemeClr val="accent6">
                    <a:lumMod val="75000"/>
                  </a:schemeClr>
                </a:solidFill>
                <a:effectLst/>
                <a:latin typeface="Roboto" panose="02000000000000000000" pitchFamily="2" charset="0"/>
                <a:ea typeface="Roboto" panose="02000000000000000000" pitchFamily="2" charset="0"/>
              </a:rPr>
              <a:t> par le </a:t>
            </a:r>
            <a:r>
              <a:rPr lang="en-US" b="1" dirty="0" err="1">
                <a:solidFill>
                  <a:schemeClr val="accent6">
                    <a:lumMod val="75000"/>
                  </a:schemeClr>
                </a:solidFill>
                <a:effectLst/>
                <a:latin typeface="Roboto" panose="02000000000000000000" pitchFamily="2" charset="0"/>
                <a:ea typeface="Roboto" panose="02000000000000000000" pitchFamily="2" charset="0"/>
              </a:rPr>
              <a:t>changement</a:t>
            </a:r>
            <a:r>
              <a:rPr lang="en-US" b="1" dirty="0">
                <a:solidFill>
                  <a:schemeClr val="accent6">
                    <a:lumMod val="75000"/>
                  </a:schemeClr>
                </a:solidFill>
                <a:effectLst/>
                <a:latin typeface="Roboto" panose="02000000000000000000" pitchFamily="2" charset="0"/>
                <a:ea typeface="Roboto" panose="02000000000000000000" pitchFamily="2" charset="0"/>
              </a:rPr>
              <a:t> </a:t>
            </a:r>
            <a:r>
              <a:rPr lang="en-US" b="1" dirty="0" err="1">
                <a:solidFill>
                  <a:schemeClr val="accent6">
                    <a:lumMod val="75000"/>
                  </a:schemeClr>
                </a:solidFill>
                <a:effectLst/>
                <a:latin typeface="Roboto" panose="02000000000000000000" pitchFamily="2" charset="0"/>
                <a:ea typeface="Roboto" panose="02000000000000000000" pitchFamily="2" charset="0"/>
              </a:rPr>
              <a:t>climatique</a:t>
            </a:r>
            <a:r>
              <a:rPr lang="en-US" b="1" dirty="0">
                <a:solidFill>
                  <a:schemeClr val="accent6">
                    <a:lumMod val="75000"/>
                  </a:schemeClr>
                </a:solidFill>
                <a:effectLst/>
                <a:latin typeface="Roboto" panose="02000000000000000000" pitchFamily="2" charset="0"/>
                <a:ea typeface="Roboto" panose="02000000000000000000" pitchFamily="2" charset="0"/>
              </a:rPr>
              <a:t> et la </a:t>
            </a:r>
            <a:r>
              <a:rPr lang="en-US" b="1" dirty="0" err="1">
                <a:solidFill>
                  <a:schemeClr val="accent6">
                    <a:lumMod val="75000"/>
                  </a:schemeClr>
                </a:solidFill>
                <a:effectLst/>
                <a:latin typeface="Roboto" panose="02000000000000000000" pitchFamily="2" charset="0"/>
                <a:ea typeface="Roboto" panose="02000000000000000000" pitchFamily="2" charset="0"/>
              </a:rPr>
              <a:t>fragilité</a:t>
            </a:r>
            <a:r>
              <a:rPr lang="en-US" b="1" dirty="0">
                <a:solidFill>
                  <a:schemeClr val="accent6">
                    <a:lumMod val="75000"/>
                  </a:schemeClr>
                </a:solidFill>
                <a:effectLst/>
                <a:latin typeface="Roboto" panose="02000000000000000000" pitchFamily="2" charset="0"/>
                <a:ea typeface="Roboto" panose="02000000000000000000" pitchFamily="2" charset="0"/>
              </a:rPr>
              <a:t>. </a:t>
            </a:r>
            <a:endParaRPr lang="en-US" b="1" dirty="0">
              <a:solidFill>
                <a:schemeClr val="accent6">
                  <a:lumMod val="75000"/>
                </a:schemeClr>
              </a:solidFill>
              <a:latin typeface="Roboto" panose="02000000000000000000" pitchFamily="2" charset="0"/>
              <a:ea typeface="Roboto" panose="02000000000000000000" pitchFamily="2" charset="0"/>
            </a:endParaRPr>
          </a:p>
        </p:txBody>
      </p:sp>
      <p:sp>
        <p:nvSpPr>
          <p:cNvPr id="22" name="TextBox 21">
            <a:extLst>
              <a:ext uri="{FF2B5EF4-FFF2-40B4-BE49-F238E27FC236}">
                <a16:creationId xmlns:a16="http://schemas.microsoft.com/office/drawing/2014/main" id="{95EE0939-5C63-4B25-9E5D-3FA35E3D88EA}"/>
              </a:ext>
            </a:extLst>
          </p:cNvPr>
          <p:cNvSpPr txBox="1"/>
          <p:nvPr/>
        </p:nvSpPr>
        <p:spPr>
          <a:xfrm>
            <a:off x="304800" y="1026764"/>
            <a:ext cx="11597972" cy="923330"/>
          </a:xfrm>
          <a:prstGeom prst="rect">
            <a:avLst/>
          </a:prstGeom>
          <a:noFill/>
        </p:spPr>
        <p:txBody>
          <a:bodyPr wrap="square">
            <a:spAutoFit/>
          </a:bodyPr>
          <a:lstStyle/>
          <a:p>
            <a:pPr algn="ctr"/>
            <a:r>
              <a:rPr lang="en-US" sz="1800" i="1" dirty="0">
                <a:effectLst/>
                <a:latin typeface="Roboto" panose="02000000000000000000" pitchFamily="2" charset="0"/>
                <a:ea typeface="Roboto" panose="02000000000000000000" pitchFamily="2" charset="0"/>
              </a:rPr>
              <a:t>Desert to Power (DtP) </a:t>
            </a:r>
            <a:r>
              <a:rPr lang="en-US" sz="1800" i="1" dirty="0" err="1">
                <a:effectLst/>
                <a:latin typeface="Roboto" panose="02000000000000000000" pitchFamily="2" charset="0"/>
                <a:ea typeface="Roboto" panose="02000000000000000000" pitchFamily="2" charset="0"/>
              </a:rPr>
              <a:t>est</a:t>
            </a:r>
            <a:r>
              <a:rPr lang="en-US" sz="1800" i="1" dirty="0">
                <a:effectLst/>
                <a:latin typeface="Roboto" panose="02000000000000000000" pitchFamily="2" charset="0"/>
                <a:ea typeface="Roboto" panose="02000000000000000000" pitchFamily="2" charset="0"/>
              </a:rPr>
              <a:t> </a:t>
            </a:r>
            <a:r>
              <a:rPr lang="en-US" sz="1800" i="1" dirty="0" err="1">
                <a:effectLst/>
                <a:latin typeface="Roboto" panose="02000000000000000000" pitchFamily="2" charset="0"/>
                <a:ea typeface="Roboto" panose="02000000000000000000" pitchFamily="2" charset="0"/>
              </a:rPr>
              <a:t>une</a:t>
            </a:r>
            <a:r>
              <a:rPr lang="en-US" sz="1800" i="1" dirty="0">
                <a:effectLst/>
                <a:latin typeface="Roboto" panose="02000000000000000000" pitchFamily="2" charset="0"/>
                <a:ea typeface="Roboto" panose="02000000000000000000" pitchFamily="2" charset="0"/>
              </a:rPr>
              <a:t> initiative phare </a:t>
            </a:r>
            <a:r>
              <a:rPr lang="en-US" sz="1800" i="1" dirty="0" err="1">
                <a:effectLst/>
                <a:latin typeface="Roboto" panose="02000000000000000000" pitchFamily="2" charset="0"/>
                <a:ea typeface="Roboto" panose="02000000000000000000" pitchFamily="2" charset="0"/>
              </a:rPr>
              <a:t>menée</a:t>
            </a:r>
            <a:r>
              <a:rPr lang="en-US" sz="1800" i="1" dirty="0">
                <a:effectLst/>
                <a:latin typeface="Roboto" panose="02000000000000000000" pitchFamily="2" charset="0"/>
                <a:ea typeface="Roboto" panose="02000000000000000000" pitchFamily="2" charset="0"/>
              </a:rPr>
              <a:t> par la </a:t>
            </a:r>
            <a:r>
              <a:rPr lang="en-US" sz="1800" b="1" i="1" dirty="0">
                <a:effectLst/>
                <a:latin typeface="Roboto" panose="02000000000000000000" pitchFamily="2" charset="0"/>
                <a:ea typeface="Roboto" panose="02000000000000000000" pitchFamily="2" charset="0"/>
              </a:rPr>
              <a:t>Banque </a:t>
            </a:r>
            <a:r>
              <a:rPr lang="en-US" sz="1800" b="1" i="1" dirty="0" err="1">
                <a:effectLst/>
                <a:latin typeface="Roboto" panose="02000000000000000000" pitchFamily="2" charset="0"/>
                <a:ea typeface="Roboto" panose="02000000000000000000" pitchFamily="2" charset="0"/>
              </a:rPr>
              <a:t>africaine</a:t>
            </a:r>
            <a:r>
              <a:rPr lang="en-US" sz="1800" b="1" i="1" dirty="0">
                <a:effectLst/>
                <a:latin typeface="Roboto" panose="02000000000000000000" pitchFamily="2" charset="0"/>
                <a:ea typeface="Roboto" panose="02000000000000000000" pitchFamily="2" charset="0"/>
              </a:rPr>
              <a:t> de </a:t>
            </a:r>
            <a:r>
              <a:rPr lang="en-US" sz="1800" b="1" i="1" dirty="0" err="1">
                <a:effectLst/>
                <a:latin typeface="Roboto" panose="02000000000000000000" pitchFamily="2" charset="0"/>
                <a:ea typeface="Roboto" panose="02000000000000000000" pitchFamily="2" charset="0"/>
              </a:rPr>
              <a:t>développement</a:t>
            </a:r>
            <a:r>
              <a:rPr lang="en-US" sz="1800" b="1" i="1" dirty="0">
                <a:effectLst/>
                <a:latin typeface="Roboto" panose="02000000000000000000" pitchFamily="2" charset="0"/>
                <a:ea typeface="Roboto" panose="02000000000000000000" pitchFamily="2" charset="0"/>
              </a:rPr>
              <a:t> </a:t>
            </a:r>
            <a:r>
              <a:rPr lang="en-US" sz="1800" i="1" dirty="0">
                <a:effectLst/>
                <a:latin typeface="Roboto" panose="02000000000000000000" pitchFamily="2" charset="0"/>
                <a:ea typeface="Roboto" panose="02000000000000000000" pitchFamily="2" charset="0"/>
              </a:rPr>
              <a:t>qui vise à </a:t>
            </a:r>
            <a:r>
              <a:rPr lang="en-US" sz="1800" b="1" i="1" dirty="0">
                <a:effectLst/>
                <a:latin typeface="Roboto" panose="02000000000000000000" pitchFamily="2" charset="0"/>
                <a:ea typeface="Roboto" panose="02000000000000000000" pitchFamily="2" charset="0"/>
              </a:rPr>
              <a:t>exploiter le </a:t>
            </a:r>
            <a:r>
              <a:rPr lang="en-US" sz="1800" i="1" dirty="0" err="1">
                <a:effectLst/>
                <a:latin typeface="Roboto" panose="02000000000000000000" pitchFamily="2" charset="0"/>
                <a:ea typeface="Roboto" panose="02000000000000000000" pitchFamily="2" charset="0"/>
              </a:rPr>
              <a:t>vaste</a:t>
            </a:r>
            <a:r>
              <a:rPr lang="en-US" sz="1800" i="1" dirty="0">
                <a:effectLst/>
                <a:latin typeface="Roboto" panose="02000000000000000000" pitchFamily="2" charset="0"/>
                <a:ea typeface="Roboto" panose="02000000000000000000" pitchFamily="2" charset="0"/>
              </a:rPr>
              <a:t> </a:t>
            </a:r>
            <a:r>
              <a:rPr lang="en-US" sz="1800" b="1" i="1" dirty="0" err="1">
                <a:effectLst/>
                <a:latin typeface="Roboto" panose="02000000000000000000" pitchFamily="2" charset="0"/>
                <a:ea typeface="Roboto" panose="02000000000000000000" pitchFamily="2" charset="0"/>
              </a:rPr>
              <a:t>potentiel</a:t>
            </a:r>
            <a:r>
              <a:rPr lang="en-US" sz="1800" b="1" i="1" dirty="0">
                <a:effectLst/>
                <a:latin typeface="Roboto" panose="02000000000000000000" pitchFamily="2" charset="0"/>
                <a:ea typeface="Roboto" panose="02000000000000000000" pitchFamily="2" charset="0"/>
              </a:rPr>
              <a:t> </a:t>
            </a:r>
            <a:r>
              <a:rPr lang="en-US" sz="1800" b="1" i="1" dirty="0" err="1">
                <a:effectLst/>
                <a:latin typeface="Roboto" panose="02000000000000000000" pitchFamily="2" charset="0"/>
                <a:ea typeface="Roboto" panose="02000000000000000000" pitchFamily="2" charset="0"/>
              </a:rPr>
              <a:t>d'énergie</a:t>
            </a:r>
            <a:r>
              <a:rPr lang="en-US" sz="1800" b="1" i="1" dirty="0">
                <a:effectLst/>
                <a:latin typeface="Roboto" panose="02000000000000000000" pitchFamily="2" charset="0"/>
                <a:ea typeface="Roboto" panose="02000000000000000000" pitchFamily="2" charset="0"/>
              </a:rPr>
              <a:t> </a:t>
            </a:r>
            <a:r>
              <a:rPr lang="en-US" sz="1800" b="1" i="1" dirty="0" err="1">
                <a:effectLst/>
                <a:latin typeface="Roboto" panose="02000000000000000000" pitchFamily="2" charset="0"/>
                <a:ea typeface="Roboto" panose="02000000000000000000" pitchFamily="2" charset="0"/>
              </a:rPr>
              <a:t>solaire</a:t>
            </a:r>
            <a:r>
              <a:rPr lang="en-US" sz="1800" b="1" i="1" dirty="0">
                <a:effectLst/>
                <a:latin typeface="Roboto" panose="02000000000000000000" pitchFamily="2" charset="0"/>
                <a:ea typeface="Roboto" panose="02000000000000000000" pitchFamily="2" charset="0"/>
              </a:rPr>
              <a:t> </a:t>
            </a:r>
            <a:r>
              <a:rPr lang="en-US" sz="1800" i="1" dirty="0">
                <a:effectLst/>
                <a:latin typeface="Roboto" panose="02000000000000000000" pitchFamily="2" charset="0"/>
                <a:ea typeface="Roboto" panose="02000000000000000000" pitchFamily="2" charset="0"/>
              </a:rPr>
              <a:t>dans la </a:t>
            </a:r>
            <a:r>
              <a:rPr lang="en-US" sz="1800" b="1" i="1" dirty="0" err="1">
                <a:effectLst/>
                <a:latin typeface="Roboto" panose="02000000000000000000" pitchFamily="2" charset="0"/>
                <a:ea typeface="Roboto" panose="02000000000000000000" pitchFamily="2" charset="0"/>
              </a:rPr>
              <a:t>région</a:t>
            </a:r>
            <a:r>
              <a:rPr lang="en-US" sz="1800" b="1" i="1" dirty="0">
                <a:effectLst/>
                <a:latin typeface="Roboto" panose="02000000000000000000" pitchFamily="2" charset="0"/>
                <a:ea typeface="Roboto" panose="02000000000000000000" pitchFamily="2" charset="0"/>
              </a:rPr>
              <a:t> du Sahel </a:t>
            </a:r>
            <a:r>
              <a:rPr lang="en-US" sz="1800" i="1" dirty="0" err="1">
                <a:effectLst/>
                <a:latin typeface="Roboto" panose="02000000000000000000" pitchFamily="2" charset="0"/>
                <a:ea typeface="Roboto" panose="02000000000000000000" pitchFamily="2" charset="0"/>
              </a:rPr>
              <a:t>afin</a:t>
            </a:r>
            <a:r>
              <a:rPr lang="en-US" sz="1800" i="1" dirty="0">
                <a:effectLst/>
                <a:latin typeface="Roboto" panose="02000000000000000000" pitchFamily="2" charset="0"/>
                <a:ea typeface="Roboto" panose="02000000000000000000" pitchFamily="2" charset="0"/>
              </a:rPr>
              <a:t> de </a:t>
            </a:r>
            <a:r>
              <a:rPr lang="en-US" sz="1800" i="1" dirty="0" err="1">
                <a:effectLst/>
                <a:latin typeface="Roboto" panose="02000000000000000000" pitchFamily="2" charset="0"/>
                <a:ea typeface="Roboto" panose="02000000000000000000" pitchFamily="2" charset="0"/>
              </a:rPr>
              <a:t>fournir</a:t>
            </a:r>
            <a:r>
              <a:rPr lang="en-US" sz="1800" i="1" dirty="0">
                <a:effectLst/>
                <a:latin typeface="Roboto" panose="02000000000000000000" pitchFamily="2" charset="0"/>
                <a:ea typeface="Roboto" panose="02000000000000000000" pitchFamily="2" charset="0"/>
              </a:rPr>
              <a:t> un </a:t>
            </a:r>
            <a:r>
              <a:rPr lang="en-US" sz="1800" b="1" i="1" dirty="0" err="1">
                <a:effectLst/>
                <a:latin typeface="Roboto" panose="02000000000000000000" pitchFamily="2" charset="0"/>
                <a:ea typeface="Roboto" panose="02000000000000000000" pitchFamily="2" charset="0"/>
              </a:rPr>
              <a:t>accès</a:t>
            </a:r>
            <a:r>
              <a:rPr lang="en-US" sz="1800" b="1" i="1" dirty="0">
                <a:effectLst/>
                <a:latin typeface="Roboto" panose="02000000000000000000" pitchFamily="2" charset="0"/>
                <a:ea typeface="Roboto" panose="02000000000000000000" pitchFamily="2" charset="0"/>
              </a:rPr>
              <a:t> à </a:t>
            </a:r>
            <a:r>
              <a:rPr lang="en-US" sz="1800" b="1" i="1" dirty="0" err="1">
                <a:effectLst/>
                <a:latin typeface="Roboto" panose="02000000000000000000" pitchFamily="2" charset="0"/>
                <a:ea typeface="Roboto" panose="02000000000000000000" pitchFamily="2" charset="0"/>
              </a:rPr>
              <a:t>l'électricité</a:t>
            </a:r>
            <a:r>
              <a:rPr lang="en-US" sz="1800" b="1" i="1" dirty="0">
                <a:effectLst/>
                <a:latin typeface="Roboto" panose="02000000000000000000" pitchFamily="2" charset="0"/>
                <a:ea typeface="Roboto" panose="02000000000000000000" pitchFamily="2" charset="0"/>
              </a:rPr>
              <a:t> </a:t>
            </a:r>
            <a:r>
              <a:rPr lang="en-US" sz="1800" i="1" dirty="0">
                <a:effectLst/>
                <a:latin typeface="Roboto" panose="02000000000000000000" pitchFamily="2" charset="0"/>
                <a:ea typeface="Roboto" panose="02000000000000000000" pitchFamily="2" charset="0"/>
              </a:rPr>
              <a:t>et de </a:t>
            </a:r>
            <a:r>
              <a:rPr lang="en-US" sz="1800" b="1" i="1" dirty="0" err="1">
                <a:effectLst/>
                <a:latin typeface="Roboto" panose="02000000000000000000" pitchFamily="2" charset="0"/>
                <a:ea typeface="Roboto" panose="02000000000000000000" pitchFamily="2" charset="0"/>
              </a:rPr>
              <a:t>favoriser</a:t>
            </a:r>
            <a:r>
              <a:rPr lang="en-US" sz="1800" b="1" i="1" dirty="0">
                <a:effectLst/>
                <a:latin typeface="Roboto" panose="02000000000000000000" pitchFamily="2" charset="0"/>
                <a:ea typeface="Roboto" panose="02000000000000000000" pitchFamily="2" charset="0"/>
              </a:rPr>
              <a:t> le </a:t>
            </a:r>
            <a:r>
              <a:rPr lang="en-US" sz="1800" b="1" i="1" dirty="0" err="1">
                <a:effectLst/>
                <a:latin typeface="Roboto" panose="02000000000000000000" pitchFamily="2" charset="0"/>
                <a:ea typeface="Roboto" panose="02000000000000000000" pitchFamily="2" charset="0"/>
              </a:rPr>
              <a:t>développement</a:t>
            </a:r>
            <a:r>
              <a:rPr lang="en-US" sz="1800" b="1" i="1" dirty="0">
                <a:effectLst/>
                <a:latin typeface="Roboto" panose="02000000000000000000" pitchFamily="2" charset="0"/>
                <a:ea typeface="Roboto" panose="02000000000000000000" pitchFamily="2" charset="0"/>
              </a:rPr>
              <a:t> socio-</a:t>
            </a:r>
            <a:r>
              <a:rPr lang="en-US" sz="1800" b="1" i="1" dirty="0" err="1">
                <a:effectLst/>
                <a:latin typeface="Roboto" panose="02000000000000000000" pitchFamily="2" charset="0"/>
                <a:ea typeface="Roboto" panose="02000000000000000000" pitchFamily="2" charset="0"/>
              </a:rPr>
              <a:t>économique</a:t>
            </a:r>
            <a:r>
              <a:rPr lang="en-US" sz="1800" b="1" i="1" dirty="0">
                <a:effectLst/>
                <a:latin typeface="Roboto" panose="02000000000000000000" pitchFamily="2" charset="0"/>
                <a:ea typeface="Roboto" panose="02000000000000000000" pitchFamily="2" charset="0"/>
              </a:rPr>
              <a:t> </a:t>
            </a:r>
            <a:r>
              <a:rPr lang="en-US" sz="1800" i="1" dirty="0">
                <a:effectLst/>
                <a:latin typeface="Roboto" panose="02000000000000000000" pitchFamily="2" charset="0"/>
                <a:ea typeface="Roboto" panose="02000000000000000000" pitchFamily="2" charset="0"/>
              </a:rPr>
              <a:t>et la </a:t>
            </a:r>
            <a:r>
              <a:rPr lang="en-US" sz="1800" b="1" i="1" dirty="0" err="1">
                <a:effectLst/>
                <a:latin typeface="Roboto" panose="02000000000000000000" pitchFamily="2" charset="0"/>
                <a:ea typeface="Roboto" panose="02000000000000000000" pitchFamily="2" charset="0"/>
              </a:rPr>
              <a:t>résilience</a:t>
            </a:r>
            <a:r>
              <a:rPr lang="en-US" sz="1800" b="1" i="1" dirty="0">
                <a:effectLst/>
                <a:latin typeface="Roboto" panose="02000000000000000000" pitchFamily="2" charset="0"/>
                <a:ea typeface="Roboto" panose="02000000000000000000" pitchFamily="2" charset="0"/>
              </a:rPr>
              <a:t> </a:t>
            </a:r>
            <a:r>
              <a:rPr lang="en-US" sz="1800" i="1" dirty="0">
                <a:effectLst/>
                <a:latin typeface="Roboto" panose="02000000000000000000" pitchFamily="2" charset="0"/>
                <a:ea typeface="Roboto" panose="02000000000000000000" pitchFamily="2" charset="0"/>
              </a:rPr>
              <a:t>dans la </a:t>
            </a:r>
            <a:r>
              <a:rPr lang="en-US" sz="1800" i="1" dirty="0" err="1">
                <a:effectLst/>
                <a:latin typeface="Roboto" panose="02000000000000000000" pitchFamily="2" charset="0"/>
                <a:ea typeface="Roboto" panose="02000000000000000000" pitchFamily="2" charset="0"/>
              </a:rPr>
              <a:t>région</a:t>
            </a:r>
            <a:r>
              <a:rPr lang="en-US" sz="1800" i="1" dirty="0">
                <a:effectLst/>
                <a:latin typeface="Roboto" panose="02000000000000000000" pitchFamily="2" charset="0"/>
                <a:ea typeface="Roboto" panose="02000000000000000000" pitchFamily="2" charset="0"/>
              </a:rPr>
              <a:t>.</a:t>
            </a:r>
          </a:p>
        </p:txBody>
      </p:sp>
      <p:sp>
        <p:nvSpPr>
          <p:cNvPr id="18" name="TextBox 17">
            <a:extLst>
              <a:ext uri="{FF2B5EF4-FFF2-40B4-BE49-F238E27FC236}">
                <a16:creationId xmlns:a16="http://schemas.microsoft.com/office/drawing/2014/main" id="{53A7CB05-9693-403E-BD85-05E57F245B91}"/>
              </a:ext>
            </a:extLst>
          </p:cNvPr>
          <p:cNvSpPr txBox="1"/>
          <p:nvPr/>
        </p:nvSpPr>
        <p:spPr>
          <a:xfrm>
            <a:off x="304800" y="6248674"/>
            <a:ext cx="4328826" cy="369332"/>
          </a:xfrm>
          <a:prstGeom prst="rect">
            <a:avLst/>
          </a:prstGeom>
          <a:noFill/>
        </p:spPr>
        <p:txBody>
          <a:bodyPr wrap="square" rtlCol="0">
            <a:spAutoFit/>
          </a:bodyPr>
          <a:lstStyle/>
          <a:p>
            <a:r>
              <a:rPr lang="en-US" dirty="0">
                <a:hlinkClick r:id="rId4"/>
              </a:rPr>
              <a:t>Lien </a:t>
            </a:r>
            <a:r>
              <a:rPr lang="en-US" dirty="0" err="1">
                <a:hlinkClick r:id="rId4"/>
              </a:rPr>
              <a:t>vers</a:t>
            </a:r>
            <a:r>
              <a:rPr lang="en-US" dirty="0">
                <a:hlinkClick r:id="rId4"/>
              </a:rPr>
              <a:t> la </a:t>
            </a:r>
            <a:r>
              <a:rPr lang="en-US" dirty="0" err="1">
                <a:hlinkClick r:id="rId4"/>
              </a:rPr>
              <a:t>vidéo</a:t>
            </a:r>
            <a:r>
              <a:rPr lang="en-US" dirty="0">
                <a:hlinkClick r:id="rId4"/>
              </a:rPr>
              <a:t> Desert to Power</a:t>
            </a:r>
            <a:endParaRPr lang="en-US" dirty="0"/>
          </a:p>
        </p:txBody>
      </p:sp>
    </p:spTree>
    <p:extLst>
      <p:ext uri="{BB962C8B-B14F-4D97-AF65-F5344CB8AC3E}">
        <p14:creationId xmlns:p14="http://schemas.microsoft.com/office/powerpoint/2010/main" val="2679938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4F3E9AE1-5BAD-EE41-BE33-A1A42ED590A8}"/>
              </a:ext>
            </a:extLst>
          </p:cNvPr>
          <p:cNvSpPr txBox="1"/>
          <p:nvPr/>
        </p:nvSpPr>
        <p:spPr>
          <a:xfrm>
            <a:off x="623453" y="290944"/>
            <a:ext cx="10445039"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a:ln>
                  <a:noFill/>
                </a:ln>
                <a:solidFill>
                  <a:schemeClr val="tx1">
                    <a:lumMod val="95000"/>
                    <a:lumOff val="5000"/>
                  </a:schemeClr>
                </a:solidFill>
                <a:effectLst/>
                <a:uLnTx/>
                <a:uFillTx/>
                <a:latin typeface="Roboto" panose="02000000000000000000" pitchFamily="2" charset="0"/>
                <a:ea typeface="Roboto" panose="02000000000000000000" pitchFamily="2" charset="0"/>
                <a:cs typeface="Arial" panose="020B0604020202020204" pitchFamily="34" charset="0"/>
              </a:rPr>
              <a:t>Aperçu de l'initiative "Desert to Power</a:t>
            </a:r>
          </a:p>
        </p:txBody>
      </p:sp>
      <p:pic>
        <p:nvPicPr>
          <p:cNvPr id="9" name="Image 3">
            <a:extLst>
              <a:ext uri="{FF2B5EF4-FFF2-40B4-BE49-F238E27FC236}">
                <a16:creationId xmlns:a16="http://schemas.microsoft.com/office/drawing/2014/main" id="{A6D2ADCC-0E32-5549-B906-FD87B3BFA1D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r="50447"/>
          <a:stretch/>
        </p:blipFill>
        <p:spPr>
          <a:xfrm>
            <a:off x="10155981" y="6088934"/>
            <a:ext cx="1270022" cy="615516"/>
          </a:xfrm>
          <a:prstGeom prst="rect">
            <a:avLst/>
          </a:prstGeom>
          <a:solidFill>
            <a:schemeClr val="bg1"/>
          </a:solidFill>
        </p:spPr>
      </p:pic>
      <p:sp>
        <p:nvSpPr>
          <p:cNvPr id="54" name="Rectangle 53">
            <a:extLst>
              <a:ext uri="{FF2B5EF4-FFF2-40B4-BE49-F238E27FC236}">
                <a16:creationId xmlns:a16="http://schemas.microsoft.com/office/drawing/2014/main" id="{8949DEB8-0C9A-43CD-8F3E-CCC3F0432089}"/>
              </a:ext>
            </a:extLst>
          </p:cNvPr>
          <p:cNvSpPr/>
          <p:nvPr/>
        </p:nvSpPr>
        <p:spPr>
          <a:xfrm>
            <a:off x="0" y="290945"/>
            <a:ext cx="304800" cy="471055"/>
          </a:xfrm>
          <a:prstGeom prst="rect">
            <a:avLst/>
          </a:prstGeom>
          <a:solidFill>
            <a:srgbClr val="00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6" name="Rectangle 55">
            <a:extLst>
              <a:ext uri="{FF2B5EF4-FFF2-40B4-BE49-F238E27FC236}">
                <a16:creationId xmlns:a16="http://schemas.microsoft.com/office/drawing/2014/main" id="{EB72176D-4C47-4D5D-B8C6-C342F5D92B15}"/>
              </a:ext>
            </a:extLst>
          </p:cNvPr>
          <p:cNvSpPr/>
          <p:nvPr/>
        </p:nvSpPr>
        <p:spPr>
          <a:xfrm>
            <a:off x="11582400" y="290944"/>
            <a:ext cx="609600" cy="471055"/>
          </a:xfrm>
          <a:prstGeom prst="rect">
            <a:avLst/>
          </a:prstGeom>
          <a:solidFill>
            <a:srgbClr val="00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2" name="TextBox 21">
            <a:extLst>
              <a:ext uri="{FF2B5EF4-FFF2-40B4-BE49-F238E27FC236}">
                <a16:creationId xmlns:a16="http://schemas.microsoft.com/office/drawing/2014/main" id="{F3B2BD37-2B42-CBEE-E7E2-9FB47DE1884F}"/>
              </a:ext>
            </a:extLst>
          </p:cNvPr>
          <p:cNvSpPr txBox="1"/>
          <p:nvPr/>
        </p:nvSpPr>
        <p:spPr>
          <a:xfrm>
            <a:off x="477381" y="1061047"/>
            <a:ext cx="4584424" cy="95551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57150" algn="just">
              <a:lnSpc>
                <a:spcPct val="150000"/>
              </a:lnSpc>
              <a:spcAft>
                <a:spcPts val="600"/>
              </a:spcAft>
            </a:pPr>
            <a:r>
              <a:rPr lang="fr-FR" sz="1300" dirty="0">
                <a:latin typeface="Roboto" panose="02000000000000000000" pitchFamily="2" charset="0"/>
                <a:ea typeface="Roboto" panose="02000000000000000000" pitchFamily="2" charset="0"/>
                <a:cs typeface="Roboto" panose="02000000000000000000" pitchFamily="2" charset="0"/>
              </a:rPr>
              <a:t>Construire jusqu’à </a:t>
            </a:r>
            <a:r>
              <a:rPr lang="fr-FR" sz="1300" b="1" dirty="0">
                <a:solidFill>
                  <a:srgbClr val="005359"/>
                </a:solidFill>
                <a:latin typeface="Roboto" panose="02000000000000000000" pitchFamily="2" charset="0"/>
                <a:ea typeface="Roboto" panose="02000000000000000000" pitchFamily="2" charset="0"/>
                <a:cs typeface="Roboto" panose="02000000000000000000" pitchFamily="2" charset="0"/>
              </a:rPr>
              <a:t>10 GW </a:t>
            </a:r>
            <a:r>
              <a:rPr lang="fr-FR" sz="1300" dirty="0">
                <a:latin typeface="Roboto" panose="02000000000000000000" pitchFamily="2" charset="0"/>
                <a:ea typeface="Roboto" panose="02000000000000000000" pitchFamily="2" charset="0"/>
                <a:cs typeface="Roboto" panose="02000000000000000000" pitchFamily="2" charset="0"/>
              </a:rPr>
              <a:t>de nouvelles capacités de production solaire pour donner accès  à l'électricité à </a:t>
            </a:r>
            <a:r>
              <a:rPr lang="fr-FR" sz="1300" b="1" dirty="0">
                <a:solidFill>
                  <a:srgbClr val="005359"/>
                </a:solidFill>
                <a:latin typeface="Roboto" panose="02000000000000000000" pitchFamily="2" charset="0"/>
                <a:ea typeface="Roboto" panose="02000000000000000000" pitchFamily="2" charset="0"/>
                <a:cs typeface="Roboto" panose="02000000000000000000" pitchFamily="2" charset="0"/>
              </a:rPr>
              <a:t>environ à 250 millions de personnes</a:t>
            </a:r>
          </a:p>
        </p:txBody>
      </p:sp>
      <p:sp>
        <p:nvSpPr>
          <p:cNvPr id="3" name="TextBox 22">
            <a:extLst>
              <a:ext uri="{FF2B5EF4-FFF2-40B4-BE49-F238E27FC236}">
                <a16:creationId xmlns:a16="http://schemas.microsoft.com/office/drawing/2014/main" id="{A37DEF52-F2C1-C707-0B96-F74A937A6FE3}"/>
              </a:ext>
            </a:extLst>
          </p:cNvPr>
          <p:cNvSpPr txBox="1"/>
          <p:nvPr/>
        </p:nvSpPr>
        <p:spPr>
          <a:xfrm>
            <a:off x="6826820" y="1016845"/>
            <a:ext cx="4328528" cy="103246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57150" algn="just">
              <a:lnSpc>
                <a:spcPct val="150000"/>
              </a:lnSpc>
              <a:spcAft>
                <a:spcPts val="600"/>
              </a:spcAft>
            </a:pPr>
            <a:r>
              <a:rPr lang="fr-FR" sz="1300" b="1" dirty="0">
                <a:solidFill>
                  <a:srgbClr val="005359"/>
                </a:solidFill>
                <a:latin typeface="Roboto" panose="02000000000000000000" pitchFamily="2" charset="0"/>
                <a:ea typeface="Roboto" panose="02000000000000000000" pitchFamily="2" charset="0"/>
                <a:cs typeface="Roboto" panose="02000000000000000000" pitchFamily="2" charset="0"/>
              </a:rPr>
              <a:t>Mis en œuvre dans 11 pays du Sahel : </a:t>
            </a:r>
          </a:p>
          <a:p>
            <a:pPr marL="57150" algn="just">
              <a:lnSpc>
                <a:spcPct val="150000"/>
              </a:lnSpc>
              <a:spcAft>
                <a:spcPts val="600"/>
              </a:spcAft>
            </a:pPr>
            <a:r>
              <a:rPr lang="fr-FR" sz="1300" dirty="0">
                <a:latin typeface="Roboto" panose="02000000000000000000" pitchFamily="2" charset="0"/>
                <a:ea typeface="Roboto" panose="02000000000000000000" pitchFamily="2" charset="0"/>
                <a:cs typeface="Roboto" panose="02000000000000000000" pitchFamily="2" charset="0"/>
              </a:rPr>
              <a:t>Burkina Faso, Mali, Mauritanie, Niger, Tchad, Djibouti, Érythrée, Éthiopie, Nigéria, Sénégal, Soudan</a:t>
            </a:r>
          </a:p>
        </p:txBody>
      </p:sp>
      <p:sp>
        <p:nvSpPr>
          <p:cNvPr id="4" name="Rectangle 3">
            <a:extLst>
              <a:ext uri="{FF2B5EF4-FFF2-40B4-BE49-F238E27FC236}">
                <a16:creationId xmlns:a16="http://schemas.microsoft.com/office/drawing/2014/main" id="{BC8814E8-9109-7D77-4B9D-1369DD6D4292}"/>
              </a:ext>
            </a:extLst>
          </p:cNvPr>
          <p:cNvSpPr/>
          <p:nvPr/>
        </p:nvSpPr>
        <p:spPr>
          <a:xfrm>
            <a:off x="1749100" y="2563302"/>
            <a:ext cx="4037071" cy="400110"/>
          </a:xfrm>
          <a:prstGeom prst="rect">
            <a:avLst/>
          </a:prstGeom>
        </p:spPr>
        <p:txBody>
          <a:bodyPr wrap="square">
            <a:spAutoFit/>
          </a:bodyPr>
          <a:lstStyle/>
          <a:p>
            <a:pPr algn="ctr"/>
            <a:r>
              <a:rPr lang="fr-FR" sz="2000" b="1" dirty="0">
                <a:latin typeface="Roboto" panose="02000000000000000000" pitchFamily="2" charset="0"/>
                <a:ea typeface="Roboto" panose="02000000000000000000" pitchFamily="2" charset="0"/>
                <a:cs typeface="Roboto" panose="02000000000000000000" pitchFamily="2" charset="0"/>
              </a:rPr>
              <a:t>Interventions prioritaires</a:t>
            </a:r>
          </a:p>
        </p:txBody>
      </p:sp>
      <p:sp>
        <p:nvSpPr>
          <p:cNvPr id="5" name="Oval 4">
            <a:extLst>
              <a:ext uri="{FF2B5EF4-FFF2-40B4-BE49-F238E27FC236}">
                <a16:creationId xmlns:a16="http://schemas.microsoft.com/office/drawing/2014/main" id="{8AB627EB-55A1-5FCA-AE6B-04C77B5ECF5F}"/>
              </a:ext>
            </a:extLst>
          </p:cNvPr>
          <p:cNvSpPr/>
          <p:nvPr/>
        </p:nvSpPr>
        <p:spPr>
          <a:xfrm rot="10800000">
            <a:off x="2178846" y="3359769"/>
            <a:ext cx="2015475" cy="1924822"/>
          </a:xfrm>
          <a:prstGeom prst="ellipse">
            <a:avLst/>
          </a:prstGeom>
          <a:no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a:latin typeface="Roboto" panose="02000000000000000000" pitchFamily="2" charset="0"/>
              <a:ea typeface="Roboto" panose="02000000000000000000" pitchFamily="2" charset="0"/>
              <a:cs typeface="Roboto" panose="02000000000000000000" pitchFamily="2" charset="0"/>
            </a:endParaRPr>
          </a:p>
        </p:txBody>
      </p:sp>
      <p:sp>
        <p:nvSpPr>
          <p:cNvPr id="6" name="Oval 5">
            <a:extLst>
              <a:ext uri="{FF2B5EF4-FFF2-40B4-BE49-F238E27FC236}">
                <a16:creationId xmlns:a16="http://schemas.microsoft.com/office/drawing/2014/main" id="{5AF8A6E5-5A26-E976-26B0-F98E39397C74}"/>
              </a:ext>
            </a:extLst>
          </p:cNvPr>
          <p:cNvSpPr/>
          <p:nvPr/>
        </p:nvSpPr>
        <p:spPr>
          <a:xfrm rot="10800000">
            <a:off x="2833391" y="3938029"/>
            <a:ext cx="821166" cy="812496"/>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a:latin typeface="Roboto" panose="02000000000000000000" pitchFamily="2" charset="0"/>
              <a:ea typeface="Roboto" panose="02000000000000000000" pitchFamily="2" charset="0"/>
              <a:cs typeface="Roboto" panose="02000000000000000000" pitchFamily="2" charset="0"/>
            </a:endParaRPr>
          </a:p>
        </p:txBody>
      </p:sp>
      <p:sp>
        <p:nvSpPr>
          <p:cNvPr id="7" name="Rectangle 6">
            <a:extLst>
              <a:ext uri="{FF2B5EF4-FFF2-40B4-BE49-F238E27FC236}">
                <a16:creationId xmlns:a16="http://schemas.microsoft.com/office/drawing/2014/main" id="{A7A400C7-4C53-5BBB-4405-504BCB203B9B}"/>
              </a:ext>
            </a:extLst>
          </p:cNvPr>
          <p:cNvSpPr/>
          <p:nvPr/>
        </p:nvSpPr>
        <p:spPr>
          <a:xfrm>
            <a:off x="2882527" y="4175000"/>
            <a:ext cx="722893" cy="338554"/>
          </a:xfrm>
          <a:prstGeom prst="rect">
            <a:avLst/>
          </a:prstGeom>
        </p:spPr>
        <p:txBody>
          <a:bodyPr wrap="square">
            <a:spAutoFit/>
          </a:bodyPr>
          <a:lstStyle/>
          <a:p>
            <a:pPr algn="ctr" defTabSz="685800">
              <a:defRPr/>
            </a:pPr>
            <a:r>
              <a:rPr lang="fr-FR" sz="800" b="1" kern="0">
                <a:solidFill>
                  <a:schemeClr val="bg1"/>
                </a:solidFill>
                <a:latin typeface="Roboto" panose="02000000000000000000" pitchFamily="2" charset="0"/>
                <a:ea typeface="Roboto" panose="02000000000000000000" pitchFamily="2" charset="0"/>
                <a:cs typeface="Roboto" panose="02000000000000000000" pitchFamily="2" charset="0"/>
              </a:rPr>
              <a:t>CAPACITY BUILDING</a:t>
            </a:r>
          </a:p>
        </p:txBody>
      </p:sp>
      <p:grpSp>
        <p:nvGrpSpPr>
          <p:cNvPr id="10" name="Group 9">
            <a:extLst>
              <a:ext uri="{FF2B5EF4-FFF2-40B4-BE49-F238E27FC236}">
                <a16:creationId xmlns:a16="http://schemas.microsoft.com/office/drawing/2014/main" id="{5842AEF5-FFA4-D950-9230-DCDF3FAE8323}"/>
              </a:ext>
            </a:extLst>
          </p:cNvPr>
          <p:cNvGrpSpPr/>
          <p:nvPr/>
        </p:nvGrpSpPr>
        <p:grpSpPr>
          <a:xfrm>
            <a:off x="2265520" y="3232831"/>
            <a:ext cx="705358" cy="697912"/>
            <a:chOff x="4340729" y="1321712"/>
            <a:chExt cx="1163071" cy="1163071"/>
          </a:xfrm>
          <a:solidFill>
            <a:srgbClr val="296FB7"/>
          </a:solidFill>
        </p:grpSpPr>
        <p:sp>
          <p:nvSpPr>
            <p:cNvPr id="11" name="Oval 10">
              <a:extLst>
                <a:ext uri="{FF2B5EF4-FFF2-40B4-BE49-F238E27FC236}">
                  <a16:creationId xmlns:a16="http://schemas.microsoft.com/office/drawing/2014/main" id="{6979A788-2E67-56CF-511D-9088EA582073}"/>
                </a:ext>
              </a:extLst>
            </p:cNvPr>
            <p:cNvSpPr/>
            <p:nvPr/>
          </p:nvSpPr>
          <p:spPr>
            <a:xfrm rot="10800000">
              <a:off x="4340729" y="1321712"/>
              <a:ext cx="1163071" cy="116307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a:latin typeface="Roboto" panose="02000000000000000000" pitchFamily="2" charset="0"/>
                <a:ea typeface="Roboto" panose="02000000000000000000" pitchFamily="2" charset="0"/>
                <a:cs typeface="Roboto" panose="02000000000000000000" pitchFamily="2" charset="0"/>
              </a:endParaRPr>
            </a:p>
          </p:txBody>
        </p:sp>
        <p:pic>
          <p:nvPicPr>
            <p:cNvPr id="12" name="Picture 11">
              <a:extLst>
                <a:ext uri="{FF2B5EF4-FFF2-40B4-BE49-F238E27FC236}">
                  <a16:creationId xmlns:a16="http://schemas.microsoft.com/office/drawing/2014/main" id="{E95C1F29-B847-E576-16C7-14554B6581EB}"/>
                </a:ext>
              </a:extLst>
            </p:cNvPr>
            <p:cNvPicPr>
              <a:picLocks noChangeAspect="1"/>
            </p:cNvPicPr>
            <p:nvPr/>
          </p:nvPicPr>
          <p:blipFill>
            <a:blip r:embed="rId3"/>
            <a:stretch>
              <a:fillRect/>
            </a:stretch>
          </p:blipFill>
          <p:spPr>
            <a:xfrm>
              <a:off x="4558807" y="1481849"/>
              <a:ext cx="726913" cy="842798"/>
            </a:xfrm>
            <a:prstGeom prst="rect">
              <a:avLst/>
            </a:prstGeom>
            <a:grpFill/>
          </p:spPr>
        </p:pic>
      </p:grpSp>
      <p:sp>
        <p:nvSpPr>
          <p:cNvPr id="13" name="Oval 12">
            <a:extLst>
              <a:ext uri="{FF2B5EF4-FFF2-40B4-BE49-F238E27FC236}">
                <a16:creationId xmlns:a16="http://schemas.microsoft.com/office/drawing/2014/main" id="{4D2F41E8-36FE-45DD-B3CA-B4B830957C14}"/>
              </a:ext>
            </a:extLst>
          </p:cNvPr>
          <p:cNvSpPr/>
          <p:nvPr/>
        </p:nvSpPr>
        <p:spPr>
          <a:xfrm rot="10800000">
            <a:off x="3369754" y="3204515"/>
            <a:ext cx="705358" cy="697912"/>
          </a:xfrm>
          <a:prstGeom prst="ellipse">
            <a:avLst/>
          </a:prstGeom>
          <a:solidFill>
            <a:srgbClr val="6CCA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a:latin typeface="Roboto" panose="02000000000000000000" pitchFamily="2" charset="0"/>
              <a:ea typeface="Roboto" panose="02000000000000000000" pitchFamily="2" charset="0"/>
              <a:cs typeface="Roboto" panose="02000000000000000000" pitchFamily="2" charset="0"/>
            </a:endParaRPr>
          </a:p>
        </p:txBody>
      </p:sp>
      <p:pic>
        <p:nvPicPr>
          <p:cNvPr id="14" name="Picture 13">
            <a:extLst>
              <a:ext uri="{FF2B5EF4-FFF2-40B4-BE49-F238E27FC236}">
                <a16:creationId xmlns:a16="http://schemas.microsoft.com/office/drawing/2014/main" id="{4BF3ED01-1B88-877C-3BC4-EA5EFAEEFD23}"/>
              </a:ext>
            </a:extLst>
          </p:cNvPr>
          <p:cNvPicPr>
            <a:picLocks noChangeAspect="1"/>
          </p:cNvPicPr>
          <p:nvPr/>
        </p:nvPicPr>
        <p:blipFill>
          <a:blip r:embed="rId4"/>
          <a:stretch>
            <a:fillRect/>
          </a:stretch>
        </p:blipFill>
        <p:spPr>
          <a:xfrm>
            <a:off x="3533190" y="3359769"/>
            <a:ext cx="378485" cy="387403"/>
          </a:xfrm>
          <a:prstGeom prst="rect">
            <a:avLst/>
          </a:prstGeom>
          <a:solidFill>
            <a:srgbClr val="6CCAD6"/>
          </a:solidFill>
        </p:spPr>
      </p:pic>
      <p:sp>
        <p:nvSpPr>
          <p:cNvPr id="15" name="Oval 14">
            <a:extLst>
              <a:ext uri="{FF2B5EF4-FFF2-40B4-BE49-F238E27FC236}">
                <a16:creationId xmlns:a16="http://schemas.microsoft.com/office/drawing/2014/main" id="{FFEC50D1-9AFF-FA01-BAAB-DF03E920B1B2}"/>
              </a:ext>
            </a:extLst>
          </p:cNvPr>
          <p:cNvSpPr/>
          <p:nvPr/>
        </p:nvSpPr>
        <p:spPr>
          <a:xfrm rot="10800000">
            <a:off x="2942819" y="4859232"/>
            <a:ext cx="705358" cy="697912"/>
          </a:xfrm>
          <a:prstGeom prst="ellipse">
            <a:avLst/>
          </a:prstGeom>
          <a:solidFill>
            <a:srgbClr val="95C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a:latin typeface="Roboto" panose="02000000000000000000" pitchFamily="2" charset="0"/>
              <a:ea typeface="Roboto" panose="02000000000000000000" pitchFamily="2" charset="0"/>
              <a:cs typeface="Roboto" panose="02000000000000000000" pitchFamily="2" charset="0"/>
            </a:endParaRPr>
          </a:p>
        </p:txBody>
      </p:sp>
      <p:pic>
        <p:nvPicPr>
          <p:cNvPr id="16" name="Picture 15">
            <a:extLst>
              <a:ext uri="{FF2B5EF4-FFF2-40B4-BE49-F238E27FC236}">
                <a16:creationId xmlns:a16="http://schemas.microsoft.com/office/drawing/2014/main" id="{63BC185B-51AC-B336-CCFE-759ED662160C}"/>
              </a:ext>
            </a:extLst>
          </p:cNvPr>
          <p:cNvPicPr>
            <a:picLocks noChangeAspect="1"/>
          </p:cNvPicPr>
          <p:nvPr/>
        </p:nvPicPr>
        <p:blipFill>
          <a:blip r:embed="rId5"/>
          <a:stretch>
            <a:fillRect/>
          </a:stretch>
        </p:blipFill>
        <p:spPr>
          <a:xfrm>
            <a:off x="3082699" y="4997636"/>
            <a:ext cx="425597" cy="421104"/>
          </a:xfrm>
          <a:prstGeom prst="rect">
            <a:avLst/>
          </a:prstGeom>
          <a:solidFill>
            <a:srgbClr val="95C249"/>
          </a:solidFill>
        </p:spPr>
      </p:pic>
      <p:sp>
        <p:nvSpPr>
          <p:cNvPr id="17" name="Oval 16">
            <a:extLst>
              <a:ext uri="{FF2B5EF4-FFF2-40B4-BE49-F238E27FC236}">
                <a16:creationId xmlns:a16="http://schemas.microsoft.com/office/drawing/2014/main" id="{95874160-BA2D-7AA5-2F6F-E8FED7287E5C}"/>
              </a:ext>
            </a:extLst>
          </p:cNvPr>
          <p:cNvSpPr/>
          <p:nvPr/>
        </p:nvSpPr>
        <p:spPr>
          <a:xfrm rot="10800000">
            <a:off x="3814118" y="4155539"/>
            <a:ext cx="684960" cy="697912"/>
          </a:xfrm>
          <a:prstGeom prst="ellipse">
            <a:avLst/>
          </a:prstGeom>
          <a:solidFill>
            <a:srgbClr val="47BC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a:latin typeface="Roboto" panose="02000000000000000000" pitchFamily="2" charset="0"/>
              <a:ea typeface="Roboto" panose="02000000000000000000" pitchFamily="2" charset="0"/>
              <a:cs typeface="Roboto" panose="02000000000000000000" pitchFamily="2" charset="0"/>
            </a:endParaRPr>
          </a:p>
        </p:txBody>
      </p:sp>
      <p:pic>
        <p:nvPicPr>
          <p:cNvPr id="18" name="Picture 17">
            <a:extLst>
              <a:ext uri="{FF2B5EF4-FFF2-40B4-BE49-F238E27FC236}">
                <a16:creationId xmlns:a16="http://schemas.microsoft.com/office/drawing/2014/main" id="{AD883BA7-5D87-4B09-1757-A2C2363DBA21}"/>
              </a:ext>
            </a:extLst>
          </p:cNvPr>
          <p:cNvPicPr>
            <a:picLocks noChangeAspect="1"/>
          </p:cNvPicPr>
          <p:nvPr/>
        </p:nvPicPr>
        <p:blipFill>
          <a:blip r:embed="rId6"/>
          <a:stretch>
            <a:fillRect/>
          </a:stretch>
        </p:blipFill>
        <p:spPr>
          <a:xfrm>
            <a:off x="3980028" y="4267353"/>
            <a:ext cx="329074" cy="423715"/>
          </a:xfrm>
          <a:prstGeom prst="rect">
            <a:avLst/>
          </a:prstGeom>
          <a:solidFill>
            <a:srgbClr val="47BC95"/>
          </a:solidFill>
        </p:spPr>
      </p:pic>
      <p:sp>
        <p:nvSpPr>
          <p:cNvPr id="19" name="Oval 18">
            <a:extLst>
              <a:ext uri="{FF2B5EF4-FFF2-40B4-BE49-F238E27FC236}">
                <a16:creationId xmlns:a16="http://schemas.microsoft.com/office/drawing/2014/main" id="{624F0A5B-4FED-2A15-1543-384D20952E02}"/>
              </a:ext>
            </a:extLst>
          </p:cNvPr>
          <p:cNvSpPr/>
          <p:nvPr/>
        </p:nvSpPr>
        <p:spPr>
          <a:xfrm rot="10800000">
            <a:off x="1973757" y="4267353"/>
            <a:ext cx="705358" cy="697912"/>
          </a:xfrm>
          <a:prstGeom prst="ellipse">
            <a:avLst/>
          </a:prstGeom>
          <a:solidFill>
            <a:srgbClr val="01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a:latin typeface="Roboto" panose="02000000000000000000" pitchFamily="2" charset="0"/>
              <a:ea typeface="Roboto" panose="02000000000000000000" pitchFamily="2" charset="0"/>
              <a:cs typeface="Roboto" panose="02000000000000000000" pitchFamily="2" charset="0"/>
            </a:endParaRPr>
          </a:p>
        </p:txBody>
      </p:sp>
      <p:pic>
        <p:nvPicPr>
          <p:cNvPr id="20" name="Picture 19">
            <a:extLst>
              <a:ext uri="{FF2B5EF4-FFF2-40B4-BE49-F238E27FC236}">
                <a16:creationId xmlns:a16="http://schemas.microsoft.com/office/drawing/2014/main" id="{3A1D98BB-159A-2279-946B-F3CD18AB9F7E}"/>
              </a:ext>
            </a:extLst>
          </p:cNvPr>
          <p:cNvPicPr>
            <a:picLocks noChangeAspect="1"/>
          </p:cNvPicPr>
          <p:nvPr/>
        </p:nvPicPr>
        <p:blipFill>
          <a:blip r:embed="rId7"/>
          <a:stretch>
            <a:fillRect/>
          </a:stretch>
        </p:blipFill>
        <p:spPr>
          <a:xfrm>
            <a:off x="2137603" y="4386042"/>
            <a:ext cx="359882" cy="460534"/>
          </a:xfrm>
          <a:prstGeom prst="rect">
            <a:avLst/>
          </a:prstGeom>
          <a:solidFill>
            <a:srgbClr val="019DD9"/>
          </a:solidFill>
        </p:spPr>
      </p:pic>
      <p:sp>
        <p:nvSpPr>
          <p:cNvPr id="21" name="TextBox 20">
            <a:extLst>
              <a:ext uri="{FF2B5EF4-FFF2-40B4-BE49-F238E27FC236}">
                <a16:creationId xmlns:a16="http://schemas.microsoft.com/office/drawing/2014/main" id="{D434426C-9054-47E6-14DB-3726C41C1197}"/>
              </a:ext>
            </a:extLst>
          </p:cNvPr>
          <p:cNvSpPr txBox="1"/>
          <p:nvPr/>
        </p:nvSpPr>
        <p:spPr>
          <a:xfrm>
            <a:off x="278053" y="3098777"/>
            <a:ext cx="1834664" cy="738664"/>
          </a:xfrm>
          <a:prstGeom prst="rect">
            <a:avLst/>
          </a:prstGeom>
          <a:noFill/>
        </p:spPr>
        <p:txBody>
          <a:bodyPr wrap="square">
            <a:spAutoFit/>
          </a:bodyPr>
          <a:lstStyle/>
          <a:p>
            <a:pPr algn="r" defTabSz="685800">
              <a:defRPr/>
            </a:pPr>
            <a:r>
              <a:rPr lang="fr-FR" sz="1050" b="1" kern="0" dirty="0">
                <a:latin typeface="Roboto" panose="02000000000000000000" pitchFamily="2" charset="0"/>
                <a:ea typeface="Roboto" panose="02000000000000000000" pitchFamily="2" charset="0"/>
                <a:cs typeface="Roboto" panose="02000000000000000000" pitchFamily="2" charset="0"/>
              </a:rPr>
              <a:t>PRIORITÉ 1</a:t>
            </a:r>
          </a:p>
          <a:p>
            <a:pPr algn="r" defTabSz="685800">
              <a:defRPr/>
            </a:pPr>
            <a:r>
              <a:rPr lang="fr-FR" sz="1050" dirty="0">
                <a:latin typeface="Roboto" panose="02000000000000000000" pitchFamily="2" charset="0"/>
                <a:ea typeface="Roboto" panose="02000000000000000000" pitchFamily="2" charset="0"/>
                <a:cs typeface="Roboto" panose="02000000000000000000" pitchFamily="2" charset="0"/>
              </a:rPr>
              <a:t>Augmenter la capacité de production d’énergie solaire connectée au réseau</a:t>
            </a:r>
          </a:p>
        </p:txBody>
      </p:sp>
      <p:sp>
        <p:nvSpPr>
          <p:cNvPr id="25" name="TextBox 24">
            <a:extLst>
              <a:ext uri="{FF2B5EF4-FFF2-40B4-BE49-F238E27FC236}">
                <a16:creationId xmlns:a16="http://schemas.microsoft.com/office/drawing/2014/main" id="{764CBB01-F74E-7A6D-5992-14307BD801EB}"/>
              </a:ext>
            </a:extLst>
          </p:cNvPr>
          <p:cNvSpPr txBox="1"/>
          <p:nvPr/>
        </p:nvSpPr>
        <p:spPr>
          <a:xfrm>
            <a:off x="4144565" y="3121723"/>
            <a:ext cx="1519681" cy="938719"/>
          </a:xfrm>
          <a:prstGeom prst="rect">
            <a:avLst/>
          </a:prstGeom>
          <a:noFill/>
        </p:spPr>
        <p:txBody>
          <a:bodyPr wrap="square">
            <a:spAutoFit/>
          </a:bodyPr>
          <a:lstStyle/>
          <a:p>
            <a:pPr marL="27000" defTabSz="685800">
              <a:defRPr/>
            </a:pPr>
            <a:r>
              <a:rPr lang="fr-FR" sz="1100" b="1" kern="0">
                <a:latin typeface="Roboto" panose="02000000000000000000" pitchFamily="2" charset="0"/>
                <a:ea typeface="Roboto" panose="02000000000000000000" pitchFamily="2" charset="0"/>
                <a:cs typeface="Roboto" panose="02000000000000000000" pitchFamily="2" charset="0"/>
              </a:rPr>
              <a:t>PRIORITÉ 2 </a:t>
            </a:r>
            <a:r>
              <a:rPr lang="fr-FR" sz="1100" kern="0">
                <a:latin typeface="Roboto" panose="02000000000000000000" pitchFamily="2" charset="0"/>
                <a:ea typeface="Roboto" panose="02000000000000000000" pitchFamily="2" charset="0"/>
                <a:cs typeface="Roboto" panose="02000000000000000000" pitchFamily="2" charset="0"/>
              </a:rPr>
              <a:t>R</a:t>
            </a:r>
            <a:r>
              <a:rPr lang="fr-FR" sz="1100">
                <a:latin typeface="Roboto" panose="02000000000000000000" pitchFamily="2" charset="0"/>
                <a:ea typeface="Roboto" panose="02000000000000000000" pitchFamily="2" charset="0"/>
                <a:cs typeface="Roboto" panose="02000000000000000000" pitchFamily="2" charset="0"/>
              </a:rPr>
              <a:t>enforcer et étendre les réseaux nationaux et régionaux</a:t>
            </a:r>
            <a:endParaRPr lang="fr-FR" sz="1100" kern="0">
              <a:latin typeface="Roboto" panose="02000000000000000000" pitchFamily="2" charset="0"/>
              <a:ea typeface="Roboto" panose="02000000000000000000" pitchFamily="2" charset="0"/>
              <a:cs typeface="Roboto" panose="02000000000000000000" pitchFamily="2" charset="0"/>
            </a:endParaRPr>
          </a:p>
        </p:txBody>
      </p:sp>
      <p:sp>
        <p:nvSpPr>
          <p:cNvPr id="26" name="TextBox 25">
            <a:extLst>
              <a:ext uri="{FF2B5EF4-FFF2-40B4-BE49-F238E27FC236}">
                <a16:creationId xmlns:a16="http://schemas.microsoft.com/office/drawing/2014/main" id="{E937556C-9AF4-1F0F-A561-4CE77A1CEFB4}"/>
              </a:ext>
            </a:extLst>
          </p:cNvPr>
          <p:cNvSpPr txBox="1"/>
          <p:nvPr/>
        </p:nvSpPr>
        <p:spPr>
          <a:xfrm>
            <a:off x="4601579" y="4229615"/>
            <a:ext cx="1519681" cy="900246"/>
          </a:xfrm>
          <a:prstGeom prst="rect">
            <a:avLst/>
          </a:prstGeom>
          <a:noFill/>
        </p:spPr>
        <p:txBody>
          <a:bodyPr wrap="square">
            <a:spAutoFit/>
          </a:bodyPr>
          <a:lstStyle/>
          <a:p>
            <a:pPr defTabSz="685800">
              <a:defRPr/>
            </a:pPr>
            <a:r>
              <a:rPr lang="fr-FR" sz="1050" b="1" kern="0">
                <a:latin typeface="Roboto" panose="02000000000000000000" pitchFamily="2" charset="0"/>
                <a:ea typeface="Roboto" panose="02000000000000000000" pitchFamily="2" charset="0"/>
                <a:cs typeface="Roboto" panose="02000000000000000000" pitchFamily="2" charset="0"/>
              </a:rPr>
              <a:t>PRIORITÉ 3</a:t>
            </a:r>
          </a:p>
          <a:p>
            <a:pPr defTabSz="685800">
              <a:defRPr/>
            </a:pPr>
            <a:r>
              <a:rPr lang="fr-FR" sz="1050" kern="0">
                <a:latin typeface="Roboto" panose="02000000000000000000" pitchFamily="2" charset="0"/>
                <a:ea typeface="Roboto" panose="02000000000000000000" pitchFamily="2" charset="0"/>
                <a:cs typeface="Roboto" panose="02000000000000000000" pitchFamily="2" charset="0"/>
              </a:rPr>
              <a:t>D</a:t>
            </a:r>
            <a:r>
              <a:rPr lang="fr-FR" sz="1050">
                <a:latin typeface="Roboto" panose="02000000000000000000" pitchFamily="2" charset="0"/>
                <a:ea typeface="Roboto" panose="02000000000000000000" pitchFamily="2" charset="0"/>
                <a:cs typeface="Roboto" panose="02000000000000000000" pitchFamily="2" charset="0"/>
              </a:rPr>
              <a:t>éployer des solutions énergétiques décentralisées</a:t>
            </a:r>
            <a:endParaRPr lang="fr-FR" sz="1050" kern="0">
              <a:latin typeface="Roboto" panose="02000000000000000000" pitchFamily="2" charset="0"/>
              <a:ea typeface="Roboto" panose="02000000000000000000" pitchFamily="2" charset="0"/>
              <a:cs typeface="Roboto" panose="02000000000000000000" pitchFamily="2" charset="0"/>
            </a:endParaRPr>
          </a:p>
        </p:txBody>
      </p:sp>
      <p:sp>
        <p:nvSpPr>
          <p:cNvPr id="27" name="TextBox 26">
            <a:extLst>
              <a:ext uri="{FF2B5EF4-FFF2-40B4-BE49-F238E27FC236}">
                <a16:creationId xmlns:a16="http://schemas.microsoft.com/office/drawing/2014/main" id="{8B9450E8-FF22-2768-E074-E93F7A1F8847}"/>
              </a:ext>
            </a:extLst>
          </p:cNvPr>
          <p:cNvSpPr txBox="1"/>
          <p:nvPr/>
        </p:nvSpPr>
        <p:spPr>
          <a:xfrm>
            <a:off x="2397776" y="5567115"/>
            <a:ext cx="2090454" cy="738664"/>
          </a:xfrm>
          <a:prstGeom prst="rect">
            <a:avLst/>
          </a:prstGeom>
          <a:noFill/>
        </p:spPr>
        <p:txBody>
          <a:bodyPr wrap="square">
            <a:spAutoFit/>
          </a:bodyPr>
          <a:lstStyle/>
          <a:p>
            <a:pPr defTabSz="685800">
              <a:defRPr/>
            </a:pPr>
            <a:r>
              <a:rPr lang="fr-FR" sz="1050" b="1" kern="0">
                <a:latin typeface="Roboto" panose="02000000000000000000" pitchFamily="2" charset="0"/>
                <a:ea typeface="Roboto" panose="02000000000000000000" pitchFamily="2" charset="0"/>
                <a:cs typeface="Roboto" panose="02000000000000000000" pitchFamily="2" charset="0"/>
              </a:rPr>
              <a:t>PRIORITÉ 4</a:t>
            </a:r>
          </a:p>
          <a:p>
            <a:pPr defTabSz="685800">
              <a:defRPr/>
            </a:pPr>
            <a:r>
              <a:rPr lang="fr-FR" sz="1050">
                <a:latin typeface="Roboto" panose="02000000000000000000" pitchFamily="2" charset="0"/>
                <a:ea typeface="Roboto" panose="02000000000000000000" pitchFamily="2" charset="0"/>
                <a:cs typeface="Roboto" panose="02000000000000000000" pitchFamily="2" charset="0"/>
              </a:rPr>
              <a:t>Améliorer la capacité financière et opérationnelle des opérateurs publics d’électricité</a:t>
            </a:r>
            <a:endParaRPr lang="fr-FR" sz="1050" kern="0">
              <a:latin typeface="Roboto" panose="02000000000000000000" pitchFamily="2" charset="0"/>
              <a:ea typeface="Roboto" panose="02000000000000000000" pitchFamily="2" charset="0"/>
              <a:cs typeface="Roboto" panose="02000000000000000000" pitchFamily="2" charset="0"/>
            </a:endParaRPr>
          </a:p>
        </p:txBody>
      </p:sp>
      <p:sp>
        <p:nvSpPr>
          <p:cNvPr id="28" name="TextBox 27">
            <a:extLst>
              <a:ext uri="{FF2B5EF4-FFF2-40B4-BE49-F238E27FC236}">
                <a16:creationId xmlns:a16="http://schemas.microsoft.com/office/drawing/2014/main" id="{59E06926-6AED-3044-316F-452638B751E8}"/>
              </a:ext>
            </a:extLst>
          </p:cNvPr>
          <p:cNvSpPr txBox="1"/>
          <p:nvPr/>
        </p:nvSpPr>
        <p:spPr>
          <a:xfrm>
            <a:off x="250577" y="4194516"/>
            <a:ext cx="1653737" cy="1061829"/>
          </a:xfrm>
          <a:prstGeom prst="rect">
            <a:avLst/>
          </a:prstGeom>
          <a:noFill/>
        </p:spPr>
        <p:txBody>
          <a:bodyPr wrap="square">
            <a:spAutoFit/>
          </a:bodyPr>
          <a:lstStyle/>
          <a:p>
            <a:pPr algn="r"/>
            <a:r>
              <a:rPr lang="fr-FR" sz="1050" b="1" kern="0">
                <a:latin typeface="Roboto" panose="02000000000000000000" pitchFamily="2" charset="0"/>
                <a:ea typeface="Roboto" panose="02000000000000000000" pitchFamily="2" charset="0"/>
                <a:cs typeface="Roboto" panose="02000000000000000000" pitchFamily="2" charset="0"/>
              </a:rPr>
              <a:t>PRIORITÉ</a:t>
            </a:r>
            <a:r>
              <a:rPr lang="fr-FR" sz="1050" b="1" u="none">
                <a:latin typeface="Roboto" panose="02000000000000000000" pitchFamily="2" charset="0"/>
                <a:ea typeface="Roboto" panose="02000000000000000000" pitchFamily="2" charset="0"/>
                <a:cs typeface="Roboto" panose="02000000000000000000" pitchFamily="2" charset="0"/>
              </a:rPr>
              <a:t> 5</a:t>
            </a:r>
          </a:p>
          <a:p>
            <a:pPr algn="r"/>
            <a:r>
              <a:rPr lang="fr-FR" sz="1050">
                <a:latin typeface="Roboto" panose="02000000000000000000" pitchFamily="2" charset="0"/>
                <a:ea typeface="Roboto" panose="02000000000000000000" pitchFamily="2" charset="0"/>
                <a:cs typeface="Roboto" panose="02000000000000000000" pitchFamily="2" charset="0"/>
              </a:rPr>
              <a:t>Renforcer l’environnement favorable à l’accroissement des investissements privés</a:t>
            </a:r>
          </a:p>
        </p:txBody>
      </p:sp>
      <p:cxnSp>
        <p:nvCxnSpPr>
          <p:cNvPr id="29" name="Straight Arrow Connector 28">
            <a:extLst>
              <a:ext uri="{FF2B5EF4-FFF2-40B4-BE49-F238E27FC236}">
                <a16:creationId xmlns:a16="http://schemas.microsoft.com/office/drawing/2014/main" id="{B68033FA-A224-68A9-4079-08A23E8223E4}"/>
              </a:ext>
            </a:extLst>
          </p:cNvPr>
          <p:cNvCxnSpPr/>
          <p:nvPr/>
        </p:nvCxnSpPr>
        <p:spPr>
          <a:xfrm>
            <a:off x="5909769" y="4343698"/>
            <a:ext cx="565461" cy="0"/>
          </a:xfrm>
          <a:prstGeom prst="straightConnector1">
            <a:avLst/>
          </a:prstGeom>
          <a:ln w="38100">
            <a:solidFill>
              <a:schemeClr val="tx1">
                <a:lumMod val="65000"/>
                <a:lumOff val="35000"/>
              </a:schemeClr>
            </a:solidFill>
            <a:tailEnd type="triangle"/>
          </a:ln>
        </p:spPr>
        <p:style>
          <a:lnRef idx="1">
            <a:schemeClr val="dk1"/>
          </a:lnRef>
          <a:fillRef idx="0">
            <a:schemeClr val="dk1"/>
          </a:fillRef>
          <a:effectRef idx="0">
            <a:schemeClr val="dk1"/>
          </a:effectRef>
          <a:fontRef idx="minor">
            <a:schemeClr val="tx1"/>
          </a:fontRef>
        </p:style>
      </p:cxnSp>
      <p:sp>
        <p:nvSpPr>
          <p:cNvPr id="30" name="Rectangle 29">
            <a:extLst>
              <a:ext uri="{FF2B5EF4-FFF2-40B4-BE49-F238E27FC236}">
                <a16:creationId xmlns:a16="http://schemas.microsoft.com/office/drawing/2014/main" id="{85710295-C73B-12CC-73AC-1E03A4FAEE9B}"/>
              </a:ext>
            </a:extLst>
          </p:cNvPr>
          <p:cNvSpPr/>
          <p:nvPr/>
        </p:nvSpPr>
        <p:spPr>
          <a:xfrm>
            <a:off x="6973030" y="2648798"/>
            <a:ext cx="4148830" cy="400110"/>
          </a:xfrm>
          <a:prstGeom prst="rect">
            <a:avLst/>
          </a:prstGeom>
        </p:spPr>
        <p:txBody>
          <a:bodyPr wrap="square">
            <a:spAutoFit/>
          </a:bodyPr>
          <a:lstStyle/>
          <a:p>
            <a:pPr algn="ctr"/>
            <a:r>
              <a:rPr lang="fr-FR" sz="2000" b="1">
                <a:latin typeface="Roboto" panose="02000000000000000000" pitchFamily="2" charset="0"/>
                <a:ea typeface="Roboto" panose="02000000000000000000" pitchFamily="2" charset="0"/>
                <a:cs typeface="Roboto" panose="02000000000000000000" pitchFamily="2" charset="0"/>
              </a:rPr>
              <a:t>Résultats attendus et impacts</a:t>
            </a:r>
          </a:p>
        </p:txBody>
      </p:sp>
      <p:grpSp>
        <p:nvGrpSpPr>
          <p:cNvPr id="31" name="Group 30">
            <a:extLst>
              <a:ext uri="{FF2B5EF4-FFF2-40B4-BE49-F238E27FC236}">
                <a16:creationId xmlns:a16="http://schemas.microsoft.com/office/drawing/2014/main" id="{B481347E-9427-85B1-028A-6060D3853E7B}"/>
              </a:ext>
            </a:extLst>
          </p:cNvPr>
          <p:cNvGrpSpPr/>
          <p:nvPr/>
        </p:nvGrpSpPr>
        <p:grpSpPr>
          <a:xfrm>
            <a:off x="6807286" y="3302071"/>
            <a:ext cx="2427696" cy="2502506"/>
            <a:chOff x="6743489" y="3708437"/>
            <a:chExt cx="2427696" cy="2502506"/>
          </a:xfrm>
        </p:grpSpPr>
        <p:sp>
          <p:nvSpPr>
            <p:cNvPr id="32" name="TextBox 31">
              <a:extLst>
                <a:ext uri="{FF2B5EF4-FFF2-40B4-BE49-F238E27FC236}">
                  <a16:creationId xmlns:a16="http://schemas.microsoft.com/office/drawing/2014/main" id="{91F80CDD-87EE-A263-E535-371E2DABE8D0}"/>
                </a:ext>
              </a:extLst>
            </p:cNvPr>
            <p:cNvSpPr txBox="1"/>
            <p:nvPr/>
          </p:nvSpPr>
          <p:spPr>
            <a:xfrm>
              <a:off x="7460302" y="3802836"/>
              <a:ext cx="1710883" cy="727122"/>
            </a:xfrm>
            <a:prstGeom prst="rect">
              <a:avLst/>
            </a:prstGeom>
            <a:noFill/>
          </p:spPr>
          <p:txBody>
            <a:bodyPr wrap="square" rtlCol="0">
              <a:spAutoFit/>
            </a:bodyPr>
            <a:lstStyle/>
            <a:p>
              <a:pPr algn="just">
                <a:lnSpc>
                  <a:spcPts val="1700"/>
                </a:lnSpc>
              </a:pPr>
              <a:r>
                <a:rPr lang="fr-FR" sz="1100" b="1" dirty="0">
                  <a:solidFill>
                    <a:srgbClr val="019DD9"/>
                  </a:solidFill>
                  <a:latin typeface="Roboto" panose="02000000000000000000" pitchFamily="2" charset="0"/>
                  <a:ea typeface="Roboto" panose="02000000000000000000" pitchFamily="2" charset="0"/>
                  <a:cs typeface="Roboto" panose="02000000000000000000" pitchFamily="2" charset="0"/>
                </a:rPr>
                <a:t>Accélérer</a:t>
              </a:r>
            </a:p>
            <a:p>
              <a:pPr algn="just">
                <a:lnSpc>
                  <a:spcPts val="1700"/>
                </a:lnSpc>
              </a:pPr>
              <a:r>
                <a:rPr lang="fr-FR" sz="1100" dirty="0">
                  <a:latin typeface="Roboto" panose="02000000000000000000" pitchFamily="2" charset="0"/>
                  <a:ea typeface="Roboto" panose="02000000000000000000" pitchFamily="2" charset="0"/>
                  <a:cs typeface="Roboto" panose="02000000000000000000" pitchFamily="2" charset="0"/>
                </a:rPr>
                <a:t>développement socioéconomique</a:t>
              </a:r>
            </a:p>
          </p:txBody>
        </p:sp>
        <p:sp>
          <p:nvSpPr>
            <p:cNvPr id="33" name="Oval 32">
              <a:extLst>
                <a:ext uri="{FF2B5EF4-FFF2-40B4-BE49-F238E27FC236}">
                  <a16:creationId xmlns:a16="http://schemas.microsoft.com/office/drawing/2014/main" id="{9D915DA7-4C74-B630-BBF5-B3242DF1F6B3}"/>
                </a:ext>
              </a:extLst>
            </p:cNvPr>
            <p:cNvSpPr/>
            <p:nvPr/>
          </p:nvSpPr>
          <p:spPr>
            <a:xfrm rot="10800000">
              <a:off x="6743490" y="3708437"/>
              <a:ext cx="705358" cy="697912"/>
            </a:xfrm>
            <a:prstGeom prst="ellipse">
              <a:avLst/>
            </a:prstGeom>
            <a:solidFill>
              <a:srgbClr val="019D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a:latin typeface="Roboto" panose="02000000000000000000" pitchFamily="2" charset="0"/>
                <a:ea typeface="Roboto" panose="02000000000000000000" pitchFamily="2" charset="0"/>
                <a:cs typeface="Roboto" panose="02000000000000000000" pitchFamily="2" charset="0"/>
              </a:endParaRPr>
            </a:p>
          </p:txBody>
        </p:sp>
        <p:sp>
          <p:nvSpPr>
            <p:cNvPr id="34" name="Oval 33">
              <a:extLst>
                <a:ext uri="{FF2B5EF4-FFF2-40B4-BE49-F238E27FC236}">
                  <a16:creationId xmlns:a16="http://schemas.microsoft.com/office/drawing/2014/main" id="{2B1623D2-9BD6-845B-F16F-924667F2843E}"/>
                </a:ext>
              </a:extLst>
            </p:cNvPr>
            <p:cNvSpPr/>
            <p:nvPr/>
          </p:nvSpPr>
          <p:spPr>
            <a:xfrm rot="10800000">
              <a:off x="6743490" y="4560779"/>
              <a:ext cx="705358" cy="697912"/>
            </a:xfrm>
            <a:prstGeom prst="ellipse">
              <a:avLst/>
            </a:prstGeom>
            <a:solidFill>
              <a:srgbClr val="47BC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a:latin typeface="Roboto" panose="02000000000000000000" pitchFamily="2" charset="0"/>
                <a:ea typeface="Roboto" panose="02000000000000000000" pitchFamily="2" charset="0"/>
                <a:cs typeface="Roboto" panose="02000000000000000000" pitchFamily="2" charset="0"/>
              </a:endParaRPr>
            </a:p>
          </p:txBody>
        </p:sp>
        <p:sp>
          <p:nvSpPr>
            <p:cNvPr id="35" name="Oval 34">
              <a:extLst>
                <a:ext uri="{FF2B5EF4-FFF2-40B4-BE49-F238E27FC236}">
                  <a16:creationId xmlns:a16="http://schemas.microsoft.com/office/drawing/2014/main" id="{265D16DB-9745-2373-0552-4D1C33653CDD}"/>
                </a:ext>
              </a:extLst>
            </p:cNvPr>
            <p:cNvSpPr/>
            <p:nvPr/>
          </p:nvSpPr>
          <p:spPr>
            <a:xfrm rot="10800000">
              <a:off x="6743489" y="5389422"/>
              <a:ext cx="705358" cy="697912"/>
            </a:xfrm>
            <a:prstGeom prst="ellipse">
              <a:avLst/>
            </a:prstGeom>
            <a:solidFill>
              <a:srgbClr val="7FC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a:latin typeface="Roboto" panose="02000000000000000000" pitchFamily="2" charset="0"/>
                <a:ea typeface="Roboto" panose="02000000000000000000" pitchFamily="2" charset="0"/>
                <a:cs typeface="Roboto" panose="02000000000000000000" pitchFamily="2" charset="0"/>
              </a:endParaRPr>
            </a:p>
          </p:txBody>
        </p:sp>
        <p:sp>
          <p:nvSpPr>
            <p:cNvPr id="36" name="TextBox 35">
              <a:extLst>
                <a:ext uri="{FF2B5EF4-FFF2-40B4-BE49-F238E27FC236}">
                  <a16:creationId xmlns:a16="http://schemas.microsoft.com/office/drawing/2014/main" id="{2ACBF773-2575-0D58-7B8D-60311E85A517}"/>
                </a:ext>
              </a:extLst>
            </p:cNvPr>
            <p:cNvSpPr txBox="1"/>
            <p:nvPr/>
          </p:nvSpPr>
          <p:spPr>
            <a:xfrm>
              <a:off x="7460302" y="4655178"/>
              <a:ext cx="1710883" cy="505972"/>
            </a:xfrm>
            <a:prstGeom prst="rect">
              <a:avLst/>
            </a:prstGeom>
            <a:noFill/>
          </p:spPr>
          <p:txBody>
            <a:bodyPr wrap="square" rtlCol="0">
              <a:spAutoFit/>
            </a:bodyPr>
            <a:lstStyle/>
            <a:p>
              <a:pPr algn="just">
                <a:lnSpc>
                  <a:spcPts val="1700"/>
                </a:lnSpc>
              </a:pPr>
              <a:r>
                <a:rPr lang="fr-FR" sz="1100" b="1" dirty="0">
                  <a:solidFill>
                    <a:srgbClr val="47BC95"/>
                  </a:solidFill>
                  <a:latin typeface="Roboto" panose="02000000000000000000" pitchFamily="2" charset="0"/>
                  <a:ea typeface="Roboto" panose="02000000000000000000" pitchFamily="2" charset="0"/>
                  <a:cs typeface="Roboto" panose="02000000000000000000" pitchFamily="2" charset="0"/>
                </a:rPr>
                <a:t>Faciliter</a:t>
              </a:r>
            </a:p>
            <a:p>
              <a:pPr algn="just">
                <a:lnSpc>
                  <a:spcPts val="1700"/>
                </a:lnSpc>
              </a:pPr>
              <a:r>
                <a:rPr lang="fr-FR" sz="1100" dirty="0">
                  <a:latin typeface="Roboto" panose="02000000000000000000" pitchFamily="2" charset="0"/>
                  <a:ea typeface="Roboto" panose="02000000000000000000" pitchFamily="2" charset="0"/>
                  <a:cs typeface="Roboto" panose="02000000000000000000" pitchFamily="2" charset="0"/>
                </a:rPr>
                <a:t>L’innovation agricole</a:t>
              </a:r>
            </a:p>
          </p:txBody>
        </p:sp>
        <p:sp>
          <p:nvSpPr>
            <p:cNvPr id="37" name="TextBox 36">
              <a:extLst>
                <a:ext uri="{FF2B5EF4-FFF2-40B4-BE49-F238E27FC236}">
                  <a16:creationId xmlns:a16="http://schemas.microsoft.com/office/drawing/2014/main" id="{631828CD-1DA9-4BEB-97C8-A5E2E9407DA4}"/>
                </a:ext>
              </a:extLst>
            </p:cNvPr>
            <p:cNvSpPr txBox="1"/>
            <p:nvPr/>
          </p:nvSpPr>
          <p:spPr>
            <a:xfrm>
              <a:off x="7460302" y="5483821"/>
              <a:ext cx="1710883" cy="727122"/>
            </a:xfrm>
            <a:prstGeom prst="rect">
              <a:avLst/>
            </a:prstGeom>
            <a:noFill/>
          </p:spPr>
          <p:txBody>
            <a:bodyPr wrap="square" rtlCol="0">
              <a:spAutoFit/>
            </a:bodyPr>
            <a:lstStyle/>
            <a:p>
              <a:pPr algn="just">
                <a:lnSpc>
                  <a:spcPts val="1700"/>
                </a:lnSpc>
              </a:pPr>
              <a:r>
                <a:rPr lang="fr-FR" sz="1100" b="1" dirty="0">
                  <a:solidFill>
                    <a:srgbClr val="7FC463"/>
                  </a:solidFill>
                  <a:latin typeface="Roboto" panose="02000000000000000000" pitchFamily="2" charset="0"/>
                  <a:ea typeface="Roboto" panose="02000000000000000000" pitchFamily="2" charset="0"/>
                  <a:cs typeface="Roboto" panose="02000000000000000000" pitchFamily="2" charset="0"/>
                </a:rPr>
                <a:t>Renforcer</a:t>
              </a:r>
            </a:p>
            <a:p>
              <a:pPr algn="just">
                <a:lnSpc>
                  <a:spcPts val="1700"/>
                </a:lnSpc>
              </a:pPr>
              <a:r>
                <a:rPr lang="fr-FR" sz="1100" dirty="0">
                  <a:latin typeface="Roboto" panose="02000000000000000000" pitchFamily="2" charset="0"/>
                  <a:ea typeface="Roboto" panose="02000000000000000000" pitchFamily="2" charset="0"/>
                  <a:cs typeface="Roboto" panose="02000000000000000000" pitchFamily="2" charset="0"/>
                </a:rPr>
                <a:t>interconnexions électriques</a:t>
              </a:r>
            </a:p>
          </p:txBody>
        </p:sp>
      </p:grpSp>
      <p:sp>
        <p:nvSpPr>
          <p:cNvPr id="38" name="TextBox 37">
            <a:extLst>
              <a:ext uri="{FF2B5EF4-FFF2-40B4-BE49-F238E27FC236}">
                <a16:creationId xmlns:a16="http://schemas.microsoft.com/office/drawing/2014/main" id="{CC5927D4-74E8-C179-7CF4-82EA504BD37E}"/>
              </a:ext>
            </a:extLst>
          </p:cNvPr>
          <p:cNvSpPr txBox="1"/>
          <p:nvPr/>
        </p:nvSpPr>
        <p:spPr>
          <a:xfrm>
            <a:off x="10091514" y="3393313"/>
            <a:ext cx="1710883" cy="727122"/>
          </a:xfrm>
          <a:prstGeom prst="rect">
            <a:avLst/>
          </a:prstGeom>
          <a:noFill/>
        </p:spPr>
        <p:txBody>
          <a:bodyPr wrap="square" rtlCol="0">
            <a:spAutoFit/>
          </a:bodyPr>
          <a:lstStyle/>
          <a:p>
            <a:pPr>
              <a:lnSpc>
                <a:spcPts val="1700"/>
              </a:lnSpc>
            </a:pPr>
            <a:r>
              <a:rPr lang="fr-FR" sz="1100" b="1" dirty="0">
                <a:solidFill>
                  <a:srgbClr val="26BCF2"/>
                </a:solidFill>
                <a:latin typeface="Roboto" panose="02000000000000000000" pitchFamily="2" charset="0"/>
                <a:ea typeface="Roboto" panose="02000000000000000000" pitchFamily="2" charset="0"/>
                <a:cs typeface="Roboto" panose="02000000000000000000" pitchFamily="2" charset="0"/>
              </a:rPr>
              <a:t>Apporter</a:t>
            </a:r>
            <a:r>
              <a:rPr lang="fr-FR" sz="1100" b="1" dirty="0">
                <a:solidFill>
                  <a:srgbClr val="019DD9"/>
                </a:solidFill>
                <a:latin typeface="Roboto" panose="02000000000000000000" pitchFamily="2" charset="0"/>
                <a:ea typeface="Roboto" panose="02000000000000000000" pitchFamily="2" charset="0"/>
                <a:cs typeface="Roboto" panose="02000000000000000000" pitchFamily="2" charset="0"/>
              </a:rPr>
              <a:t> </a:t>
            </a:r>
            <a:r>
              <a:rPr lang="fr-FR" sz="1100" dirty="0">
                <a:latin typeface="Roboto" panose="02000000000000000000" pitchFamily="2" charset="0"/>
                <a:ea typeface="Roboto" panose="02000000000000000000" pitchFamily="2" charset="0"/>
                <a:cs typeface="Roboto" panose="02000000000000000000" pitchFamily="2" charset="0"/>
              </a:rPr>
              <a:t>accès à l'électricité à faibles émissions</a:t>
            </a:r>
          </a:p>
        </p:txBody>
      </p:sp>
      <p:sp>
        <p:nvSpPr>
          <p:cNvPr id="39" name="Oval 38">
            <a:extLst>
              <a:ext uri="{FF2B5EF4-FFF2-40B4-BE49-F238E27FC236}">
                <a16:creationId xmlns:a16="http://schemas.microsoft.com/office/drawing/2014/main" id="{04B93734-5280-8967-DD60-CCEAC5D51423}"/>
              </a:ext>
            </a:extLst>
          </p:cNvPr>
          <p:cNvSpPr/>
          <p:nvPr/>
        </p:nvSpPr>
        <p:spPr>
          <a:xfrm rot="10800000">
            <a:off x="9374702" y="3298914"/>
            <a:ext cx="705358" cy="697912"/>
          </a:xfrm>
          <a:prstGeom prst="ellipse">
            <a:avLst/>
          </a:prstGeom>
          <a:solidFill>
            <a:srgbClr val="26B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a:latin typeface="Roboto" panose="02000000000000000000" pitchFamily="2" charset="0"/>
              <a:ea typeface="Roboto" panose="02000000000000000000" pitchFamily="2" charset="0"/>
              <a:cs typeface="Roboto" panose="02000000000000000000" pitchFamily="2" charset="0"/>
            </a:endParaRPr>
          </a:p>
        </p:txBody>
      </p:sp>
      <p:sp>
        <p:nvSpPr>
          <p:cNvPr id="40" name="Oval 39">
            <a:extLst>
              <a:ext uri="{FF2B5EF4-FFF2-40B4-BE49-F238E27FC236}">
                <a16:creationId xmlns:a16="http://schemas.microsoft.com/office/drawing/2014/main" id="{B132B2FA-896C-5BE8-3571-F123E9255910}"/>
              </a:ext>
            </a:extLst>
          </p:cNvPr>
          <p:cNvSpPr/>
          <p:nvPr/>
        </p:nvSpPr>
        <p:spPr>
          <a:xfrm rot="10800000">
            <a:off x="9374702" y="4151256"/>
            <a:ext cx="705358" cy="697912"/>
          </a:xfrm>
          <a:prstGeom prst="ellipse">
            <a:avLst/>
          </a:prstGeom>
          <a:solidFill>
            <a:srgbClr val="95C2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a:latin typeface="Roboto" panose="02000000000000000000" pitchFamily="2" charset="0"/>
              <a:ea typeface="Roboto" panose="02000000000000000000" pitchFamily="2" charset="0"/>
              <a:cs typeface="Roboto" panose="02000000000000000000" pitchFamily="2" charset="0"/>
            </a:endParaRPr>
          </a:p>
        </p:txBody>
      </p:sp>
      <p:sp>
        <p:nvSpPr>
          <p:cNvPr id="41" name="Oval 40">
            <a:extLst>
              <a:ext uri="{FF2B5EF4-FFF2-40B4-BE49-F238E27FC236}">
                <a16:creationId xmlns:a16="http://schemas.microsoft.com/office/drawing/2014/main" id="{687CBA95-F5A6-5242-C4B8-C728E227E458}"/>
              </a:ext>
            </a:extLst>
          </p:cNvPr>
          <p:cNvSpPr/>
          <p:nvPr/>
        </p:nvSpPr>
        <p:spPr>
          <a:xfrm rot="10800000">
            <a:off x="9374701" y="4979899"/>
            <a:ext cx="705358" cy="697912"/>
          </a:xfrm>
          <a:prstGeom prst="ellipse">
            <a:avLst/>
          </a:prstGeom>
          <a:solidFill>
            <a:srgbClr val="296F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800">
              <a:latin typeface="Roboto" panose="02000000000000000000" pitchFamily="2" charset="0"/>
              <a:ea typeface="Roboto" panose="02000000000000000000" pitchFamily="2" charset="0"/>
              <a:cs typeface="Roboto" panose="02000000000000000000" pitchFamily="2" charset="0"/>
            </a:endParaRPr>
          </a:p>
        </p:txBody>
      </p:sp>
      <p:sp>
        <p:nvSpPr>
          <p:cNvPr id="42" name="TextBox 41">
            <a:extLst>
              <a:ext uri="{FF2B5EF4-FFF2-40B4-BE49-F238E27FC236}">
                <a16:creationId xmlns:a16="http://schemas.microsoft.com/office/drawing/2014/main" id="{EFF187F8-179C-D639-BF20-A27CD8D6ECC7}"/>
              </a:ext>
            </a:extLst>
          </p:cNvPr>
          <p:cNvSpPr txBox="1"/>
          <p:nvPr/>
        </p:nvSpPr>
        <p:spPr>
          <a:xfrm>
            <a:off x="10091514" y="4245655"/>
            <a:ext cx="2079616" cy="509114"/>
          </a:xfrm>
          <a:prstGeom prst="rect">
            <a:avLst/>
          </a:prstGeom>
          <a:noFill/>
        </p:spPr>
        <p:txBody>
          <a:bodyPr wrap="square" rtlCol="0">
            <a:spAutoFit/>
          </a:bodyPr>
          <a:lstStyle/>
          <a:p>
            <a:pPr>
              <a:lnSpc>
                <a:spcPts val="1700"/>
              </a:lnSpc>
            </a:pPr>
            <a:r>
              <a:rPr lang="fr-FR" sz="1100" b="1" dirty="0">
                <a:solidFill>
                  <a:srgbClr val="95C249"/>
                </a:solidFill>
                <a:latin typeface="Roboto" panose="02000000000000000000" pitchFamily="2" charset="0"/>
                <a:ea typeface="Roboto" panose="02000000000000000000" pitchFamily="2" charset="0"/>
                <a:cs typeface="Roboto" panose="02000000000000000000" pitchFamily="2" charset="0"/>
              </a:rPr>
              <a:t>Développer</a:t>
            </a:r>
            <a:r>
              <a:rPr lang="fr-FR" sz="1100" b="1" dirty="0">
                <a:solidFill>
                  <a:srgbClr val="47BC95"/>
                </a:solidFill>
                <a:latin typeface="Roboto" panose="02000000000000000000" pitchFamily="2" charset="0"/>
                <a:ea typeface="Roboto" panose="02000000000000000000" pitchFamily="2" charset="0"/>
                <a:cs typeface="Roboto" panose="02000000000000000000" pitchFamily="2" charset="0"/>
              </a:rPr>
              <a:t> </a:t>
            </a:r>
            <a:r>
              <a:rPr lang="fr-FR" sz="1100" dirty="0">
                <a:latin typeface="Roboto" panose="02000000000000000000" pitchFamily="2" charset="0"/>
                <a:ea typeface="Roboto" panose="02000000000000000000" pitchFamily="2" charset="0"/>
                <a:cs typeface="Roboto" panose="02000000000000000000" pitchFamily="2" charset="0"/>
              </a:rPr>
              <a:t>Opportunités</a:t>
            </a:r>
          </a:p>
          <a:p>
            <a:pPr>
              <a:lnSpc>
                <a:spcPts val="1700"/>
              </a:lnSpc>
            </a:pPr>
            <a:r>
              <a:rPr lang="fr-FR" sz="1100" dirty="0">
                <a:latin typeface="Roboto" panose="02000000000000000000" pitchFamily="2" charset="0"/>
                <a:ea typeface="Roboto" panose="02000000000000000000" pitchFamily="2" charset="0"/>
                <a:cs typeface="Roboto" panose="02000000000000000000" pitchFamily="2" charset="0"/>
              </a:rPr>
              <a:t>pour le secteur manufacturier</a:t>
            </a:r>
          </a:p>
        </p:txBody>
      </p:sp>
      <p:sp>
        <p:nvSpPr>
          <p:cNvPr id="43" name="TextBox 42">
            <a:extLst>
              <a:ext uri="{FF2B5EF4-FFF2-40B4-BE49-F238E27FC236}">
                <a16:creationId xmlns:a16="http://schemas.microsoft.com/office/drawing/2014/main" id="{60E10D79-22B2-B0C7-2F70-54C9D2EADA61}"/>
              </a:ext>
            </a:extLst>
          </p:cNvPr>
          <p:cNvSpPr txBox="1"/>
          <p:nvPr/>
        </p:nvSpPr>
        <p:spPr>
          <a:xfrm>
            <a:off x="10091514" y="5074298"/>
            <a:ext cx="1977503" cy="727122"/>
          </a:xfrm>
          <a:prstGeom prst="rect">
            <a:avLst/>
          </a:prstGeom>
          <a:noFill/>
        </p:spPr>
        <p:txBody>
          <a:bodyPr wrap="square" rtlCol="0">
            <a:spAutoFit/>
          </a:bodyPr>
          <a:lstStyle/>
          <a:p>
            <a:pPr algn="just">
              <a:lnSpc>
                <a:spcPts val="1700"/>
              </a:lnSpc>
            </a:pPr>
            <a:r>
              <a:rPr lang="fr-FR" sz="1100" b="1" dirty="0">
                <a:solidFill>
                  <a:srgbClr val="296FB7"/>
                </a:solidFill>
                <a:latin typeface="Roboto" panose="02000000000000000000" pitchFamily="2" charset="0"/>
                <a:ea typeface="Roboto" panose="02000000000000000000" pitchFamily="2" charset="0"/>
                <a:cs typeface="Roboto" panose="02000000000000000000" pitchFamily="2" charset="0"/>
              </a:rPr>
              <a:t>Promouvoir </a:t>
            </a:r>
            <a:r>
              <a:rPr lang="fr-FR" sz="1100" dirty="0">
                <a:latin typeface="Roboto" panose="02000000000000000000" pitchFamily="2" charset="0"/>
                <a:ea typeface="Roboto" panose="02000000000000000000" pitchFamily="2" charset="0"/>
                <a:cs typeface="Roboto" panose="02000000000000000000" pitchFamily="2" charset="0"/>
              </a:rPr>
              <a:t>l’inclusion financière  pour les femmes et les jeunes</a:t>
            </a:r>
          </a:p>
        </p:txBody>
      </p:sp>
      <p:pic>
        <p:nvPicPr>
          <p:cNvPr id="44" name="Graphic 43">
            <a:extLst>
              <a:ext uri="{FF2B5EF4-FFF2-40B4-BE49-F238E27FC236}">
                <a16:creationId xmlns:a16="http://schemas.microsoft.com/office/drawing/2014/main" id="{7224740C-0083-D86A-08DE-D5605B61B0EA}"/>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493061" y="5094536"/>
            <a:ext cx="468638" cy="468638"/>
          </a:xfrm>
          <a:prstGeom prst="rect">
            <a:avLst/>
          </a:prstGeom>
        </p:spPr>
      </p:pic>
      <p:pic>
        <p:nvPicPr>
          <p:cNvPr id="45" name="Graphic 44">
            <a:extLst>
              <a:ext uri="{FF2B5EF4-FFF2-40B4-BE49-F238E27FC236}">
                <a16:creationId xmlns:a16="http://schemas.microsoft.com/office/drawing/2014/main" id="{5BFE08B5-2A85-765A-0131-D1146AFC4839}"/>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954333" y="3447072"/>
            <a:ext cx="430046" cy="430046"/>
          </a:xfrm>
          <a:prstGeom prst="rect">
            <a:avLst/>
          </a:prstGeom>
        </p:spPr>
      </p:pic>
      <p:pic>
        <p:nvPicPr>
          <p:cNvPr id="46" name="Graphic 45">
            <a:extLst>
              <a:ext uri="{FF2B5EF4-FFF2-40B4-BE49-F238E27FC236}">
                <a16:creationId xmlns:a16="http://schemas.microsoft.com/office/drawing/2014/main" id="{5CF7D2A7-314E-033C-4253-59865EE8D8A7}"/>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6944055" y="4294430"/>
            <a:ext cx="431817" cy="431817"/>
          </a:xfrm>
          <a:prstGeom prst="rect">
            <a:avLst/>
          </a:prstGeom>
        </p:spPr>
      </p:pic>
      <p:pic>
        <p:nvPicPr>
          <p:cNvPr id="47" name="Graphic 45">
            <a:extLst>
              <a:ext uri="{FF2B5EF4-FFF2-40B4-BE49-F238E27FC236}">
                <a16:creationId xmlns:a16="http://schemas.microsoft.com/office/drawing/2014/main" id="{2B340B6B-B1AE-5A9D-F971-7FBBD8A13891}"/>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905003" y="5082676"/>
            <a:ext cx="500736" cy="500736"/>
          </a:xfrm>
          <a:prstGeom prst="rect">
            <a:avLst/>
          </a:prstGeom>
        </p:spPr>
      </p:pic>
      <p:pic>
        <p:nvPicPr>
          <p:cNvPr id="48" name="Graphic 47">
            <a:extLst>
              <a:ext uri="{FF2B5EF4-FFF2-40B4-BE49-F238E27FC236}">
                <a16:creationId xmlns:a16="http://schemas.microsoft.com/office/drawing/2014/main" id="{66290C4D-698C-FCA2-FAA5-62FED6DDCC9B}"/>
              </a:ext>
            </a:extLst>
          </p:cNvPr>
          <p:cNvPicPr>
            <a:picLocks noChangeAspect="1"/>
          </p:cNvPicPr>
          <p:nvPr/>
        </p:nvPicPr>
        <p:blipFill>
          <a:blip r:embed="rId16" cstate="print">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9505823" y="4315176"/>
            <a:ext cx="411071" cy="411071"/>
          </a:xfrm>
          <a:prstGeom prst="rect">
            <a:avLst/>
          </a:prstGeom>
        </p:spPr>
      </p:pic>
      <p:pic>
        <p:nvPicPr>
          <p:cNvPr id="49" name="Graphic 48">
            <a:extLst>
              <a:ext uri="{FF2B5EF4-FFF2-40B4-BE49-F238E27FC236}">
                <a16:creationId xmlns:a16="http://schemas.microsoft.com/office/drawing/2014/main" id="{7BD691C5-6B5A-B243-87CF-CA0B577EE640}"/>
              </a:ext>
            </a:extLst>
          </p:cNvPr>
          <p:cNvPicPr>
            <a:picLocks noChangeAspect="1"/>
          </p:cNvPicPr>
          <p:nvPr/>
        </p:nvPicPr>
        <p:blipFill>
          <a:blip r:embed="rId18" cstate="print">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9493061" y="3424714"/>
            <a:ext cx="466356" cy="391059"/>
          </a:xfrm>
          <a:prstGeom prst="rect">
            <a:avLst/>
          </a:prstGeom>
        </p:spPr>
      </p:pic>
      <p:cxnSp>
        <p:nvCxnSpPr>
          <p:cNvPr id="50" name="Straight Connector 49">
            <a:extLst>
              <a:ext uri="{FF2B5EF4-FFF2-40B4-BE49-F238E27FC236}">
                <a16:creationId xmlns:a16="http://schemas.microsoft.com/office/drawing/2014/main" id="{3E44BC34-3813-ADA9-4EC7-B736210B5F7E}"/>
              </a:ext>
            </a:extLst>
          </p:cNvPr>
          <p:cNvCxnSpPr/>
          <p:nvPr/>
        </p:nvCxnSpPr>
        <p:spPr>
          <a:xfrm>
            <a:off x="542260" y="1098118"/>
            <a:ext cx="0" cy="1105786"/>
          </a:xfrm>
          <a:prstGeom prst="line">
            <a:avLst/>
          </a:prstGeom>
          <a:ln w="57150">
            <a:solidFill>
              <a:srgbClr val="3B7D23"/>
            </a:solidFill>
          </a:ln>
        </p:spPr>
        <p:style>
          <a:lnRef idx="2">
            <a:schemeClr val="accent1"/>
          </a:lnRef>
          <a:fillRef idx="0">
            <a:schemeClr val="accent1"/>
          </a:fillRef>
          <a:effectRef idx="1">
            <a:schemeClr val="accent1"/>
          </a:effectRef>
          <a:fontRef idx="minor">
            <a:schemeClr val="tx1"/>
          </a:fontRef>
        </p:style>
      </p:cxnSp>
      <p:cxnSp>
        <p:nvCxnSpPr>
          <p:cNvPr id="55" name="Straight Connector 54">
            <a:extLst>
              <a:ext uri="{FF2B5EF4-FFF2-40B4-BE49-F238E27FC236}">
                <a16:creationId xmlns:a16="http://schemas.microsoft.com/office/drawing/2014/main" id="{2E0BEBDD-C337-4EDA-7C6B-817E65A2C31D}"/>
              </a:ext>
            </a:extLst>
          </p:cNvPr>
          <p:cNvCxnSpPr/>
          <p:nvPr/>
        </p:nvCxnSpPr>
        <p:spPr>
          <a:xfrm>
            <a:off x="6880258" y="1098118"/>
            <a:ext cx="0" cy="1105786"/>
          </a:xfrm>
          <a:prstGeom prst="line">
            <a:avLst/>
          </a:prstGeom>
          <a:ln w="57150">
            <a:solidFill>
              <a:srgbClr val="3B7D23"/>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072637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E3855B36-42B3-7E7C-2CA1-000B1D889B87}"/>
              </a:ext>
            </a:extLst>
          </p:cNvPr>
          <p:cNvPicPr>
            <a:picLocks noChangeAspect="1"/>
          </p:cNvPicPr>
          <p:nvPr/>
        </p:nvPicPr>
        <p:blipFill>
          <a:blip r:embed="rId3"/>
          <a:stretch>
            <a:fillRect/>
          </a:stretch>
        </p:blipFill>
        <p:spPr>
          <a:xfrm>
            <a:off x="5256723" y="3303429"/>
            <a:ext cx="6728598" cy="1660609"/>
          </a:xfrm>
          <a:prstGeom prst="rect">
            <a:avLst/>
          </a:prstGeom>
        </p:spPr>
      </p:pic>
      <p:pic>
        <p:nvPicPr>
          <p:cNvPr id="15" name="Picture 14">
            <a:extLst>
              <a:ext uri="{FF2B5EF4-FFF2-40B4-BE49-F238E27FC236}">
                <a16:creationId xmlns:a16="http://schemas.microsoft.com/office/drawing/2014/main" id="{5B565BC5-0437-0E38-32B6-2596E2DC91AA}"/>
              </a:ext>
            </a:extLst>
          </p:cNvPr>
          <p:cNvPicPr>
            <a:picLocks noChangeAspect="1"/>
          </p:cNvPicPr>
          <p:nvPr/>
        </p:nvPicPr>
        <p:blipFill>
          <a:blip r:embed="rId3"/>
          <a:stretch>
            <a:fillRect/>
          </a:stretch>
        </p:blipFill>
        <p:spPr>
          <a:xfrm>
            <a:off x="2730138" y="5210991"/>
            <a:ext cx="6728598" cy="1563086"/>
          </a:xfrm>
          <a:prstGeom prst="rect">
            <a:avLst/>
          </a:prstGeom>
        </p:spPr>
      </p:pic>
      <p:sp>
        <p:nvSpPr>
          <p:cNvPr id="14" name="Rectangle 13">
            <a:extLst>
              <a:ext uri="{FF2B5EF4-FFF2-40B4-BE49-F238E27FC236}">
                <a16:creationId xmlns:a16="http://schemas.microsoft.com/office/drawing/2014/main" id="{CC0ED6C1-F735-602C-AF0D-D15C6883AFB7}"/>
              </a:ext>
            </a:extLst>
          </p:cNvPr>
          <p:cNvSpPr/>
          <p:nvPr/>
        </p:nvSpPr>
        <p:spPr>
          <a:xfrm>
            <a:off x="156408" y="1152544"/>
            <a:ext cx="4969705" cy="3678729"/>
          </a:xfrm>
          <a:prstGeom prst="rect">
            <a:avLst/>
          </a:prstGeom>
          <a:solidFill>
            <a:sysClr val="window" lastClr="FFFFFF"/>
          </a:solidFill>
          <a:ln w="38100" cap="flat" cmpd="sng" algn="ctr">
            <a:solidFill>
              <a:srgbClr val="37328C"/>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DIN Condensed"/>
            </a:endParaRPr>
          </a:p>
        </p:txBody>
      </p:sp>
      <p:sp>
        <p:nvSpPr>
          <p:cNvPr id="110" name="Triangle isocèle 6">
            <a:extLst>
              <a:ext uri="{FF2B5EF4-FFF2-40B4-BE49-F238E27FC236}">
                <a16:creationId xmlns:a16="http://schemas.microsoft.com/office/drawing/2014/main" id="{04E52F8B-B244-4BAC-851D-D80F751880D3}"/>
              </a:ext>
            </a:extLst>
          </p:cNvPr>
          <p:cNvSpPr/>
          <p:nvPr/>
        </p:nvSpPr>
        <p:spPr>
          <a:xfrm rot="10800000">
            <a:off x="2193586" y="2757054"/>
            <a:ext cx="325099" cy="61186"/>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latin typeface="DIN Condensed"/>
            </a:endParaRPr>
          </a:p>
        </p:txBody>
      </p:sp>
      <p:sp>
        <p:nvSpPr>
          <p:cNvPr id="111" name="Triangle isocèle 32">
            <a:extLst>
              <a:ext uri="{FF2B5EF4-FFF2-40B4-BE49-F238E27FC236}">
                <a16:creationId xmlns:a16="http://schemas.microsoft.com/office/drawing/2014/main" id="{E371F896-989B-471A-8B6F-14B70610301C}"/>
              </a:ext>
            </a:extLst>
          </p:cNvPr>
          <p:cNvSpPr/>
          <p:nvPr/>
        </p:nvSpPr>
        <p:spPr>
          <a:xfrm rot="10800000">
            <a:off x="3077443" y="2732916"/>
            <a:ext cx="295545" cy="74035"/>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latin typeface="DIN Condensed"/>
            </a:endParaRPr>
          </a:p>
        </p:txBody>
      </p:sp>
      <p:sp>
        <p:nvSpPr>
          <p:cNvPr id="112" name="Triangle isocèle 33">
            <a:extLst>
              <a:ext uri="{FF2B5EF4-FFF2-40B4-BE49-F238E27FC236}">
                <a16:creationId xmlns:a16="http://schemas.microsoft.com/office/drawing/2014/main" id="{B04B3998-C117-4E4B-8AFE-9A4F0CDC6474}"/>
              </a:ext>
            </a:extLst>
          </p:cNvPr>
          <p:cNvSpPr/>
          <p:nvPr/>
        </p:nvSpPr>
        <p:spPr>
          <a:xfrm rot="10800000">
            <a:off x="1262632" y="2768764"/>
            <a:ext cx="357609" cy="74035"/>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latin typeface="DIN Condensed"/>
            </a:endParaRPr>
          </a:p>
        </p:txBody>
      </p:sp>
      <p:sp>
        <p:nvSpPr>
          <p:cNvPr id="113" name="Triangle isocèle 36">
            <a:extLst>
              <a:ext uri="{FF2B5EF4-FFF2-40B4-BE49-F238E27FC236}">
                <a16:creationId xmlns:a16="http://schemas.microsoft.com/office/drawing/2014/main" id="{F5BF498D-3F60-4D8B-9232-BC566C14E7CC}"/>
              </a:ext>
            </a:extLst>
          </p:cNvPr>
          <p:cNvSpPr/>
          <p:nvPr/>
        </p:nvSpPr>
        <p:spPr>
          <a:xfrm rot="10800000">
            <a:off x="3864499" y="2659700"/>
            <a:ext cx="357609" cy="98541"/>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latin typeface="DIN Condensed"/>
            </a:endParaRPr>
          </a:p>
        </p:txBody>
      </p:sp>
      <p:sp>
        <p:nvSpPr>
          <p:cNvPr id="134" name="Rectangle 133">
            <a:extLst>
              <a:ext uri="{FF2B5EF4-FFF2-40B4-BE49-F238E27FC236}">
                <a16:creationId xmlns:a16="http://schemas.microsoft.com/office/drawing/2014/main" id="{6A7797E9-0E68-4963-847F-A36D312E8C00}"/>
              </a:ext>
            </a:extLst>
          </p:cNvPr>
          <p:cNvSpPr/>
          <p:nvPr/>
        </p:nvSpPr>
        <p:spPr>
          <a:xfrm>
            <a:off x="2242971" y="2471629"/>
            <a:ext cx="898442" cy="639720"/>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white"/>
                </a:solidFill>
                <a:effectLst/>
                <a:uLnTx/>
                <a:uFillTx/>
                <a:latin typeface="DIN Condensed"/>
              </a:rPr>
              <a:t>USD</a:t>
            </a:r>
            <a:endParaRPr kumimoji="0" lang="fr-FR" sz="1600" b="0" i="0" u="none" strike="noStrike" kern="0" cap="none" spc="0" normalizeH="0" baseline="0" noProof="0" dirty="0">
              <a:ln>
                <a:noFill/>
              </a:ln>
              <a:solidFill>
                <a:prstClr val="white"/>
              </a:solidFill>
              <a:effectLst/>
              <a:uLnTx/>
              <a:uFillTx/>
              <a:latin typeface="DIN Condensed"/>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white"/>
                </a:solidFill>
                <a:effectLst/>
                <a:uLnTx/>
                <a:uFillTx/>
                <a:latin typeface="DIN Condensed"/>
              </a:rPr>
              <a:t>20M</a:t>
            </a:r>
          </a:p>
        </p:txBody>
      </p:sp>
      <p:sp>
        <p:nvSpPr>
          <p:cNvPr id="137" name="Rectangle 136">
            <a:extLst>
              <a:ext uri="{FF2B5EF4-FFF2-40B4-BE49-F238E27FC236}">
                <a16:creationId xmlns:a16="http://schemas.microsoft.com/office/drawing/2014/main" id="{3D11E4A6-427F-4E9A-8B95-AEB1719970EE}"/>
              </a:ext>
            </a:extLst>
          </p:cNvPr>
          <p:cNvSpPr/>
          <p:nvPr/>
        </p:nvSpPr>
        <p:spPr>
          <a:xfrm>
            <a:off x="301798" y="833608"/>
            <a:ext cx="4542827" cy="609085"/>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8900000" scaled="1"/>
            <a:tileRect/>
          </a:gradFill>
          <a:ln w="12700" cap="flat" cmpd="sng" algn="ctr">
            <a:noFill/>
            <a:prstDash val="solid"/>
            <a:miter lim="800000"/>
          </a:ln>
          <a:effectLst/>
        </p:spPr>
        <p:txBody>
          <a:bodyPr rtlCol="0" anchor="ctr"/>
          <a:lstStyle/>
          <a:p>
            <a:pPr marL="0" marR="0" lvl="1" indent="0" algn="ctr" defTabSz="914400" eaLnBrk="1" fontAlgn="auto" latinLnBrk="0" hangingPunct="1">
              <a:lnSpc>
                <a:spcPct val="100000"/>
              </a:lnSpc>
              <a:spcBef>
                <a:spcPts val="0"/>
              </a:spcBef>
              <a:spcAft>
                <a:spcPts val="0"/>
              </a:spcAft>
              <a:buClr>
                <a:srgbClr val="14841B"/>
              </a:buClr>
              <a:buSzPct val="100000"/>
              <a:buFontTx/>
              <a:buNone/>
              <a:tabLst/>
              <a:defRPr/>
            </a:pPr>
            <a:r>
              <a:rPr kumimoji="0" lang="fr-FR" sz="2000" b="1" i="0" u="none" strike="noStrike" kern="0" cap="none" spc="0" normalizeH="0" baseline="0" noProof="0" dirty="0">
                <a:ln>
                  <a:noFill/>
                </a:ln>
                <a:solidFill>
                  <a:prstClr val="black"/>
                </a:solidFill>
                <a:effectLst/>
                <a:uLnTx/>
                <a:uFillTx/>
                <a:latin typeface="DIN Condensed"/>
                <a:sym typeface="Wingdings" panose="05000000000000000000" pitchFamily="2" charset="2"/>
              </a:rPr>
              <a:t>RESSOURCES MOBILISÉES</a:t>
            </a:r>
          </a:p>
        </p:txBody>
      </p:sp>
      <p:pic>
        <p:nvPicPr>
          <p:cNvPr id="139" name="Picture 138">
            <a:extLst>
              <a:ext uri="{FF2B5EF4-FFF2-40B4-BE49-F238E27FC236}">
                <a16:creationId xmlns:a16="http://schemas.microsoft.com/office/drawing/2014/main" id="{6595035A-CE88-45B9-AECB-1EB3C23C8566}"/>
              </a:ext>
            </a:extLst>
          </p:cNvPr>
          <p:cNvPicPr>
            <a:picLocks noChangeAspect="1"/>
          </p:cNvPicPr>
          <p:nvPr/>
        </p:nvPicPr>
        <p:blipFill>
          <a:blip r:embed="rId4"/>
          <a:stretch>
            <a:fillRect/>
          </a:stretch>
        </p:blipFill>
        <p:spPr>
          <a:xfrm>
            <a:off x="2314923" y="1627071"/>
            <a:ext cx="731219" cy="462518"/>
          </a:xfrm>
          <a:prstGeom prst="rect">
            <a:avLst/>
          </a:prstGeom>
        </p:spPr>
      </p:pic>
      <p:sp>
        <p:nvSpPr>
          <p:cNvPr id="140" name="TextBox 139">
            <a:extLst>
              <a:ext uri="{FF2B5EF4-FFF2-40B4-BE49-F238E27FC236}">
                <a16:creationId xmlns:a16="http://schemas.microsoft.com/office/drawing/2014/main" id="{B987B195-4880-4399-B77B-824DC946DFA3}"/>
              </a:ext>
            </a:extLst>
          </p:cNvPr>
          <p:cNvSpPr txBox="1"/>
          <p:nvPr/>
        </p:nvSpPr>
        <p:spPr>
          <a:xfrm>
            <a:off x="2000380" y="2092212"/>
            <a:ext cx="1319942"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DIN Condensed"/>
              </a:rPr>
              <a:t>Gouvernement de la Suède</a:t>
            </a:r>
          </a:p>
        </p:txBody>
      </p:sp>
      <p:pic>
        <p:nvPicPr>
          <p:cNvPr id="152" name="Image 37">
            <a:extLst>
              <a:ext uri="{FF2B5EF4-FFF2-40B4-BE49-F238E27FC236}">
                <a16:creationId xmlns:a16="http://schemas.microsoft.com/office/drawing/2014/main" id="{EEAC4161-ED95-4BEA-9CAA-154603BD626D}"/>
              </a:ext>
            </a:extLst>
          </p:cNvPr>
          <p:cNvPicPr>
            <a:picLocks noChangeAspect="1"/>
          </p:cNvPicPr>
          <p:nvPr/>
        </p:nvPicPr>
        <p:blipFill>
          <a:blip r:embed="rId5"/>
          <a:stretch>
            <a:fillRect/>
          </a:stretch>
        </p:blipFill>
        <p:spPr>
          <a:xfrm>
            <a:off x="799543" y="1501681"/>
            <a:ext cx="1130900" cy="892467"/>
          </a:xfrm>
          <a:prstGeom prst="rect">
            <a:avLst/>
          </a:prstGeom>
        </p:spPr>
      </p:pic>
      <p:sp>
        <p:nvSpPr>
          <p:cNvPr id="153" name="Rectangle 152">
            <a:extLst>
              <a:ext uri="{FF2B5EF4-FFF2-40B4-BE49-F238E27FC236}">
                <a16:creationId xmlns:a16="http://schemas.microsoft.com/office/drawing/2014/main" id="{36D5D1D5-3400-48B8-A572-73F9C2325ED6}"/>
              </a:ext>
            </a:extLst>
          </p:cNvPr>
          <p:cNvSpPr/>
          <p:nvPr/>
        </p:nvSpPr>
        <p:spPr>
          <a:xfrm>
            <a:off x="568564" y="2427940"/>
            <a:ext cx="1185385" cy="637871"/>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white"/>
                </a:solidFill>
                <a:effectLst/>
                <a:uLnTx/>
                <a:uFillTx/>
                <a:latin typeface="DIN Condensed"/>
              </a:rPr>
              <a:t>150 millions d'USD </a:t>
            </a:r>
            <a:r>
              <a:rPr kumimoji="0" lang="en-US" sz="1200" b="1" i="0" u="none" strike="noStrike" kern="0" cap="none" spc="0" normalizeH="0" baseline="0" noProof="0" dirty="0">
                <a:ln>
                  <a:noFill/>
                </a:ln>
                <a:solidFill>
                  <a:prstClr val="white"/>
                </a:solidFill>
                <a:effectLst/>
                <a:uLnTx/>
                <a:uFillTx/>
                <a:latin typeface="DIN Condensed"/>
              </a:rPr>
              <a:t>(partie de la facilité de 1 milliard)</a:t>
            </a:r>
            <a:endParaRPr kumimoji="0" lang="fr-FR" sz="1600" b="0" i="0" u="none" strike="noStrike" kern="0" cap="none" spc="0" normalizeH="0" baseline="0" noProof="0" dirty="0">
              <a:ln>
                <a:noFill/>
              </a:ln>
              <a:solidFill>
                <a:srgbClr val="37328C"/>
              </a:solidFill>
              <a:effectLst/>
              <a:uLnTx/>
              <a:uFillTx/>
              <a:latin typeface="DIN Condensed"/>
            </a:endParaRPr>
          </a:p>
        </p:txBody>
      </p:sp>
      <p:pic>
        <p:nvPicPr>
          <p:cNvPr id="7" name="Picture 6">
            <a:extLst>
              <a:ext uri="{FF2B5EF4-FFF2-40B4-BE49-F238E27FC236}">
                <a16:creationId xmlns:a16="http://schemas.microsoft.com/office/drawing/2014/main" id="{60F600B2-5C2F-4892-8A02-3AC8532C7C0A}"/>
              </a:ext>
            </a:extLst>
          </p:cNvPr>
          <p:cNvPicPr>
            <a:picLocks noChangeAspect="1"/>
          </p:cNvPicPr>
          <p:nvPr/>
        </p:nvPicPr>
        <p:blipFill>
          <a:blip r:embed="rId6"/>
          <a:stretch>
            <a:fillRect/>
          </a:stretch>
        </p:blipFill>
        <p:spPr>
          <a:xfrm>
            <a:off x="3764724" y="1572537"/>
            <a:ext cx="745800" cy="581753"/>
          </a:xfrm>
          <a:prstGeom prst="rect">
            <a:avLst/>
          </a:prstGeom>
        </p:spPr>
      </p:pic>
      <p:sp>
        <p:nvSpPr>
          <p:cNvPr id="158" name="Rectangle 157">
            <a:extLst>
              <a:ext uri="{FF2B5EF4-FFF2-40B4-BE49-F238E27FC236}">
                <a16:creationId xmlns:a16="http://schemas.microsoft.com/office/drawing/2014/main" id="{81B62CCF-9208-4482-ADA4-A5CA5C3A8D74}"/>
              </a:ext>
            </a:extLst>
          </p:cNvPr>
          <p:cNvSpPr/>
          <p:nvPr/>
        </p:nvSpPr>
        <p:spPr>
          <a:xfrm>
            <a:off x="3681922" y="2389467"/>
            <a:ext cx="898442" cy="621878"/>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white"/>
                </a:solidFill>
                <a:effectLst/>
                <a:uLnTx/>
                <a:uFillTx/>
                <a:latin typeface="DIN Condensed"/>
              </a:rPr>
              <a:t>~USD </a:t>
            </a:r>
            <a:r>
              <a:rPr lang="en-US" sz="1600" b="1" kern="0" dirty="0">
                <a:solidFill>
                  <a:prstClr val="white"/>
                </a:solidFill>
                <a:latin typeface="DIN Condensed"/>
              </a:rPr>
              <a:t>71,</a:t>
            </a:r>
            <a:r>
              <a:rPr kumimoji="0" lang="en-US" sz="1600" b="1" i="0" u="none" strike="noStrike" kern="0" cap="none" spc="0" normalizeH="0" baseline="0" noProof="0" dirty="0">
                <a:ln>
                  <a:noFill/>
                </a:ln>
                <a:solidFill>
                  <a:prstClr val="white"/>
                </a:solidFill>
                <a:effectLst/>
                <a:uLnTx/>
                <a:uFillTx/>
                <a:latin typeface="DIN Condensed"/>
              </a:rPr>
              <a:t>15M</a:t>
            </a:r>
          </a:p>
        </p:txBody>
      </p:sp>
      <p:grpSp>
        <p:nvGrpSpPr>
          <p:cNvPr id="5" name="Group 4">
            <a:extLst>
              <a:ext uri="{FF2B5EF4-FFF2-40B4-BE49-F238E27FC236}">
                <a16:creationId xmlns:a16="http://schemas.microsoft.com/office/drawing/2014/main" id="{9A7E1CE5-C504-4E19-8E61-EA4ABAD12D4D}"/>
              </a:ext>
            </a:extLst>
          </p:cNvPr>
          <p:cNvGrpSpPr/>
          <p:nvPr/>
        </p:nvGrpSpPr>
        <p:grpSpPr>
          <a:xfrm>
            <a:off x="4471128" y="1061648"/>
            <a:ext cx="7577172" cy="5322225"/>
            <a:chOff x="5357478" y="2214063"/>
            <a:chExt cx="7135986" cy="3878471"/>
          </a:xfrm>
        </p:grpSpPr>
        <p:sp>
          <p:nvSpPr>
            <p:cNvPr id="170" name="Rectangle 169">
              <a:extLst>
                <a:ext uri="{FF2B5EF4-FFF2-40B4-BE49-F238E27FC236}">
                  <a16:creationId xmlns:a16="http://schemas.microsoft.com/office/drawing/2014/main" id="{52ABD49C-36A6-4034-AA81-853E19AE4ED2}"/>
                </a:ext>
              </a:extLst>
            </p:cNvPr>
            <p:cNvSpPr/>
            <p:nvPr/>
          </p:nvSpPr>
          <p:spPr>
            <a:xfrm>
              <a:off x="6156643" y="2214063"/>
              <a:ext cx="6336821" cy="1344691"/>
            </a:xfrm>
            <a:prstGeom prst="rect">
              <a:avLst/>
            </a:prstGeom>
            <a:solidFill>
              <a:sysClr val="window" lastClr="FFFFFF"/>
            </a:solidFill>
            <a:ln w="38100" cap="flat" cmpd="sng" algn="ctr">
              <a:solidFill>
                <a:srgbClr val="37328C"/>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DIN Condensed"/>
              </a:endParaRPr>
            </a:p>
          </p:txBody>
        </p:sp>
        <p:pic>
          <p:nvPicPr>
            <p:cNvPr id="171" name="Image 2">
              <a:extLst>
                <a:ext uri="{FF2B5EF4-FFF2-40B4-BE49-F238E27FC236}">
                  <a16:creationId xmlns:a16="http://schemas.microsoft.com/office/drawing/2014/main" id="{C24E8DBB-ED2E-4BB0-A553-B90280ED4727}"/>
                </a:ext>
              </a:extLst>
            </p:cNvPr>
            <p:cNvPicPr>
              <a:picLocks noChangeAspect="1"/>
            </p:cNvPicPr>
            <p:nvPr/>
          </p:nvPicPr>
          <p:blipFill rotWithShape="1">
            <a:blip r:embed="rId7"/>
            <a:srcRect l="44531" t="25153" r="45808" b="64432"/>
            <a:stretch/>
          </p:blipFill>
          <p:spPr>
            <a:xfrm>
              <a:off x="7306886" y="2488559"/>
              <a:ext cx="828204" cy="461758"/>
            </a:xfrm>
            <a:prstGeom prst="rect">
              <a:avLst/>
            </a:prstGeom>
          </p:spPr>
        </p:pic>
        <p:pic>
          <p:nvPicPr>
            <p:cNvPr id="172" name="Image 13">
              <a:extLst>
                <a:ext uri="{FF2B5EF4-FFF2-40B4-BE49-F238E27FC236}">
                  <a16:creationId xmlns:a16="http://schemas.microsoft.com/office/drawing/2014/main" id="{CC3D7696-BF30-4D9C-85AD-135E908734BB}"/>
                </a:ext>
              </a:extLst>
            </p:cNvPr>
            <p:cNvPicPr>
              <a:picLocks noChangeAspect="1"/>
            </p:cNvPicPr>
            <p:nvPr/>
          </p:nvPicPr>
          <p:blipFill>
            <a:blip r:embed="rId8"/>
            <a:stretch>
              <a:fillRect/>
            </a:stretch>
          </p:blipFill>
          <p:spPr>
            <a:xfrm>
              <a:off x="5357478" y="5465172"/>
              <a:ext cx="1001325" cy="627362"/>
            </a:xfrm>
            <a:prstGeom prst="rect">
              <a:avLst/>
            </a:prstGeom>
          </p:spPr>
        </p:pic>
        <p:pic>
          <p:nvPicPr>
            <p:cNvPr id="173" name="Image 14">
              <a:extLst>
                <a:ext uri="{FF2B5EF4-FFF2-40B4-BE49-F238E27FC236}">
                  <a16:creationId xmlns:a16="http://schemas.microsoft.com/office/drawing/2014/main" id="{4F7AEE5F-BCA6-455C-885A-0C680108F8C8}"/>
                </a:ext>
              </a:extLst>
            </p:cNvPr>
            <p:cNvPicPr>
              <a:picLocks noChangeAspect="1"/>
            </p:cNvPicPr>
            <p:nvPr/>
          </p:nvPicPr>
          <p:blipFill>
            <a:blip r:embed="rId9"/>
            <a:stretch>
              <a:fillRect/>
            </a:stretch>
          </p:blipFill>
          <p:spPr>
            <a:xfrm>
              <a:off x="8406936" y="2422033"/>
              <a:ext cx="663205" cy="550117"/>
            </a:xfrm>
            <a:prstGeom prst="rect">
              <a:avLst/>
            </a:prstGeom>
          </p:spPr>
        </p:pic>
        <p:pic>
          <p:nvPicPr>
            <p:cNvPr id="174" name="Image 15">
              <a:extLst>
                <a:ext uri="{FF2B5EF4-FFF2-40B4-BE49-F238E27FC236}">
                  <a16:creationId xmlns:a16="http://schemas.microsoft.com/office/drawing/2014/main" id="{C44083BA-9234-425F-8648-3F286C1F4DDE}"/>
                </a:ext>
              </a:extLst>
            </p:cNvPr>
            <p:cNvPicPr>
              <a:picLocks noChangeAspect="1"/>
            </p:cNvPicPr>
            <p:nvPr/>
          </p:nvPicPr>
          <p:blipFill>
            <a:blip r:embed="rId10"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9227596" y="2586302"/>
              <a:ext cx="1202724" cy="219016"/>
            </a:xfrm>
            <a:prstGeom prst="rect">
              <a:avLst/>
            </a:prstGeom>
          </p:spPr>
        </p:pic>
        <p:pic>
          <p:nvPicPr>
            <p:cNvPr id="175" name="Picture 31">
              <a:extLst>
                <a:ext uri="{FF2B5EF4-FFF2-40B4-BE49-F238E27FC236}">
                  <a16:creationId xmlns:a16="http://schemas.microsoft.com/office/drawing/2014/main" id="{89C625B6-7FB9-4E8E-A08D-C235A44F6CA0}"/>
                </a:ext>
              </a:extLst>
            </p:cNvPr>
            <p:cNvPicPr>
              <a:picLocks noChangeAspect="1"/>
            </p:cNvPicPr>
            <p:nvPr/>
          </p:nvPicPr>
          <p:blipFill>
            <a:blip r:embed="rId11"/>
            <a:stretch>
              <a:fillRect/>
            </a:stretch>
          </p:blipFill>
          <p:spPr>
            <a:xfrm>
              <a:off x="7174168" y="3055431"/>
              <a:ext cx="949877" cy="302468"/>
            </a:xfrm>
            <a:prstGeom prst="rect">
              <a:avLst/>
            </a:prstGeom>
          </p:spPr>
        </p:pic>
        <p:pic>
          <p:nvPicPr>
            <p:cNvPr id="176" name="Picture 31">
              <a:extLst>
                <a:ext uri="{FF2B5EF4-FFF2-40B4-BE49-F238E27FC236}">
                  <a16:creationId xmlns:a16="http://schemas.microsoft.com/office/drawing/2014/main" id="{85604213-CE6E-422A-906C-1EDEF6E2F17F}"/>
                </a:ext>
              </a:extLst>
            </p:cNvPr>
            <p:cNvPicPr>
              <a:picLocks noChangeAspect="1"/>
            </p:cNvPicPr>
            <p:nvPr/>
          </p:nvPicPr>
          <p:blipFill>
            <a:blip r:embed="rId12"/>
            <a:stretch>
              <a:fillRect/>
            </a:stretch>
          </p:blipFill>
          <p:spPr>
            <a:xfrm>
              <a:off x="6246173" y="2540664"/>
              <a:ext cx="785755" cy="375163"/>
            </a:xfrm>
            <a:prstGeom prst="rect">
              <a:avLst/>
            </a:prstGeom>
          </p:spPr>
        </p:pic>
        <p:pic>
          <p:nvPicPr>
            <p:cNvPr id="177" name="Picture 32">
              <a:extLst>
                <a:ext uri="{FF2B5EF4-FFF2-40B4-BE49-F238E27FC236}">
                  <a16:creationId xmlns:a16="http://schemas.microsoft.com/office/drawing/2014/main" id="{ABCA8316-D0B2-4A8B-9A14-446C37426E4B}"/>
                </a:ext>
              </a:extLst>
            </p:cNvPr>
            <p:cNvPicPr>
              <a:picLocks noChangeAspect="1"/>
            </p:cNvPicPr>
            <p:nvPr/>
          </p:nvPicPr>
          <p:blipFill>
            <a:blip r:embed="rId13"/>
            <a:stretch>
              <a:fillRect/>
            </a:stretch>
          </p:blipFill>
          <p:spPr>
            <a:xfrm>
              <a:off x="6273869" y="3083234"/>
              <a:ext cx="938000" cy="302468"/>
            </a:xfrm>
            <a:prstGeom prst="rect">
              <a:avLst/>
            </a:prstGeom>
          </p:spPr>
        </p:pic>
        <p:pic>
          <p:nvPicPr>
            <p:cNvPr id="178" name="Picture 54">
              <a:extLst>
                <a:ext uri="{FF2B5EF4-FFF2-40B4-BE49-F238E27FC236}">
                  <a16:creationId xmlns:a16="http://schemas.microsoft.com/office/drawing/2014/main" id="{C4F048C7-6B37-4FF2-8676-F088777D2D6F}"/>
                </a:ext>
              </a:extLst>
            </p:cNvPr>
            <p:cNvPicPr>
              <a:picLocks noChangeAspect="1"/>
            </p:cNvPicPr>
            <p:nvPr/>
          </p:nvPicPr>
          <p:blipFill>
            <a:blip r:embed="rId14"/>
            <a:stretch>
              <a:fillRect/>
            </a:stretch>
          </p:blipFill>
          <p:spPr>
            <a:xfrm>
              <a:off x="11441636" y="2979299"/>
              <a:ext cx="917331" cy="361390"/>
            </a:xfrm>
            <a:prstGeom prst="rect">
              <a:avLst/>
            </a:prstGeom>
          </p:spPr>
        </p:pic>
        <p:pic>
          <p:nvPicPr>
            <p:cNvPr id="181" name="Picture 15" descr="Système d&amp;#39;échanges d&amp;#39;énergie électrique ouest africain — Wikipédia">
              <a:extLst>
                <a:ext uri="{FF2B5EF4-FFF2-40B4-BE49-F238E27FC236}">
                  <a16:creationId xmlns:a16="http://schemas.microsoft.com/office/drawing/2014/main" id="{570BD1A7-3E88-487E-8CC5-2C97534A4812}"/>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0618064" y="2889965"/>
              <a:ext cx="565490" cy="50183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pic>
        <p:nvPicPr>
          <p:cNvPr id="11" name="Picture 10">
            <a:extLst>
              <a:ext uri="{FF2B5EF4-FFF2-40B4-BE49-F238E27FC236}">
                <a16:creationId xmlns:a16="http://schemas.microsoft.com/office/drawing/2014/main" id="{5BF1D3D9-BF25-48C9-AA08-13BBB96AB950}"/>
              </a:ext>
            </a:extLst>
          </p:cNvPr>
          <p:cNvPicPr>
            <a:picLocks noChangeAspect="1"/>
          </p:cNvPicPr>
          <p:nvPr/>
        </p:nvPicPr>
        <p:blipFill>
          <a:blip r:embed="rId16"/>
          <a:stretch>
            <a:fillRect/>
          </a:stretch>
        </p:blipFill>
        <p:spPr>
          <a:xfrm>
            <a:off x="457921" y="3351943"/>
            <a:ext cx="877243" cy="519598"/>
          </a:xfrm>
          <a:prstGeom prst="rect">
            <a:avLst/>
          </a:prstGeom>
        </p:spPr>
      </p:pic>
      <p:sp>
        <p:nvSpPr>
          <p:cNvPr id="61" name="Rectangle 60">
            <a:extLst>
              <a:ext uri="{FF2B5EF4-FFF2-40B4-BE49-F238E27FC236}">
                <a16:creationId xmlns:a16="http://schemas.microsoft.com/office/drawing/2014/main" id="{2F4524D6-F6DC-46E9-B5FA-B8336DDAB120}"/>
              </a:ext>
            </a:extLst>
          </p:cNvPr>
          <p:cNvSpPr/>
          <p:nvPr/>
        </p:nvSpPr>
        <p:spPr>
          <a:xfrm>
            <a:off x="462201" y="3948758"/>
            <a:ext cx="877242" cy="692808"/>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white"/>
                </a:solidFill>
                <a:effectLst/>
                <a:uLnTx/>
                <a:uFillTx/>
                <a:latin typeface="DIN Condensed"/>
              </a:rPr>
              <a:t>3</a:t>
            </a:r>
            <a:r>
              <a:rPr lang="en-US" sz="1600" b="1" kern="0" dirty="0">
                <a:solidFill>
                  <a:prstClr val="white"/>
                </a:solidFill>
                <a:latin typeface="DIN Condensed"/>
              </a:rPr>
              <a:t>,</a:t>
            </a:r>
            <a:r>
              <a:rPr kumimoji="0" lang="en-US" sz="1600" b="1" i="0" u="none" strike="noStrike" kern="0" cap="none" spc="0" normalizeH="0" baseline="0" noProof="0" dirty="0">
                <a:ln>
                  <a:noFill/>
                </a:ln>
                <a:solidFill>
                  <a:prstClr val="white"/>
                </a:solidFill>
                <a:effectLst/>
                <a:uLnTx/>
                <a:uFillTx/>
                <a:latin typeface="DIN Condensed"/>
              </a:rPr>
              <a:t>8</a:t>
            </a:r>
            <a:r>
              <a:rPr lang="en-US" sz="1600" b="1" kern="0" dirty="0">
                <a:solidFill>
                  <a:prstClr val="white"/>
                </a:solidFill>
                <a:latin typeface="DIN Condensed"/>
              </a:rPr>
              <a:t> MILLIONS D'</a:t>
            </a:r>
            <a:r>
              <a:rPr kumimoji="0" lang="en-US" sz="1600" b="1" i="0" u="none" strike="noStrike" kern="0" cap="none" spc="0" normalizeH="0" baseline="0" noProof="0" dirty="0">
                <a:ln>
                  <a:noFill/>
                </a:ln>
                <a:solidFill>
                  <a:prstClr val="white"/>
                </a:solidFill>
                <a:effectLst/>
                <a:uLnTx/>
                <a:uFillTx/>
                <a:latin typeface="DIN Condensed"/>
              </a:rPr>
              <a:t>USD</a:t>
            </a:r>
          </a:p>
        </p:txBody>
      </p:sp>
      <p:grpSp>
        <p:nvGrpSpPr>
          <p:cNvPr id="6" name="Group 5">
            <a:extLst>
              <a:ext uri="{FF2B5EF4-FFF2-40B4-BE49-F238E27FC236}">
                <a16:creationId xmlns:a16="http://schemas.microsoft.com/office/drawing/2014/main" id="{E408410C-DE3F-4B6D-ACFB-FCE92AB29E30}"/>
              </a:ext>
            </a:extLst>
          </p:cNvPr>
          <p:cNvGrpSpPr/>
          <p:nvPr/>
        </p:nvGrpSpPr>
        <p:grpSpPr>
          <a:xfrm>
            <a:off x="2997570" y="5050497"/>
            <a:ext cx="5172768" cy="1013170"/>
            <a:chOff x="7236806" y="4372484"/>
            <a:chExt cx="3179184" cy="748811"/>
          </a:xfrm>
        </p:grpSpPr>
        <p:pic>
          <p:nvPicPr>
            <p:cNvPr id="58" name="Image 11">
              <a:extLst>
                <a:ext uri="{FF2B5EF4-FFF2-40B4-BE49-F238E27FC236}">
                  <a16:creationId xmlns:a16="http://schemas.microsoft.com/office/drawing/2014/main" id="{2CEF8A8D-C9E4-42F5-85DE-120D595F84B9}"/>
                </a:ext>
              </a:extLst>
            </p:cNvPr>
            <p:cNvPicPr>
              <a:picLocks noChangeAspect="1"/>
            </p:cNvPicPr>
            <p:nvPr/>
          </p:nvPicPr>
          <p:blipFill>
            <a:blip r:embed="rId17"/>
            <a:stretch>
              <a:fillRect/>
            </a:stretch>
          </p:blipFill>
          <p:spPr>
            <a:xfrm>
              <a:off x="7236806" y="4833630"/>
              <a:ext cx="741286" cy="287665"/>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0800000" scaled="1"/>
              <a:tileRect/>
            </a:gradFill>
            <a:ln w="12700" cap="flat" cmpd="sng" algn="ctr">
              <a:noFill/>
              <a:prstDash val="solid"/>
              <a:miter lim="800000"/>
            </a:ln>
            <a:effectLst/>
          </p:spPr>
        </p:pic>
        <p:sp>
          <p:nvSpPr>
            <p:cNvPr id="64" name="Rectangle 63">
              <a:extLst>
                <a:ext uri="{FF2B5EF4-FFF2-40B4-BE49-F238E27FC236}">
                  <a16:creationId xmlns:a16="http://schemas.microsoft.com/office/drawing/2014/main" id="{21815FC3-06DB-4E79-B0B5-9BAE89D103BE}"/>
                </a:ext>
              </a:extLst>
            </p:cNvPr>
            <p:cNvSpPr/>
            <p:nvPr/>
          </p:nvSpPr>
          <p:spPr>
            <a:xfrm>
              <a:off x="7944725" y="4372484"/>
              <a:ext cx="2471265" cy="405139"/>
            </a:xfrm>
            <a:prstGeom prst="rect">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2700000" scaled="1"/>
              <a:tileRect/>
            </a:gradFill>
            <a:ln w="12700" cap="flat" cmpd="sng" algn="ctr">
              <a:noFill/>
              <a:prstDash val="solid"/>
              <a:miter lim="800000"/>
            </a:ln>
            <a:effectLst/>
          </p:spPr>
          <p:txBody>
            <a:bodyPr rtlCol="0" anchor="ctr"/>
            <a:lstStyle/>
            <a:p>
              <a:pPr marL="0" marR="0" lvl="1" indent="0" algn="ctr" defTabSz="914400" eaLnBrk="1" fontAlgn="auto" latinLnBrk="0" hangingPunct="1">
                <a:lnSpc>
                  <a:spcPct val="100000"/>
                </a:lnSpc>
                <a:spcBef>
                  <a:spcPts val="0"/>
                </a:spcBef>
                <a:spcAft>
                  <a:spcPts val="0"/>
                </a:spcAft>
                <a:buClr>
                  <a:srgbClr val="14841B"/>
                </a:buClr>
                <a:buSzPct val="100000"/>
                <a:buFontTx/>
                <a:buNone/>
                <a:tabLst/>
                <a:defRPr/>
              </a:pPr>
              <a:r>
                <a:rPr lang="en-US" sz="2000" b="1" dirty="0">
                  <a:effectLst/>
                  <a:latin typeface="DIN Condensed"/>
                  <a:ea typeface="Yu Mincho" panose="02020400000000000000" pitchFamily="18" charset="-128"/>
                </a:rPr>
                <a:t>520 millions de dollars de </a:t>
              </a:r>
              <a:r>
                <a:rPr kumimoji="0" lang="fr-FR" sz="2000" b="1" i="0" u="none" strike="noStrike" kern="0" cap="none" spc="0" normalizeH="0" baseline="0" noProof="0" dirty="0">
                  <a:ln>
                    <a:noFill/>
                  </a:ln>
                  <a:solidFill>
                    <a:prstClr val="black"/>
                  </a:solidFill>
                  <a:effectLst/>
                  <a:uLnTx/>
                  <a:uFillTx/>
                  <a:latin typeface="DIN Condensed"/>
                  <a:sym typeface="Wingdings" panose="05000000000000000000" pitchFamily="2" charset="2"/>
                </a:rPr>
                <a:t>cofinancement</a:t>
              </a:r>
            </a:p>
          </p:txBody>
        </p:sp>
      </p:grpSp>
      <p:sp>
        <p:nvSpPr>
          <p:cNvPr id="65" name="Rectangle 64">
            <a:extLst>
              <a:ext uri="{FF2B5EF4-FFF2-40B4-BE49-F238E27FC236}">
                <a16:creationId xmlns:a16="http://schemas.microsoft.com/office/drawing/2014/main" id="{ED71A70C-56E3-4477-82C4-10E8B3205C15}"/>
              </a:ext>
            </a:extLst>
          </p:cNvPr>
          <p:cNvSpPr/>
          <p:nvPr/>
        </p:nvSpPr>
        <p:spPr>
          <a:xfrm>
            <a:off x="6947205" y="665117"/>
            <a:ext cx="3473591" cy="598562"/>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3500000" scaled="1"/>
            <a:tileRect/>
          </a:gradFill>
          <a:ln w="12700" cap="flat" cmpd="sng" algn="ctr">
            <a:noFill/>
            <a:prstDash val="solid"/>
            <a:miter lim="800000"/>
          </a:ln>
          <a:effectLst/>
        </p:spPr>
        <p:txBody>
          <a:bodyPr rtlCol="0" anchor="ctr"/>
          <a:lstStyle/>
          <a:p>
            <a:pPr marL="0" marR="0" lvl="1" indent="0" algn="ctr" defTabSz="914400" eaLnBrk="1" fontAlgn="auto" latinLnBrk="0" hangingPunct="1">
              <a:lnSpc>
                <a:spcPct val="100000"/>
              </a:lnSpc>
              <a:spcBef>
                <a:spcPts val="0"/>
              </a:spcBef>
              <a:spcAft>
                <a:spcPts val="0"/>
              </a:spcAft>
              <a:buClr>
                <a:srgbClr val="14841B"/>
              </a:buClr>
              <a:buSzPct val="100000"/>
              <a:buFontTx/>
              <a:buNone/>
              <a:tabLst/>
              <a:defRPr/>
            </a:pPr>
            <a:r>
              <a:rPr kumimoji="0" lang="fr-FR" sz="2000" b="1" i="0" u="none" strike="noStrike" kern="0" cap="none" spc="0" normalizeH="0" baseline="0" noProof="0" dirty="0">
                <a:ln>
                  <a:noFill/>
                </a:ln>
                <a:solidFill>
                  <a:prstClr val="black"/>
                </a:solidFill>
                <a:effectLst/>
                <a:uLnTx/>
                <a:uFillTx/>
                <a:latin typeface="DIN Condensed"/>
                <a:sym typeface="Wingdings" panose="05000000000000000000" pitchFamily="2" charset="2"/>
              </a:rPr>
              <a:t>PARTENAIRES TECHNIQUES</a:t>
            </a:r>
          </a:p>
        </p:txBody>
      </p:sp>
      <p:sp>
        <p:nvSpPr>
          <p:cNvPr id="48" name="Rectangle 47">
            <a:extLst>
              <a:ext uri="{FF2B5EF4-FFF2-40B4-BE49-F238E27FC236}">
                <a16:creationId xmlns:a16="http://schemas.microsoft.com/office/drawing/2014/main" id="{317ACADE-CAEC-4D6A-AF7C-DC6A4512A2B6}"/>
              </a:ext>
            </a:extLst>
          </p:cNvPr>
          <p:cNvSpPr/>
          <p:nvPr/>
        </p:nvSpPr>
        <p:spPr>
          <a:xfrm>
            <a:off x="-8698" y="0"/>
            <a:ext cx="304800" cy="471055"/>
          </a:xfrm>
          <a:prstGeom prst="rect">
            <a:avLst/>
          </a:prstGeom>
          <a:solidFill>
            <a:srgbClr val="00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highlight>
                <a:srgbClr val="0F8070"/>
              </a:highlight>
              <a:uLnTx/>
              <a:uFillTx/>
              <a:latin typeface="DIN Condensed"/>
            </a:endParaRPr>
          </a:p>
        </p:txBody>
      </p:sp>
      <p:sp>
        <p:nvSpPr>
          <p:cNvPr id="50" name="TextBox 49">
            <a:extLst>
              <a:ext uri="{FF2B5EF4-FFF2-40B4-BE49-F238E27FC236}">
                <a16:creationId xmlns:a16="http://schemas.microsoft.com/office/drawing/2014/main" id="{AF91DD41-32E9-4C30-865F-9C5CEBB6C222}"/>
              </a:ext>
            </a:extLst>
          </p:cNvPr>
          <p:cNvSpPr txBox="1"/>
          <p:nvPr/>
        </p:nvSpPr>
        <p:spPr>
          <a:xfrm>
            <a:off x="832606" y="148592"/>
            <a:ext cx="10832992"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dirty="0">
                <a:solidFill>
                  <a:schemeClr val="tx1">
                    <a:lumMod val="95000"/>
                    <a:lumOff val="5000"/>
                  </a:schemeClr>
                </a:solidFill>
                <a:latin typeface="DIN Condensed"/>
                <a:ea typeface="Roboto" panose="02000000000000000000" pitchFamily="2" charset="0"/>
                <a:cs typeface="Arial" panose="020B0604020202020204" pitchFamily="34" charset="0"/>
              </a:rPr>
              <a:t>Mobilisation des ressources, cofinancement et partenariats fructueux </a:t>
            </a:r>
            <a:endParaRPr kumimoji="0" lang="en-US" sz="2800" b="1" i="0" u="none" strike="noStrike" kern="1200" cap="none" spc="0" normalizeH="0" baseline="0" noProof="0" dirty="0">
              <a:ln>
                <a:noFill/>
              </a:ln>
              <a:solidFill>
                <a:schemeClr val="tx1">
                  <a:lumMod val="95000"/>
                  <a:lumOff val="5000"/>
                </a:schemeClr>
              </a:solidFill>
              <a:effectLst/>
              <a:uLnTx/>
              <a:uFillTx/>
              <a:latin typeface="DIN Condensed"/>
              <a:ea typeface="Roboto" panose="02000000000000000000" pitchFamily="2" charset="0"/>
              <a:cs typeface="Arial" panose="020B0604020202020204" pitchFamily="34" charset="0"/>
            </a:endParaRPr>
          </a:p>
        </p:txBody>
      </p:sp>
      <p:pic>
        <p:nvPicPr>
          <p:cNvPr id="3" name="Picture 2" descr="A picture containing text, clipart&#10;&#10;Description automatically generated">
            <a:extLst>
              <a:ext uri="{FF2B5EF4-FFF2-40B4-BE49-F238E27FC236}">
                <a16:creationId xmlns:a16="http://schemas.microsoft.com/office/drawing/2014/main" id="{20C933C3-4F0B-4D87-A4D2-94709904BF21}"/>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7437009" y="2216214"/>
            <a:ext cx="1157227" cy="376908"/>
          </a:xfrm>
          <a:prstGeom prst="rect">
            <a:avLst/>
          </a:prstGeom>
        </p:spPr>
      </p:pic>
      <p:pic>
        <p:nvPicPr>
          <p:cNvPr id="4" name="Picture 3" descr="Chart&#10;&#10;Description automatically generated with medium confidence">
            <a:extLst>
              <a:ext uri="{FF2B5EF4-FFF2-40B4-BE49-F238E27FC236}">
                <a16:creationId xmlns:a16="http://schemas.microsoft.com/office/drawing/2014/main" id="{304C638C-0CE2-300A-F244-AF79A55F4E53}"/>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0249856" y="1278670"/>
            <a:ext cx="1549889" cy="490798"/>
          </a:xfrm>
          <a:prstGeom prst="rect">
            <a:avLst/>
          </a:prstGeom>
        </p:spPr>
      </p:pic>
      <p:pic>
        <p:nvPicPr>
          <p:cNvPr id="46" name="Picture 45">
            <a:extLst>
              <a:ext uri="{FF2B5EF4-FFF2-40B4-BE49-F238E27FC236}">
                <a16:creationId xmlns:a16="http://schemas.microsoft.com/office/drawing/2014/main" id="{25D31167-9EC2-4C93-ABCB-0E56CF38215A}"/>
              </a:ext>
            </a:extLst>
          </p:cNvPr>
          <p:cNvPicPr>
            <a:picLocks noChangeAspect="1"/>
          </p:cNvPicPr>
          <p:nvPr/>
        </p:nvPicPr>
        <p:blipFill>
          <a:blip r:embed="rId16"/>
          <a:stretch>
            <a:fillRect/>
          </a:stretch>
        </p:blipFill>
        <p:spPr>
          <a:xfrm>
            <a:off x="8907466" y="2184324"/>
            <a:ext cx="744019" cy="440688"/>
          </a:xfrm>
          <a:prstGeom prst="rect">
            <a:avLst/>
          </a:prstGeom>
        </p:spPr>
      </p:pic>
      <p:sp>
        <p:nvSpPr>
          <p:cNvPr id="10" name="Rectangle 9">
            <a:extLst>
              <a:ext uri="{FF2B5EF4-FFF2-40B4-BE49-F238E27FC236}">
                <a16:creationId xmlns:a16="http://schemas.microsoft.com/office/drawing/2014/main" id="{16E76654-9E2E-E757-CAA4-9BBA2D749BDD}"/>
              </a:ext>
            </a:extLst>
          </p:cNvPr>
          <p:cNvSpPr/>
          <p:nvPr/>
        </p:nvSpPr>
        <p:spPr>
          <a:xfrm>
            <a:off x="11909752" y="-3959"/>
            <a:ext cx="304800" cy="471055"/>
          </a:xfrm>
          <a:prstGeom prst="rect">
            <a:avLst/>
          </a:prstGeom>
          <a:solidFill>
            <a:srgbClr val="00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highlight>
                <a:srgbClr val="0F8070"/>
              </a:highlight>
              <a:uLnTx/>
              <a:uFillTx/>
              <a:latin typeface="DIN Condensed"/>
            </a:endParaRPr>
          </a:p>
        </p:txBody>
      </p:sp>
      <p:pic>
        <p:nvPicPr>
          <p:cNvPr id="2" name="Picture 1">
            <a:extLst>
              <a:ext uri="{FF2B5EF4-FFF2-40B4-BE49-F238E27FC236}">
                <a16:creationId xmlns:a16="http://schemas.microsoft.com/office/drawing/2014/main" id="{408B0E19-6EA4-729F-FA1B-B0CDF96D221F}"/>
              </a:ext>
            </a:extLst>
          </p:cNvPr>
          <p:cNvPicPr>
            <a:picLocks noChangeAspect="1"/>
          </p:cNvPicPr>
          <p:nvPr/>
        </p:nvPicPr>
        <p:blipFill>
          <a:blip r:embed="rId20"/>
          <a:stretch>
            <a:fillRect/>
          </a:stretch>
        </p:blipFill>
        <p:spPr>
          <a:xfrm>
            <a:off x="5610197" y="3544105"/>
            <a:ext cx="1826304" cy="639721"/>
          </a:xfrm>
          <a:prstGeom prst="rect">
            <a:avLst/>
          </a:prstGeom>
        </p:spPr>
      </p:pic>
      <p:sp>
        <p:nvSpPr>
          <p:cNvPr id="8" name="Rectangle 7">
            <a:extLst>
              <a:ext uri="{FF2B5EF4-FFF2-40B4-BE49-F238E27FC236}">
                <a16:creationId xmlns:a16="http://schemas.microsoft.com/office/drawing/2014/main" id="{EB148E5C-8685-EA2E-CA4A-5D061FF6D21B}"/>
              </a:ext>
            </a:extLst>
          </p:cNvPr>
          <p:cNvSpPr/>
          <p:nvPr/>
        </p:nvSpPr>
        <p:spPr>
          <a:xfrm>
            <a:off x="5778912" y="4194495"/>
            <a:ext cx="1322511" cy="514628"/>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1" kern="0" dirty="0">
                <a:solidFill>
                  <a:prstClr val="white"/>
                </a:solidFill>
                <a:latin typeface="DIN Condensed"/>
              </a:rPr>
              <a:t>85 MILLIONS D'</a:t>
            </a:r>
            <a:r>
              <a:rPr kumimoji="0" lang="en-US" sz="1600" b="1" i="0" u="none" strike="noStrike" kern="0" cap="none" spc="0" normalizeH="0" baseline="0" noProof="0" dirty="0">
                <a:ln>
                  <a:noFill/>
                </a:ln>
                <a:solidFill>
                  <a:prstClr val="white"/>
                </a:solidFill>
                <a:effectLst/>
                <a:uLnTx/>
                <a:uFillTx/>
                <a:latin typeface="DIN Condensed"/>
              </a:rPr>
              <a:t>EUROS</a:t>
            </a:r>
          </a:p>
        </p:txBody>
      </p:sp>
      <p:pic>
        <p:nvPicPr>
          <p:cNvPr id="12" name="Picture 11">
            <a:extLst>
              <a:ext uri="{FF2B5EF4-FFF2-40B4-BE49-F238E27FC236}">
                <a16:creationId xmlns:a16="http://schemas.microsoft.com/office/drawing/2014/main" id="{77BCCEAF-8302-FD93-6F6F-98C4E2241C0A}"/>
              </a:ext>
            </a:extLst>
          </p:cNvPr>
          <p:cNvPicPr/>
          <p:nvPr/>
        </p:nvPicPr>
        <p:blipFill>
          <a:blip r:embed="rId21">
            <a:extLst>
              <a:ext uri="{28A0092B-C50C-407E-A947-70E740481C1C}">
                <a14:useLocalDpi xmlns:a14="http://schemas.microsoft.com/office/drawing/2010/main" val="0"/>
              </a:ext>
            </a:extLst>
          </a:blip>
          <a:srcRect/>
          <a:stretch>
            <a:fillRect/>
          </a:stretch>
        </p:blipFill>
        <p:spPr bwMode="auto">
          <a:xfrm>
            <a:off x="1482350" y="3312765"/>
            <a:ext cx="1310484" cy="565074"/>
          </a:xfrm>
          <a:prstGeom prst="rect">
            <a:avLst/>
          </a:prstGeom>
          <a:noFill/>
          <a:ln>
            <a:noFill/>
          </a:ln>
        </p:spPr>
      </p:pic>
      <p:sp>
        <p:nvSpPr>
          <p:cNvPr id="13" name="Rectangle 12">
            <a:extLst>
              <a:ext uri="{FF2B5EF4-FFF2-40B4-BE49-F238E27FC236}">
                <a16:creationId xmlns:a16="http://schemas.microsoft.com/office/drawing/2014/main" id="{2E11BA34-D680-433C-1B8C-9D373CB8CBF7}"/>
              </a:ext>
            </a:extLst>
          </p:cNvPr>
          <p:cNvSpPr/>
          <p:nvPr/>
        </p:nvSpPr>
        <p:spPr>
          <a:xfrm>
            <a:off x="2887823" y="3316850"/>
            <a:ext cx="2120011" cy="548580"/>
          </a:xfrm>
          <a:prstGeom prst="rect">
            <a:avLst/>
          </a:prstGeom>
          <a:solidFill>
            <a:srgbClr val="92D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white"/>
                </a:solidFill>
                <a:effectLst/>
                <a:uLnTx/>
                <a:uFillTx/>
                <a:latin typeface="DIN Condensed"/>
              </a:rPr>
              <a:t>Véhicule RM clé pour le </a:t>
            </a:r>
            <a:r>
              <a:rPr kumimoji="0" lang="en-US" sz="1600" b="1" i="0" u="none" strike="noStrike" kern="0" cap="none" spc="0" normalizeH="0" baseline="0" noProof="0" dirty="0" err="1">
                <a:ln>
                  <a:noFill/>
                </a:ln>
                <a:solidFill>
                  <a:prstClr val="white"/>
                </a:solidFill>
                <a:effectLst/>
                <a:uLnTx/>
                <a:uFillTx/>
                <a:latin typeface="DIN Condensed"/>
              </a:rPr>
              <a:t>DtP</a:t>
            </a:r>
            <a:endParaRPr kumimoji="0" lang="en-US" sz="1600" b="1" i="0" u="none" strike="noStrike" kern="0" cap="none" spc="0" normalizeH="0" baseline="0" noProof="0" dirty="0">
              <a:ln>
                <a:noFill/>
              </a:ln>
              <a:solidFill>
                <a:prstClr val="white"/>
              </a:solidFill>
              <a:effectLst/>
              <a:uLnTx/>
              <a:uFillTx/>
              <a:latin typeface="DIN Condensed"/>
            </a:endParaRPr>
          </a:p>
        </p:txBody>
      </p:sp>
      <p:pic>
        <p:nvPicPr>
          <p:cNvPr id="17" name="Picture 16">
            <a:extLst>
              <a:ext uri="{FF2B5EF4-FFF2-40B4-BE49-F238E27FC236}">
                <a16:creationId xmlns:a16="http://schemas.microsoft.com/office/drawing/2014/main" id="{CF553323-0D7E-2722-AACC-F3FF5915F92F}"/>
              </a:ext>
            </a:extLst>
          </p:cNvPr>
          <p:cNvPicPr>
            <a:picLocks noChangeAspect="1"/>
          </p:cNvPicPr>
          <p:nvPr/>
        </p:nvPicPr>
        <p:blipFill>
          <a:blip r:embed="rId22"/>
          <a:stretch>
            <a:fillRect/>
          </a:stretch>
        </p:blipFill>
        <p:spPr>
          <a:xfrm>
            <a:off x="2792834" y="6200378"/>
            <a:ext cx="1693699" cy="402429"/>
          </a:xfrm>
          <a:prstGeom prst="rect">
            <a:avLst/>
          </a:prstGeom>
        </p:spPr>
      </p:pic>
      <p:pic>
        <p:nvPicPr>
          <p:cNvPr id="19" name="Picture 18">
            <a:extLst>
              <a:ext uri="{FF2B5EF4-FFF2-40B4-BE49-F238E27FC236}">
                <a16:creationId xmlns:a16="http://schemas.microsoft.com/office/drawing/2014/main" id="{20A5C844-30B6-45C0-DD0E-DC3D63B7C4BC}"/>
              </a:ext>
            </a:extLst>
          </p:cNvPr>
          <p:cNvPicPr>
            <a:picLocks noChangeAspect="1"/>
          </p:cNvPicPr>
          <p:nvPr/>
        </p:nvPicPr>
        <p:blipFill>
          <a:blip r:embed="rId23"/>
          <a:stretch>
            <a:fillRect/>
          </a:stretch>
        </p:blipFill>
        <p:spPr>
          <a:xfrm>
            <a:off x="6607446" y="5634149"/>
            <a:ext cx="593983" cy="834038"/>
          </a:xfrm>
          <a:prstGeom prst="rect">
            <a:avLst/>
          </a:prstGeom>
        </p:spPr>
      </p:pic>
      <p:pic>
        <p:nvPicPr>
          <p:cNvPr id="20" name="Picture 19">
            <a:extLst>
              <a:ext uri="{FF2B5EF4-FFF2-40B4-BE49-F238E27FC236}">
                <a16:creationId xmlns:a16="http://schemas.microsoft.com/office/drawing/2014/main" id="{5DAD80FD-05BC-B42A-2711-4580731CA1B2}"/>
              </a:ext>
            </a:extLst>
          </p:cNvPr>
          <p:cNvPicPr>
            <a:picLocks noChangeAspect="1"/>
          </p:cNvPicPr>
          <p:nvPr/>
        </p:nvPicPr>
        <p:blipFill>
          <a:blip r:embed="rId6"/>
          <a:stretch>
            <a:fillRect/>
          </a:stretch>
        </p:blipFill>
        <p:spPr>
          <a:xfrm>
            <a:off x="5696689" y="6082215"/>
            <a:ext cx="703447" cy="548717"/>
          </a:xfrm>
          <a:prstGeom prst="rect">
            <a:avLst/>
          </a:prstGeom>
        </p:spPr>
      </p:pic>
      <p:pic>
        <p:nvPicPr>
          <p:cNvPr id="22" name="Picture 21">
            <a:extLst>
              <a:ext uri="{FF2B5EF4-FFF2-40B4-BE49-F238E27FC236}">
                <a16:creationId xmlns:a16="http://schemas.microsoft.com/office/drawing/2014/main" id="{59E01C5F-6412-503C-32DF-9F225336511E}"/>
              </a:ext>
            </a:extLst>
          </p:cNvPr>
          <p:cNvPicPr>
            <a:picLocks noChangeAspect="1"/>
          </p:cNvPicPr>
          <p:nvPr/>
        </p:nvPicPr>
        <p:blipFill>
          <a:blip r:embed="rId24"/>
          <a:stretch>
            <a:fillRect/>
          </a:stretch>
        </p:blipFill>
        <p:spPr>
          <a:xfrm>
            <a:off x="7526087" y="5598664"/>
            <a:ext cx="612362" cy="540787"/>
          </a:xfrm>
          <a:prstGeom prst="rect">
            <a:avLst/>
          </a:prstGeom>
        </p:spPr>
      </p:pic>
      <p:pic>
        <p:nvPicPr>
          <p:cNvPr id="26" name="Picture 25">
            <a:extLst>
              <a:ext uri="{FF2B5EF4-FFF2-40B4-BE49-F238E27FC236}">
                <a16:creationId xmlns:a16="http://schemas.microsoft.com/office/drawing/2014/main" id="{A01F76B3-2B07-D067-E78B-198316471792}"/>
              </a:ext>
            </a:extLst>
          </p:cNvPr>
          <p:cNvPicPr>
            <a:picLocks noChangeAspect="1"/>
          </p:cNvPicPr>
          <p:nvPr/>
        </p:nvPicPr>
        <p:blipFill>
          <a:blip r:embed="rId25"/>
          <a:stretch>
            <a:fillRect/>
          </a:stretch>
        </p:blipFill>
        <p:spPr>
          <a:xfrm>
            <a:off x="8284480" y="5981098"/>
            <a:ext cx="875998" cy="521300"/>
          </a:xfrm>
          <a:prstGeom prst="rect">
            <a:avLst/>
          </a:prstGeom>
        </p:spPr>
      </p:pic>
      <p:sp>
        <p:nvSpPr>
          <p:cNvPr id="28" name="Rectangle 27">
            <a:extLst>
              <a:ext uri="{FF2B5EF4-FFF2-40B4-BE49-F238E27FC236}">
                <a16:creationId xmlns:a16="http://schemas.microsoft.com/office/drawing/2014/main" id="{F99C1F50-A2CF-726F-683B-E08695CB2B32}"/>
              </a:ext>
            </a:extLst>
          </p:cNvPr>
          <p:cNvSpPr/>
          <p:nvPr/>
        </p:nvSpPr>
        <p:spPr>
          <a:xfrm>
            <a:off x="6682106" y="3011345"/>
            <a:ext cx="4020932" cy="548169"/>
          </a:xfrm>
          <a:prstGeom prst="rect">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2700000" scaled="1"/>
            <a:tileRect/>
          </a:gradFill>
          <a:ln w="12700" cap="flat" cmpd="sng" algn="ctr">
            <a:noFill/>
            <a:prstDash val="solid"/>
            <a:miter lim="800000"/>
          </a:ln>
          <a:effectLst/>
        </p:spPr>
        <p:txBody>
          <a:bodyPr rtlCol="0" anchor="ctr"/>
          <a:lstStyle/>
          <a:p>
            <a:pPr marL="0" marR="0" lvl="1" indent="0" algn="ctr" defTabSz="914400" eaLnBrk="1" fontAlgn="auto" latinLnBrk="0" hangingPunct="1">
              <a:lnSpc>
                <a:spcPct val="100000"/>
              </a:lnSpc>
              <a:spcBef>
                <a:spcPts val="0"/>
              </a:spcBef>
              <a:spcAft>
                <a:spcPts val="0"/>
              </a:spcAft>
              <a:buClr>
                <a:srgbClr val="14841B"/>
              </a:buClr>
              <a:buSzPct val="100000"/>
              <a:buFontTx/>
              <a:buNone/>
              <a:tabLst/>
              <a:defRPr/>
            </a:pPr>
            <a:r>
              <a:rPr kumimoji="0" lang="en-GB" sz="2000" b="1" i="0" u="none" strike="noStrike" kern="0" cap="none" spc="0" normalizeH="0" baseline="0" noProof="0" dirty="0">
                <a:ln>
                  <a:noFill/>
                </a:ln>
                <a:solidFill>
                  <a:prstClr val="black"/>
                </a:solidFill>
                <a:uLnTx/>
                <a:uFillTx/>
                <a:latin typeface="DIN Condensed"/>
                <a:ea typeface="Yu Mincho" panose="02020400000000000000" pitchFamily="18" charset="-128"/>
                <a:sym typeface="Wingdings" panose="05000000000000000000" pitchFamily="2" charset="2"/>
              </a:rPr>
              <a:t>RESSOURCES PROMISES</a:t>
            </a:r>
            <a:endParaRPr kumimoji="0" lang="fr-FR" sz="2000" b="1" i="0" u="none" strike="noStrike" kern="0" cap="none" spc="0" normalizeH="0" baseline="0" noProof="0" dirty="0">
              <a:ln>
                <a:noFill/>
              </a:ln>
              <a:solidFill>
                <a:prstClr val="black"/>
              </a:solidFill>
              <a:effectLst/>
              <a:uLnTx/>
              <a:uFillTx/>
              <a:latin typeface="DIN Condensed"/>
              <a:sym typeface="Wingdings" panose="05000000000000000000" pitchFamily="2" charset="2"/>
            </a:endParaRPr>
          </a:p>
        </p:txBody>
      </p:sp>
      <p:pic>
        <p:nvPicPr>
          <p:cNvPr id="31" name="Picture 30">
            <a:extLst>
              <a:ext uri="{FF2B5EF4-FFF2-40B4-BE49-F238E27FC236}">
                <a16:creationId xmlns:a16="http://schemas.microsoft.com/office/drawing/2014/main" id="{00CDDDA6-2389-14DA-0BBB-E71413B8900F}"/>
              </a:ext>
            </a:extLst>
          </p:cNvPr>
          <p:cNvPicPr>
            <a:picLocks noChangeAspect="1"/>
          </p:cNvPicPr>
          <p:nvPr/>
        </p:nvPicPr>
        <p:blipFill>
          <a:blip r:embed="rId26"/>
          <a:stretch>
            <a:fillRect/>
          </a:stretch>
        </p:blipFill>
        <p:spPr>
          <a:xfrm>
            <a:off x="7871416" y="3702304"/>
            <a:ext cx="1560711" cy="457240"/>
          </a:xfrm>
          <a:prstGeom prst="rect">
            <a:avLst/>
          </a:prstGeom>
        </p:spPr>
      </p:pic>
      <p:pic>
        <p:nvPicPr>
          <p:cNvPr id="32" name="Picture 31">
            <a:extLst>
              <a:ext uri="{FF2B5EF4-FFF2-40B4-BE49-F238E27FC236}">
                <a16:creationId xmlns:a16="http://schemas.microsoft.com/office/drawing/2014/main" id="{AB9798CE-DCF5-1814-580A-69DB499F433F}"/>
              </a:ext>
            </a:extLst>
          </p:cNvPr>
          <p:cNvPicPr>
            <a:picLocks noChangeAspect="1"/>
          </p:cNvPicPr>
          <p:nvPr/>
        </p:nvPicPr>
        <p:blipFill>
          <a:blip r:embed="rId27"/>
          <a:stretch>
            <a:fillRect/>
          </a:stretch>
        </p:blipFill>
        <p:spPr>
          <a:xfrm>
            <a:off x="9663970" y="3628699"/>
            <a:ext cx="2139881" cy="548688"/>
          </a:xfrm>
          <a:prstGeom prst="rect">
            <a:avLst/>
          </a:prstGeom>
        </p:spPr>
      </p:pic>
      <p:sp>
        <p:nvSpPr>
          <p:cNvPr id="36" name="Rectangle 35">
            <a:extLst>
              <a:ext uri="{FF2B5EF4-FFF2-40B4-BE49-F238E27FC236}">
                <a16:creationId xmlns:a16="http://schemas.microsoft.com/office/drawing/2014/main" id="{1B6A855A-FA2B-B013-4F63-6F8634EF581D}"/>
              </a:ext>
            </a:extLst>
          </p:cNvPr>
          <p:cNvSpPr/>
          <p:nvPr/>
        </p:nvSpPr>
        <p:spPr>
          <a:xfrm>
            <a:off x="8069796" y="4187359"/>
            <a:ext cx="1322511" cy="528538"/>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1" kern="0" dirty="0">
                <a:solidFill>
                  <a:prstClr val="white"/>
                </a:solidFill>
                <a:latin typeface="DIN Condensed"/>
              </a:rPr>
              <a:t>$ 300M</a:t>
            </a:r>
            <a:endParaRPr kumimoji="0" lang="en-US" sz="1600" b="1" i="0" u="none" strike="noStrike" kern="0" cap="none" spc="0" normalizeH="0" baseline="0" noProof="0" dirty="0">
              <a:ln>
                <a:noFill/>
              </a:ln>
              <a:solidFill>
                <a:prstClr val="white"/>
              </a:solidFill>
              <a:effectLst/>
              <a:uLnTx/>
              <a:uFillTx/>
              <a:latin typeface="DIN Condensed"/>
            </a:endParaRPr>
          </a:p>
        </p:txBody>
      </p:sp>
      <p:sp>
        <p:nvSpPr>
          <p:cNvPr id="39" name="Rectangle 38">
            <a:extLst>
              <a:ext uri="{FF2B5EF4-FFF2-40B4-BE49-F238E27FC236}">
                <a16:creationId xmlns:a16="http://schemas.microsoft.com/office/drawing/2014/main" id="{F0FD0558-B6BB-0273-09B5-DE4A4A47BC04}"/>
              </a:ext>
            </a:extLst>
          </p:cNvPr>
          <p:cNvSpPr/>
          <p:nvPr/>
        </p:nvSpPr>
        <p:spPr>
          <a:xfrm>
            <a:off x="10472074" y="4124854"/>
            <a:ext cx="1322511" cy="528538"/>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1" kern="0" dirty="0">
                <a:solidFill>
                  <a:prstClr val="white"/>
                </a:solidFill>
                <a:latin typeface="DIN Condensed"/>
              </a:rPr>
              <a:t>$ 35M</a:t>
            </a:r>
            <a:endParaRPr kumimoji="0" lang="en-US" sz="1600" b="1" i="0" u="none" strike="noStrike" kern="0" cap="none" spc="0" normalizeH="0" baseline="0" noProof="0" dirty="0">
              <a:ln>
                <a:noFill/>
              </a:ln>
              <a:solidFill>
                <a:prstClr val="white"/>
              </a:solidFill>
              <a:effectLst/>
              <a:uLnTx/>
              <a:uFillTx/>
              <a:latin typeface="DIN Condensed"/>
            </a:endParaRPr>
          </a:p>
        </p:txBody>
      </p:sp>
      <p:sp>
        <p:nvSpPr>
          <p:cNvPr id="18" name="Rectangle 17">
            <a:extLst>
              <a:ext uri="{FF2B5EF4-FFF2-40B4-BE49-F238E27FC236}">
                <a16:creationId xmlns:a16="http://schemas.microsoft.com/office/drawing/2014/main" id="{CE377896-4646-50FD-391E-AD54EB45933A}"/>
              </a:ext>
            </a:extLst>
          </p:cNvPr>
          <p:cNvSpPr/>
          <p:nvPr/>
        </p:nvSpPr>
        <p:spPr>
          <a:xfrm>
            <a:off x="2418260" y="3970858"/>
            <a:ext cx="1021822" cy="605726"/>
          </a:xfrm>
          <a:prstGeom prst="rect">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prstClr val="white"/>
                </a:solidFill>
                <a:effectLst/>
                <a:uLnTx/>
                <a:uFillTx/>
                <a:latin typeface="DIN Condensed"/>
              </a:rPr>
              <a:t>21,5 MILLIONS D'USD</a:t>
            </a:r>
          </a:p>
        </p:txBody>
      </p:sp>
    </p:spTree>
    <p:extLst>
      <p:ext uri="{BB962C8B-B14F-4D97-AF65-F5344CB8AC3E}">
        <p14:creationId xmlns:p14="http://schemas.microsoft.com/office/powerpoint/2010/main" val="837043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158">
            <a:extLst>
              <a:ext uri="{FF2B5EF4-FFF2-40B4-BE49-F238E27FC236}">
                <a16:creationId xmlns:a16="http://schemas.microsoft.com/office/drawing/2014/main" id="{E9013F2A-185C-6811-0FAB-C20FAC1468ED}"/>
              </a:ext>
            </a:extLst>
          </p:cNvPr>
          <p:cNvSpPr/>
          <p:nvPr/>
        </p:nvSpPr>
        <p:spPr>
          <a:xfrm>
            <a:off x="187124" y="819544"/>
            <a:ext cx="2298644" cy="5721693"/>
          </a:xfrm>
          <a:prstGeom prst="roundRect">
            <a:avLst>
              <a:gd name="adj" fmla="val 0"/>
            </a:avLst>
          </a:prstGeom>
          <a:solidFill>
            <a:sysClr val="window" lastClr="FFFFFF"/>
          </a:solidFill>
          <a:ln w="12700" cap="flat" cmpd="sng" algn="ctr">
            <a:solidFill>
              <a:srgbClr val="005359"/>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rgbClr val="005359"/>
              </a:solidFill>
              <a:effectLst/>
              <a:uLnTx/>
              <a:uFillTx/>
              <a:latin typeface="DIN Condensed"/>
              <a:cs typeface="Arial" panose="020B0604020202020204" pitchFamily="34" charset="0"/>
            </a:endParaRPr>
          </a:p>
        </p:txBody>
      </p:sp>
      <p:sp>
        <p:nvSpPr>
          <p:cNvPr id="4" name="Rectangle à coins arrondis 202">
            <a:extLst>
              <a:ext uri="{FF2B5EF4-FFF2-40B4-BE49-F238E27FC236}">
                <a16:creationId xmlns:a16="http://schemas.microsoft.com/office/drawing/2014/main" id="{35BBF9F7-E5E5-6D86-3B12-5D8EA7D2347B}"/>
              </a:ext>
            </a:extLst>
          </p:cNvPr>
          <p:cNvSpPr/>
          <p:nvPr/>
        </p:nvSpPr>
        <p:spPr>
          <a:xfrm>
            <a:off x="2653991" y="682095"/>
            <a:ext cx="6495796" cy="3233219"/>
          </a:xfrm>
          <a:prstGeom prst="roundRect">
            <a:avLst>
              <a:gd name="adj" fmla="val 0"/>
            </a:avLst>
          </a:prstGeom>
          <a:solidFill>
            <a:sysClr val="window" lastClr="FFFFFF"/>
          </a:solidFill>
          <a:ln w="12700" cap="flat" cmpd="sng" algn="ctr">
            <a:solidFill>
              <a:srgbClr val="005359"/>
            </a:solidFill>
            <a:prstDash val="solid"/>
            <a:miter lim="800000"/>
          </a:ln>
          <a:effectLst/>
        </p:spPr>
        <p:txBody>
          <a:bodyPr rtlCol="0" anchor="ctr"/>
          <a:lstStyle/>
          <a:p>
            <a:r>
              <a:rPr lang="en-US" sz="1600" b="1" dirty="0">
                <a:solidFill>
                  <a:srgbClr val="005359"/>
                </a:solidFill>
                <a:latin typeface="DIN Condensed"/>
                <a:ea typeface="Roboto" panose="02000000000000000000" pitchFamily="2" charset="0"/>
                <a:cs typeface="Arial" panose="020B0604020202020204" pitchFamily="34" charset="0"/>
              </a:rPr>
              <a:t>Le projet PIEMM-Multinational </a:t>
            </a:r>
            <a:r>
              <a:rPr lang="en-GB" sz="1600" b="1" dirty="0">
                <a:solidFill>
                  <a:srgbClr val="005359"/>
                </a:solidFill>
                <a:latin typeface="DIN Condensed"/>
                <a:ea typeface="Roboto" panose="02000000000000000000" pitchFamily="2" charset="0"/>
                <a:cs typeface="Arial" panose="020B0604020202020204" pitchFamily="34" charset="0"/>
              </a:rPr>
              <a:t>225 kV </a:t>
            </a:r>
            <a:r>
              <a:rPr lang="en-GB" sz="1600" b="1" dirty="0" err="1">
                <a:solidFill>
                  <a:srgbClr val="005359"/>
                </a:solidFill>
                <a:latin typeface="DIN Condensed"/>
                <a:ea typeface="Roboto" panose="02000000000000000000" pitchFamily="2" charset="0"/>
                <a:cs typeface="Arial" panose="020B0604020202020204" pitchFamily="34" charset="0"/>
              </a:rPr>
              <a:t>Mauritanie</a:t>
            </a:r>
            <a:r>
              <a:rPr lang="en-GB" sz="1600" b="1" dirty="0">
                <a:solidFill>
                  <a:srgbClr val="005359"/>
                </a:solidFill>
                <a:latin typeface="DIN Condensed"/>
                <a:ea typeface="Roboto" panose="02000000000000000000" pitchFamily="2" charset="0"/>
                <a:cs typeface="Arial" panose="020B0604020202020204" pitchFamily="34" charset="0"/>
              </a:rPr>
              <a:t>-Mali </a:t>
            </a:r>
            <a:r>
              <a:rPr lang="en-GB" sz="1400" dirty="0">
                <a:latin typeface="DIN Condensed"/>
              </a:rPr>
              <a:t>vise à augmenter la capacité de production d'énergie solaire et à fournir un accès universel à l'électricité, en construisant des réseaux électriques. Plus précisément, le projet permettra de </a:t>
            </a:r>
          </a:p>
          <a:p>
            <a:pPr marL="742950" lvl="1" indent="-285750">
              <a:buFont typeface="Arial" panose="020B0604020202020204" pitchFamily="34" charset="0"/>
              <a:buChar char="•"/>
            </a:pPr>
            <a:r>
              <a:rPr lang="en-GB" sz="1400" dirty="0">
                <a:latin typeface="DIN Condensed"/>
              </a:rPr>
              <a:t>Construire une connexion électrique HT (225 kV) de 1373 kilomètres entre les deux pays, d'une capacité de transit de 600 MW ;</a:t>
            </a:r>
          </a:p>
          <a:p>
            <a:pPr marL="742950" lvl="1" indent="-285750">
              <a:buFont typeface="Arial" panose="020B0604020202020204" pitchFamily="34" charset="0"/>
              <a:buChar char="•"/>
            </a:pPr>
            <a:r>
              <a:rPr lang="en-GB" sz="1400" dirty="0">
                <a:latin typeface="DIN Condensed"/>
              </a:rPr>
              <a:t>Construction et raccordement d'une centrale solaire de 50 MWp à </a:t>
            </a:r>
            <a:r>
              <a:rPr lang="en-GB" sz="1400" dirty="0" err="1">
                <a:latin typeface="DIN Condensed"/>
              </a:rPr>
              <a:t>Kiffa </a:t>
            </a:r>
            <a:r>
              <a:rPr lang="en-GB" sz="1400" dirty="0">
                <a:latin typeface="DIN Condensed"/>
              </a:rPr>
              <a:t>(Mauritanie) ;</a:t>
            </a:r>
          </a:p>
          <a:p>
            <a:pPr marL="742950" lvl="1" indent="-285750">
              <a:buFont typeface="Arial" panose="020B0604020202020204" pitchFamily="34" charset="0"/>
              <a:buChar char="•"/>
            </a:pPr>
            <a:r>
              <a:rPr lang="en-GB" sz="1400" dirty="0">
                <a:latin typeface="DIN Condensed"/>
              </a:rPr>
              <a:t>Connecter 100 000 nouveaux ménages (dont 80 000 en Mauritanie et 20 000 au Mali) au réseau électrique à l'aide de compteurs intelligents à prépaiement ;</a:t>
            </a:r>
          </a:p>
          <a:p>
            <a:pPr marL="742950" lvl="1" indent="-285750">
              <a:buFont typeface="Arial" panose="020B0604020202020204" pitchFamily="34" charset="0"/>
              <a:buChar char="•"/>
            </a:pPr>
            <a:r>
              <a:rPr lang="en-GB" sz="1400" dirty="0">
                <a:latin typeface="DIN Condensed"/>
              </a:rPr>
              <a:t>Contribuer au développement du commerce régional de l'électricité.</a:t>
            </a:r>
          </a:p>
          <a:p>
            <a:pPr marL="742950" lvl="1" indent="-285750">
              <a:buFont typeface="Arial" panose="020B0604020202020204" pitchFamily="34" charset="0"/>
              <a:buChar char="•"/>
            </a:pPr>
            <a:r>
              <a:rPr lang="en-GB" sz="1400" b="0" i="0" dirty="0">
                <a:solidFill>
                  <a:srgbClr val="0F0F0F"/>
                </a:solidFill>
                <a:effectLst/>
                <a:latin typeface="DIN Condensed"/>
                <a:cs typeface="Arial" panose="020B0604020202020204" pitchFamily="34" charset="0"/>
              </a:rPr>
              <a:t>Préparer des études de faisabilité pour la construction de la centrale solaire de Nama en Mauritanie et de la centrale solaire de </a:t>
            </a:r>
            <a:r>
              <a:rPr lang="en-GB" sz="1400" b="0" i="0" dirty="0" err="1">
                <a:solidFill>
                  <a:srgbClr val="0F0F0F"/>
                </a:solidFill>
                <a:effectLst/>
                <a:latin typeface="DIN Condensed"/>
                <a:cs typeface="Arial" panose="020B0604020202020204" pitchFamily="34" charset="0"/>
              </a:rPr>
              <a:t>Yélimané </a:t>
            </a:r>
            <a:r>
              <a:rPr lang="en-GB" sz="1400" b="0" i="0" dirty="0">
                <a:solidFill>
                  <a:srgbClr val="0F0F0F"/>
                </a:solidFill>
                <a:effectLst/>
                <a:latin typeface="DIN Condensed"/>
                <a:cs typeface="Arial" panose="020B0604020202020204" pitchFamily="34" charset="0"/>
              </a:rPr>
              <a:t>au Mali, d'une capacité combinée d'au moins 100 MWp.</a:t>
            </a:r>
            <a:endParaRPr lang="en-GB" sz="1400" dirty="0">
              <a:latin typeface="DIN Condensed"/>
            </a:endParaRPr>
          </a:p>
        </p:txBody>
      </p:sp>
      <p:sp>
        <p:nvSpPr>
          <p:cNvPr id="6" name="TextBox 7">
            <a:extLst>
              <a:ext uri="{FF2B5EF4-FFF2-40B4-BE49-F238E27FC236}">
                <a16:creationId xmlns:a16="http://schemas.microsoft.com/office/drawing/2014/main" id="{EEFC1162-CB72-395C-C6A1-40E7200714F4}"/>
              </a:ext>
            </a:extLst>
          </p:cNvPr>
          <p:cNvSpPr txBox="1"/>
          <p:nvPr/>
        </p:nvSpPr>
        <p:spPr>
          <a:xfrm>
            <a:off x="84112" y="61486"/>
            <a:ext cx="12023776" cy="49244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600" b="1" dirty="0">
                <a:solidFill>
                  <a:schemeClr val="tx1">
                    <a:lumMod val="95000"/>
                    <a:lumOff val="5000"/>
                  </a:schemeClr>
                </a:solidFill>
                <a:latin typeface="DIN Condensed"/>
                <a:ea typeface="Roboto" panose="02000000000000000000" pitchFamily="2" charset="0"/>
                <a:cs typeface="Arial" panose="020B0604020202020204" pitchFamily="34" charset="0"/>
              </a:rPr>
              <a:t>PRINCIPAUX PROJETS </a:t>
            </a:r>
            <a:r>
              <a:rPr lang="en-US" sz="2600" b="1" dirty="0" err="1">
                <a:solidFill>
                  <a:schemeClr val="tx1">
                    <a:lumMod val="95000"/>
                    <a:lumOff val="5000"/>
                  </a:schemeClr>
                </a:solidFill>
                <a:latin typeface="DIN Condensed"/>
                <a:ea typeface="Roboto" panose="02000000000000000000" pitchFamily="2" charset="0"/>
                <a:cs typeface="Arial" panose="020B0604020202020204" pitchFamily="34" charset="0"/>
              </a:rPr>
              <a:t>DtP </a:t>
            </a:r>
            <a:r>
              <a:rPr lang="en-US" sz="2600" b="1" dirty="0">
                <a:solidFill>
                  <a:schemeClr val="tx1">
                    <a:lumMod val="95000"/>
                    <a:lumOff val="5000"/>
                  </a:schemeClr>
                </a:solidFill>
                <a:latin typeface="DIN Condensed"/>
                <a:ea typeface="Roboto" panose="02000000000000000000" pitchFamily="2" charset="0"/>
                <a:cs typeface="Arial" panose="020B0604020202020204" pitchFamily="34" charset="0"/>
              </a:rPr>
              <a:t>EN COURS DE PRÉPARATION ET DE MISE EN ŒUVRE</a:t>
            </a:r>
            <a:endParaRPr kumimoji="0" lang="en-US" sz="2600" b="1" i="0" u="none" strike="noStrike" kern="1200" cap="none" spc="0" normalizeH="0" baseline="0" noProof="0" dirty="0">
              <a:ln>
                <a:noFill/>
              </a:ln>
              <a:solidFill>
                <a:schemeClr val="tx1">
                  <a:lumMod val="95000"/>
                  <a:lumOff val="5000"/>
                </a:schemeClr>
              </a:solidFill>
              <a:effectLst/>
              <a:uLnTx/>
              <a:uFillTx/>
              <a:latin typeface="DIN Condensed"/>
              <a:ea typeface="Roboto" panose="02000000000000000000" pitchFamily="2" charset="0"/>
              <a:cs typeface="Arial" panose="020B0604020202020204" pitchFamily="34" charset="0"/>
            </a:endParaRPr>
          </a:p>
        </p:txBody>
      </p:sp>
      <p:sp>
        <p:nvSpPr>
          <p:cNvPr id="7" name="Rectangle 6">
            <a:extLst>
              <a:ext uri="{FF2B5EF4-FFF2-40B4-BE49-F238E27FC236}">
                <a16:creationId xmlns:a16="http://schemas.microsoft.com/office/drawing/2014/main" id="{7D050377-D43E-C17D-53E9-F7D47F12419E}"/>
              </a:ext>
            </a:extLst>
          </p:cNvPr>
          <p:cNvSpPr/>
          <p:nvPr/>
        </p:nvSpPr>
        <p:spPr>
          <a:xfrm>
            <a:off x="429372" y="634191"/>
            <a:ext cx="1800000" cy="338554"/>
          </a:xfrm>
          <a:prstGeom prst="rect">
            <a:avLst/>
          </a:prstGeom>
          <a:solidFill>
            <a:schemeClr val="bg1"/>
          </a:solidFill>
        </p:spPr>
        <p:txBody>
          <a:bodyPr wrap="square">
            <a:spAutoFit/>
          </a:bodyPr>
          <a:lstStyle/>
          <a:p>
            <a:pPr defTabSz="914400"/>
            <a:r>
              <a:rPr lang="en-US" sz="1600" b="1" dirty="0">
                <a:solidFill>
                  <a:srgbClr val="002060"/>
                </a:solidFill>
                <a:latin typeface="DIN Condensed"/>
                <a:ea typeface="Roboto" panose="02000000000000000000" pitchFamily="2" charset="0"/>
                <a:cs typeface="Arial" panose="020B0604020202020204" pitchFamily="34" charset="0"/>
              </a:rPr>
              <a:t>BURKINA FASO</a:t>
            </a:r>
            <a:endParaRPr lang="en-US" sz="1600" dirty="0">
              <a:solidFill>
                <a:srgbClr val="002060"/>
              </a:solidFill>
              <a:latin typeface="DIN Condensed"/>
              <a:ea typeface="Roboto" panose="02000000000000000000" pitchFamily="2" charset="0"/>
              <a:cs typeface="Arial" panose="020B0604020202020204" pitchFamily="34" charset="0"/>
            </a:endParaRPr>
          </a:p>
        </p:txBody>
      </p:sp>
      <p:sp>
        <p:nvSpPr>
          <p:cNvPr id="8" name="Rectangle 7">
            <a:extLst>
              <a:ext uri="{FF2B5EF4-FFF2-40B4-BE49-F238E27FC236}">
                <a16:creationId xmlns:a16="http://schemas.microsoft.com/office/drawing/2014/main" id="{8BC10C55-C229-98F6-659D-AF9412C191BD}"/>
              </a:ext>
            </a:extLst>
          </p:cNvPr>
          <p:cNvSpPr/>
          <p:nvPr/>
        </p:nvSpPr>
        <p:spPr>
          <a:xfrm>
            <a:off x="2955367" y="414873"/>
            <a:ext cx="1800000" cy="369332"/>
          </a:xfrm>
          <a:prstGeom prst="rect">
            <a:avLst/>
          </a:prstGeom>
          <a:solidFill>
            <a:schemeClr val="bg1"/>
          </a:solidFill>
        </p:spPr>
        <p:txBody>
          <a:bodyPr wrap="square">
            <a:spAutoFit/>
          </a:bodyPr>
          <a:lstStyle/>
          <a:p>
            <a:r>
              <a:rPr lang="en-US" b="1" dirty="0">
                <a:solidFill>
                  <a:srgbClr val="002060"/>
                </a:solidFill>
                <a:latin typeface="DIN Condensed"/>
                <a:ea typeface="Roboto" panose="02000000000000000000" pitchFamily="2" charset="0"/>
                <a:cs typeface="Arial" panose="020B0604020202020204" pitchFamily="34" charset="0"/>
              </a:rPr>
              <a:t>RÉGIONALE</a:t>
            </a:r>
          </a:p>
        </p:txBody>
      </p:sp>
      <p:sp>
        <p:nvSpPr>
          <p:cNvPr id="9" name="Rectangle à coins arrondis 179">
            <a:extLst>
              <a:ext uri="{FF2B5EF4-FFF2-40B4-BE49-F238E27FC236}">
                <a16:creationId xmlns:a16="http://schemas.microsoft.com/office/drawing/2014/main" id="{9FE9ECF2-9680-EC6D-24FD-39F97FCE3CE2}"/>
              </a:ext>
            </a:extLst>
          </p:cNvPr>
          <p:cNvSpPr/>
          <p:nvPr/>
        </p:nvSpPr>
        <p:spPr>
          <a:xfrm>
            <a:off x="9343724" y="876106"/>
            <a:ext cx="2753763" cy="1948977"/>
          </a:xfrm>
          <a:prstGeom prst="roundRect">
            <a:avLst>
              <a:gd name="adj" fmla="val 0"/>
            </a:avLst>
          </a:prstGeom>
          <a:solidFill>
            <a:sysClr val="window" lastClr="FFFFFF"/>
          </a:solidFill>
          <a:ln w="12700" cap="flat" cmpd="sng" algn="ctr">
            <a:solidFill>
              <a:schemeClr val="accent1">
                <a:lumMod val="7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black"/>
              </a:solidFill>
              <a:effectLst/>
              <a:uLnTx/>
              <a:uFillTx/>
              <a:latin typeface="DIN Condensed"/>
              <a:cs typeface="Arial" panose="020B0604020202020204" pitchFamily="34" charset="0"/>
            </a:endParaRPr>
          </a:p>
        </p:txBody>
      </p:sp>
      <p:sp>
        <p:nvSpPr>
          <p:cNvPr id="10" name="Rectangle 9">
            <a:extLst>
              <a:ext uri="{FF2B5EF4-FFF2-40B4-BE49-F238E27FC236}">
                <a16:creationId xmlns:a16="http://schemas.microsoft.com/office/drawing/2014/main" id="{8AFE45F5-CE34-D67E-576A-2119E6336DBE}"/>
              </a:ext>
            </a:extLst>
          </p:cNvPr>
          <p:cNvSpPr/>
          <p:nvPr/>
        </p:nvSpPr>
        <p:spPr>
          <a:xfrm>
            <a:off x="9451776" y="670025"/>
            <a:ext cx="1512000" cy="338554"/>
          </a:xfrm>
          <a:prstGeom prst="rect">
            <a:avLst/>
          </a:prstGeom>
          <a:solidFill>
            <a:schemeClr val="bg1"/>
          </a:solidFill>
        </p:spPr>
        <p:txBody>
          <a:bodyPr wrap="square">
            <a:spAutoFit/>
          </a:bodyPr>
          <a:lstStyle/>
          <a:p>
            <a:r>
              <a:rPr lang="en-US" sz="1600" b="1" dirty="0">
                <a:solidFill>
                  <a:srgbClr val="002060"/>
                </a:solidFill>
                <a:latin typeface="DIN Condensed"/>
                <a:ea typeface="Roboto" panose="02000000000000000000" pitchFamily="2" charset="0"/>
                <a:cs typeface="Arial" panose="020B0604020202020204" pitchFamily="34" charset="0"/>
              </a:rPr>
              <a:t>MAURITANIE</a:t>
            </a:r>
          </a:p>
        </p:txBody>
      </p:sp>
      <p:sp>
        <p:nvSpPr>
          <p:cNvPr id="11" name="Rectangle 10">
            <a:extLst>
              <a:ext uri="{FF2B5EF4-FFF2-40B4-BE49-F238E27FC236}">
                <a16:creationId xmlns:a16="http://schemas.microsoft.com/office/drawing/2014/main" id="{77D8933C-9A5E-A149-317E-60AB78840282}"/>
              </a:ext>
            </a:extLst>
          </p:cNvPr>
          <p:cNvSpPr/>
          <p:nvPr/>
        </p:nvSpPr>
        <p:spPr>
          <a:xfrm>
            <a:off x="489277" y="997085"/>
            <a:ext cx="360000" cy="54000"/>
          </a:xfrm>
          <a:prstGeom prst="rect">
            <a:avLst/>
          </a:prstGeom>
          <a:solidFill>
            <a:srgbClr val="2BBBC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latin typeface="DIN Condensed"/>
              <a:cs typeface="Arial" panose="020B0604020202020204" pitchFamily="34" charset="0"/>
            </a:endParaRPr>
          </a:p>
        </p:txBody>
      </p:sp>
      <p:sp>
        <p:nvSpPr>
          <p:cNvPr id="12" name="Rectangle 11">
            <a:extLst>
              <a:ext uri="{FF2B5EF4-FFF2-40B4-BE49-F238E27FC236}">
                <a16:creationId xmlns:a16="http://schemas.microsoft.com/office/drawing/2014/main" id="{5A4C4A21-F235-0E4B-6C1C-D3E6051D76E6}"/>
              </a:ext>
            </a:extLst>
          </p:cNvPr>
          <p:cNvSpPr/>
          <p:nvPr/>
        </p:nvSpPr>
        <p:spPr>
          <a:xfrm>
            <a:off x="3031763" y="775497"/>
            <a:ext cx="360000" cy="54000"/>
          </a:xfrm>
          <a:prstGeom prst="rect">
            <a:avLst/>
          </a:prstGeom>
          <a:solidFill>
            <a:srgbClr val="2BBBC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latin typeface="DIN Condensed"/>
              <a:cs typeface="Arial" panose="020B0604020202020204" pitchFamily="34" charset="0"/>
            </a:endParaRPr>
          </a:p>
        </p:txBody>
      </p:sp>
      <p:sp>
        <p:nvSpPr>
          <p:cNvPr id="13" name="Rectangle 12">
            <a:extLst>
              <a:ext uri="{FF2B5EF4-FFF2-40B4-BE49-F238E27FC236}">
                <a16:creationId xmlns:a16="http://schemas.microsoft.com/office/drawing/2014/main" id="{2EE648F8-2AAC-A7F4-FC41-BD4268470AA2}"/>
              </a:ext>
            </a:extLst>
          </p:cNvPr>
          <p:cNvSpPr/>
          <p:nvPr/>
        </p:nvSpPr>
        <p:spPr>
          <a:xfrm>
            <a:off x="9519670" y="1013431"/>
            <a:ext cx="360000" cy="54000"/>
          </a:xfrm>
          <a:prstGeom prst="rect">
            <a:avLst/>
          </a:prstGeom>
          <a:solidFill>
            <a:srgbClr val="2BBBC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latin typeface="DIN Condensed"/>
              <a:cs typeface="Arial" panose="020B0604020202020204" pitchFamily="34" charset="0"/>
            </a:endParaRPr>
          </a:p>
        </p:txBody>
      </p:sp>
      <p:sp>
        <p:nvSpPr>
          <p:cNvPr id="14" name="Rectangle 13">
            <a:extLst>
              <a:ext uri="{FF2B5EF4-FFF2-40B4-BE49-F238E27FC236}">
                <a16:creationId xmlns:a16="http://schemas.microsoft.com/office/drawing/2014/main" id="{3D015F93-13B2-8FE2-9D80-63D0E30E72AE}"/>
              </a:ext>
            </a:extLst>
          </p:cNvPr>
          <p:cNvSpPr/>
          <p:nvPr/>
        </p:nvSpPr>
        <p:spPr>
          <a:xfrm>
            <a:off x="257931" y="1161174"/>
            <a:ext cx="1895177" cy="338554"/>
          </a:xfrm>
          <a:prstGeom prst="rect">
            <a:avLst/>
          </a:prstGeom>
          <a:ln>
            <a:no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b="1" dirty="0">
                <a:solidFill>
                  <a:srgbClr val="005359"/>
                </a:solidFill>
                <a:latin typeface="DIN Condensed"/>
                <a:ea typeface="Roboto" panose="02000000000000000000" pitchFamily="2" charset="0"/>
                <a:cs typeface="Arial" panose="020B0604020202020204" pitchFamily="34" charset="0"/>
              </a:rPr>
              <a:t>YELEEN ON-GRID</a:t>
            </a:r>
          </a:p>
        </p:txBody>
      </p:sp>
      <p:sp>
        <p:nvSpPr>
          <p:cNvPr id="15" name="Rectangle 14">
            <a:extLst>
              <a:ext uri="{FF2B5EF4-FFF2-40B4-BE49-F238E27FC236}">
                <a16:creationId xmlns:a16="http://schemas.microsoft.com/office/drawing/2014/main" id="{C07A6711-042A-B1C6-AF81-C80F0D136697}"/>
              </a:ext>
            </a:extLst>
          </p:cNvPr>
          <p:cNvSpPr/>
          <p:nvPr/>
        </p:nvSpPr>
        <p:spPr>
          <a:xfrm>
            <a:off x="497598" y="1950160"/>
            <a:ext cx="2068855" cy="73866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effectLst/>
                <a:uLnTx/>
                <a:uFillTx/>
                <a:latin typeface="DIN Condensed"/>
                <a:ea typeface="Roboto" panose="02000000000000000000" pitchFamily="2" charset="0"/>
                <a:cs typeface="Arial" panose="020B0604020202020204" pitchFamily="34" charset="0"/>
              </a:rPr>
              <a:t>30 000 </a:t>
            </a:r>
            <a:r>
              <a:rPr kumimoji="0" lang="en-US" sz="1400" b="0"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nouveaux ménages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200 000 </a:t>
            </a:r>
            <a:r>
              <a:rPr kumimoji="0" lang="en-US" sz="1400" b="0"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bénéficiaires</a:t>
            </a:r>
          </a:p>
        </p:txBody>
      </p:sp>
      <p:pic>
        <p:nvPicPr>
          <p:cNvPr id="16" name="Image 166">
            <a:extLst>
              <a:ext uri="{FF2B5EF4-FFF2-40B4-BE49-F238E27FC236}">
                <a16:creationId xmlns:a16="http://schemas.microsoft.com/office/drawing/2014/main" id="{37B28C14-3C3D-80F2-C61A-6AC88E36B13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4647" y="2100009"/>
            <a:ext cx="252000" cy="252000"/>
          </a:xfrm>
          <a:prstGeom prst="rect">
            <a:avLst/>
          </a:prstGeom>
        </p:spPr>
      </p:pic>
      <p:sp>
        <p:nvSpPr>
          <p:cNvPr id="17" name="Rectangle 16">
            <a:extLst>
              <a:ext uri="{FF2B5EF4-FFF2-40B4-BE49-F238E27FC236}">
                <a16:creationId xmlns:a16="http://schemas.microsoft.com/office/drawing/2014/main" id="{E175F5EA-018C-2486-4561-73ABE9321CED}"/>
              </a:ext>
            </a:extLst>
          </p:cNvPr>
          <p:cNvSpPr/>
          <p:nvPr/>
        </p:nvSpPr>
        <p:spPr>
          <a:xfrm>
            <a:off x="604154" y="1625335"/>
            <a:ext cx="1308740" cy="30777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52 </a:t>
            </a:r>
            <a:r>
              <a:rPr kumimoji="0" lang="en-US" sz="1400"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MWp</a:t>
            </a:r>
          </a:p>
        </p:txBody>
      </p:sp>
      <p:pic>
        <p:nvPicPr>
          <p:cNvPr id="18" name="Image 169">
            <a:extLst>
              <a:ext uri="{FF2B5EF4-FFF2-40B4-BE49-F238E27FC236}">
                <a16:creationId xmlns:a16="http://schemas.microsoft.com/office/drawing/2014/main" id="{EE93497B-69EB-8ACE-A12B-BDF26F0043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4647" y="1619639"/>
            <a:ext cx="252000" cy="252000"/>
          </a:xfrm>
          <a:prstGeom prst="rect">
            <a:avLst/>
          </a:prstGeom>
        </p:spPr>
      </p:pic>
      <p:sp>
        <p:nvSpPr>
          <p:cNvPr id="19" name="Rectangle 18">
            <a:extLst>
              <a:ext uri="{FF2B5EF4-FFF2-40B4-BE49-F238E27FC236}">
                <a16:creationId xmlns:a16="http://schemas.microsoft.com/office/drawing/2014/main" id="{7AEE0707-9810-E19E-2459-892BAF3F6D34}"/>
              </a:ext>
            </a:extLst>
          </p:cNvPr>
          <p:cNvSpPr/>
          <p:nvPr/>
        </p:nvSpPr>
        <p:spPr>
          <a:xfrm>
            <a:off x="229523" y="2719101"/>
            <a:ext cx="2114506" cy="338554"/>
          </a:xfrm>
          <a:prstGeom prst="rect">
            <a:avLst/>
          </a:prstGeom>
          <a:ln>
            <a:no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b="1" dirty="0">
                <a:solidFill>
                  <a:srgbClr val="005359"/>
                </a:solidFill>
                <a:latin typeface="DIN Condensed"/>
                <a:ea typeface="Roboto" panose="02000000000000000000" pitchFamily="2" charset="0"/>
                <a:cs typeface="Arial" panose="020B0604020202020204" pitchFamily="34" charset="0"/>
              </a:rPr>
              <a:t>YELEEN HORS RÉSEAU</a:t>
            </a:r>
          </a:p>
        </p:txBody>
      </p:sp>
      <p:sp>
        <p:nvSpPr>
          <p:cNvPr id="20" name="Rectangle 19">
            <a:extLst>
              <a:ext uri="{FF2B5EF4-FFF2-40B4-BE49-F238E27FC236}">
                <a16:creationId xmlns:a16="http://schemas.microsoft.com/office/drawing/2014/main" id="{808B54EA-89AB-2972-DAF0-FA68BB787E05}"/>
              </a:ext>
            </a:extLst>
          </p:cNvPr>
          <p:cNvSpPr/>
          <p:nvPr/>
        </p:nvSpPr>
        <p:spPr>
          <a:xfrm>
            <a:off x="546505" y="3494039"/>
            <a:ext cx="1670980" cy="52322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effectLst/>
                <a:uLnTx/>
                <a:uFillTx/>
                <a:latin typeface="DIN Condensed"/>
                <a:ea typeface="Roboto" panose="02000000000000000000" pitchFamily="2" charset="0"/>
                <a:cs typeface="Arial" panose="020B0604020202020204" pitchFamily="34" charset="0"/>
              </a:rPr>
              <a:t>150 000 </a:t>
            </a:r>
            <a:r>
              <a:rPr kumimoji="0" lang="en-US" sz="1400" b="0"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ménages </a:t>
            </a:r>
            <a:r>
              <a:rPr kumimoji="0" lang="en-US" sz="1400" i="0" u="none" strike="noStrike" kern="0" cap="none" spc="0" normalizeH="0" baseline="0" noProof="0" dirty="0">
                <a:ln>
                  <a:noFill/>
                </a:ln>
                <a:effectLst/>
                <a:uLnTx/>
                <a:uFillTx/>
                <a:latin typeface="DIN Condensed"/>
                <a:ea typeface="Roboto" panose="02000000000000000000" pitchFamily="2" charset="0"/>
                <a:cs typeface="Arial" panose="020B0604020202020204" pitchFamily="34" charset="0"/>
              </a:rPr>
              <a:t>bénéficiaires </a:t>
            </a:r>
          </a:p>
        </p:txBody>
      </p:sp>
      <p:pic>
        <p:nvPicPr>
          <p:cNvPr id="21" name="Image 166">
            <a:extLst>
              <a:ext uri="{FF2B5EF4-FFF2-40B4-BE49-F238E27FC236}">
                <a16:creationId xmlns:a16="http://schemas.microsoft.com/office/drawing/2014/main" id="{7710C81C-5DB5-DC6D-2019-B4BE47F8EF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7931" y="3646969"/>
            <a:ext cx="252000" cy="252000"/>
          </a:xfrm>
          <a:prstGeom prst="rect">
            <a:avLst/>
          </a:prstGeom>
        </p:spPr>
      </p:pic>
      <p:sp>
        <p:nvSpPr>
          <p:cNvPr id="22" name="Rectangle 21">
            <a:extLst>
              <a:ext uri="{FF2B5EF4-FFF2-40B4-BE49-F238E27FC236}">
                <a16:creationId xmlns:a16="http://schemas.microsoft.com/office/drawing/2014/main" id="{2CE7FF11-9DA1-37F0-2A77-BF2A1B818F73}"/>
              </a:ext>
            </a:extLst>
          </p:cNvPr>
          <p:cNvSpPr/>
          <p:nvPr/>
        </p:nvSpPr>
        <p:spPr>
          <a:xfrm>
            <a:off x="641766" y="3078921"/>
            <a:ext cx="1308740" cy="30777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b="1" kern="0" dirty="0">
                <a:solidFill>
                  <a:prstClr val="black">
                    <a:lumMod val="75000"/>
                  </a:prstClr>
                </a:solidFill>
                <a:latin typeface="DIN Condensed"/>
                <a:ea typeface="Roboto" panose="02000000000000000000" pitchFamily="2" charset="0"/>
                <a:cs typeface="Arial" panose="020B0604020202020204" pitchFamily="34" charset="0"/>
              </a:rPr>
              <a:t>9,6 </a:t>
            </a:r>
            <a:r>
              <a:rPr kumimoji="0" lang="en-US" sz="1400"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MWp</a:t>
            </a:r>
          </a:p>
        </p:txBody>
      </p:sp>
      <p:pic>
        <p:nvPicPr>
          <p:cNvPr id="23" name="Image 169">
            <a:extLst>
              <a:ext uri="{FF2B5EF4-FFF2-40B4-BE49-F238E27FC236}">
                <a16:creationId xmlns:a16="http://schemas.microsoft.com/office/drawing/2014/main" id="{4AE20F73-BFE7-651D-DDDF-AFCF376E87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3931" y="3095203"/>
            <a:ext cx="252000" cy="252000"/>
          </a:xfrm>
          <a:prstGeom prst="rect">
            <a:avLst/>
          </a:prstGeom>
        </p:spPr>
      </p:pic>
      <p:sp>
        <p:nvSpPr>
          <p:cNvPr id="24" name="Rectangle 23">
            <a:extLst>
              <a:ext uri="{FF2B5EF4-FFF2-40B4-BE49-F238E27FC236}">
                <a16:creationId xmlns:a16="http://schemas.microsoft.com/office/drawing/2014/main" id="{89EC5CFA-EF02-2EE7-13DA-951B477B7288}"/>
              </a:ext>
            </a:extLst>
          </p:cNvPr>
          <p:cNvSpPr/>
          <p:nvPr/>
        </p:nvSpPr>
        <p:spPr>
          <a:xfrm>
            <a:off x="154343" y="4110564"/>
            <a:ext cx="2455304" cy="584775"/>
          </a:xfrm>
          <a:prstGeom prst="rect">
            <a:avLst/>
          </a:prstGeom>
          <a:ln>
            <a:no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b="1" dirty="0">
                <a:solidFill>
                  <a:srgbClr val="005359"/>
                </a:solidFill>
                <a:latin typeface="DIN Condensed"/>
                <a:ea typeface="Roboto" panose="02000000000000000000" pitchFamily="2" charset="0"/>
                <a:cs typeface="Arial" panose="020B0604020202020204" pitchFamily="34" charset="0"/>
              </a:rPr>
              <a:t>PEDECEL Electrification </a:t>
            </a:r>
          </a:p>
          <a:p>
            <a:pPr marL="0" marR="0" lvl="0" indent="0" defTabSz="914400" eaLnBrk="1" fontAlgn="auto" latinLnBrk="0" hangingPunct="1">
              <a:lnSpc>
                <a:spcPct val="100000"/>
              </a:lnSpc>
              <a:spcBef>
                <a:spcPts val="0"/>
              </a:spcBef>
              <a:spcAft>
                <a:spcPts val="0"/>
              </a:spcAft>
              <a:buClrTx/>
              <a:buSzTx/>
              <a:buFontTx/>
              <a:buNone/>
              <a:tabLst/>
              <a:defRPr/>
            </a:pPr>
            <a:r>
              <a:rPr lang="en-US" sz="1600" b="1" dirty="0">
                <a:solidFill>
                  <a:srgbClr val="005359"/>
                </a:solidFill>
                <a:latin typeface="DIN Condensed"/>
                <a:ea typeface="Roboto" panose="02000000000000000000" pitchFamily="2" charset="0"/>
                <a:cs typeface="Arial" panose="020B0604020202020204" pitchFamily="34" charset="0"/>
              </a:rPr>
              <a:t>Projet</a:t>
            </a:r>
          </a:p>
        </p:txBody>
      </p:sp>
      <p:sp>
        <p:nvSpPr>
          <p:cNvPr id="25" name="Rectangle 24">
            <a:extLst>
              <a:ext uri="{FF2B5EF4-FFF2-40B4-BE49-F238E27FC236}">
                <a16:creationId xmlns:a16="http://schemas.microsoft.com/office/drawing/2014/main" id="{0A12FD0A-A6AA-BD97-5146-AD9CB7A50B8B}"/>
              </a:ext>
            </a:extLst>
          </p:cNvPr>
          <p:cNvSpPr/>
          <p:nvPr/>
        </p:nvSpPr>
        <p:spPr>
          <a:xfrm>
            <a:off x="679130" y="5497323"/>
            <a:ext cx="1711175" cy="95410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FR" sz="1400" b="1" dirty="0">
                <a:effectLst/>
                <a:latin typeface="DIN Condensed"/>
                <a:ea typeface="Roboto" panose="02000000000000000000" pitchFamily="2" charset="0"/>
                <a:cs typeface="Arial" panose="020B0604020202020204" pitchFamily="34" charset="0"/>
              </a:rPr>
              <a:t>218 400 </a:t>
            </a:r>
            <a:r>
              <a:rPr lang="fr-FR" sz="1400" dirty="0">
                <a:effectLst/>
                <a:latin typeface="DIN Condensed"/>
                <a:ea typeface="Roboto" panose="02000000000000000000" pitchFamily="2" charset="0"/>
                <a:cs typeface="Arial" panose="020B0604020202020204" pitchFamily="34" charset="0"/>
              </a:rPr>
              <a:t>nouveaux </a:t>
            </a:r>
            <a:r>
              <a:rPr kumimoji="0" lang="en-US" sz="1400" b="0"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ménages bénéficiaires dans </a:t>
            </a:r>
            <a:r>
              <a:rPr kumimoji="0" lang="en-US" sz="1400" b="1"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50 localités</a:t>
            </a:r>
          </a:p>
        </p:txBody>
      </p:sp>
      <p:pic>
        <p:nvPicPr>
          <p:cNvPr id="26" name="Image 166">
            <a:extLst>
              <a:ext uri="{FF2B5EF4-FFF2-40B4-BE49-F238E27FC236}">
                <a16:creationId xmlns:a16="http://schemas.microsoft.com/office/drawing/2014/main" id="{591EFCBC-D6D2-5455-071B-2555E0445BD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8975" y="5779650"/>
            <a:ext cx="252000" cy="252000"/>
          </a:xfrm>
          <a:prstGeom prst="rect">
            <a:avLst/>
          </a:prstGeom>
        </p:spPr>
      </p:pic>
      <p:sp>
        <p:nvSpPr>
          <p:cNvPr id="27" name="Rectangle 26">
            <a:extLst>
              <a:ext uri="{FF2B5EF4-FFF2-40B4-BE49-F238E27FC236}">
                <a16:creationId xmlns:a16="http://schemas.microsoft.com/office/drawing/2014/main" id="{638C317A-487E-28F0-1C02-7E7C447EEB2E}"/>
              </a:ext>
            </a:extLst>
          </p:cNvPr>
          <p:cNvSpPr/>
          <p:nvPr/>
        </p:nvSpPr>
        <p:spPr>
          <a:xfrm>
            <a:off x="641766" y="4849436"/>
            <a:ext cx="1813282" cy="52322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Absorbe l'énergie générée par </a:t>
            </a:r>
            <a:r>
              <a:rPr kumimoji="0" lang="en-US" sz="1400" i="0" u="none" strike="noStrike" kern="0" cap="none" spc="0" normalizeH="0" baseline="0" noProof="0" dirty="0" err="1">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Yeleen</a:t>
            </a:r>
            <a:endParaRPr kumimoji="0" lang="en-US" sz="1400" b="0"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endParaRPr>
          </a:p>
        </p:txBody>
      </p:sp>
      <p:pic>
        <p:nvPicPr>
          <p:cNvPr id="28" name="Image 169">
            <a:extLst>
              <a:ext uri="{FF2B5EF4-FFF2-40B4-BE49-F238E27FC236}">
                <a16:creationId xmlns:a16="http://schemas.microsoft.com/office/drawing/2014/main" id="{3FAF4AFB-A8A3-AA56-7B93-F5D63C26D07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5832" y="4993435"/>
            <a:ext cx="252000" cy="252000"/>
          </a:xfrm>
          <a:prstGeom prst="rect">
            <a:avLst/>
          </a:prstGeom>
        </p:spPr>
      </p:pic>
      <p:sp>
        <p:nvSpPr>
          <p:cNvPr id="29" name="ZoneTexte 141">
            <a:extLst>
              <a:ext uri="{FF2B5EF4-FFF2-40B4-BE49-F238E27FC236}">
                <a16:creationId xmlns:a16="http://schemas.microsoft.com/office/drawing/2014/main" id="{31A69BD5-A1C2-0029-AE1D-4E5C41030124}"/>
              </a:ext>
            </a:extLst>
          </p:cNvPr>
          <p:cNvSpPr txBox="1"/>
          <p:nvPr/>
        </p:nvSpPr>
        <p:spPr>
          <a:xfrm>
            <a:off x="9395061" y="1097931"/>
            <a:ext cx="2296196" cy="338554"/>
          </a:xfrm>
          <a:prstGeom prst="rect">
            <a:avLst/>
          </a:prstGeom>
          <a:ln>
            <a:noFill/>
          </a:ln>
        </p:spPr>
        <p:txBody>
          <a:bodyPr wrap="square">
            <a:spAutoFit/>
          </a:bodyPr>
          <a:lstStyle>
            <a:defPPr>
              <a:defRPr lang="fr-FR"/>
            </a:defPPr>
            <a:lvl1pPr marR="0" lvl="0" indent="0" fontAlgn="auto">
              <a:lnSpc>
                <a:spcPct val="100000"/>
              </a:lnSpc>
              <a:spcBef>
                <a:spcPts val="0"/>
              </a:spcBef>
              <a:spcAft>
                <a:spcPts val="0"/>
              </a:spcAft>
              <a:buClrTx/>
              <a:buSzTx/>
              <a:buFontTx/>
              <a:buNone/>
              <a:tabLst/>
              <a:defRPr sz="1400" b="1">
                <a:solidFill>
                  <a:srgbClr val="005359"/>
                </a:solidFill>
                <a:latin typeface="DIN Condensed"/>
                <a:ea typeface="Roboto" panose="02000000000000000000" pitchFamily="2" charset="0"/>
                <a:cs typeface="Arial" panose="020B0604020202020204" pitchFamily="34" charset="0"/>
              </a:defRPr>
            </a:lvl1pPr>
          </a:lstStyle>
          <a:p>
            <a:r>
              <a:rPr lang="en-US" sz="1600" dirty="0"/>
              <a:t>Projet RIMDIR  </a:t>
            </a:r>
          </a:p>
        </p:txBody>
      </p:sp>
      <p:sp>
        <p:nvSpPr>
          <p:cNvPr id="30" name="ZoneTexte 152">
            <a:extLst>
              <a:ext uri="{FF2B5EF4-FFF2-40B4-BE49-F238E27FC236}">
                <a16:creationId xmlns:a16="http://schemas.microsoft.com/office/drawing/2014/main" id="{E29A075D-A552-28A1-97D2-432D87788F05}"/>
              </a:ext>
            </a:extLst>
          </p:cNvPr>
          <p:cNvSpPr txBox="1"/>
          <p:nvPr/>
        </p:nvSpPr>
        <p:spPr>
          <a:xfrm>
            <a:off x="9631972" y="1519669"/>
            <a:ext cx="2395985" cy="1169551"/>
          </a:xfrm>
          <a:prstGeom prst="rect">
            <a:avLst/>
          </a:prstGeom>
          <a:noFill/>
        </p:spPr>
        <p:txBody>
          <a:bodyPr wrap="square">
            <a:spAutoFit/>
          </a:bodyPr>
          <a:lstStyle/>
          <a:p>
            <a:pPr algn="just"/>
            <a:r>
              <a:rPr kumimoji="0" lang="en-GB" sz="1400" b="0" i="0" u="none" strike="noStrike" kern="1200" cap="none" spc="0" normalizeH="0" baseline="0" noProof="0" dirty="0">
                <a:ln>
                  <a:noFill/>
                </a:ln>
                <a:solidFill>
                  <a:prstClr val="black"/>
                </a:solidFill>
                <a:effectLst/>
                <a:uLnTx/>
                <a:uFillTx/>
                <a:latin typeface="DIN Condensed"/>
                <a:cs typeface="Arial" panose="020B0604020202020204" pitchFamily="34" charset="0"/>
              </a:rPr>
              <a:t>Il vise à fournir de l'électricité </a:t>
            </a:r>
            <a:r>
              <a:rPr kumimoji="0" lang="en-GB" sz="1400" b="1" i="0" u="none" strike="noStrike" kern="1200" cap="none" spc="0" normalizeH="0" baseline="0" noProof="0" dirty="0">
                <a:ln>
                  <a:noFill/>
                </a:ln>
                <a:solidFill>
                  <a:prstClr val="black"/>
                </a:solidFill>
                <a:effectLst/>
                <a:uLnTx/>
                <a:uFillTx/>
                <a:latin typeface="DIN Condensed"/>
                <a:cs typeface="Arial" panose="020B0604020202020204" pitchFamily="34" charset="0"/>
              </a:rPr>
              <a:t>à 40 communautés, </a:t>
            </a:r>
            <a:r>
              <a:rPr kumimoji="0" lang="en-GB" sz="1400" b="0" i="0" u="none" strike="noStrike" kern="1200" cap="none" spc="0" normalizeH="0" baseline="0" noProof="0" dirty="0">
                <a:ln>
                  <a:noFill/>
                </a:ln>
                <a:solidFill>
                  <a:prstClr val="black"/>
                </a:solidFill>
                <a:effectLst/>
                <a:uLnTx/>
                <a:uFillTx/>
                <a:latin typeface="DIN Condensed"/>
                <a:cs typeface="Arial" panose="020B0604020202020204" pitchFamily="34" charset="0"/>
              </a:rPr>
              <a:t>chacune comptant </a:t>
            </a:r>
            <a:r>
              <a:rPr lang="en-GB" sz="1400" dirty="0">
                <a:solidFill>
                  <a:prstClr val="black"/>
                </a:solidFill>
                <a:latin typeface="DIN Condensed"/>
                <a:cs typeface="Arial" panose="020B0604020202020204" pitchFamily="34" charset="0"/>
              </a:rPr>
              <a:t>plus de </a:t>
            </a:r>
            <a:r>
              <a:rPr kumimoji="0" lang="en-GB" sz="1400" b="1" i="0" u="none" strike="noStrike" kern="1200" cap="none" spc="0" normalizeH="0" baseline="0" noProof="0" dirty="0">
                <a:ln>
                  <a:noFill/>
                </a:ln>
                <a:solidFill>
                  <a:prstClr val="black"/>
                </a:solidFill>
                <a:effectLst/>
                <a:uLnTx/>
                <a:uFillTx/>
                <a:latin typeface="DIN Condensed"/>
                <a:cs typeface="Arial" panose="020B0604020202020204" pitchFamily="34" charset="0"/>
              </a:rPr>
              <a:t>500 habitants</a:t>
            </a:r>
            <a:r>
              <a:rPr kumimoji="0" lang="en-GB" sz="1400" b="0" i="0" u="none" strike="noStrike" kern="1200" cap="none" spc="0" normalizeH="0" baseline="0" noProof="0" dirty="0">
                <a:ln>
                  <a:noFill/>
                </a:ln>
                <a:solidFill>
                  <a:prstClr val="black"/>
                </a:solidFill>
                <a:effectLst/>
                <a:uLnTx/>
                <a:uFillTx/>
                <a:latin typeface="DIN Condensed"/>
                <a:cs typeface="Arial" panose="020B0604020202020204" pitchFamily="34" charset="0"/>
              </a:rPr>
              <a:t>, grâce à la mise en place de </a:t>
            </a:r>
            <a:r>
              <a:rPr kumimoji="0" lang="en-GB" sz="1400" b="1" i="0" u="none" strike="noStrike" kern="1200" cap="none" spc="0" normalizeH="0" baseline="0" noProof="0" dirty="0">
                <a:ln>
                  <a:noFill/>
                </a:ln>
                <a:solidFill>
                  <a:prstClr val="black"/>
                </a:solidFill>
                <a:effectLst/>
                <a:uLnTx/>
                <a:uFillTx/>
                <a:latin typeface="DIN Condensed"/>
                <a:cs typeface="Arial" panose="020B0604020202020204" pitchFamily="34" charset="0"/>
              </a:rPr>
              <a:t>mini-réseaux. </a:t>
            </a:r>
            <a:endParaRPr lang="en-US" sz="1400" b="1" dirty="0">
              <a:latin typeface="DIN Condensed"/>
            </a:endParaRPr>
          </a:p>
        </p:txBody>
      </p:sp>
      <p:pic>
        <p:nvPicPr>
          <p:cNvPr id="31" name="Image 166">
            <a:extLst>
              <a:ext uri="{FF2B5EF4-FFF2-40B4-BE49-F238E27FC236}">
                <a16:creationId xmlns:a16="http://schemas.microsoft.com/office/drawing/2014/main" id="{2CDE164A-93DB-B568-5E3E-48D75C06DB8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79972" y="2024853"/>
            <a:ext cx="252000" cy="252000"/>
          </a:xfrm>
          <a:prstGeom prst="rect">
            <a:avLst/>
          </a:prstGeom>
        </p:spPr>
      </p:pic>
      <p:sp>
        <p:nvSpPr>
          <p:cNvPr id="34" name="Rectangle à coins arrondis 158">
            <a:extLst>
              <a:ext uri="{FF2B5EF4-FFF2-40B4-BE49-F238E27FC236}">
                <a16:creationId xmlns:a16="http://schemas.microsoft.com/office/drawing/2014/main" id="{C950EF85-511F-1AE5-01E9-AE726CE8016C}"/>
              </a:ext>
            </a:extLst>
          </p:cNvPr>
          <p:cNvSpPr/>
          <p:nvPr/>
        </p:nvSpPr>
        <p:spPr>
          <a:xfrm>
            <a:off x="9330131" y="5177742"/>
            <a:ext cx="2698130" cy="1488624"/>
          </a:xfrm>
          <a:prstGeom prst="roundRect">
            <a:avLst>
              <a:gd name="adj" fmla="val 0"/>
            </a:avLst>
          </a:prstGeom>
          <a:solidFill>
            <a:sysClr val="window" lastClr="FFFFFF"/>
          </a:solidFill>
          <a:ln w="12700" cap="flat" cmpd="sng" algn="ctr">
            <a:solidFill>
              <a:srgbClr val="005359"/>
            </a:solidFill>
            <a:prstDash val="solid"/>
            <a:miter lim="800000"/>
          </a:ln>
          <a:effectLst/>
        </p:spPr>
        <p:txBody>
          <a:bodyPr rtlCol="0" anchor="ctr"/>
          <a:lstStyle/>
          <a:p>
            <a:pPr algn="ctr"/>
            <a:endParaRPr lang="en-US" sz="1100" kern="0">
              <a:solidFill>
                <a:srgbClr val="005359"/>
              </a:solidFill>
              <a:latin typeface="DIN Condensed"/>
              <a:cs typeface="Arial" panose="020B0604020202020204" pitchFamily="34" charset="0"/>
            </a:endParaRPr>
          </a:p>
        </p:txBody>
      </p:sp>
      <p:sp>
        <p:nvSpPr>
          <p:cNvPr id="35" name="Rectangle 34">
            <a:extLst>
              <a:ext uri="{FF2B5EF4-FFF2-40B4-BE49-F238E27FC236}">
                <a16:creationId xmlns:a16="http://schemas.microsoft.com/office/drawing/2014/main" id="{985C348D-7D3B-D019-73DE-7EB1A871A9BB}"/>
              </a:ext>
            </a:extLst>
          </p:cNvPr>
          <p:cNvSpPr/>
          <p:nvPr/>
        </p:nvSpPr>
        <p:spPr>
          <a:xfrm>
            <a:off x="9588591" y="5023852"/>
            <a:ext cx="1800000" cy="338554"/>
          </a:xfrm>
          <a:prstGeom prst="rect">
            <a:avLst/>
          </a:prstGeom>
          <a:solidFill>
            <a:schemeClr val="bg1"/>
          </a:solidFill>
        </p:spPr>
        <p:txBody>
          <a:bodyPr wrap="square">
            <a:spAutoFit/>
          </a:bodyPr>
          <a:lstStyle/>
          <a:p>
            <a:pPr defTabSz="914400"/>
            <a:r>
              <a:rPr lang="en-US" sz="1600" b="1" dirty="0">
                <a:solidFill>
                  <a:srgbClr val="002060"/>
                </a:solidFill>
                <a:latin typeface="DIN Condensed"/>
                <a:ea typeface="Roboto" panose="02000000000000000000" pitchFamily="2" charset="0"/>
                <a:cs typeface="Arial" panose="020B0604020202020204" pitchFamily="34" charset="0"/>
              </a:rPr>
              <a:t>NIGER</a:t>
            </a:r>
            <a:endParaRPr lang="en-US" sz="1600" dirty="0">
              <a:solidFill>
                <a:srgbClr val="002060"/>
              </a:solidFill>
              <a:latin typeface="DIN Condensed"/>
              <a:ea typeface="Roboto" panose="02000000000000000000" pitchFamily="2" charset="0"/>
              <a:cs typeface="Arial" panose="020B0604020202020204" pitchFamily="34" charset="0"/>
            </a:endParaRPr>
          </a:p>
        </p:txBody>
      </p:sp>
      <p:sp>
        <p:nvSpPr>
          <p:cNvPr id="36" name="Rectangle 35">
            <a:extLst>
              <a:ext uri="{FF2B5EF4-FFF2-40B4-BE49-F238E27FC236}">
                <a16:creationId xmlns:a16="http://schemas.microsoft.com/office/drawing/2014/main" id="{FAE8F11C-A4EA-6AF4-3103-457F46D08152}"/>
              </a:ext>
            </a:extLst>
          </p:cNvPr>
          <p:cNvSpPr/>
          <p:nvPr/>
        </p:nvSpPr>
        <p:spPr>
          <a:xfrm>
            <a:off x="9659515" y="5385210"/>
            <a:ext cx="360000" cy="54000"/>
          </a:xfrm>
          <a:prstGeom prst="rect">
            <a:avLst/>
          </a:prstGeom>
          <a:solidFill>
            <a:srgbClr val="2BBBC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latin typeface="DIN Condensed"/>
              <a:cs typeface="Arial" panose="020B0604020202020204" pitchFamily="34" charset="0"/>
            </a:endParaRPr>
          </a:p>
        </p:txBody>
      </p:sp>
      <p:sp>
        <p:nvSpPr>
          <p:cNvPr id="37" name="Rectangle 36">
            <a:extLst>
              <a:ext uri="{FF2B5EF4-FFF2-40B4-BE49-F238E27FC236}">
                <a16:creationId xmlns:a16="http://schemas.microsoft.com/office/drawing/2014/main" id="{61BA4AA2-1304-694F-17E6-5FFA05AD916C}"/>
              </a:ext>
            </a:extLst>
          </p:cNvPr>
          <p:cNvSpPr/>
          <p:nvPr/>
        </p:nvSpPr>
        <p:spPr>
          <a:xfrm>
            <a:off x="9448411" y="5439460"/>
            <a:ext cx="2396540" cy="338554"/>
          </a:xfrm>
          <a:prstGeom prst="rect">
            <a:avLst/>
          </a:prstGeom>
          <a:ln>
            <a:no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600" b="1" dirty="0">
                <a:solidFill>
                  <a:srgbClr val="005359"/>
                </a:solidFill>
                <a:latin typeface="DIN Condensed"/>
                <a:ea typeface="Roboto" panose="02000000000000000000" pitchFamily="2" charset="0"/>
                <a:cs typeface="Arial" panose="020B0604020202020204" pitchFamily="34" charset="0"/>
              </a:rPr>
              <a:t>RANA - 40,5 MW solaire</a:t>
            </a:r>
          </a:p>
        </p:txBody>
      </p:sp>
      <p:sp>
        <p:nvSpPr>
          <p:cNvPr id="38" name="Rectangle 37">
            <a:extLst>
              <a:ext uri="{FF2B5EF4-FFF2-40B4-BE49-F238E27FC236}">
                <a16:creationId xmlns:a16="http://schemas.microsoft.com/office/drawing/2014/main" id="{69548545-DEF4-2FCC-DB4F-0C0D0875CDFF}"/>
              </a:ext>
            </a:extLst>
          </p:cNvPr>
          <p:cNvSpPr/>
          <p:nvPr/>
        </p:nvSpPr>
        <p:spPr>
          <a:xfrm>
            <a:off x="9575231" y="6070510"/>
            <a:ext cx="2452726" cy="52322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0,5 MW </a:t>
            </a:r>
            <a:r>
              <a:rPr kumimoji="0" lang="en-US" sz="1400" b="0"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de capacité hors réseau installée</a:t>
            </a:r>
            <a:endParaRPr kumimoji="0" lang="en-US" sz="1400" b="1"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endParaRPr>
          </a:p>
        </p:txBody>
      </p:sp>
      <p:sp>
        <p:nvSpPr>
          <p:cNvPr id="39" name="Rectangle 38">
            <a:extLst>
              <a:ext uri="{FF2B5EF4-FFF2-40B4-BE49-F238E27FC236}">
                <a16:creationId xmlns:a16="http://schemas.microsoft.com/office/drawing/2014/main" id="{A7EE958F-D10F-9C47-27B6-45100D3A7265}"/>
              </a:ext>
            </a:extLst>
          </p:cNvPr>
          <p:cNvSpPr/>
          <p:nvPr/>
        </p:nvSpPr>
        <p:spPr>
          <a:xfrm>
            <a:off x="9602786" y="5806522"/>
            <a:ext cx="2268000" cy="292388"/>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Capacité installée de </a:t>
            </a:r>
            <a:r>
              <a:rPr kumimoji="0" lang="en-US" sz="1300" b="1"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40 MWp </a:t>
            </a:r>
          </a:p>
        </p:txBody>
      </p:sp>
      <p:pic>
        <p:nvPicPr>
          <p:cNvPr id="40" name="Image 169">
            <a:extLst>
              <a:ext uri="{FF2B5EF4-FFF2-40B4-BE49-F238E27FC236}">
                <a16:creationId xmlns:a16="http://schemas.microsoft.com/office/drawing/2014/main" id="{F31FE5C7-51CF-EDDE-9404-1FA9FDCB192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72591" y="5860506"/>
            <a:ext cx="216000" cy="216000"/>
          </a:xfrm>
          <a:prstGeom prst="rect">
            <a:avLst/>
          </a:prstGeom>
        </p:spPr>
      </p:pic>
      <p:sp>
        <p:nvSpPr>
          <p:cNvPr id="41" name="Rectangle à coins arrondis 158">
            <a:extLst>
              <a:ext uri="{FF2B5EF4-FFF2-40B4-BE49-F238E27FC236}">
                <a16:creationId xmlns:a16="http://schemas.microsoft.com/office/drawing/2014/main" id="{B1ED7453-8AF2-4074-F990-6C159A9FE346}"/>
              </a:ext>
            </a:extLst>
          </p:cNvPr>
          <p:cNvSpPr/>
          <p:nvPr/>
        </p:nvSpPr>
        <p:spPr>
          <a:xfrm>
            <a:off x="6507410" y="4496725"/>
            <a:ext cx="2657355" cy="2169641"/>
          </a:xfrm>
          <a:prstGeom prst="roundRect">
            <a:avLst>
              <a:gd name="adj" fmla="val 0"/>
            </a:avLst>
          </a:prstGeom>
          <a:solidFill>
            <a:sysClr val="window" lastClr="FFFFFF"/>
          </a:solidFill>
          <a:ln w="12700" cap="flat" cmpd="sng" algn="ctr">
            <a:solidFill>
              <a:srgbClr val="005359"/>
            </a:solidFill>
            <a:prstDash val="solid"/>
            <a:miter lim="800000"/>
          </a:ln>
          <a:effectLst/>
        </p:spPr>
        <p:txBody>
          <a:bodyPr rtlCol="0" anchor="ctr"/>
          <a:lstStyle/>
          <a:p>
            <a:pPr algn="ctr"/>
            <a:endParaRPr lang="en-US" sz="1100" kern="0">
              <a:solidFill>
                <a:srgbClr val="005359"/>
              </a:solidFill>
              <a:latin typeface="DIN Condensed"/>
              <a:cs typeface="Arial" panose="020B0604020202020204" pitchFamily="34" charset="0"/>
            </a:endParaRPr>
          </a:p>
        </p:txBody>
      </p:sp>
      <p:sp>
        <p:nvSpPr>
          <p:cNvPr id="42" name="Rectangle 41">
            <a:extLst>
              <a:ext uri="{FF2B5EF4-FFF2-40B4-BE49-F238E27FC236}">
                <a16:creationId xmlns:a16="http://schemas.microsoft.com/office/drawing/2014/main" id="{835BFDB2-B3F8-21A3-6CE1-225A8B7014B9}"/>
              </a:ext>
            </a:extLst>
          </p:cNvPr>
          <p:cNvSpPr/>
          <p:nvPr/>
        </p:nvSpPr>
        <p:spPr>
          <a:xfrm>
            <a:off x="6736897" y="4271191"/>
            <a:ext cx="1687719" cy="338554"/>
          </a:xfrm>
          <a:prstGeom prst="rect">
            <a:avLst/>
          </a:prstGeom>
          <a:solidFill>
            <a:schemeClr val="bg1"/>
          </a:solidFill>
        </p:spPr>
        <p:txBody>
          <a:bodyPr wrap="square">
            <a:spAutoFit/>
          </a:bodyPr>
          <a:lstStyle/>
          <a:p>
            <a:pPr defTabSz="914400"/>
            <a:r>
              <a:rPr lang="en-US" sz="1600" b="1" dirty="0">
                <a:solidFill>
                  <a:srgbClr val="002060"/>
                </a:solidFill>
                <a:latin typeface="DIN Condensed"/>
                <a:ea typeface="Roboto" panose="02000000000000000000" pitchFamily="2" charset="0"/>
                <a:cs typeface="Arial" panose="020B0604020202020204" pitchFamily="34" charset="0"/>
              </a:rPr>
              <a:t>SOUDAN</a:t>
            </a:r>
            <a:endParaRPr lang="en-US" sz="1600" dirty="0">
              <a:solidFill>
                <a:srgbClr val="002060"/>
              </a:solidFill>
              <a:latin typeface="DIN Condensed"/>
              <a:ea typeface="Roboto" panose="02000000000000000000" pitchFamily="2" charset="0"/>
              <a:cs typeface="Arial" panose="020B0604020202020204" pitchFamily="34" charset="0"/>
            </a:endParaRPr>
          </a:p>
        </p:txBody>
      </p:sp>
      <p:sp>
        <p:nvSpPr>
          <p:cNvPr id="43" name="Rectangle 42">
            <a:extLst>
              <a:ext uri="{FF2B5EF4-FFF2-40B4-BE49-F238E27FC236}">
                <a16:creationId xmlns:a16="http://schemas.microsoft.com/office/drawing/2014/main" id="{65DC352B-C9D6-EC19-FC7C-3DB93516F920}"/>
              </a:ext>
            </a:extLst>
          </p:cNvPr>
          <p:cNvSpPr/>
          <p:nvPr/>
        </p:nvSpPr>
        <p:spPr>
          <a:xfrm>
            <a:off x="6798415" y="4587309"/>
            <a:ext cx="339862" cy="54000"/>
          </a:xfrm>
          <a:prstGeom prst="rect">
            <a:avLst/>
          </a:prstGeom>
          <a:solidFill>
            <a:srgbClr val="2BBBC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latin typeface="DIN Condensed"/>
              <a:cs typeface="Arial" panose="020B0604020202020204" pitchFamily="34" charset="0"/>
            </a:endParaRPr>
          </a:p>
        </p:txBody>
      </p:sp>
      <p:sp>
        <p:nvSpPr>
          <p:cNvPr id="44" name="Rectangle 43">
            <a:extLst>
              <a:ext uri="{FF2B5EF4-FFF2-40B4-BE49-F238E27FC236}">
                <a16:creationId xmlns:a16="http://schemas.microsoft.com/office/drawing/2014/main" id="{5EAFC159-0B83-869D-6C06-542BC779D7F5}"/>
              </a:ext>
            </a:extLst>
          </p:cNvPr>
          <p:cNvSpPr/>
          <p:nvPr/>
        </p:nvSpPr>
        <p:spPr>
          <a:xfrm>
            <a:off x="6455516" y="4708504"/>
            <a:ext cx="2699651" cy="738664"/>
          </a:xfrm>
          <a:prstGeom prst="rect">
            <a:avLst/>
          </a:prstGeom>
          <a:ln>
            <a:noFill/>
          </a:ln>
        </p:spPr>
        <p:txBody>
          <a:bodyPr wrap="square">
            <a:spAutoFit/>
          </a:bodyPr>
          <a:lstStyle/>
          <a:p>
            <a:r>
              <a:rPr lang="en-US" sz="1400" b="1" dirty="0">
                <a:solidFill>
                  <a:srgbClr val="005359"/>
                </a:solidFill>
                <a:latin typeface="DIN Condensed"/>
                <a:ea typeface="Roboto" panose="02000000000000000000" pitchFamily="2" charset="0"/>
                <a:cs typeface="Arial" panose="020B0604020202020204" pitchFamily="34" charset="0"/>
              </a:rPr>
              <a:t>Pompage d'irrigation alimenté par des panneaux solaires photovoltaïques</a:t>
            </a:r>
          </a:p>
        </p:txBody>
      </p:sp>
      <p:sp>
        <p:nvSpPr>
          <p:cNvPr id="45" name="Rectangle 44">
            <a:extLst>
              <a:ext uri="{FF2B5EF4-FFF2-40B4-BE49-F238E27FC236}">
                <a16:creationId xmlns:a16="http://schemas.microsoft.com/office/drawing/2014/main" id="{E6040CCA-9CBE-2F80-4556-43BA4B2A9362}"/>
              </a:ext>
            </a:extLst>
          </p:cNvPr>
          <p:cNvSpPr/>
          <p:nvPr/>
        </p:nvSpPr>
        <p:spPr>
          <a:xfrm>
            <a:off x="6753625" y="5447168"/>
            <a:ext cx="2740524" cy="1169551"/>
          </a:xfrm>
          <a:prstGeom prst="rect">
            <a:avLst/>
          </a:prstGeom>
        </p:spPr>
        <p:txBody>
          <a:bodyPr wrap="square">
            <a:spAutoFit/>
          </a:bodyPr>
          <a:lstStyle/>
          <a:p>
            <a:pPr defTabSz="914400"/>
            <a:r>
              <a:rPr lang="en-US" sz="1400" dirty="0">
                <a:solidFill>
                  <a:prstClr val="black"/>
                </a:solidFill>
                <a:latin typeface="DIN Condensed"/>
                <a:ea typeface="Roboto" panose="02000000000000000000" pitchFamily="2" charset="0"/>
                <a:cs typeface="Arial" panose="020B0604020202020204" pitchFamily="34" charset="0"/>
              </a:rPr>
              <a:t>Soutien à </a:t>
            </a:r>
            <a:r>
              <a:rPr lang="en-US" sz="1400" b="1" dirty="0">
                <a:solidFill>
                  <a:prstClr val="black"/>
                </a:solidFill>
                <a:latin typeface="DIN Condensed"/>
                <a:ea typeface="Roboto" panose="02000000000000000000" pitchFamily="2" charset="0"/>
                <a:cs typeface="Arial" panose="020B0604020202020204" pitchFamily="34" charset="0"/>
              </a:rPr>
              <a:t>1 170 exploitations agricoles </a:t>
            </a:r>
            <a:r>
              <a:rPr lang="en-US" sz="1400" dirty="0">
                <a:solidFill>
                  <a:prstClr val="black"/>
                </a:solidFill>
                <a:latin typeface="DIN Condensed"/>
                <a:ea typeface="Roboto" panose="02000000000000000000" pitchFamily="2" charset="0"/>
                <a:cs typeface="Arial" panose="020B0604020202020204" pitchFamily="34" charset="0"/>
              </a:rPr>
              <a:t>en remplaçant les pompes à eau fonctionnant au diesel par des systèmes photovoltaïques.</a:t>
            </a:r>
            <a:endParaRPr lang="en-US" sz="1400" dirty="0">
              <a:solidFill>
                <a:prstClr val="black">
                  <a:lumMod val="75000"/>
                </a:prstClr>
              </a:solidFill>
              <a:latin typeface="DIN Condensed"/>
              <a:ea typeface="Roboto" panose="02000000000000000000" pitchFamily="2" charset="0"/>
              <a:cs typeface="Arial" panose="020B0604020202020204" pitchFamily="34" charset="0"/>
            </a:endParaRPr>
          </a:p>
        </p:txBody>
      </p:sp>
      <p:pic>
        <p:nvPicPr>
          <p:cNvPr id="46" name="Image 166">
            <a:extLst>
              <a:ext uri="{FF2B5EF4-FFF2-40B4-BE49-F238E27FC236}">
                <a16:creationId xmlns:a16="http://schemas.microsoft.com/office/drawing/2014/main" id="{FD2D1833-6237-0A63-4221-81E7E889639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94498" y="5724373"/>
            <a:ext cx="203917" cy="216000"/>
          </a:xfrm>
          <a:prstGeom prst="rect">
            <a:avLst/>
          </a:prstGeom>
        </p:spPr>
      </p:pic>
      <p:sp>
        <p:nvSpPr>
          <p:cNvPr id="47" name="Rectangle à coins arrondis 158">
            <a:extLst>
              <a:ext uri="{FF2B5EF4-FFF2-40B4-BE49-F238E27FC236}">
                <a16:creationId xmlns:a16="http://schemas.microsoft.com/office/drawing/2014/main" id="{1AC254BD-7928-C80E-9114-FA642D66DABD}"/>
              </a:ext>
            </a:extLst>
          </p:cNvPr>
          <p:cNvSpPr/>
          <p:nvPr/>
        </p:nvSpPr>
        <p:spPr>
          <a:xfrm>
            <a:off x="2677646" y="4019983"/>
            <a:ext cx="3649115" cy="2655788"/>
          </a:xfrm>
          <a:prstGeom prst="roundRect">
            <a:avLst>
              <a:gd name="adj" fmla="val 0"/>
            </a:avLst>
          </a:prstGeom>
          <a:solidFill>
            <a:sysClr val="window" lastClr="FFFFFF"/>
          </a:solidFill>
          <a:ln w="12700" cap="flat" cmpd="sng" algn="ctr">
            <a:solidFill>
              <a:srgbClr val="005359"/>
            </a:solidFill>
            <a:prstDash val="solid"/>
            <a:miter lim="800000"/>
          </a:ln>
          <a:effectLst/>
        </p:spPr>
        <p:txBody>
          <a:bodyPr rtlCol="0" anchor="ctr"/>
          <a:lstStyle/>
          <a:p>
            <a:pPr algn="ctr"/>
            <a:endParaRPr lang="en-US" sz="1100" kern="0">
              <a:solidFill>
                <a:srgbClr val="005359"/>
              </a:solidFill>
              <a:latin typeface="DIN Condensed"/>
              <a:cs typeface="Arial" panose="020B0604020202020204" pitchFamily="34" charset="0"/>
            </a:endParaRPr>
          </a:p>
        </p:txBody>
      </p:sp>
      <p:sp>
        <p:nvSpPr>
          <p:cNvPr id="48" name="Rectangle 47">
            <a:extLst>
              <a:ext uri="{FF2B5EF4-FFF2-40B4-BE49-F238E27FC236}">
                <a16:creationId xmlns:a16="http://schemas.microsoft.com/office/drawing/2014/main" id="{80061A4A-D927-7A29-4D30-AFBD606C1C1B}"/>
              </a:ext>
            </a:extLst>
          </p:cNvPr>
          <p:cNvSpPr/>
          <p:nvPr/>
        </p:nvSpPr>
        <p:spPr>
          <a:xfrm>
            <a:off x="2955367" y="3834240"/>
            <a:ext cx="1800000" cy="338554"/>
          </a:xfrm>
          <a:prstGeom prst="rect">
            <a:avLst/>
          </a:prstGeom>
          <a:solidFill>
            <a:schemeClr val="bg1"/>
          </a:solidFill>
        </p:spPr>
        <p:txBody>
          <a:bodyPr wrap="square">
            <a:spAutoFit/>
          </a:bodyPr>
          <a:lstStyle/>
          <a:p>
            <a:pPr defTabSz="914400"/>
            <a:r>
              <a:rPr lang="en-US" sz="1600" b="1" dirty="0">
                <a:solidFill>
                  <a:srgbClr val="002060"/>
                </a:solidFill>
                <a:latin typeface="DIN Condensed"/>
                <a:ea typeface="Roboto" panose="02000000000000000000" pitchFamily="2" charset="0"/>
                <a:cs typeface="Arial" panose="020B0604020202020204" pitchFamily="34" charset="0"/>
              </a:rPr>
              <a:t>TCHAD</a:t>
            </a:r>
            <a:endParaRPr lang="en-US" sz="1600" dirty="0">
              <a:solidFill>
                <a:srgbClr val="002060"/>
              </a:solidFill>
              <a:latin typeface="DIN Condensed"/>
              <a:ea typeface="Roboto" panose="02000000000000000000" pitchFamily="2" charset="0"/>
              <a:cs typeface="Arial" panose="020B0604020202020204" pitchFamily="34" charset="0"/>
            </a:endParaRPr>
          </a:p>
        </p:txBody>
      </p:sp>
      <p:sp>
        <p:nvSpPr>
          <p:cNvPr id="49" name="Rectangle 48">
            <a:extLst>
              <a:ext uri="{FF2B5EF4-FFF2-40B4-BE49-F238E27FC236}">
                <a16:creationId xmlns:a16="http://schemas.microsoft.com/office/drawing/2014/main" id="{1907B010-64A1-6D14-1909-7EF1A3C35165}"/>
              </a:ext>
            </a:extLst>
          </p:cNvPr>
          <p:cNvSpPr/>
          <p:nvPr/>
        </p:nvSpPr>
        <p:spPr>
          <a:xfrm>
            <a:off x="3054339" y="4171626"/>
            <a:ext cx="360000" cy="54000"/>
          </a:xfrm>
          <a:prstGeom prst="rect">
            <a:avLst/>
          </a:prstGeom>
          <a:solidFill>
            <a:srgbClr val="2BBBC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latin typeface="DIN Condensed"/>
              <a:cs typeface="Arial" panose="020B0604020202020204" pitchFamily="34" charset="0"/>
            </a:endParaRPr>
          </a:p>
        </p:txBody>
      </p:sp>
      <p:sp>
        <p:nvSpPr>
          <p:cNvPr id="50" name="Rectangle 49">
            <a:extLst>
              <a:ext uri="{FF2B5EF4-FFF2-40B4-BE49-F238E27FC236}">
                <a16:creationId xmlns:a16="http://schemas.microsoft.com/office/drawing/2014/main" id="{6161C530-7071-2C13-37CF-176EE8500452}"/>
              </a:ext>
            </a:extLst>
          </p:cNvPr>
          <p:cNvSpPr/>
          <p:nvPr/>
        </p:nvSpPr>
        <p:spPr>
          <a:xfrm>
            <a:off x="2653991" y="4262209"/>
            <a:ext cx="3539442" cy="338554"/>
          </a:xfrm>
          <a:prstGeom prst="rect">
            <a:avLst/>
          </a:prstGeom>
          <a:ln>
            <a:noFill/>
          </a:ln>
        </p:spPr>
        <p:txBody>
          <a:bodyPr wrap="square">
            <a:spAutoFit/>
          </a:bodyPr>
          <a:lstStyle/>
          <a:p>
            <a:r>
              <a:rPr lang="en-US" sz="1600" b="1" dirty="0">
                <a:solidFill>
                  <a:srgbClr val="005359"/>
                </a:solidFill>
                <a:latin typeface="DIN Condensed"/>
                <a:ea typeface="Roboto" panose="02000000000000000000" pitchFamily="2" charset="0"/>
                <a:cs typeface="Arial" panose="020B0604020202020204" pitchFamily="34" charset="0"/>
              </a:rPr>
              <a:t>DJERMAYA - Projet solaire de 34 MW</a:t>
            </a:r>
          </a:p>
        </p:txBody>
      </p:sp>
      <p:sp>
        <p:nvSpPr>
          <p:cNvPr id="51" name="Rectangle 50">
            <a:extLst>
              <a:ext uri="{FF2B5EF4-FFF2-40B4-BE49-F238E27FC236}">
                <a16:creationId xmlns:a16="http://schemas.microsoft.com/office/drawing/2014/main" id="{E60C1038-5CA5-A27F-DA6E-C8842C61D076}"/>
              </a:ext>
            </a:extLst>
          </p:cNvPr>
          <p:cNvSpPr/>
          <p:nvPr/>
        </p:nvSpPr>
        <p:spPr>
          <a:xfrm>
            <a:off x="3031159" y="5020379"/>
            <a:ext cx="3325720" cy="30777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Fournir </a:t>
            </a:r>
            <a:r>
              <a:rPr kumimoji="0" lang="en-US" sz="1400" b="1"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10 % de la production du pays</a:t>
            </a:r>
            <a:endParaRPr kumimoji="0" lang="en-US" sz="1400" b="0"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endParaRPr>
          </a:p>
        </p:txBody>
      </p:sp>
      <p:pic>
        <p:nvPicPr>
          <p:cNvPr id="52" name="Image 166">
            <a:extLst>
              <a:ext uri="{FF2B5EF4-FFF2-40B4-BE49-F238E27FC236}">
                <a16:creationId xmlns:a16="http://schemas.microsoft.com/office/drawing/2014/main" id="{7F162D55-5340-3ADA-F64A-ADB6577E5C7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06401" y="5063066"/>
            <a:ext cx="216000" cy="216000"/>
          </a:xfrm>
          <a:prstGeom prst="rect">
            <a:avLst/>
          </a:prstGeom>
        </p:spPr>
      </p:pic>
      <p:sp>
        <p:nvSpPr>
          <p:cNvPr id="53" name="Rectangle 52">
            <a:extLst>
              <a:ext uri="{FF2B5EF4-FFF2-40B4-BE49-F238E27FC236}">
                <a16:creationId xmlns:a16="http://schemas.microsoft.com/office/drawing/2014/main" id="{5F22DAE1-D1D6-41FD-D6CD-79F8234BA5ED}"/>
              </a:ext>
            </a:extLst>
          </p:cNvPr>
          <p:cNvSpPr/>
          <p:nvPr/>
        </p:nvSpPr>
        <p:spPr>
          <a:xfrm>
            <a:off x="3039158" y="4640946"/>
            <a:ext cx="2776688" cy="30777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34 MWp de </a:t>
            </a:r>
            <a:r>
              <a:rPr kumimoji="0" lang="en-US" sz="1400" b="0"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capacité installée </a:t>
            </a:r>
          </a:p>
        </p:txBody>
      </p:sp>
      <p:pic>
        <p:nvPicPr>
          <p:cNvPr id="54" name="Image 169">
            <a:extLst>
              <a:ext uri="{FF2B5EF4-FFF2-40B4-BE49-F238E27FC236}">
                <a16:creationId xmlns:a16="http://schemas.microsoft.com/office/drawing/2014/main" id="{9C076D02-2967-8D68-C696-E87512446E2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19842" y="4676213"/>
            <a:ext cx="216000" cy="216000"/>
          </a:xfrm>
          <a:prstGeom prst="rect">
            <a:avLst/>
          </a:prstGeom>
        </p:spPr>
      </p:pic>
      <p:sp>
        <p:nvSpPr>
          <p:cNvPr id="55" name="Rectangle à coins arrondis 158">
            <a:extLst>
              <a:ext uri="{FF2B5EF4-FFF2-40B4-BE49-F238E27FC236}">
                <a16:creationId xmlns:a16="http://schemas.microsoft.com/office/drawing/2014/main" id="{4E0F6DB3-A4D5-A4B1-DFD8-5A4D408FCEF5}"/>
              </a:ext>
            </a:extLst>
          </p:cNvPr>
          <p:cNvSpPr/>
          <p:nvPr/>
        </p:nvSpPr>
        <p:spPr>
          <a:xfrm>
            <a:off x="9330131" y="3194803"/>
            <a:ext cx="2753763" cy="1695586"/>
          </a:xfrm>
          <a:prstGeom prst="roundRect">
            <a:avLst>
              <a:gd name="adj" fmla="val 0"/>
            </a:avLst>
          </a:prstGeom>
          <a:solidFill>
            <a:sysClr val="window" lastClr="FFFFFF"/>
          </a:solidFill>
          <a:ln w="12700" cap="flat" cmpd="sng" algn="ctr">
            <a:solidFill>
              <a:srgbClr val="005359"/>
            </a:solidFill>
            <a:prstDash val="solid"/>
            <a:miter lim="800000"/>
          </a:ln>
          <a:effectLst/>
        </p:spPr>
        <p:txBody>
          <a:bodyPr rtlCol="0" anchor="ctr"/>
          <a:lstStyle/>
          <a:p>
            <a:pPr algn="ctr"/>
            <a:endParaRPr lang="en-US" sz="1100" kern="0">
              <a:solidFill>
                <a:srgbClr val="005359"/>
              </a:solidFill>
              <a:latin typeface="DIN Condensed"/>
              <a:cs typeface="Arial" panose="020B0604020202020204" pitchFamily="34" charset="0"/>
            </a:endParaRPr>
          </a:p>
        </p:txBody>
      </p:sp>
      <p:sp>
        <p:nvSpPr>
          <p:cNvPr id="56" name="Rectangle 55">
            <a:extLst>
              <a:ext uri="{FF2B5EF4-FFF2-40B4-BE49-F238E27FC236}">
                <a16:creationId xmlns:a16="http://schemas.microsoft.com/office/drawing/2014/main" id="{2EAF2E0F-A043-8DD2-446E-BB985D1B94A7}"/>
              </a:ext>
            </a:extLst>
          </p:cNvPr>
          <p:cNvSpPr/>
          <p:nvPr/>
        </p:nvSpPr>
        <p:spPr>
          <a:xfrm>
            <a:off x="9482447" y="3001037"/>
            <a:ext cx="1800000" cy="338554"/>
          </a:xfrm>
          <a:prstGeom prst="rect">
            <a:avLst/>
          </a:prstGeom>
          <a:solidFill>
            <a:schemeClr val="bg1"/>
          </a:solidFill>
        </p:spPr>
        <p:txBody>
          <a:bodyPr wrap="square">
            <a:spAutoFit/>
          </a:bodyPr>
          <a:lstStyle/>
          <a:p>
            <a:r>
              <a:rPr lang="en-US" sz="1600" b="1" dirty="0">
                <a:solidFill>
                  <a:srgbClr val="002060"/>
                </a:solidFill>
                <a:latin typeface="DIN Condensed"/>
                <a:ea typeface="Roboto" panose="02000000000000000000" pitchFamily="2" charset="0"/>
                <a:cs typeface="Arial" panose="020B0604020202020204" pitchFamily="34" charset="0"/>
              </a:rPr>
              <a:t>ERITREA</a:t>
            </a:r>
          </a:p>
        </p:txBody>
      </p:sp>
      <p:sp>
        <p:nvSpPr>
          <p:cNvPr id="58" name="Rectangle 57">
            <a:extLst>
              <a:ext uri="{FF2B5EF4-FFF2-40B4-BE49-F238E27FC236}">
                <a16:creationId xmlns:a16="http://schemas.microsoft.com/office/drawing/2014/main" id="{52143967-BAF3-568F-359C-01B7FA744EDB}"/>
              </a:ext>
            </a:extLst>
          </p:cNvPr>
          <p:cNvSpPr/>
          <p:nvPr/>
        </p:nvSpPr>
        <p:spPr>
          <a:xfrm>
            <a:off x="9406253" y="3456144"/>
            <a:ext cx="2873543" cy="646331"/>
          </a:xfrm>
          <a:prstGeom prst="rect">
            <a:avLst/>
          </a:prstGeom>
          <a:ln>
            <a:noFill/>
          </a:ln>
        </p:spPr>
        <p:txBody>
          <a:bodyPr wrap="square">
            <a:spAutoFit/>
          </a:bodyPr>
          <a:lstStyle/>
          <a:p>
            <a:r>
              <a:rPr lang="en-CA" b="1" dirty="0">
                <a:solidFill>
                  <a:srgbClr val="005359"/>
                </a:solidFill>
                <a:latin typeface="DIN Condensed"/>
                <a:ea typeface="Roboto" panose="02000000000000000000" pitchFamily="2" charset="0"/>
                <a:cs typeface="Arial" panose="020B0604020202020204" pitchFamily="34" charset="0"/>
              </a:rPr>
              <a:t>Projet photovoltaïque DEKEMHARE de 30 MW</a:t>
            </a:r>
          </a:p>
        </p:txBody>
      </p:sp>
      <p:sp>
        <p:nvSpPr>
          <p:cNvPr id="59" name="Rectangle 58">
            <a:extLst>
              <a:ext uri="{FF2B5EF4-FFF2-40B4-BE49-F238E27FC236}">
                <a16:creationId xmlns:a16="http://schemas.microsoft.com/office/drawing/2014/main" id="{9CCC5D62-8C67-1466-EEF5-A697DA157DF8}"/>
              </a:ext>
            </a:extLst>
          </p:cNvPr>
          <p:cNvSpPr/>
          <p:nvPr/>
        </p:nvSpPr>
        <p:spPr>
          <a:xfrm>
            <a:off x="9666042" y="4414233"/>
            <a:ext cx="2281302" cy="30777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b="1" kern="0" dirty="0">
                <a:solidFill>
                  <a:prstClr val="black">
                    <a:lumMod val="75000"/>
                  </a:prstClr>
                </a:solidFill>
                <a:latin typeface="DIN Condensed"/>
                <a:ea typeface="Roboto" panose="02000000000000000000" pitchFamily="2" charset="0"/>
                <a:cs typeface="Arial" panose="020B0604020202020204" pitchFamily="34" charset="0"/>
              </a:rPr>
              <a:t>12 250 </a:t>
            </a:r>
            <a:r>
              <a:rPr lang="en-US" sz="1400" kern="0" dirty="0">
                <a:solidFill>
                  <a:prstClr val="black">
                    <a:lumMod val="75000"/>
                  </a:prstClr>
                </a:solidFill>
                <a:latin typeface="DIN Condensed"/>
                <a:ea typeface="Roboto" panose="02000000000000000000" pitchFamily="2" charset="0"/>
                <a:cs typeface="Arial" panose="020B0604020202020204" pitchFamily="34" charset="0"/>
              </a:rPr>
              <a:t>bénéficiaires</a:t>
            </a:r>
            <a:endParaRPr kumimoji="0" lang="en-US" sz="1400" b="1"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endParaRPr>
          </a:p>
        </p:txBody>
      </p:sp>
      <p:pic>
        <p:nvPicPr>
          <p:cNvPr id="60" name="Image 166">
            <a:extLst>
              <a:ext uri="{FF2B5EF4-FFF2-40B4-BE49-F238E27FC236}">
                <a16:creationId xmlns:a16="http://schemas.microsoft.com/office/drawing/2014/main" id="{59EF3A45-0AA0-7CEB-E439-D9A85DF0510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72158" y="4441932"/>
            <a:ext cx="216000" cy="216000"/>
          </a:xfrm>
          <a:prstGeom prst="rect">
            <a:avLst/>
          </a:prstGeom>
        </p:spPr>
      </p:pic>
      <p:sp>
        <p:nvSpPr>
          <p:cNvPr id="61" name="Rectangle 60">
            <a:extLst>
              <a:ext uri="{FF2B5EF4-FFF2-40B4-BE49-F238E27FC236}">
                <a16:creationId xmlns:a16="http://schemas.microsoft.com/office/drawing/2014/main" id="{B6D39EAE-5B9A-759E-480B-B107273E6A83}"/>
              </a:ext>
            </a:extLst>
          </p:cNvPr>
          <p:cNvSpPr/>
          <p:nvPr/>
        </p:nvSpPr>
        <p:spPr>
          <a:xfrm>
            <a:off x="9666042" y="4140000"/>
            <a:ext cx="2268000" cy="292388"/>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Capacité installée de </a:t>
            </a:r>
            <a:r>
              <a:rPr kumimoji="0" lang="en-US" sz="1300" b="1"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30 MWp</a:t>
            </a:r>
          </a:p>
        </p:txBody>
      </p:sp>
      <p:pic>
        <p:nvPicPr>
          <p:cNvPr id="62" name="Image 169">
            <a:extLst>
              <a:ext uri="{FF2B5EF4-FFF2-40B4-BE49-F238E27FC236}">
                <a16:creationId xmlns:a16="http://schemas.microsoft.com/office/drawing/2014/main" id="{90009F95-BDCF-D6E6-3C98-BD503D91F43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72158" y="4170499"/>
            <a:ext cx="216000" cy="216000"/>
          </a:xfrm>
          <a:prstGeom prst="rect">
            <a:avLst/>
          </a:prstGeom>
        </p:spPr>
      </p:pic>
      <p:pic>
        <p:nvPicPr>
          <p:cNvPr id="66" name="Image 169">
            <a:extLst>
              <a:ext uri="{FF2B5EF4-FFF2-40B4-BE49-F238E27FC236}">
                <a16:creationId xmlns:a16="http://schemas.microsoft.com/office/drawing/2014/main" id="{4C888F04-E516-E0E6-4D63-E8C724CB038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00447" y="6131835"/>
            <a:ext cx="216000" cy="216000"/>
          </a:xfrm>
          <a:prstGeom prst="rect">
            <a:avLst/>
          </a:prstGeom>
        </p:spPr>
      </p:pic>
      <p:sp>
        <p:nvSpPr>
          <p:cNvPr id="67" name="Rectangle 66">
            <a:extLst>
              <a:ext uri="{FF2B5EF4-FFF2-40B4-BE49-F238E27FC236}">
                <a16:creationId xmlns:a16="http://schemas.microsoft.com/office/drawing/2014/main" id="{76D3AE62-6614-A20A-F646-45D9038D7F43}"/>
              </a:ext>
            </a:extLst>
          </p:cNvPr>
          <p:cNvSpPr/>
          <p:nvPr/>
        </p:nvSpPr>
        <p:spPr>
          <a:xfrm>
            <a:off x="9558585" y="3353682"/>
            <a:ext cx="360000" cy="54000"/>
          </a:xfrm>
          <a:prstGeom prst="rect">
            <a:avLst/>
          </a:prstGeom>
          <a:solidFill>
            <a:srgbClr val="2BBBC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latin typeface="DIN Condensed"/>
              <a:cs typeface="Arial" panose="020B0604020202020204" pitchFamily="34" charset="0"/>
            </a:endParaRPr>
          </a:p>
        </p:txBody>
      </p:sp>
      <p:sp>
        <p:nvSpPr>
          <p:cNvPr id="76" name="Rectangle 75">
            <a:extLst>
              <a:ext uri="{FF2B5EF4-FFF2-40B4-BE49-F238E27FC236}">
                <a16:creationId xmlns:a16="http://schemas.microsoft.com/office/drawing/2014/main" id="{6835D070-9B61-2FD1-0EC6-B170169BE104}"/>
              </a:ext>
            </a:extLst>
          </p:cNvPr>
          <p:cNvSpPr/>
          <p:nvPr/>
        </p:nvSpPr>
        <p:spPr>
          <a:xfrm>
            <a:off x="-24096" y="3959"/>
            <a:ext cx="304800" cy="471055"/>
          </a:xfrm>
          <a:prstGeom prst="rect">
            <a:avLst/>
          </a:prstGeom>
          <a:solidFill>
            <a:srgbClr val="00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highlight>
                <a:srgbClr val="0F8070"/>
              </a:highlight>
              <a:uLnTx/>
              <a:uFillTx/>
              <a:latin typeface="Calibri" panose="020F0502020204030204"/>
              <a:ea typeface="+mn-ea"/>
              <a:cs typeface="+mn-cs"/>
            </a:endParaRPr>
          </a:p>
        </p:txBody>
      </p:sp>
      <p:sp>
        <p:nvSpPr>
          <p:cNvPr id="77" name="Rectangle 76">
            <a:extLst>
              <a:ext uri="{FF2B5EF4-FFF2-40B4-BE49-F238E27FC236}">
                <a16:creationId xmlns:a16="http://schemas.microsoft.com/office/drawing/2014/main" id="{58A0DE43-954E-D0E2-B846-77B9416A4AF2}"/>
              </a:ext>
            </a:extLst>
          </p:cNvPr>
          <p:cNvSpPr/>
          <p:nvPr/>
        </p:nvSpPr>
        <p:spPr>
          <a:xfrm>
            <a:off x="11887199" y="0"/>
            <a:ext cx="304800" cy="471055"/>
          </a:xfrm>
          <a:prstGeom prst="rect">
            <a:avLst/>
          </a:prstGeom>
          <a:solidFill>
            <a:srgbClr val="00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00CE71C1-7F70-181E-DA1F-1C52287B29D1}"/>
              </a:ext>
            </a:extLst>
          </p:cNvPr>
          <p:cNvSpPr txBox="1"/>
          <p:nvPr/>
        </p:nvSpPr>
        <p:spPr>
          <a:xfrm>
            <a:off x="2743589" y="5369216"/>
            <a:ext cx="1969506" cy="338554"/>
          </a:xfrm>
          <a:prstGeom prst="rect">
            <a:avLst/>
          </a:prstGeom>
          <a:noFill/>
        </p:spPr>
        <p:txBody>
          <a:bodyPr wrap="square" rtlCol="0">
            <a:spAutoFit/>
          </a:bodyPr>
          <a:lstStyle/>
          <a:p>
            <a:r>
              <a:rPr lang="en-GB" sz="1600" b="1" dirty="0">
                <a:solidFill>
                  <a:srgbClr val="005359"/>
                </a:solidFill>
                <a:latin typeface="DIN Condensed"/>
                <a:ea typeface="Roboto" panose="02000000000000000000" pitchFamily="2" charset="0"/>
                <a:cs typeface="Arial" panose="020B0604020202020204" pitchFamily="34" charset="0"/>
              </a:rPr>
              <a:t>PASET</a:t>
            </a:r>
            <a:endParaRPr lang="en-CA" sz="1600" b="1" dirty="0">
              <a:solidFill>
                <a:srgbClr val="005359"/>
              </a:solidFill>
              <a:latin typeface="DIN Condensed"/>
              <a:ea typeface="Roboto" panose="02000000000000000000" pitchFamily="2" charset="0"/>
              <a:cs typeface="Arial" panose="020B0604020202020204" pitchFamily="34" charset="0"/>
            </a:endParaRPr>
          </a:p>
        </p:txBody>
      </p:sp>
      <p:sp>
        <p:nvSpPr>
          <p:cNvPr id="57" name="TextBox 56">
            <a:extLst>
              <a:ext uri="{FF2B5EF4-FFF2-40B4-BE49-F238E27FC236}">
                <a16:creationId xmlns:a16="http://schemas.microsoft.com/office/drawing/2014/main" id="{16706E35-57A5-11D0-30C7-FB080B84DF16}"/>
              </a:ext>
            </a:extLst>
          </p:cNvPr>
          <p:cNvSpPr txBox="1"/>
          <p:nvPr/>
        </p:nvSpPr>
        <p:spPr>
          <a:xfrm>
            <a:off x="3031159" y="6343201"/>
            <a:ext cx="2102152" cy="307777"/>
          </a:xfrm>
          <a:prstGeom prst="rect">
            <a:avLst/>
          </a:prstGeom>
          <a:noFill/>
        </p:spPr>
        <p:txBody>
          <a:bodyPr wrap="square" rtlCol="0">
            <a:spAutoFit/>
          </a:bodyPr>
          <a:lstStyle/>
          <a:p>
            <a:r>
              <a:rPr lang="en-GB" sz="1400" b="1" dirty="0">
                <a:latin typeface="DIN Condensed"/>
              </a:rPr>
              <a:t>75 000 </a:t>
            </a:r>
            <a:r>
              <a:rPr lang="en-GB" sz="1400" dirty="0">
                <a:latin typeface="DIN Condensed"/>
              </a:rPr>
              <a:t>bénéficiaires</a:t>
            </a:r>
            <a:endParaRPr lang="en-CA" sz="1400" dirty="0">
              <a:latin typeface="DIN Condensed"/>
            </a:endParaRPr>
          </a:p>
        </p:txBody>
      </p:sp>
      <p:sp>
        <p:nvSpPr>
          <p:cNvPr id="63" name="TextBox 62">
            <a:extLst>
              <a:ext uri="{FF2B5EF4-FFF2-40B4-BE49-F238E27FC236}">
                <a16:creationId xmlns:a16="http://schemas.microsoft.com/office/drawing/2014/main" id="{02EBCBDA-C8AA-8D0C-19B7-84F588388A4E}"/>
              </a:ext>
            </a:extLst>
          </p:cNvPr>
          <p:cNvSpPr txBox="1"/>
          <p:nvPr/>
        </p:nvSpPr>
        <p:spPr>
          <a:xfrm>
            <a:off x="3038940" y="5651789"/>
            <a:ext cx="3311475" cy="738664"/>
          </a:xfrm>
          <a:prstGeom prst="rect">
            <a:avLst/>
          </a:prstGeom>
          <a:noFill/>
        </p:spPr>
        <p:txBody>
          <a:bodyPr wrap="square" rtlCol="0">
            <a:spAutoFit/>
          </a:bodyPr>
          <a:lstStyle/>
          <a:p>
            <a:r>
              <a:rPr lang="en-GB" sz="1400" dirty="0">
                <a:latin typeface="DIN Condensed"/>
              </a:rPr>
              <a:t>Le projet vise à améliorer l'</a:t>
            </a:r>
            <a:r>
              <a:rPr lang="en-GB" sz="1400" b="1" dirty="0">
                <a:latin typeface="DIN Condensed"/>
              </a:rPr>
              <a:t>accès </a:t>
            </a:r>
            <a:r>
              <a:rPr lang="en-GB" sz="1400" dirty="0">
                <a:latin typeface="DIN Condensed"/>
              </a:rPr>
              <a:t>et la qualité de la </a:t>
            </a:r>
            <a:r>
              <a:rPr lang="en-GB" sz="1400" b="1" dirty="0">
                <a:latin typeface="DIN Condensed"/>
              </a:rPr>
              <a:t>fourniture d'électricité </a:t>
            </a:r>
            <a:r>
              <a:rPr lang="en-GB" sz="1400" dirty="0">
                <a:latin typeface="DIN Condensed"/>
              </a:rPr>
              <a:t>au Tchad.</a:t>
            </a:r>
            <a:endParaRPr lang="en-CA" sz="1400" dirty="0">
              <a:latin typeface="DIN Condensed"/>
            </a:endParaRPr>
          </a:p>
        </p:txBody>
      </p:sp>
      <p:pic>
        <p:nvPicPr>
          <p:cNvPr id="71" name="Image 166">
            <a:extLst>
              <a:ext uri="{FF2B5EF4-FFF2-40B4-BE49-F238E27FC236}">
                <a16:creationId xmlns:a16="http://schemas.microsoft.com/office/drawing/2014/main" id="{D9AC13F6-EA68-9185-1396-F57A9E144F6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72040" y="6311011"/>
            <a:ext cx="216000" cy="216000"/>
          </a:xfrm>
          <a:prstGeom prst="rect">
            <a:avLst/>
          </a:prstGeom>
        </p:spPr>
      </p:pic>
      <p:pic>
        <p:nvPicPr>
          <p:cNvPr id="72" name="Image 169">
            <a:extLst>
              <a:ext uri="{FF2B5EF4-FFF2-40B4-BE49-F238E27FC236}">
                <a16:creationId xmlns:a16="http://schemas.microsoft.com/office/drawing/2014/main" id="{CB65864D-6C17-A4A1-BD88-E158D9B4416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77868" y="5850702"/>
            <a:ext cx="216000" cy="216000"/>
          </a:xfrm>
          <a:prstGeom prst="rect">
            <a:avLst/>
          </a:prstGeom>
        </p:spPr>
      </p:pic>
    </p:spTree>
    <p:extLst>
      <p:ext uri="{BB962C8B-B14F-4D97-AF65-F5344CB8AC3E}">
        <p14:creationId xmlns:p14="http://schemas.microsoft.com/office/powerpoint/2010/main" val="20690063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158">
            <a:extLst>
              <a:ext uri="{FF2B5EF4-FFF2-40B4-BE49-F238E27FC236}">
                <a16:creationId xmlns:a16="http://schemas.microsoft.com/office/drawing/2014/main" id="{804E6299-A983-CA4B-0BD5-2EEED654C0B2}"/>
              </a:ext>
            </a:extLst>
          </p:cNvPr>
          <p:cNvSpPr/>
          <p:nvPr/>
        </p:nvSpPr>
        <p:spPr>
          <a:xfrm>
            <a:off x="239085" y="416476"/>
            <a:ext cx="11691258" cy="5911321"/>
          </a:xfrm>
          <a:prstGeom prst="roundRect">
            <a:avLst>
              <a:gd name="adj" fmla="val 0"/>
            </a:avLst>
          </a:prstGeom>
          <a:solidFill>
            <a:sysClr val="window" lastClr="FFFFFF"/>
          </a:solidFill>
          <a:ln w="12700" cap="flat" cmpd="sng" algn="ctr">
            <a:solidFill>
              <a:srgbClr val="005359"/>
            </a:solidFill>
            <a:prstDash val="solid"/>
            <a:miter lim="800000"/>
          </a:ln>
          <a:effectLst/>
        </p:spPr>
        <p:txBody>
          <a:bodyPr rtlCol="0" anchor="ctr"/>
          <a:lstStyle/>
          <a:p>
            <a:pPr algn="ctr"/>
            <a:endParaRPr lang="en-US" sz="1200" kern="0">
              <a:solidFill>
                <a:srgbClr val="005359"/>
              </a:solidFill>
              <a:latin typeface="DIN Condensed"/>
              <a:cs typeface="Arial" panose="020B0604020202020204" pitchFamily="34" charset="0"/>
            </a:endParaRPr>
          </a:p>
        </p:txBody>
      </p:sp>
      <p:sp>
        <p:nvSpPr>
          <p:cNvPr id="6" name="Rectangle 5">
            <a:extLst>
              <a:ext uri="{FF2B5EF4-FFF2-40B4-BE49-F238E27FC236}">
                <a16:creationId xmlns:a16="http://schemas.microsoft.com/office/drawing/2014/main" id="{C132E28B-298D-F202-ED62-E0CF611E2C79}"/>
              </a:ext>
            </a:extLst>
          </p:cNvPr>
          <p:cNvSpPr/>
          <p:nvPr/>
        </p:nvSpPr>
        <p:spPr>
          <a:xfrm>
            <a:off x="606531" y="237486"/>
            <a:ext cx="2475479" cy="338554"/>
          </a:xfrm>
          <a:prstGeom prst="rect">
            <a:avLst/>
          </a:prstGeom>
          <a:solidFill>
            <a:schemeClr val="bg1"/>
          </a:solidFill>
        </p:spPr>
        <p:txBody>
          <a:bodyPr wrap="square">
            <a:spAutoFit/>
          </a:bodyPr>
          <a:lstStyle/>
          <a:p>
            <a:r>
              <a:rPr lang="en-US" sz="1600" b="1" dirty="0">
                <a:solidFill>
                  <a:srgbClr val="002060"/>
                </a:solidFill>
                <a:latin typeface="DIN Condensed"/>
                <a:ea typeface="Roboto" panose="02000000000000000000" pitchFamily="2" charset="0"/>
                <a:cs typeface="Arial" panose="020B0604020202020204" pitchFamily="34" charset="0"/>
              </a:rPr>
              <a:t>L'ASSISTANCE TECHNIQUE</a:t>
            </a:r>
          </a:p>
        </p:txBody>
      </p:sp>
      <p:sp>
        <p:nvSpPr>
          <p:cNvPr id="8" name="TextBox 7">
            <a:extLst>
              <a:ext uri="{FF2B5EF4-FFF2-40B4-BE49-F238E27FC236}">
                <a16:creationId xmlns:a16="http://schemas.microsoft.com/office/drawing/2014/main" id="{736328AD-C9D7-04E7-4093-033DC563FA43}"/>
              </a:ext>
            </a:extLst>
          </p:cNvPr>
          <p:cNvSpPr txBox="1"/>
          <p:nvPr/>
        </p:nvSpPr>
        <p:spPr>
          <a:xfrm>
            <a:off x="239085" y="920445"/>
            <a:ext cx="11603972" cy="5213735"/>
          </a:xfrm>
          <a:prstGeom prst="rect">
            <a:avLst/>
          </a:prstGeom>
          <a:noFill/>
        </p:spPr>
        <p:txBody>
          <a:bodyPr wrap="square" rtlCol="0">
            <a:spAutoFit/>
          </a:bodyPr>
          <a:lstStyle/>
          <a:p>
            <a:pPr marL="0" lvl="0" indent="0" algn="just" defTabSz="755650">
              <a:lnSpc>
                <a:spcPct val="90000"/>
              </a:lnSpc>
              <a:spcBef>
                <a:spcPct val="0"/>
              </a:spcBef>
              <a:spcAft>
                <a:spcPct val="35000"/>
              </a:spcAft>
              <a:buNone/>
            </a:pPr>
            <a:r>
              <a:rPr lang="en-GB" sz="1600" b="1" kern="1200" dirty="0">
                <a:latin typeface="DIN Condensed"/>
                <a:ea typeface="Roboto" panose="02000000000000000000" pitchFamily="2" charset="0"/>
                <a:cs typeface="Arial" panose="020B0604020202020204" pitchFamily="34" charset="0"/>
              </a:rPr>
              <a:t>Une assistance technique est </a:t>
            </a:r>
            <a:r>
              <a:rPr lang="en-GB" sz="1600" kern="1200" dirty="0">
                <a:solidFill>
                  <a:schemeClr val="tx1"/>
                </a:solidFill>
                <a:latin typeface="DIN Condensed"/>
                <a:ea typeface="Roboto" panose="02000000000000000000" pitchFamily="2" charset="0"/>
                <a:cs typeface="Arial" panose="020B0604020202020204" pitchFamily="34" charset="0"/>
              </a:rPr>
              <a:t>fournie pour les études préparatoires et le soutien technique afin de faciliter le déploiement de l'énergie solaire :</a:t>
            </a:r>
          </a:p>
          <a:p>
            <a:pPr marL="171450" lvl="0" indent="-171450" algn="just" defTabSz="755650">
              <a:lnSpc>
                <a:spcPct val="90000"/>
              </a:lnSpc>
              <a:spcBef>
                <a:spcPct val="0"/>
              </a:spcBef>
              <a:spcAft>
                <a:spcPct val="35000"/>
              </a:spcAft>
              <a:buFont typeface="Wingdings" panose="05000000000000000000" pitchFamily="2" charset="2"/>
              <a:buChar char="Ø"/>
            </a:pPr>
            <a:r>
              <a:rPr lang="en-GB" sz="1600" b="1" i="0" dirty="0">
                <a:solidFill>
                  <a:srgbClr val="0F0F0F"/>
                </a:solidFill>
                <a:effectLst/>
                <a:latin typeface="DIN Condensed"/>
                <a:cs typeface="Arial" panose="020B0604020202020204" pitchFamily="34" charset="0"/>
              </a:rPr>
              <a:t>Des études d'intégration au réseau </a:t>
            </a:r>
            <a:r>
              <a:rPr lang="en-GB" sz="1600" b="0" i="0" dirty="0">
                <a:solidFill>
                  <a:srgbClr val="0F0F0F"/>
                </a:solidFill>
                <a:effectLst/>
                <a:latin typeface="DIN Condensed"/>
                <a:cs typeface="Arial" panose="020B0604020202020204" pitchFamily="34" charset="0"/>
              </a:rPr>
              <a:t>ont été réalisées au Burkina Faso, au Tchad, au Mali et en Mauritanie. Ces études ont légué aux pays un plan d'investissement pour la production et le renforcement des réseaux afin de les aider à atteindre leurs objectifs en matière de mix énergétique d'ici 2035.</a:t>
            </a:r>
            <a:endParaRPr lang="en-CA" sz="1600" b="0" i="0" dirty="0">
              <a:solidFill>
                <a:srgbClr val="0F0F0F"/>
              </a:solidFill>
              <a:effectLst/>
              <a:latin typeface="DIN Condensed"/>
              <a:cs typeface="Arial" panose="020B0604020202020204" pitchFamily="34" charset="0"/>
            </a:endParaRPr>
          </a:p>
          <a:p>
            <a:pPr marL="171450" indent="-171450" algn="just" defTabSz="755650">
              <a:lnSpc>
                <a:spcPct val="90000"/>
              </a:lnSpc>
              <a:spcBef>
                <a:spcPct val="0"/>
              </a:spcBef>
              <a:spcAft>
                <a:spcPct val="35000"/>
              </a:spcAft>
              <a:buFont typeface="Wingdings" panose="05000000000000000000" pitchFamily="2" charset="2"/>
              <a:buChar char="Ø"/>
            </a:pPr>
            <a:r>
              <a:rPr lang="en-US" sz="1600" b="1" dirty="0">
                <a:solidFill>
                  <a:srgbClr val="0D0D0D"/>
                </a:solidFill>
                <a:effectLst/>
                <a:latin typeface="DIN Condensed"/>
                <a:ea typeface="Yu Mincho" panose="02020400000000000000" pitchFamily="18" charset="-128"/>
                <a:cs typeface="Arial" panose="020B0604020202020204" pitchFamily="34" charset="0"/>
              </a:rPr>
              <a:t>Études techniques en cours sur l'hybridation des centrales thermiques avec l'énergie solaire</a:t>
            </a:r>
            <a:r>
              <a:rPr lang="en-US" sz="1600" dirty="0">
                <a:solidFill>
                  <a:srgbClr val="0D0D0D"/>
                </a:solidFill>
                <a:effectLst/>
                <a:latin typeface="DIN Condensed"/>
                <a:ea typeface="Yu Mincho" panose="02020400000000000000" pitchFamily="18" charset="-128"/>
                <a:cs typeface="Arial" panose="020B0604020202020204" pitchFamily="34" charset="0"/>
              </a:rPr>
              <a:t>.  L'étude du Mali sera achevée à la fin du </a:t>
            </a:r>
            <a:r>
              <a:rPr lang="en-US" sz="1600" dirty="0">
                <a:solidFill>
                  <a:srgbClr val="0D0D0D"/>
                </a:solidFill>
                <a:latin typeface="DIN Condensed"/>
                <a:ea typeface="Yu Mincho" panose="02020400000000000000" pitchFamily="18" charset="-128"/>
                <a:cs typeface="Arial" panose="020B0604020202020204" pitchFamily="34" charset="0"/>
              </a:rPr>
              <a:t>mois de juin </a:t>
            </a:r>
            <a:r>
              <a:rPr lang="en-US" sz="1600" dirty="0">
                <a:solidFill>
                  <a:srgbClr val="0D0D0D"/>
                </a:solidFill>
                <a:effectLst/>
                <a:latin typeface="DIN Condensed"/>
                <a:ea typeface="Yu Mincho" panose="02020400000000000000" pitchFamily="18" charset="-128"/>
                <a:cs typeface="Arial" panose="020B0604020202020204" pitchFamily="34" charset="0"/>
              </a:rPr>
              <a:t>2024 et des travaux similaires sont en cours au Burkina Faso, au Tchad, en Mauritanie et au Niger et devraient s'achever en octobre 2024.</a:t>
            </a:r>
            <a:endParaRPr lang="en-GB" sz="1600" b="1" dirty="0">
              <a:solidFill>
                <a:srgbClr val="0F0F0F"/>
              </a:solidFill>
              <a:latin typeface="DIN Condensed"/>
              <a:cs typeface="Arial" panose="020B0604020202020204" pitchFamily="34" charset="0"/>
            </a:endParaRPr>
          </a:p>
          <a:p>
            <a:pPr marL="171450" lvl="0" indent="-171450" algn="just" defTabSz="755650">
              <a:lnSpc>
                <a:spcPct val="90000"/>
              </a:lnSpc>
              <a:spcBef>
                <a:spcPct val="0"/>
              </a:spcBef>
              <a:spcAft>
                <a:spcPct val="35000"/>
              </a:spcAft>
              <a:buFont typeface="Wingdings" panose="05000000000000000000" pitchFamily="2" charset="2"/>
              <a:buChar char="Ø"/>
            </a:pPr>
            <a:r>
              <a:rPr lang="en-GB" sz="1600" b="1" i="0" dirty="0">
                <a:effectLst/>
                <a:latin typeface="DIN Condensed"/>
                <a:cs typeface="Arial" panose="020B0604020202020204" pitchFamily="34" charset="0"/>
              </a:rPr>
              <a:t> Des études de faisabilité, le </a:t>
            </a:r>
            <a:r>
              <a:rPr lang="en-GB" sz="1600" i="0" dirty="0">
                <a:effectLst/>
                <a:latin typeface="DIN Condensed"/>
                <a:cs typeface="Arial" panose="020B0604020202020204" pitchFamily="34" charset="0"/>
              </a:rPr>
              <a:t>développement d'avant-projets détaillés et la préparation de documents d'appel d'offres pour la réhabilitation et l'extension des réseaux électriques dans 15 localités du Tchad sont actuellement en cours.</a:t>
            </a:r>
          </a:p>
          <a:p>
            <a:pPr marL="171450" lvl="0" indent="-171450" algn="just" defTabSz="755650">
              <a:lnSpc>
                <a:spcPct val="90000"/>
              </a:lnSpc>
              <a:spcBef>
                <a:spcPct val="0"/>
              </a:spcBef>
              <a:spcAft>
                <a:spcPct val="35000"/>
              </a:spcAft>
              <a:buFont typeface="Wingdings" panose="05000000000000000000" pitchFamily="2" charset="2"/>
              <a:buChar char="Ø"/>
            </a:pPr>
            <a:r>
              <a:rPr lang="en-GB" sz="1600" b="1" dirty="0">
                <a:latin typeface="DIN Condensed"/>
                <a:cs typeface="Arial" panose="020B0604020202020204" pitchFamily="34" charset="0"/>
              </a:rPr>
              <a:t>Une assistance technique </a:t>
            </a:r>
            <a:r>
              <a:rPr lang="en-GB" sz="1600" dirty="0">
                <a:latin typeface="DIN Condensed"/>
                <a:cs typeface="Arial" panose="020B0604020202020204" pitchFamily="34" charset="0"/>
              </a:rPr>
              <a:t>à la SNE au Tchad est en cours pour renforcer ses capacités à gérer l'intégration de la centrale solaire dans le réseau.</a:t>
            </a:r>
            <a:endParaRPr lang="en-GB" sz="1600" i="0" dirty="0">
              <a:effectLst/>
              <a:latin typeface="DIN Condensed"/>
              <a:cs typeface="Arial" panose="020B0604020202020204" pitchFamily="34" charset="0"/>
            </a:endParaRPr>
          </a:p>
          <a:p>
            <a:pPr marL="171450" lvl="0" indent="-171450" algn="just" defTabSz="755650">
              <a:lnSpc>
                <a:spcPct val="90000"/>
              </a:lnSpc>
              <a:spcBef>
                <a:spcPct val="0"/>
              </a:spcBef>
              <a:spcAft>
                <a:spcPct val="35000"/>
              </a:spcAft>
              <a:buFont typeface="Wingdings" panose="05000000000000000000" pitchFamily="2" charset="2"/>
              <a:buChar char="Ø"/>
            </a:pPr>
            <a:r>
              <a:rPr lang="en-GB" sz="1600" b="1" i="0" dirty="0">
                <a:solidFill>
                  <a:srgbClr val="0F0F0F"/>
                </a:solidFill>
                <a:effectLst/>
                <a:latin typeface="DIN Condensed"/>
              </a:rPr>
              <a:t>Le renforcement des capacités est un élément clé du programme </a:t>
            </a:r>
            <a:r>
              <a:rPr lang="en-GB" sz="1600" b="0" i="0" dirty="0">
                <a:solidFill>
                  <a:srgbClr val="0F0F0F"/>
                </a:solidFill>
                <a:effectLst/>
                <a:latin typeface="DIN Condensed"/>
              </a:rPr>
              <a:t>et concerne toutes les interventions de Desert to Power. La Banque africaine de développement, en collaboration avec les partenaires de </a:t>
            </a:r>
            <a:r>
              <a:rPr lang="en-GB" sz="1600" b="0" i="0" dirty="0" err="1">
                <a:solidFill>
                  <a:srgbClr val="0F0F0F"/>
                </a:solidFill>
                <a:effectLst/>
                <a:latin typeface="DIN Condensed"/>
              </a:rPr>
              <a:t>DtP</a:t>
            </a:r>
            <a:r>
              <a:rPr lang="en-GB" sz="1600" b="0" i="0" dirty="0">
                <a:solidFill>
                  <a:srgbClr val="0F0F0F"/>
                </a:solidFill>
                <a:effectLst/>
                <a:latin typeface="DIN Condensed"/>
              </a:rPr>
              <a:t>, a formé près de 394 personnes à ce jour. </a:t>
            </a:r>
          </a:p>
          <a:p>
            <a:pPr marL="171450" lvl="0" indent="-171450" algn="just" defTabSz="755650">
              <a:lnSpc>
                <a:spcPct val="90000"/>
              </a:lnSpc>
              <a:spcBef>
                <a:spcPct val="0"/>
              </a:spcBef>
              <a:spcAft>
                <a:spcPct val="35000"/>
              </a:spcAft>
              <a:buFont typeface="Wingdings" panose="05000000000000000000" pitchFamily="2" charset="2"/>
              <a:buChar char="Ø"/>
            </a:pPr>
            <a:r>
              <a:rPr lang="en-GB" sz="1600" b="1" dirty="0">
                <a:latin typeface="DIN Condensed"/>
                <a:cs typeface="Arial" panose="020B0604020202020204" pitchFamily="34" charset="0"/>
              </a:rPr>
              <a:t>L'étude sur le potentiel de production solaire </a:t>
            </a:r>
            <a:r>
              <a:rPr lang="en-GB" sz="1600" dirty="0">
                <a:latin typeface="DIN Condensed"/>
                <a:cs typeface="Arial" panose="020B0604020202020204" pitchFamily="34" charset="0"/>
              </a:rPr>
              <a:t>pour les pays </a:t>
            </a:r>
            <a:r>
              <a:rPr lang="en-GB" sz="1600" dirty="0" err="1">
                <a:latin typeface="DIN Condensed"/>
                <a:cs typeface="Arial" panose="020B0604020202020204" pitchFamily="34" charset="0"/>
              </a:rPr>
              <a:t>DtP</a:t>
            </a:r>
            <a:r>
              <a:rPr lang="en-GB" sz="1600" dirty="0">
                <a:latin typeface="DIN Condensed"/>
                <a:cs typeface="Arial" panose="020B0604020202020204" pitchFamily="34" charset="0"/>
              </a:rPr>
              <a:t>, financée par la KOAFEC, a débuté en janvier 2024 et se poursuit.</a:t>
            </a:r>
            <a:endParaRPr lang="en-GB" sz="1600" dirty="0">
              <a:highlight>
                <a:srgbClr val="FFFF00"/>
              </a:highlight>
              <a:latin typeface="DIN Condensed"/>
              <a:cs typeface="Arial" panose="020B0604020202020204" pitchFamily="34" charset="0"/>
            </a:endParaRPr>
          </a:p>
          <a:p>
            <a:pPr marL="171450" indent="-171450" algn="just" defTabSz="755650">
              <a:lnSpc>
                <a:spcPct val="90000"/>
              </a:lnSpc>
              <a:spcBef>
                <a:spcPct val="0"/>
              </a:spcBef>
              <a:spcAft>
                <a:spcPct val="35000"/>
              </a:spcAft>
              <a:buFont typeface="Wingdings" panose="05000000000000000000" pitchFamily="2" charset="2"/>
              <a:buChar char="Ø"/>
            </a:pPr>
            <a:r>
              <a:rPr lang="en-US" sz="1600" dirty="0">
                <a:effectLst/>
                <a:latin typeface="DIN Condensed"/>
                <a:ea typeface="aeonik"/>
                <a:cs typeface="Arial" panose="020B0604020202020204" pitchFamily="34" charset="0"/>
              </a:rPr>
              <a:t>Le </a:t>
            </a:r>
            <a:r>
              <a:rPr lang="en-US" sz="1600" b="1" dirty="0">
                <a:effectLst/>
                <a:latin typeface="DIN Condensed"/>
                <a:ea typeface="aeonik"/>
              </a:rPr>
              <a:t>projet régional d'assistance technique </a:t>
            </a:r>
            <a:r>
              <a:rPr lang="en-US" sz="1600" b="1" dirty="0" err="1">
                <a:effectLst/>
                <a:latin typeface="DIN Condensed"/>
                <a:ea typeface="aeonik"/>
              </a:rPr>
              <a:t>DtP, </a:t>
            </a:r>
            <a:r>
              <a:rPr lang="en-US" sz="1600" b="1" dirty="0">
                <a:effectLst/>
                <a:latin typeface="DIN Condensed"/>
                <a:ea typeface="aeonik"/>
              </a:rPr>
              <a:t>approuvé en décembre 2023, </a:t>
            </a:r>
            <a:r>
              <a:rPr lang="en-US" sz="1600" dirty="0">
                <a:effectLst/>
                <a:latin typeface="DIN Condensed"/>
                <a:ea typeface="aeonik"/>
                <a:cs typeface="Arial" panose="020B0604020202020204" pitchFamily="34" charset="0"/>
              </a:rPr>
              <a:t>vise à </a:t>
            </a:r>
            <a:r>
              <a:rPr lang="en-CA" sz="1600" dirty="0">
                <a:solidFill>
                  <a:srgbClr val="000000"/>
                </a:solidFill>
                <a:effectLst/>
                <a:latin typeface="DIN Condensed"/>
                <a:ea typeface="Yu Mincho" panose="02020400000000000000" pitchFamily="18" charset="-128"/>
                <a:cs typeface="Arial" panose="020B0604020202020204" pitchFamily="34" charset="0"/>
              </a:rPr>
              <a:t>créer un environnement favorable aux projets d'électricité solaire dans le Sahel, tout en débloquant les investissements du secteur privé dans l'espace des réseaux et des mini-réseaux. </a:t>
            </a:r>
            <a:endParaRPr lang="en-GB" sz="1600" dirty="0">
              <a:latin typeface="DIN Condensed"/>
              <a:cs typeface="Arial" panose="020B0604020202020204" pitchFamily="34" charset="0"/>
            </a:endParaRPr>
          </a:p>
          <a:p>
            <a:pPr marL="171450" lvl="0" indent="-171450" algn="just" defTabSz="755650">
              <a:lnSpc>
                <a:spcPct val="90000"/>
              </a:lnSpc>
              <a:spcBef>
                <a:spcPct val="0"/>
              </a:spcBef>
              <a:spcAft>
                <a:spcPct val="35000"/>
              </a:spcAft>
              <a:buFont typeface="Wingdings" panose="05000000000000000000" pitchFamily="2" charset="2"/>
              <a:buChar char="Ø"/>
            </a:pPr>
            <a:r>
              <a:rPr lang="en-GB" sz="1600" b="1" dirty="0">
                <a:solidFill>
                  <a:srgbClr val="0F0F0F"/>
                </a:solidFill>
                <a:latin typeface="DIN Condensed"/>
              </a:rPr>
              <a:t>WAREP (Programme énergétique régional pour l'Afrique de l'Ouest). </a:t>
            </a:r>
            <a:r>
              <a:rPr kumimoji="0" lang="en-US" sz="1600" b="0"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Préfaisabilité de la </a:t>
            </a:r>
            <a:r>
              <a:rPr kumimoji="0" lang="en-US" sz="1600" i="0" u="none" strike="noStrike" kern="0" cap="none" spc="0" normalizeH="0" baseline="0" noProof="0" dirty="0">
                <a:ln>
                  <a:noFill/>
                </a:ln>
                <a:solidFill>
                  <a:prstClr val="black"/>
                </a:solidFill>
                <a:effectLst/>
                <a:uLnTx/>
                <a:uFillTx/>
                <a:latin typeface="DIN Condensed"/>
                <a:ea typeface="Roboto" panose="02000000000000000000" pitchFamily="2" charset="0"/>
                <a:cs typeface="Arial" panose="020B0604020202020204" pitchFamily="34" charset="0"/>
              </a:rPr>
              <a:t>dorsale transsahélienne </a:t>
            </a:r>
            <a:r>
              <a:rPr kumimoji="0" lang="en-US" sz="1600"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a:t>
            </a:r>
            <a:r>
              <a:rPr kumimoji="0" lang="en-US" sz="1600" b="0"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ligne de </a:t>
            </a:r>
            <a:r>
              <a:rPr kumimoji="0" lang="en-US" sz="1600" b="0" i="0" u="none" strike="noStrike" kern="1200" cap="none" spc="0" normalizeH="0" baseline="0" noProof="0" dirty="0">
                <a:ln>
                  <a:noFill/>
                </a:ln>
                <a:solidFill>
                  <a:prstClr val="black"/>
                </a:solidFill>
                <a:effectLst/>
                <a:uLnTx/>
                <a:uFillTx/>
                <a:latin typeface="DIN Condensed"/>
                <a:ea typeface="Roboto" panose="02000000000000000000" pitchFamily="2" charset="0"/>
                <a:cs typeface="Arial" panose="020B0604020202020204" pitchFamily="34" charset="0"/>
              </a:rPr>
              <a:t>5 725 </a:t>
            </a:r>
            <a:r>
              <a:rPr kumimoji="0" lang="en-US" sz="1600" b="0"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km) par le Pool énergétique d'Afrique de l'Ouest, </a:t>
            </a:r>
            <a:r>
              <a:rPr kumimoji="0" lang="en-US" sz="1600" i="0" u="none" strike="noStrike" kern="0" cap="none" spc="0" normalizeH="0" baseline="0" noProof="0" dirty="0" err="1">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programme</a:t>
            </a:r>
            <a:r>
              <a:rPr kumimoji="0" lang="en-US" sz="1600"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 de mini-</a:t>
            </a:r>
            <a:r>
              <a:rPr kumimoji="0" lang="en-US" sz="1600" i="0" u="none" strike="noStrike" kern="0" cap="none" spc="0" normalizeH="0" baseline="0" noProof="0" dirty="0" err="1">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réseaux</a:t>
            </a:r>
            <a:r>
              <a:rPr kumimoji="0" lang="en-US" sz="1600"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 de </a:t>
            </a:r>
            <a:r>
              <a:rPr kumimoji="0" lang="en-US" sz="1600" b="0" i="0" u="none" strike="noStrike" kern="0" cap="none" spc="0" normalizeH="0" baseline="0" noProof="0" dirty="0" err="1">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l'ECREEE</a:t>
            </a:r>
            <a:r>
              <a:rPr kumimoji="0" lang="en-US" sz="1600" b="0" i="0" u="none" strike="noStrike" kern="0" cap="none" spc="0" normalizeH="0" baseline="0" noProof="0" dirty="0">
                <a:ln>
                  <a:noFill/>
                </a:ln>
                <a:solidFill>
                  <a:prstClr val="black">
                    <a:lumMod val="75000"/>
                  </a:prstClr>
                </a:solidFill>
                <a:effectLst/>
                <a:uLnTx/>
                <a:uFillTx/>
                <a:latin typeface="DIN Condensed"/>
                <a:ea typeface="Roboto" panose="02000000000000000000" pitchFamily="2" charset="0"/>
                <a:cs typeface="Arial" panose="020B0604020202020204" pitchFamily="34" charset="0"/>
              </a:rPr>
              <a:t>.</a:t>
            </a:r>
            <a:endParaRPr lang="en-GB" sz="1600" i="0" dirty="0">
              <a:solidFill>
                <a:srgbClr val="0F0F0F"/>
              </a:solidFill>
              <a:effectLst/>
              <a:latin typeface="DIN Condensed"/>
            </a:endParaRPr>
          </a:p>
        </p:txBody>
      </p:sp>
      <p:sp>
        <p:nvSpPr>
          <p:cNvPr id="9" name="Rectangle 8">
            <a:extLst>
              <a:ext uri="{FF2B5EF4-FFF2-40B4-BE49-F238E27FC236}">
                <a16:creationId xmlns:a16="http://schemas.microsoft.com/office/drawing/2014/main" id="{479928F3-32B6-B867-5446-3629F8C73BC6}"/>
              </a:ext>
            </a:extLst>
          </p:cNvPr>
          <p:cNvSpPr/>
          <p:nvPr/>
        </p:nvSpPr>
        <p:spPr>
          <a:xfrm>
            <a:off x="704503" y="530203"/>
            <a:ext cx="360000" cy="45719"/>
          </a:xfrm>
          <a:prstGeom prst="rect">
            <a:avLst/>
          </a:prstGeom>
          <a:solidFill>
            <a:srgbClr val="2BBBC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DIN Condensed"/>
              <a:cs typeface="Arial" panose="020B0604020202020204" pitchFamily="34" charset="0"/>
            </a:endParaRPr>
          </a:p>
        </p:txBody>
      </p:sp>
      <p:sp>
        <p:nvSpPr>
          <p:cNvPr id="18" name="Rectangle 17">
            <a:extLst>
              <a:ext uri="{FF2B5EF4-FFF2-40B4-BE49-F238E27FC236}">
                <a16:creationId xmlns:a16="http://schemas.microsoft.com/office/drawing/2014/main" id="{5014CEE5-2A8E-D964-0E75-E29774EDCE9F}"/>
              </a:ext>
            </a:extLst>
          </p:cNvPr>
          <p:cNvSpPr/>
          <p:nvPr/>
        </p:nvSpPr>
        <p:spPr>
          <a:xfrm>
            <a:off x="0" y="-8840"/>
            <a:ext cx="250371" cy="429018"/>
          </a:xfrm>
          <a:prstGeom prst="rect">
            <a:avLst/>
          </a:prstGeom>
          <a:solidFill>
            <a:srgbClr val="00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highlight>
                <a:srgbClr val="0F8070"/>
              </a:highligh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C2909EAB-E78E-BA5E-0233-40AA6BA068E9}"/>
              </a:ext>
            </a:extLst>
          </p:cNvPr>
          <p:cNvSpPr/>
          <p:nvPr/>
        </p:nvSpPr>
        <p:spPr>
          <a:xfrm>
            <a:off x="11930343" y="-8840"/>
            <a:ext cx="261657" cy="415603"/>
          </a:xfrm>
          <a:prstGeom prst="rect">
            <a:avLst/>
          </a:prstGeom>
          <a:solidFill>
            <a:srgbClr val="00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highlight>
                <a:srgbClr val="0F8070"/>
              </a:highlight>
              <a:uLnTx/>
              <a:uFillTx/>
              <a:latin typeface="Calibri" panose="020F0502020204030204"/>
              <a:ea typeface="+mn-ea"/>
              <a:cs typeface="+mn-cs"/>
            </a:endParaRPr>
          </a:p>
        </p:txBody>
      </p:sp>
    </p:spTree>
    <p:extLst>
      <p:ext uri="{BB962C8B-B14F-4D97-AF65-F5344CB8AC3E}">
        <p14:creationId xmlns:p14="http://schemas.microsoft.com/office/powerpoint/2010/main" val="26873901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C97A3B-19BE-EE4B-9C36-6BDB74AAEF99}"/>
              </a:ext>
            </a:extLst>
          </p:cNvPr>
          <p:cNvSpPr txBox="1"/>
          <p:nvPr/>
        </p:nvSpPr>
        <p:spPr>
          <a:xfrm>
            <a:off x="332052" y="290944"/>
            <a:ext cx="11534599"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a:solidFill>
                  <a:schemeClr val="tx1">
                    <a:lumMod val="95000"/>
                    <a:lumOff val="5000"/>
                  </a:schemeClr>
                </a:solidFill>
                <a:latin typeface="Roboto" panose="02000000000000000000" pitchFamily="2" charset="0"/>
                <a:ea typeface="Roboto" panose="02000000000000000000" pitchFamily="2" charset="0"/>
                <a:cs typeface="Arial" panose="020B0604020202020204" pitchFamily="34" charset="0"/>
              </a:rPr>
              <a:t>Mobilisation réussie des ressources : </a:t>
            </a:r>
            <a:r>
              <a:rPr kumimoji="0" lang="en-US" sz="2400" b="1" i="0" u="none" strike="noStrike" kern="1200" cap="none" spc="0" normalizeH="0" baseline="0" noProof="0">
                <a:ln>
                  <a:noFill/>
                </a:ln>
                <a:solidFill>
                  <a:schemeClr val="tx1">
                    <a:lumMod val="95000"/>
                    <a:lumOff val="5000"/>
                  </a:schemeClr>
                </a:solidFill>
                <a:effectLst/>
                <a:uLnTx/>
                <a:uFillTx/>
                <a:latin typeface="Roboto" panose="02000000000000000000" pitchFamily="2" charset="0"/>
                <a:ea typeface="Roboto" panose="02000000000000000000" pitchFamily="2" charset="0"/>
                <a:cs typeface="Arial" panose="020B0604020202020204" pitchFamily="34" charset="0"/>
              </a:rPr>
              <a:t>Facilité de financement du G5 Sahel pour le désert et l'électricité</a:t>
            </a:r>
          </a:p>
        </p:txBody>
      </p:sp>
      <p:grpSp>
        <p:nvGrpSpPr>
          <p:cNvPr id="9" name="Group 8">
            <a:extLst>
              <a:ext uri="{FF2B5EF4-FFF2-40B4-BE49-F238E27FC236}">
                <a16:creationId xmlns:a16="http://schemas.microsoft.com/office/drawing/2014/main" id="{2F923DC1-0543-4E71-A60A-8D6DD71FA5E4}"/>
              </a:ext>
            </a:extLst>
          </p:cNvPr>
          <p:cNvGrpSpPr/>
          <p:nvPr/>
        </p:nvGrpSpPr>
        <p:grpSpPr>
          <a:xfrm>
            <a:off x="552450" y="2215633"/>
            <a:ext cx="7325748" cy="3332407"/>
            <a:chOff x="6487370" y="1479378"/>
            <a:chExt cx="5803972" cy="2420003"/>
          </a:xfrm>
        </p:grpSpPr>
        <p:pic>
          <p:nvPicPr>
            <p:cNvPr id="10" name="Image 37">
              <a:extLst>
                <a:ext uri="{FF2B5EF4-FFF2-40B4-BE49-F238E27FC236}">
                  <a16:creationId xmlns:a16="http://schemas.microsoft.com/office/drawing/2014/main" id="{A6E283F2-2FB9-454F-84D8-05A23EDEF38E}"/>
                </a:ext>
              </a:extLst>
            </p:cNvPr>
            <p:cNvPicPr>
              <a:picLocks noChangeAspect="1"/>
            </p:cNvPicPr>
            <p:nvPr/>
          </p:nvPicPr>
          <p:blipFill>
            <a:blip r:embed="rId3"/>
            <a:stretch>
              <a:fillRect/>
            </a:stretch>
          </p:blipFill>
          <p:spPr>
            <a:xfrm>
              <a:off x="7068442" y="2442280"/>
              <a:ext cx="1141308" cy="763105"/>
            </a:xfrm>
            <a:prstGeom prst="rect">
              <a:avLst/>
            </a:prstGeom>
          </p:spPr>
        </p:pic>
        <p:grpSp>
          <p:nvGrpSpPr>
            <p:cNvPr id="12" name="Groupe 39">
              <a:extLst>
                <a:ext uri="{FF2B5EF4-FFF2-40B4-BE49-F238E27FC236}">
                  <a16:creationId xmlns:a16="http://schemas.microsoft.com/office/drawing/2014/main" id="{77CA7344-7079-472B-A724-C9E463BEAF8A}"/>
                </a:ext>
              </a:extLst>
            </p:cNvPr>
            <p:cNvGrpSpPr/>
            <p:nvPr/>
          </p:nvGrpSpPr>
          <p:grpSpPr>
            <a:xfrm>
              <a:off x="7151271" y="3320699"/>
              <a:ext cx="724886" cy="578682"/>
              <a:chOff x="2355344" y="1586426"/>
              <a:chExt cx="797375" cy="770226"/>
            </a:xfrm>
          </p:grpSpPr>
          <p:sp>
            <p:nvSpPr>
              <p:cNvPr id="21" name="Rectangle 20">
                <a:extLst>
                  <a:ext uri="{FF2B5EF4-FFF2-40B4-BE49-F238E27FC236}">
                    <a16:creationId xmlns:a16="http://schemas.microsoft.com/office/drawing/2014/main" id="{FE0345E7-8EE5-47FA-B342-45EDF4D0FE17}"/>
                  </a:ext>
                </a:extLst>
              </p:cNvPr>
              <p:cNvSpPr/>
              <p:nvPr/>
            </p:nvSpPr>
            <p:spPr>
              <a:xfrm>
                <a:off x="2355344" y="1608627"/>
                <a:ext cx="797375" cy="748025"/>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20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22" name="Image 41">
                <a:extLst>
                  <a:ext uri="{FF2B5EF4-FFF2-40B4-BE49-F238E27FC236}">
                    <a16:creationId xmlns:a16="http://schemas.microsoft.com/office/drawing/2014/main" id="{61362166-9529-4864-8FDE-75908DCCC829}"/>
                  </a:ext>
                </a:extLst>
              </p:cNvPr>
              <p:cNvPicPr>
                <a:picLocks noChangeAspect="1"/>
              </p:cNvPicPr>
              <p:nvPr/>
            </p:nvPicPr>
            <p:blipFill>
              <a:blip r:embed="rId4"/>
              <a:stretch>
                <a:fillRect/>
              </a:stretch>
            </p:blipFill>
            <p:spPr>
              <a:xfrm>
                <a:off x="2455994" y="1586426"/>
                <a:ext cx="668561" cy="734368"/>
              </a:xfrm>
              <a:prstGeom prst="rect">
                <a:avLst/>
              </a:prstGeom>
            </p:spPr>
          </p:pic>
        </p:grpSp>
        <p:sp>
          <p:nvSpPr>
            <p:cNvPr id="13" name="Rectangle 12">
              <a:extLst>
                <a:ext uri="{FF2B5EF4-FFF2-40B4-BE49-F238E27FC236}">
                  <a16:creationId xmlns:a16="http://schemas.microsoft.com/office/drawing/2014/main" id="{118B0DAD-EE4A-4C28-8717-8D9E373AB871}"/>
                </a:ext>
              </a:extLst>
            </p:cNvPr>
            <p:cNvSpPr/>
            <p:nvPr/>
          </p:nvSpPr>
          <p:spPr>
            <a:xfrm>
              <a:off x="8290673" y="3367425"/>
              <a:ext cx="974427" cy="505015"/>
            </a:xfrm>
            <a:prstGeom prst="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CA" sz="1600" b="1" i="0" u="none" strike="noStrike" kern="0" cap="none" spc="0" normalizeH="0" baseline="0" noProof="0">
                  <a:ln>
                    <a:noFill/>
                  </a:ln>
                  <a:solidFill>
                    <a:prstClr val="white"/>
                  </a:solidFill>
                  <a:effectLst/>
                  <a:uLnTx/>
                  <a:uFillTx/>
                  <a:latin typeface="Roboto" panose="02000000000000000000" pitchFamily="2" charset="0"/>
                  <a:ea typeface="Roboto" panose="02000000000000000000" pitchFamily="2" charset="0"/>
                </a:rPr>
                <a:t>380 MILLIONS D'</a:t>
              </a:r>
              <a:r>
                <a:rPr kumimoji="0" lang="en-US" sz="1600" b="1" i="0" u="none" strike="noStrike" kern="0" cap="none" spc="0" normalizeH="0" baseline="0" noProof="0">
                  <a:ln>
                    <a:noFill/>
                  </a:ln>
                  <a:solidFill>
                    <a:prstClr val="white"/>
                  </a:solidFill>
                  <a:effectLst/>
                  <a:uLnTx/>
                  <a:uFillTx/>
                  <a:latin typeface="Roboto" panose="02000000000000000000" pitchFamily="2" charset="0"/>
                  <a:ea typeface="Roboto" panose="02000000000000000000" pitchFamily="2" charset="0"/>
                </a:rPr>
                <a:t>USD</a:t>
              </a:r>
              <a:endParaRPr kumimoji="0" lang="fr-FR" sz="1600" b="0" i="0" u="none" strike="noStrike" kern="0" cap="none" spc="0" normalizeH="0" baseline="0" noProof="0">
                <a:ln>
                  <a:noFill/>
                </a:ln>
                <a:solidFill>
                  <a:prstClr val="white"/>
                </a:solidFill>
                <a:effectLst/>
                <a:uLnTx/>
                <a:uFillTx/>
                <a:latin typeface="Roboto" panose="02000000000000000000" pitchFamily="2" charset="0"/>
                <a:ea typeface="Roboto" panose="02000000000000000000" pitchFamily="2" charset="0"/>
              </a:endParaRPr>
            </a:p>
          </p:txBody>
        </p:sp>
        <p:sp>
          <p:nvSpPr>
            <p:cNvPr id="14" name="Rectangle 13">
              <a:extLst>
                <a:ext uri="{FF2B5EF4-FFF2-40B4-BE49-F238E27FC236}">
                  <a16:creationId xmlns:a16="http://schemas.microsoft.com/office/drawing/2014/main" id="{5280EE8D-054E-44C6-9C66-3A94106DFCD8}"/>
                </a:ext>
              </a:extLst>
            </p:cNvPr>
            <p:cNvSpPr/>
            <p:nvPr/>
          </p:nvSpPr>
          <p:spPr>
            <a:xfrm>
              <a:off x="9613229" y="2609343"/>
              <a:ext cx="1040751" cy="507685"/>
            </a:xfrm>
            <a:prstGeom prst="rect">
              <a:avLst/>
            </a:prstGeom>
            <a:solidFill>
              <a:sysClr val="window" lastClr="FFFFFF"/>
            </a:solidFill>
            <a:ln w="25400" cap="flat" cmpd="sng" algn="ctr">
              <a:solidFill>
                <a:srgbClr val="0F7F1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600" b="1" i="0" u="none" strike="noStrike" kern="0" cap="none" spc="0" normalizeH="0" baseline="0" noProof="0">
                  <a:ln>
                    <a:noFill/>
                  </a:ln>
                  <a:solidFill>
                    <a:srgbClr val="0F7F12"/>
                  </a:solidFill>
                  <a:effectLst/>
                  <a:uLnTx/>
                  <a:uFillTx/>
                  <a:latin typeface="Roboto" panose="02000000000000000000" pitchFamily="2" charset="0"/>
                  <a:ea typeface="Roboto" panose="02000000000000000000" pitchFamily="2" charset="0"/>
                </a:rPr>
                <a:t>SECTEUR PRIVÉ</a:t>
              </a:r>
            </a:p>
          </p:txBody>
        </p:sp>
        <p:sp>
          <p:nvSpPr>
            <p:cNvPr id="15" name="Rectangle 14">
              <a:extLst>
                <a:ext uri="{FF2B5EF4-FFF2-40B4-BE49-F238E27FC236}">
                  <a16:creationId xmlns:a16="http://schemas.microsoft.com/office/drawing/2014/main" id="{9F3F02F1-E2A5-4978-A5D8-2176D22970A4}"/>
                </a:ext>
              </a:extLst>
            </p:cNvPr>
            <p:cNvSpPr/>
            <p:nvPr/>
          </p:nvSpPr>
          <p:spPr>
            <a:xfrm>
              <a:off x="10869570" y="2609342"/>
              <a:ext cx="974427" cy="505015"/>
            </a:xfrm>
            <a:prstGeom prst="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a:ln>
                    <a:noFill/>
                  </a:ln>
                  <a:solidFill>
                    <a:prstClr val="white"/>
                  </a:solidFill>
                  <a:effectLst/>
                  <a:uLnTx/>
                  <a:uFillTx/>
                  <a:latin typeface="Roboto" panose="02000000000000000000" pitchFamily="2" charset="0"/>
                  <a:ea typeface="Roboto" panose="02000000000000000000" pitchFamily="2" charset="0"/>
                </a:rPr>
                <a:t>162 MILLIONS D'</a:t>
              </a:r>
              <a:r>
                <a:rPr kumimoji="0" lang="en-US" sz="1600" b="1" i="0" u="none" strike="noStrike" kern="0" cap="none" spc="0" normalizeH="0" baseline="0" noProof="0">
                  <a:ln>
                    <a:noFill/>
                  </a:ln>
                  <a:solidFill>
                    <a:prstClr val="white"/>
                  </a:solidFill>
                  <a:effectLst/>
                  <a:uLnTx/>
                  <a:uFillTx/>
                  <a:latin typeface="Roboto" panose="02000000000000000000" pitchFamily="2" charset="0"/>
                  <a:ea typeface="Roboto" panose="02000000000000000000" pitchFamily="2" charset="0"/>
                </a:rPr>
                <a:t>USD</a:t>
              </a:r>
              <a:endParaRPr kumimoji="0" lang="fr-FR" sz="1600" b="0" i="0" u="none" strike="noStrike" kern="0" cap="none" spc="0" normalizeH="0" baseline="0" noProof="0">
                <a:ln>
                  <a:noFill/>
                </a:ln>
                <a:solidFill>
                  <a:prstClr val="white"/>
                </a:solidFill>
                <a:effectLst/>
                <a:uLnTx/>
                <a:uFillTx/>
                <a:latin typeface="Roboto" panose="02000000000000000000" pitchFamily="2" charset="0"/>
                <a:ea typeface="Roboto" panose="02000000000000000000" pitchFamily="2" charset="0"/>
              </a:endParaRPr>
            </a:p>
          </p:txBody>
        </p:sp>
        <p:sp>
          <p:nvSpPr>
            <p:cNvPr id="17" name="Rectangle 16">
              <a:extLst>
                <a:ext uri="{FF2B5EF4-FFF2-40B4-BE49-F238E27FC236}">
                  <a16:creationId xmlns:a16="http://schemas.microsoft.com/office/drawing/2014/main" id="{AE4C9D33-E9E1-4C3A-869B-69F04AE03FC6}"/>
                </a:ext>
              </a:extLst>
            </p:cNvPr>
            <p:cNvSpPr/>
            <p:nvPr/>
          </p:nvSpPr>
          <p:spPr>
            <a:xfrm>
              <a:off x="9613229" y="3352899"/>
              <a:ext cx="1040751" cy="495318"/>
            </a:xfrm>
            <a:prstGeom prst="rect">
              <a:avLst/>
            </a:prstGeom>
            <a:solidFill>
              <a:sysClr val="window" lastClr="FFFFFF"/>
            </a:solidFill>
            <a:ln w="25400" cap="flat" cmpd="sng" algn="ctr">
              <a:solidFill>
                <a:srgbClr val="0F7F1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fr-FR" sz="1600" b="1" kern="0">
                  <a:solidFill>
                    <a:srgbClr val="0F7F12"/>
                  </a:solidFill>
                  <a:latin typeface="Roboto" panose="02000000000000000000" pitchFamily="2" charset="0"/>
                  <a:ea typeface="Roboto" panose="02000000000000000000" pitchFamily="2" charset="0"/>
                </a:rPr>
                <a:t>CO -FINANCEMENT</a:t>
              </a:r>
              <a:endParaRPr kumimoji="0" lang="fr-FR" sz="1600" b="1" i="0" u="none" strike="noStrike" kern="0" cap="none" spc="0" normalizeH="0" baseline="0" noProof="0">
                <a:ln>
                  <a:noFill/>
                </a:ln>
                <a:solidFill>
                  <a:srgbClr val="0F7F12"/>
                </a:solidFill>
                <a:effectLst/>
                <a:uLnTx/>
                <a:uFillTx/>
                <a:latin typeface="Roboto" panose="02000000000000000000" pitchFamily="2" charset="0"/>
                <a:ea typeface="Roboto" panose="02000000000000000000" pitchFamily="2" charset="0"/>
              </a:endParaRPr>
            </a:p>
          </p:txBody>
        </p:sp>
        <p:sp>
          <p:nvSpPr>
            <p:cNvPr id="18" name="Rectangle 17">
              <a:extLst>
                <a:ext uri="{FF2B5EF4-FFF2-40B4-BE49-F238E27FC236}">
                  <a16:creationId xmlns:a16="http://schemas.microsoft.com/office/drawing/2014/main" id="{0C6CF04C-6CF0-4507-A324-6E2FA151CB8B}"/>
                </a:ext>
              </a:extLst>
            </p:cNvPr>
            <p:cNvSpPr/>
            <p:nvPr/>
          </p:nvSpPr>
          <p:spPr>
            <a:xfrm>
              <a:off x="10869569" y="3352899"/>
              <a:ext cx="974427" cy="505015"/>
            </a:xfrm>
            <a:prstGeom prst="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a:ln>
                    <a:noFill/>
                  </a:ln>
                  <a:solidFill>
                    <a:prstClr val="white"/>
                  </a:solidFill>
                  <a:effectLst/>
                  <a:uLnTx/>
                  <a:uFillTx/>
                  <a:latin typeface="Roboto" panose="02000000000000000000" pitchFamily="2" charset="0"/>
                  <a:ea typeface="Roboto" panose="02000000000000000000" pitchFamily="2" charset="0"/>
                </a:rPr>
                <a:t>275 MILLIONS D'</a:t>
              </a:r>
              <a:r>
                <a:rPr kumimoji="0" lang="en-US" sz="1600" b="1" i="0" u="none" strike="noStrike" kern="0" cap="none" spc="0" normalizeH="0" baseline="0" noProof="0">
                  <a:ln>
                    <a:noFill/>
                  </a:ln>
                  <a:solidFill>
                    <a:prstClr val="white"/>
                  </a:solidFill>
                  <a:effectLst/>
                  <a:uLnTx/>
                  <a:uFillTx/>
                  <a:latin typeface="Roboto" panose="02000000000000000000" pitchFamily="2" charset="0"/>
                  <a:ea typeface="Roboto" panose="02000000000000000000" pitchFamily="2" charset="0"/>
                </a:rPr>
                <a:t>USD</a:t>
              </a:r>
              <a:endParaRPr kumimoji="0" lang="fr-FR" sz="1600" b="0" i="0" u="none" strike="noStrike" kern="0" cap="none" spc="0" normalizeH="0" baseline="0" noProof="0">
                <a:ln>
                  <a:noFill/>
                </a:ln>
                <a:solidFill>
                  <a:prstClr val="white"/>
                </a:solidFill>
                <a:effectLst/>
                <a:uLnTx/>
                <a:uFillTx/>
                <a:latin typeface="Roboto" panose="02000000000000000000" pitchFamily="2" charset="0"/>
                <a:ea typeface="Roboto" panose="02000000000000000000" pitchFamily="2" charset="0"/>
              </a:endParaRPr>
            </a:p>
          </p:txBody>
        </p:sp>
        <p:sp>
          <p:nvSpPr>
            <p:cNvPr id="19" name="Rectangle 18">
              <a:extLst>
                <a:ext uri="{FF2B5EF4-FFF2-40B4-BE49-F238E27FC236}">
                  <a16:creationId xmlns:a16="http://schemas.microsoft.com/office/drawing/2014/main" id="{91133025-6071-48C7-A37F-3E4FE3BDB0D2}"/>
                </a:ext>
              </a:extLst>
            </p:cNvPr>
            <p:cNvSpPr/>
            <p:nvPr/>
          </p:nvSpPr>
          <p:spPr>
            <a:xfrm>
              <a:off x="7876157" y="1479378"/>
              <a:ext cx="4415185" cy="725471"/>
            </a:xfrm>
            <a:prstGeom prst="rect">
              <a:avLst/>
            </a:prstGeom>
            <a:gradFill>
              <a:gsLst>
                <a:gs pos="37000">
                  <a:srgbClr val="92D050"/>
                </a:gs>
                <a:gs pos="5000">
                  <a:sysClr val="window" lastClr="FFFFFF">
                    <a:lumMod val="75000"/>
                  </a:sysClr>
                </a:gs>
                <a:gs pos="100000">
                  <a:sysClr val="window" lastClr="FFFFFF">
                    <a:alpha val="0"/>
                  </a:sysClr>
                </a:gs>
              </a:gsLst>
              <a:lin ang="2700000" scaled="0"/>
            </a:gradFill>
            <a:ln w="12700" cap="flat" cmpd="sng" algn="ctr">
              <a:noFill/>
              <a:prstDash val="solid"/>
              <a:miter lim="800000"/>
            </a:ln>
            <a:effectLst/>
          </p:spPr>
          <p:txBody>
            <a:bodyPr rtlCol="0" anchor="ctr"/>
            <a:lstStyle/>
            <a:p>
              <a:pPr marL="0" marR="0" lvl="1" indent="0" algn="ctr" defTabSz="914400" eaLnBrk="1" fontAlgn="auto" latinLnBrk="0" hangingPunct="1">
                <a:lnSpc>
                  <a:spcPct val="100000"/>
                </a:lnSpc>
                <a:spcBef>
                  <a:spcPts val="0"/>
                </a:spcBef>
                <a:spcAft>
                  <a:spcPts val="0"/>
                </a:spcAft>
                <a:buClr>
                  <a:srgbClr val="14841B"/>
                </a:buClr>
                <a:buSzPct val="100000"/>
                <a:buFontTx/>
                <a:buNone/>
                <a:tabLst/>
                <a:defRPr/>
              </a:pPr>
              <a:r>
                <a:rPr kumimoji="0" lang="fr-FR" sz="2400" b="1" i="0" u="none" strike="noStrike" kern="0" cap="none" spc="0" normalizeH="0" baseline="0" noProof="0">
                  <a:ln>
                    <a:noFill/>
                  </a:ln>
                  <a:solidFill>
                    <a:prstClr val="black"/>
                  </a:solidFill>
                  <a:effectLst/>
                  <a:uLnTx/>
                  <a:uFillTx/>
                  <a:latin typeface="Amasis MT Pro Black" panose="02040A04050005020304" pitchFamily="18" charset="0"/>
                  <a:sym typeface="Wingdings" panose="05000000000000000000" pitchFamily="2" charset="2"/>
                </a:rPr>
                <a:t>Effet catalyseur du </a:t>
              </a:r>
              <a:r>
                <a:rPr kumimoji="0" lang="fr-FR" sz="2400" b="1" i="0" u="none" strike="noStrike" kern="0" cap="none" spc="0" normalizeH="0" baseline="0" noProof="0" err="1">
                  <a:ln>
                    <a:noFill/>
                  </a:ln>
                  <a:solidFill>
                    <a:prstClr val="black"/>
                  </a:solidFill>
                  <a:effectLst/>
                  <a:uLnTx/>
                  <a:uFillTx/>
                  <a:latin typeface="Amasis MT Pro Black" panose="02040A04050005020304" pitchFamily="18" charset="0"/>
                  <a:sym typeface="Wingdings" panose="05000000000000000000" pitchFamily="2" charset="2"/>
                </a:rPr>
                <a:t>financement</a:t>
              </a:r>
            </a:p>
          </p:txBody>
        </p:sp>
        <p:sp>
          <p:nvSpPr>
            <p:cNvPr id="20" name="Oval 102">
              <a:extLst>
                <a:ext uri="{FF2B5EF4-FFF2-40B4-BE49-F238E27FC236}">
                  <a16:creationId xmlns:a16="http://schemas.microsoft.com/office/drawing/2014/main" id="{A16A67F9-33DC-4E6D-A19C-F705A49DF233}"/>
                </a:ext>
              </a:extLst>
            </p:cNvPr>
            <p:cNvSpPr>
              <a:spLocks noChangeAspect="1"/>
            </p:cNvSpPr>
            <p:nvPr/>
          </p:nvSpPr>
          <p:spPr>
            <a:xfrm>
              <a:off x="6487370" y="1487487"/>
              <a:ext cx="1511523" cy="766203"/>
            </a:xfrm>
            <a:prstGeom prst="ellipse">
              <a:avLst/>
            </a:prstGeom>
            <a:solidFill>
              <a:sysClr val="window" lastClr="FFFFFF"/>
            </a:solidFill>
            <a:ln w="31750">
              <a:solidFill>
                <a:srgbClr val="0F7F12"/>
              </a:solidFill>
              <a:prstDash val="solid"/>
              <a:round/>
              <a:headEnd/>
              <a:tailEnd/>
            </a:ln>
          </p:spPr>
          <p:txBody>
            <a:bodyPr vert="horz" wrap="square" lIns="71981" tIns="91416" rIns="71981" bIns="91416" numCol="1" anchor="ctr" anchorCtr="1"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itchFamily="34" charset="0"/>
                </a:rPr>
                <a:t>~ 1 MILLIARD DE DOLLARS US</a:t>
              </a:r>
            </a:p>
          </p:txBody>
        </p:sp>
      </p:grpSp>
      <p:sp>
        <p:nvSpPr>
          <p:cNvPr id="35" name="Rectangle 34">
            <a:extLst>
              <a:ext uri="{FF2B5EF4-FFF2-40B4-BE49-F238E27FC236}">
                <a16:creationId xmlns:a16="http://schemas.microsoft.com/office/drawing/2014/main" id="{84C89A3E-83FF-4175-A2B3-36971E90F2B2}"/>
              </a:ext>
            </a:extLst>
          </p:cNvPr>
          <p:cNvSpPr/>
          <p:nvPr/>
        </p:nvSpPr>
        <p:spPr>
          <a:xfrm>
            <a:off x="2840925" y="3771039"/>
            <a:ext cx="1208950" cy="703619"/>
          </a:xfrm>
          <a:prstGeom prst="rect">
            <a:avLst/>
          </a:prstGeom>
          <a:solidFill>
            <a:schemeClr val="accent1">
              <a:lumMod val="7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solidFill>
                  <a:prstClr val="white"/>
                </a:solidFill>
                <a:effectLst/>
                <a:uLnTx/>
                <a:uFillTx/>
                <a:latin typeface="Roboto" panose="02000000000000000000" pitchFamily="2" charset="0"/>
                <a:ea typeface="Roboto" panose="02000000000000000000" pitchFamily="2" charset="0"/>
              </a:rPr>
              <a:t>150 MILLIONS D'USD</a:t>
            </a:r>
            <a:endParaRPr kumimoji="0" lang="fr-FR" sz="1600" b="0" i="0" u="none" strike="noStrike" kern="0" cap="none" spc="0" normalizeH="0" baseline="0" noProof="0">
              <a:ln>
                <a:noFill/>
              </a:ln>
              <a:solidFill>
                <a:srgbClr val="37328C"/>
              </a:solidFill>
              <a:effectLst/>
              <a:uLnTx/>
              <a:uFillTx/>
              <a:latin typeface="Roboto" panose="02000000000000000000" pitchFamily="2" charset="0"/>
              <a:ea typeface="Roboto" panose="02000000000000000000" pitchFamily="2" charset="0"/>
            </a:endParaRPr>
          </a:p>
        </p:txBody>
      </p:sp>
      <p:sp>
        <p:nvSpPr>
          <p:cNvPr id="24" name="TextBox 23">
            <a:extLst>
              <a:ext uri="{FF2B5EF4-FFF2-40B4-BE49-F238E27FC236}">
                <a16:creationId xmlns:a16="http://schemas.microsoft.com/office/drawing/2014/main" id="{8AAC0861-B5B0-4E04-A05A-4E910A4FC5D4}"/>
              </a:ext>
            </a:extLst>
          </p:cNvPr>
          <p:cNvSpPr txBox="1"/>
          <p:nvPr/>
        </p:nvSpPr>
        <p:spPr>
          <a:xfrm>
            <a:off x="490152" y="1039873"/>
            <a:ext cx="11078394" cy="846386"/>
          </a:xfrm>
          <a:prstGeom prst="rect">
            <a:avLst/>
          </a:prstGeom>
          <a:noFill/>
        </p:spPr>
        <p:txBody>
          <a:bodyPr wrap="square" rtlCol="0">
            <a:spAutoFit/>
          </a:bodyPr>
          <a:lstStyle/>
          <a:p>
            <a:r>
              <a:rPr lang="en-US" sz="1600">
                <a:effectLst/>
                <a:latin typeface="Roboto" panose="02000000000000000000" pitchFamily="2" charset="0"/>
                <a:ea typeface="Roboto" panose="02000000000000000000" pitchFamily="2" charset="0"/>
              </a:rPr>
              <a:t>La Facilité de financement "Desert to Power G5 Sahel" a été approuvée en février 2022 dans le but de </a:t>
            </a:r>
            <a:r>
              <a:rPr lang="en-US" sz="1600" b="1">
                <a:solidFill>
                  <a:schemeClr val="accent1">
                    <a:lumMod val="75000"/>
                  </a:schemeClr>
                </a:solidFill>
                <a:effectLst/>
                <a:latin typeface="Roboto" panose="02000000000000000000" pitchFamily="2" charset="0"/>
                <a:ea typeface="Roboto" panose="02000000000000000000" pitchFamily="2" charset="0"/>
              </a:rPr>
              <a:t>développer une filière de production d'électricité résiliente au climat </a:t>
            </a:r>
            <a:r>
              <a:rPr lang="en-US" sz="1600">
                <a:effectLst/>
                <a:latin typeface="Roboto" panose="02000000000000000000" pitchFamily="2" charset="0"/>
                <a:ea typeface="Roboto" panose="02000000000000000000" pitchFamily="2" charset="0"/>
              </a:rPr>
              <a:t>et à </a:t>
            </a:r>
            <a:r>
              <a:rPr lang="en-US" sz="1600" b="1">
                <a:solidFill>
                  <a:schemeClr val="accent1">
                    <a:lumMod val="75000"/>
                  </a:schemeClr>
                </a:solidFill>
                <a:effectLst/>
                <a:latin typeface="Roboto" panose="02000000000000000000" pitchFamily="2" charset="0"/>
                <a:ea typeface="Roboto" panose="02000000000000000000" pitchFamily="2" charset="0"/>
              </a:rPr>
              <a:t>faibles émissions </a:t>
            </a:r>
            <a:r>
              <a:rPr lang="en-US" sz="1600">
                <a:effectLst/>
                <a:latin typeface="Roboto" panose="02000000000000000000" pitchFamily="2" charset="0"/>
                <a:ea typeface="Roboto" panose="02000000000000000000" pitchFamily="2" charset="0"/>
              </a:rPr>
              <a:t>dans les pays du G5 Sahel en augmentant la </a:t>
            </a:r>
            <a:r>
              <a:rPr lang="en-US" sz="1600" b="1">
                <a:solidFill>
                  <a:schemeClr val="accent1">
                    <a:lumMod val="75000"/>
                  </a:schemeClr>
                </a:solidFill>
                <a:effectLst/>
                <a:latin typeface="Roboto" panose="02000000000000000000" pitchFamily="2" charset="0"/>
                <a:ea typeface="Roboto" panose="02000000000000000000" pitchFamily="2" charset="0"/>
              </a:rPr>
              <a:t>production d'énergie solaire </a:t>
            </a:r>
            <a:r>
              <a:rPr lang="en-US" sz="1600">
                <a:effectLst/>
                <a:latin typeface="Roboto" panose="02000000000000000000" pitchFamily="2" charset="0"/>
                <a:ea typeface="Roboto" panose="02000000000000000000" pitchFamily="2" charset="0"/>
              </a:rPr>
              <a:t>et l'</a:t>
            </a:r>
            <a:r>
              <a:rPr lang="en-US" sz="1600" b="1">
                <a:solidFill>
                  <a:schemeClr val="accent1">
                    <a:lumMod val="75000"/>
                  </a:schemeClr>
                </a:solidFill>
                <a:effectLst/>
                <a:latin typeface="Roboto" panose="02000000000000000000" pitchFamily="2" charset="0"/>
                <a:ea typeface="Roboto" panose="02000000000000000000" pitchFamily="2" charset="0"/>
              </a:rPr>
              <a:t>accès à l'électricité</a:t>
            </a:r>
            <a:r>
              <a:rPr lang="en-US" sz="1600">
                <a:effectLst/>
                <a:latin typeface="Roboto" panose="02000000000000000000" pitchFamily="2" charset="0"/>
                <a:ea typeface="Roboto" panose="02000000000000000000" pitchFamily="2" charset="0"/>
              </a:rPr>
              <a:t>. La </a:t>
            </a:r>
            <a:r>
              <a:rPr lang="en-US" sz="1600">
                <a:latin typeface="Roboto" panose="02000000000000000000" pitchFamily="2" charset="0"/>
                <a:ea typeface="Roboto" panose="02000000000000000000" pitchFamily="2" charset="0"/>
              </a:rPr>
              <a:t>facilité </a:t>
            </a:r>
            <a:r>
              <a:rPr lang="en-US" sz="1600">
                <a:effectLst/>
                <a:latin typeface="Roboto" panose="02000000000000000000" pitchFamily="2" charset="0"/>
                <a:ea typeface="Roboto" panose="02000000000000000000" pitchFamily="2" charset="0"/>
              </a:rPr>
              <a:t>sera </a:t>
            </a:r>
            <a:r>
              <a:rPr lang="en-US" sz="1600" b="1">
                <a:solidFill>
                  <a:schemeClr val="accent1">
                    <a:lumMod val="75000"/>
                  </a:schemeClr>
                </a:solidFill>
                <a:effectLst/>
                <a:latin typeface="Roboto" panose="02000000000000000000" pitchFamily="2" charset="0"/>
                <a:ea typeface="Roboto" panose="02000000000000000000" pitchFamily="2" charset="0"/>
              </a:rPr>
              <a:t>déployée sur une période de sept ans</a:t>
            </a:r>
            <a:r>
              <a:rPr lang="en-US" sz="1700">
                <a:effectLst/>
                <a:latin typeface="Roboto" panose="02000000000000000000" pitchFamily="2" charset="0"/>
                <a:ea typeface="Roboto" panose="02000000000000000000" pitchFamily="2" charset="0"/>
              </a:rPr>
              <a:t>.</a:t>
            </a:r>
            <a:endParaRPr lang="en-GB" sz="1700">
              <a:effectLst/>
              <a:latin typeface="Roboto" panose="02000000000000000000" pitchFamily="2" charset="0"/>
              <a:ea typeface="Roboto" panose="02000000000000000000" pitchFamily="2" charset="0"/>
            </a:endParaRPr>
          </a:p>
        </p:txBody>
      </p:sp>
      <p:sp>
        <p:nvSpPr>
          <p:cNvPr id="33" name="Rectangle 32">
            <a:extLst>
              <a:ext uri="{FF2B5EF4-FFF2-40B4-BE49-F238E27FC236}">
                <a16:creationId xmlns:a16="http://schemas.microsoft.com/office/drawing/2014/main" id="{2DB59646-F4A4-41FB-ADAC-FCB5A8128573}"/>
              </a:ext>
            </a:extLst>
          </p:cNvPr>
          <p:cNvSpPr/>
          <p:nvPr/>
        </p:nvSpPr>
        <p:spPr>
          <a:xfrm>
            <a:off x="8221897" y="2172123"/>
            <a:ext cx="3479951" cy="998992"/>
          </a:xfrm>
          <a:prstGeom prst="rect">
            <a:avLst/>
          </a:prstGeom>
          <a:gradFill>
            <a:gsLst>
              <a:gs pos="37000">
                <a:srgbClr val="92D050"/>
              </a:gs>
              <a:gs pos="5000">
                <a:sysClr val="window" lastClr="FFFFFF">
                  <a:lumMod val="75000"/>
                </a:sysClr>
              </a:gs>
              <a:gs pos="100000">
                <a:sysClr val="window" lastClr="FFFFFF">
                  <a:alpha val="0"/>
                </a:sysClr>
              </a:gs>
            </a:gsLst>
            <a:lin ang="2700000" scaled="0"/>
          </a:gradFill>
          <a:ln w="12700" cap="flat" cmpd="sng" algn="ctr">
            <a:noFill/>
            <a:prstDash val="solid"/>
            <a:miter lim="800000"/>
          </a:ln>
          <a:effectLst/>
        </p:spPr>
        <p:txBody>
          <a:bodyPr rtlCol="0" anchor="ctr"/>
          <a:lstStyle/>
          <a:p>
            <a:pPr algn="ctr">
              <a:buClr>
                <a:srgbClr val="14841B"/>
              </a:buClr>
              <a:buSzPct val="100000"/>
              <a:defRPr/>
            </a:pPr>
            <a:r>
              <a:rPr lang="en-US" sz="2400" b="1">
                <a:solidFill>
                  <a:prstClr val="black"/>
                </a:solidFill>
                <a:latin typeface="Amasis MT Pro" panose="02040504050005020304" pitchFamily="18" charset="0"/>
                <a:ea typeface="Roboto" panose="02000000000000000000" pitchFamily="2" charset="0"/>
                <a:cs typeface="Arial" panose="020B0604020202020204" pitchFamily="34" charset="0"/>
                <a:sym typeface="Wingdings" panose="05000000000000000000" pitchFamily="2" charset="2"/>
              </a:rPr>
              <a:t>Composants de la facilité </a:t>
            </a:r>
            <a:endParaRPr kumimoji="0" lang="fr-FR" sz="2400" b="1" i="0" u="none" strike="noStrike" kern="0" cap="none" spc="0" normalizeH="0" baseline="0" noProof="0">
              <a:ln>
                <a:noFill/>
              </a:ln>
              <a:solidFill>
                <a:prstClr val="black"/>
              </a:solidFill>
              <a:effectLst/>
              <a:uLnTx/>
              <a:uFillTx/>
              <a:latin typeface="Amasis MT Pro" panose="02040504050005020304" pitchFamily="18" charset="0"/>
              <a:ea typeface="Roboto" panose="02000000000000000000" pitchFamily="2" charset="0"/>
              <a:cs typeface="Arial" panose="020B0604020202020204" pitchFamily="34" charset="0"/>
              <a:sym typeface="Wingdings" panose="05000000000000000000" pitchFamily="2" charset="2"/>
            </a:endParaRPr>
          </a:p>
        </p:txBody>
      </p:sp>
      <p:sp>
        <p:nvSpPr>
          <p:cNvPr id="2" name="Rectangle 1">
            <a:extLst>
              <a:ext uri="{FF2B5EF4-FFF2-40B4-BE49-F238E27FC236}">
                <a16:creationId xmlns:a16="http://schemas.microsoft.com/office/drawing/2014/main" id="{E1A80A7D-9BFB-1C19-3371-59E42979781F}"/>
              </a:ext>
            </a:extLst>
          </p:cNvPr>
          <p:cNvSpPr/>
          <p:nvPr/>
        </p:nvSpPr>
        <p:spPr>
          <a:xfrm>
            <a:off x="0" y="6489700"/>
            <a:ext cx="1104900" cy="368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Oval 27">
            <a:extLst>
              <a:ext uri="{FF2B5EF4-FFF2-40B4-BE49-F238E27FC236}">
                <a16:creationId xmlns:a16="http://schemas.microsoft.com/office/drawing/2014/main" id="{7E0E33B2-F3C9-41BE-9D18-5C1E80187688}"/>
              </a:ext>
            </a:extLst>
          </p:cNvPr>
          <p:cNvSpPr/>
          <p:nvPr/>
        </p:nvSpPr>
        <p:spPr>
          <a:xfrm>
            <a:off x="8153365" y="3412524"/>
            <a:ext cx="784288" cy="78428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Lato Light" panose="020F0502020204030203" pitchFamily="34" charset="0"/>
            </a:endParaRPr>
          </a:p>
        </p:txBody>
      </p:sp>
      <p:sp>
        <p:nvSpPr>
          <p:cNvPr id="29" name="TextBox 28">
            <a:extLst>
              <a:ext uri="{FF2B5EF4-FFF2-40B4-BE49-F238E27FC236}">
                <a16:creationId xmlns:a16="http://schemas.microsoft.com/office/drawing/2014/main" id="{D8997D37-9F95-4516-86E0-E8B9FA32BD48}"/>
              </a:ext>
            </a:extLst>
          </p:cNvPr>
          <p:cNvSpPr txBox="1"/>
          <p:nvPr/>
        </p:nvSpPr>
        <p:spPr>
          <a:xfrm>
            <a:off x="9030838" y="3550067"/>
            <a:ext cx="2671009" cy="584775"/>
          </a:xfrm>
          <a:prstGeom prst="rect">
            <a:avLst/>
          </a:prstGeom>
          <a:noFill/>
        </p:spPr>
        <p:txBody>
          <a:bodyPr wrap="square" rtlCol="0" anchor="ctr" anchorCtr="0">
            <a:spAutoFit/>
          </a:bodyPr>
          <a:lstStyle/>
          <a:p>
            <a:r>
              <a:rPr lang="en-US" sz="1600" b="1" dirty="0">
                <a:solidFill>
                  <a:schemeClr val="tx2"/>
                </a:solidFill>
                <a:latin typeface="Poppins" pitchFamily="2" charset="77"/>
                <a:ea typeface="League Spartan" charset="0"/>
                <a:cs typeface="Poppins" pitchFamily="2" charset="77"/>
              </a:rPr>
              <a:t>1. INVESTISSEMENTS DANS LE RÉSEAU ET STOCKAGE EN BATTERIE</a:t>
            </a:r>
          </a:p>
        </p:txBody>
      </p:sp>
      <p:sp>
        <p:nvSpPr>
          <p:cNvPr id="31" name="Oval 30">
            <a:extLst>
              <a:ext uri="{FF2B5EF4-FFF2-40B4-BE49-F238E27FC236}">
                <a16:creationId xmlns:a16="http://schemas.microsoft.com/office/drawing/2014/main" id="{819E53F1-87F3-4299-B375-4009EAD09646}"/>
              </a:ext>
            </a:extLst>
          </p:cNvPr>
          <p:cNvSpPr/>
          <p:nvPr/>
        </p:nvSpPr>
        <p:spPr>
          <a:xfrm>
            <a:off x="8171203" y="4322273"/>
            <a:ext cx="784288" cy="784288"/>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Lato Light" panose="020F0502020204030203" pitchFamily="34" charset="0"/>
            </a:endParaRPr>
          </a:p>
        </p:txBody>
      </p:sp>
      <p:sp>
        <p:nvSpPr>
          <p:cNvPr id="32" name="TextBox 31">
            <a:extLst>
              <a:ext uri="{FF2B5EF4-FFF2-40B4-BE49-F238E27FC236}">
                <a16:creationId xmlns:a16="http://schemas.microsoft.com/office/drawing/2014/main" id="{6030E7E7-C061-4C9C-80FF-336B9BC53B61}"/>
              </a:ext>
            </a:extLst>
          </p:cNvPr>
          <p:cNvSpPr txBox="1"/>
          <p:nvPr/>
        </p:nvSpPr>
        <p:spPr>
          <a:xfrm>
            <a:off x="8999857" y="4422029"/>
            <a:ext cx="2709819" cy="584775"/>
          </a:xfrm>
          <a:prstGeom prst="rect">
            <a:avLst/>
          </a:prstGeom>
          <a:noFill/>
        </p:spPr>
        <p:txBody>
          <a:bodyPr wrap="square" rtlCol="0" anchor="ctr" anchorCtr="0">
            <a:spAutoFit/>
          </a:bodyPr>
          <a:lstStyle/>
          <a:p>
            <a:r>
              <a:rPr lang="en-US" sz="1600" b="1">
                <a:solidFill>
                  <a:schemeClr val="tx2"/>
                </a:solidFill>
                <a:latin typeface="Poppins" pitchFamily="2" charset="77"/>
                <a:ea typeface="League Spartan" charset="0"/>
                <a:cs typeface="Poppins" pitchFamily="2" charset="77"/>
              </a:rPr>
              <a:t>2. </a:t>
            </a:r>
            <a:r>
              <a:rPr lang="en-GB" sz="1600" b="1">
                <a:solidFill>
                  <a:schemeClr val="tx2"/>
                </a:solidFill>
                <a:latin typeface="Poppins" pitchFamily="2" charset="77"/>
                <a:cs typeface="Poppins" pitchFamily="2" charset="77"/>
              </a:rPr>
              <a:t>PRODUCTION D'ÉNERGIE SOLAIRE </a:t>
            </a:r>
            <a:r>
              <a:rPr lang="en-US" sz="1600" b="1">
                <a:solidFill>
                  <a:schemeClr val="tx2"/>
                </a:solidFill>
                <a:latin typeface="Poppins" pitchFamily="2" charset="77"/>
                <a:ea typeface="League Spartan" charset="0"/>
                <a:cs typeface="Poppins" pitchFamily="2" charset="77"/>
              </a:rPr>
              <a:t>À GRANDE ÉCHELLE </a:t>
            </a:r>
            <a:endParaRPr lang="en-US" sz="1600" b="1">
              <a:solidFill>
                <a:schemeClr val="tx2"/>
              </a:solidFill>
              <a:latin typeface="Poppins" pitchFamily="2" charset="77"/>
              <a:cs typeface="Poppins" pitchFamily="2" charset="77"/>
            </a:endParaRPr>
          </a:p>
        </p:txBody>
      </p:sp>
      <p:sp>
        <p:nvSpPr>
          <p:cNvPr id="37" name="Oval 36">
            <a:extLst>
              <a:ext uri="{FF2B5EF4-FFF2-40B4-BE49-F238E27FC236}">
                <a16:creationId xmlns:a16="http://schemas.microsoft.com/office/drawing/2014/main" id="{48536028-CCC6-453E-B0DD-6A8C79C23B9F}"/>
              </a:ext>
            </a:extLst>
          </p:cNvPr>
          <p:cNvSpPr/>
          <p:nvPr/>
        </p:nvSpPr>
        <p:spPr>
          <a:xfrm>
            <a:off x="8185849" y="5240817"/>
            <a:ext cx="784288" cy="7842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Lato Light" panose="020F0502020204030203" pitchFamily="34" charset="0"/>
            </a:endParaRPr>
          </a:p>
        </p:txBody>
      </p:sp>
      <p:sp>
        <p:nvSpPr>
          <p:cNvPr id="38" name="TextBox 37">
            <a:extLst>
              <a:ext uri="{FF2B5EF4-FFF2-40B4-BE49-F238E27FC236}">
                <a16:creationId xmlns:a16="http://schemas.microsoft.com/office/drawing/2014/main" id="{481BD619-0211-453F-8545-8B4E6983C519}"/>
              </a:ext>
            </a:extLst>
          </p:cNvPr>
          <p:cNvSpPr txBox="1"/>
          <p:nvPr/>
        </p:nvSpPr>
        <p:spPr>
          <a:xfrm>
            <a:off x="8999857" y="5396686"/>
            <a:ext cx="2832827" cy="338554"/>
          </a:xfrm>
          <a:prstGeom prst="rect">
            <a:avLst/>
          </a:prstGeom>
          <a:noFill/>
        </p:spPr>
        <p:txBody>
          <a:bodyPr wrap="none" rtlCol="0" anchor="ctr" anchorCtr="0">
            <a:spAutoFit/>
          </a:bodyPr>
          <a:lstStyle/>
          <a:p>
            <a:r>
              <a:rPr lang="en-US" sz="1600" b="1" dirty="0">
                <a:solidFill>
                  <a:schemeClr val="tx2"/>
                </a:solidFill>
                <a:latin typeface="Poppins" pitchFamily="2" charset="77"/>
                <a:ea typeface="League Spartan" charset="0"/>
                <a:cs typeface="Poppins" pitchFamily="2" charset="77"/>
              </a:rPr>
              <a:t>3. L'ASSISTANCE TECHNIQUE</a:t>
            </a:r>
          </a:p>
        </p:txBody>
      </p:sp>
      <p:pic>
        <p:nvPicPr>
          <p:cNvPr id="40" name="Graphic 39">
            <a:extLst>
              <a:ext uri="{FF2B5EF4-FFF2-40B4-BE49-F238E27FC236}">
                <a16:creationId xmlns:a16="http://schemas.microsoft.com/office/drawing/2014/main" id="{5119727E-62D2-4785-B30D-732DFF1CCA9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336958" y="4333568"/>
            <a:ext cx="438225" cy="627049"/>
          </a:xfrm>
          <a:prstGeom prst="rect">
            <a:avLst/>
          </a:prstGeom>
        </p:spPr>
      </p:pic>
      <p:pic>
        <p:nvPicPr>
          <p:cNvPr id="42" name="Graphic 41">
            <a:extLst>
              <a:ext uri="{FF2B5EF4-FFF2-40B4-BE49-F238E27FC236}">
                <a16:creationId xmlns:a16="http://schemas.microsoft.com/office/drawing/2014/main" id="{2FAF488C-C999-47F1-A47C-0503B0127A72}"/>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336958" y="5377992"/>
            <a:ext cx="479232" cy="479232"/>
          </a:xfrm>
          <a:prstGeom prst="rect">
            <a:avLst/>
          </a:prstGeom>
        </p:spPr>
      </p:pic>
      <p:sp>
        <p:nvSpPr>
          <p:cNvPr id="43" name="TextBox 42">
            <a:extLst>
              <a:ext uri="{FF2B5EF4-FFF2-40B4-BE49-F238E27FC236}">
                <a16:creationId xmlns:a16="http://schemas.microsoft.com/office/drawing/2014/main" id="{B50EA1AE-1FF8-4C57-9754-9884E4BDB77E}"/>
              </a:ext>
            </a:extLst>
          </p:cNvPr>
          <p:cNvSpPr txBox="1"/>
          <p:nvPr/>
        </p:nvSpPr>
        <p:spPr>
          <a:xfrm>
            <a:off x="407692" y="6211755"/>
            <a:ext cx="9243236" cy="261610"/>
          </a:xfrm>
          <a:prstGeom prst="rect">
            <a:avLst/>
          </a:prstGeom>
          <a:noFill/>
        </p:spPr>
        <p:txBody>
          <a:bodyPr wrap="none" rtlCol="0" anchor="ctr" anchorCtr="0">
            <a:spAutoFit/>
          </a:bodyPr>
          <a:lstStyle/>
          <a:p>
            <a:r>
              <a:rPr lang="en-US" sz="1100" b="1" dirty="0">
                <a:solidFill>
                  <a:schemeClr val="tx2"/>
                </a:solidFill>
                <a:latin typeface="Poppins" pitchFamily="2" charset="77"/>
                <a:ea typeface="League Spartan" charset="0"/>
                <a:cs typeface="Poppins" pitchFamily="2" charset="77"/>
              </a:rPr>
              <a:t>Les instruments du Fonds </a:t>
            </a:r>
            <a:r>
              <a:rPr lang="en-US" sz="1100" b="1" dirty="0" err="1">
                <a:solidFill>
                  <a:schemeClr val="tx2"/>
                </a:solidFill>
                <a:latin typeface="Poppins" pitchFamily="2" charset="77"/>
                <a:ea typeface="League Spartan" charset="0"/>
                <a:cs typeface="Poppins" pitchFamily="2" charset="77"/>
              </a:rPr>
              <a:t>mondial</a:t>
            </a:r>
            <a:r>
              <a:rPr lang="en-US" sz="1100" b="1" dirty="0">
                <a:solidFill>
                  <a:schemeClr val="tx2"/>
                </a:solidFill>
                <a:latin typeface="Poppins" pitchFamily="2" charset="77"/>
                <a:ea typeface="League Spartan" charset="0"/>
                <a:cs typeface="Poppins" pitchFamily="2" charset="77"/>
              </a:rPr>
              <a:t> de </a:t>
            </a:r>
            <a:r>
              <a:rPr lang="en-US" sz="1100" b="1" dirty="0" err="1">
                <a:solidFill>
                  <a:schemeClr val="tx2"/>
                </a:solidFill>
                <a:latin typeface="Poppins" pitchFamily="2" charset="77"/>
                <a:ea typeface="League Spartan" charset="0"/>
                <a:cs typeface="Poppins" pitchFamily="2" charset="77"/>
              </a:rPr>
              <a:t>financement</a:t>
            </a:r>
            <a:r>
              <a:rPr lang="en-US" sz="1100" b="1" dirty="0">
                <a:solidFill>
                  <a:schemeClr val="tx2"/>
                </a:solidFill>
                <a:latin typeface="Poppins" pitchFamily="2" charset="77"/>
                <a:ea typeface="League Spartan" charset="0"/>
                <a:cs typeface="Poppins" pitchFamily="2" charset="77"/>
              </a:rPr>
              <a:t> </a:t>
            </a:r>
            <a:r>
              <a:rPr lang="en-US" sz="1100" b="1" dirty="0" err="1">
                <a:solidFill>
                  <a:schemeClr val="tx2"/>
                </a:solidFill>
                <a:latin typeface="Poppins" pitchFamily="2" charset="77"/>
                <a:ea typeface="League Spartan" charset="0"/>
                <a:cs typeface="Poppins" pitchFamily="2" charset="77"/>
              </a:rPr>
              <a:t>comprennent</a:t>
            </a:r>
            <a:r>
              <a:rPr lang="en-US" sz="1100" b="1" dirty="0">
                <a:solidFill>
                  <a:schemeClr val="tx2"/>
                </a:solidFill>
                <a:latin typeface="Poppins" pitchFamily="2" charset="77"/>
                <a:ea typeface="League Spartan" charset="0"/>
                <a:cs typeface="Poppins" pitchFamily="2" charset="77"/>
              </a:rPr>
              <a:t> des subventions, des </a:t>
            </a:r>
            <a:r>
              <a:rPr lang="en-US" sz="1100" b="1" dirty="0" err="1">
                <a:solidFill>
                  <a:schemeClr val="tx2"/>
                </a:solidFill>
                <a:latin typeface="Poppins" pitchFamily="2" charset="77"/>
                <a:ea typeface="League Spartan" charset="0"/>
                <a:cs typeface="Poppins" pitchFamily="2" charset="77"/>
              </a:rPr>
              <a:t>prêts</a:t>
            </a:r>
            <a:r>
              <a:rPr lang="en-US" sz="1100" b="1" dirty="0">
                <a:solidFill>
                  <a:schemeClr val="tx2"/>
                </a:solidFill>
                <a:latin typeface="Poppins" pitchFamily="2" charset="77"/>
                <a:ea typeface="League Spartan" charset="0"/>
                <a:cs typeface="Poppins" pitchFamily="2" charset="77"/>
              </a:rPr>
              <a:t> </a:t>
            </a:r>
            <a:r>
              <a:rPr lang="en-US" sz="1100" b="1" dirty="0" err="1">
                <a:solidFill>
                  <a:schemeClr val="tx2"/>
                </a:solidFill>
                <a:latin typeface="Poppins" pitchFamily="2" charset="77"/>
                <a:ea typeface="League Spartan" charset="0"/>
                <a:cs typeface="Poppins" pitchFamily="2" charset="77"/>
              </a:rPr>
              <a:t>concessionnels</a:t>
            </a:r>
            <a:r>
              <a:rPr lang="en-US" sz="1100" b="1" dirty="0">
                <a:solidFill>
                  <a:schemeClr val="tx2"/>
                </a:solidFill>
                <a:latin typeface="Poppins" pitchFamily="2" charset="77"/>
                <a:ea typeface="League Spartan" charset="0"/>
                <a:cs typeface="Poppins" pitchFamily="2" charset="77"/>
              </a:rPr>
              <a:t> et des </a:t>
            </a:r>
            <a:r>
              <a:rPr lang="en-US" sz="1100" b="1" dirty="0" err="1">
                <a:solidFill>
                  <a:schemeClr val="tx2"/>
                </a:solidFill>
                <a:latin typeface="Poppins" pitchFamily="2" charset="77"/>
                <a:ea typeface="League Spartan" charset="0"/>
                <a:cs typeface="Poppins" pitchFamily="2" charset="77"/>
              </a:rPr>
              <a:t>garanties</a:t>
            </a:r>
            <a:r>
              <a:rPr lang="en-US" sz="1100" b="1" dirty="0">
                <a:solidFill>
                  <a:schemeClr val="tx2"/>
                </a:solidFill>
                <a:latin typeface="Poppins" pitchFamily="2" charset="77"/>
                <a:ea typeface="League Spartan" charset="0"/>
                <a:cs typeface="Poppins" pitchFamily="2" charset="77"/>
              </a:rPr>
              <a:t>.</a:t>
            </a:r>
          </a:p>
        </p:txBody>
      </p:sp>
      <p:sp>
        <p:nvSpPr>
          <p:cNvPr id="34" name="Rectangle 33">
            <a:extLst>
              <a:ext uri="{FF2B5EF4-FFF2-40B4-BE49-F238E27FC236}">
                <a16:creationId xmlns:a16="http://schemas.microsoft.com/office/drawing/2014/main" id="{B11B8783-4375-49D0-B7A9-B43D7668711B}"/>
              </a:ext>
            </a:extLst>
          </p:cNvPr>
          <p:cNvSpPr/>
          <p:nvPr/>
        </p:nvSpPr>
        <p:spPr>
          <a:xfrm>
            <a:off x="0" y="290944"/>
            <a:ext cx="304800" cy="471055"/>
          </a:xfrm>
          <a:prstGeom prst="rect">
            <a:avLst/>
          </a:prstGeom>
          <a:solidFill>
            <a:srgbClr val="00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Rectangle 35">
            <a:extLst>
              <a:ext uri="{FF2B5EF4-FFF2-40B4-BE49-F238E27FC236}">
                <a16:creationId xmlns:a16="http://schemas.microsoft.com/office/drawing/2014/main" id="{BA16DB0D-2D35-4731-A87E-F86F79E2D813}"/>
              </a:ext>
            </a:extLst>
          </p:cNvPr>
          <p:cNvSpPr/>
          <p:nvPr/>
        </p:nvSpPr>
        <p:spPr>
          <a:xfrm>
            <a:off x="11589103" y="250298"/>
            <a:ext cx="609600" cy="471055"/>
          </a:xfrm>
          <a:prstGeom prst="rect">
            <a:avLst/>
          </a:prstGeom>
          <a:solidFill>
            <a:srgbClr val="00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endParaRPr>
          </a:p>
        </p:txBody>
      </p:sp>
      <p:grpSp>
        <p:nvGrpSpPr>
          <p:cNvPr id="39" name="Google Shape;521;p39">
            <a:extLst>
              <a:ext uri="{FF2B5EF4-FFF2-40B4-BE49-F238E27FC236}">
                <a16:creationId xmlns:a16="http://schemas.microsoft.com/office/drawing/2014/main" id="{1979366F-7772-49CA-8EA6-F746F85E228F}"/>
              </a:ext>
            </a:extLst>
          </p:cNvPr>
          <p:cNvGrpSpPr/>
          <p:nvPr/>
        </p:nvGrpSpPr>
        <p:grpSpPr>
          <a:xfrm>
            <a:off x="8326721" y="3570213"/>
            <a:ext cx="448462" cy="401652"/>
            <a:chOff x="7228116" y="3628319"/>
            <a:chExt cx="376684" cy="297186"/>
          </a:xfrm>
          <a:solidFill>
            <a:schemeClr val="bg1"/>
          </a:solidFill>
        </p:grpSpPr>
        <p:sp>
          <p:nvSpPr>
            <p:cNvPr id="41" name="Google Shape;522;p39">
              <a:extLst>
                <a:ext uri="{FF2B5EF4-FFF2-40B4-BE49-F238E27FC236}">
                  <a16:creationId xmlns:a16="http://schemas.microsoft.com/office/drawing/2014/main" id="{A58F2D27-12F0-40D8-8C14-E086DB3B8830}"/>
                </a:ext>
              </a:extLst>
            </p:cNvPr>
            <p:cNvSpPr/>
            <p:nvPr/>
          </p:nvSpPr>
          <p:spPr>
            <a:xfrm>
              <a:off x="7361206" y="3662644"/>
              <a:ext cx="187519" cy="87917"/>
            </a:xfrm>
            <a:custGeom>
              <a:avLst/>
              <a:gdLst/>
              <a:ahLst/>
              <a:cxnLst/>
              <a:rect l="l" t="t" r="r" b="b"/>
              <a:pathLst>
                <a:path w="6949" h="3258" extrusionOk="0">
                  <a:moveTo>
                    <a:pt x="2544" y="528"/>
                  </a:moveTo>
                  <a:lnTo>
                    <a:pt x="3009" y="1365"/>
                  </a:lnTo>
                  <a:lnTo>
                    <a:pt x="1179" y="1365"/>
                  </a:lnTo>
                  <a:lnTo>
                    <a:pt x="714" y="528"/>
                  </a:lnTo>
                  <a:close/>
                  <a:moveTo>
                    <a:pt x="5025" y="528"/>
                  </a:moveTo>
                  <a:lnTo>
                    <a:pt x="5460" y="1365"/>
                  </a:lnTo>
                  <a:lnTo>
                    <a:pt x="3630" y="1365"/>
                  </a:lnTo>
                  <a:lnTo>
                    <a:pt x="3195" y="528"/>
                  </a:lnTo>
                  <a:close/>
                  <a:moveTo>
                    <a:pt x="3319" y="1892"/>
                  </a:moveTo>
                  <a:lnTo>
                    <a:pt x="3754" y="2730"/>
                  </a:lnTo>
                  <a:lnTo>
                    <a:pt x="1924" y="2730"/>
                  </a:lnTo>
                  <a:lnTo>
                    <a:pt x="1489" y="1892"/>
                  </a:lnTo>
                  <a:close/>
                  <a:moveTo>
                    <a:pt x="5770" y="1892"/>
                  </a:moveTo>
                  <a:lnTo>
                    <a:pt x="6204" y="2730"/>
                  </a:lnTo>
                  <a:lnTo>
                    <a:pt x="4374" y="2730"/>
                  </a:lnTo>
                  <a:lnTo>
                    <a:pt x="3940" y="1892"/>
                  </a:lnTo>
                  <a:close/>
                  <a:moveTo>
                    <a:pt x="279" y="0"/>
                  </a:moveTo>
                  <a:cubicBezTo>
                    <a:pt x="186" y="0"/>
                    <a:pt x="93" y="62"/>
                    <a:pt x="31" y="124"/>
                  </a:cubicBezTo>
                  <a:cubicBezTo>
                    <a:pt x="0" y="217"/>
                    <a:pt x="0" y="310"/>
                    <a:pt x="31" y="403"/>
                  </a:cubicBezTo>
                  <a:lnTo>
                    <a:pt x="776" y="1768"/>
                  </a:lnTo>
                  <a:lnTo>
                    <a:pt x="1520" y="3133"/>
                  </a:lnTo>
                  <a:cubicBezTo>
                    <a:pt x="1582" y="3195"/>
                    <a:pt x="1644" y="3257"/>
                    <a:pt x="1768" y="3257"/>
                  </a:cubicBezTo>
                  <a:lnTo>
                    <a:pt x="6669" y="3257"/>
                  </a:lnTo>
                  <a:cubicBezTo>
                    <a:pt x="6763" y="3257"/>
                    <a:pt x="6856" y="3195"/>
                    <a:pt x="6887" y="3133"/>
                  </a:cubicBezTo>
                  <a:cubicBezTo>
                    <a:pt x="6949" y="3040"/>
                    <a:pt x="6949" y="2947"/>
                    <a:pt x="6887" y="2854"/>
                  </a:cubicBezTo>
                  <a:lnTo>
                    <a:pt x="6173" y="1489"/>
                  </a:lnTo>
                  <a:lnTo>
                    <a:pt x="5429" y="155"/>
                  </a:lnTo>
                  <a:cubicBezTo>
                    <a:pt x="5367" y="62"/>
                    <a:pt x="5274" y="0"/>
                    <a:pt x="518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523;p39">
              <a:extLst>
                <a:ext uri="{FF2B5EF4-FFF2-40B4-BE49-F238E27FC236}">
                  <a16:creationId xmlns:a16="http://schemas.microsoft.com/office/drawing/2014/main" id="{EE50886A-1F92-497D-8478-0E940B059291}"/>
                </a:ext>
              </a:extLst>
            </p:cNvPr>
            <p:cNvSpPr/>
            <p:nvPr/>
          </p:nvSpPr>
          <p:spPr>
            <a:xfrm>
              <a:off x="7228116" y="3628319"/>
              <a:ext cx="376684" cy="297186"/>
            </a:xfrm>
            <a:custGeom>
              <a:avLst/>
              <a:gdLst/>
              <a:ahLst/>
              <a:cxnLst/>
              <a:rect l="l" t="t" r="r" b="b"/>
              <a:pathLst>
                <a:path w="13959" h="11013" extrusionOk="0">
                  <a:moveTo>
                    <a:pt x="10671" y="559"/>
                  </a:moveTo>
                  <a:lnTo>
                    <a:pt x="13214" y="5243"/>
                  </a:lnTo>
                  <a:lnTo>
                    <a:pt x="6111" y="5243"/>
                  </a:lnTo>
                  <a:lnTo>
                    <a:pt x="3567" y="559"/>
                  </a:lnTo>
                  <a:close/>
                  <a:moveTo>
                    <a:pt x="3878" y="7817"/>
                  </a:moveTo>
                  <a:lnTo>
                    <a:pt x="3878" y="10485"/>
                  </a:lnTo>
                  <a:lnTo>
                    <a:pt x="2327" y="10485"/>
                  </a:lnTo>
                  <a:lnTo>
                    <a:pt x="2327" y="7817"/>
                  </a:lnTo>
                  <a:close/>
                  <a:moveTo>
                    <a:pt x="3102" y="869"/>
                  </a:moveTo>
                  <a:lnTo>
                    <a:pt x="5677" y="5584"/>
                  </a:lnTo>
                  <a:lnTo>
                    <a:pt x="5677" y="10485"/>
                  </a:lnTo>
                  <a:lnTo>
                    <a:pt x="4405" y="10485"/>
                  </a:lnTo>
                  <a:lnTo>
                    <a:pt x="4405" y="7755"/>
                  </a:lnTo>
                  <a:cubicBezTo>
                    <a:pt x="4405" y="7476"/>
                    <a:pt x="4188" y="7259"/>
                    <a:pt x="3940" y="7259"/>
                  </a:cubicBezTo>
                  <a:lnTo>
                    <a:pt x="2265" y="7259"/>
                  </a:lnTo>
                  <a:cubicBezTo>
                    <a:pt x="1985" y="7259"/>
                    <a:pt x="1768" y="7476"/>
                    <a:pt x="1768" y="7755"/>
                  </a:cubicBezTo>
                  <a:lnTo>
                    <a:pt x="1768" y="10485"/>
                  </a:lnTo>
                  <a:lnTo>
                    <a:pt x="528" y="10485"/>
                  </a:lnTo>
                  <a:lnTo>
                    <a:pt x="528" y="5584"/>
                  </a:lnTo>
                  <a:lnTo>
                    <a:pt x="3102" y="869"/>
                  </a:lnTo>
                  <a:close/>
                  <a:moveTo>
                    <a:pt x="13401" y="5770"/>
                  </a:moveTo>
                  <a:lnTo>
                    <a:pt x="13401" y="10485"/>
                  </a:lnTo>
                  <a:lnTo>
                    <a:pt x="6204" y="10485"/>
                  </a:lnTo>
                  <a:lnTo>
                    <a:pt x="6204" y="5770"/>
                  </a:lnTo>
                  <a:close/>
                  <a:moveTo>
                    <a:pt x="3102" y="0"/>
                  </a:moveTo>
                  <a:cubicBezTo>
                    <a:pt x="3009" y="0"/>
                    <a:pt x="2916" y="62"/>
                    <a:pt x="2854" y="156"/>
                  </a:cubicBezTo>
                  <a:lnTo>
                    <a:pt x="31" y="5367"/>
                  </a:lnTo>
                  <a:cubicBezTo>
                    <a:pt x="0" y="5398"/>
                    <a:pt x="0" y="5429"/>
                    <a:pt x="0" y="5491"/>
                  </a:cubicBezTo>
                  <a:lnTo>
                    <a:pt x="0" y="10764"/>
                  </a:lnTo>
                  <a:cubicBezTo>
                    <a:pt x="0" y="10888"/>
                    <a:pt x="124" y="11012"/>
                    <a:pt x="248" y="11012"/>
                  </a:cubicBezTo>
                  <a:lnTo>
                    <a:pt x="13680" y="11012"/>
                  </a:lnTo>
                  <a:cubicBezTo>
                    <a:pt x="13835" y="11012"/>
                    <a:pt x="13959" y="10888"/>
                    <a:pt x="13959" y="10764"/>
                  </a:cubicBezTo>
                  <a:lnTo>
                    <a:pt x="13959" y="5491"/>
                  </a:lnTo>
                  <a:cubicBezTo>
                    <a:pt x="13959" y="5491"/>
                    <a:pt x="13959" y="5460"/>
                    <a:pt x="13959" y="5429"/>
                  </a:cubicBezTo>
                  <a:cubicBezTo>
                    <a:pt x="13928" y="5398"/>
                    <a:pt x="13928" y="5398"/>
                    <a:pt x="13928" y="5367"/>
                  </a:cubicBezTo>
                  <a:lnTo>
                    <a:pt x="11074" y="156"/>
                  </a:lnTo>
                  <a:cubicBezTo>
                    <a:pt x="11043" y="62"/>
                    <a:pt x="10950" y="0"/>
                    <a:pt x="1085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524;p39">
              <a:extLst>
                <a:ext uri="{FF2B5EF4-FFF2-40B4-BE49-F238E27FC236}">
                  <a16:creationId xmlns:a16="http://schemas.microsoft.com/office/drawing/2014/main" id="{A5D4F295-BDED-460B-B612-7235C9CD2EFE}"/>
                </a:ext>
              </a:extLst>
            </p:cNvPr>
            <p:cNvSpPr/>
            <p:nvPr/>
          </p:nvSpPr>
          <p:spPr>
            <a:xfrm>
              <a:off x="7470010" y="3799782"/>
              <a:ext cx="45227" cy="96417"/>
            </a:xfrm>
            <a:custGeom>
              <a:avLst/>
              <a:gdLst/>
              <a:ahLst/>
              <a:cxnLst/>
              <a:rect l="l" t="t" r="r" b="b"/>
              <a:pathLst>
                <a:path w="1676" h="3573" extrusionOk="0">
                  <a:moveTo>
                    <a:pt x="1239" y="0"/>
                  </a:moveTo>
                  <a:cubicBezTo>
                    <a:pt x="1159" y="0"/>
                    <a:pt x="1080" y="38"/>
                    <a:pt x="1024" y="129"/>
                  </a:cubicBezTo>
                  <a:lnTo>
                    <a:pt x="32" y="1649"/>
                  </a:lnTo>
                  <a:cubicBezTo>
                    <a:pt x="1" y="1711"/>
                    <a:pt x="1" y="1836"/>
                    <a:pt x="32" y="1898"/>
                  </a:cubicBezTo>
                  <a:cubicBezTo>
                    <a:pt x="94" y="1991"/>
                    <a:pt x="187" y="2053"/>
                    <a:pt x="280" y="2053"/>
                  </a:cubicBezTo>
                  <a:lnTo>
                    <a:pt x="900" y="2053"/>
                  </a:lnTo>
                  <a:lnTo>
                    <a:pt x="187" y="3138"/>
                  </a:lnTo>
                  <a:cubicBezTo>
                    <a:pt x="94" y="3262"/>
                    <a:pt x="156" y="3449"/>
                    <a:pt x="280" y="3542"/>
                  </a:cubicBezTo>
                  <a:cubicBezTo>
                    <a:pt x="311" y="3542"/>
                    <a:pt x="373" y="3573"/>
                    <a:pt x="435" y="3573"/>
                  </a:cubicBezTo>
                  <a:cubicBezTo>
                    <a:pt x="528" y="3573"/>
                    <a:pt x="590" y="3511"/>
                    <a:pt x="652" y="3449"/>
                  </a:cubicBezTo>
                  <a:lnTo>
                    <a:pt x="1645" y="1929"/>
                  </a:lnTo>
                  <a:cubicBezTo>
                    <a:pt x="1676" y="1867"/>
                    <a:pt x="1676" y="1742"/>
                    <a:pt x="1645" y="1649"/>
                  </a:cubicBezTo>
                  <a:cubicBezTo>
                    <a:pt x="1583" y="1587"/>
                    <a:pt x="1490" y="1525"/>
                    <a:pt x="1397" y="1525"/>
                  </a:cubicBezTo>
                  <a:lnTo>
                    <a:pt x="1397" y="1494"/>
                  </a:lnTo>
                  <a:lnTo>
                    <a:pt x="776" y="1494"/>
                  </a:lnTo>
                  <a:lnTo>
                    <a:pt x="1490" y="409"/>
                  </a:lnTo>
                  <a:cubicBezTo>
                    <a:pt x="1621" y="212"/>
                    <a:pt x="1429" y="0"/>
                    <a:pt x="123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525;p39">
              <a:extLst>
                <a:ext uri="{FF2B5EF4-FFF2-40B4-BE49-F238E27FC236}">
                  <a16:creationId xmlns:a16="http://schemas.microsoft.com/office/drawing/2014/main" id="{FB08A857-4181-4072-88AB-BE7DDA87993E}"/>
                </a:ext>
              </a:extLst>
            </p:cNvPr>
            <p:cNvSpPr/>
            <p:nvPr/>
          </p:nvSpPr>
          <p:spPr>
            <a:xfrm>
              <a:off x="7274989" y="3728757"/>
              <a:ext cx="64467" cy="55562"/>
            </a:xfrm>
            <a:custGeom>
              <a:avLst/>
              <a:gdLst/>
              <a:ahLst/>
              <a:cxnLst/>
              <a:rect l="l" t="t" r="r" b="b"/>
              <a:pathLst>
                <a:path w="2389" h="2059" extrusionOk="0">
                  <a:moveTo>
                    <a:pt x="1370" y="537"/>
                  </a:moveTo>
                  <a:cubicBezTo>
                    <a:pt x="1621" y="537"/>
                    <a:pt x="1861" y="731"/>
                    <a:pt x="1861" y="1024"/>
                  </a:cubicBezTo>
                  <a:cubicBezTo>
                    <a:pt x="1861" y="1304"/>
                    <a:pt x="1644" y="1521"/>
                    <a:pt x="1365" y="1521"/>
                  </a:cubicBezTo>
                  <a:cubicBezTo>
                    <a:pt x="931" y="1521"/>
                    <a:pt x="714" y="993"/>
                    <a:pt x="1024" y="683"/>
                  </a:cubicBezTo>
                  <a:cubicBezTo>
                    <a:pt x="1125" y="582"/>
                    <a:pt x="1249" y="537"/>
                    <a:pt x="1370" y="537"/>
                  </a:cubicBezTo>
                  <a:close/>
                  <a:moveTo>
                    <a:pt x="1365" y="1"/>
                  </a:moveTo>
                  <a:cubicBezTo>
                    <a:pt x="435" y="1"/>
                    <a:pt x="0" y="1117"/>
                    <a:pt x="621" y="1769"/>
                  </a:cubicBezTo>
                  <a:cubicBezTo>
                    <a:pt x="830" y="1968"/>
                    <a:pt x="1088" y="2059"/>
                    <a:pt x="1341" y="2059"/>
                  </a:cubicBezTo>
                  <a:cubicBezTo>
                    <a:pt x="1875" y="2059"/>
                    <a:pt x="2389" y="1656"/>
                    <a:pt x="2389" y="1024"/>
                  </a:cubicBezTo>
                  <a:cubicBezTo>
                    <a:pt x="2389" y="466"/>
                    <a:pt x="1924" y="1"/>
                    <a:pt x="136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47" name="Image 3">
            <a:extLst>
              <a:ext uri="{FF2B5EF4-FFF2-40B4-BE49-F238E27FC236}">
                <a16:creationId xmlns:a16="http://schemas.microsoft.com/office/drawing/2014/main" id="{418110CC-E2DA-45D9-AAC4-894A9658B54E}"/>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r="50447"/>
          <a:stretch/>
        </p:blipFill>
        <p:spPr>
          <a:xfrm>
            <a:off x="9961872" y="6092998"/>
            <a:ext cx="1270022" cy="615516"/>
          </a:xfrm>
          <a:prstGeom prst="rect">
            <a:avLst/>
          </a:prstGeom>
          <a:solidFill>
            <a:schemeClr val="bg1"/>
          </a:solidFill>
        </p:spPr>
      </p:pic>
    </p:spTree>
    <p:extLst>
      <p:ext uri="{BB962C8B-B14F-4D97-AF65-F5344CB8AC3E}">
        <p14:creationId xmlns:p14="http://schemas.microsoft.com/office/powerpoint/2010/main" val="734163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6A40C641-B600-944A-9FA4-3A408725EA01}"/>
              </a:ext>
            </a:extLst>
          </p:cNvPr>
          <p:cNvSpPr/>
          <p:nvPr/>
        </p:nvSpPr>
        <p:spPr>
          <a:xfrm>
            <a:off x="3806622" y="1703195"/>
            <a:ext cx="2549678" cy="49708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3" name="TextBox 42">
            <a:extLst>
              <a:ext uri="{FF2B5EF4-FFF2-40B4-BE49-F238E27FC236}">
                <a16:creationId xmlns:a16="http://schemas.microsoft.com/office/drawing/2014/main" id="{0DAF4C64-5039-704D-AF27-C3B80D9F90C7}"/>
              </a:ext>
            </a:extLst>
          </p:cNvPr>
          <p:cNvSpPr txBox="1"/>
          <p:nvPr/>
        </p:nvSpPr>
        <p:spPr>
          <a:xfrm>
            <a:off x="3898285" y="1799169"/>
            <a:ext cx="2366352" cy="276999"/>
          </a:xfrm>
          <a:prstGeom prst="rect">
            <a:avLst/>
          </a:prstGeom>
          <a:noFill/>
        </p:spPr>
        <p:txBody>
          <a:bodyPr wrap="none" rtlCol="0" anchor="ctr" anchorCtr="0">
            <a:spAutoFit/>
          </a:bodyPr>
          <a:lstStyle/>
          <a:p>
            <a:pPr algn="ctr"/>
            <a:r>
              <a:rPr lang="en-US" sz="1200" b="1" dirty="0">
                <a:solidFill>
                  <a:schemeClr val="bg2"/>
                </a:solidFill>
                <a:latin typeface="Poppins" pitchFamily="2" charset="77"/>
                <a:ea typeface="League Spartan" charset="0"/>
                <a:cs typeface="Poppins" pitchFamily="2" charset="77"/>
              </a:rPr>
              <a:t>Instrument de </a:t>
            </a:r>
            <a:r>
              <a:rPr lang="en-US" sz="1200" b="1" dirty="0" err="1">
                <a:solidFill>
                  <a:schemeClr val="bg2"/>
                </a:solidFill>
                <a:latin typeface="Poppins" pitchFamily="2" charset="77"/>
                <a:ea typeface="League Spartan" charset="0"/>
                <a:cs typeface="Poppins" pitchFamily="2" charset="77"/>
              </a:rPr>
              <a:t>financement</a:t>
            </a:r>
            <a:endParaRPr lang="en-US" sz="1200" b="1" dirty="0">
              <a:solidFill>
                <a:schemeClr val="bg2"/>
              </a:solidFill>
              <a:latin typeface="Poppins" pitchFamily="2" charset="77"/>
              <a:ea typeface="League Spartan" charset="0"/>
              <a:cs typeface="Poppins" pitchFamily="2" charset="77"/>
            </a:endParaRPr>
          </a:p>
        </p:txBody>
      </p:sp>
      <p:sp>
        <p:nvSpPr>
          <p:cNvPr id="4" name="Round Same Side Corner Rectangle 3">
            <a:extLst>
              <a:ext uri="{FF2B5EF4-FFF2-40B4-BE49-F238E27FC236}">
                <a16:creationId xmlns:a16="http://schemas.microsoft.com/office/drawing/2014/main" id="{3348D506-28AA-EF42-9DAA-4E3D28528609}"/>
              </a:ext>
            </a:extLst>
          </p:cNvPr>
          <p:cNvSpPr/>
          <p:nvPr/>
        </p:nvSpPr>
        <p:spPr>
          <a:xfrm rot="5400000">
            <a:off x="1840710" y="1071737"/>
            <a:ext cx="635508" cy="3070021"/>
          </a:xfrm>
          <a:prstGeom prst="round2SameRect">
            <a:avLst>
              <a:gd name="adj1" fmla="val 50000"/>
              <a:gd name="adj2" fmla="val 0"/>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 name="TextBox 4">
            <a:extLst>
              <a:ext uri="{FF2B5EF4-FFF2-40B4-BE49-F238E27FC236}">
                <a16:creationId xmlns:a16="http://schemas.microsoft.com/office/drawing/2014/main" id="{3BF59F1E-B848-6249-9D89-3C376A3C62CB}"/>
              </a:ext>
            </a:extLst>
          </p:cNvPr>
          <p:cNvSpPr txBox="1"/>
          <p:nvPr/>
        </p:nvSpPr>
        <p:spPr>
          <a:xfrm>
            <a:off x="769425" y="2445165"/>
            <a:ext cx="2297822" cy="323165"/>
          </a:xfrm>
          <a:prstGeom prst="rect">
            <a:avLst/>
          </a:prstGeom>
          <a:noFill/>
        </p:spPr>
        <p:txBody>
          <a:bodyPr wrap="square" rtlCol="0" anchor="ctr" anchorCtr="0">
            <a:spAutoFit/>
          </a:bodyPr>
          <a:lstStyle/>
          <a:p>
            <a:r>
              <a:rPr lang="en-US" sz="1500" b="1">
                <a:solidFill>
                  <a:schemeClr val="bg1"/>
                </a:solidFill>
                <a:latin typeface="Poppins" pitchFamily="2" charset="77"/>
                <a:ea typeface="League Spartan" charset="0"/>
                <a:cs typeface="Poppins" pitchFamily="2" charset="77"/>
              </a:rPr>
              <a:t>1.1 Infrastructure du réseau</a:t>
            </a:r>
          </a:p>
        </p:txBody>
      </p:sp>
      <p:sp>
        <p:nvSpPr>
          <p:cNvPr id="27" name="Rectangle 26">
            <a:extLst>
              <a:ext uri="{FF2B5EF4-FFF2-40B4-BE49-F238E27FC236}">
                <a16:creationId xmlns:a16="http://schemas.microsoft.com/office/drawing/2014/main" id="{7E686965-E85E-0045-9CAE-9D3C7335EF5C}"/>
              </a:ext>
            </a:extLst>
          </p:cNvPr>
          <p:cNvSpPr/>
          <p:nvPr/>
        </p:nvSpPr>
        <p:spPr>
          <a:xfrm rot="5400000">
            <a:off x="7275175" y="-1189833"/>
            <a:ext cx="518143" cy="7475798"/>
          </a:xfrm>
          <a:prstGeom prst="rect">
            <a:avLst/>
          </a:prstGeom>
          <a:solidFill>
            <a:schemeClr val="accent1">
              <a:lumMod val="20000"/>
              <a:lumOff val="8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6" name="Subtitle 2">
            <a:extLst>
              <a:ext uri="{FF2B5EF4-FFF2-40B4-BE49-F238E27FC236}">
                <a16:creationId xmlns:a16="http://schemas.microsoft.com/office/drawing/2014/main" id="{180C0DC5-6631-AF4F-850B-4F386BF9D9ED}"/>
              </a:ext>
            </a:extLst>
          </p:cNvPr>
          <p:cNvSpPr txBox="1">
            <a:spLocks/>
          </p:cNvSpPr>
          <p:nvPr/>
        </p:nvSpPr>
        <p:spPr>
          <a:xfrm>
            <a:off x="3897341" y="2477993"/>
            <a:ext cx="2100649" cy="257506"/>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400">
                <a:latin typeface="Lato Light" panose="020F0502020204030203" pitchFamily="34" charset="0"/>
                <a:ea typeface="Lato Light" panose="020F0502020204030203" pitchFamily="34" charset="0"/>
                <a:cs typeface="Mukta ExtraLight" panose="020B0000000000000000" pitchFamily="34" charset="77"/>
              </a:rPr>
              <a:t>.</a:t>
            </a:r>
          </a:p>
        </p:txBody>
      </p:sp>
      <p:sp>
        <p:nvSpPr>
          <p:cNvPr id="47" name="Subtitle 2">
            <a:extLst>
              <a:ext uri="{FF2B5EF4-FFF2-40B4-BE49-F238E27FC236}">
                <a16:creationId xmlns:a16="http://schemas.microsoft.com/office/drawing/2014/main" id="{B8E7FFCC-08DE-AE47-85EB-C73F2CA8E3DA}"/>
              </a:ext>
            </a:extLst>
          </p:cNvPr>
          <p:cNvSpPr txBox="1">
            <a:spLocks/>
          </p:cNvSpPr>
          <p:nvPr/>
        </p:nvSpPr>
        <p:spPr>
          <a:xfrm>
            <a:off x="6622263" y="2525991"/>
            <a:ext cx="2100649" cy="26417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400" b="1">
                <a:latin typeface="Roboto" panose="02000000000000000000" pitchFamily="2" charset="0"/>
                <a:ea typeface="Roboto" panose="02000000000000000000" pitchFamily="2" charset="0"/>
                <a:cs typeface="Mukta ExtraLight" panose="020B0000000000000000" pitchFamily="34" charset="77"/>
              </a:rPr>
              <a:t>90</a:t>
            </a:r>
          </a:p>
        </p:txBody>
      </p:sp>
      <p:sp>
        <p:nvSpPr>
          <p:cNvPr id="48" name="Subtitle 2">
            <a:extLst>
              <a:ext uri="{FF2B5EF4-FFF2-40B4-BE49-F238E27FC236}">
                <a16:creationId xmlns:a16="http://schemas.microsoft.com/office/drawing/2014/main" id="{F7C01BEB-DAD5-E840-AE10-BAA9FFDA3074}"/>
              </a:ext>
            </a:extLst>
          </p:cNvPr>
          <p:cNvSpPr txBox="1">
            <a:spLocks/>
          </p:cNvSpPr>
          <p:nvPr/>
        </p:nvSpPr>
        <p:spPr>
          <a:xfrm>
            <a:off x="9238193" y="2470815"/>
            <a:ext cx="2100649" cy="26417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400" b="1">
                <a:latin typeface="Roboto" panose="02000000000000000000" pitchFamily="2" charset="0"/>
                <a:ea typeface="Roboto" panose="02000000000000000000" pitchFamily="2" charset="0"/>
                <a:cs typeface="Mukta ExtraLight" panose="020B0000000000000000" pitchFamily="34" charset="77"/>
              </a:rPr>
              <a:t>0%</a:t>
            </a:r>
          </a:p>
        </p:txBody>
      </p:sp>
      <p:sp>
        <p:nvSpPr>
          <p:cNvPr id="16" name="Round Same Side Corner Rectangle 15">
            <a:extLst>
              <a:ext uri="{FF2B5EF4-FFF2-40B4-BE49-F238E27FC236}">
                <a16:creationId xmlns:a16="http://schemas.microsoft.com/office/drawing/2014/main" id="{6AA3626D-05FF-1340-AC18-E40FDAEBAC41}"/>
              </a:ext>
            </a:extLst>
          </p:cNvPr>
          <p:cNvSpPr/>
          <p:nvPr/>
        </p:nvSpPr>
        <p:spPr>
          <a:xfrm rot="5400000">
            <a:off x="1840710" y="1825913"/>
            <a:ext cx="635508" cy="3070021"/>
          </a:xfrm>
          <a:prstGeom prst="round2SameRect">
            <a:avLst>
              <a:gd name="adj1" fmla="val 50000"/>
              <a:gd name="adj2" fmla="val 0"/>
            </a:avLst>
          </a:prstGeom>
          <a:solidFill>
            <a:srgbClr val="92D05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7" name="TextBox 6">
            <a:extLst>
              <a:ext uri="{FF2B5EF4-FFF2-40B4-BE49-F238E27FC236}">
                <a16:creationId xmlns:a16="http://schemas.microsoft.com/office/drawing/2014/main" id="{F2F05AB0-FA1C-8E42-AB2D-2C75B7A4661C}"/>
              </a:ext>
            </a:extLst>
          </p:cNvPr>
          <p:cNvSpPr txBox="1"/>
          <p:nvPr/>
        </p:nvSpPr>
        <p:spPr>
          <a:xfrm>
            <a:off x="2674429" y="3740514"/>
            <a:ext cx="1885453" cy="323165"/>
          </a:xfrm>
          <a:prstGeom prst="rect">
            <a:avLst/>
          </a:prstGeom>
          <a:noFill/>
        </p:spPr>
        <p:txBody>
          <a:bodyPr wrap="none" rtlCol="0" anchor="ctr" anchorCtr="0">
            <a:spAutoFit/>
          </a:bodyPr>
          <a:lstStyle/>
          <a:p>
            <a:r>
              <a:rPr lang="en-US" sz="1500" b="1">
                <a:solidFill>
                  <a:schemeClr val="bg1"/>
                </a:solidFill>
                <a:latin typeface="Poppins" pitchFamily="2" charset="77"/>
                <a:ea typeface="League Spartan" charset="0"/>
                <a:cs typeface="Poppins" pitchFamily="2" charset="77"/>
              </a:rPr>
              <a:t>Installations de stockage</a:t>
            </a:r>
          </a:p>
        </p:txBody>
      </p:sp>
      <p:sp>
        <p:nvSpPr>
          <p:cNvPr id="41" name="Freeform 934">
            <a:extLst>
              <a:ext uri="{FF2B5EF4-FFF2-40B4-BE49-F238E27FC236}">
                <a16:creationId xmlns:a16="http://schemas.microsoft.com/office/drawing/2014/main" id="{6B925D45-C7A4-9648-AE13-0546F4F7BEF5}"/>
              </a:ext>
            </a:extLst>
          </p:cNvPr>
          <p:cNvSpPr>
            <a:spLocks noChangeArrowheads="1"/>
          </p:cNvSpPr>
          <p:nvPr/>
        </p:nvSpPr>
        <p:spPr bwMode="auto">
          <a:xfrm>
            <a:off x="3152587" y="3204182"/>
            <a:ext cx="342931" cy="342932"/>
          </a:xfrm>
          <a:custGeom>
            <a:avLst/>
            <a:gdLst>
              <a:gd name="T0" fmla="*/ 2272781 w 296503"/>
              <a:gd name="T1" fmla="*/ 1180774 h 296503"/>
              <a:gd name="T2" fmla="*/ 2322929 w 296503"/>
              <a:gd name="T3" fmla="*/ 1227945 h 296503"/>
              <a:gd name="T4" fmla="*/ 2322929 w 296503"/>
              <a:gd name="T5" fmla="*/ 2796622 h 296503"/>
              <a:gd name="T6" fmla="*/ 2272781 w 296503"/>
              <a:gd name="T7" fmla="*/ 2843817 h 296503"/>
              <a:gd name="T8" fmla="*/ 2222616 w 296503"/>
              <a:gd name="T9" fmla="*/ 2796622 h 296503"/>
              <a:gd name="T10" fmla="*/ 2222616 w 296503"/>
              <a:gd name="T11" fmla="*/ 1227945 h 296503"/>
              <a:gd name="T12" fmla="*/ 2272781 w 296503"/>
              <a:gd name="T13" fmla="*/ 1180774 h 296503"/>
              <a:gd name="T14" fmla="*/ 1632228 w 296503"/>
              <a:gd name="T15" fmla="*/ 1180774 h 296503"/>
              <a:gd name="T16" fmla="*/ 1680323 w 296503"/>
              <a:gd name="T17" fmla="*/ 1227945 h 296503"/>
              <a:gd name="T18" fmla="*/ 1680323 w 296503"/>
              <a:gd name="T19" fmla="*/ 2796622 h 296503"/>
              <a:gd name="T20" fmla="*/ 1632228 w 296503"/>
              <a:gd name="T21" fmla="*/ 2843817 h 296503"/>
              <a:gd name="T22" fmla="*/ 1580138 w 296503"/>
              <a:gd name="T23" fmla="*/ 2796622 h 296503"/>
              <a:gd name="T24" fmla="*/ 1580138 w 296503"/>
              <a:gd name="T25" fmla="*/ 1227945 h 296503"/>
              <a:gd name="T26" fmla="*/ 1632228 w 296503"/>
              <a:gd name="T27" fmla="*/ 1180774 h 296503"/>
              <a:gd name="T28" fmla="*/ 968393 w 296503"/>
              <a:gd name="T29" fmla="*/ 1180774 h 296503"/>
              <a:gd name="T30" fmla="*/ 1020479 w 296503"/>
              <a:gd name="T31" fmla="*/ 1227945 h 296503"/>
              <a:gd name="T32" fmla="*/ 1020479 w 296503"/>
              <a:gd name="T33" fmla="*/ 2796622 h 296503"/>
              <a:gd name="T34" fmla="*/ 968393 w 296503"/>
              <a:gd name="T35" fmla="*/ 2843817 h 296503"/>
              <a:gd name="T36" fmla="*/ 920306 w 296503"/>
              <a:gd name="T37" fmla="*/ 2796622 h 296503"/>
              <a:gd name="T38" fmla="*/ 920306 w 296503"/>
              <a:gd name="T39" fmla="*/ 1227945 h 296503"/>
              <a:gd name="T40" fmla="*/ 968393 w 296503"/>
              <a:gd name="T41" fmla="*/ 1180774 h 296503"/>
              <a:gd name="T42" fmla="*/ 133984 w 296503"/>
              <a:gd name="T43" fmla="*/ 882707 h 296503"/>
              <a:gd name="T44" fmla="*/ 295550 w 296503"/>
              <a:gd name="T45" fmla="*/ 1544750 h 296503"/>
              <a:gd name="T46" fmla="*/ 295550 w 296503"/>
              <a:gd name="T47" fmla="*/ 2868817 h 296503"/>
              <a:gd name="T48" fmla="*/ 575330 w 296503"/>
              <a:gd name="T49" fmla="*/ 3144662 h 296503"/>
              <a:gd name="T50" fmla="*/ 2671776 w 296503"/>
              <a:gd name="T51" fmla="*/ 3144662 h 296503"/>
              <a:gd name="T52" fmla="*/ 2951561 w 296503"/>
              <a:gd name="T53" fmla="*/ 2868817 h 296503"/>
              <a:gd name="T54" fmla="*/ 2951561 w 296503"/>
              <a:gd name="T55" fmla="*/ 1544750 h 296503"/>
              <a:gd name="T56" fmla="*/ 3113128 w 296503"/>
              <a:gd name="T57" fmla="*/ 882707 h 296503"/>
              <a:gd name="T58" fmla="*/ 445292 w 296503"/>
              <a:gd name="T59" fmla="*/ 492597 h 296503"/>
              <a:gd name="T60" fmla="*/ 102431 w 296503"/>
              <a:gd name="T61" fmla="*/ 788140 h 296503"/>
              <a:gd name="T62" fmla="*/ 3140711 w 296503"/>
              <a:gd name="T63" fmla="*/ 788140 h 296503"/>
              <a:gd name="T64" fmla="*/ 2801819 w 296503"/>
              <a:gd name="T65" fmla="*/ 492597 h 296503"/>
              <a:gd name="T66" fmla="*/ 1296480 w 296503"/>
              <a:gd name="T67" fmla="*/ 98520 h 296503"/>
              <a:gd name="T68" fmla="*/ 953624 w 296503"/>
              <a:gd name="T69" fmla="*/ 394077 h 296503"/>
              <a:gd name="T70" fmla="*/ 2289518 w 296503"/>
              <a:gd name="T71" fmla="*/ 394077 h 296503"/>
              <a:gd name="T72" fmla="*/ 1950639 w 296503"/>
              <a:gd name="T73" fmla="*/ 98520 h 296503"/>
              <a:gd name="T74" fmla="*/ 1296480 w 296503"/>
              <a:gd name="T75" fmla="*/ 0 h 296503"/>
              <a:gd name="T76" fmla="*/ 1950639 w 296503"/>
              <a:gd name="T77" fmla="*/ 0 h 296503"/>
              <a:gd name="T78" fmla="*/ 2388037 w 296503"/>
              <a:gd name="T79" fmla="*/ 394077 h 296503"/>
              <a:gd name="T80" fmla="*/ 2801819 w 296503"/>
              <a:gd name="T81" fmla="*/ 394077 h 296503"/>
              <a:gd name="T82" fmla="*/ 3243166 w 296503"/>
              <a:gd name="T83" fmla="*/ 835417 h 296503"/>
              <a:gd name="T84" fmla="*/ 3235277 w 296503"/>
              <a:gd name="T85" fmla="*/ 859070 h 296503"/>
              <a:gd name="T86" fmla="*/ 3046128 w 296503"/>
              <a:gd name="T87" fmla="*/ 1544750 h 296503"/>
              <a:gd name="T88" fmla="*/ 3046128 w 296503"/>
              <a:gd name="T89" fmla="*/ 2868817 h 296503"/>
              <a:gd name="T90" fmla="*/ 2671776 w 296503"/>
              <a:gd name="T91" fmla="*/ 3243184 h 296503"/>
              <a:gd name="T92" fmla="*/ 575330 w 296503"/>
              <a:gd name="T93" fmla="*/ 3243184 h 296503"/>
              <a:gd name="T94" fmla="*/ 197031 w 296503"/>
              <a:gd name="T95" fmla="*/ 2868817 h 296503"/>
              <a:gd name="T96" fmla="*/ 197031 w 296503"/>
              <a:gd name="T97" fmla="*/ 1544750 h 296503"/>
              <a:gd name="T98" fmla="*/ 7881 w 296503"/>
              <a:gd name="T99" fmla="*/ 859070 h 296503"/>
              <a:gd name="T100" fmla="*/ 0 w 296503"/>
              <a:gd name="T101" fmla="*/ 835417 h 296503"/>
              <a:gd name="T102" fmla="*/ 445292 w 296503"/>
              <a:gd name="T103" fmla="*/ 394077 h 296503"/>
              <a:gd name="T104" fmla="*/ 855104 w 296503"/>
              <a:gd name="T105" fmla="*/ 394077 h 296503"/>
              <a:gd name="T106" fmla="*/ 1296480 w 296503"/>
              <a:gd name="T107" fmla="*/ 0 h 29650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96503" h="296503">
                <a:moveTo>
                  <a:pt x="207786" y="107950"/>
                </a:moveTo>
                <a:cubicBezTo>
                  <a:pt x="210256" y="107950"/>
                  <a:pt x="212372" y="109747"/>
                  <a:pt x="212372" y="112263"/>
                </a:cubicBezTo>
                <a:lnTo>
                  <a:pt x="212372" y="255677"/>
                </a:lnTo>
                <a:cubicBezTo>
                  <a:pt x="212372" y="258193"/>
                  <a:pt x="210256" y="259991"/>
                  <a:pt x="207786" y="259991"/>
                </a:cubicBezTo>
                <a:cubicBezTo>
                  <a:pt x="205317" y="259991"/>
                  <a:pt x="203200" y="258193"/>
                  <a:pt x="203200" y="255677"/>
                </a:cubicBezTo>
                <a:lnTo>
                  <a:pt x="203200" y="112263"/>
                </a:lnTo>
                <a:cubicBezTo>
                  <a:pt x="203200" y="109747"/>
                  <a:pt x="205317" y="107950"/>
                  <a:pt x="207786" y="107950"/>
                </a:cubicBezTo>
                <a:close/>
                <a:moveTo>
                  <a:pt x="149225" y="107950"/>
                </a:moveTo>
                <a:cubicBezTo>
                  <a:pt x="151790" y="107950"/>
                  <a:pt x="153621" y="109747"/>
                  <a:pt x="153621" y="112263"/>
                </a:cubicBezTo>
                <a:lnTo>
                  <a:pt x="153621" y="255677"/>
                </a:lnTo>
                <a:cubicBezTo>
                  <a:pt x="153621" y="258193"/>
                  <a:pt x="151790" y="259991"/>
                  <a:pt x="149225" y="259991"/>
                </a:cubicBezTo>
                <a:cubicBezTo>
                  <a:pt x="146661" y="259991"/>
                  <a:pt x="144463" y="258193"/>
                  <a:pt x="144463" y="255677"/>
                </a:cubicBezTo>
                <a:lnTo>
                  <a:pt x="144463" y="112263"/>
                </a:lnTo>
                <a:cubicBezTo>
                  <a:pt x="144463" y="109747"/>
                  <a:pt x="146661" y="107950"/>
                  <a:pt x="149225" y="107950"/>
                </a:cubicBezTo>
                <a:close/>
                <a:moveTo>
                  <a:pt x="88534" y="107950"/>
                </a:moveTo>
                <a:cubicBezTo>
                  <a:pt x="91098" y="107950"/>
                  <a:pt x="93296" y="109747"/>
                  <a:pt x="93296" y="112263"/>
                </a:cubicBezTo>
                <a:lnTo>
                  <a:pt x="93296" y="255677"/>
                </a:lnTo>
                <a:cubicBezTo>
                  <a:pt x="93296" y="258193"/>
                  <a:pt x="91098" y="259991"/>
                  <a:pt x="88534" y="259991"/>
                </a:cubicBezTo>
                <a:cubicBezTo>
                  <a:pt x="86336" y="259991"/>
                  <a:pt x="84138" y="258193"/>
                  <a:pt x="84138" y="255677"/>
                </a:cubicBezTo>
                <a:lnTo>
                  <a:pt x="84138" y="112263"/>
                </a:lnTo>
                <a:cubicBezTo>
                  <a:pt x="84138" y="109747"/>
                  <a:pt x="86336" y="107950"/>
                  <a:pt x="88534" y="107950"/>
                </a:cubicBezTo>
                <a:close/>
                <a:moveTo>
                  <a:pt x="12249" y="80701"/>
                </a:moveTo>
                <a:cubicBezTo>
                  <a:pt x="21976" y="99435"/>
                  <a:pt x="27020" y="120330"/>
                  <a:pt x="27020" y="141226"/>
                </a:cubicBezTo>
                <a:lnTo>
                  <a:pt x="27020" y="262277"/>
                </a:lnTo>
                <a:cubicBezTo>
                  <a:pt x="27020" y="275967"/>
                  <a:pt x="38549" y="287496"/>
                  <a:pt x="52599" y="287496"/>
                </a:cubicBezTo>
                <a:lnTo>
                  <a:pt x="244264" y="287496"/>
                </a:lnTo>
                <a:cubicBezTo>
                  <a:pt x="258314" y="287496"/>
                  <a:pt x="269843" y="275967"/>
                  <a:pt x="269843" y="262277"/>
                </a:cubicBezTo>
                <a:lnTo>
                  <a:pt x="269843" y="141226"/>
                </a:lnTo>
                <a:cubicBezTo>
                  <a:pt x="269843" y="120330"/>
                  <a:pt x="274887" y="99435"/>
                  <a:pt x="284614" y="80701"/>
                </a:cubicBezTo>
                <a:lnTo>
                  <a:pt x="12249" y="80701"/>
                </a:lnTo>
                <a:close/>
                <a:moveTo>
                  <a:pt x="40710" y="45034"/>
                </a:moveTo>
                <a:cubicBezTo>
                  <a:pt x="24498" y="45034"/>
                  <a:pt x="11528" y="56562"/>
                  <a:pt x="9367" y="72054"/>
                </a:cubicBezTo>
                <a:lnTo>
                  <a:pt x="287136" y="72054"/>
                </a:lnTo>
                <a:cubicBezTo>
                  <a:pt x="285335" y="56562"/>
                  <a:pt x="272005" y="45034"/>
                  <a:pt x="256153" y="45034"/>
                </a:cubicBezTo>
                <a:lnTo>
                  <a:pt x="40710" y="45034"/>
                </a:lnTo>
                <a:close/>
                <a:moveTo>
                  <a:pt x="118529" y="9007"/>
                </a:moveTo>
                <a:cubicBezTo>
                  <a:pt x="102677" y="9007"/>
                  <a:pt x="89347" y="20896"/>
                  <a:pt x="87185" y="36027"/>
                </a:cubicBezTo>
                <a:lnTo>
                  <a:pt x="209317" y="36027"/>
                </a:lnTo>
                <a:cubicBezTo>
                  <a:pt x="207156" y="20896"/>
                  <a:pt x="194186" y="9007"/>
                  <a:pt x="178334" y="9007"/>
                </a:cubicBezTo>
                <a:lnTo>
                  <a:pt x="118529" y="9007"/>
                </a:lnTo>
                <a:close/>
                <a:moveTo>
                  <a:pt x="118529" y="0"/>
                </a:moveTo>
                <a:lnTo>
                  <a:pt x="178334" y="0"/>
                </a:lnTo>
                <a:cubicBezTo>
                  <a:pt x="198869" y="0"/>
                  <a:pt x="216163" y="15852"/>
                  <a:pt x="218324" y="36027"/>
                </a:cubicBezTo>
                <a:lnTo>
                  <a:pt x="256153" y="36027"/>
                </a:lnTo>
                <a:cubicBezTo>
                  <a:pt x="278489" y="36027"/>
                  <a:pt x="296503" y="54041"/>
                  <a:pt x="296503" y="76377"/>
                </a:cubicBezTo>
                <a:cubicBezTo>
                  <a:pt x="296503" y="77098"/>
                  <a:pt x="296503" y="78179"/>
                  <a:pt x="295782" y="78539"/>
                </a:cubicBezTo>
                <a:cubicBezTo>
                  <a:pt x="284614" y="97633"/>
                  <a:pt x="278489" y="119250"/>
                  <a:pt x="278489" y="141226"/>
                </a:cubicBezTo>
                <a:lnTo>
                  <a:pt x="278489" y="262277"/>
                </a:lnTo>
                <a:cubicBezTo>
                  <a:pt x="278489" y="281011"/>
                  <a:pt x="262998" y="296503"/>
                  <a:pt x="244264" y="296503"/>
                </a:cubicBezTo>
                <a:lnTo>
                  <a:pt x="52599" y="296503"/>
                </a:lnTo>
                <a:cubicBezTo>
                  <a:pt x="33505" y="296503"/>
                  <a:pt x="18013" y="281011"/>
                  <a:pt x="18013" y="262277"/>
                </a:cubicBezTo>
                <a:lnTo>
                  <a:pt x="18013" y="141226"/>
                </a:lnTo>
                <a:cubicBezTo>
                  <a:pt x="18013" y="119250"/>
                  <a:pt x="12249" y="97633"/>
                  <a:pt x="720" y="78539"/>
                </a:cubicBezTo>
                <a:cubicBezTo>
                  <a:pt x="360" y="78179"/>
                  <a:pt x="0" y="77098"/>
                  <a:pt x="0" y="76377"/>
                </a:cubicBezTo>
                <a:cubicBezTo>
                  <a:pt x="0" y="54041"/>
                  <a:pt x="18374" y="36027"/>
                  <a:pt x="40710" y="36027"/>
                </a:cubicBezTo>
                <a:lnTo>
                  <a:pt x="78178" y="36027"/>
                </a:lnTo>
                <a:cubicBezTo>
                  <a:pt x="80700" y="15852"/>
                  <a:pt x="97633" y="0"/>
                  <a:pt x="118529" y="0"/>
                </a:cubicBezTo>
                <a:close/>
              </a:path>
            </a:pathLst>
          </a:custGeom>
          <a:solidFill>
            <a:schemeClr val="bg1"/>
          </a:solidFill>
          <a:ln>
            <a:noFill/>
          </a:ln>
          <a:effectLst/>
        </p:spPr>
        <p:txBody>
          <a:bodyPr anchor="ctr"/>
          <a:lstStyle/>
          <a:p>
            <a:endParaRPr lang="en-US" sz="900"/>
          </a:p>
        </p:txBody>
      </p:sp>
      <p:sp>
        <p:nvSpPr>
          <p:cNvPr id="28" name="Rectangle 27">
            <a:extLst>
              <a:ext uri="{FF2B5EF4-FFF2-40B4-BE49-F238E27FC236}">
                <a16:creationId xmlns:a16="http://schemas.microsoft.com/office/drawing/2014/main" id="{CA34F5CD-A923-3E4A-A80B-D2861DD3EA1C}"/>
              </a:ext>
            </a:extLst>
          </p:cNvPr>
          <p:cNvSpPr/>
          <p:nvPr/>
        </p:nvSpPr>
        <p:spPr>
          <a:xfrm rot="5400000">
            <a:off x="7149795" y="-449574"/>
            <a:ext cx="815420" cy="7475799"/>
          </a:xfrm>
          <a:prstGeom prst="rect">
            <a:avLst/>
          </a:prstGeom>
          <a:solidFill>
            <a:schemeClr val="accent6">
              <a:lumMod val="40000"/>
              <a:lumOff val="6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1" name="Subtitle 2">
            <a:extLst>
              <a:ext uri="{FF2B5EF4-FFF2-40B4-BE49-F238E27FC236}">
                <a16:creationId xmlns:a16="http://schemas.microsoft.com/office/drawing/2014/main" id="{0F68E2BC-143F-354F-AE92-46A968C1FF5E}"/>
              </a:ext>
            </a:extLst>
          </p:cNvPr>
          <p:cNvSpPr txBox="1">
            <a:spLocks/>
          </p:cNvSpPr>
          <p:nvPr/>
        </p:nvSpPr>
        <p:spPr>
          <a:xfrm>
            <a:off x="3889628" y="2907240"/>
            <a:ext cx="2778085" cy="26417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750"/>
              </a:lnSpc>
            </a:pPr>
            <a:r>
              <a:rPr lang="en-US" sz="1400" b="1" dirty="0" err="1">
                <a:latin typeface="Roboto" panose="02000000000000000000" pitchFamily="2" charset="0"/>
                <a:ea typeface="Roboto" panose="02000000000000000000" pitchFamily="2" charset="0"/>
                <a:cs typeface="Mukta ExtraLight" panose="020B0000000000000000" pitchFamily="34" charset="77"/>
              </a:rPr>
              <a:t>Prêts</a:t>
            </a:r>
            <a:r>
              <a:rPr lang="en-US" sz="1400" b="1" dirty="0">
                <a:latin typeface="Roboto" panose="02000000000000000000" pitchFamily="2" charset="0"/>
                <a:ea typeface="Roboto" panose="02000000000000000000" pitchFamily="2" charset="0"/>
                <a:cs typeface="Mukta ExtraLight" panose="020B0000000000000000" pitchFamily="34" charset="77"/>
              </a:rPr>
              <a:t> souverains/non souverains</a:t>
            </a:r>
          </a:p>
        </p:txBody>
      </p:sp>
      <p:sp>
        <p:nvSpPr>
          <p:cNvPr id="52" name="Subtitle 2">
            <a:extLst>
              <a:ext uri="{FF2B5EF4-FFF2-40B4-BE49-F238E27FC236}">
                <a16:creationId xmlns:a16="http://schemas.microsoft.com/office/drawing/2014/main" id="{0DDC616D-49CA-FF4B-BAC9-A24A30BCD6C5}"/>
              </a:ext>
            </a:extLst>
          </p:cNvPr>
          <p:cNvSpPr txBox="1">
            <a:spLocks/>
          </p:cNvSpPr>
          <p:nvPr/>
        </p:nvSpPr>
        <p:spPr>
          <a:xfrm>
            <a:off x="6596675" y="2912047"/>
            <a:ext cx="2100649" cy="26417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400" b="1">
                <a:latin typeface="Roboto" panose="02000000000000000000" pitchFamily="2" charset="0"/>
                <a:ea typeface="Roboto" panose="02000000000000000000" pitchFamily="2" charset="0"/>
                <a:cs typeface="Mukta ExtraLight" panose="020B0000000000000000" pitchFamily="34" charset="77"/>
              </a:rPr>
              <a:t>50</a:t>
            </a:r>
          </a:p>
        </p:txBody>
      </p:sp>
      <p:sp>
        <p:nvSpPr>
          <p:cNvPr id="53" name="Subtitle 2">
            <a:extLst>
              <a:ext uri="{FF2B5EF4-FFF2-40B4-BE49-F238E27FC236}">
                <a16:creationId xmlns:a16="http://schemas.microsoft.com/office/drawing/2014/main" id="{ACC65FC0-5271-5D4A-843C-54F49D942CD2}"/>
              </a:ext>
            </a:extLst>
          </p:cNvPr>
          <p:cNvSpPr txBox="1">
            <a:spLocks/>
          </p:cNvSpPr>
          <p:nvPr/>
        </p:nvSpPr>
        <p:spPr>
          <a:xfrm>
            <a:off x="9171497" y="3167421"/>
            <a:ext cx="2100649" cy="26417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400" b="1">
                <a:latin typeface="Roboto" panose="02000000000000000000" pitchFamily="2" charset="0"/>
                <a:ea typeface="Roboto" panose="02000000000000000000" pitchFamily="2" charset="0"/>
                <a:cs typeface="Mukta ExtraLight" panose="020B0000000000000000" pitchFamily="34" charset="77"/>
              </a:rPr>
              <a:t>11,4%</a:t>
            </a:r>
          </a:p>
        </p:txBody>
      </p:sp>
      <p:sp>
        <p:nvSpPr>
          <p:cNvPr id="17" name="Round Same Side Corner Rectangle 16">
            <a:extLst>
              <a:ext uri="{FF2B5EF4-FFF2-40B4-BE49-F238E27FC236}">
                <a16:creationId xmlns:a16="http://schemas.microsoft.com/office/drawing/2014/main" id="{131308E0-B9AA-6747-88E2-2FE909B2F0A1}"/>
              </a:ext>
            </a:extLst>
          </p:cNvPr>
          <p:cNvSpPr/>
          <p:nvPr/>
        </p:nvSpPr>
        <p:spPr>
          <a:xfrm rot="5400000">
            <a:off x="1840709" y="2580088"/>
            <a:ext cx="635508" cy="3070022"/>
          </a:xfrm>
          <a:prstGeom prst="round2SameRect">
            <a:avLst>
              <a:gd name="adj1" fmla="val 50000"/>
              <a:gd name="adj2" fmla="val 0"/>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9" name="TextBox 8">
            <a:extLst>
              <a:ext uri="{FF2B5EF4-FFF2-40B4-BE49-F238E27FC236}">
                <a16:creationId xmlns:a16="http://schemas.microsoft.com/office/drawing/2014/main" id="{623FAFFD-7997-414E-892F-8177A4E9B63B}"/>
              </a:ext>
            </a:extLst>
          </p:cNvPr>
          <p:cNvSpPr txBox="1"/>
          <p:nvPr/>
        </p:nvSpPr>
        <p:spPr>
          <a:xfrm>
            <a:off x="781920" y="3961133"/>
            <a:ext cx="1979052" cy="323165"/>
          </a:xfrm>
          <a:prstGeom prst="rect">
            <a:avLst/>
          </a:prstGeom>
          <a:noFill/>
        </p:spPr>
        <p:txBody>
          <a:bodyPr wrap="square" rtlCol="0" anchor="ctr" anchorCtr="0">
            <a:spAutoFit/>
          </a:bodyPr>
          <a:lstStyle/>
          <a:p>
            <a:r>
              <a:rPr lang="en-US" sz="1500" b="1">
                <a:solidFill>
                  <a:schemeClr val="bg1"/>
                </a:solidFill>
                <a:latin typeface="Poppins" pitchFamily="2" charset="77"/>
                <a:ea typeface="League Spartan" charset="0"/>
                <a:cs typeface="Poppins" pitchFamily="2" charset="77"/>
              </a:rPr>
              <a:t>2.1 /2.2 IPP solaires</a:t>
            </a:r>
          </a:p>
        </p:txBody>
      </p:sp>
      <p:sp>
        <p:nvSpPr>
          <p:cNvPr id="29" name="Rectangle 28">
            <a:extLst>
              <a:ext uri="{FF2B5EF4-FFF2-40B4-BE49-F238E27FC236}">
                <a16:creationId xmlns:a16="http://schemas.microsoft.com/office/drawing/2014/main" id="{D0557DC7-4FA0-8340-8959-9BA1BD23AC4D}"/>
              </a:ext>
            </a:extLst>
          </p:cNvPr>
          <p:cNvSpPr/>
          <p:nvPr/>
        </p:nvSpPr>
        <p:spPr>
          <a:xfrm rot="5400000">
            <a:off x="7216494" y="377201"/>
            <a:ext cx="635508" cy="7475797"/>
          </a:xfrm>
          <a:prstGeom prst="rect">
            <a:avLst/>
          </a:prstGeom>
          <a:solidFill>
            <a:schemeClr val="accent3">
              <a:lumMod val="20000"/>
              <a:lumOff val="8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6" name="Subtitle 2">
            <a:extLst>
              <a:ext uri="{FF2B5EF4-FFF2-40B4-BE49-F238E27FC236}">
                <a16:creationId xmlns:a16="http://schemas.microsoft.com/office/drawing/2014/main" id="{EBF2A99A-EA61-AB46-891F-1586B0888682}"/>
              </a:ext>
            </a:extLst>
          </p:cNvPr>
          <p:cNvSpPr txBox="1">
            <a:spLocks/>
          </p:cNvSpPr>
          <p:nvPr/>
        </p:nvSpPr>
        <p:spPr>
          <a:xfrm>
            <a:off x="6667713" y="3862061"/>
            <a:ext cx="2100649" cy="26417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400" b="1">
                <a:latin typeface="Roboto" panose="02000000000000000000" pitchFamily="2" charset="0"/>
                <a:ea typeface="Roboto" panose="02000000000000000000" pitchFamily="2" charset="0"/>
                <a:cs typeface="Mukta ExtraLight" panose="020B0000000000000000" pitchFamily="34" charset="77"/>
              </a:rPr>
              <a:t>708.7</a:t>
            </a:r>
          </a:p>
        </p:txBody>
      </p:sp>
      <p:sp>
        <p:nvSpPr>
          <p:cNvPr id="57" name="Subtitle 2">
            <a:extLst>
              <a:ext uri="{FF2B5EF4-FFF2-40B4-BE49-F238E27FC236}">
                <a16:creationId xmlns:a16="http://schemas.microsoft.com/office/drawing/2014/main" id="{3D75C624-8EAD-0C4F-9233-D5158A6E2F79}"/>
              </a:ext>
            </a:extLst>
          </p:cNvPr>
          <p:cNvSpPr txBox="1">
            <a:spLocks/>
          </p:cNvSpPr>
          <p:nvPr/>
        </p:nvSpPr>
        <p:spPr>
          <a:xfrm>
            <a:off x="9171497" y="3911564"/>
            <a:ext cx="2100649" cy="26417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400" b="1">
                <a:latin typeface="Roboto" panose="02000000000000000000" pitchFamily="2" charset="0"/>
                <a:ea typeface="Roboto" panose="02000000000000000000" pitchFamily="2" charset="0"/>
                <a:cs typeface="Mukta ExtraLight" panose="020B0000000000000000" pitchFamily="34" charset="77"/>
              </a:rPr>
              <a:t>77,4%</a:t>
            </a:r>
          </a:p>
        </p:txBody>
      </p:sp>
      <p:sp>
        <p:nvSpPr>
          <p:cNvPr id="18" name="Round Same Side Corner Rectangle 17">
            <a:extLst>
              <a:ext uri="{FF2B5EF4-FFF2-40B4-BE49-F238E27FC236}">
                <a16:creationId xmlns:a16="http://schemas.microsoft.com/office/drawing/2014/main" id="{14ADE1EE-3473-AD4D-9BD3-CEEE9DA296B4}"/>
              </a:ext>
            </a:extLst>
          </p:cNvPr>
          <p:cNvSpPr/>
          <p:nvPr/>
        </p:nvSpPr>
        <p:spPr>
          <a:xfrm rot="5400000">
            <a:off x="1840709" y="3334264"/>
            <a:ext cx="635508" cy="3070022"/>
          </a:xfrm>
          <a:prstGeom prst="round2SameRect">
            <a:avLst>
              <a:gd name="adj1" fmla="val 50000"/>
              <a:gd name="adj2" fmla="val 0"/>
            </a:avLst>
          </a:prstGeom>
          <a:solidFill>
            <a:srgbClr val="00B0F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 name="TextBox 10">
            <a:extLst>
              <a:ext uri="{FF2B5EF4-FFF2-40B4-BE49-F238E27FC236}">
                <a16:creationId xmlns:a16="http://schemas.microsoft.com/office/drawing/2014/main" id="{CB848E89-3583-E344-A3D1-62719A54BCD4}"/>
              </a:ext>
            </a:extLst>
          </p:cNvPr>
          <p:cNvSpPr txBox="1"/>
          <p:nvPr/>
        </p:nvSpPr>
        <p:spPr>
          <a:xfrm>
            <a:off x="764036" y="4731419"/>
            <a:ext cx="2497800" cy="323165"/>
          </a:xfrm>
          <a:prstGeom prst="rect">
            <a:avLst/>
          </a:prstGeom>
          <a:noFill/>
        </p:spPr>
        <p:txBody>
          <a:bodyPr wrap="none" rtlCol="0" anchor="ctr" anchorCtr="0">
            <a:spAutoFit/>
          </a:bodyPr>
          <a:lstStyle/>
          <a:p>
            <a:r>
              <a:rPr lang="en-US" sz="1500" b="1">
                <a:solidFill>
                  <a:schemeClr val="bg1"/>
                </a:solidFill>
                <a:latin typeface="Poppins" pitchFamily="2" charset="77"/>
                <a:ea typeface="League Spartan" charset="0"/>
                <a:cs typeface="Poppins" pitchFamily="2" charset="77"/>
              </a:rPr>
              <a:t>3. Assistance technique</a:t>
            </a:r>
          </a:p>
        </p:txBody>
      </p:sp>
      <p:sp>
        <p:nvSpPr>
          <p:cNvPr id="30" name="Rectangle 29">
            <a:extLst>
              <a:ext uri="{FF2B5EF4-FFF2-40B4-BE49-F238E27FC236}">
                <a16:creationId xmlns:a16="http://schemas.microsoft.com/office/drawing/2014/main" id="{B6601BA7-2704-DB41-975F-438AA840E6A8}"/>
              </a:ext>
            </a:extLst>
          </p:cNvPr>
          <p:cNvSpPr/>
          <p:nvPr/>
        </p:nvSpPr>
        <p:spPr>
          <a:xfrm rot="5400000">
            <a:off x="7216494" y="1131376"/>
            <a:ext cx="635508" cy="7475797"/>
          </a:xfrm>
          <a:prstGeom prst="rect">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9" name="Subtitle 2">
            <a:extLst>
              <a:ext uri="{FF2B5EF4-FFF2-40B4-BE49-F238E27FC236}">
                <a16:creationId xmlns:a16="http://schemas.microsoft.com/office/drawing/2014/main" id="{85D5B7ED-9772-C64B-810C-237D469DF0BB}"/>
              </a:ext>
            </a:extLst>
          </p:cNvPr>
          <p:cNvSpPr txBox="1">
            <a:spLocks/>
          </p:cNvSpPr>
          <p:nvPr/>
        </p:nvSpPr>
        <p:spPr>
          <a:xfrm>
            <a:off x="3904746" y="4698588"/>
            <a:ext cx="2100649" cy="26417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750"/>
              </a:lnSpc>
            </a:pPr>
            <a:r>
              <a:rPr lang="en-US" sz="1400" b="1">
                <a:latin typeface="Roboto" panose="02000000000000000000" pitchFamily="2" charset="0"/>
                <a:ea typeface="Roboto" panose="02000000000000000000" pitchFamily="2" charset="0"/>
                <a:cs typeface="Mukta ExtraLight" panose="020B0000000000000000" pitchFamily="34" charset="77"/>
              </a:rPr>
              <a:t>Subventions</a:t>
            </a:r>
          </a:p>
        </p:txBody>
      </p:sp>
      <p:sp>
        <p:nvSpPr>
          <p:cNvPr id="60" name="Subtitle 2">
            <a:extLst>
              <a:ext uri="{FF2B5EF4-FFF2-40B4-BE49-F238E27FC236}">
                <a16:creationId xmlns:a16="http://schemas.microsoft.com/office/drawing/2014/main" id="{05E343CF-B0C4-2444-99D8-1308705DB7F7}"/>
              </a:ext>
            </a:extLst>
          </p:cNvPr>
          <p:cNvSpPr txBox="1">
            <a:spLocks/>
          </p:cNvSpPr>
          <p:nvPr/>
        </p:nvSpPr>
        <p:spPr>
          <a:xfrm>
            <a:off x="6648305" y="4732422"/>
            <a:ext cx="2100649" cy="26417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400" b="1">
                <a:latin typeface="Roboto" panose="02000000000000000000" pitchFamily="2" charset="0"/>
                <a:ea typeface="Roboto" panose="02000000000000000000" pitchFamily="2" charset="0"/>
                <a:cs typeface="Mukta ExtraLight" panose="020B0000000000000000" pitchFamily="34" charset="77"/>
              </a:rPr>
              <a:t>18</a:t>
            </a:r>
          </a:p>
        </p:txBody>
      </p:sp>
      <p:sp>
        <p:nvSpPr>
          <p:cNvPr id="61" name="Subtitle 2">
            <a:extLst>
              <a:ext uri="{FF2B5EF4-FFF2-40B4-BE49-F238E27FC236}">
                <a16:creationId xmlns:a16="http://schemas.microsoft.com/office/drawing/2014/main" id="{2D9CF6FE-3B52-F94D-B886-BA7E46DEAA4E}"/>
              </a:ext>
            </a:extLst>
          </p:cNvPr>
          <p:cNvSpPr txBox="1">
            <a:spLocks/>
          </p:cNvSpPr>
          <p:nvPr/>
        </p:nvSpPr>
        <p:spPr>
          <a:xfrm>
            <a:off x="9171497" y="4688037"/>
            <a:ext cx="2100649" cy="26417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400" b="1">
                <a:latin typeface="Roboto" panose="02000000000000000000" pitchFamily="2" charset="0"/>
                <a:ea typeface="Roboto" panose="02000000000000000000" pitchFamily="2" charset="0"/>
                <a:cs typeface="Mukta ExtraLight" panose="020B0000000000000000" pitchFamily="34" charset="77"/>
              </a:rPr>
              <a:t>1.9%</a:t>
            </a:r>
          </a:p>
        </p:txBody>
      </p:sp>
      <p:sp>
        <p:nvSpPr>
          <p:cNvPr id="19" name="Round Same Side Corner Rectangle 18">
            <a:extLst>
              <a:ext uri="{FF2B5EF4-FFF2-40B4-BE49-F238E27FC236}">
                <a16:creationId xmlns:a16="http://schemas.microsoft.com/office/drawing/2014/main" id="{B895BEE4-A35D-B142-9929-CDD0B55B3594}"/>
              </a:ext>
            </a:extLst>
          </p:cNvPr>
          <p:cNvSpPr/>
          <p:nvPr/>
        </p:nvSpPr>
        <p:spPr>
          <a:xfrm rot="5400000">
            <a:off x="1840709" y="4088439"/>
            <a:ext cx="635508" cy="3070022"/>
          </a:xfrm>
          <a:prstGeom prst="round2SameRect">
            <a:avLst>
              <a:gd name="adj1" fmla="val 50000"/>
              <a:gd name="adj2" fmla="val 0"/>
            </a:avLst>
          </a:pr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3" name="TextBox 12">
            <a:extLst>
              <a:ext uri="{FF2B5EF4-FFF2-40B4-BE49-F238E27FC236}">
                <a16:creationId xmlns:a16="http://schemas.microsoft.com/office/drawing/2014/main" id="{B05AD66B-D983-E54B-A1E7-E8295F42E022}"/>
              </a:ext>
            </a:extLst>
          </p:cNvPr>
          <p:cNvSpPr txBox="1"/>
          <p:nvPr/>
        </p:nvSpPr>
        <p:spPr>
          <a:xfrm>
            <a:off x="1692359" y="5463248"/>
            <a:ext cx="838691" cy="338554"/>
          </a:xfrm>
          <a:prstGeom prst="rect">
            <a:avLst/>
          </a:prstGeom>
          <a:noFill/>
        </p:spPr>
        <p:txBody>
          <a:bodyPr wrap="none" rtlCol="0" anchor="ctr" anchorCtr="0">
            <a:spAutoFit/>
          </a:bodyPr>
          <a:lstStyle/>
          <a:p>
            <a:r>
              <a:rPr lang="en-US" sz="1600" b="1">
                <a:solidFill>
                  <a:schemeClr val="bg1"/>
                </a:solidFill>
                <a:latin typeface="Poppins" pitchFamily="2" charset="77"/>
                <a:ea typeface="League Spartan" charset="0"/>
                <a:cs typeface="Poppins" pitchFamily="2" charset="77"/>
              </a:rPr>
              <a:t>TOTAL</a:t>
            </a:r>
          </a:p>
        </p:txBody>
      </p:sp>
      <p:sp>
        <p:nvSpPr>
          <p:cNvPr id="31" name="Rectangle 30">
            <a:extLst>
              <a:ext uri="{FF2B5EF4-FFF2-40B4-BE49-F238E27FC236}">
                <a16:creationId xmlns:a16="http://schemas.microsoft.com/office/drawing/2014/main" id="{BF5B5672-B353-0449-AE61-3CEC306E9013}"/>
              </a:ext>
            </a:extLst>
          </p:cNvPr>
          <p:cNvSpPr/>
          <p:nvPr/>
        </p:nvSpPr>
        <p:spPr>
          <a:xfrm rot="5400000">
            <a:off x="7223504" y="1942397"/>
            <a:ext cx="575307" cy="7475797"/>
          </a:xfrm>
          <a:prstGeom prst="rect">
            <a:avLst/>
          </a:prstGeom>
          <a:solidFill>
            <a:schemeClr val="accent5">
              <a:lumMod val="20000"/>
              <a:lumOff val="8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64" name="Subtitle 2">
            <a:extLst>
              <a:ext uri="{FF2B5EF4-FFF2-40B4-BE49-F238E27FC236}">
                <a16:creationId xmlns:a16="http://schemas.microsoft.com/office/drawing/2014/main" id="{867284AB-16F3-7A49-9ED3-1E8B9B115372}"/>
              </a:ext>
            </a:extLst>
          </p:cNvPr>
          <p:cNvSpPr txBox="1">
            <a:spLocks/>
          </p:cNvSpPr>
          <p:nvPr/>
        </p:nvSpPr>
        <p:spPr>
          <a:xfrm>
            <a:off x="6622259" y="5524803"/>
            <a:ext cx="2100649" cy="276999"/>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600" b="1">
                <a:latin typeface="Roboto" panose="02000000000000000000" pitchFamily="2" charset="0"/>
                <a:ea typeface="Roboto" panose="02000000000000000000" pitchFamily="2" charset="0"/>
                <a:cs typeface="Mukta ExtraLight" panose="020B0000000000000000" pitchFamily="34" charset="77"/>
              </a:rPr>
              <a:t>966.7</a:t>
            </a:r>
          </a:p>
        </p:txBody>
      </p:sp>
      <p:sp>
        <p:nvSpPr>
          <p:cNvPr id="15" name="TextBox 14">
            <a:extLst>
              <a:ext uri="{FF2B5EF4-FFF2-40B4-BE49-F238E27FC236}">
                <a16:creationId xmlns:a16="http://schemas.microsoft.com/office/drawing/2014/main" id="{0651DE41-CCF2-2F40-BAF9-AB02CCD20283}"/>
              </a:ext>
            </a:extLst>
          </p:cNvPr>
          <p:cNvSpPr txBox="1"/>
          <p:nvPr/>
        </p:nvSpPr>
        <p:spPr>
          <a:xfrm>
            <a:off x="1136884" y="5986001"/>
            <a:ext cx="870751" cy="338554"/>
          </a:xfrm>
          <a:prstGeom prst="rect">
            <a:avLst/>
          </a:prstGeom>
          <a:noFill/>
        </p:spPr>
        <p:txBody>
          <a:bodyPr wrap="none" rtlCol="0" anchor="ctr" anchorCtr="0">
            <a:spAutoFit/>
          </a:bodyPr>
          <a:lstStyle/>
          <a:p>
            <a:r>
              <a:rPr lang="en-US" sz="1600" b="1">
                <a:solidFill>
                  <a:schemeClr val="bg1"/>
                </a:solidFill>
                <a:latin typeface="Poppins" pitchFamily="2" charset="77"/>
                <a:ea typeface="League Spartan" charset="0"/>
                <a:cs typeface="Poppins" pitchFamily="2" charset="77"/>
              </a:rPr>
              <a:t>ROW 6</a:t>
            </a:r>
          </a:p>
        </p:txBody>
      </p:sp>
      <p:sp>
        <p:nvSpPr>
          <p:cNvPr id="42" name="Freeform 199">
            <a:extLst>
              <a:ext uri="{FF2B5EF4-FFF2-40B4-BE49-F238E27FC236}">
                <a16:creationId xmlns:a16="http://schemas.microsoft.com/office/drawing/2014/main" id="{220AC2F8-7D1E-3447-B638-33D3F01CC844}"/>
              </a:ext>
            </a:extLst>
          </p:cNvPr>
          <p:cNvSpPr>
            <a:spLocks noChangeArrowheads="1"/>
          </p:cNvSpPr>
          <p:nvPr/>
        </p:nvSpPr>
        <p:spPr bwMode="auto">
          <a:xfrm>
            <a:off x="3288473" y="4722861"/>
            <a:ext cx="350013" cy="349001"/>
          </a:xfrm>
          <a:custGeom>
            <a:avLst/>
            <a:gdLst>
              <a:gd name="T0" fmla="*/ 2147483646 w 844"/>
              <a:gd name="T1" fmla="*/ 2147483646 h 836"/>
              <a:gd name="T2" fmla="*/ 2147483646 w 844"/>
              <a:gd name="T3" fmla="*/ 2147483646 h 836"/>
              <a:gd name="T4" fmla="*/ 2147483646 w 844"/>
              <a:gd name="T5" fmla="*/ 2147483646 h 836"/>
              <a:gd name="T6" fmla="*/ 2147483646 w 844"/>
              <a:gd name="T7" fmla="*/ 2147483646 h 836"/>
              <a:gd name="T8" fmla="*/ 2147483646 w 844"/>
              <a:gd name="T9" fmla="*/ 2147483646 h 836"/>
              <a:gd name="T10" fmla="*/ 2147483646 w 844"/>
              <a:gd name="T11" fmla="*/ 2147483646 h 836"/>
              <a:gd name="T12" fmla="*/ 2147483646 w 844"/>
              <a:gd name="T13" fmla="*/ 2147483646 h 836"/>
              <a:gd name="T14" fmla="*/ 2147483646 w 844"/>
              <a:gd name="T15" fmla="*/ 2147483646 h 836"/>
              <a:gd name="T16" fmla="*/ 2147483646 w 844"/>
              <a:gd name="T17" fmla="*/ 2147483646 h 836"/>
              <a:gd name="T18" fmla="*/ 2147483646 w 844"/>
              <a:gd name="T19" fmla="*/ 2147483646 h 836"/>
              <a:gd name="T20" fmla="*/ 2147483646 w 844"/>
              <a:gd name="T21" fmla="*/ 2147483646 h 836"/>
              <a:gd name="T22" fmla="*/ 2147483646 w 844"/>
              <a:gd name="T23" fmla="*/ 2147483646 h 836"/>
              <a:gd name="T24" fmla="*/ 2147483646 w 844"/>
              <a:gd name="T25" fmla="*/ 2147483646 h 836"/>
              <a:gd name="T26" fmla="*/ 2147483646 w 844"/>
              <a:gd name="T27" fmla="*/ 2147483646 h 836"/>
              <a:gd name="T28" fmla="*/ 2147483646 w 844"/>
              <a:gd name="T29" fmla="*/ 2147483646 h 836"/>
              <a:gd name="T30" fmla="*/ 2147483646 w 844"/>
              <a:gd name="T31" fmla="*/ 2147483646 h 836"/>
              <a:gd name="T32" fmla="*/ 2147483646 w 844"/>
              <a:gd name="T33" fmla="*/ 2147483646 h 836"/>
              <a:gd name="T34" fmla="*/ 2147483646 w 844"/>
              <a:gd name="T35" fmla="*/ 2147483646 h 836"/>
              <a:gd name="T36" fmla="*/ 2147483646 w 844"/>
              <a:gd name="T37" fmla="*/ 2147483646 h 836"/>
              <a:gd name="T38" fmla="*/ 2147483646 w 844"/>
              <a:gd name="T39" fmla="*/ 2147483646 h 836"/>
              <a:gd name="T40" fmla="*/ 2147483646 w 844"/>
              <a:gd name="T41" fmla="*/ 2147483646 h 836"/>
              <a:gd name="T42" fmla="*/ 2147483646 w 844"/>
              <a:gd name="T43" fmla="*/ 2147483646 h 836"/>
              <a:gd name="T44" fmla="*/ 2147483646 w 844"/>
              <a:gd name="T45" fmla="*/ 2147483646 h 836"/>
              <a:gd name="T46" fmla="*/ 2147483646 w 844"/>
              <a:gd name="T47" fmla="*/ 2147483646 h 836"/>
              <a:gd name="T48" fmla="*/ 2147483646 w 844"/>
              <a:gd name="T49" fmla="*/ 2147483646 h 836"/>
              <a:gd name="T50" fmla="*/ 2147483646 w 844"/>
              <a:gd name="T51" fmla="*/ 2147483646 h 836"/>
              <a:gd name="T52" fmla="*/ 2147483646 w 844"/>
              <a:gd name="T53" fmla="*/ 2147483646 h 836"/>
              <a:gd name="T54" fmla="*/ 2147483646 w 844"/>
              <a:gd name="T55" fmla="*/ 2147483646 h 836"/>
              <a:gd name="T56" fmla="*/ 2147483646 w 844"/>
              <a:gd name="T57" fmla="*/ 2147483646 h 836"/>
              <a:gd name="T58" fmla="*/ 2147483646 w 844"/>
              <a:gd name="T59" fmla="*/ 2147483646 h 836"/>
              <a:gd name="T60" fmla="*/ 2147483646 w 844"/>
              <a:gd name="T61" fmla="*/ 2147483646 h 836"/>
              <a:gd name="T62" fmla="*/ 2147483646 w 844"/>
              <a:gd name="T63" fmla="*/ 2147483646 h 836"/>
              <a:gd name="T64" fmla="*/ 2147483646 w 844"/>
              <a:gd name="T65" fmla="*/ 2147483646 h 836"/>
              <a:gd name="T66" fmla="*/ 2147483646 w 844"/>
              <a:gd name="T67" fmla="*/ 2147483646 h 836"/>
              <a:gd name="T68" fmla="*/ 2147483646 w 844"/>
              <a:gd name="T69" fmla="*/ 2147483646 h 836"/>
              <a:gd name="T70" fmla="*/ 2147483646 w 844"/>
              <a:gd name="T71" fmla="*/ 2147483646 h 836"/>
              <a:gd name="T72" fmla="*/ 2147483646 w 844"/>
              <a:gd name="T73" fmla="*/ 2147483646 h 836"/>
              <a:gd name="T74" fmla="*/ 2147483646 w 844"/>
              <a:gd name="T75" fmla="*/ 2147483646 h 836"/>
              <a:gd name="T76" fmla="*/ 2147483646 w 844"/>
              <a:gd name="T77" fmla="*/ 2147483646 h 836"/>
              <a:gd name="T78" fmla="*/ 2147483646 w 844"/>
              <a:gd name="T79" fmla="*/ 2147483646 h 836"/>
              <a:gd name="T80" fmla="*/ 2147483646 w 844"/>
              <a:gd name="T81" fmla="*/ 2147483646 h 836"/>
              <a:gd name="T82" fmla="*/ 2147483646 w 844"/>
              <a:gd name="T83" fmla="*/ 2147483646 h 836"/>
              <a:gd name="T84" fmla="*/ 2147483646 w 844"/>
              <a:gd name="T85" fmla="*/ 2147483646 h 836"/>
              <a:gd name="T86" fmla="*/ 2147483646 w 844"/>
              <a:gd name="T87" fmla="*/ 2147483646 h 836"/>
              <a:gd name="T88" fmla="*/ 2147483646 w 844"/>
              <a:gd name="T89" fmla="*/ 2147483646 h 836"/>
              <a:gd name="T90" fmla="*/ 2147483646 w 844"/>
              <a:gd name="T91" fmla="*/ 2147483646 h 836"/>
              <a:gd name="T92" fmla="*/ 2147483646 w 844"/>
              <a:gd name="T93" fmla="*/ 2147483646 h 836"/>
              <a:gd name="T94" fmla="*/ 2147483646 w 844"/>
              <a:gd name="T95" fmla="*/ 2147483646 h 8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44" h="836">
                <a:moveTo>
                  <a:pt x="791" y="791"/>
                </a:moveTo>
                <a:lnTo>
                  <a:pt x="791" y="791"/>
                </a:lnTo>
                <a:cubicBezTo>
                  <a:pt x="779" y="803"/>
                  <a:pt x="763" y="809"/>
                  <a:pt x="747" y="809"/>
                </a:cubicBezTo>
                <a:cubicBezTo>
                  <a:pt x="730" y="809"/>
                  <a:pt x="714" y="803"/>
                  <a:pt x="702" y="791"/>
                </a:cubicBezTo>
                <a:lnTo>
                  <a:pt x="458" y="546"/>
                </a:lnTo>
                <a:lnTo>
                  <a:pt x="547" y="456"/>
                </a:lnTo>
                <a:lnTo>
                  <a:pt x="791" y="701"/>
                </a:lnTo>
                <a:cubicBezTo>
                  <a:pt x="816" y="726"/>
                  <a:pt x="816" y="767"/>
                  <a:pt x="791" y="791"/>
                </a:cubicBezTo>
                <a:close/>
                <a:moveTo>
                  <a:pt x="239" y="729"/>
                </a:moveTo>
                <a:lnTo>
                  <a:pt x="186" y="677"/>
                </a:lnTo>
                <a:lnTo>
                  <a:pt x="697" y="166"/>
                </a:lnTo>
                <a:lnTo>
                  <a:pt x="750" y="219"/>
                </a:lnTo>
                <a:lnTo>
                  <a:pt x="239" y="729"/>
                </a:lnTo>
                <a:close/>
                <a:moveTo>
                  <a:pt x="168" y="800"/>
                </a:moveTo>
                <a:lnTo>
                  <a:pt x="168" y="800"/>
                </a:lnTo>
                <a:cubicBezTo>
                  <a:pt x="155" y="812"/>
                  <a:pt x="135" y="812"/>
                  <a:pt x="123" y="800"/>
                </a:cubicBezTo>
                <a:lnTo>
                  <a:pt x="46" y="723"/>
                </a:lnTo>
                <a:cubicBezTo>
                  <a:pt x="40" y="717"/>
                  <a:pt x="37" y="709"/>
                  <a:pt x="37" y="701"/>
                </a:cubicBezTo>
                <a:cubicBezTo>
                  <a:pt x="37" y="693"/>
                  <a:pt x="40" y="684"/>
                  <a:pt x="46" y="678"/>
                </a:cubicBezTo>
                <a:lnTo>
                  <a:pt x="99" y="625"/>
                </a:lnTo>
                <a:lnTo>
                  <a:pt x="221" y="747"/>
                </a:lnTo>
                <a:lnTo>
                  <a:pt x="168" y="800"/>
                </a:lnTo>
                <a:close/>
                <a:moveTo>
                  <a:pt x="628" y="96"/>
                </a:moveTo>
                <a:lnTo>
                  <a:pt x="680" y="149"/>
                </a:lnTo>
                <a:lnTo>
                  <a:pt x="169" y="659"/>
                </a:lnTo>
                <a:lnTo>
                  <a:pt x="117" y="607"/>
                </a:lnTo>
                <a:lnTo>
                  <a:pt x="628" y="96"/>
                </a:lnTo>
                <a:close/>
                <a:moveTo>
                  <a:pt x="223" y="310"/>
                </a:moveTo>
                <a:lnTo>
                  <a:pt x="223" y="310"/>
                </a:lnTo>
                <a:cubicBezTo>
                  <a:pt x="221" y="307"/>
                  <a:pt x="217" y="305"/>
                  <a:pt x="214" y="305"/>
                </a:cubicBezTo>
                <a:cubicBezTo>
                  <a:pt x="211" y="305"/>
                  <a:pt x="208" y="307"/>
                  <a:pt x="205" y="310"/>
                </a:cubicBezTo>
                <a:lnTo>
                  <a:pt x="178" y="336"/>
                </a:lnTo>
                <a:cubicBezTo>
                  <a:pt x="161" y="354"/>
                  <a:pt x="138" y="363"/>
                  <a:pt x="114" y="363"/>
                </a:cubicBezTo>
                <a:cubicBezTo>
                  <a:pt x="93" y="363"/>
                  <a:pt x="74" y="356"/>
                  <a:pt x="58" y="344"/>
                </a:cubicBezTo>
                <a:lnTo>
                  <a:pt x="246" y="155"/>
                </a:lnTo>
                <a:cubicBezTo>
                  <a:pt x="251" y="150"/>
                  <a:pt x="251" y="143"/>
                  <a:pt x="246" y="138"/>
                </a:cubicBezTo>
                <a:lnTo>
                  <a:pt x="148" y="39"/>
                </a:lnTo>
                <a:cubicBezTo>
                  <a:pt x="192" y="30"/>
                  <a:pt x="239" y="44"/>
                  <a:pt x="272" y="77"/>
                </a:cubicBezTo>
                <a:cubicBezTo>
                  <a:pt x="306" y="111"/>
                  <a:pt x="320" y="159"/>
                  <a:pt x="309" y="206"/>
                </a:cubicBezTo>
                <a:cubicBezTo>
                  <a:pt x="308" y="208"/>
                  <a:pt x="308" y="209"/>
                  <a:pt x="308" y="211"/>
                </a:cubicBezTo>
                <a:cubicBezTo>
                  <a:pt x="308" y="214"/>
                  <a:pt x="309" y="217"/>
                  <a:pt x="312" y="220"/>
                </a:cubicBezTo>
                <a:lnTo>
                  <a:pt x="390" y="299"/>
                </a:lnTo>
                <a:lnTo>
                  <a:pt x="301" y="388"/>
                </a:lnTo>
                <a:lnTo>
                  <a:pt x="223" y="310"/>
                </a:lnTo>
                <a:close/>
                <a:moveTo>
                  <a:pt x="39" y="148"/>
                </a:moveTo>
                <a:lnTo>
                  <a:pt x="128" y="238"/>
                </a:lnTo>
                <a:lnTo>
                  <a:pt x="85" y="281"/>
                </a:lnTo>
                <a:cubicBezTo>
                  <a:pt x="82" y="279"/>
                  <a:pt x="80" y="276"/>
                  <a:pt x="77" y="273"/>
                </a:cubicBezTo>
                <a:cubicBezTo>
                  <a:pt x="44" y="240"/>
                  <a:pt x="30" y="193"/>
                  <a:pt x="39" y="148"/>
                </a:cubicBezTo>
                <a:close/>
                <a:moveTo>
                  <a:pt x="761" y="194"/>
                </a:moveTo>
                <a:lnTo>
                  <a:pt x="652" y="85"/>
                </a:lnTo>
                <a:lnTo>
                  <a:pt x="804" y="42"/>
                </a:lnTo>
                <a:lnTo>
                  <a:pt x="761" y="194"/>
                </a:lnTo>
                <a:close/>
                <a:moveTo>
                  <a:pt x="809" y="684"/>
                </a:moveTo>
                <a:lnTo>
                  <a:pt x="565" y="439"/>
                </a:lnTo>
                <a:lnTo>
                  <a:pt x="776" y="227"/>
                </a:lnTo>
                <a:cubicBezTo>
                  <a:pt x="777" y="226"/>
                  <a:pt x="779" y="224"/>
                  <a:pt x="779" y="221"/>
                </a:cubicBezTo>
                <a:lnTo>
                  <a:pt x="834" y="27"/>
                </a:lnTo>
                <a:cubicBezTo>
                  <a:pt x="835" y="23"/>
                  <a:pt x="834" y="18"/>
                  <a:pt x="831" y="15"/>
                </a:cubicBezTo>
                <a:cubicBezTo>
                  <a:pt x="828" y="12"/>
                  <a:pt x="823" y="11"/>
                  <a:pt x="819" y="12"/>
                </a:cubicBezTo>
                <a:lnTo>
                  <a:pt x="624" y="67"/>
                </a:lnTo>
                <a:cubicBezTo>
                  <a:pt x="622" y="68"/>
                  <a:pt x="620" y="69"/>
                  <a:pt x="619" y="70"/>
                </a:cubicBezTo>
                <a:lnTo>
                  <a:pt x="408" y="281"/>
                </a:lnTo>
                <a:lnTo>
                  <a:pt x="334" y="207"/>
                </a:lnTo>
                <a:cubicBezTo>
                  <a:pt x="345" y="153"/>
                  <a:pt x="329" y="98"/>
                  <a:pt x="290" y="59"/>
                </a:cubicBezTo>
                <a:cubicBezTo>
                  <a:pt x="246" y="15"/>
                  <a:pt x="179" y="0"/>
                  <a:pt x="120" y="21"/>
                </a:cubicBezTo>
                <a:cubicBezTo>
                  <a:pt x="115" y="22"/>
                  <a:pt x="112" y="26"/>
                  <a:pt x="112" y="30"/>
                </a:cubicBezTo>
                <a:cubicBezTo>
                  <a:pt x="111" y="34"/>
                  <a:pt x="112" y="39"/>
                  <a:pt x="115" y="42"/>
                </a:cubicBezTo>
                <a:lnTo>
                  <a:pt x="219" y="146"/>
                </a:lnTo>
                <a:lnTo>
                  <a:pt x="146" y="220"/>
                </a:lnTo>
                <a:lnTo>
                  <a:pt x="41" y="115"/>
                </a:lnTo>
                <a:cubicBezTo>
                  <a:pt x="39" y="112"/>
                  <a:pt x="34" y="111"/>
                  <a:pt x="30" y="112"/>
                </a:cubicBezTo>
                <a:cubicBezTo>
                  <a:pt x="26" y="113"/>
                  <a:pt x="23" y="116"/>
                  <a:pt x="21" y="120"/>
                </a:cubicBezTo>
                <a:cubicBezTo>
                  <a:pt x="0" y="179"/>
                  <a:pt x="15" y="247"/>
                  <a:pt x="59" y="291"/>
                </a:cubicBezTo>
                <a:cubicBezTo>
                  <a:pt x="62" y="294"/>
                  <a:pt x="65" y="296"/>
                  <a:pt x="68" y="298"/>
                </a:cubicBezTo>
                <a:lnTo>
                  <a:pt x="31" y="336"/>
                </a:lnTo>
                <a:cubicBezTo>
                  <a:pt x="26" y="341"/>
                  <a:pt x="26" y="349"/>
                  <a:pt x="31" y="354"/>
                </a:cubicBezTo>
                <a:cubicBezTo>
                  <a:pt x="52" y="376"/>
                  <a:pt x="82" y="388"/>
                  <a:pt x="114" y="388"/>
                </a:cubicBezTo>
                <a:cubicBezTo>
                  <a:pt x="145" y="388"/>
                  <a:pt x="174" y="376"/>
                  <a:pt x="196" y="354"/>
                </a:cubicBezTo>
                <a:lnTo>
                  <a:pt x="214" y="336"/>
                </a:lnTo>
                <a:lnTo>
                  <a:pt x="283" y="405"/>
                </a:lnTo>
                <a:lnTo>
                  <a:pt x="99" y="590"/>
                </a:lnTo>
                <a:lnTo>
                  <a:pt x="92" y="583"/>
                </a:lnTo>
                <a:cubicBezTo>
                  <a:pt x="87" y="577"/>
                  <a:pt x="79" y="577"/>
                  <a:pt x="74" y="583"/>
                </a:cubicBezTo>
                <a:cubicBezTo>
                  <a:pt x="69" y="587"/>
                  <a:pt x="69" y="595"/>
                  <a:pt x="74" y="600"/>
                </a:cubicBezTo>
                <a:lnTo>
                  <a:pt x="81" y="607"/>
                </a:lnTo>
                <a:lnTo>
                  <a:pt x="28" y="661"/>
                </a:lnTo>
                <a:cubicBezTo>
                  <a:pt x="17" y="671"/>
                  <a:pt x="11" y="686"/>
                  <a:pt x="11" y="701"/>
                </a:cubicBezTo>
                <a:cubicBezTo>
                  <a:pt x="11" y="716"/>
                  <a:pt x="17" y="730"/>
                  <a:pt x="28" y="741"/>
                </a:cubicBezTo>
                <a:lnTo>
                  <a:pt x="105" y="818"/>
                </a:lnTo>
                <a:cubicBezTo>
                  <a:pt x="117" y="829"/>
                  <a:pt x="131" y="835"/>
                  <a:pt x="145" y="835"/>
                </a:cubicBezTo>
                <a:cubicBezTo>
                  <a:pt x="160" y="835"/>
                  <a:pt x="174" y="829"/>
                  <a:pt x="185" y="818"/>
                </a:cubicBezTo>
                <a:lnTo>
                  <a:pt x="239" y="765"/>
                </a:lnTo>
                <a:lnTo>
                  <a:pt x="245" y="771"/>
                </a:lnTo>
                <a:cubicBezTo>
                  <a:pt x="248" y="774"/>
                  <a:pt x="251" y="775"/>
                  <a:pt x="254" y="775"/>
                </a:cubicBezTo>
                <a:cubicBezTo>
                  <a:pt x="258" y="775"/>
                  <a:pt x="261" y="774"/>
                  <a:pt x="263" y="771"/>
                </a:cubicBezTo>
                <a:cubicBezTo>
                  <a:pt x="267" y="766"/>
                  <a:pt x="267" y="758"/>
                  <a:pt x="263" y="754"/>
                </a:cubicBezTo>
                <a:lnTo>
                  <a:pt x="256" y="747"/>
                </a:lnTo>
                <a:lnTo>
                  <a:pt x="440" y="563"/>
                </a:lnTo>
                <a:lnTo>
                  <a:pt x="685" y="809"/>
                </a:lnTo>
                <a:cubicBezTo>
                  <a:pt x="701" y="825"/>
                  <a:pt x="723" y="835"/>
                  <a:pt x="747" y="835"/>
                </a:cubicBezTo>
                <a:cubicBezTo>
                  <a:pt x="770" y="835"/>
                  <a:pt x="792" y="825"/>
                  <a:pt x="809" y="809"/>
                </a:cubicBezTo>
                <a:cubicBezTo>
                  <a:pt x="843" y="774"/>
                  <a:pt x="843" y="718"/>
                  <a:pt x="809" y="684"/>
                </a:cubicBezTo>
                <a:close/>
              </a:path>
            </a:pathLst>
          </a:custGeom>
          <a:solidFill>
            <a:schemeClr val="bg1"/>
          </a:solidFill>
          <a:ln>
            <a:noFill/>
          </a:ln>
          <a:effectLst/>
        </p:spPr>
        <p:txBody>
          <a:bodyPr wrap="none" anchor="ctr"/>
          <a:lstStyle/>
          <a:p>
            <a:endParaRPr lang="en-US" sz="900"/>
          </a:p>
        </p:txBody>
      </p:sp>
      <p:pic>
        <p:nvPicPr>
          <p:cNvPr id="54" name="Graphic 5" descr="Solar Panels with solid fill">
            <a:extLst>
              <a:ext uri="{FF2B5EF4-FFF2-40B4-BE49-F238E27FC236}">
                <a16:creationId xmlns:a16="http://schemas.microsoft.com/office/drawing/2014/main" id="{095214A1-1788-5A83-EB9C-9449EA6FDEC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076115" y="2355587"/>
            <a:ext cx="454626" cy="451550"/>
          </a:xfrm>
          <a:prstGeom prst="rect">
            <a:avLst/>
          </a:prstGeom>
        </p:spPr>
      </p:pic>
      <p:sp>
        <p:nvSpPr>
          <p:cNvPr id="58" name="Freeform 924">
            <a:extLst>
              <a:ext uri="{FF2B5EF4-FFF2-40B4-BE49-F238E27FC236}">
                <a16:creationId xmlns:a16="http://schemas.microsoft.com/office/drawing/2014/main" id="{FCF09564-AC94-A1F0-A853-BB34923A3A61}"/>
              </a:ext>
            </a:extLst>
          </p:cNvPr>
          <p:cNvSpPr>
            <a:spLocks noChangeArrowheads="1"/>
          </p:cNvSpPr>
          <p:nvPr/>
        </p:nvSpPr>
        <p:spPr bwMode="auto">
          <a:xfrm>
            <a:off x="3187810" y="3931561"/>
            <a:ext cx="342931" cy="342931"/>
          </a:xfrm>
          <a:custGeom>
            <a:avLst/>
            <a:gdLst>
              <a:gd name="T0" fmla="*/ 1174904 w 295914"/>
              <a:gd name="T1" fmla="*/ 2577433 h 296053"/>
              <a:gd name="T2" fmla="*/ 1073027 w 295914"/>
              <a:gd name="T3" fmla="*/ 2577433 h 296053"/>
              <a:gd name="T4" fmla="*/ 2231390 w 295914"/>
              <a:gd name="T5" fmla="*/ 2423417 h 296053"/>
              <a:gd name="T6" fmla="*/ 2599376 w 295914"/>
              <a:gd name="T7" fmla="*/ 2791885 h 296053"/>
              <a:gd name="T8" fmla="*/ 2231390 w 295914"/>
              <a:gd name="T9" fmla="*/ 2423417 h 296053"/>
              <a:gd name="T10" fmla="*/ 1767423 w 295914"/>
              <a:gd name="T11" fmla="*/ 2791885 h 296053"/>
              <a:gd name="T12" fmla="*/ 2135407 w 295914"/>
              <a:gd name="T13" fmla="*/ 2423417 h 296053"/>
              <a:gd name="T14" fmla="*/ 2231390 w 295914"/>
              <a:gd name="T15" fmla="*/ 1958821 h 296053"/>
              <a:gd name="T16" fmla="*/ 2599376 w 295914"/>
              <a:gd name="T17" fmla="*/ 2327299 h 296053"/>
              <a:gd name="T18" fmla="*/ 2231390 w 295914"/>
              <a:gd name="T19" fmla="*/ 1958821 h 296053"/>
              <a:gd name="T20" fmla="*/ 1767423 w 295914"/>
              <a:gd name="T21" fmla="*/ 2327299 h 296053"/>
              <a:gd name="T22" fmla="*/ 2135407 w 295914"/>
              <a:gd name="T23" fmla="*/ 1958821 h 296053"/>
              <a:gd name="T24" fmla="*/ 699519 w 295914"/>
              <a:gd name="T25" fmla="*/ 1955727 h 296053"/>
              <a:gd name="T26" fmla="*/ 1263133 w 295914"/>
              <a:gd name="T27" fmla="*/ 3183195 h 296053"/>
              <a:gd name="T28" fmla="*/ 699519 w 295914"/>
              <a:gd name="T29" fmla="*/ 1955727 h 296053"/>
              <a:gd name="T30" fmla="*/ 2647370 w 295914"/>
              <a:gd name="T31" fmla="*/ 1858684 h 296053"/>
              <a:gd name="T32" fmla="*/ 2699363 w 295914"/>
              <a:gd name="T33" fmla="*/ 2791885 h 296053"/>
              <a:gd name="T34" fmla="*/ 2799370 w 295914"/>
              <a:gd name="T35" fmla="*/ 2839934 h 296053"/>
              <a:gd name="T36" fmla="*/ 1619407 w 295914"/>
              <a:gd name="T37" fmla="*/ 2891994 h 296053"/>
              <a:gd name="T38" fmla="*/ 1619407 w 295914"/>
              <a:gd name="T39" fmla="*/ 2791885 h 296053"/>
              <a:gd name="T40" fmla="*/ 1667414 w 295914"/>
              <a:gd name="T41" fmla="*/ 1910751 h 296053"/>
              <a:gd name="T42" fmla="*/ 303793 w 295914"/>
              <a:gd name="T43" fmla="*/ 1557235 h 296053"/>
              <a:gd name="T44" fmla="*/ 599590 w 295914"/>
              <a:gd name="T45" fmla="*/ 3183195 h 296053"/>
              <a:gd name="T46" fmla="*/ 551625 w 295914"/>
              <a:gd name="T47" fmla="*/ 1955727 h 296053"/>
              <a:gd name="T48" fmla="*/ 551625 w 295914"/>
              <a:gd name="T49" fmla="*/ 1856121 h 296053"/>
              <a:gd name="T50" fmla="*/ 1462997 w 295914"/>
              <a:gd name="T51" fmla="*/ 1907921 h 296053"/>
              <a:gd name="T52" fmla="*/ 1363068 w 295914"/>
              <a:gd name="T53" fmla="*/ 1955727 h 296053"/>
              <a:gd name="T54" fmla="*/ 2993949 w 295914"/>
              <a:gd name="T55" fmla="*/ 3183195 h 296053"/>
              <a:gd name="T56" fmla="*/ 303793 w 295914"/>
              <a:gd name="T57" fmla="*/ 1557235 h 296053"/>
              <a:gd name="T58" fmla="*/ 1653681 w 295914"/>
              <a:gd name="T59" fmla="*/ 1156419 h 296053"/>
              <a:gd name="T60" fmla="*/ 1407508 w 295914"/>
              <a:gd name="T61" fmla="*/ 959509 h 296053"/>
              <a:gd name="T62" fmla="*/ 1407508 w 295914"/>
              <a:gd name="T63" fmla="*/ 859038 h 296053"/>
              <a:gd name="T64" fmla="*/ 1653681 w 295914"/>
              <a:gd name="T65" fmla="*/ 658092 h 296053"/>
              <a:gd name="T66" fmla="*/ 2004796 w 295914"/>
              <a:gd name="T67" fmla="*/ 907271 h 296053"/>
              <a:gd name="T68" fmla="*/ 1302574 w 295914"/>
              <a:gd name="T69" fmla="*/ 907271 h 296053"/>
              <a:gd name="T70" fmla="*/ 1646872 w 295914"/>
              <a:gd name="T71" fmla="*/ 118560 h 296053"/>
              <a:gd name="T72" fmla="*/ 3113877 w 295914"/>
              <a:gd name="T73" fmla="*/ 1457585 h 296053"/>
              <a:gd name="T74" fmla="*/ 1610883 w 295914"/>
              <a:gd name="T75" fmla="*/ 14955 h 296053"/>
              <a:gd name="T76" fmla="*/ 3273756 w 295914"/>
              <a:gd name="T77" fmla="*/ 1469550 h 296053"/>
              <a:gd name="T78" fmla="*/ 3241793 w 295914"/>
              <a:gd name="T79" fmla="*/ 1557235 h 296053"/>
              <a:gd name="T80" fmla="*/ 3089895 w 295914"/>
              <a:gd name="T81" fmla="*/ 3183195 h 296053"/>
              <a:gd name="T82" fmla="*/ 3289758 w 295914"/>
              <a:gd name="T83" fmla="*/ 3231012 h 296053"/>
              <a:gd name="T84" fmla="*/ 51957 w 295914"/>
              <a:gd name="T85" fmla="*/ 3278832 h 296053"/>
              <a:gd name="T86" fmla="*/ 51957 w 295914"/>
              <a:gd name="T87" fmla="*/ 3183195 h 296053"/>
              <a:gd name="T88" fmla="*/ 199863 w 295914"/>
              <a:gd name="T89" fmla="*/ 1557235 h 296053"/>
              <a:gd name="T90" fmla="*/ 7980 w 295914"/>
              <a:gd name="T91" fmla="*/ 1529330 h 296053"/>
              <a:gd name="T92" fmla="*/ 1610883 w 295914"/>
              <a:gd name="T93" fmla="*/ 14955 h 29605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95914" h="296053">
                <a:moveTo>
                  <a:pt x="101241" y="228150"/>
                </a:moveTo>
                <a:cubicBezTo>
                  <a:pt x="103806" y="228150"/>
                  <a:pt x="105637" y="230055"/>
                  <a:pt x="105637" y="232722"/>
                </a:cubicBezTo>
                <a:cubicBezTo>
                  <a:pt x="105637" y="235389"/>
                  <a:pt x="103806" y="237294"/>
                  <a:pt x="101241" y="237294"/>
                </a:cubicBezTo>
                <a:cubicBezTo>
                  <a:pt x="98677" y="237294"/>
                  <a:pt x="96479" y="235389"/>
                  <a:pt x="96479" y="232722"/>
                </a:cubicBezTo>
                <a:cubicBezTo>
                  <a:pt x="96479" y="230055"/>
                  <a:pt x="98677" y="228150"/>
                  <a:pt x="101241" y="228150"/>
                </a:cubicBezTo>
                <a:close/>
                <a:moveTo>
                  <a:pt x="200627" y="218815"/>
                </a:moveTo>
                <a:lnTo>
                  <a:pt x="200627" y="252086"/>
                </a:lnTo>
                <a:lnTo>
                  <a:pt x="233713" y="252086"/>
                </a:lnTo>
                <a:lnTo>
                  <a:pt x="233713" y="218815"/>
                </a:lnTo>
                <a:lnTo>
                  <a:pt x="200627" y="218815"/>
                </a:lnTo>
                <a:close/>
                <a:moveTo>
                  <a:pt x="158911" y="218815"/>
                </a:moveTo>
                <a:lnTo>
                  <a:pt x="158911" y="252086"/>
                </a:lnTo>
                <a:lnTo>
                  <a:pt x="191996" y="252086"/>
                </a:lnTo>
                <a:lnTo>
                  <a:pt x="191996" y="218815"/>
                </a:lnTo>
                <a:lnTo>
                  <a:pt x="158911" y="218815"/>
                </a:lnTo>
                <a:close/>
                <a:moveTo>
                  <a:pt x="200627" y="176866"/>
                </a:moveTo>
                <a:lnTo>
                  <a:pt x="200627" y="210136"/>
                </a:lnTo>
                <a:lnTo>
                  <a:pt x="233713" y="210136"/>
                </a:lnTo>
                <a:lnTo>
                  <a:pt x="233713" y="176866"/>
                </a:lnTo>
                <a:lnTo>
                  <a:pt x="200627" y="176866"/>
                </a:lnTo>
                <a:close/>
                <a:moveTo>
                  <a:pt x="158911" y="176866"/>
                </a:moveTo>
                <a:lnTo>
                  <a:pt x="158911" y="210136"/>
                </a:lnTo>
                <a:lnTo>
                  <a:pt x="191996" y="210136"/>
                </a:lnTo>
                <a:lnTo>
                  <a:pt x="191996" y="176866"/>
                </a:lnTo>
                <a:lnTo>
                  <a:pt x="158911" y="176866"/>
                </a:lnTo>
                <a:close/>
                <a:moveTo>
                  <a:pt x="62895" y="176588"/>
                </a:moveTo>
                <a:lnTo>
                  <a:pt x="62895" y="287417"/>
                </a:lnTo>
                <a:lnTo>
                  <a:pt x="113570" y="287417"/>
                </a:lnTo>
                <a:lnTo>
                  <a:pt x="113570" y="176588"/>
                </a:lnTo>
                <a:lnTo>
                  <a:pt x="62895" y="176588"/>
                </a:lnTo>
                <a:close/>
                <a:moveTo>
                  <a:pt x="154595" y="167825"/>
                </a:moveTo>
                <a:lnTo>
                  <a:pt x="238029" y="167825"/>
                </a:lnTo>
                <a:cubicBezTo>
                  <a:pt x="240546" y="167825"/>
                  <a:pt x="242704" y="169995"/>
                  <a:pt x="242704" y="172526"/>
                </a:cubicBezTo>
                <a:lnTo>
                  <a:pt x="242704" y="252086"/>
                </a:lnTo>
                <a:lnTo>
                  <a:pt x="247019" y="252086"/>
                </a:lnTo>
                <a:cubicBezTo>
                  <a:pt x="249896" y="252086"/>
                  <a:pt x="251695" y="254255"/>
                  <a:pt x="251695" y="256425"/>
                </a:cubicBezTo>
                <a:cubicBezTo>
                  <a:pt x="251695" y="258957"/>
                  <a:pt x="249896" y="261126"/>
                  <a:pt x="247019" y="261126"/>
                </a:cubicBezTo>
                <a:lnTo>
                  <a:pt x="145604" y="261126"/>
                </a:lnTo>
                <a:cubicBezTo>
                  <a:pt x="143087" y="261126"/>
                  <a:pt x="140929" y="258957"/>
                  <a:pt x="140929" y="256425"/>
                </a:cubicBezTo>
                <a:cubicBezTo>
                  <a:pt x="140929" y="254255"/>
                  <a:pt x="143087" y="252086"/>
                  <a:pt x="145604" y="252086"/>
                </a:cubicBezTo>
                <a:lnTo>
                  <a:pt x="149920" y="252086"/>
                </a:lnTo>
                <a:lnTo>
                  <a:pt x="149920" y="172526"/>
                </a:lnTo>
                <a:cubicBezTo>
                  <a:pt x="149920" y="169995"/>
                  <a:pt x="152078" y="167825"/>
                  <a:pt x="154595" y="167825"/>
                </a:cubicBezTo>
                <a:close/>
                <a:moveTo>
                  <a:pt x="27314" y="140605"/>
                </a:moveTo>
                <a:lnTo>
                  <a:pt x="27314" y="287417"/>
                </a:lnTo>
                <a:lnTo>
                  <a:pt x="53910" y="287417"/>
                </a:lnTo>
                <a:lnTo>
                  <a:pt x="53910" y="176588"/>
                </a:lnTo>
                <a:lnTo>
                  <a:pt x="49597" y="176588"/>
                </a:lnTo>
                <a:cubicBezTo>
                  <a:pt x="47081" y="176588"/>
                  <a:pt x="44925" y="174789"/>
                  <a:pt x="44925" y="172270"/>
                </a:cubicBezTo>
                <a:cubicBezTo>
                  <a:pt x="44925" y="169751"/>
                  <a:pt x="47081" y="167592"/>
                  <a:pt x="49597" y="167592"/>
                </a:cubicBezTo>
                <a:lnTo>
                  <a:pt x="127228" y="167592"/>
                </a:lnTo>
                <a:cubicBezTo>
                  <a:pt x="129743" y="167592"/>
                  <a:pt x="131540" y="169751"/>
                  <a:pt x="131540" y="172270"/>
                </a:cubicBezTo>
                <a:cubicBezTo>
                  <a:pt x="131540" y="174789"/>
                  <a:pt x="129743" y="176588"/>
                  <a:pt x="127228" y="176588"/>
                </a:cubicBezTo>
                <a:lnTo>
                  <a:pt x="122555" y="176588"/>
                </a:lnTo>
                <a:lnTo>
                  <a:pt x="122555" y="287417"/>
                </a:lnTo>
                <a:lnTo>
                  <a:pt x="269190" y="287417"/>
                </a:lnTo>
                <a:lnTo>
                  <a:pt x="269190" y="140605"/>
                </a:lnTo>
                <a:lnTo>
                  <a:pt x="27314" y="140605"/>
                </a:lnTo>
                <a:close/>
                <a:moveTo>
                  <a:pt x="126551" y="86636"/>
                </a:moveTo>
                <a:cubicBezTo>
                  <a:pt x="128728" y="96796"/>
                  <a:pt x="137799" y="104416"/>
                  <a:pt x="148685" y="104416"/>
                </a:cubicBezTo>
                <a:cubicBezTo>
                  <a:pt x="159571" y="104416"/>
                  <a:pt x="168642" y="96796"/>
                  <a:pt x="170819" y="86636"/>
                </a:cubicBezTo>
                <a:lnTo>
                  <a:pt x="126551" y="86636"/>
                </a:lnTo>
                <a:close/>
                <a:moveTo>
                  <a:pt x="148685" y="59421"/>
                </a:moveTo>
                <a:cubicBezTo>
                  <a:pt x="137799" y="59421"/>
                  <a:pt x="128728" y="67404"/>
                  <a:pt x="126551" y="77564"/>
                </a:cubicBezTo>
                <a:lnTo>
                  <a:pt x="170819" y="77564"/>
                </a:lnTo>
                <a:cubicBezTo>
                  <a:pt x="168642" y="67404"/>
                  <a:pt x="159571" y="59421"/>
                  <a:pt x="148685" y="59421"/>
                </a:cubicBezTo>
                <a:close/>
                <a:moveTo>
                  <a:pt x="148685" y="50350"/>
                </a:moveTo>
                <a:cubicBezTo>
                  <a:pt x="166102" y="50350"/>
                  <a:pt x="180253" y="64501"/>
                  <a:pt x="180253" y="81919"/>
                </a:cubicBezTo>
                <a:cubicBezTo>
                  <a:pt x="180253" y="99336"/>
                  <a:pt x="166102" y="113487"/>
                  <a:pt x="148685" y="113487"/>
                </a:cubicBezTo>
                <a:cubicBezTo>
                  <a:pt x="131268" y="113487"/>
                  <a:pt x="117116" y="99336"/>
                  <a:pt x="117116" y="81919"/>
                </a:cubicBezTo>
                <a:cubicBezTo>
                  <a:pt x="117116" y="64501"/>
                  <a:pt x="131268" y="50350"/>
                  <a:pt x="148685" y="50350"/>
                </a:cubicBezTo>
                <a:close/>
                <a:moveTo>
                  <a:pt x="148073" y="10705"/>
                </a:moveTo>
                <a:lnTo>
                  <a:pt x="16173" y="131609"/>
                </a:lnTo>
                <a:lnTo>
                  <a:pt x="279972" y="131609"/>
                </a:lnTo>
                <a:lnTo>
                  <a:pt x="148073" y="10705"/>
                </a:lnTo>
                <a:close/>
                <a:moveTo>
                  <a:pt x="144838" y="1349"/>
                </a:moveTo>
                <a:cubicBezTo>
                  <a:pt x="146635" y="-450"/>
                  <a:pt x="149510" y="-450"/>
                  <a:pt x="150948" y="1349"/>
                </a:cubicBezTo>
                <a:lnTo>
                  <a:pt x="294348" y="132689"/>
                </a:lnTo>
                <a:cubicBezTo>
                  <a:pt x="295785" y="134128"/>
                  <a:pt x="296145" y="136287"/>
                  <a:pt x="295785" y="138086"/>
                </a:cubicBezTo>
                <a:cubicBezTo>
                  <a:pt x="295067" y="139525"/>
                  <a:pt x="293270" y="140605"/>
                  <a:pt x="291473" y="140605"/>
                </a:cubicBezTo>
                <a:lnTo>
                  <a:pt x="277816" y="140605"/>
                </a:lnTo>
                <a:lnTo>
                  <a:pt x="277816" y="287417"/>
                </a:lnTo>
                <a:lnTo>
                  <a:pt x="291473" y="287417"/>
                </a:lnTo>
                <a:cubicBezTo>
                  <a:pt x="293988" y="287417"/>
                  <a:pt x="295785" y="289216"/>
                  <a:pt x="295785" y="291735"/>
                </a:cubicBezTo>
                <a:cubicBezTo>
                  <a:pt x="295785" y="294254"/>
                  <a:pt x="293988" y="296053"/>
                  <a:pt x="291473" y="296053"/>
                </a:cubicBezTo>
                <a:lnTo>
                  <a:pt x="4672" y="296053"/>
                </a:lnTo>
                <a:cubicBezTo>
                  <a:pt x="2157" y="296053"/>
                  <a:pt x="0" y="294254"/>
                  <a:pt x="0" y="291735"/>
                </a:cubicBezTo>
                <a:cubicBezTo>
                  <a:pt x="0" y="289216"/>
                  <a:pt x="2157" y="287417"/>
                  <a:pt x="4672" y="287417"/>
                </a:cubicBezTo>
                <a:lnTo>
                  <a:pt x="17970" y="287417"/>
                </a:lnTo>
                <a:lnTo>
                  <a:pt x="17970" y="140605"/>
                </a:lnTo>
                <a:lnTo>
                  <a:pt x="4672" y="140605"/>
                </a:lnTo>
                <a:cubicBezTo>
                  <a:pt x="2875" y="140605"/>
                  <a:pt x="1078" y="139525"/>
                  <a:pt x="719" y="138086"/>
                </a:cubicBezTo>
                <a:cubicBezTo>
                  <a:pt x="-359" y="136287"/>
                  <a:pt x="360" y="134128"/>
                  <a:pt x="1797" y="132689"/>
                </a:cubicBezTo>
                <a:lnTo>
                  <a:pt x="144838" y="1349"/>
                </a:lnTo>
                <a:close/>
              </a:path>
            </a:pathLst>
          </a:custGeom>
          <a:solidFill>
            <a:schemeClr val="bg1"/>
          </a:solidFill>
          <a:ln>
            <a:noFill/>
          </a:ln>
          <a:effectLst/>
        </p:spPr>
        <p:txBody>
          <a:bodyPr anchor="ctr"/>
          <a:lstStyle/>
          <a:p>
            <a:endParaRPr lang="en-US" sz="900"/>
          </a:p>
        </p:txBody>
      </p:sp>
      <p:sp>
        <p:nvSpPr>
          <p:cNvPr id="62" name="TextBox 61">
            <a:extLst>
              <a:ext uri="{FF2B5EF4-FFF2-40B4-BE49-F238E27FC236}">
                <a16:creationId xmlns:a16="http://schemas.microsoft.com/office/drawing/2014/main" id="{F893E365-8639-C858-99B7-4950AEE1337F}"/>
              </a:ext>
            </a:extLst>
          </p:cNvPr>
          <p:cNvSpPr txBox="1"/>
          <p:nvPr/>
        </p:nvSpPr>
        <p:spPr>
          <a:xfrm>
            <a:off x="623453" y="290944"/>
            <a:ext cx="10445039" cy="400110"/>
          </a:xfrm>
          <a:prstGeom prst="rect">
            <a:avLst/>
          </a:prstGeom>
          <a:noFill/>
        </p:spPr>
        <p:txBody>
          <a:bodyPr wrap="square" lIns="91440" tIns="45720" rIns="91440" bIns="45720" rtlCol="0" anchor="t">
            <a:spAutoFit/>
          </a:bodyPr>
          <a:lstStyle/>
          <a:p>
            <a:pPr>
              <a:defRPr/>
            </a:pPr>
            <a:r>
              <a:rPr kumimoji="0" lang="en-US" sz="2000" b="1" i="0" u="none" strike="noStrike" kern="1200" cap="none" spc="0" normalizeH="0" baseline="0" noProof="0" dirty="0" err="1">
                <a:ln>
                  <a:noFill/>
                </a:ln>
                <a:solidFill>
                  <a:schemeClr val="tx1">
                    <a:lumMod val="95000"/>
                    <a:lumOff val="5000"/>
                  </a:schemeClr>
                </a:solidFill>
                <a:effectLst/>
                <a:uLnTx/>
                <a:uFillTx/>
                <a:latin typeface="Roboto"/>
                <a:ea typeface="Roboto"/>
                <a:cs typeface="Arial"/>
              </a:rPr>
              <a:t>Composantes</a:t>
            </a:r>
            <a:r>
              <a:rPr kumimoji="0" lang="en-US" sz="2000" b="1" i="0" u="none" strike="noStrike" kern="1200" cap="none" spc="0" normalizeH="0" baseline="0" noProof="0" dirty="0">
                <a:ln>
                  <a:noFill/>
                </a:ln>
                <a:solidFill>
                  <a:schemeClr val="tx1">
                    <a:lumMod val="95000"/>
                    <a:lumOff val="5000"/>
                  </a:schemeClr>
                </a:solidFill>
                <a:effectLst/>
                <a:uLnTx/>
                <a:uFillTx/>
                <a:latin typeface="Roboto"/>
                <a:ea typeface="Roboto"/>
                <a:cs typeface="Arial"/>
              </a:rPr>
              <a:t> et plan de </a:t>
            </a:r>
            <a:r>
              <a:rPr kumimoji="0" lang="en-US" sz="2000" b="1" i="0" u="none" strike="noStrike" kern="1200" cap="none" spc="0" normalizeH="0" baseline="0" noProof="0" dirty="0" err="1">
                <a:ln>
                  <a:noFill/>
                </a:ln>
                <a:solidFill>
                  <a:schemeClr val="tx1">
                    <a:lumMod val="95000"/>
                    <a:lumOff val="5000"/>
                  </a:schemeClr>
                </a:solidFill>
                <a:effectLst/>
                <a:uLnTx/>
                <a:uFillTx/>
                <a:latin typeface="Roboto"/>
                <a:ea typeface="Roboto"/>
                <a:cs typeface="Arial"/>
              </a:rPr>
              <a:t>financement</a:t>
            </a:r>
            <a:r>
              <a:rPr kumimoji="0" lang="en-US" sz="2000" b="1" i="0" u="none" strike="noStrike" kern="1200" cap="none" spc="0" normalizeH="0" baseline="0" noProof="0" dirty="0">
                <a:ln>
                  <a:noFill/>
                </a:ln>
                <a:solidFill>
                  <a:schemeClr val="tx1">
                    <a:lumMod val="95000"/>
                    <a:lumOff val="5000"/>
                  </a:schemeClr>
                </a:solidFill>
                <a:effectLst/>
                <a:uLnTx/>
                <a:uFillTx/>
                <a:latin typeface="Roboto"/>
                <a:ea typeface="Roboto"/>
                <a:cs typeface="Arial"/>
              </a:rPr>
              <a:t> de la </a:t>
            </a:r>
            <a:r>
              <a:rPr kumimoji="0" lang="en-US" sz="2000" b="1" i="0" u="none" strike="noStrike" kern="1200" cap="none" spc="0" normalizeH="0" baseline="0" noProof="0" dirty="0" err="1">
                <a:ln>
                  <a:noFill/>
                </a:ln>
                <a:solidFill>
                  <a:schemeClr val="tx1">
                    <a:lumMod val="95000"/>
                    <a:lumOff val="5000"/>
                  </a:schemeClr>
                </a:solidFill>
                <a:effectLst/>
                <a:uLnTx/>
                <a:uFillTx/>
                <a:latin typeface="Roboto"/>
                <a:ea typeface="Roboto"/>
                <a:cs typeface="Arial"/>
              </a:rPr>
              <a:t>Facilité</a:t>
            </a:r>
            <a:r>
              <a:rPr kumimoji="0" lang="en-US" sz="2000" b="1" i="0" u="none" strike="noStrike" kern="1200" cap="none" spc="0" normalizeH="0" baseline="0" noProof="0" dirty="0">
                <a:ln>
                  <a:noFill/>
                </a:ln>
                <a:solidFill>
                  <a:schemeClr val="tx1">
                    <a:lumMod val="95000"/>
                    <a:lumOff val="5000"/>
                  </a:schemeClr>
                </a:solidFill>
                <a:effectLst/>
                <a:uLnTx/>
                <a:uFillTx/>
                <a:latin typeface="Roboto"/>
                <a:ea typeface="Roboto"/>
                <a:cs typeface="Arial"/>
              </a:rPr>
              <a:t> de </a:t>
            </a:r>
            <a:r>
              <a:rPr kumimoji="0" lang="en-US" sz="2000" b="1" i="0" u="none" strike="noStrike" kern="1200" cap="none" spc="0" normalizeH="0" baseline="0" noProof="0" dirty="0" err="1">
                <a:ln>
                  <a:noFill/>
                </a:ln>
                <a:solidFill>
                  <a:schemeClr val="tx1">
                    <a:lumMod val="95000"/>
                    <a:lumOff val="5000"/>
                  </a:schemeClr>
                </a:solidFill>
                <a:effectLst/>
                <a:uLnTx/>
                <a:uFillTx/>
                <a:latin typeface="Roboto"/>
                <a:ea typeface="Roboto"/>
                <a:cs typeface="Arial"/>
              </a:rPr>
              <a:t>financement</a:t>
            </a:r>
            <a:r>
              <a:rPr kumimoji="0" lang="en-US" sz="2000" b="1" i="0" u="none" strike="noStrike" kern="1200" cap="none" spc="0" normalizeH="0" baseline="0" noProof="0" dirty="0">
                <a:ln>
                  <a:noFill/>
                </a:ln>
                <a:solidFill>
                  <a:schemeClr val="tx1">
                    <a:lumMod val="95000"/>
                    <a:lumOff val="5000"/>
                  </a:schemeClr>
                </a:solidFill>
                <a:effectLst/>
                <a:uLnTx/>
                <a:uFillTx/>
                <a:latin typeface="Roboto"/>
                <a:ea typeface="Roboto"/>
                <a:cs typeface="Arial"/>
              </a:rPr>
              <a:t> pour le </a:t>
            </a:r>
            <a:r>
              <a:rPr lang="en-US" sz="2000" b="1" dirty="0">
                <a:solidFill>
                  <a:schemeClr val="tx1">
                    <a:lumMod val="95000"/>
                    <a:lumOff val="5000"/>
                  </a:schemeClr>
                </a:solidFill>
                <a:latin typeface="Roboto"/>
                <a:ea typeface="Roboto"/>
                <a:cs typeface="Arial"/>
              </a:rPr>
              <a:t>Sahel</a:t>
            </a:r>
          </a:p>
        </p:txBody>
      </p:sp>
      <p:sp>
        <p:nvSpPr>
          <p:cNvPr id="72" name="Subtitle 2">
            <a:extLst>
              <a:ext uri="{FF2B5EF4-FFF2-40B4-BE49-F238E27FC236}">
                <a16:creationId xmlns:a16="http://schemas.microsoft.com/office/drawing/2014/main" id="{2C5B003D-8955-899B-0191-CF08939B03BB}"/>
              </a:ext>
            </a:extLst>
          </p:cNvPr>
          <p:cNvSpPr txBox="1">
            <a:spLocks/>
          </p:cNvSpPr>
          <p:nvPr/>
        </p:nvSpPr>
        <p:spPr>
          <a:xfrm>
            <a:off x="3841949" y="2523082"/>
            <a:ext cx="2100649" cy="26417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750"/>
              </a:lnSpc>
            </a:pPr>
            <a:r>
              <a:rPr lang="en-US" sz="1400" b="1">
                <a:latin typeface="Roboto" panose="02000000000000000000" pitchFamily="2" charset="0"/>
                <a:ea typeface="Roboto" panose="02000000000000000000" pitchFamily="2" charset="0"/>
                <a:cs typeface="Mukta ExtraLight" panose="020B0000000000000000" pitchFamily="34" charset="77"/>
              </a:rPr>
              <a:t>Prêts souverains</a:t>
            </a:r>
          </a:p>
        </p:txBody>
      </p:sp>
      <p:sp>
        <p:nvSpPr>
          <p:cNvPr id="73" name="TextBox 72">
            <a:extLst>
              <a:ext uri="{FF2B5EF4-FFF2-40B4-BE49-F238E27FC236}">
                <a16:creationId xmlns:a16="http://schemas.microsoft.com/office/drawing/2014/main" id="{5A2ECCDF-AE66-5406-669F-3387281D9549}"/>
              </a:ext>
            </a:extLst>
          </p:cNvPr>
          <p:cNvSpPr txBox="1"/>
          <p:nvPr/>
        </p:nvSpPr>
        <p:spPr>
          <a:xfrm>
            <a:off x="778969" y="3199340"/>
            <a:ext cx="2221105" cy="323165"/>
          </a:xfrm>
          <a:prstGeom prst="rect">
            <a:avLst/>
          </a:prstGeom>
          <a:noFill/>
        </p:spPr>
        <p:txBody>
          <a:bodyPr wrap="square" rtlCol="0" anchor="ctr" anchorCtr="0">
            <a:spAutoFit/>
          </a:bodyPr>
          <a:lstStyle/>
          <a:p>
            <a:r>
              <a:rPr lang="en-US" sz="1500" b="1">
                <a:solidFill>
                  <a:schemeClr val="bg1"/>
                </a:solidFill>
                <a:latin typeface="Poppins" pitchFamily="2" charset="77"/>
                <a:ea typeface="League Spartan" charset="0"/>
                <a:cs typeface="Poppins" pitchFamily="2" charset="77"/>
              </a:rPr>
              <a:t>1.2 Installations de stockage</a:t>
            </a:r>
          </a:p>
        </p:txBody>
      </p:sp>
      <p:sp>
        <p:nvSpPr>
          <p:cNvPr id="49" name="Subtitle 2">
            <a:extLst>
              <a:ext uri="{FF2B5EF4-FFF2-40B4-BE49-F238E27FC236}">
                <a16:creationId xmlns:a16="http://schemas.microsoft.com/office/drawing/2014/main" id="{524F1718-D7CA-F392-F639-955196E9DF32}"/>
              </a:ext>
            </a:extLst>
          </p:cNvPr>
          <p:cNvSpPr txBox="1">
            <a:spLocks/>
          </p:cNvSpPr>
          <p:nvPr/>
        </p:nvSpPr>
        <p:spPr>
          <a:xfrm>
            <a:off x="3887532" y="3815585"/>
            <a:ext cx="2468768" cy="538096"/>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750"/>
              </a:lnSpc>
            </a:pPr>
            <a:r>
              <a:rPr lang="en-US" sz="1400" b="1" dirty="0" err="1">
                <a:latin typeface="Roboto" panose="02000000000000000000" pitchFamily="2" charset="0"/>
                <a:ea typeface="Roboto" panose="02000000000000000000" pitchFamily="2" charset="0"/>
                <a:cs typeface="Mukta ExtraLight" panose="020B0000000000000000" pitchFamily="34" charset="77"/>
              </a:rPr>
              <a:t>Prêts</a:t>
            </a:r>
            <a:r>
              <a:rPr lang="en-US" sz="1400" b="1" dirty="0">
                <a:latin typeface="Roboto" panose="02000000000000000000" pitchFamily="2" charset="0"/>
                <a:ea typeface="Roboto" panose="02000000000000000000" pitchFamily="2" charset="0"/>
                <a:cs typeface="Mukta ExtraLight" panose="020B0000000000000000" pitchFamily="34" charset="77"/>
              </a:rPr>
              <a:t> non souverains</a:t>
            </a:r>
          </a:p>
          <a:p>
            <a:pPr algn="l">
              <a:lnSpc>
                <a:spcPts val="1750"/>
              </a:lnSpc>
            </a:pPr>
            <a:r>
              <a:rPr lang="en-US" sz="1400" b="1" dirty="0" err="1">
                <a:latin typeface="Roboto" panose="02000000000000000000" pitchFamily="2" charset="0"/>
                <a:ea typeface="Roboto" panose="02000000000000000000" pitchFamily="2" charset="0"/>
                <a:cs typeface="Mukta ExtraLight" panose="020B0000000000000000" pitchFamily="34" charset="77"/>
              </a:rPr>
              <a:t>Garantie</a:t>
            </a:r>
            <a:r>
              <a:rPr lang="en-US" sz="1400" b="1" dirty="0">
                <a:latin typeface="Roboto" panose="02000000000000000000" pitchFamily="2" charset="0"/>
                <a:ea typeface="Roboto" panose="02000000000000000000" pitchFamily="2" charset="0"/>
                <a:cs typeface="Mukta ExtraLight" panose="020B0000000000000000" pitchFamily="34" charset="77"/>
              </a:rPr>
              <a:t> </a:t>
            </a:r>
            <a:r>
              <a:rPr lang="en-US" sz="1400" b="1" dirty="0" err="1">
                <a:latin typeface="Roboto" panose="02000000000000000000" pitchFamily="2" charset="0"/>
                <a:ea typeface="Roboto" panose="02000000000000000000" pitchFamily="2" charset="0"/>
                <a:cs typeface="Mukta ExtraLight" panose="020B0000000000000000" pitchFamily="34" charset="77"/>
              </a:rPr>
              <a:t>partielle</a:t>
            </a:r>
            <a:r>
              <a:rPr lang="en-US" sz="1400" b="1" dirty="0">
                <a:latin typeface="Roboto" panose="02000000000000000000" pitchFamily="2" charset="0"/>
                <a:ea typeface="Roboto" panose="02000000000000000000" pitchFamily="2" charset="0"/>
                <a:cs typeface="Mukta ExtraLight" panose="020B0000000000000000" pitchFamily="34" charset="77"/>
              </a:rPr>
              <a:t> des </a:t>
            </a:r>
            <a:r>
              <a:rPr lang="en-US" sz="1400" b="1" dirty="0" err="1">
                <a:latin typeface="Roboto" panose="02000000000000000000" pitchFamily="2" charset="0"/>
                <a:ea typeface="Roboto" panose="02000000000000000000" pitchFamily="2" charset="0"/>
                <a:cs typeface="Mukta ExtraLight" panose="020B0000000000000000" pitchFamily="34" charset="77"/>
              </a:rPr>
              <a:t>risques</a:t>
            </a:r>
            <a:endParaRPr lang="en-US" sz="1400" b="1" dirty="0">
              <a:latin typeface="Roboto" panose="02000000000000000000" pitchFamily="2" charset="0"/>
              <a:ea typeface="Roboto" panose="02000000000000000000" pitchFamily="2" charset="0"/>
              <a:cs typeface="Mukta ExtraLight" panose="020B0000000000000000" pitchFamily="34" charset="77"/>
            </a:endParaRPr>
          </a:p>
        </p:txBody>
      </p:sp>
      <p:sp>
        <p:nvSpPr>
          <p:cNvPr id="50" name="Rectangle 49">
            <a:extLst>
              <a:ext uri="{FF2B5EF4-FFF2-40B4-BE49-F238E27FC236}">
                <a16:creationId xmlns:a16="http://schemas.microsoft.com/office/drawing/2014/main" id="{3571A945-0957-138D-F919-075128B98516}"/>
              </a:ext>
            </a:extLst>
          </p:cNvPr>
          <p:cNvSpPr/>
          <p:nvPr/>
        </p:nvSpPr>
        <p:spPr>
          <a:xfrm>
            <a:off x="9124286" y="1667006"/>
            <a:ext cx="2100649" cy="5232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3" name="TextBox 62">
            <a:extLst>
              <a:ext uri="{FF2B5EF4-FFF2-40B4-BE49-F238E27FC236}">
                <a16:creationId xmlns:a16="http://schemas.microsoft.com/office/drawing/2014/main" id="{0668537C-7541-8A6D-4025-B1F86C6B83F8}"/>
              </a:ext>
            </a:extLst>
          </p:cNvPr>
          <p:cNvSpPr txBox="1"/>
          <p:nvPr/>
        </p:nvSpPr>
        <p:spPr>
          <a:xfrm>
            <a:off x="9124285" y="1760272"/>
            <a:ext cx="2100649" cy="307777"/>
          </a:xfrm>
          <a:prstGeom prst="rect">
            <a:avLst/>
          </a:prstGeom>
          <a:noFill/>
        </p:spPr>
        <p:txBody>
          <a:bodyPr wrap="square" rtlCol="0" anchor="ctr" anchorCtr="0">
            <a:spAutoFit/>
          </a:bodyPr>
          <a:lstStyle/>
          <a:p>
            <a:pPr algn="ctr"/>
            <a:r>
              <a:rPr lang="en-US" sz="1400" b="1">
                <a:solidFill>
                  <a:schemeClr val="bg2"/>
                </a:solidFill>
                <a:latin typeface="Poppins" pitchFamily="2" charset="77"/>
                <a:ea typeface="League Spartan" charset="0"/>
                <a:cs typeface="Poppins" pitchFamily="2" charset="77"/>
              </a:rPr>
              <a:t>Part (%)</a:t>
            </a:r>
          </a:p>
        </p:txBody>
      </p:sp>
      <p:grpSp>
        <p:nvGrpSpPr>
          <p:cNvPr id="2" name="Group 1">
            <a:extLst>
              <a:ext uri="{FF2B5EF4-FFF2-40B4-BE49-F238E27FC236}">
                <a16:creationId xmlns:a16="http://schemas.microsoft.com/office/drawing/2014/main" id="{F8911B37-9553-4BA4-828B-A248FAD5F66A}"/>
              </a:ext>
            </a:extLst>
          </p:cNvPr>
          <p:cNvGrpSpPr/>
          <p:nvPr/>
        </p:nvGrpSpPr>
        <p:grpSpPr>
          <a:xfrm>
            <a:off x="6759234" y="1652551"/>
            <a:ext cx="1792251" cy="731147"/>
            <a:chOff x="5780442" y="1312392"/>
            <a:chExt cx="1792251" cy="809779"/>
          </a:xfrm>
        </p:grpSpPr>
        <p:sp>
          <p:nvSpPr>
            <p:cNvPr id="75" name="Rectangle 74">
              <a:extLst>
                <a:ext uri="{FF2B5EF4-FFF2-40B4-BE49-F238E27FC236}">
                  <a16:creationId xmlns:a16="http://schemas.microsoft.com/office/drawing/2014/main" id="{1BD23C51-DB68-9E44-ED9E-40C7D9CC743E}"/>
                </a:ext>
              </a:extLst>
            </p:cNvPr>
            <p:cNvSpPr/>
            <p:nvPr/>
          </p:nvSpPr>
          <p:spPr>
            <a:xfrm>
              <a:off x="5780442" y="1312392"/>
              <a:ext cx="1792251" cy="63550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76" name="TextBox 75">
              <a:extLst>
                <a:ext uri="{FF2B5EF4-FFF2-40B4-BE49-F238E27FC236}">
                  <a16:creationId xmlns:a16="http://schemas.microsoft.com/office/drawing/2014/main" id="{C3F2AFE5-D19D-EA04-E329-7A755D035A1A}"/>
                </a:ext>
              </a:extLst>
            </p:cNvPr>
            <p:cNvSpPr txBox="1"/>
            <p:nvPr/>
          </p:nvSpPr>
          <p:spPr>
            <a:xfrm>
              <a:off x="5939864" y="1352730"/>
              <a:ext cx="1590500" cy="769441"/>
            </a:xfrm>
            <a:prstGeom prst="rect">
              <a:avLst/>
            </a:prstGeom>
            <a:noFill/>
          </p:spPr>
          <p:txBody>
            <a:bodyPr wrap="none" rtlCol="0" anchor="ctr" anchorCtr="0">
              <a:spAutoFit/>
            </a:bodyPr>
            <a:lstStyle/>
            <a:p>
              <a:pPr algn="ctr"/>
              <a:r>
                <a:rPr lang="en-US" sz="1400" b="1">
                  <a:solidFill>
                    <a:schemeClr val="bg2"/>
                  </a:solidFill>
                  <a:latin typeface="Poppins" pitchFamily="2" charset="77"/>
                  <a:ea typeface="League Spartan" charset="0"/>
                  <a:cs typeface="Poppins" pitchFamily="2" charset="77"/>
                </a:rPr>
                <a:t>Montant en USD </a:t>
              </a:r>
            </a:p>
            <a:p>
              <a:pPr algn="ctr"/>
              <a:r>
                <a:rPr lang="en-US" sz="1400" b="1">
                  <a:solidFill>
                    <a:schemeClr val="bg2"/>
                  </a:solidFill>
                  <a:latin typeface="Poppins" pitchFamily="2" charset="77"/>
                  <a:ea typeface="League Spartan" charset="0"/>
                  <a:cs typeface="Poppins" pitchFamily="2" charset="77"/>
                </a:rPr>
                <a:t>(millions)</a:t>
              </a:r>
            </a:p>
            <a:p>
              <a:pPr algn="ctr"/>
              <a:endParaRPr lang="en-US" sz="1600" b="1">
                <a:solidFill>
                  <a:schemeClr val="bg2"/>
                </a:solidFill>
                <a:latin typeface="Poppins" pitchFamily="2" charset="77"/>
                <a:ea typeface="League Spartan" charset="0"/>
                <a:cs typeface="Poppins" pitchFamily="2" charset="77"/>
              </a:endParaRPr>
            </a:p>
          </p:txBody>
        </p:sp>
      </p:grpSp>
      <p:sp>
        <p:nvSpPr>
          <p:cNvPr id="80" name="Subtitle 2">
            <a:extLst>
              <a:ext uri="{FF2B5EF4-FFF2-40B4-BE49-F238E27FC236}">
                <a16:creationId xmlns:a16="http://schemas.microsoft.com/office/drawing/2014/main" id="{118EE639-F802-9C4C-5855-26952A90E346}"/>
              </a:ext>
            </a:extLst>
          </p:cNvPr>
          <p:cNvSpPr txBox="1">
            <a:spLocks/>
          </p:cNvSpPr>
          <p:nvPr/>
        </p:nvSpPr>
        <p:spPr>
          <a:xfrm>
            <a:off x="6648306" y="4138178"/>
            <a:ext cx="2100649" cy="26417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400" b="1">
                <a:latin typeface="Roboto" panose="02000000000000000000" pitchFamily="2" charset="0"/>
                <a:ea typeface="Roboto" panose="02000000000000000000" pitchFamily="2" charset="0"/>
                <a:cs typeface="Mukta ExtraLight" panose="020B0000000000000000" pitchFamily="34" charset="77"/>
              </a:rPr>
              <a:t>40</a:t>
            </a:r>
          </a:p>
        </p:txBody>
      </p:sp>
      <p:sp>
        <p:nvSpPr>
          <p:cNvPr id="84" name="Rectangle 83">
            <a:extLst>
              <a:ext uri="{FF2B5EF4-FFF2-40B4-BE49-F238E27FC236}">
                <a16:creationId xmlns:a16="http://schemas.microsoft.com/office/drawing/2014/main" id="{7EC3AA64-AA21-CA21-376F-A1FF76391968}"/>
              </a:ext>
            </a:extLst>
          </p:cNvPr>
          <p:cNvSpPr/>
          <p:nvPr/>
        </p:nvSpPr>
        <p:spPr>
          <a:xfrm>
            <a:off x="1291326" y="1703195"/>
            <a:ext cx="1737691" cy="4875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5" name="TextBox 84">
            <a:extLst>
              <a:ext uri="{FF2B5EF4-FFF2-40B4-BE49-F238E27FC236}">
                <a16:creationId xmlns:a16="http://schemas.microsoft.com/office/drawing/2014/main" id="{C319D6F8-51D2-140B-FAEB-FCD2DD39486D}"/>
              </a:ext>
            </a:extLst>
          </p:cNvPr>
          <p:cNvSpPr txBox="1"/>
          <p:nvPr/>
        </p:nvSpPr>
        <p:spPr>
          <a:xfrm>
            <a:off x="1273173" y="1764561"/>
            <a:ext cx="1677062" cy="338554"/>
          </a:xfrm>
          <a:prstGeom prst="rect">
            <a:avLst/>
          </a:prstGeom>
          <a:noFill/>
        </p:spPr>
        <p:txBody>
          <a:bodyPr wrap="none" rtlCol="0" anchor="ctr" anchorCtr="0">
            <a:spAutoFit/>
          </a:bodyPr>
          <a:lstStyle/>
          <a:p>
            <a:pPr algn="ctr"/>
            <a:r>
              <a:rPr lang="en-US" sz="1600" b="1" dirty="0" err="1">
                <a:solidFill>
                  <a:schemeClr val="bg2"/>
                </a:solidFill>
                <a:latin typeface="Poppins" pitchFamily="2" charset="77"/>
                <a:ea typeface="League Spartan" charset="0"/>
                <a:cs typeface="Poppins" pitchFamily="2" charset="77"/>
              </a:rPr>
              <a:t>Composantes</a:t>
            </a:r>
            <a:endParaRPr lang="en-US" sz="1600" b="1" dirty="0">
              <a:solidFill>
                <a:schemeClr val="bg2"/>
              </a:solidFill>
              <a:latin typeface="Poppins" pitchFamily="2" charset="77"/>
              <a:ea typeface="League Spartan" charset="0"/>
              <a:cs typeface="Poppins" pitchFamily="2" charset="77"/>
            </a:endParaRPr>
          </a:p>
        </p:txBody>
      </p:sp>
      <p:sp>
        <p:nvSpPr>
          <p:cNvPr id="87" name="Rectangle 86">
            <a:extLst>
              <a:ext uri="{FF2B5EF4-FFF2-40B4-BE49-F238E27FC236}">
                <a16:creationId xmlns:a16="http://schemas.microsoft.com/office/drawing/2014/main" id="{AEA484E8-77A7-1C78-C4A7-880E86347A5C}"/>
              </a:ext>
            </a:extLst>
          </p:cNvPr>
          <p:cNvSpPr/>
          <p:nvPr/>
        </p:nvSpPr>
        <p:spPr>
          <a:xfrm>
            <a:off x="0" y="290945"/>
            <a:ext cx="304800" cy="471055"/>
          </a:xfrm>
          <a:prstGeom prst="rect">
            <a:avLst/>
          </a:prstGeom>
          <a:solidFill>
            <a:srgbClr val="00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7" name="Subtitle 2">
            <a:extLst>
              <a:ext uri="{FF2B5EF4-FFF2-40B4-BE49-F238E27FC236}">
                <a16:creationId xmlns:a16="http://schemas.microsoft.com/office/drawing/2014/main" id="{81EF779E-43FF-40A5-9FEE-EA777CAE50C6}"/>
              </a:ext>
            </a:extLst>
          </p:cNvPr>
          <p:cNvSpPr txBox="1">
            <a:spLocks/>
          </p:cNvSpPr>
          <p:nvPr/>
        </p:nvSpPr>
        <p:spPr>
          <a:xfrm>
            <a:off x="3893808" y="3404260"/>
            <a:ext cx="3032718" cy="26417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750"/>
              </a:lnSpc>
            </a:pPr>
            <a:r>
              <a:rPr lang="en-US" sz="1400" b="1">
                <a:latin typeface="Roboto" panose="02000000000000000000" pitchFamily="2" charset="0"/>
                <a:ea typeface="Roboto" panose="02000000000000000000" pitchFamily="2" charset="0"/>
                <a:cs typeface="Mukta ExtraLight" panose="020B0000000000000000" pitchFamily="34" charset="77"/>
              </a:rPr>
              <a:t>Subventions remboursables</a:t>
            </a:r>
          </a:p>
        </p:txBody>
      </p:sp>
      <p:sp>
        <p:nvSpPr>
          <p:cNvPr id="68" name="Subtitle 2">
            <a:extLst>
              <a:ext uri="{FF2B5EF4-FFF2-40B4-BE49-F238E27FC236}">
                <a16:creationId xmlns:a16="http://schemas.microsoft.com/office/drawing/2014/main" id="{72700576-6AB5-452F-84C1-28E77102CF47}"/>
              </a:ext>
            </a:extLst>
          </p:cNvPr>
          <p:cNvSpPr txBox="1">
            <a:spLocks/>
          </p:cNvSpPr>
          <p:nvPr/>
        </p:nvSpPr>
        <p:spPr>
          <a:xfrm>
            <a:off x="6622259" y="3386158"/>
            <a:ext cx="2100649" cy="26417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400" b="1">
                <a:latin typeface="Roboto" panose="02000000000000000000" pitchFamily="2" charset="0"/>
                <a:ea typeface="Roboto" panose="02000000000000000000" pitchFamily="2" charset="0"/>
                <a:cs typeface="Mukta ExtraLight" panose="020B0000000000000000" pitchFamily="34" charset="77"/>
              </a:rPr>
              <a:t>40</a:t>
            </a:r>
          </a:p>
        </p:txBody>
      </p:sp>
      <p:sp>
        <p:nvSpPr>
          <p:cNvPr id="78" name="TextBox 77">
            <a:extLst>
              <a:ext uri="{FF2B5EF4-FFF2-40B4-BE49-F238E27FC236}">
                <a16:creationId xmlns:a16="http://schemas.microsoft.com/office/drawing/2014/main" id="{8E3C9BFC-7FAB-4DAA-8EC1-1E80CE4582D9}"/>
              </a:ext>
            </a:extLst>
          </p:cNvPr>
          <p:cNvSpPr txBox="1"/>
          <p:nvPr/>
        </p:nvSpPr>
        <p:spPr>
          <a:xfrm>
            <a:off x="440121" y="795459"/>
            <a:ext cx="10970989" cy="1077218"/>
          </a:xfrm>
          <a:prstGeom prst="rect">
            <a:avLst/>
          </a:prstGeom>
          <a:noFill/>
        </p:spPr>
        <p:txBody>
          <a:bodyPr wrap="square" lIns="91440" tIns="45720" rIns="91440" bIns="45720" rtlCol="0" anchor="t">
            <a:spAutoFit/>
          </a:bodyPr>
          <a:lstStyle/>
          <a:p>
            <a:r>
              <a:rPr lang="en-US" sz="1600">
                <a:latin typeface="Roboto"/>
                <a:ea typeface="Roboto"/>
                <a:cs typeface="Roboto"/>
              </a:rPr>
              <a:t>La </a:t>
            </a:r>
            <a:r>
              <a:rPr lang="en-US" sz="1600">
                <a:effectLst/>
                <a:latin typeface="Roboto"/>
                <a:ea typeface="Roboto"/>
                <a:cs typeface="Roboto"/>
              </a:rPr>
              <a:t>facilité de financement </a:t>
            </a:r>
            <a:r>
              <a:rPr lang="en-US" sz="1600" err="1">
                <a:effectLst/>
                <a:latin typeface="Roboto"/>
                <a:ea typeface="Roboto"/>
                <a:cs typeface="Roboto"/>
              </a:rPr>
              <a:t>DtP </a:t>
            </a:r>
            <a:r>
              <a:rPr lang="en-US" sz="1600">
                <a:effectLst/>
                <a:latin typeface="Roboto"/>
                <a:ea typeface="Roboto"/>
                <a:cs typeface="Roboto"/>
              </a:rPr>
              <a:t>Sahel a pour objectif d'atteindre </a:t>
            </a:r>
            <a:r>
              <a:rPr lang="en-US" sz="1600" b="1">
                <a:solidFill>
                  <a:schemeClr val="accent1">
                    <a:lumMod val="75000"/>
                  </a:schemeClr>
                </a:solidFill>
                <a:effectLst/>
                <a:latin typeface="Roboto"/>
                <a:ea typeface="Roboto"/>
                <a:cs typeface="Roboto"/>
              </a:rPr>
              <a:t>500 MW de production solaire </a:t>
            </a:r>
            <a:r>
              <a:rPr lang="en-US" sz="1600">
                <a:effectLst/>
                <a:latin typeface="Roboto"/>
                <a:ea typeface="Roboto"/>
                <a:cs typeface="Roboto"/>
              </a:rPr>
              <a:t>par le biais de </a:t>
            </a:r>
            <a:r>
              <a:rPr lang="en-US" sz="1600">
                <a:latin typeface="Roboto"/>
                <a:ea typeface="Roboto"/>
                <a:cs typeface="Roboto"/>
              </a:rPr>
              <a:t>producteurs d'</a:t>
            </a:r>
            <a:r>
              <a:rPr lang="en-US" sz="1600">
                <a:effectLst/>
                <a:latin typeface="Roboto"/>
                <a:ea typeface="Roboto"/>
                <a:cs typeface="Roboto"/>
              </a:rPr>
              <a:t>électricité indépendants </a:t>
            </a:r>
            <a:r>
              <a:rPr lang="en-US" sz="1600" b="1">
                <a:latin typeface="Roboto"/>
                <a:ea typeface="Roboto"/>
                <a:cs typeface="Roboto"/>
              </a:rPr>
              <a:t>(</a:t>
            </a:r>
            <a:r>
              <a:rPr lang="en-US" sz="1600" b="1">
                <a:solidFill>
                  <a:schemeClr val="accent1">
                    <a:lumMod val="75000"/>
                  </a:schemeClr>
                </a:solidFill>
                <a:latin typeface="Roboto"/>
                <a:ea typeface="Roboto"/>
                <a:cs typeface="Roboto"/>
              </a:rPr>
              <a:t>IPP</a:t>
            </a:r>
            <a:r>
              <a:rPr lang="en-US" sz="1600" b="1">
                <a:latin typeface="Roboto"/>
                <a:ea typeface="Roboto"/>
                <a:cs typeface="Roboto"/>
              </a:rPr>
              <a:t>) </a:t>
            </a:r>
            <a:r>
              <a:rPr lang="en-US" sz="1600">
                <a:latin typeface="Roboto"/>
                <a:ea typeface="Roboto"/>
                <a:cs typeface="Roboto"/>
              </a:rPr>
              <a:t>et </a:t>
            </a:r>
            <a:r>
              <a:rPr lang="en-US" sz="1600" b="1">
                <a:solidFill>
                  <a:schemeClr val="accent1">
                    <a:lumMod val="75000"/>
                  </a:schemeClr>
                </a:solidFill>
                <a:latin typeface="Roboto"/>
                <a:ea typeface="Roboto"/>
                <a:cs typeface="Roboto"/>
              </a:rPr>
              <a:t>239 MWh de capacité de stockage en batterie </a:t>
            </a:r>
            <a:r>
              <a:rPr lang="en-US" sz="1600">
                <a:effectLst/>
                <a:latin typeface="Roboto"/>
                <a:ea typeface="Roboto"/>
                <a:cs typeface="Roboto"/>
              </a:rPr>
              <a:t>tout en déployant une gamme d'</a:t>
            </a:r>
            <a:r>
              <a:rPr lang="en-US" sz="1600" b="1">
                <a:solidFill>
                  <a:schemeClr val="accent1">
                    <a:lumMod val="75000"/>
                  </a:schemeClr>
                </a:solidFill>
                <a:effectLst/>
                <a:latin typeface="Roboto"/>
                <a:ea typeface="Roboto"/>
                <a:cs typeface="Roboto"/>
              </a:rPr>
              <a:t>instruments de financement </a:t>
            </a:r>
            <a:r>
              <a:rPr lang="en-US" sz="1600">
                <a:effectLst/>
                <a:latin typeface="Roboto"/>
                <a:ea typeface="Roboto"/>
                <a:cs typeface="Roboto"/>
              </a:rPr>
              <a:t>innovants pour </a:t>
            </a:r>
            <a:r>
              <a:rPr lang="en-US" sz="1600" b="1">
                <a:solidFill>
                  <a:schemeClr val="accent1">
                    <a:lumMod val="75000"/>
                  </a:schemeClr>
                </a:solidFill>
                <a:effectLst/>
                <a:latin typeface="Roboto"/>
                <a:ea typeface="Roboto"/>
                <a:cs typeface="Roboto"/>
              </a:rPr>
              <a:t>réduire les risques. </a:t>
            </a:r>
            <a:endParaRPr lang="fr-FR" sz="1600">
              <a:effectLst/>
              <a:latin typeface="Roboto" panose="02000000000000000000" pitchFamily="2" charset="0"/>
              <a:ea typeface="Roboto" panose="02000000000000000000" pitchFamily="2" charset="0"/>
            </a:endParaRPr>
          </a:p>
          <a:p>
            <a:r>
              <a:rPr lang="fr-FR" sz="1600">
                <a:solidFill>
                  <a:schemeClr val="accent1">
                    <a:lumMod val="75000"/>
                  </a:schemeClr>
                </a:solidFill>
                <a:latin typeface="Roboto" panose="02000000000000000000" pitchFamily="2" charset="0"/>
                <a:ea typeface="Roboto" panose="02000000000000000000" pitchFamily="2" charset="0"/>
              </a:rPr>
              <a:t> </a:t>
            </a:r>
            <a:endParaRPr lang="en-GB" sz="1600">
              <a:solidFill>
                <a:schemeClr val="accent1">
                  <a:lumMod val="75000"/>
                </a:schemeClr>
              </a:solidFill>
              <a:effectLst/>
              <a:latin typeface="Roboto" panose="02000000000000000000" pitchFamily="2" charset="0"/>
              <a:ea typeface="Roboto" panose="02000000000000000000" pitchFamily="2" charset="0"/>
            </a:endParaRPr>
          </a:p>
        </p:txBody>
      </p:sp>
      <p:sp>
        <p:nvSpPr>
          <p:cNvPr id="79" name="Rectangle 78">
            <a:extLst>
              <a:ext uri="{FF2B5EF4-FFF2-40B4-BE49-F238E27FC236}">
                <a16:creationId xmlns:a16="http://schemas.microsoft.com/office/drawing/2014/main" id="{4E1C2FCC-291C-4CE8-AA21-AB8D55BAC976}"/>
              </a:ext>
            </a:extLst>
          </p:cNvPr>
          <p:cNvSpPr/>
          <p:nvPr/>
        </p:nvSpPr>
        <p:spPr>
          <a:xfrm rot="5400000">
            <a:off x="7294579" y="-1209236"/>
            <a:ext cx="479335" cy="7475798"/>
          </a:xfrm>
          <a:prstGeom prst="rect">
            <a:avLst/>
          </a:prstGeom>
          <a:solidFill>
            <a:schemeClr val="accent1">
              <a:lumMod val="20000"/>
              <a:lumOff val="8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ts val="1750"/>
              </a:lnSpc>
            </a:pPr>
            <a:endParaRPr lang="en-US" sz="900" b="1">
              <a:latin typeface="Roboto" panose="02000000000000000000" pitchFamily="2" charset="0"/>
              <a:ea typeface="Roboto" panose="02000000000000000000" pitchFamily="2" charset="0"/>
              <a:cs typeface="Mukta ExtraLight" panose="020B0000000000000000" pitchFamily="34" charset="77"/>
            </a:endParaRPr>
          </a:p>
        </p:txBody>
      </p:sp>
      <p:sp>
        <p:nvSpPr>
          <p:cNvPr id="82" name="Subtitle 2">
            <a:extLst>
              <a:ext uri="{FF2B5EF4-FFF2-40B4-BE49-F238E27FC236}">
                <a16:creationId xmlns:a16="http://schemas.microsoft.com/office/drawing/2014/main" id="{2C146A5F-4198-4799-95A2-D2C5280A97E1}"/>
              </a:ext>
            </a:extLst>
          </p:cNvPr>
          <p:cNvSpPr txBox="1">
            <a:spLocks/>
          </p:cNvSpPr>
          <p:nvPr/>
        </p:nvSpPr>
        <p:spPr>
          <a:xfrm>
            <a:off x="3857872" y="2450310"/>
            <a:ext cx="2702867" cy="26417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750"/>
              </a:lnSpc>
            </a:pPr>
            <a:r>
              <a:rPr lang="en-US" sz="1400" b="1">
                <a:latin typeface="Roboto" panose="02000000000000000000" pitchFamily="2" charset="0"/>
                <a:ea typeface="Roboto" panose="02000000000000000000" pitchFamily="2" charset="0"/>
                <a:cs typeface="Mukta ExtraLight" panose="020B0000000000000000" pitchFamily="34" charset="77"/>
              </a:rPr>
              <a:t>Prêts souverains</a:t>
            </a:r>
          </a:p>
        </p:txBody>
      </p:sp>
      <p:sp>
        <p:nvSpPr>
          <p:cNvPr id="89" name="Subtitle 2">
            <a:extLst>
              <a:ext uri="{FF2B5EF4-FFF2-40B4-BE49-F238E27FC236}">
                <a16:creationId xmlns:a16="http://schemas.microsoft.com/office/drawing/2014/main" id="{AA799FDD-E866-4CD7-B1E2-C790E109EBFB}"/>
              </a:ext>
            </a:extLst>
          </p:cNvPr>
          <p:cNvSpPr txBox="1">
            <a:spLocks/>
          </p:cNvSpPr>
          <p:nvPr/>
        </p:nvSpPr>
        <p:spPr>
          <a:xfrm>
            <a:off x="6625651" y="2442525"/>
            <a:ext cx="2100649" cy="26417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400" b="1">
                <a:latin typeface="Roboto" panose="02000000000000000000" pitchFamily="2" charset="0"/>
                <a:ea typeface="Roboto" panose="02000000000000000000" pitchFamily="2" charset="0"/>
                <a:cs typeface="Mukta ExtraLight" panose="020B0000000000000000" pitchFamily="34" charset="77"/>
              </a:rPr>
              <a:t>90</a:t>
            </a:r>
          </a:p>
        </p:txBody>
      </p:sp>
      <p:sp>
        <p:nvSpPr>
          <p:cNvPr id="90" name="Subtitle 2">
            <a:extLst>
              <a:ext uri="{FF2B5EF4-FFF2-40B4-BE49-F238E27FC236}">
                <a16:creationId xmlns:a16="http://schemas.microsoft.com/office/drawing/2014/main" id="{A14D65E7-5D6E-4897-8FA1-6EBD73399FBD}"/>
              </a:ext>
            </a:extLst>
          </p:cNvPr>
          <p:cNvSpPr txBox="1">
            <a:spLocks/>
          </p:cNvSpPr>
          <p:nvPr/>
        </p:nvSpPr>
        <p:spPr>
          <a:xfrm>
            <a:off x="9148408" y="2416004"/>
            <a:ext cx="2100649" cy="26417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400" b="1">
                <a:latin typeface="Roboto" panose="02000000000000000000" pitchFamily="2" charset="0"/>
                <a:ea typeface="Roboto" panose="02000000000000000000" pitchFamily="2" charset="0"/>
                <a:cs typeface="Mukta ExtraLight" panose="020B0000000000000000" pitchFamily="34" charset="77"/>
              </a:rPr>
              <a:t>0%</a:t>
            </a:r>
          </a:p>
        </p:txBody>
      </p:sp>
      <p:sp>
        <p:nvSpPr>
          <p:cNvPr id="92" name="Subtitle 2">
            <a:extLst>
              <a:ext uri="{FF2B5EF4-FFF2-40B4-BE49-F238E27FC236}">
                <a16:creationId xmlns:a16="http://schemas.microsoft.com/office/drawing/2014/main" id="{D80639AF-DB6E-4AD1-ACBA-DB7B4F99E7CB}"/>
              </a:ext>
            </a:extLst>
          </p:cNvPr>
          <p:cNvSpPr txBox="1">
            <a:spLocks/>
          </p:cNvSpPr>
          <p:nvPr/>
        </p:nvSpPr>
        <p:spPr>
          <a:xfrm>
            <a:off x="9171497" y="5462535"/>
            <a:ext cx="2100649" cy="276999"/>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600" b="1">
                <a:latin typeface="Roboto" panose="02000000000000000000" pitchFamily="2" charset="0"/>
                <a:ea typeface="Roboto" panose="02000000000000000000" pitchFamily="2" charset="0"/>
                <a:cs typeface="Mukta ExtraLight" panose="020B0000000000000000" pitchFamily="34" charset="77"/>
              </a:rPr>
              <a:t>100%</a:t>
            </a:r>
          </a:p>
        </p:txBody>
      </p:sp>
      <p:sp>
        <p:nvSpPr>
          <p:cNvPr id="93" name="Rectangle 92">
            <a:extLst>
              <a:ext uri="{FF2B5EF4-FFF2-40B4-BE49-F238E27FC236}">
                <a16:creationId xmlns:a16="http://schemas.microsoft.com/office/drawing/2014/main" id="{8EC79673-F67F-4C22-A152-E79753E76070}"/>
              </a:ext>
            </a:extLst>
          </p:cNvPr>
          <p:cNvSpPr/>
          <p:nvPr/>
        </p:nvSpPr>
        <p:spPr>
          <a:xfrm rot="5400000">
            <a:off x="7275176" y="-1153073"/>
            <a:ext cx="518144" cy="7475798"/>
          </a:xfrm>
          <a:prstGeom prst="rect">
            <a:avLst/>
          </a:prstGeom>
          <a:solidFill>
            <a:schemeClr val="accent1">
              <a:lumMod val="20000"/>
              <a:lumOff val="8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ts val="1750"/>
              </a:lnSpc>
            </a:pPr>
            <a:endParaRPr lang="en-US" sz="900" b="1">
              <a:latin typeface="Roboto" panose="02000000000000000000" pitchFamily="2" charset="0"/>
              <a:ea typeface="Roboto" panose="02000000000000000000" pitchFamily="2" charset="0"/>
              <a:cs typeface="Mukta ExtraLight" panose="020B0000000000000000" pitchFamily="34" charset="77"/>
            </a:endParaRPr>
          </a:p>
        </p:txBody>
      </p:sp>
      <p:sp>
        <p:nvSpPr>
          <p:cNvPr id="94" name="Subtitle 2">
            <a:extLst>
              <a:ext uri="{FF2B5EF4-FFF2-40B4-BE49-F238E27FC236}">
                <a16:creationId xmlns:a16="http://schemas.microsoft.com/office/drawing/2014/main" id="{AC690D14-67F5-492F-8924-719D55051CCA}"/>
              </a:ext>
            </a:extLst>
          </p:cNvPr>
          <p:cNvSpPr txBox="1">
            <a:spLocks/>
          </p:cNvSpPr>
          <p:nvPr/>
        </p:nvSpPr>
        <p:spPr>
          <a:xfrm>
            <a:off x="3857871" y="2463081"/>
            <a:ext cx="2702867" cy="26417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750"/>
              </a:lnSpc>
            </a:pPr>
            <a:r>
              <a:rPr lang="en-US" sz="1400" b="1">
                <a:latin typeface="Roboto" panose="02000000000000000000" pitchFamily="2" charset="0"/>
                <a:ea typeface="Roboto" panose="02000000000000000000" pitchFamily="2" charset="0"/>
                <a:cs typeface="Mukta ExtraLight" panose="020B0000000000000000" pitchFamily="34" charset="77"/>
              </a:rPr>
              <a:t>Prêts souverains</a:t>
            </a:r>
          </a:p>
        </p:txBody>
      </p:sp>
      <p:sp>
        <p:nvSpPr>
          <p:cNvPr id="95" name="Subtitle 2">
            <a:extLst>
              <a:ext uri="{FF2B5EF4-FFF2-40B4-BE49-F238E27FC236}">
                <a16:creationId xmlns:a16="http://schemas.microsoft.com/office/drawing/2014/main" id="{6FF21C76-1486-401A-AE9A-0AA54681CF82}"/>
              </a:ext>
            </a:extLst>
          </p:cNvPr>
          <p:cNvSpPr txBox="1">
            <a:spLocks/>
          </p:cNvSpPr>
          <p:nvPr/>
        </p:nvSpPr>
        <p:spPr>
          <a:xfrm>
            <a:off x="6625650" y="2404786"/>
            <a:ext cx="2100649" cy="26417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400" b="1">
                <a:latin typeface="Roboto" panose="02000000000000000000" pitchFamily="2" charset="0"/>
                <a:ea typeface="Roboto" panose="02000000000000000000" pitchFamily="2" charset="0"/>
                <a:cs typeface="Mukta ExtraLight" panose="020B0000000000000000" pitchFamily="34" charset="77"/>
              </a:rPr>
              <a:t>90</a:t>
            </a:r>
          </a:p>
        </p:txBody>
      </p:sp>
      <p:sp>
        <p:nvSpPr>
          <p:cNvPr id="96" name="Subtitle 2">
            <a:extLst>
              <a:ext uri="{FF2B5EF4-FFF2-40B4-BE49-F238E27FC236}">
                <a16:creationId xmlns:a16="http://schemas.microsoft.com/office/drawing/2014/main" id="{BB65015D-A2F3-46AE-9328-5C4784181B33}"/>
              </a:ext>
            </a:extLst>
          </p:cNvPr>
          <p:cNvSpPr txBox="1">
            <a:spLocks/>
          </p:cNvSpPr>
          <p:nvPr/>
        </p:nvSpPr>
        <p:spPr>
          <a:xfrm>
            <a:off x="9148408" y="2404785"/>
            <a:ext cx="2100649" cy="26417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400" b="1">
                <a:latin typeface="Roboto" panose="02000000000000000000" pitchFamily="2" charset="0"/>
                <a:ea typeface="Roboto" panose="02000000000000000000" pitchFamily="2" charset="0"/>
                <a:cs typeface="Mukta ExtraLight" panose="020B0000000000000000" pitchFamily="34" charset="77"/>
              </a:rPr>
              <a:t>9,3%</a:t>
            </a:r>
          </a:p>
        </p:txBody>
      </p:sp>
      <p:sp>
        <p:nvSpPr>
          <p:cNvPr id="65" name="Subtitle 2">
            <a:extLst>
              <a:ext uri="{FF2B5EF4-FFF2-40B4-BE49-F238E27FC236}">
                <a16:creationId xmlns:a16="http://schemas.microsoft.com/office/drawing/2014/main" id="{72FC7DAD-1585-303E-43D5-B6FBC09D8D6A}"/>
              </a:ext>
            </a:extLst>
          </p:cNvPr>
          <p:cNvSpPr txBox="1">
            <a:spLocks/>
          </p:cNvSpPr>
          <p:nvPr/>
        </p:nvSpPr>
        <p:spPr>
          <a:xfrm>
            <a:off x="3893808" y="3161485"/>
            <a:ext cx="2702867" cy="26417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750"/>
              </a:lnSpc>
            </a:pPr>
            <a:r>
              <a:rPr lang="en-US" sz="1400" b="1">
                <a:latin typeface="Roboto" panose="02000000000000000000" pitchFamily="2" charset="0"/>
                <a:ea typeface="Roboto" panose="02000000000000000000" pitchFamily="2" charset="0"/>
                <a:cs typeface="Mukta ExtraLight" panose="020B0000000000000000" pitchFamily="34" charset="77"/>
              </a:rPr>
              <a:t>Fonds propres du sponsor</a:t>
            </a:r>
          </a:p>
        </p:txBody>
      </p:sp>
      <p:sp>
        <p:nvSpPr>
          <p:cNvPr id="66" name="Subtitle 2">
            <a:extLst>
              <a:ext uri="{FF2B5EF4-FFF2-40B4-BE49-F238E27FC236}">
                <a16:creationId xmlns:a16="http://schemas.microsoft.com/office/drawing/2014/main" id="{CC18EACB-68B3-5B9A-0C79-2060EE7019CB}"/>
              </a:ext>
            </a:extLst>
          </p:cNvPr>
          <p:cNvSpPr txBox="1">
            <a:spLocks/>
          </p:cNvSpPr>
          <p:nvPr/>
        </p:nvSpPr>
        <p:spPr>
          <a:xfrm>
            <a:off x="6605034" y="3134860"/>
            <a:ext cx="2100649" cy="264175"/>
          </a:xfrm>
          <a:prstGeom prst="rect">
            <a:avLst/>
          </a:prstGeom>
        </p:spPr>
        <p:txBody>
          <a:bodyPr vert="horz" wrap="square" lIns="45720" tIns="22860" rIns="45720" bIns="22860" rtlCol="0" anchor="ctr">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750"/>
              </a:lnSpc>
            </a:pPr>
            <a:r>
              <a:rPr lang="en-US" sz="1400" b="1">
                <a:latin typeface="Roboto" panose="02000000000000000000" pitchFamily="2" charset="0"/>
                <a:ea typeface="Roboto" panose="02000000000000000000" pitchFamily="2" charset="0"/>
                <a:cs typeface="Mukta ExtraLight" panose="020B0000000000000000" pitchFamily="34" charset="77"/>
              </a:rPr>
              <a:t>20</a:t>
            </a:r>
          </a:p>
        </p:txBody>
      </p:sp>
      <p:sp>
        <p:nvSpPr>
          <p:cNvPr id="69" name="Rectangle 68">
            <a:extLst>
              <a:ext uri="{FF2B5EF4-FFF2-40B4-BE49-F238E27FC236}">
                <a16:creationId xmlns:a16="http://schemas.microsoft.com/office/drawing/2014/main" id="{E8B90D7F-135C-4D59-BD24-FD5B43ADB8A0}"/>
              </a:ext>
            </a:extLst>
          </p:cNvPr>
          <p:cNvSpPr/>
          <p:nvPr/>
        </p:nvSpPr>
        <p:spPr>
          <a:xfrm>
            <a:off x="11552832" y="332415"/>
            <a:ext cx="609600" cy="471055"/>
          </a:xfrm>
          <a:prstGeom prst="rect">
            <a:avLst/>
          </a:prstGeom>
          <a:solidFill>
            <a:srgbClr val="0053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endParaRPr>
          </a:p>
        </p:txBody>
      </p:sp>
      <p:pic>
        <p:nvPicPr>
          <p:cNvPr id="70" name="Image 3">
            <a:extLst>
              <a:ext uri="{FF2B5EF4-FFF2-40B4-BE49-F238E27FC236}">
                <a16:creationId xmlns:a16="http://schemas.microsoft.com/office/drawing/2014/main" id="{8D4103C1-9922-40E9-A0F2-66F736E2E81C}"/>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r="50447"/>
          <a:stretch/>
        </p:blipFill>
        <p:spPr>
          <a:xfrm>
            <a:off x="10034763" y="6094379"/>
            <a:ext cx="1270022" cy="615516"/>
          </a:xfrm>
          <a:prstGeom prst="rect">
            <a:avLst/>
          </a:prstGeom>
          <a:solidFill>
            <a:schemeClr val="bg1"/>
          </a:solidFill>
        </p:spPr>
      </p:pic>
    </p:spTree>
    <p:extLst>
      <p:ext uri="{BB962C8B-B14F-4D97-AF65-F5344CB8AC3E}">
        <p14:creationId xmlns:p14="http://schemas.microsoft.com/office/powerpoint/2010/main" val="37347130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36C187E8-97A7-4327-9075-AF5A70E7CBC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r="50447"/>
          <a:stretch/>
        </p:blipFill>
        <p:spPr>
          <a:xfrm>
            <a:off x="423823" y="5365107"/>
            <a:ext cx="2592774" cy="1256588"/>
          </a:xfrm>
          <a:prstGeom prst="rect">
            <a:avLst/>
          </a:prstGeom>
          <a:solidFill>
            <a:schemeClr val="bg1"/>
          </a:solidFill>
        </p:spPr>
      </p:pic>
      <p:sp>
        <p:nvSpPr>
          <p:cNvPr id="5" name="Rectangle 4">
            <a:extLst>
              <a:ext uri="{FF2B5EF4-FFF2-40B4-BE49-F238E27FC236}">
                <a16:creationId xmlns:a16="http://schemas.microsoft.com/office/drawing/2014/main" id="{564434A1-19D6-4D15-90CD-823B3ED40D73}"/>
              </a:ext>
            </a:extLst>
          </p:cNvPr>
          <p:cNvSpPr/>
          <p:nvPr/>
        </p:nvSpPr>
        <p:spPr>
          <a:xfrm>
            <a:off x="588345" y="4310819"/>
            <a:ext cx="6096000" cy="3693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D796CAC7-8D23-4091-B2AF-CA0EFC7F1857}"/>
              </a:ext>
            </a:extLst>
          </p:cNvPr>
          <p:cNvSpPr txBox="1"/>
          <p:nvPr/>
        </p:nvSpPr>
        <p:spPr>
          <a:xfrm>
            <a:off x="2114895" y="1886750"/>
            <a:ext cx="5211455" cy="126188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200" b="1" i="0">
                <a:solidFill>
                  <a:srgbClr val="000000"/>
                </a:solidFill>
                <a:effectLst/>
                <a:latin typeface="ArialMT"/>
              </a:rPr>
              <a:t>THANK YOU - MERCI</a:t>
            </a:r>
            <a:br>
              <a:rPr lang="en-US" sz="2200" b="1" i="0">
                <a:solidFill>
                  <a:srgbClr val="000000"/>
                </a:solidFill>
                <a:effectLst/>
                <a:latin typeface="ArialMT"/>
              </a:rPr>
            </a:br>
            <a:r>
              <a:rPr lang="en-US" sz="2200" b="1"/>
              <a:t>BEAUCOUP </a:t>
            </a:r>
            <a:br>
              <a:rPr lang="en-US" sz="3200"/>
            </a:br>
            <a:endParaRPr kumimoji="0" lang="en-GB" sz="32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07295CEC-21D3-4729-BB92-E14E1F5C8DBE}"/>
              </a:ext>
            </a:extLst>
          </p:cNvPr>
          <p:cNvPicPr>
            <a:picLocks noChangeAspect="1"/>
          </p:cNvPicPr>
          <p:nvPr/>
        </p:nvPicPr>
        <p:blipFill rotWithShape="1">
          <a:blip r:embed="rId3"/>
          <a:srcRect r="25586"/>
          <a:stretch/>
        </p:blipFill>
        <p:spPr>
          <a:xfrm>
            <a:off x="5828737" y="0"/>
            <a:ext cx="6363263" cy="6858000"/>
          </a:xfrm>
          <a:prstGeom prst="rect">
            <a:avLst/>
          </a:prstGeom>
        </p:spPr>
      </p:pic>
    </p:spTree>
    <p:extLst>
      <p:ext uri="{BB962C8B-B14F-4D97-AF65-F5344CB8AC3E}">
        <p14:creationId xmlns:p14="http://schemas.microsoft.com/office/powerpoint/2010/main" val="6190333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2fb6d84a-e87b-4a60-82d2-be1a0180ae78" xsi:nil="true"/>
    <lcf76f155ced4ddcb4097134ff3c332f xmlns="1a360f53-4fda-4f0d-8e84-8ca19634d312">
      <Terms xmlns="http://schemas.microsoft.com/office/infopath/2007/PartnerControls"/>
    </lcf76f155ced4ddcb4097134ff3c332f>
    <SharedWithUsers xmlns="2fb6d84a-e87b-4a60-82d2-be1a0180ae78">
      <UserInfo>
        <DisplayName>KAREMBU, ANTONY NJERU</DisplayName>
        <AccountId>28</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C4FF73D5C55DD4B91F5711FF523D4F8" ma:contentTypeVersion="16" ma:contentTypeDescription="Create a new document." ma:contentTypeScope="" ma:versionID="2e179396eb38a16a5ab8f5b20b94ca4c">
  <xsd:schema xmlns:xsd="http://www.w3.org/2001/XMLSchema" xmlns:xs="http://www.w3.org/2001/XMLSchema" xmlns:p="http://schemas.microsoft.com/office/2006/metadata/properties" xmlns:ns2="1a360f53-4fda-4f0d-8e84-8ca19634d312" xmlns:ns3="2fb6d84a-e87b-4a60-82d2-be1a0180ae78" targetNamespace="http://schemas.microsoft.com/office/2006/metadata/properties" ma:root="true" ma:fieldsID="00256873c44797725a9381e114e8b821" ns2:_="" ns3:_="">
    <xsd:import namespace="1a360f53-4fda-4f0d-8e84-8ca19634d312"/>
    <xsd:import namespace="2fb6d84a-e87b-4a60-82d2-be1a0180ae7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ServiceDateTaken"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360f53-4fda-4f0d-8e84-8ca19634d31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64151ea7-9a58-40e1-aaa3-427790a22f1d" ma:termSetId="09814cd3-568e-fe90-9814-8d621ff8fb84" ma:anchorId="fba54fb3-c3e1-fe81-a776-ca4b69148c4d" ma:open="true" ma:isKeyword="false">
      <xsd:complexType>
        <xsd:sequence>
          <xsd:element ref="pc:Terms" minOccurs="0" maxOccurs="1"/>
        </xsd:sequence>
      </xsd:complexType>
    </xsd:element>
    <xsd:element name="MediaServiceDateTaken" ma:index="21" nillable="true" ma:displayName="MediaServiceDateTaken" ma:hidden="true" ma:indexed="true" ma:internalName="MediaServiceDateTake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fb6d84a-e87b-4a60-82d2-be1a0180ae78"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6d512f92-792f-4889-a668-658837c8e337}" ma:internalName="TaxCatchAll" ma:showField="CatchAllData" ma:web="2fb6d84a-e87b-4a60-82d2-be1a0180ae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4D8AB09-1D11-4B37-A6CB-9B76C7322021}">
  <ds:schemaRefs>
    <ds:schemaRef ds:uri="1a360f53-4fda-4f0d-8e84-8ca19634d312"/>
    <ds:schemaRef ds:uri="2fb6d84a-e87b-4a60-82d2-be1a0180ae7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4C4F1D14-CA9B-42C9-8927-5D7D5F836663}">
  <ds:schemaRefs>
    <ds:schemaRef ds:uri="http://schemas.microsoft.com/sharepoint/v3/contenttype/forms"/>
  </ds:schemaRefs>
</ds:datastoreItem>
</file>

<file path=customXml/itemProps3.xml><?xml version="1.0" encoding="utf-8"?>
<ds:datastoreItem xmlns:ds="http://schemas.openxmlformats.org/officeDocument/2006/customXml" ds:itemID="{241A1B9A-A8A9-47A7-8C6E-57DA471ECAEB}">
  <ds:schemaRefs>
    <ds:schemaRef ds:uri="1a360f53-4fda-4f0d-8e84-8ca19634d312"/>
    <ds:schemaRef ds:uri="2fb6d84a-e87b-4a60-82d2-be1a0180ae7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889</TotalTime>
  <Words>1381</Words>
  <Application>Microsoft Office PowerPoint</Application>
  <PresentationFormat>Widescreen</PresentationFormat>
  <Paragraphs>172</Paragraphs>
  <Slides>9</Slides>
  <Notes>4</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9</vt:i4>
      </vt:variant>
    </vt:vector>
  </HeadingPairs>
  <TitlesOfParts>
    <vt:vector size="23" baseType="lpstr">
      <vt:lpstr>72 Black</vt:lpstr>
      <vt:lpstr>Amasis MT Pro</vt:lpstr>
      <vt:lpstr>Amasis MT Pro Black</vt:lpstr>
      <vt:lpstr>Arial</vt:lpstr>
      <vt:lpstr>Arial Black</vt:lpstr>
      <vt:lpstr>ArialMT</vt:lpstr>
      <vt:lpstr>Calibri</vt:lpstr>
      <vt:lpstr>Calibri Light</vt:lpstr>
      <vt:lpstr>DIN Condensed</vt:lpstr>
      <vt:lpstr>Lato Light</vt:lpstr>
      <vt:lpstr>Poppins</vt:lpstr>
      <vt:lpstr>Roboto</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BOADZO, ADELE</dc:creator>
  <cp:keywords>, docId:0CDFBF45C856B65D662045F400010AF8</cp:keywords>
  <cp:lastModifiedBy>DABLA, NOPENYO ESSELASSE</cp:lastModifiedBy>
  <cp:revision>4</cp:revision>
  <dcterms:created xsi:type="dcterms:W3CDTF">2021-02-09T13:22:22Z</dcterms:created>
  <dcterms:modified xsi:type="dcterms:W3CDTF">2024-06-26T08:26:18Z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0x010100DC4FF73D5C55DD4B91F5711FF523D4F8</vt:lpwstr>
  </property>
  <property fmtid="{D5CDD505-2E9C-101B-9397-08002B2CF9AE}" pid="3" name="MSIP_Label_c2765a60-06d8-45ed-9252-2a59313b7d51_Enabled">
    <vt:lpwstr>true</vt:lpwstr>
  </property>
  <property fmtid="{D5CDD505-2E9C-101B-9397-08002B2CF9AE}" pid="4" name="MSIP_Label_c2765a60-06d8-45ed-9252-2a59313b7d51_SetDate">
    <vt:lpwstr>2022-10-05T15:57:17Z</vt:lpwstr>
  </property>
  <property fmtid="{D5CDD505-2E9C-101B-9397-08002B2CF9AE}" pid="5" name="MSIP_Label_c2765a60-06d8-45ed-9252-2a59313b7d51_Method">
    <vt:lpwstr>Privileged</vt:lpwstr>
  </property>
  <property fmtid="{D5CDD505-2E9C-101B-9397-08002B2CF9AE}" pid="6" name="MSIP_Label_c2765a60-06d8-45ed-9252-2a59313b7d51_Name">
    <vt:lpwstr>Non-Business</vt:lpwstr>
  </property>
  <property fmtid="{D5CDD505-2E9C-101B-9397-08002B2CF9AE}" pid="7" name="MSIP_Label_c2765a60-06d8-45ed-9252-2a59313b7d51_SiteId">
    <vt:lpwstr>727339d1-16ec-43cb-b6c3-5001fec5e907</vt:lpwstr>
  </property>
  <property fmtid="{D5CDD505-2E9C-101B-9397-08002B2CF9AE}" pid="8" name="MSIP_Label_c2765a60-06d8-45ed-9252-2a59313b7d51_ActionId">
    <vt:lpwstr>2c73b60e-a145-4381-be89-8586e25b8685</vt:lpwstr>
  </property>
  <property fmtid="{D5CDD505-2E9C-101B-9397-08002B2CF9AE}" pid="9" name="MSIP_Label_c2765a60-06d8-45ed-9252-2a59313b7d51_ContentBits">
    <vt:lpwstr>0</vt:lpwstr>
  </property>
  <property fmtid="{D5CDD505-2E9C-101B-9397-08002B2CF9AE}" pid="10" name="MediaServiceImageTags">
    <vt:lpwstr/>
  </property>
</Properties>
</file>