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424" r:id="rId4"/>
    <p:sldMasterId id="2147485430" r:id="rId5"/>
    <p:sldMasterId id="2147484549" r:id="rId6"/>
  </p:sldMasterIdLst>
  <p:notesMasterIdLst>
    <p:notesMasterId r:id="rId19"/>
  </p:notesMasterIdLst>
  <p:handoutMasterIdLst>
    <p:handoutMasterId r:id="rId20"/>
  </p:handoutMasterIdLst>
  <p:sldIdLst>
    <p:sldId id="1218" r:id="rId7"/>
    <p:sldId id="1238" r:id="rId8"/>
    <p:sldId id="1221" r:id="rId9"/>
    <p:sldId id="1232" r:id="rId10"/>
    <p:sldId id="1240" r:id="rId11"/>
    <p:sldId id="1234" r:id="rId12"/>
    <p:sldId id="2615" r:id="rId13"/>
    <p:sldId id="1237" r:id="rId14"/>
    <p:sldId id="2619" r:id="rId15"/>
    <p:sldId id="398" r:id="rId16"/>
    <p:sldId id="1239" r:id="rId17"/>
    <p:sldId id="412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8DF97B-ED66-AAD8-B9C7-6012A745EE1B}" name="IRENA" initials="IRENA" userId="IRENA" providerId="None"/>
  <p188:author id="{EE2A36E0-9129-72C3-01C0-2B222EA26839}" name="Elizabeth Press" initials="EP" userId="S::epress@irena.org::546aa9b4-8f6d-4f28-962d-c48ab3025baa" providerId="AD"/>
  <p188:author id="{910889E9-623D-9FD1-8048-177757FE89CF}" name="AK" initials="AK" userId="AK"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872A6"/>
    <a:srgbClr val="D4D822"/>
    <a:srgbClr val="A1C9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148FF2-AEF9-40BB-89D6-E2B7B61863FA}" v="26" dt="2024-06-13T09:42:25.1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90" d="100"/>
          <a:sy n="90" d="100"/>
        </p:scale>
        <p:origin x="370" y="82"/>
      </p:cViewPr>
      <p:guideLst/>
    </p:cSldViewPr>
  </p:slideViewPr>
  <p:notesTextViewPr>
    <p:cViewPr>
      <p:scale>
        <a:sx n="1" d="1"/>
        <a:sy n="1" d="1"/>
      </p:scale>
      <p:origin x="0" y="0"/>
    </p:cViewPr>
  </p:notesTextViewPr>
  <p:notesViewPr>
    <p:cSldViewPr snapToGrid="0" showGuide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https://irena-my.sharepoint.com/personal/frana_irena_org/Documents/2024/Finance%20work%202024/G20%20Paper%20-%20Financing/Data/ETI/ETI_2023.xlsx" TargetMode="Externa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355306980698877E-2"/>
          <c:y val="4.1106201122019799E-2"/>
          <c:w val="0.88666985478218741"/>
          <c:h val="0.63128477443627229"/>
        </c:manualLayout>
      </c:layout>
      <c:barChart>
        <c:barDir val="col"/>
        <c:grouping val="stacked"/>
        <c:varyColors val="0"/>
        <c:ser>
          <c:idx val="9"/>
          <c:order val="0"/>
          <c:tx>
            <c:strRef>
              <c:f>ETI_Global!$A$44</c:f>
              <c:strCache>
                <c:ptCount val="1"/>
                <c:pt idx="0">
                  <c:v>Electric Vehicles</c:v>
                </c:pt>
              </c:strCache>
            </c:strRef>
          </c:tx>
          <c:spPr>
            <a:gradFill rotWithShape="1">
              <a:gsLst>
                <a:gs pos="0">
                  <a:schemeClr val="accent6">
                    <a:lumMod val="80000"/>
                    <a:satMod val="103000"/>
                    <a:lumMod val="102000"/>
                    <a:tint val="94000"/>
                  </a:schemeClr>
                </a:gs>
                <a:gs pos="50000">
                  <a:schemeClr val="accent6">
                    <a:lumMod val="80000"/>
                    <a:satMod val="110000"/>
                    <a:lumMod val="100000"/>
                    <a:shade val="100000"/>
                  </a:schemeClr>
                </a:gs>
                <a:gs pos="100000">
                  <a:schemeClr val="accent6">
                    <a:lumMod val="80000"/>
                    <a:lumMod val="99000"/>
                    <a:satMod val="120000"/>
                    <a:shade val="78000"/>
                  </a:schemeClr>
                </a:gs>
              </a:gsLst>
              <a:lin ang="5400000" scaled="0"/>
            </a:gradFill>
            <a:ln w="25400">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ETI_Global!$M$44:$U$44</c:f>
              <c:numCache>
                <c:formatCode>General</c:formatCode>
                <c:ptCount val="9"/>
                <c:pt idx="0">
                  <c:v>43.294834908120002</c:v>
                </c:pt>
                <c:pt idx="1">
                  <c:v>90.958433400249987</c:v>
                </c:pt>
                <c:pt idx="2">
                  <c:v>103.58297676000001</c:v>
                </c:pt>
                <c:pt idx="3">
                  <c:v>141.53744760047999</c:v>
                </c:pt>
                <c:pt idx="4">
                  <c:v>133.67195893223999</c:v>
                </c:pt>
                <c:pt idx="5">
                  <c:v>179.18451223321995</c:v>
                </c:pt>
                <c:pt idx="6">
                  <c:v>318.16878851349003</c:v>
                </c:pt>
                <c:pt idx="7">
                  <c:v>460.61580388874006</c:v>
                </c:pt>
                <c:pt idx="8">
                  <c:v>602.85</c:v>
                </c:pt>
              </c:numCache>
              <c:extLst/>
            </c:numRef>
          </c:val>
          <c:extLst>
            <c:ext xmlns:c16="http://schemas.microsoft.com/office/drawing/2014/chart" uri="{C3380CC4-5D6E-409C-BE32-E72D297353CC}">
              <c16:uniqueId val="{00000000-ACE0-4C53-8E82-03453F6EC63C}"/>
            </c:ext>
          </c:extLst>
        </c:ser>
        <c:ser>
          <c:idx val="10"/>
          <c:order val="1"/>
          <c:tx>
            <c:strRef>
              <c:f>ETI_Global!$A$45</c:f>
              <c:strCache>
                <c:ptCount val="1"/>
                <c:pt idx="0">
                  <c:v>Charging infrastructure</c:v>
                </c:pt>
              </c:strCache>
            </c:strRef>
          </c:tx>
          <c:spPr>
            <a:solidFill>
              <a:srgbClr val="4EA72E">
                <a:lumMod val="60000"/>
                <a:lumOff val="40000"/>
              </a:srgbClr>
            </a:solidFill>
            <a:ln w="25400">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ETI_Global!$M$45:$U$45</c:f>
              <c:numCache>
                <c:formatCode>General</c:formatCode>
                <c:ptCount val="9"/>
                <c:pt idx="0">
                  <c:v>0</c:v>
                </c:pt>
                <c:pt idx="1">
                  <c:v>3.3030639296199999</c:v>
                </c:pt>
                <c:pt idx="2">
                  <c:v>2.6931573957600001</c:v>
                </c:pt>
                <c:pt idx="3">
                  <c:v>3.9514322740799996</c:v>
                </c:pt>
                <c:pt idx="4">
                  <c:v>8.3135726732699986</c:v>
                </c:pt>
                <c:pt idx="5">
                  <c:v>8.8153835085400001</c:v>
                </c:pt>
                <c:pt idx="6">
                  <c:v>14.597849795480002</c:v>
                </c:pt>
                <c:pt idx="7">
                  <c:v>22.835574512100003</c:v>
                </c:pt>
                <c:pt idx="8">
                  <c:v>31.2</c:v>
                </c:pt>
              </c:numCache>
              <c:extLst/>
            </c:numRef>
          </c:val>
          <c:extLst>
            <c:ext xmlns:c16="http://schemas.microsoft.com/office/drawing/2014/chart" uri="{C3380CC4-5D6E-409C-BE32-E72D297353CC}">
              <c16:uniqueId val="{00000001-ACE0-4C53-8E82-03453F6EC63C}"/>
            </c:ext>
          </c:extLst>
        </c:ser>
        <c:ser>
          <c:idx val="4"/>
          <c:order val="2"/>
          <c:tx>
            <c:strRef>
              <c:f>ETI_Global!$A$49</c:f>
              <c:strCache>
                <c:ptCount val="1"/>
                <c:pt idx="0">
                  <c:v>Renewable energy</c:v>
                </c:pt>
              </c:strCache>
            </c:strRef>
          </c:tx>
          <c:spPr>
            <a:solidFill>
              <a:srgbClr val="156082">
                <a:lumMod val="60000"/>
                <a:lumOff val="40000"/>
              </a:srgbClr>
            </a:solidFill>
            <a:ln>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ETI_Global!$M$49:$U$49</c:f>
              <c:numCache>
                <c:formatCode>General</c:formatCode>
                <c:ptCount val="9"/>
                <c:pt idx="0">
                  <c:v>369.68671893155994</c:v>
                </c:pt>
                <c:pt idx="1">
                  <c:v>362.19461916975996</c:v>
                </c:pt>
                <c:pt idx="2">
                  <c:v>387.51000917544002</c:v>
                </c:pt>
                <c:pt idx="3">
                  <c:v>374.10066035808001</c:v>
                </c:pt>
                <c:pt idx="4">
                  <c:v>402.85164460220994</c:v>
                </c:pt>
                <c:pt idx="5">
                  <c:v>429.63152181987999</c:v>
                </c:pt>
                <c:pt idx="6">
                  <c:v>511.65685384978002</c:v>
                </c:pt>
                <c:pt idx="7">
                  <c:v>596.38649860693999</c:v>
                </c:pt>
                <c:pt idx="8">
                  <c:v>622.51</c:v>
                </c:pt>
              </c:numCache>
              <c:extLst/>
            </c:numRef>
          </c:val>
          <c:extLst>
            <c:ext xmlns:c16="http://schemas.microsoft.com/office/drawing/2014/chart" uri="{C3380CC4-5D6E-409C-BE32-E72D297353CC}">
              <c16:uniqueId val="{00000002-ACE0-4C53-8E82-03453F6EC63C}"/>
            </c:ext>
          </c:extLst>
        </c:ser>
        <c:ser>
          <c:idx val="5"/>
          <c:order val="3"/>
          <c:tx>
            <c:strRef>
              <c:f>ETI_Global!$A$50</c:f>
              <c:strCache>
                <c:ptCount val="1"/>
                <c:pt idx="0">
                  <c:v>Energy efficiency</c:v>
                </c:pt>
              </c:strCache>
            </c:strRef>
          </c:tx>
          <c:spPr>
            <a:solidFill>
              <a:srgbClr val="FFC000"/>
            </a:solidFill>
            <a:ln>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ETI_Global!$M$50:$U$50</c:f>
              <c:numCache>
                <c:formatCode>General</c:formatCode>
                <c:ptCount val="9"/>
                <c:pt idx="0">
                  <c:v>280.87776030000003</c:v>
                </c:pt>
                <c:pt idx="1">
                  <c:v>315.08058720000002</c:v>
                </c:pt>
                <c:pt idx="2">
                  <c:v>297.46094910000005</c:v>
                </c:pt>
                <c:pt idx="3">
                  <c:v>273.62261520000004</c:v>
                </c:pt>
                <c:pt idx="4">
                  <c:v>302.64319560000001</c:v>
                </c:pt>
                <c:pt idx="5">
                  <c:v>288.13290540000003</c:v>
                </c:pt>
                <c:pt idx="6">
                  <c:v>361.72080570000003</c:v>
                </c:pt>
                <c:pt idx="7">
                  <c:v>405.25167630000004</c:v>
                </c:pt>
                <c:pt idx="8">
                  <c:v>390.74138610000006</c:v>
                </c:pt>
              </c:numCache>
              <c:extLst/>
            </c:numRef>
          </c:val>
          <c:extLst>
            <c:ext xmlns:c16="http://schemas.microsoft.com/office/drawing/2014/chart" uri="{C3380CC4-5D6E-409C-BE32-E72D297353CC}">
              <c16:uniqueId val="{00000003-ACE0-4C53-8E82-03453F6EC63C}"/>
            </c:ext>
          </c:extLst>
        </c:ser>
        <c:ser>
          <c:idx val="6"/>
          <c:order val="4"/>
          <c:tx>
            <c:strRef>
              <c:f>ETI_Global!$A$41</c:f>
              <c:strCache>
                <c:ptCount val="1"/>
                <c:pt idx="0">
                  <c:v>Power grids</c:v>
                </c:pt>
              </c:strCache>
            </c:strRef>
          </c:tx>
          <c:spPr>
            <a:solidFill>
              <a:schemeClr val="tx2">
                <a:lumMod val="90000"/>
                <a:lumOff val="10000"/>
              </a:schemeClr>
            </a:solidFill>
            <a:ln>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ETI_Global!$M$41:$U$41</c:f>
              <c:numCache>
                <c:formatCode>General</c:formatCode>
                <c:ptCount val="9"/>
                <c:pt idx="0">
                  <c:v>0</c:v>
                </c:pt>
                <c:pt idx="1">
                  <c:v>0</c:v>
                </c:pt>
                <c:pt idx="2">
                  <c:v>0</c:v>
                </c:pt>
                <c:pt idx="3">
                  <c:v>0</c:v>
                </c:pt>
                <c:pt idx="4">
                  <c:v>0</c:v>
                </c:pt>
                <c:pt idx="5">
                  <c:v>329.87788982415998</c:v>
                </c:pt>
                <c:pt idx="6">
                  <c:v>319.10056616001003</c:v>
                </c:pt>
                <c:pt idx="7">
                  <c:v>305.08534673558</c:v>
                </c:pt>
                <c:pt idx="8">
                  <c:v>310.2</c:v>
                </c:pt>
              </c:numCache>
              <c:extLst/>
            </c:numRef>
          </c:val>
          <c:extLst>
            <c:ext xmlns:c16="http://schemas.microsoft.com/office/drawing/2014/chart" uri="{C3380CC4-5D6E-409C-BE32-E72D297353CC}">
              <c16:uniqueId val="{00000004-ACE0-4C53-8E82-03453F6EC63C}"/>
            </c:ext>
          </c:extLst>
        </c:ser>
        <c:ser>
          <c:idx val="2"/>
          <c:order val="5"/>
          <c:tx>
            <c:strRef>
              <c:f>ETI_Global!$A$42</c:f>
              <c:strCache>
                <c:ptCount val="1"/>
                <c:pt idx="0">
                  <c:v>Electrified heat</c:v>
                </c:pt>
              </c:strCache>
            </c:strRef>
          </c:tx>
          <c:spPr>
            <a:solidFill>
              <a:srgbClr val="A02B93">
                <a:lumMod val="40000"/>
                <a:lumOff val="60000"/>
              </a:srgbClr>
            </a:solidFill>
            <a:ln>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ETI_Global!$M$42:$U$42</c:f>
              <c:numCache>
                <c:formatCode>General</c:formatCode>
                <c:ptCount val="9"/>
                <c:pt idx="0">
                  <c:v>38.102464788779997</c:v>
                </c:pt>
                <c:pt idx="1">
                  <c:v>40.617752307469999</c:v>
                </c:pt>
                <c:pt idx="2">
                  <c:v>44.808777123120009</c:v>
                </c:pt>
                <c:pt idx="3">
                  <c:v>47.940871084320001</c:v>
                </c:pt>
                <c:pt idx="4">
                  <c:v>51.226106725169998</c:v>
                </c:pt>
                <c:pt idx="5">
                  <c:v>55.01816024595999</c:v>
                </c:pt>
                <c:pt idx="6">
                  <c:v>64.991490844770013</c:v>
                </c:pt>
                <c:pt idx="7">
                  <c:v>67.802497202140003</c:v>
                </c:pt>
                <c:pt idx="8">
                  <c:v>63.07</c:v>
                </c:pt>
              </c:numCache>
              <c:extLst/>
            </c:numRef>
          </c:val>
          <c:extLst>
            <c:ext xmlns:c16="http://schemas.microsoft.com/office/drawing/2014/chart" uri="{C3380CC4-5D6E-409C-BE32-E72D297353CC}">
              <c16:uniqueId val="{00000005-ACE0-4C53-8E82-03453F6EC63C}"/>
            </c:ext>
          </c:extLst>
        </c:ser>
        <c:ser>
          <c:idx val="0"/>
          <c:order val="7"/>
          <c:tx>
            <c:strRef>
              <c:f>ETI_Global!$A$46</c:f>
              <c:strCache>
                <c:ptCount val="1"/>
                <c:pt idx="0">
                  <c:v>Hydrogen</c:v>
                </c:pt>
              </c:strCache>
            </c:strRef>
          </c:tx>
          <c:spPr>
            <a:solidFill>
              <a:schemeClr val="bg2">
                <a:lumMod val="75000"/>
              </a:schemeClr>
            </a:solidFill>
            <a:ln>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ETI_Global!$M$46:$U$46</c:f>
              <c:numCache>
                <c:formatCode>General</c:formatCode>
                <c:ptCount val="9"/>
                <c:pt idx="0">
                  <c:v>0</c:v>
                </c:pt>
                <c:pt idx="1">
                  <c:v>0</c:v>
                </c:pt>
                <c:pt idx="2">
                  <c:v>0</c:v>
                </c:pt>
                <c:pt idx="3">
                  <c:v>0</c:v>
                </c:pt>
                <c:pt idx="4">
                  <c:v>0</c:v>
                </c:pt>
                <c:pt idx="5">
                  <c:v>0.60078629415999996</c:v>
                </c:pt>
                <c:pt idx="6">
                  <c:v>1.1647220581500002</c:v>
                </c:pt>
                <c:pt idx="7">
                  <c:v>3.5522004796600002</c:v>
                </c:pt>
                <c:pt idx="8">
                  <c:v>10.38</c:v>
                </c:pt>
              </c:numCache>
              <c:extLst/>
            </c:numRef>
          </c:val>
          <c:extLst>
            <c:ext xmlns:c16="http://schemas.microsoft.com/office/drawing/2014/chart" uri="{C3380CC4-5D6E-409C-BE32-E72D297353CC}">
              <c16:uniqueId val="{00000006-ACE0-4C53-8E82-03453F6EC63C}"/>
            </c:ext>
          </c:extLst>
        </c:ser>
        <c:ser>
          <c:idx val="1"/>
          <c:order val="8"/>
          <c:tx>
            <c:strRef>
              <c:f>ETI_Global!$A$47</c:f>
              <c:strCache>
                <c:ptCount val="1"/>
                <c:pt idx="0">
                  <c:v>CCS</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ETI_Global!$M$47:$U$47</c:f>
              <c:numCache>
                <c:formatCode>General</c:formatCode>
                <c:ptCount val="9"/>
                <c:pt idx="0">
                  <c:v>0</c:v>
                </c:pt>
                <c:pt idx="1">
                  <c:v>0</c:v>
                </c:pt>
                <c:pt idx="2">
                  <c:v>0</c:v>
                </c:pt>
                <c:pt idx="3">
                  <c:v>0.86883902411999991</c:v>
                </c:pt>
                <c:pt idx="4">
                  <c:v>1.0757365484399999</c:v>
                </c:pt>
                <c:pt idx="5">
                  <c:v>3.3043246178799994</c:v>
                </c:pt>
                <c:pt idx="6">
                  <c:v>2.2296107970299999</c:v>
                </c:pt>
                <c:pt idx="7">
                  <c:v>5.9237862226399995</c:v>
                </c:pt>
                <c:pt idx="8">
                  <c:v>11.11</c:v>
                </c:pt>
              </c:numCache>
              <c:extLst/>
            </c:numRef>
          </c:val>
          <c:extLst>
            <c:ext xmlns:c16="http://schemas.microsoft.com/office/drawing/2014/chart" uri="{C3380CC4-5D6E-409C-BE32-E72D297353CC}">
              <c16:uniqueId val="{00000007-ACE0-4C53-8E82-03453F6EC63C}"/>
            </c:ext>
          </c:extLst>
        </c:ser>
        <c:ser>
          <c:idx val="3"/>
          <c:order val="9"/>
          <c:tx>
            <c:strRef>
              <c:f>ETI_Global!$A$48</c:f>
              <c:strCache>
                <c:ptCount val="1"/>
                <c:pt idx="0">
                  <c:v>Energy storage</c:v>
                </c:pt>
              </c:strCache>
            </c:strRef>
          </c:tx>
          <c:spPr>
            <a:gradFill rotWithShape="1">
              <a:gsLst>
                <a:gs pos="0">
                  <a:schemeClr val="accent6">
                    <a:lumMod val="60000"/>
                    <a:satMod val="103000"/>
                    <a:lumMod val="102000"/>
                    <a:tint val="94000"/>
                  </a:schemeClr>
                </a:gs>
                <a:gs pos="50000">
                  <a:schemeClr val="accent6">
                    <a:lumMod val="60000"/>
                    <a:satMod val="110000"/>
                    <a:lumMod val="100000"/>
                    <a:shade val="100000"/>
                  </a:schemeClr>
                </a:gs>
                <a:gs pos="100000">
                  <a:schemeClr val="accent6">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ETI_Global!$M$48:$U$48</c:f>
              <c:numCache>
                <c:formatCode>General</c:formatCode>
                <c:ptCount val="9"/>
                <c:pt idx="0">
                  <c:v>1.7307900397799998</c:v>
                </c:pt>
                <c:pt idx="1">
                  <c:v>2.0737281061899999</c:v>
                </c:pt>
                <c:pt idx="2">
                  <c:v>2.5347363724800003</c:v>
                </c:pt>
                <c:pt idx="3">
                  <c:v>5.1416227180799998</c:v>
                </c:pt>
                <c:pt idx="4">
                  <c:v>3.8820058052399995</c:v>
                </c:pt>
                <c:pt idx="5">
                  <c:v>5.4995053080799989</c:v>
                </c:pt>
                <c:pt idx="6">
                  <c:v>8.452554364860001</c:v>
                </c:pt>
                <c:pt idx="7">
                  <c:v>21.29249033872</c:v>
                </c:pt>
                <c:pt idx="8">
                  <c:v>36.35</c:v>
                </c:pt>
              </c:numCache>
              <c:extLst/>
            </c:numRef>
          </c:val>
          <c:extLst>
            <c:ext xmlns:c16="http://schemas.microsoft.com/office/drawing/2014/chart" uri="{C3380CC4-5D6E-409C-BE32-E72D297353CC}">
              <c16:uniqueId val="{00000008-ACE0-4C53-8E82-03453F6EC63C}"/>
            </c:ext>
          </c:extLst>
        </c:ser>
        <c:dLbls>
          <c:showLegendKey val="0"/>
          <c:showVal val="0"/>
          <c:showCatName val="0"/>
          <c:showSerName val="0"/>
          <c:showPercent val="0"/>
          <c:showBubbleSize val="0"/>
        </c:dLbls>
        <c:gapWidth val="150"/>
        <c:overlap val="100"/>
        <c:axId val="230080"/>
        <c:axId val="229600"/>
        <c:extLst>
          <c:ext xmlns:c15="http://schemas.microsoft.com/office/drawing/2012/chart" uri="{02D57815-91ED-43cb-92C2-25804820EDAC}">
            <c15:filteredBarSeries>
              <c15:ser>
                <c:idx val="8"/>
                <c:order val="6"/>
                <c:tx>
                  <c:strRef>
                    <c:extLst>
                      <c:ext uri="{02D57815-91ED-43cb-92C2-25804820EDAC}">
                        <c15:formulaRef>
                          <c15:sqref>ETI_Global!$A$43</c15:sqref>
                        </c15:formulaRef>
                      </c:ext>
                    </c:extLst>
                    <c:strCache>
                      <c:ptCount val="1"/>
                      <c:pt idx="0">
                        <c:v>Electrified transport</c:v>
                      </c:pt>
                    </c:strCache>
                  </c:strRef>
                </c:tx>
                <c:spPr>
                  <a:solidFill>
                    <a:srgbClr val="FFC000"/>
                  </a:solidFill>
                  <a:ln>
                    <a:noFill/>
                  </a:ln>
                  <a:effectLst>
                    <a:outerShdw blurRad="57150" dist="19050" dir="5400000" algn="ctr" rotWithShape="0">
                      <a:srgbClr val="000000">
                        <a:alpha val="63000"/>
                      </a:srgbClr>
                    </a:outerShdw>
                  </a:effectLst>
                </c:spPr>
                <c:invertIfNegative val="0"/>
                <c:cat>
                  <c:numRef>
                    <c:extLst>
                      <c:ext uri="{02D57815-91ED-43cb-92C2-25804820EDAC}">
                        <c15:formulaRef>
                          <c15:sqref>EMDE_Figure_Deflated!$M$21:$U$21</c15:sqref>
                        </c15:formulaRef>
                      </c:ext>
                    </c:extLst>
                    <c:numCache>
                      <c:formatCode>General</c:formatCode>
                      <c:ptCount val="9"/>
                      <c:pt idx="0">
                        <c:v>2015</c:v>
                      </c:pt>
                      <c:pt idx="1">
                        <c:v>2016</c:v>
                      </c:pt>
                      <c:pt idx="2">
                        <c:v>2017</c:v>
                      </c:pt>
                      <c:pt idx="3">
                        <c:v>2018</c:v>
                      </c:pt>
                      <c:pt idx="4">
                        <c:v>2019</c:v>
                      </c:pt>
                      <c:pt idx="5">
                        <c:v>2020</c:v>
                      </c:pt>
                      <c:pt idx="6">
                        <c:v>2021</c:v>
                      </c:pt>
                      <c:pt idx="7">
                        <c:v>2022</c:v>
                      </c:pt>
                      <c:pt idx="8">
                        <c:v>2023</c:v>
                      </c:pt>
                    </c:numCache>
                  </c:numRef>
                </c:cat>
                <c:val>
                  <c:numRef>
                    <c:extLst>
                      <c:ext uri="{02D57815-91ED-43cb-92C2-25804820EDAC}">
                        <c15:formulaRef>
                          <c15:sqref>ETI_Global!$M$43:$U$43</c15:sqref>
                        </c15:formulaRef>
                      </c:ext>
                    </c:extLst>
                    <c:numCache>
                      <c:formatCode>General</c:formatCode>
                      <c:ptCount val="9"/>
                      <c:pt idx="0">
                        <c:v>43.294834908120002</c:v>
                      </c:pt>
                      <c:pt idx="1">
                        <c:v>94.261497329869982</c:v>
                      </c:pt>
                      <c:pt idx="2">
                        <c:v>106.28832038832</c:v>
                      </c:pt>
                      <c:pt idx="3">
                        <c:v>145.48887987455998</c:v>
                      </c:pt>
                      <c:pt idx="4">
                        <c:v>141.96214602836997</c:v>
                      </c:pt>
                      <c:pt idx="5">
                        <c:v>188.02300290692</c:v>
                      </c:pt>
                      <c:pt idx="6">
                        <c:v>332.77773090000005</c:v>
                      </c:pt>
                      <c:pt idx="7">
                        <c:v>483.44102213122</c:v>
                      </c:pt>
                      <c:pt idx="8">
                        <c:v>634.05999999999995</c:v>
                      </c:pt>
                    </c:numCache>
                  </c:numRef>
                </c:val>
                <c:extLst>
                  <c:ext xmlns:c16="http://schemas.microsoft.com/office/drawing/2014/chart" uri="{C3380CC4-5D6E-409C-BE32-E72D297353CC}">
                    <c16:uniqueId val="{0000000A-ACE0-4C53-8E82-03453F6EC63C}"/>
                  </c:ext>
                </c:extLst>
              </c15:ser>
            </c15:filteredBarSeries>
          </c:ext>
        </c:extLst>
      </c:barChart>
      <c:lineChart>
        <c:grouping val="standard"/>
        <c:varyColors val="0"/>
        <c:ser>
          <c:idx val="7"/>
          <c:order val="10"/>
          <c:tx>
            <c:strRef>
              <c:f>ETI_Global!$A$51</c:f>
              <c:strCache>
                <c:ptCount val="1"/>
                <c:pt idx="0">
                  <c:v>Total</c:v>
                </c:pt>
              </c:strCache>
            </c:strRef>
          </c:tx>
          <c:spPr>
            <a:ln w="25400" cap="rnd">
              <a:noFill/>
              <a:round/>
            </a:ln>
            <a:effectLst>
              <a:outerShdw blurRad="57150" dist="19050" dir="5400000" algn="ctr" rotWithShape="0">
                <a:srgbClr val="000000">
                  <a:alpha val="63000"/>
                </a:srgbClr>
              </a:outerShdw>
            </a:effectLst>
          </c:spPr>
          <c:marker>
            <c:symbol val="none"/>
          </c:marker>
          <c:dLbls>
            <c:numFmt formatCode="#,##0.0"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EMDE_Figure_Deflated!$M$21:$U$21</c:f>
              <c:numCache>
                <c:formatCode>General</c:formatCode>
                <c:ptCount val="9"/>
                <c:pt idx="0">
                  <c:v>2015</c:v>
                </c:pt>
                <c:pt idx="1">
                  <c:v>2016</c:v>
                </c:pt>
                <c:pt idx="2">
                  <c:v>2017</c:v>
                </c:pt>
                <c:pt idx="3">
                  <c:v>2018</c:v>
                </c:pt>
                <c:pt idx="4">
                  <c:v>2019</c:v>
                </c:pt>
                <c:pt idx="5">
                  <c:v>2020</c:v>
                </c:pt>
                <c:pt idx="6">
                  <c:v>2021</c:v>
                </c:pt>
                <c:pt idx="7">
                  <c:v>2022</c:v>
                </c:pt>
                <c:pt idx="8">
                  <c:v>2023</c:v>
                </c:pt>
              </c:numCache>
              <c:extLst/>
            </c:numRef>
          </c:cat>
          <c:val>
            <c:numRef>
              <c:f>ETI_Global!$M$51:$U$51</c:f>
              <c:numCache>
                <c:formatCode>General</c:formatCode>
                <c:ptCount val="9"/>
                <c:pt idx="0">
                  <c:v>733.69256896824004</c:v>
                </c:pt>
                <c:pt idx="1">
                  <c:v>814.22818411329001</c:v>
                </c:pt>
                <c:pt idx="2">
                  <c:v>838.59060592679998</c:v>
                </c:pt>
                <c:pt idx="3">
                  <c:v>847.16348825915998</c:v>
                </c:pt>
                <c:pt idx="4">
                  <c:v>903.66422088656986</c:v>
                </c:pt>
                <c:pt idx="5">
                  <c:v>1300.0649892518798</c:v>
                </c:pt>
                <c:pt idx="6">
                  <c:v>1602.08324208357</c:v>
                </c:pt>
                <c:pt idx="7">
                  <c:v>1888.7458742865201</c:v>
                </c:pt>
                <c:pt idx="8">
                  <c:v>2078.4113860999996</c:v>
                </c:pt>
              </c:numCache>
              <c:extLst/>
            </c:numRef>
          </c:val>
          <c:smooth val="0"/>
          <c:extLst>
            <c:ext xmlns:c16="http://schemas.microsoft.com/office/drawing/2014/chart" uri="{C3380CC4-5D6E-409C-BE32-E72D297353CC}">
              <c16:uniqueId val="{00000009-ACE0-4C53-8E82-03453F6EC63C}"/>
            </c:ext>
          </c:extLst>
        </c:ser>
        <c:dLbls>
          <c:showLegendKey val="0"/>
          <c:showVal val="0"/>
          <c:showCatName val="0"/>
          <c:showSerName val="0"/>
          <c:showPercent val="0"/>
          <c:showBubbleSize val="0"/>
        </c:dLbls>
        <c:marker val="1"/>
        <c:smooth val="0"/>
        <c:axId val="230080"/>
        <c:axId val="229600"/>
      </c:lineChart>
      <c:catAx>
        <c:axId val="23008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29600"/>
        <c:crosses val="autoZero"/>
        <c:auto val="1"/>
        <c:lblAlgn val="ctr"/>
        <c:lblOffset val="100"/>
        <c:noMultiLvlLbl val="0"/>
      </c:catAx>
      <c:valAx>
        <c:axId val="2296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US" sz="1200" b="0" i="0" u="none" strike="noStrike" kern="1200" baseline="0">
                    <a:solidFill>
                      <a:srgbClr val="696969"/>
                    </a:solidFill>
                  </a:rPr>
                  <a:t>USD</a:t>
                </a:r>
                <a:r>
                  <a:rPr lang="en-US" sz="1200" b="0" i="0" u="none" strike="noStrike" kern="1200" baseline="30000">
                    <a:solidFill>
                      <a:srgbClr val="696969"/>
                    </a:solidFill>
                  </a:rPr>
                  <a:t>2023</a:t>
                </a:r>
                <a:r>
                  <a:rPr lang="en-US" sz="1200" b="0" i="0" u="none" strike="noStrike" kern="1200" baseline="0">
                    <a:solidFill>
                      <a:srgbClr val="696969"/>
                    </a:solidFill>
                  </a:rPr>
                  <a:t> billion</a:t>
                </a:r>
                <a:endParaRPr lang="en-GB"/>
              </a:p>
            </c:rich>
          </c:tx>
          <c:layout>
            <c:manualLayout>
              <c:xMode val="edge"/>
              <c:yMode val="edge"/>
              <c:x val="1.7377466931883804E-2"/>
              <c:y val="0.27950438741944444"/>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title>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230080"/>
        <c:crosses val="autoZero"/>
        <c:crossBetween val="between"/>
        <c:dispUnits>
          <c:builtInUnit val="thousands"/>
          <c:dispUnitsLbl>
            <c:layout>
              <c:manualLayout>
                <c:xMode val="edge"/>
                <c:yMode val="edge"/>
                <c:x val="1.4383327571508214E-2"/>
                <c:y val="0.38116659222236543"/>
              </c:manualLayout>
            </c:layout>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GB"/>
                    <a:t> </a:t>
                  </a:r>
                </a:p>
              </c:rich>
            </c:tx>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dispUnitsLbl>
        </c:dispUnits>
      </c:valAx>
      <c:spPr>
        <a:noFill/>
        <a:ln>
          <a:noFill/>
        </a:ln>
        <a:effectLst/>
      </c:spPr>
    </c:plotArea>
    <c:legend>
      <c:legendPos val="b"/>
      <c:legendEntry>
        <c:idx val="9"/>
        <c:delete val="1"/>
      </c:legendEntry>
      <c:layout>
        <c:manualLayout>
          <c:xMode val="edge"/>
          <c:yMode val="edge"/>
          <c:x val="0.13856538199201723"/>
          <c:y val="0.77488160977007292"/>
          <c:w val="0.83617706789030888"/>
          <c:h val="0.20242981091849743"/>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sz="1200"/>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4-4F5E-4FE0-84EA-55EF82B6E743}"/>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4F5E-4FE0-84EA-55EF82B6E743}"/>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4F5E-4FE0-84EA-55EF82B6E743}"/>
              </c:ext>
            </c:extLst>
          </c:dPt>
          <c:dPt>
            <c:idx val="3"/>
            <c:bubble3D val="0"/>
            <c:spPr>
              <a:solidFill>
                <a:schemeClr val="accent4"/>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4F5E-4FE0-84EA-55EF82B6E743}"/>
              </c:ext>
            </c:extLst>
          </c:dPt>
          <c:dPt>
            <c:idx val="4"/>
            <c:bubble3D val="0"/>
            <c:spPr>
              <a:solidFill>
                <a:schemeClr val="accent5"/>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6-4F5E-4FE0-84EA-55EF82B6E743}"/>
              </c:ext>
            </c:extLst>
          </c:dPt>
          <c:dPt>
            <c:idx val="5"/>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4F5E-4FE0-84EA-55EF82B6E743}"/>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en-US"/>
                </a:p>
              </c:txPr>
              <c:dLblPos val="outEnd"/>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4-4F5E-4FE0-84EA-55EF82B6E743}"/>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en-US"/>
                </a:p>
              </c:txPr>
              <c:dLblPos val="outEnd"/>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4F5E-4FE0-84EA-55EF82B6E743}"/>
                </c:ext>
              </c:extLst>
            </c:dLbl>
            <c:dLbl>
              <c:idx val="2"/>
              <c:layout>
                <c:manualLayout>
                  <c:x val="1.2723971963178628E-3"/>
                  <c:y val="9.4028080161781075E-2"/>
                </c:manualLayout>
              </c:layout>
              <c:tx>
                <c:rich>
                  <a:bodyPr rot="0" spcFirstLastPara="1" vertOverflow="ellipsis" vert="horz" wrap="square" lIns="38100" tIns="19050" rIns="38100" bIns="19050" anchor="ctr" anchorCtr="1">
                    <a:noAutofit/>
                  </a:bodyPr>
                  <a:lstStyle/>
                  <a:p>
                    <a:pPr>
                      <a:defRPr sz="1330" b="1" i="0" u="none" strike="noStrike" kern="1200" spc="0" baseline="0">
                        <a:solidFill>
                          <a:schemeClr val="bg2">
                            <a:lumMod val="50000"/>
                          </a:schemeClr>
                        </a:solidFill>
                        <a:latin typeface="+mn-lt"/>
                        <a:ea typeface="+mn-ea"/>
                        <a:cs typeface="+mn-cs"/>
                      </a:defRPr>
                    </a:pPr>
                    <a:r>
                      <a:rPr lang="en-US">
                        <a:solidFill>
                          <a:schemeClr val="bg2">
                            <a:lumMod val="50000"/>
                          </a:schemeClr>
                        </a:solidFill>
                      </a:rPr>
                      <a:t>SOE</a:t>
                    </a:r>
                    <a:r>
                      <a:rPr lang="en-US" baseline="0">
                        <a:solidFill>
                          <a:schemeClr val="bg2">
                            <a:lumMod val="50000"/>
                          </a:schemeClr>
                        </a:solidFill>
                      </a:rPr>
                      <a:t> </a:t>
                    </a:r>
                    <a:fld id="{6FF177C0-9445-4D2E-AD52-87F30E01C322}" type="PERCENTAGE">
                      <a:rPr lang="en-US" smtClean="0">
                        <a:solidFill>
                          <a:schemeClr val="bg2">
                            <a:lumMod val="50000"/>
                          </a:schemeClr>
                        </a:solidFill>
                      </a:rPr>
                      <a:pPr>
                        <a:defRPr>
                          <a:solidFill>
                            <a:schemeClr val="bg2">
                              <a:lumMod val="50000"/>
                            </a:schemeClr>
                          </a:solidFill>
                        </a:defRPr>
                      </a:pPr>
                      <a:t>[PERCENTAGE]</a:t>
                    </a:fld>
                    <a:endParaRPr lang="en-US" baseline="0">
                      <a:solidFill>
                        <a:schemeClr val="bg2">
                          <a:lumMod val="50000"/>
                        </a:schemeClr>
                      </a:solidFill>
                    </a:endParaRPr>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bg2">
                          <a:lumMod val="50000"/>
                        </a:schemeClr>
                      </a:solidFill>
                      <a:latin typeface="+mn-lt"/>
                      <a:ea typeface="+mn-ea"/>
                      <a:cs typeface="+mn-cs"/>
                    </a:defRPr>
                  </a:pPr>
                  <a:endParaRPr lang="en-US"/>
                </a:p>
              </c:txPr>
              <c:dLblPos val="bestFit"/>
              <c:showLegendKey val="0"/>
              <c:showVal val="1"/>
              <c:showCatName val="0"/>
              <c:showSerName val="0"/>
              <c:showPercent val="1"/>
              <c:showBubbleSize val="0"/>
              <c:extLst>
                <c:ext xmlns:c15="http://schemas.microsoft.com/office/drawing/2012/chart" uri="{CE6537A1-D6FC-4f65-9D91-7224C49458BB}">
                  <c15:layout>
                    <c:manualLayout>
                      <c:w val="0.23965591173771386"/>
                      <c:h val="0.31241937300817263"/>
                    </c:manualLayout>
                  </c15:layout>
                  <c15:dlblFieldTable/>
                  <c15:showDataLabelsRange val="0"/>
                </c:ext>
                <c:ext xmlns:c16="http://schemas.microsoft.com/office/drawing/2014/chart" uri="{C3380CC4-5D6E-409C-BE32-E72D297353CC}">
                  <c16:uniqueId val="{00000002-4F5E-4FE0-84EA-55EF82B6E743}"/>
                </c:ext>
              </c:extLst>
            </c:dLbl>
            <c:dLbl>
              <c:idx val="3"/>
              <c:layout>
                <c:manualLayout>
                  <c:x val="-6.6164654208528878E-2"/>
                  <c:y val="1.5383478628472032E-2"/>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4F5E-4FE0-84EA-55EF82B6E743}"/>
                </c:ext>
              </c:extLst>
            </c:dLbl>
            <c:dLbl>
              <c:idx val="4"/>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en-US"/>
                </a:p>
              </c:txPr>
              <c:dLblPos val="outEnd"/>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6-4F5E-4FE0-84EA-55EF82B6E743}"/>
                </c:ext>
              </c:extLst>
            </c:dLbl>
            <c:dLbl>
              <c:idx val="5"/>
              <c:layout>
                <c:manualLayout>
                  <c:x val="0.17635624999790861"/>
                  <c:y val="0"/>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4F5E-4FE0-84EA-55EF82B6E743}"/>
                </c:ext>
              </c:extLst>
            </c:dLbl>
            <c:spPr>
              <a:noFill/>
              <a:ln>
                <a:noFill/>
              </a:ln>
              <a:effectLst/>
            </c:spPr>
            <c:dLblPos val="outEnd"/>
            <c:showLegendKey val="0"/>
            <c:showVal val="1"/>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State-owned FI</c:v>
                </c:pt>
                <c:pt idx="1">
                  <c:v>National DFI</c:v>
                </c:pt>
                <c:pt idx="2">
                  <c:v>SOE</c:v>
                </c:pt>
                <c:pt idx="3">
                  <c:v>Multilateral DFI</c:v>
                </c:pt>
                <c:pt idx="4">
                  <c:v>Government</c:v>
                </c:pt>
                <c:pt idx="5">
                  <c:v>Bilateral DFI</c:v>
                </c:pt>
              </c:strCache>
            </c:strRef>
          </c:cat>
          <c:val>
            <c:numRef>
              <c:f>Sheet1!$B$2:$B$7</c:f>
              <c:numCache>
                <c:formatCode>General</c:formatCode>
                <c:ptCount val="6"/>
                <c:pt idx="0">
                  <c:v>48</c:v>
                </c:pt>
                <c:pt idx="1">
                  <c:v>25</c:v>
                </c:pt>
                <c:pt idx="2">
                  <c:v>10</c:v>
                </c:pt>
                <c:pt idx="3">
                  <c:v>9</c:v>
                </c:pt>
                <c:pt idx="4">
                  <c:v>6</c:v>
                </c:pt>
                <c:pt idx="5">
                  <c:v>2</c:v>
                </c:pt>
              </c:numCache>
            </c:numRef>
          </c:val>
          <c:extLst>
            <c:ext xmlns:c16="http://schemas.microsoft.com/office/drawing/2014/chart" uri="{C3380CC4-5D6E-409C-BE32-E72D297353CC}">
              <c16:uniqueId val="{00000000-4F5E-4FE0-84EA-55EF82B6E743}"/>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52">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BBB2215-6B72-B17E-A4A9-5A9895A4BE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98FF846-FA98-04EA-15CF-533D8C5B185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D263399-36B0-D14B-A82A-77F585E0B426}" type="datetimeFigureOut">
              <a:rPr lang="en-US" smtClean="0"/>
              <a:t>6/13/2024</a:t>
            </a:fld>
            <a:endParaRPr lang="en-US"/>
          </a:p>
        </p:txBody>
      </p:sp>
      <p:sp>
        <p:nvSpPr>
          <p:cNvPr id="4" name="Footer Placeholder 3">
            <a:extLst>
              <a:ext uri="{FF2B5EF4-FFF2-40B4-BE49-F238E27FC236}">
                <a16:creationId xmlns:a16="http://schemas.microsoft.com/office/drawing/2014/main" id="{97587B27-9DD2-88D3-3900-62258C04AF6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C23DFEA-D81A-6DA1-B9A3-E0AE9F64827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5D43262-42BC-9943-B29E-00E4281EC0E4}" type="slidenum">
              <a:rPr lang="en-US" smtClean="0"/>
              <a:t>‹#›</a:t>
            </a:fld>
            <a:endParaRPr lang="en-US"/>
          </a:p>
        </p:txBody>
      </p:sp>
    </p:spTree>
    <p:extLst>
      <p:ext uri="{BB962C8B-B14F-4D97-AF65-F5344CB8AC3E}">
        <p14:creationId xmlns:p14="http://schemas.microsoft.com/office/powerpoint/2010/main" val="411244926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AF57B5-69C0-411A-984E-C5BB8C6831CD}" type="datetimeFigureOut">
              <a:rPr lang="en-GB" smtClean="0"/>
              <a:t>13/06/2024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89B7D-77DE-42FE-B783-664337BEDCE9}" type="slidenum">
              <a:rPr lang="en-GB" smtClean="0"/>
              <a:t>‹#›</a:t>
            </a:fld>
            <a:endParaRPr lang="en-GB"/>
          </a:p>
        </p:txBody>
      </p:sp>
    </p:spTree>
    <p:extLst>
      <p:ext uri="{BB962C8B-B14F-4D97-AF65-F5344CB8AC3E}">
        <p14:creationId xmlns:p14="http://schemas.microsoft.com/office/powerpoint/2010/main" val="1144362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29D018E-AC63-4AA5-85D6-94D8C9B4E534}" type="slidenum">
              <a:rPr lang="de-DE" altLang="en-US" smtClean="0"/>
              <a:pPr>
                <a:defRPr/>
              </a:pPr>
              <a:t>1</a:t>
            </a:fld>
            <a:endParaRPr lang="de-DE" altLang="en-US"/>
          </a:p>
        </p:txBody>
      </p:sp>
    </p:spTree>
    <p:extLst>
      <p:ext uri="{BB962C8B-B14F-4D97-AF65-F5344CB8AC3E}">
        <p14:creationId xmlns:p14="http://schemas.microsoft.com/office/powerpoint/2010/main" val="4065806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600"/>
              </a:spcBef>
              <a:spcAft>
                <a:spcPts val="600"/>
              </a:spcAft>
            </a:pPr>
            <a:endParaRPr lang="en-GB" sz="18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E6589B7D-77DE-42FE-B783-664337BEDCE9}" type="slidenum">
              <a:rPr lang="en-GB" smtClean="0"/>
              <a:t>4</a:t>
            </a:fld>
            <a:endParaRPr lang="en-GB"/>
          </a:p>
        </p:txBody>
      </p:sp>
    </p:spTree>
    <p:extLst>
      <p:ext uri="{BB962C8B-B14F-4D97-AF65-F5344CB8AC3E}">
        <p14:creationId xmlns:p14="http://schemas.microsoft.com/office/powerpoint/2010/main" val="920591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a:ln/>
        </p:spPr>
      </p:sp>
      <p:sp>
        <p:nvSpPr>
          <p:cNvPr id="337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US" altLang="en-US" b="1">
              <a:latin typeface="Calibri" panose="020F0502020204030204" pitchFamily="34" charset="0"/>
              <a:ea typeface="MS PGothic" charset="-128"/>
              <a:cs typeface="Calibri" panose="020F0502020204030204" pitchFamily="34"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D53E2E4-7090-BF48-86CA-9735270A24EE}" type="slidenum">
              <a:rPr lang="de-DE" altLang="en-US">
                <a:ea typeface="MS PGothic" charset="-128"/>
              </a:rPr>
              <a:pPr/>
              <a:t>7</a:t>
            </a:fld>
            <a:endParaRPr lang="de-DE" altLang="en-US">
              <a:ea typeface="MS PGothic" charset="-128"/>
            </a:endParaRPr>
          </a:p>
        </p:txBody>
      </p:sp>
    </p:spTree>
    <p:extLst>
      <p:ext uri="{BB962C8B-B14F-4D97-AF65-F5344CB8AC3E}">
        <p14:creationId xmlns:p14="http://schemas.microsoft.com/office/powerpoint/2010/main" val="2756332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89B7D-77DE-42FE-B783-664337BEDCE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610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fld id="{E6589B7D-77DE-42FE-B783-664337BEDCE9}" type="slidenum">
              <a:rPr lang="en-GB" smtClean="0"/>
              <a:t>9</a:t>
            </a:fld>
            <a:endParaRPr lang="en-GB"/>
          </a:p>
        </p:txBody>
      </p:sp>
    </p:spTree>
    <p:extLst>
      <p:ext uri="{BB962C8B-B14F-4D97-AF65-F5344CB8AC3E}">
        <p14:creationId xmlns:p14="http://schemas.microsoft.com/office/powerpoint/2010/main" val="2462416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14450" y="447675"/>
            <a:ext cx="4083050" cy="2297113"/>
          </a:xfrm>
        </p:spPr>
      </p:sp>
      <p:sp>
        <p:nvSpPr>
          <p:cNvPr id="3" name="Notes Placeholder 2"/>
          <p:cNvSpPr>
            <a:spLocks noGrp="1"/>
          </p:cNvSpPr>
          <p:nvPr>
            <p:ph type="body" idx="1"/>
          </p:nvPr>
        </p:nvSpPr>
        <p:spPr>
          <a:xfrm>
            <a:off x="679769" y="3080086"/>
            <a:ext cx="5611439" cy="6102055"/>
          </a:xfrm>
        </p:spPr>
        <p:txBody>
          <a:bodyPr/>
          <a:lstStyle/>
          <a:p>
            <a:r>
              <a:rPr lang="en-US" sz="1200" kern="1200">
                <a:solidFill>
                  <a:schemeClr val="tx1"/>
                </a:solidFill>
                <a:effectLst/>
                <a:latin typeface="+mn-lt"/>
                <a:ea typeface="+mn-ea"/>
                <a:cs typeface="+mn-cs"/>
              </a:rPr>
              <a:t>Add a red box around 2016 peak year to 2022</a:t>
            </a:r>
          </a:p>
          <a:p>
            <a:r>
              <a:rPr lang="en-US" sz="1200" kern="1200">
                <a:solidFill>
                  <a:schemeClr val="tx1"/>
                </a:solidFill>
                <a:effectLst/>
                <a:latin typeface="+mn-lt"/>
                <a:ea typeface="+mn-ea"/>
                <a:cs typeface="+mn-cs"/>
              </a:rPr>
              <a:t>Financial instruments – Recreate figure for financial instruments </a:t>
            </a: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6FB5674-2F74-4782-996D-40F25906E449}" type="slidenum">
              <a:rPr lang="en-GB" smtClean="0"/>
              <a:t>10</a:t>
            </a:fld>
            <a:endParaRPr lang="en-GB"/>
          </a:p>
        </p:txBody>
      </p:sp>
    </p:spTree>
    <p:extLst>
      <p:ext uri="{BB962C8B-B14F-4D97-AF65-F5344CB8AC3E}">
        <p14:creationId xmlns:p14="http://schemas.microsoft.com/office/powerpoint/2010/main" val="2377612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9D018E-AC63-4AA5-85D6-94D8C9B4E534}" type="slidenum">
              <a:rPr kumimoji="0" lang="de-DE"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5358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1DEE2-9E53-A24A-9A20-159C3A603495}"/>
              </a:ext>
            </a:extLst>
          </p:cNvPr>
          <p:cNvSpPr>
            <a:spLocks noGrp="1"/>
          </p:cNvSpPr>
          <p:nvPr>
            <p:ph type="title" hasCustomPrompt="1"/>
          </p:nvPr>
        </p:nvSpPr>
        <p:spPr>
          <a:xfrm>
            <a:off x="0" y="2001630"/>
            <a:ext cx="12192000" cy="720080"/>
          </a:xfrm>
          <a:prstGeom prst="rect">
            <a:avLst/>
          </a:prstGeom>
        </p:spPr>
        <p:txBody>
          <a:bodyPr/>
          <a:lstStyle>
            <a:lvl1pPr algn="ctr">
              <a:defRPr b="1">
                <a:solidFill>
                  <a:schemeClr val="bg1"/>
                </a:solidFill>
                <a:latin typeface="Calibri" panose="020F0502020204030204" pitchFamily="34" charset="0"/>
                <a:cs typeface="Calibri" panose="020F0502020204030204" pitchFamily="34" charset="0"/>
              </a:defRPr>
            </a:lvl1pPr>
          </a:lstStyle>
          <a:p>
            <a:r>
              <a:rPr lang="en-US"/>
              <a:t>Click to edit Title</a:t>
            </a:r>
            <a:endParaRPr lang="en-AE"/>
          </a:p>
        </p:txBody>
      </p:sp>
      <p:sp>
        <p:nvSpPr>
          <p:cNvPr id="3" name="Text Placeholder 2">
            <a:extLst>
              <a:ext uri="{FF2B5EF4-FFF2-40B4-BE49-F238E27FC236}">
                <a16:creationId xmlns:a16="http://schemas.microsoft.com/office/drawing/2014/main" id="{CC875D30-45C7-564A-A756-3707924EA2BF}"/>
              </a:ext>
            </a:extLst>
          </p:cNvPr>
          <p:cNvSpPr>
            <a:spLocks noGrp="1"/>
          </p:cNvSpPr>
          <p:nvPr>
            <p:ph type="body" idx="1" hasCustomPrompt="1"/>
          </p:nvPr>
        </p:nvSpPr>
        <p:spPr>
          <a:xfrm>
            <a:off x="0" y="6021288"/>
            <a:ext cx="12192000" cy="576064"/>
          </a:xfrm>
          <a:prstGeom prst="rect">
            <a:avLst/>
          </a:prstGeom>
        </p:spPr>
        <p:txBody>
          <a:bodyPr anchor="ctr"/>
          <a:lstStyle>
            <a:lvl1pPr marL="0" indent="0" algn="ctr">
              <a:buNone/>
              <a:defRPr sz="1800" b="1">
                <a:solidFill>
                  <a:schemeClr val="bg1"/>
                </a:solidFill>
                <a:latin typeface="Calibri" panose="020F050202020403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30 November 2023</a:t>
            </a:r>
          </a:p>
        </p:txBody>
      </p:sp>
      <p:sp>
        <p:nvSpPr>
          <p:cNvPr id="5" name="Text Placeholder 4">
            <a:extLst>
              <a:ext uri="{FF2B5EF4-FFF2-40B4-BE49-F238E27FC236}">
                <a16:creationId xmlns:a16="http://schemas.microsoft.com/office/drawing/2014/main" id="{75B172C4-DEC7-6F4B-A5A2-BE6E4B3B969D}"/>
              </a:ext>
            </a:extLst>
          </p:cNvPr>
          <p:cNvSpPr>
            <a:spLocks noGrp="1"/>
          </p:cNvSpPr>
          <p:nvPr>
            <p:ph type="body" sz="quarter" idx="3" hasCustomPrompt="1"/>
          </p:nvPr>
        </p:nvSpPr>
        <p:spPr>
          <a:xfrm>
            <a:off x="0" y="3017044"/>
            <a:ext cx="12192000" cy="823912"/>
          </a:xfrm>
          <a:prstGeom prst="rect">
            <a:avLst/>
          </a:prstGeom>
        </p:spPr>
        <p:txBody>
          <a:bodyPr anchor="ctr"/>
          <a:lstStyle>
            <a:lvl1pPr marL="0" indent="0" algn="ctr">
              <a:buNone/>
              <a:defRPr sz="2400" b="1">
                <a:solidFill>
                  <a:schemeClr val="bg1"/>
                </a:solidFill>
                <a:latin typeface="Calibri" panose="020F050202020403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Name and Title</a:t>
            </a:r>
          </a:p>
        </p:txBody>
      </p:sp>
    </p:spTree>
    <p:extLst>
      <p:ext uri="{BB962C8B-B14F-4D97-AF65-F5344CB8AC3E}">
        <p14:creationId xmlns:p14="http://schemas.microsoft.com/office/powerpoint/2010/main" val="5539197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nner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AA690-ACA0-6544-8D00-67C47FCAC8E9}"/>
              </a:ext>
            </a:extLst>
          </p:cNvPr>
          <p:cNvSpPr>
            <a:spLocks noGrp="1"/>
          </p:cNvSpPr>
          <p:nvPr>
            <p:ph type="title"/>
          </p:nvPr>
        </p:nvSpPr>
        <p:spPr>
          <a:xfrm>
            <a:off x="324312" y="281458"/>
            <a:ext cx="9722296" cy="399579"/>
          </a:xfrm>
          <a:prstGeom prst="rect">
            <a:avLst/>
          </a:prstGeom>
        </p:spPr>
        <p:txBody>
          <a:bodyPr/>
          <a:lstStyle>
            <a:lvl1pPr>
              <a:defRPr sz="2400" b="1">
                <a:solidFill>
                  <a:srgbClr val="0872A6"/>
                </a:solidFill>
                <a:latin typeface="Calibri" panose="020F0502020204030204" pitchFamily="34" charset="0"/>
                <a:cs typeface="Calibri" panose="020F0502020204030204" pitchFamily="34" charset="0"/>
              </a:defRPr>
            </a:lvl1pPr>
          </a:lstStyle>
          <a:p>
            <a:r>
              <a:rPr lang="en-US"/>
              <a:t>Click to edit Master title style</a:t>
            </a:r>
            <a:endParaRPr lang="en-AE"/>
          </a:p>
        </p:txBody>
      </p:sp>
      <p:sp>
        <p:nvSpPr>
          <p:cNvPr id="3" name="Content Placeholder 2">
            <a:extLst>
              <a:ext uri="{FF2B5EF4-FFF2-40B4-BE49-F238E27FC236}">
                <a16:creationId xmlns:a16="http://schemas.microsoft.com/office/drawing/2014/main" id="{27465F06-6662-214C-9628-44432C6F3999}"/>
              </a:ext>
            </a:extLst>
          </p:cNvPr>
          <p:cNvSpPr>
            <a:spLocks noGrp="1"/>
          </p:cNvSpPr>
          <p:nvPr>
            <p:ph idx="1"/>
          </p:nvPr>
        </p:nvSpPr>
        <p:spPr>
          <a:xfrm>
            <a:off x="350749" y="908720"/>
            <a:ext cx="10439172" cy="4351338"/>
          </a:xfrm>
          <a:prstGeom prst="rect">
            <a:avLst/>
          </a:prstGeo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E"/>
          </a:p>
        </p:txBody>
      </p:sp>
      <p:sp>
        <p:nvSpPr>
          <p:cNvPr id="4" name="Slide Number Placeholder 6">
            <a:extLst>
              <a:ext uri="{FF2B5EF4-FFF2-40B4-BE49-F238E27FC236}">
                <a16:creationId xmlns:a16="http://schemas.microsoft.com/office/drawing/2014/main" id="{1EF214B5-3D76-7751-DE1C-962C16610C1C}"/>
              </a:ext>
            </a:extLst>
          </p:cNvPr>
          <p:cNvSpPr>
            <a:spLocks noGrp="1" noChangeArrowheads="1"/>
          </p:cNvSpPr>
          <p:nvPr>
            <p:ph type="sldNum" sz="quarter" idx="4"/>
          </p:nvPr>
        </p:nvSpPr>
        <p:spPr bwMode="auto">
          <a:xfrm>
            <a:off x="10969798" y="6523339"/>
            <a:ext cx="958850" cy="14401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eaLnBrk="1" hangingPunct="1">
              <a:defRPr sz="1100">
                <a:solidFill>
                  <a:srgbClr val="646464"/>
                </a:solidFill>
                <a:latin typeface="Arial" panose="020B0604020202020204" pitchFamily="34" charset="0"/>
                <a:ea typeface="MS PGothic" panose="020B0600070205080204" pitchFamily="34" charset="-128"/>
              </a:defRPr>
            </a:lvl1pPr>
          </a:lstStyle>
          <a:p>
            <a:pPr>
              <a:defRPr/>
            </a:pPr>
            <a:fld id="{4AF90B90-52C9-436E-B48D-F494EA687A1D}" type="slidenum">
              <a:rPr lang="de-DE" altLang="en-US"/>
              <a:pPr>
                <a:defRPr/>
              </a:pPr>
              <a:t>‹#›</a:t>
            </a:fld>
            <a:endParaRPr lang="de-DE" altLang="en-US"/>
          </a:p>
        </p:txBody>
      </p:sp>
    </p:spTree>
    <p:extLst>
      <p:ext uri="{BB962C8B-B14F-4D97-AF65-F5344CB8AC3E}">
        <p14:creationId xmlns:p14="http://schemas.microsoft.com/office/powerpoint/2010/main" val="32764508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25"/>
        <p:cNvGrpSpPr/>
        <p:nvPr/>
      </p:nvGrpSpPr>
      <p:grpSpPr>
        <a:xfrm>
          <a:off x="0" y="0"/>
          <a:ext cx="0" cy="0"/>
          <a:chOff x="0" y="0"/>
          <a:chExt cx="0" cy="0"/>
        </a:xfrm>
      </p:grpSpPr>
      <p:sp>
        <p:nvSpPr>
          <p:cNvPr id="4" name="Google Shape;104;p42">
            <a:extLst>
              <a:ext uri="{FF2B5EF4-FFF2-40B4-BE49-F238E27FC236}">
                <a16:creationId xmlns:a16="http://schemas.microsoft.com/office/drawing/2014/main" id="{8BB7B311-CCE6-4A41-94AD-F9947482DC7B}"/>
              </a:ext>
            </a:extLst>
          </p:cNvPr>
          <p:cNvSpPr txBox="1">
            <a:spLocks noGrp="1"/>
          </p:cNvSpPr>
          <p:nvPr>
            <p:ph type="sldNum" idx="12"/>
          </p:nvPr>
        </p:nvSpPr>
        <p:spPr>
          <a:xfrm>
            <a:off x="11702445" y="6534286"/>
            <a:ext cx="373347" cy="216933"/>
          </a:xfrm>
          <a:prstGeom prst="rect">
            <a:avLst/>
          </a:prstGeom>
          <a:noFill/>
          <a:ln>
            <a:noFill/>
          </a:ln>
        </p:spPr>
        <p:txBody>
          <a:bodyPr spcFirstLastPara="1" wrap="square" lIns="0" tIns="0" rIns="0" bIns="0" anchor="t" anchorCtr="0">
            <a:noAutofit/>
          </a:bodyPr>
          <a:lstStyle>
            <a:lvl1pPr marL="0" marR="0" lvl="0" indent="0" algn="r" rtl="0">
              <a:spcBef>
                <a:spcPts val="0"/>
              </a:spcBef>
              <a:spcAft>
                <a:spcPts val="0"/>
              </a:spcAft>
              <a:buNone/>
              <a:defRPr sz="1100" b="1" i="0" u="none" strike="noStrike" cap="none">
                <a:solidFill>
                  <a:srgbClr val="646464"/>
                </a:solidFill>
                <a:latin typeface="Calibri" panose="020F0502020204030204" pitchFamily="34" charset="0"/>
                <a:ea typeface="Calibri" panose="020F0502020204030204" pitchFamily="34" charset="0"/>
                <a:cs typeface="Calibri" panose="020F0502020204030204" pitchFamily="34" charset="0"/>
                <a:sym typeface="Arial"/>
              </a:defRPr>
            </a:lvl1pPr>
            <a:lvl2pPr marL="0" marR="0" lvl="1" indent="0" algn="r" rtl="0">
              <a:spcBef>
                <a:spcPts val="0"/>
              </a:spcBef>
              <a:spcAft>
                <a:spcPts val="0"/>
              </a:spcAft>
              <a:buNone/>
              <a:defRPr sz="1100" b="0" i="0" u="none" strike="noStrike" cap="none">
                <a:solidFill>
                  <a:srgbClr val="646464"/>
                </a:solidFill>
                <a:latin typeface="Arial"/>
                <a:ea typeface="Arial"/>
                <a:cs typeface="Arial"/>
                <a:sym typeface="Arial"/>
              </a:defRPr>
            </a:lvl2pPr>
            <a:lvl3pPr marL="0" marR="0" lvl="2" indent="0" algn="r" rtl="0">
              <a:spcBef>
                <a:spcPts val="0"/>
              </a:spcBef>
              <a:spcAft>
                <a:spcPts val="0"/>
              </a:spcAft>
              <a:buNone/>
              <a:defRPr sz="1100" b="0" i="0" u="none" strike="noStrike" cap="none">
                <a:solidFill>
                  <a:srgbClr val="646464"/>
                </a:solidFill>
                <a:latin typeface="Arial"/>
                <a:ea typeface="Arial"/>
                <a:cs typeface="Arial"/>
                <a:sym typeface="Arial"/>
              </a:defRPr>
            </a:lvl3pPr>
            <a:lvl4pPr marL="0" marR="0" lvl="3" indent="0" algn="r" rtl="0">
              <a:spcBef>
                <a:spcPts val="0"/>
              </a:spcBef>
              <a:spcAft>
                <a:spcPts val="0"/>
              </a:spcAft>
              <a:buNone/>
              <a:defRPr sz="1100" b="0" i="0" u="none" strike="noStrike" cap="none">
                <a:solidFill>
                  <a:srgbClr val="646464"/>
                </a:solidFill>
                <a:latin typeface="Arial"/>
                <a:ea typeface="Arial"/>
                <a:cs typeface="Arial"/>
                <a:sym typeface="Arial"/>
              </a:defRPr>
            </a:lvl4pPr>
            <a:lvl5pPr marL="0" marR="0" lvl="4" indent="0" algn="r" rtl="0">
              <a:spcBef>
                <a:spcPts val="0"/>
              </a:spcBef>
              <a:spcAft>
                <a:spcPts val="0"/>
              </a:spcAft>
              <a:buNone/>
              <a:defRPr sz="1100" b="0" i="0" u="none" strike="noStrike" cap="none">
                <a:solidFill>
                  <a:srgbClr val="646464"/>
                </a:solidFill>
                <a:latin typeface="Arial"/>
                <a:ea typeface="Arial"/>
                <a:cs typeface="Arial"/>
                <a:sym typeface="Arial"/>
              </a:defRPr>
            </a:lvl5pPr>
            <a:lvl6pPr marL="0" marR="0" lvl="5" indent="0" algn="r" rtl="0">
              <a:spcBef>
                <a:spcPts val="0"/>
              </a:spcBef>
              <a:spcAft>
                <a:spcPts val="0"/>
              </a:spcAft>
              <a:buNone/>
              <a:defRPr sz="1100" b="0" i="0" u="none" strike="noStrike" cap="none">
                <a:solidFill>
                  <a:srgbClr val="646464"/>
                </a:solidFill>
                <a:latin typeface="Arial"/>
                <a:ea typeface="Arial"/>
                <a:cs typeface="Arial"/>
                <a:sym typeface="Arial"/>
              </a:defRPr>
            </a:lvl6pPr>
            <a:lvl7pPr marL="0" marR="0" lvl="6" indent="0" algn="r" rtl="0">
              <a:spcBef>
                <a:spcPts val="0"/>
              </a:spcBef>
              <a:spcAft>
                <a:spcPts val="0"/>
              </a:spcAft>
              <a:buNone/>
              <a:defRPr sz="1100" b="0" i="0" u="none" strike="noStrike" cap="none">
                <a:solidFill>
                  <a:srgbClr val="646464"/>
                </a:solidFill>
                <a:latin typeface="Arial"/>
                <a:ea typeface="Arial"/>
                <a:cs typeface="Arial"/>
                <a:sym typeface="Arial"/>
              </a:defRPr>
            </a:lvl7pPr>
            <a:lvl8pPr marL="0" marR="0" lvl="7" indent="0" algn="r" rtl="0">
              <a:spcBef>
                <a:spcPts val="0"/>
              </a:spcBef>
              <a:spcAft>
                <a:spcPts val="0"/>
              </a:spcAft>
              <a:buNone/>
              <a:defRPr sz="1100" b="0" i="0" u="none" strike="noStrike" cap="none">
                <a:solidFill>
                  <a:srgbClr val="646464"/>
                </a:solidFill>
                <a:latin typeface="Arial"/>
                <a:ea typeface="Arial"/>
                <a:cs typeface="Arial"/>
                <a:sym typeface="Arial"/>
              </a:defRPr>
            </a:lvl8pPr>
            <a:lvl9pPr marL="0" marR="0" lvl="8" indent="0" algn="r" rtl="0">
              <a:spcBef>
                <a:spcPts val="0"/>
              </a:spcBef>
              <a:spcAft>
                <a:spcPts val="0"/>
              </a:spcAft>
              <a:buNone/>
              <a:defRPr sz="1100" b="0" i="0" u="none" strike="noStrike" cap="none">
                <a:solidFill>
                  <a:srgbClr val="646464"/>
                </a:solidFill>
                <a:latin typeface="Arial"/>
                <a:ea typeface="Arial"/>
                <a:cs typeface="Arial"/>
                <a:sym typeface="Arial"/>
              </a:defRPr>
            </a:lvl9pPr>
          </a:lstStyle>
          <a:p>
            <a:fld id="{00000000-1234-1234-1234-123412341234}" type="slidenum">
              <a:rPr lang="en-US" smtClean="0"/>
              <a:pPr/>
              <a:t>‹#›</a:t>
            </a:fld>
            <a:endParaRPr lang="en-US"/>
          </a:p>
        </p:txBody>
      </p:sp>
      <p:sp>
        <p:nvSpPr>
          <p:cNvPr id="2" name="Title 1">
            <a:extLst>
              <a:ext uri="{FF2B5EF4-FFF2-40B4-BE49-F238E27FC236}">
                <a16:creationId xmlns:a16="http://schemas.microsoft.com/office/drawing/2014/main" id="{E6A68DAE-5D28-33D7-4E3B-BFF85F632DAA}"/>
              </a:ext>
            </a:extLst>
          </p:cNvPr>
          <p:cNvSpPr>
            <a:spLocks noGrp="1"/>
          </p:cNvSpPr>
          <p:nvPr>
            <p:ph type="title"/>
          </p:nvPr>
        </p:nvSpPr>
        <p:spPr>
          <a:xfrm>
            <a:off x="180753" y="322595"/>
            <a:ext cx="11759610" cy="442949"/>
          </a:xfrm>
          <a:prstGeom prst="rect">
            <a:avLst/>
          </a:prstGeom>
        </p:spPr>
        <p:txBody>
          <a:bodyPr anchor="ctr"/>
          <a:lstStyle>
            <a:lvl1pPr>
              <a:defRPr sz="2000" b="1" i="0">
                <a:solidFill>
                  <a:srgbClr val="0872A6"/>
                </a:solidFill>
                <a:latin typeface="Calibri" panose="020F0502020204030204" pitchFamily="34" charset="0"/>
                <a:cs typeface="Calibri" panose="020F0502020204030204" pitchFamily="34" charset="0"/>
              </a:defRPr>
            </a:lvl1pPr>
          </a:lstStyle>
          <a:p>
            <a:r>
              <a:rPr lang="en-GB"/>
              <a:t>Click to edit Master title style</a:t>
            </a:r>
            <a:endParaRPr lang="en-AE"/>
          </a:p>
        </p:txBody>
      </p:sp>
    </p:spTree>
    <p:extLst>
      <p:ext uri="{BB962C8B-B14F-4D97-AF65-F5344CB8AC3E}">
        <p14:creationId xmlns:p14="http://schemas.microsoft.com/office/powerpoint/2010/main" val="39016345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268FB2E-D02F-5075-2A0F-49070979633D}"/>
              </a:ext>
            </a:extLst>
          </p:cNvPr>
          <p:cNvSpPr>
            <a:spLocks noGrp="1"/>
          </p:cNvSpPr>
          <p:nvPr>
            <p:ph type="title" hasCustomPrompt="1"/>
          </p:nvPr>
        </p:nvSpPr>
        <p:spPr>
          <a:xfrm>
            <a:off x="269707" y="379980"/>
            <a:ext cx="10652293" cy="709899"/>
          </a:xfrm>
        </p:spPr>
        <p:txBody>
          <a:bodyPr>
            <a:normAutofit/>
          </a:bodyPr>
          <a:lstStyle>
            <a:lvl1pPr>
              <a:defRPr sz="3200" b="0" i="0">
                <a:solidFill>
                  <a:srgbClr val="376192"/>
                </a:solidFill>
                <a:latin typeface="Avenir Next Condensed" panose="020B0506020202020204" pitchFamily="34" charset="0"/>
                <a:ea typeface="Avenir Next Condensed" panose="020B0506020202020204" pitchFamily="34" charset="0"/>
                <a:cs typeface="Arial" charset="0"/>
              </a:defRPr>
            </a:lvl1pPr>
          </a:lstStyle>
          <a:p>
            <a:r>
              <a:rPr lang="en-US"/>
              <a:t>CLICK TO EDIT MASTER TITLE STYLE</a:t>
            </a:r>
          </a:p>
        </p:txBody>
      </p:sp>
    </p:spTree>
    <p:extLst>
      <p:ext uri="{BB962C8B-B14F-4D97-AF65-F5344CB8AC3E}">
        <p14:creationId xmlns:p14="http://schemas.microsoft.com/office/powerpoint/2010/main" val="4839948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ack 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81998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A group of circular structures with lights&#10;&#10;Description automatically generated">
            <a:extLst>
              <a:ext uri="{FF2B5EF4-FFF2-40B4-BE49-F238E27FC236}">
                <a16:creationId xmlns:a16="http://schemas.microsoft.com/office/drawing/2014/main" id="{EFF9622F-FD7B-B5D4-7E66-02921EC45BA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C75465E3-65F0-FB48-C8F8-C9FF7C7C3C5A}"/>
              </a:ext>
            </a:extLst>
          </p:cNvPr>
          <p:cNvSpPr/>
          <p:nvPr userDrawn="1"/>
        </p:nvSpPr>
        <p:spPr>
          <a:xfrm>
            <a:off x="0" y="0"/>
            <a:ext cx="12192000" cy="6858000"/>
          </a:xfrm>
          <a:prstGeom prst="rect">
            <a:avLst/>
          </a:prstGeom>
          <a:solidFill>
            <a:srgbClr val="0872A6">
              <a:alpha val="7098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Text&#10;&#10;Description automatically generated">
            <a:extLst>
              <a:ext uri="{FF2B5EF4-FFF2-40B4-BE49-F238E27FC236}">
                <a16:creationId xmlns:a16="http://schemas.microsoft.com/office/drawing/2014/main" id="{A7FB420E-A157-974A-B38F-2353F86D8C0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727848" y="429730"/>
            <a:ext cx="2517180" cy="636698"/>
          </a:xfrm>
          <a:prstGeom prst="rect">
            <a:avLst/>
          </a:prstGeom>
        </p:spPr>
      </p:pic>
    </p:spTree>
    <p:extLst>
      <p:ext uri="{BB962C8B-B14F-4D97-AF65-F5344CB8AC3E}">
        <p14:creationId xmlns:p14="http://schemas.microsoft.com/office/powerpoint/2010/main" val="1794601228"/>
      </p:ext>
    </p:extLst>
  </p:cSld>
  <p:clrMap bg1="lt1" tx1="dk1" bg2="lt2" tx2="dk2" accent1="accent1" accent2="accent2" accent3="accent3" accent4="accent4" accent5="accent5" accent6="accent6" hlink="hlink" folHlink="folHlink"/>
  <p:sldLayoutIdLst>
    <p:sldLayoutId id="214748542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A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8E677CBB-2280-2549-A426-124342CCAA79}"/>
              </a:ext>
            </a:extLst>
          </p:cNvPr>
          <p:cNvSpPr>
            <a:spLocks noGrp="1" noChangeArrowheads="1"/>
          </p:cNvSpPr>
          <p:nvPr>
            <p:ph type="sldNum" sz="quarter" idx="4"/>
          </p:nvPr>
        </p:nvSpPr>
        <p:spPr bwMode="auto">
          <a:xfrm>
            <a:off x="10969798" y="6523339"/>
            <a:ext cx="958850" cy="144014"/>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r" eaLnBrk="1" hangingPunct="1">
              <a:defRPr sz="1100">
                <a:solidFill>
                  <a:srgbClr val="646464"/>
                </a:solidFill>
                <a:latin typeface="Arial" panose="020B0604020202020204" pitchFamily="34" charset="0"/>
                <a:ea typeface="MS PGothic" panose="020B0600070205080204" pitchFamily="34" charset="-128"/>
              </a:defRPr>
            </a:lvl1pPr>
          </a:lstStyle>
          <a:p>
            <a:pPr>
              <a:defRPr/>
            </a:pPr>
            <a:fld id="{4AF90B90-52C9-436E-B48D-F494EA687A1D}" type="slidenum">
              <a:rPr lang="de-DE" altLang="en-US"/>
              <a:pPr>
                <a:defRPr/>
              </a:pPr>
              <a:t>‹#›</a:t>
            </a:fld>
            <a:endParaRPr lang="de-DE" altLang="en-US"/>
          </a:p>
        </p:txBody>
      </p:sp>
      <p:cxnSp>
        <p:nvCxnSpPr>
          <p:cNvPr id="8" name="Straight Connector 7">
            <a:extLst>
              <a:ext uri="{FF2B5EF4-FFF2-40B4-BE49-F238E27FC236}">
                <a16:creationId xmlns:a16="http://schemas.microsoft.com/office/drawing/2014/main" id="{F0B702F1-588A-1049-8ED7-B0076D3A8BFA}"/>
              </a:ext>
            </a:extLst>
          </p:cNvPr>
          <p:cNvCxnSpPr>
            <a:cxnSpLocks/>
          </p:cNvCxnSpPr>
          <p:nvPr userDrawn="1"/>
        </p:nvCxnSpPr>
        <p:spPr>
          <a:xfrm>
            <a:off x="375920" y="764704"/>
            <a:ext cx="10393680" cy="0"/>
          </a:xfrm>
          <a:prstGeom prst="line">
            <a:avLst/>
          </a:prstGeom>
          <a:ln w="19050">
            <a:solidFill>
              <a:srgbClr val="0872A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1443835"/>
      </p:ext>
    </p:extLst>
  </p:cSld>
  <p:clrMap bg1="lt1" tx1="dk1" bg2="lt2" tx2="dk2" accent1="accent1" accent2="accent2" accent3="accent3" accent4="accent4" accent5="accent5" accent6="accent6" hlink="hlink" folHlink="folHlink"/>
  <p:sldLayoutIdLst>
    <p:sldLayoutId id="2147485432" r:id="rId1"/>
    <p:sldLayoutId id="2147485435" r:id="rId2"/>
    <p:sldLayoutId id="214748543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A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A yellow and green circle with blue text&#10;&#10;Description automatically generated">
            <a:extLst>
              <a:ext uri="{FF2B5EF4-FFF2-40B4-BE49-F238E27FC236}">
                <a16:creationId xmlns:a16="http://schemas.microsoft.com/office/drawing/2014/main" id="{91D6777F-A5AE-8917-6273-C97079CFD2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44051" y="5212080"/>
            <a:ext cx="1445442" cy="1445442"/>
          </a:xfrm>
          <a:prstGeom prst="rect">
            <a:avLst/>
          </a:prstGeom>
        </p:spPr>
      </p:pic>
    </p:spTree>
  </p:cSld>
  <p:clrMap bg1="lt1" tx1="dk1" bg2="lt2" tx2="dk2" accent1="accent1" accent2="accent2" accent3="accent3" accent4="accent4" accent5="accent5" accent6="accent6" hlink="hlink" folHlink="folHlink"/>
  <p:sldLayoutIdLst>
    <p:sldLayoutId id="2147485417"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95D686AB-E63A-3E4F-89BD-9F974B7B9578}"/>
              </a:ext>
            </a:extLst>
          </p:cNvPr>
          <p:cNvSpPr>
            <a:spLocks noGrp="1"/>
          </p:cNvSpPr>
          <p:nvPr>
            <p:ph type="title"/>
          </p:nvPr>
        </p:nvSpPr>
        <p:spPr>
          <a:xfrm>
            <a:off x="0" y="2444575"/>
            <a:ext cx="12192000" cy="1321882"/>
          </a:xfrm>
        </p:spPr>
        <p:txBody>
          <a:bodyPr lIns="91440" tIns="45720" rIns="91440" bIns="45720" anchor="t"/>
          <a:lstStyle/>
          <a:p>
            <a:r>
              <a:rPr lang="en-US" sz="3200" dirty="0">
                <a:latin typeface="Calibri"/>
                <a:ea typeface="Calibri" panose="020F0502020204030204" pitchFamily="34" charset="0"/>
                <a:cs typeface="Calibri"/>
              </a:rPr>
              <a:t>Les </a:t>
            </a:r>
            <a:r>
              <a:rPr lang="en-US" sz="3200" dirty="0" err="1">
                <a:latin typeface="Calibri"/>
                <a:ea typeface="Calibri" panose="020F0502020204030204" pitchFamily="34" charset="0"/>
                <a:cs typeface="Calibri"/>
              </a:rPr>
              <a:t>mécanismes</a:t>
            </a:r>
            <a:r>
              <a:rPr lang="en-US" sz="3200" dirty="0">
                <a:latin typeface="Calibri"/>
                <a:ea typeface="Calibri" panose="020F0502020204030204" pitchFamily="34" charset="0"/>
                <a:cs typeface="Calibri"/>
              </a:rPr>
              <a:t> de </a:t>
            </a:r>
            <a:r>
              <a:rPr lang="en-US" sz="3200" dirty="0" err="1">
                <a:latin typeface="Calibri"/>
                <a:ea typeface="Calibri" panose="020F0502020204030204" pitchFamily="34" charset="0"/>
                <a:cs typeface="Calibri"/>
              </a:rPr>
              <a:t>financement</a:t>
            </a:r>
            <a:br>
              <a:rPr lang="en-US" sz="3200" dirty="0">
                <a:latin typeface="Calibri"/>
                <a:ea typeface="Calibri" panose="020F0502020204030204" pitchFamily="34" charset="0"/>
                <a:cs typeface="Calibri"/>
              </a:rPr>
            </a:br>
            <a:br>
              <a:rPr lang="en-US" sz="3200" dirty="0">
                <a:latin typeface="Calibri"/>
                <a:ea typeface="Calibri" panose="020F0502020204030204" pitchFamily="34" charset="0"/>
                <a:cs typeface="Calibri"/>
              </a:rPr>
            </a:br>
            <a:r>
              <a:rPr lang="en-US" sz="3200" dirty="0">
                <a:latin typeface="Calibri"/>
                <a:ea typeface="Calibri" panose="020F0502020204030204" pitchFamily="34" charset="0"/>
                <a:cs typeface="Calibri"/>
              </a:rPr>
              <a:t>L’A</a:t>
            </a:r>
            <a:r>
              <a:rPr lang="fr-FR" sz="3200" dirty="0" err="1">
                <a:latin typeface="Calibri"/>
                <a:ea typeface="Calibri" panose="020F0502020204030204" pitchFamily="34" charset="0"/>
                <a:cs typeface="Calibri"/>
              </a:rPr>
              <a:t>gence</a:t>
            </a:r>
            <a:r>
              <a:rPr lang="fr-FR" sz="3200" dirty="0">
                <a:latin typeface="Calibri"/>
                <a:ea typeface="Calibri" panose="020F0502020204030204" pitchFamily="34" charset="0"/>
                <a:cs typeface="Calibri"/>
              </a:rPr>
              <a:t> Internationale des Energies Renouvelables</a:t>
            </a:r>
            <a:br>
              <a:rPr lang="fr-FR" sz="3200" dirty="0">
                <a:latin typeface="Calibri"/>
                <a:ea typeface="Calibri" panose="020F0502020204030204" pitchFamily="34" charset="0"/>
                <a:cs typeface="Calibri"/>
              </a:rPr>
            </a:br>
            <a:r>
              <a:rPr lang="fr-FR" sz="3200" dirty="0">
                <a:latin typeface="Calibri"/>
                <a:ea typeface="Calibri" panose="020F0502020204030204" pitchFamily="34" charset="0"/>
                <a:cs typeface="Calibri"/>
              </a:rPr>
              <a:t>(IRENA)</a:t>
            </a:r>
            <a:endParaRPr lang="en-GB" sz="3200" dirty="0">
              <a:latin typeface="Calibri"/>
              <a:cs typeface="Calibri"/>
            </a:endParaRPr>
          </a:p>
        </p:txBody>
      </p:sp>
      <p:sp>
        <p:nvSpPr>
          <p:cNvPr id="4" name="Text Placeholder 15">
            <a:extLst>
              <a:ext uri="{FF2B5EF4-FFF2-40B4-BE49-F238E27FC236}">
                <a16:creationId xmlns:a16="http://schemas.microsoft.com/office/drawing/2014/main" id="{5DFA719A-1BF0-54BC-D3F7-800A82AD6B7A}"/>
              </a:ext>
            </a:extLst>
          </p:cNvPr>
          <p:cNvSpPr>
            <a:spLocks noGrp="1"/>
          </p:cNvSpPr>
          <p:nvPr>
            <p:ph type="body" idx="1"/>
          </p:nvPr>
        </p:nvSpPr>
        <p:spPr>
          <a:xfrm>
            <a:off x="0" y="5926967"/>
            <a:ext cx="12192000" cy="576064"/>
          </a:xfrm>
        </p:spPr>
        <p:txBody>
          <a:bodyPr/>
          <a:lstStyle/>
          <a:p>
            <a:endParaRPr lang="en-US" dirty="0"/>
          </a:p>
          <a:p>
            <a:r>
              <a:rPr lang="en-US" sz="2400" dirty="0" err="1"/>
              <a:t>Mercredi</a:t>
            </a:r>
            <a:r>
              <a:rPr lang="en-US" sz="2400" dirty="0"/>
              <a:t> 26 </a:t>
            </a:r>
            <a:r>
              <a:rPr lang="en-US" sz="2400" dirty="0" err="1"/>
              <a:t>juin</a:t>
            </a:r>
            <a:r>
              <a:rPr lang="en-US" sz="2400" dirty="0"/>
              <a:t> 2024</a:t>
            </a:r>
            <a:endParaRPr lang="en-AE" dirty="0"/>
          </a:p>
        </p:txBody>
      </p:sp>
    </p:spTree>
    <p:extLst>
      <p:ext uri="{BB962C8B-B14F-4D97-AF65-F5344CB8AC3E}">
        <p14:creationId xmlns:p14="http://schemas.microsoft.com/office/powerpoint/2010/main" val="3981168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C6D3E23-51E1-E12F-D41F-EB784F3C288D}"/>
              </a:ext>
            </a:extLst>
          </p:cNvPr>
          <p:cNvPicPr>
            <a:picLocks noChangeAspect="1"/>
          </p:cNvPicPr>
          <p:nvPr/>
        </p:nvPicPr>
        <p:blipFill>
          <a:blip r:embed="rId3"/>
          <a:stretch>
            <a:fillRect/>
          </a:stretch>
        </p:blipFill>
        <p:spPr>
          <a:xfrm>
            <a:off x="675995" y="1704134"/>
            <a:ext cx="7636358" cy="4396628"/>
          </a:xfrm>
          <a:prstGeom prst="rect">
            <a:avLst/>
          </a:prstGeom>
        </p:spPr>
      </p:pic>
      <p:sp>
        <p:nvSpPr>
          <p:cNvPr id="4" name="Title 1">
            <a:extLst>
              <a:ext uri="{FF2B5EF4-FFF2-40B4-BE49-F238E27FC236}">
                <a16:creationId xmlns:a16="http://schemas.microsoft.com/office/drawing/2014/main" id="{4CA32786-9C8E-0387-76B9-C53E05400FF7}"/>
              </a:ext>
            </a:extLst>
          </p:cNvPr>
          <p:cNvSpPr txBox="1">
            <a:spLocks/>
          </p:cNvSpPr>
          <p:nvPr/>
        </p:nvSpPr>
        <p:spPr>
          <a:xfrm>
            <a:off x="268083" y="153152"/>
            <a:ext cx="9394077" cy="709899"/>
          </a:xfrm>
        </p:spPr>
        <p:txBody>
          <a:bodyPr anchor="ctr"/>
          <a:lstStyle>
            <a:lvl1pPr>
              <a:lnSpc>
                <a:spcPct val="90000"/>
              </a:lnSpc>
              <a:spcBef>
                <a:spcPct val="0"/>
              </a:spcBef>
              <a:buNone/>
              <a:defRPr sz="2000" b="1" i="0">
                <a:solidFill>
                  <a:srgbClr val="0872A6"/>
                </a:solidFill>
                <a:latin typeface="Calibri" panose="020F0502020204030204" pitchFamily="34" charset="0"/>
                <a:ea typeface="+mj-ea"/>
                <a:cs typeface="Calibri" panose="020F0502020204030204" pitchFamily="34" charset="0"/>
              </a:defRPr>
            </a:lvl1pPr>
          </a:lstStyle>
          <a:p>
            <a:r>
              <a:rPr lang="fr-FR" dirty="0"/>
              <a:t>Flux financiers publics internationaux pour les énergies renouvelables vers les pays en développement</a:t>
            </a:r>
            <a:endParaRPr lang="en-US" dirty="0"/>
          </a:p>
        </p:txBody>
      </p:sp>
      <p:sp>
        <p:nvSpPr>
          <p:cNvPr id="2" name="TextBox 1">
            <a:extLst>
              <a:ext uri="{FF2B5EF4-FFF2-40B4-BE49-F238E27FC236}">
                <a16:creationId xmlns:a16="http://schemas.microsoft.com/office/drawing/2014/main" id="{9A6A710C-BD81-3972-9F8E-3B3F3DAD30AD}"/>
              </a:ext>
            </a:extLst>
          </p:cNvPr>
          <p:cNvSpPr txBox="1"/>
          <p:nvPr/>
        </p:nvSpPr>
        <p:spPr>
          <a:xfrm>
            <a:off x="268083" y="1145785"/>
            <a:ext cx="9394077" cy="666977"/>
          </a:xfrm>
          <a:prstGeom prst="rect">
            <a:avLst/>
          </a:prstGeom>
          <a:noFill/>
        </p:spPr>
        <p:txBody>
          <a:bodyPr wrap="square">
            <a:spAutoFit/>
          </a:bodyPr>
          <a:lstStyle/>
          <a:p>
            <a:pPr algn="ctr"/>
            <a:r>
              <a:rPr lang="en-US" sz="1867" b="1">
                <a:solidFill>
                  <a:srgbClr val="000000"/>
                </a:solidFill>
                <a:latin typeface="Calibri" panose="020F0502020204030204" pitchFamily="34" charset="0"/>
                <a:cs typeface="Calibri" panose="020F0502020204030204" pitchFamily="34" charset="0"/>
              </a:rPr>
              <a:t>Annual international public financial flows toward renewables in developing countries, by technology, 2000-22</a:t>
            </a:r>
            <a:endParaRPr lang="en-US" sz="1867" b="1">
              <a:latin typeface="Calibri" panose="020F0502020204030204" pitchFamily="34" charset="0"/>
              <a:cs typeface="Calibri" panose="020F0502020204030204" pitchFamily="34" charset="0"/>
            </a:endParaRPr>
          </a:p>
        </p:txBody>
      </p:sp>
      <p:sp>
        <p:nvSpPr>
          <p:cNvPr id="7" name="Content Placeholder 2">
            <a:extLst>
              <a:ext uri="{FF2B5EF4-FFF2-40B4-BE49-F238E27FC236}">
                <a16:creationId xmlns:a16="http://schemas.microsoft.com/office/drawing/2014/main" id="{AE87A9F0-40E1-5467-EF78-24AC26A88E57}"/>
              </a:ext>
            </a:extLst>
          </p:cNvPr>
          <p:cNvSpPr txBox="1">
            <a:spLocks/>
          </p:cNvSpPr>
          <p:nvPr/>
        </p:nvSpPr>
        <p:spPr>
          <a:xfrm>
            <a:off x="8469823" y="1892863"/>
            <a:ext cx="3435918" cy="307227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spcAft>
                <a:spcPts val="600"/>
              </a:spcAft>
            </a:pPr>
            <a:r>
              <a:rPr lang="fr-FR" sz="1800" dirty="0">
                <a:latin typeface="Calibri" panose="020F0502020204030204" pitchFamily="34" charset="0"/>
                <a:ea typeface="Calibri" panose="020F0502020204030204" pitchFamily="34" charset="0"/>
                <a:cs typeface="Arial" panose="020B0604020202020204" pitchFamily="34" charset="0"/>
              </a:rPr>
              <a:t>Après avoir diminué pendant trois années consécutives, les flux ont rebondi en 2022 pour atteindre 15 milliards USD.</a:t>
            </a:r>
          </a:p>
          <a:p>
            <a:pPr>
              <a:spcBef>
                <a:spcPts val="600"/>
              </a:spcBef>
              <a:spcAft>
                <a:spcPts val="600"/>
              </a:spcAft>
            </a:pPr>
            <a:r>
              <a:rPr lang="fr-FR" sz="1800" dirty="0">
                <a:latin typeface="Calibri" panose="020F0502020204030204" pitchFamily="34" charset="0"/>
                <a:ea typeface="Calibri" panose="020F0502020204030204" pitchFamily="34" charset="0"/>
                <a:cs typeface="Arial" panose="020B0604020202020204" pitchFamily="34" charset="0"/>
              </a:rPr>
              <a:t>L'Inde était le principal bénéficiaire des flux internationaux, suivie par le Pakistan, la Turquie et l'Afrique du Sud.</a:t>
            </a:r>
          </a:p>
          <a:p>
            <a:pPr>
              <a:spcBef>
                <a:spcPts val="600"/>
              </a:spcBef>
              <a:spcAft>
                <a:spcPts val="600"/>
              </a:spcAft>
            </a:pPr>
            <a:r>
              <a:rPr lang="fr-FR" sz="1800" dirty="0">
                <a:latin typeface="Calibri" panose="020F0502020204030204" pitchFamily="34" charset="0"/>
                <a:ea typeface="Calibri" panose="020F0502020204030204" pitchFamily="34" charset="0"/>
                <a:cs typeface="Arial" panose="020B0604020202020204" pitchFamily="34" charset="0"/>
              </a:rPr>
              <a:t>Les flux publics internationaux doivent augmenter considérablement pour atteindre l’ODD7</a:t>
            </a:r>
            <a:endParaRPr lang="en-US" sz="2000" b="1" dirty="0">
              <a:solidFill>
                <a:srgbClr val="211D1E"/>
              </a:solidFill>
              <a:latin typeface="Calibri" panose="020F0502020204030204" pitchFamily="34" charset="0"/>
              <a:ea typeface="Calibri" panose="020F0502020204030204" pitchFamily="34" charset="0"/>
            </a:endParaRPr>
          </a:p>
        </p:txBody>
      </p:sp>
      <p:pic>
        <p:nvPicPr>
          <p:cNvPr id="3" name="Picture 2">
            <a:extLst>
              <a:ext uri="{FF2B5EF4-FFF2-40B4-BE49-F238E27FC236}">
                <a16:creationId xmlns:a16="http://schemas.microsoft.com/office/drawing/2014/main" id="{DE3907A1-E32D-A78F-24B4-4E5A7B1C165E}"/>
              </a:ext>
            </a:extLst>
          </p:cNvPr>
          <p:cNvPicPr>
            <a:picLocks noChangeAspect="1"/>
          </p:cNvPicPr>
          <p:nvPr/>
        </p:nvPicPr>
        <p:blipFill>
          <a:blip r:embed="rId4"/>
          <a:stretch>
            <a:fillRect/>
          </a:stretch>
        </p:blipFill>
        <p:spPr>
          <a:xfrm>
            <a:off x="10340340" y="5819253"/>
            <a:ext cx="1851660" cy="802573"/>
          </a:xfrm>
          <a:prstGeom prst="rect">
            <a:avLst/>
          </a:prstGeom>
        </p:spPr>
      </p:pic>
      <p:sp>
        <p:nvSpPr>
          <p:cNvPr id="5" name="Flowchart: Process 4">
            <a:extLst>
              <a:ext uri="{FF2B5EF4-FFF2-40B4-BE49-F238E27FC236}">
                <a16:creationId xmlns:a16="http://schemas.microsoft.com/office/drawing/2014/main" id="{D8C2821F-060C-79A5-46B8-4FC896185C9C}"/>
              </a:ext>
            </a:extLst>
          </p:cNvPr>
          <p:cNvSpPr/>
          <p:nvPr/>
        </p:nvSpPr>
        <p:spPr>
          <a:xfrm>
            <a:off x="6037943" y="2220686"/>
            <a:ext cx="2056484" cy="3676951"/>
          </a:xfrm>
          <a:prstGeom prst="flowChartProcess">
            <a:avLst/>
          </a:prstGeom>
          <a:noFill/>
          <a:ln w="19050">
            <a:solidFill>
              <a:schemeClr val="accent1">
                <a:lumMod val="50000"/>
              </a:schemeClr>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C7D3156B-25CE-ADFF-F1EB-B11790D39BD3}"/>
              </a:ext>
            </a:extLst>
          </p:cNvPr>
          <p:cNvSpPr/>
          <p:nvPr/>
        </p:nvSpPr>
        <p:spPr>
          <a:xfrm rot="2090951">
            <a:off x="6308743" y="2944727"/>
            <a:ext cx="1690097" cy="164347"/>
          </a:xfrm>
          <a:prstGeom prst="rightArrow">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30598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C7403-034A-DB44-F2E1-A935A4E72D6E}"/>
              </a:ext>
            </a:extLst>
          </p:cNvPr>
          <p:cNvSpPr>
            <a:spLocks noGrp="1"/>
          </p:cNvSpPr>
          <p:nvPr>
            <p:ph type="title"/>
          </p:nvPr>
        </p:nvSpPr>
        <p:spPr>
          <a:xfrm>
            <a:off x="307378" y="31589"/>
            <a:ext cx="10360621" cy="399579"/>
          </a:xfrm>
        </p:spPr>
        <p:txBody>
          <a:bodyPr/>
          <a:lstStyle/>
          <a:p>
            <a:r>
              <a:rPr lang="fr-FR" dirty="0"/>
              <a:t>Les fonds publics doivent circuler via des intermédiaires utilisant divers instruments politiques</a:t>
            </a:r>
            <a:endParaRPr lang="en-US" dirty="0"/>
          </a:p>
        </p:txBody>
      </p:sp>
      <p:sp>
        <p:nvSpPr>
          <p:cNvPr id="4" name="Content Placeholder 2">
            <a:extLst>
              <a:ext uri="{FF2B5EF4-FFF2-40B4-BE49-F238E27FC236}">
                <a16:creationId xmlns:a16="http://schemas.microsoft.com/office/drawing/2014/main" id="{C3C042CE-C30C-03C1-A6D0-9FBCF7A14953}"/>
              </a:ext>
            </a:extLst>
          </p:cNvPr>
          <p:cNvSpPr txBox="1">
            <a:spLocks/>
          </p:cNvSpPr>
          <p:nvPr/>
        </p:nvSpPr>
        <p:spPr>
          <a:xfrm>
            <a:off x="6781800" y="939992"/>
            <a:ext cx="5101100" cy="573670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400" dirty="0">
                <a:solidFill>
                  <a:schemeClr val="dk1"/>
                </a:solidFill>
                <a:cs typeface="Calibri" panose="020F0502020204030204" pitchFamily="34" charset="0"/>
              </a:rPr>
              <a:t>Il faut consacrer davantage de fonds publics aux régions et aux pays qui disposent d’un immense potentiel inexploité mais qui ont du mal à attirer les investissements privés.</a:t>
            </a:r>
          </a:p>
          <a:p>
            <a:r>
              <a:rPr lang="fr-FR" sz="2400" dirty="0">
                <a:solidFill>
                  <a:schemeClr val="dk1"/>
                </a:solidFill>
                <a:cs typeface="Calibri" panose="020F0502020204030204" pitchFamily="34" charset="0"/>
              </a:rPr>
              <a:t>Les instruments de soutien comprennent les dépenses publiques (par exemple, les subventions, les remises et les subventions) ; dette (par exemple financement concessionnel et garanties) ; capitaux propres et propriété directe d'actifs (par exemple, lignes de transport ou terrains pour construire des projets) ; et politique et réglementation fiscales</a:t>
            </a:r>
            <a:r>
              <a:rPr lang="en-US" sz="2400" b="0" i="0" u="none" strike="noStrike" baseline="0" dirty="0"/>
              <a:t>.</a:t>
            </a:r>
            <a:endParaRPr lang="en-US" sz="2400" dirty="0">
              <a:solidFill>
                <a:schemeClr val="dk1"/>
              </a:solidFill>
              <a:ea typeface="Arial"/>
              <a:cs typeface="Calibri" panose="020F0502020204030204" pitchFamily="34" charset="0"/>
              <a:sym typeface="Arial"/>
            </a:endParaRPr>
          </a:p>
        </p:txBody>
      </p:sp>
      <p:grpSp>
        <p:nvGrpSpPr>
          <p:cNvPr id="5" name="Group 4">
            <a:extLst>
              <a:ext uri="{FF2B5EF4-FFF2-40B4-BE49-F238E27FC236}">
                <a16:creationId xmlns:a16="http://schemas.microsoft.com/office/drawing/2014/main" id="{2C206BD1-F8A0-F8DB-C337-8583A46E9A0C}"/>
              </a:ext>
            </a:extLst>
          </p:cNvPr>
          <p:cNvGrpSpPr/>
          <p:nvPr/>
        </p:nvGrpSpPr>
        <p:grpSpPr>
          <a:xfrm>
            <a:off x="0" y="858057"/>
            <a:ext cx="6813576" cy="5656211"/>
            <a:chOff x="426813" y="807257"/>
            <a:chExt cx="6813576" cy="5656211"/>
          </a:xfrm>
        </p:grpSpPr>
        <p:pic>
          <p:nvPicPr>
            <p:cNvPr id="6" name="Picture 5">
              <a:extLst>
                <a:ext uri="{FF2B5EF4-FFF2-40B4-BE49-F238E27FC236}">
                  <a16:creationId xmlns:a16="http://schemas.microsoft.com/office/drawing/2014/main" id="{6C97584A-3B85-9044-17B9-3C3ED4F6BD12}"/>
                </a:ext>
              </a:extLst>
            </p:cNvPr>
            <p:cNvPicPr>
              <a:picLocks noChangeAspect="1"/>
            </p:cNvPicPr>
            <p:nvPr/>
          </p:nvPicPr>
          <p:blipFill>
            <a:blip r:embed="rId2"/>
            <a:stretch>
              <a:fillRect/>
            </a:stretch>
          </p:blipFill>
          <p:spPr>
            <a:xfrm>
              <a:off x="426813" y="807257"/>
              <a:ext cx="6813576" cy="5656211"/>
            </a:xfrm>
            <a:prstGeom prst="rect">
              <a:avLst/>
            </a:prstGeom>
          </p:spPr>
        </p:pic>
        <p:sp>
          <p:nvSpPr>
            <p:cNvPr id="7" name="Rectangle 6">
              <a:extLst>
                <a:ext uri="{FF2B5EF4-FFF2-40B4-BE49-F238E27FC236}">
                  <a16:creationId xmlns:a16="http://schemas.microsoft.com/office/drawing/2014/main" id="{5E3A6B6F-92AF-7030-F232-D205B0CA3098}"/>
                </a:ext>
              </a:extLst>
            </p:cNvPr>
            <p:cNvSpPr/>
            <p:nvPr/>
          </p:nvSpPr>
          <p:spPr>
            <a:xfrm>
              <a:off x="694864" y="1159857"/>
              <a:ext cx="871268" cy="31055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97244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95D686AB-E63A-3E4F-89BD-9F974B7B9578}"/>
              </a:ext>
            </a:extLst>
          </p:cNvPr>
          <p:cNvSpPr>
            <a:spLocks noGrp="1"/>
          </p:cNvSpPr>
          <p:nvPr>
            <p:ph type="title"/>
          </p:nvPr>
        </p:nvSpPr>
        <p:spPr>
          <a:xfrm>
            <a:off x="0" y="2444575"/>
            <a:ext cx="12192000" cy="1321882"/>
          </a:xfrm>
        </p:spPr>
        <p:txBody>
          <a:bodyPr lIns="91440" tIns="45720" rIns="91440" bIns="45720" anchor="t"/>
          <a:lstStyle/>
          <a:p>
            <a:r>
              <a:rPr lang="en-US" sz="3200" dirty="0">
                <a:latin typeface="Calibri"/>
                <a:ea typeface="Calibri" panose="020F0502020204030204" pitchFamily="34" charset="0"/>
                <a:cs typeface="Calibri"/>
              </a:rPr>
              <a:t>Merci</a:t>
            </a:r>
            <a:endParaRPr lang="en-GB" sz="3200" dirty="0">
              <a:latin typeface="Calibri"/>
              <a:cs typeface="Calibri"/>
            </a:endParaRPr>
          </a:p>
        </p:txBody>
      </p:sp>
    </p:spTree>
    <p:extLst>
      <p:ext uri="{BB962C8B-B14F-4D97-AF65-F5344CB8AC3E}">
        <p14:creationId xmlns:p14="http://schemas.microsoft.com/office/powerpoint/2010/main" val="2549070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E7477-7D10-903C-E65C-533017F245A7}"/>
              </a:ext>
            </a:extLst>
          </p:cNvPr>
          <p:cNvSpPr>
            <a:spLocks noGrp="1"/>
          </p:cNvSpPr>
          <p:nvPr>
            <p:ph type="title"/>
          </p:nvPr>
        </p:nvSpPr>
        <p:spPr>
          <a:xfrm>
            <a:off x="298912" y="99853"/>
            <a:ext cx="9722296" cy="399579"/>
          </a:xfrm>
        </p:spPr>
        <p:txBody>
          <a:bodyPr/>
          <a:lstStyle/>
          <a:p>
            <a:r>
              <a:rPr lang="fr-FR" dirty="0"/>
              <a:t>Investissements nécessaires : concentration sur les énergies renouvelables, l’efficacité et l’électrification</a:t>
            </a:r>
            <a:endParaRPr lang="en-US" dirty="0"/>
          </a:p>
        </p:txBody>
      </p:sp>
      <p:sp>
        <p:nvSpPr>
          <p:cNvPr id="5" name="Content Placeholder 2">
            <a:extLst>
              <a:ext uri="{FF2B5EF4-FFF2-40B4-BE49-F238E27FC236}">
                <a16:creationId xmlns:a16="http://schemas.microsoft.com/office/drawing/2014/main" id="{D7635C74-21BD-D3FF-1730-E011BD45DEAD}"/>
              </a:ext>
            </a:extLst>
          </p:cNvPr>
          <p:cNvSpPr txBox="1">
            <a:spLocks/>
          </p:cNvSpPr>
          <p:nvPr/>
        </p:nvSpPr>
        <p:spPr>
          <a:xfrm>
            <a:off x="7302122" y="1987680"/>
            <a:ext cx="4481438" cy="4566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kumimoji="0" lang="fr-FR" sz="200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sym typeface="Arial"/>
              </a:rPr>
              <a:t>Les décisions d’investissement dans l’énergie devraient simultanément stimuler la transition et réduire le risque d’actifs bloqués</a:t>
            </a:r>
          </a:p>
          <a:p>
            <a:pPr>
              <a:defRPr/>
            </a:pPr>
            <a:r>
              <a:rPr kumimoji="0" lang="fr-FR" sz="200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sym typeface="Arial"/>
              </a:rPr>
              <a:t>41 % des investissements dans le scénario énergétique planifié sont toujours destinés aux combustibles fossiles</a:t>
            </a:r>
          </a:p>
          <a:p>
            <a:pPr>
              <a:defRPr/>
            </a:pPr>
            <a:r>
              <a:rPr kumimoji="0" lang="fr-FR" sz="200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sym typeface="Arial"/>
              </a:rPr>
              <a:t>Une combinaison d’augmentation et de réaffectation des investissements dans les technologies de transition énergétique avec des infrastructures de soutien et des mesures d’efficacité est nécessaire pour atteindre l’objectif de 1,5°C (1 700 milliards de dollars de plus/an en moyenne).</a:t>
            </a:r>
            <a:endParaRPr kumimoji="0" lang="en-US" sz="200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sym typeface="Arial"/>
            </a:endParaRPr>
          </a:p>
        </p:txBody>
      </p:sp>
      <p:sp>
        <p:nvSpPr>
          <p:cNvPr id="6" name="TextBox 5">
            <a:extLst>
              <a:ext uri="{FF2B5EF4-FFF2-40B4-BE49-F238E27FC236}">
                <a16:creationId xmlns:a16="http://schemas.microsoft.com/office/drawing/2014/main" id="{7A175EAD-B5A6-326D-55DA-FA1D61815BF5}"/>
              </a:ext>
            </a:extLst>
          </p:cNvPr>
          <p:cNvSpPr txBox="1"/>
          <p:nvPr/>
        </p:nvSpPr>
        <p:spPr>
          <a:xfrm>
            <a:off x="892098" y="4488366"/>
            <a:ext cx="9144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a:ln>
                  <a:noFill/>
                </a:ln>
                <a:solidFill>
                  <a:prstClr val="white"/>
                </a:solidFill>
                <a:effectLst/>
                <a:uLnTx/>
                <a:uFillTx/>
                <a:latin typeface="Arial"/>
                <a:cs typeface="Arial"/>
                <a:sym typeface="Arial"/>
              </a:rPr>
              <a:t>41%</a:t>
            </a:r>
          </a:p>
        </p:txBody>
      </p:sp>
      <p:sp>
        <p:nvSpPr>
          <p:cNvPr id="7" name="TextBox 6">
            <a:extLst>
              <a:ext uri="{FF2B5EF4-FFF2-40B4-BE49-F238E27FC236}">
                <a16:creationId xmlns:a16="http://schemas.microsoft.com/office/drawing/2014/main" id="{7B5BE69F-8698-C2B1-3CE0-56A561FFC530}"/>
              </a:ext>
            </a:extLst>
          </p:cNvPr>
          <p:cNvSpPr txBox="1"/>
          <p:nvPr/>
        </p:nvSpPr>
        <p:spPr>
          <a:xfrm>
            <a:off x="2680245" y="4690949"/>
            <a:ext cx="9144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prstClr val="white"/>
                </a:solidFill>
                <a:effectLst/>
                <a:uLnTx/>
                <a:uFillTx/>
                <a:latin typeface="Arial"/>
                <a:cs typeface="Arial"/>
                <a:sym typeface="Arial"/>
              </a:rPr>
              <a:t>11%</a:t>
            </a:r>
          </a:p>
        </p:txBody>
      </p:sp>
      <p:sp>
        <p:nvSpPr>
          <p:cNvPr id="8" name="TextBox 7">
            <a:extLst>
              <a:ext uri="{FF2B5EF4-FFF2-40B4-BE49-F238E27FC236}">
                <a16:creationId xmlns:a16="http://schemas.microsoft.com/office/drawing/2014/main" id="{ED377658-59D7-53E9-8D1D-F766659DC29B}"/>
              </a:ext>
            </a:extLst>
          </p:cNvPr>
          <p:cNvSpPr txBox="1"/>
          <p:nvPr/>
        </p:nvSpPr>
        <p:spPr>
          <a:xfrm>
            <a:off x="2680245" y="4011478"/>
            <a:ext cx="9144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a:ln>
                  <a:noFill/>
                </a:ln>
                <a:solidFill>
                  <a:prstClr val="white"/>
                </a:solidFill>
                <a:effectLst/>
                <a:uLnTx/>
                <a:uFillTx/>
                <a:latin typeface="Arial"/>
                <a:cs typeface="Arial"/>
                <a:sym typeface="Arial"/>
              </a:rPr>
              <a:t>26%</a:t>
            </a:r>
          </a:p>
        </p:txBody>
      </p:sp>
      <p:sp>
        <p:nvSpPr>
          <p:cNvPr id="9" name="TextBox 8">
            <a:extLst>
              <a:ext uri="{FF2B5EF4-FFF2-40B4-BE49-F238E27FC236}">
                <a16:creationId xmlns:a16="http://schemas.microsoft.com/office/drawing/2014/main" id="{4CE48918-D5D5-D61F-3092-3D8F5BF74571}"/>
              </a:ext>
            </a:extLst>
          </p:cNvPr>
          <p:cNvSpPr txBox="1"/>
          <p:nvPr/>
        </p:nvSpPr>
        <p:spPr>
          <a:xfrm>
            <a:off x="892098" y="6421724"/>
            <a:ext cx="6287728" cy="24622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cs typeface="Arial"/>
                <a:sym typeface="Arial"/>
              </a:rPr>
              <a:t>Notes: BECCS = bioenergy, carbon capture and storage; CCS = carbon capture and storage.</a:t>
            </a:r>
          </a:p>
        </p:txBody>
      </p:sp>
      <p:grpSp>
        <p:nvGrpSpPr>
          <p:cNvPr id="10" name="Group 9">
            <a:extLst>
              <a:ext uri="{FF2B5EF4-FFF2-40B4-BE49-F238E27FC236}">
                <a16:creationId xmlns:a16="http://schemas.microsoft.com/office/drawing/2014/main" id="{3BC8EB72-3A20-10FE-9CD4-A1B5F029BF80}"/>
              </a:ext>
            </a:extLst>
          </p:cNvPr>
          <p:cNvGrpSpPr/>
          <p:nvPr/>
        </p:nvGrpSpPr>
        <p:grpSpPr>
          <a:xfrm>
            <a:off x="637661" y="942347"/>
            <a:ext cx="6603313" cy="5429402"/>
            <a:chOff x="656676" y="698122"/>
            <a:chExt cx="6918897" cy="5872589"/>
          </a:xfrm>
        </p:grpSpPr>
        <p:pic>
          <p:nvPicPr>
            <p:cNvPr id="11" name="Picture 10">
              <a:extLst>
                <a:ext uri="{FF2B5EF4-FFF2-40B4-BE49-F238E27FC236}">
                  <a16:creationId xmlns:a16="http://schemas.microsoft.com/office/drawing/2014/main" id="{AD5A0C78-1333-287F-AE40-1A655E89258A}"/>
                </a:ext>
              </a:extLst>
            </p:cNvPr>
            <p:cNvPicPr>
              <a:picLocks noChangeAspect="1"/>
            </p:cNvPicPr>
            <p:nvPr/>
          </p:nvPicPr>
          <p:blipFill>
            <a:blip r:embed="rId2"/>
            <a:stretch>
              <a:fillRect/>
            </a:stretch>
          </p:blipFill>
          <p:spPr>
            <a:xfrm>
              <a:off x="656676" y="698122"/>
              <a:ext cx="6918897" cy="5872589"/>
            </a:xfrm>
            <a:prstGeom prst="rect">
              <a:avLst/>
            </a:prstGeom>
          </p:spPr>
        </p:pic>
        <p:sp>
          <p:nvSpPr>
            <p:cNvPr id="12" name="Rectangle 11">
              <a:extLst>
                <a:ext uri="{FF2B5EF4-FFF2-40B4-BE49-F238E27FC236}">
                  <a16:creationId xmlns:a16="http://schemas.microsoft.com/office/drawing/2014/main" id="{3A3956EF-E944-25AF-28B2-8E3901AE5447}"/>
                </a:ext>
              </a:extLst>
            </p:cNvPr>
            <p:cNvSpPr/>
            <p:nvPr/>
          </p:nvSpPr>
          <p:spPr>
            <a:xfrm>
              <a:off x="948906" y="1052423"/>
              <a:ext cx="871268" cy="31055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id="{F4B6520A-6D0B-3DC3-0E4C-8D134D623843}"/>
              </a:ext>
            </a:extLst>
          </p:cNvPr>
          <p:cNvPicPr>
            <a:picLocks noChangeAspect="1"/>
          </p:cNvPicPr>
          <p:nvPr/>
        </p:nvPicPr>
        <p:blipFill>
          <a:blip r:embed="rId3"/>
          <a:stretch>
            <a:fillRect/>
          </a:stretch>
        </p:blipFill>
        <p:spPr>
          <a:xfrm>
            <a:off x="10645458" y="303975"/>
            <a:ext cx="1138102" cy="1622913"/>
          </a:xfrm>
          <a:prstGeom prst="rect">
            <a:avLst/>
          </a:prstGeom>
        </p:spPr>
      </p:pic>
    </p:spTree>
    <p:extLst>
      <p:ext uri="{BB962C8B-B14F-4D97-AF65-F5344CB8AC3E}">
        <p14:creationId xmlns:p14="http://schemas.microsoft.com/office/powerpoint/2010/main" val="2413440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6F04E-29E8-4146-6CC5-F3F3749307DE}"/>
              </a:ext>
            </a:extLst>
          </p:cNvPr>
          <p:cNvSpPr>
            <a:spLocks noGrp="1"/>
          </p:cNvSpPr>
          <p:nvPr>
            <p:ph type="title"/>
          </p:nvPr>
        </p:nvSpPr>
        <p:spPr>
          <a:xfrm>
            <a:off x="374493" y="292609"/>
            <a:ext cx="10843634" cy="471249"/>
          </a:xfrm>
        </p:spPr>
        <p:txBody>
          <a:bodyPr/>
          <a:lstStyle/>
          <a:p>
            <a:r>
              <a:rPr lang="fr-FR" dirty="0"/>
              <a:t>Investissements nécessaires pour atteindre l’objectif de 1,5°C</a:t>
            </a:r>
            <a:endParaRPr lang="en-US" dirty="0"/>
          </a:p>
        </p:txBody>
      </p:sp>
      <p:pic>
        <p:nvPicPr>
          <p:cNvPr id="4" name="Picture 3">
            <a:extLst>
              <a:ext uri="{FF2B5EF4-FFF2-40B4-BE49-F238E27FC236}">
                <a16:creationId xmlns:a16="http://schemas.microsoft.com/office/drawing/2014/main" id="{C00A2A73-7F25-3958-80F4-50FEE7917F82}"/>
              </a:ext>
            </a:extLst>
          </p:cNvPr>
          <p:cNvPicPr>
            <a:picLocks noChangeAspect="1"/>
          </p:cNvPicPr>
          <p:nvPr/>
        </p:nvPicPr>
        <p:blipFill>
          <a:blip r:embed="rId2"/>
          <a:stretch>
            <a:fillRect/>
          </a:stretch>
        </p:blipFill>
        <p:spPr>
          <a:xfrm>
            <a:off x="701749" y="854090"/>
            <a:ext cx="5247167" cy="6003910"/>
          </a:xfrm>
          <a:prstGeom prst="rect">
            <a:avLst/>
          </a:prstGeom>
        </p:spPr>
      </p:pic>
      <p:sp>
        <p:nvSpPr>
          <p:cNvPr id="3" name="Content Placeholder 2">
            <a:extLst>
              <a:ext uri="{FF2B5EF4-FFF2-40B4-BE49-F238E27FC236}">
                <a16:creationId xmlns:a16="http://schemas.microsoft.com/office/drawing/2014/main" id="{78992F2C-CEF8-17E7-3B9E-ECB916406B9B}"/>
              </a:ext>
            </a:extLst>
          </p:cNvPr>
          <p:cNvSpPr txBox="1">
            <a:spLocks/>
          </p:cNvSpPr>
          <p:nvPr/>
        </p:nvSpPr>
        <p:spPr>
          <a:xfrm>
            <a:off x="5672678" y="2381887"/>
            <a:ext cx="4481438" cy="4566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00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sym typeface="Arial"/>
              </a:rPr>
              <a:t>Investissement annuel moyen de 1 500 milliards de dollars dans la capacité d’énergie renouvelable entre 2023 et 2030</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r-FR" sz="200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sym typeface="Arial"/>
              </a:rPr>
              <a:t>Investissement annuel moyen de 690 milliards USD dans l’efficacité énergétique et la conservation de l’énergie entre 2023 et 2030</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sym typeface="Arial"/>
            </a:endParaRPr>
          </a:p>
        </p:txBody>
      </p:sp>
    </p:spTree>
    <p:extLst>
      <p:ext uri="{BB962C8B-B14F-4D97-AF65-F5344CB8AC3E}">
        <p14:creationId xmlns:p14="http://schemas.microsoft.com/office/powerpoint/2010/main" val="1048212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3B9AA-C6CC-4B9D-9D7F-3029D732D4E8}"/>
              </a:ext>
            </a:extLst>
          </p:cNvPr>
          <p:cNvSpPr>
            <a:spLocks noGrp="1"/>
          </p:cNvSpPr>
          <p:nvPr>
            <p:ph type="title"/>
          </p:nvPr>
        </p:nvSpPr>
        <p:spPr>
          <a:xfrm>
            <a:off x="324312" y="206172"/>
            <a:ext cx="11283488" cy="399579"/>
          </a:xfrm>
        </p:spPr>
        <p:txBody>
          <a:bodyPr lIns="91440" tIns="45720" rIns="91440" bIns="45720" anchor="t"/>
          <a:lstStyle/>
          <a:p>
            <a:r>
              <a:rPr lang="fr-FR" dirty="0">
                <a:latin typeface="Calibri"/>
                <a:cs typeface="Calibri"/>
              </a:rPr>
              <a:t>Investissements dans les technologies de transition énergétique jusqu’en 2023</a:t>
            </a:r>
            <a:endParaRPr lang="en-US" dirty="0">
              <a:latin typeface="Calibri"/>
              <a:cs typeface="Calibri"/>
            </a:endParaRPr>
          </a:p>
        </p:txBody>
      </p:sp>
      <p:sp>
        <p:nvSpPr>
          <p:cNvPr id="13" name="TextBox 12">
            <a:extLst>
              <a:ext uri="{FF2B5EF4-FFF2-40B4-BE49-F238E27FC236}">
                <a16:creationId xmlns:a16="http://schemas.microsoft.com/office/drawing/2014/main" id="{7B41DD92-B795-40AB-B8AA-F602536CFC8D}"/>
              </a:ext>
            </a:extLst>
          </p:cNvPr>
          <p:cNvSpPr txBox="1"/>
          <p:nvPr/>
        </p:nvSpPr>
        <p:spPr>
          <a:xfrm>
            <a:off x="8699623" y="2631420"/>
            <a:ext cx="3201464" cy="3631763"/>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fr-FR" sz="2000" dirty="0"/>
              <a:t>En 2023, les investissements mondiaux dans la transition énergétique ont dépassé 2 000 milliards de dollars, soit plus du double des niveaux d’avant la pandémie.</a:t>
            </a:r>
          </a:p>
          <a:p>
            <a:pPr marL="285750" indent="-285750">
              <a:spcBef>
                <a:spcPts val="600"/>
              </a:spcBef>
              <a:spcAft>
                <a:spcPts val="600"/>
              </a:spcAft>
              <a:buFont typeface="Arial" panose="020B0604020202020204" pitchFamily="34" charset="0"/>
              <a:buChar char="•"/>
            </a:pPr>
            <a:r>
              <a:rPr lang="fr-FR" sz="2000" dirty="0"/>
              <a:t>Ils doivent plus que doubler pour atteindre l’objectif de 1,5°C</a:t>
            </a:r>
            <a:endParaRPr lang="en-US" sz="2000" b="1" dirty="0"/>
          </a:p>
        </p:txBody>
      </p:sp>
      <p:pic>
        <p:nvPicPr>
          <p:cNvPr id="3" name="Picture 2">
            <a:extLst>
              <a:ext uri="{FF2B5EF4-FFF2-40B4-BE49-F238E27FC236}">
                <a16:creationId xmlns:a16="http://schemas.microsoft.com/office/drawing/2014/main" id="{7029F2C6-F143-8CD8-6B9A-1B95F94F34AD}"/>
              </a:ext>
            </a:extLst>
          </p:cNvPr>
          <p:cNvPicPr>
            <a:picLocks noChangeAspect="1"/>
          </p:cNvPicPr>
          <p:nvPr/>
        </p:nvPicPr>
        <p:blipFill>
          <a:blip r:embed="rId3"/>
          <a:stretch>
            <a:fillRect/>
          </a:stretch>
        </p:blipFill>
        <p:spPr>
          <a:xfrm>
            <a:off x="10524067" y="206172"/>
            <a:ext cx="1466895" cy="2058981"/>
          </a:xfrm>
          <a:prstGeom prst="rect">
            <a:avLst/>
          </a:prstGeom>
          <a:ln>
            <a:solidFill>
              <a:schemeClr val="accent1">
                <a:lumMod val="20000"/>
                <a:lumOff val="80000"/>
              </a:schemeClr>
            </a:solidFill>
          </a:ln>
        </p:spPr>
      </p:pic>
      <p:sp>
        <p:nvSpPr>
          <p:cNvPr id="5" name="TextBox 4">
            <a:extLst>
              <a:ext uri="{FF2B5EF4-FFF2-40B4-BE49-F238E27FC236}">
                <a16:creationId xmlns:a16="http://schemas.microsoft.com/office/drawing/2014/main" id="{C91EE5CE-2F1D-71E0-0149-FC35C486EF18}"/>
              </a:ext>
            </a:extLst>
          </p:cNvPr>
          <p:cNvSpPr txBox="1"/>
          <p:nvPr/>
        </p:nvSpPr>
        <p:spPr>
          <a:xfrm>
            <a:off x="185988" y="5641270"/>
            <a:ext cx="3947862" cy="338554"/>
          </a:xfrm>
          <a:prstGeom prst="rect">
            <a:avLst/>
          </a:prstGeom>
          <a:solidFill>
            <a:schemeClr val="bg1"/>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00" b="1" i="0" u="none" strike="noStrike" baseline="0" dirty="0">
                <a:solidFill>
                  <a:srgbClr val="666666"/>
                </a:solidFill>
                <a:latin typeface="GothamNarrow-Bold"/>
              </a:rPr>
              <a:t>Based </a:t>
            </a:r>
            <a:r>
              <a:rPr lang="en-US" sz="1600" i="0" u="none" strike="noStrike" baseline="0" dirty="0">
                <a:solidFill>
                  <a:srgbClr val="666666"/>
                </a:solidFill>
                <a:latin typeface="GothamNarrow-Bold"/>
              </a:rPr>
              <a:t>on BNEF (2024)</a:t>
            </a:r>
            <a:r>
              <a:rPr lang="en-US" sz="1600" b="0" i="0" u="none" strike="noStrike" baseline="0" dirty="0">
                <a:solidFill>
                  <a:srgbClr val="666666"/>
                </a:solidFill>
                <a:latin typeface="GothamNarrow-Book"/>
              </a:rPr>
              <a:t>.</a:t>
            </a:r>
            <a:endParaRPr lang="en-US" sz="1600" dirty="0"/>
          </a:p>
        </p:txBody>
      </p:sp>
      <p:graphicFrame>
        <p:nvGraphicFramePr>
          <p:cNvPr id="4" name="Chart 3">
            <a:extLst>
              <a:ext uri="{FF2B5EF4-FFF2-40B4-BE49-F238E27FC236}">
                <a16:creationId xmlns:a16="http://schemas.microsoft.com/office/drawing/2014/main" id="{7D9672B0-F760-06B6-89BE-2CDAFCD5182A}"/>
              </a:ext>
            </a:extLst>
          </p:cNvPr>
          <p:cNvGraphicFramePr>
            <a:graphicFrameLocks/>
          </p:cNvGraphicFramePr>
          <p:nvPr>
            <p:extLst>
              <p:ext uri="{D42A27DB-BD31-4B8C-83A1-F6EECF244321}">
                <p14:modId xmlns:p14="http://schemas.microsoft.com/office/powerpoint/2010/main" val="1603422296"/>
              </p:ext>
            </p:extLst>
          </p:nvPr>
        </p:nvGraphicFramePr>
        <p:xfrm>
          <a:off x="324312" y="1047453"/>
          <a:ext cx="8181975" cy="446276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250997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DD6D0-D6D5-0020-8020-17A81333ADF3}"/>
              </a:ext>
            </a:extLst>
          </p:cNvPr>
          <p:cNvSpPr>
            <a:spLocks noGrp="1"/>
          </p:cNvSpPr>
          <p:nvPr>
            <p:ph type="title"/>
          </p:nvPr>
        </p:nvSpPr>
        <p:spPr>
          <a:xfrm>
            <a:off x="324312" y="0"/>
            <a:ext cx="9722296" cy="399579"/>
          </a:xfrm>
        </p:spPr>
        <p:txBody>
          <a:bodyPr/>
          <a:lstStyle/>
          <a:p>
            <a:r>
              <a:rPr lang="fr-FR" dirty="0"/>
              <a:t>Investissement annuel dans les énergies renouvelables et les combustibles fossiles, 2015-2022</a:t>
            </a:r>
            <a:endParaRPr lang="en-US" dirty="0"/>
          </a:p>
        </p:txBody>
      </p:sp>
      <p:pic>
        <p:nvPicPr>
          <p:cNvPr id="4" name="Picture 3">
            <a:extLst>
              <a:ext uri="{FF2B5EF4-FFF2-40B4-BE49-F238E27FC236}">
                <a16:creationId xmlns:a16="http://schemas.microsoft.com/office/drawing/2014/main" id="{BF6BB8AB-4D23-428F-8A73-4AF09398B992}"/>
              </a:ext>
            </a:extLst>
          </p:cNvPr>
          <p:cNvPicPr>
            <a:picLocks noChangeAspect="1"/>
          </p:cNvPicPr>
          <p:nvPr/>
        </p:nvPicPr>
        <p:blipFill>
          <a:blip r:embed="rId2"/>
          <a:stretch>
            <a:fillRect/>
          </a:stretch>
        </p:blipFill>
        <p:spPr>
          <a:xfrm>
            <a:off x="324312" y="887443"/>
            <a:ext cx="6383616" cy="4577653"/>
          </a:xfrm>
          <a:prstGeom prst="rect">
            <a:avLst/>
          </a:prstGeom>
        </p:spPr>
      </p:pic>
      <p:sp>
        <p:nvSpPr>
          <p:cNvPr id="5" name="TextBox 5">
            <a:extLst>
              <a:ext uri="{FF2B5EF4-FFF2-40B4-BE49-F238E27FC236}">
                <a16:creationId xmlns:a16="http://schemas.microsoft.com/office/drawing/2014/main" id="{34364C4E-1BA3-48AE-909F-31D605E5F528}"/>
              </a:ext>
            </a:extLst>
          </p:cNvPr>
          <p:cNvSpPr txBox="1"/>
          <p:nvPr/>
        </p:nvSpPr>
        <p:spPr>
          <a:xfrm>
            <a:off x="6897186" y="991577"/>
            <a:ext cx="4355432" cy="532453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spcBef>
                <a:spcPts val="600"/>
              </a:spcBef>
              <a:spcAft>
                <a:spcPts val="600"/>
              </a:spcAft>
              <a:buFont typeface="Arial" panose="020B0604020202020204" pitchFamily="34" charset="0"/>
              <a:buChar char="•"/>
            </a:pPr>
            <a:r>
              <a:rPr lang="fr-FR" sz="2000" dirty="0"/>
              <a:t>Les investissements dans l’énergie servent toujours à financer de nouveaux gisements de pétrole et de gaz plutôt que d’énergies renouvelables. </a:t>
            </a:r>
          </a:p>
          <a:p>
            <a:pPr marL="342900" indent="-342900">
              <a:spcBef>
                <a:spcPts val="600"/>
              </a:spcBef>
              <a:spcAft>
                <a:spcPts val="600"/>
              </a:spcAft>
              <a:buFont typeface="Arial" panose="020B0604020202020204" pitchFamily="34" charset="0"/>
              <a:buChar char="•"/>
            </a:pPr>
            <a:r>
              <a:rPr lang="fr-FR" sz="2000" dirty="0"/>
              <a:t>Les grandes banques multinationales ont maintenu et même augmenté leurs investissements dans les combustibles fossiles à hauteur d'environ 750 milliards de dollars en moyenne par an.</a:t>
            </a:r>
          </a:p>
          <a:p>
            <a:pPr marL="342900" indent="-342900">
              <a:spcBef>
                <a:spcPts val="600"/>
              </a:spcBef>
              <a:spcAft>
                <a:spcPts val="600"/>
              </a:spcAft>
              <a:buFont typeface="Arial" panose="020B0604020202020204" pitchFamily="34" charset="0"/>
              <a:buChar char="•"/>
            </a:pPr>
            <a:r>
              <a:rPr lang="fr-FR" sz="2000" dirty="0"/>
              <a:t>On estime que 570 milliards USD seront dépensés chaque année jusqu'en 2030 pour le développement et l'exploration de nouveaux pétroles et gaz.</a:t>
            </a:r>
            <a:endParaRPr lang="en-GB" sz="2000" dirty="0"/>
          </a:p>
        </p:txBody>
      </p:sp>
      <p:sp>
        <p:nvSpPr>
          <p:cNvPr id="6" name="TextBox 4">
            <a:extLst>
              <a:ext uri="{FF2B5EF4-FFF2-40B4-BE49-F238E27FC236}">
                <a16:creationId xmlns:a16="http://schemas.microsoft.com/office/drawing/2014/main" id="{2E2AF5EB-5BA9-F2A5-4386-7B6F38FB16FB}"/>
              </a:ext>
            </a:extLst>
          </p:cNvPr>
          <p:cNvSpPr txBox="1"/>
          <p:nvPr/>
        </p:nvSpPr>
        <p:spPr>
          <a:xfrm>
            <a:off x="202782" y="5671503"/>
            <a:ext cx="3947862" cy="584775"/>
          </a:xfrm>
          <a:prstGeom prst="rect">
            <a:avLst/>
          </a:prstGeom>
          <a:solidFill>
            <a:schemeClr val="bg1"/>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600" b="1" i="0" u="none" strike="noStrike" baseline="0" dirty="0">
                <a:solidFill>
                  <a:srgbClr val="666666"/>
                </a:solidFill>
                <a:latin typeface="GothamNarrow-Bold"/>
              </a:rPr>
              <a:t>Note: </a:t>
            </a:r>
            <a:r>
              <a:rPr lang="en-US" sz="1600" b="0" i="0" u="none" strike="noStrike" baseline="0" dirty="0">
                <a:solidFill>
                  <a:srgbClr val="666666"/>
                </a:solidFill>
                <a:latin typeface="GothamNarrow-Book"/>
              </a:rPr>
              <a:t>FF = fossil fuel; RE = renewable energy.</a:t>
            </a:r>
          </a:p>
          <a:p>
            <a:pPr algn="l"/>
            <a:r>
              <a:rPr lang="en-US" sz="1600" b="1" i="0" u="none" strike="noStrike" baseline="0" dirty="0">
                <a:solidFill>
                  <a:srgbClr val="666666"/>
                </a:solidFill>
                <a:latin typeface="GothamNarrow-Bold"/>
              </a:rPr>
              <a:t>Based </a:t>
            </a:r>
            <a:r>
              <a:rPr lang="en-US" sz="1600" i="0" u="none" strike="noStrike" baseline="0" dirty="0">
                <a:solidFill>
                  <a:srgbClr val="666666"/>
                </a:solidFill>
                <a:latin typeface="GothamNarrow-Bold"/>
              </a:rPr>
              <a:t>on CPI (2022) and </a:t>
            </a:r>
            <a:r>
              <a:rPr lang="en-US" sz="1600" b="0" i="0" u="none" strike="noStrike" baseline="0" dirty="0">
                <a:solidFill>
                  <a:srgbClr val="666666"/>
                </a:solidFill>
                <a:latin typeface="GothamNarrow-Book"/>
              </a:rPr>
              <a:t>IEA (2022).</a:t>
            </a:r>
            <a:endParaRPr lang="en-US" sz="1600" dirty="0"/>
          </a:p>
        </p:txBody>
      </p:sp>
    </p:spTree>
    <p:extLst>
      <p:ext uri="{BB962C8B-B14F-4D97-AF65-F5344CB8AC3E}">
        <p14:creationId xmlns:p14="http://schemas.microsoft.com/office/powerpoint/2010/main" val="3423835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51BD4-5871-4D8E-BED5-1B27F8361067}"/>
              </a:ext>
            </a:extLst>
          </p:cNvPr>
          <p:cNvSpPr>
            <a:spLocks noGrp="1"/>
          </p:cNvSpPr>
          <p:nvPr>
            <p:ph type="title"/>
          </p:nvPr>
        </p:nvSpPr>
        <p:spPr>
          <a:xfrm>
            <a:off x="273512" y="69791"/>
            <a:ext cx="9722296" cy="399579"/>
          </a:xfrm>
        </p:spPr>
        <p:txBody>
          <a:bodyPr lIns="91440" tIns="45720" rIns="91440" bIns="45720" anchor="t"/>
          <a:lstStyle/>
          <a:p>
            <a:r>
              <a:rPr lang="fr-FR" dirty="0">
                <a:latin typeface="Calibri"/>
                <a:cs typeface="Calibri"/>
              </a:rPr>
              <a:t>Investissements dans les énergies renouvelables par technologie et utilisation finale</a:t>
            </a:r>
            <a:endParaRPr lang="en-US" dirty="0">
              <a:latin typeface="Calibri"/>
              <a:cs typeface="Calibri"/>
            </a:endParaRPr>
          </a:p>
        </p:txBody>
      </p:sp>
      <p:sp>
        <p:nvSpPr>
          <p:cNvPr id="6" name="TextBox 5">
            <a:extLst>
              <a:ext uri="{FF2B5EF4-FFF2-40B4-BE49-F238E27FC236}">
                <a16:creationId xmlns:a16="http://schemas.microsoft.com/office/drawing/2014/main" id="{5934317E-4819-4FBA-A985-0735F6CAF24A}"/>
              </a:ext>
            </a:extLst>
          </p:cNvPr>
          <p:cNvSpPr txBox="1"/>
          <p:nvPr/>
        </p:nvSpPr>
        <p:spPr>
          <a:xfrm>
            <a:off x="8288867" y="851269"/>
            <a:ext cx="3903133" cy="5786199"/>
          </a:xfrm>
          <a:prstGeom prst="rect">
            <a:avLst/>
          </a:prstGeom>
          <a:noFill/>
        </p:spPr>
        <p:txBody>
          <a:bodyPr wrap="square" rtlCol="0">
            <a:spAutoFit/>
          </a:bodyPr>
          <a:lstStyle>
            <a:defPPr>
              <a:defRPr lang="en-US"/>
            </a:defPPr>
            <a:lvl1pPr marL="285750" indent="-285750">
              <a:spcBef>
                <a:spcPts val="600"/>
              </a:spcBef>
              <a:spcAft>
                <a:spcPts val="600"/>
              </a:spcAft>
              <a:buFont typeface="Arial" panose="020B0604020202020204" pitchFamily="34" charset="0"/>
              <a:buChar char="•"/>
              <a:defRPr sz="2000"/>
            </a:lvl1pPr>
          </a:lstStyle>
          <a:p>
            <a:r>
              <a:rPr lang="fr-FR" dirty="0"/>
              <a:t>L’électricité a attiré 97 % des investissements en 2021-2022, contre 90 % en 2013-2020</a:t>
            </a:r>
          </a:p>
          <a:p>
            <a:r>
              <a:rPr lang="fr-FR" dirty="0"/>
              <a:t>Les investissements dans les capacités renouvelables à eux seuls devraient représenter le triple du total des investissements dans les énergies renouvelables de 2022.</a:t>
            </a:r>
          </a:p>
          <a:p>
            <a:r>
              <a:rPr lang="fr-FR" dirty="0"/>
              <a:t>Les investissements dans les utilisations finales doivent passer de 13 milliards à 269 milliards/an</a:t>
            </a:r>
          </a:p>
          <a:p>
            <a:r>
              <a:rPr lang="fr-FR" dirty="0"/>
              <a:t>Le solaire photovoltaïque a attiré 43 % des investissements en 2020, suivi de l'éolien terrestre (35 %) et de l'éolien offshore (12 %).</a:t>
            </a:r>
            <a:endParaRPr lang="en-US" dirty="0"/>
          </a:p>
        </p:txBody>
      </p:sp>
      <p:pic>
        <p:nvPicPr>
          <p:cNvPr id="8" name="Picture 7">
            <a:extLst>
              <a:ext uri="{FF2B5EF4-FFF2-40B4-BE49-F238E27FC236}">
                <a16:creationId xmlns:a16="http://schemas.microsoft.com/office/drawing/2014/main" id="{9594CBCC-AFE1-4C15-A3CD-F39CD6D6EF34}"/>
              </a:ext>
            </a:extLst>
          </p:cNvPr>
          <p:cNvPicPr>
            <a:picLocks noChangeAspect="1"/>
          </p:cNvPicPr>
          <p:nvPr/>
        </p:nvPicPr>
        <p:blipFill>
          <a:blip r:embed="rId2"/>
          <a:stretch>
            <a:fillRect/>
          </a:stretch>
        </p:blipFill>
        <p:spPr>
          <a:xfrm>
            <a:off x="138364" y="1455468"/>
            <a:ext cx="7913436" cy="3604786"/>
          </a:xfrm>
          <a:prstGeom prst="rect">
            <a:avLst/>
          </a:prstGeom>
        </p:spPr>
      </p:pic>
      <p:sp>
        <p:nvSpPr>
          <p:cNvPr id="4" name="TextBox 3">
            <a:extLst>
              <a:ext uri="{FF2B5EF4-FFF2-40B4-BE49-F238E27FC236}">
                <a16:creationId xmlns:a16="http://schemas.microsoft.com/office/drawing/2014/main" id="{D1C3E52E-5A66-6285-68B4-A924621DE09A}"/>
              </a:ext>
            </a:extLst>
          </p:cNvPr>
          <p:cNvSpPr txBox="1"/>
          <p:nvPr/>
        </p:nvSpPr>
        <p:spPr>
          <a:xfrm>
            <a:off x="138363" y="5060254"/>
            <a:ext cx="8750447" cy="523220"/>
          </a:xfrm>
          <a:prstGeom prst="rect">
            <a:avLst/>
          </a:prstGeom>
          <a:noFill/>
        </p:spPr>
        <p:txBody>
          <a:bodyPr wrap="square" lIns="91440" tIns="45720" rIns="91440" bIns="45720" anchor="t">
            <a:spAutoFit/>
          </a:bodyPr>
          <a:lstStyle/>
          <a:p>
            <a:pPr algn="l"/>
            <a:r>
              <a:rPr lang="en-US" sz="1400" b="1" i="0" u="none" strike="noStrike" baseline="0" dirty="0">
                <a:solidFill>
                  <a:srgbClr val="666666"/>
                </a:solidFill>
                <a:latin typeface="GothamNarrow-Bold"/>
              </a:rPr>
              <a:t>Note: </a:t>
            </a:r>
            <a:r>
              <a:rPr lang="en-US" sz="1400" b="0" i="0" u="none" strike="noStrike" baseline="0" dirty="0">
                <a:solidFill>
                  <a:srgbClr val="666666"/>
                </a:solidFill>
                <a:latin typeface="GothamNarrow-Book"/>
              </a:rPr>
              <a:t>CAGR = compound annual growth rate; CSP = concentrated solar power; PV = photovoltaic.</a:t>
            </a:r>
          </a:p>
          <a:p>
            <a:pPr algn="l"/>
            <a:r>
              <a:rPr lang="en-US" sz="1400" b="1" dirty="0">
                <a:solidFill>
                  <a:srgbClr val="666666"/>
                </a:solidFill>
                <a:latin typeface="GothamNarrow-Book"/>
              </a:rPr>
              <a:t>Source</a:t>
            </a:r>
            <a:r>
              <a:rPr lang="en-US" sz="1400" dirty="0">
                <a:solidFill>
                  <a:srgbClr val="666666"/>
                </a:solidFill>
                <a:latin typeface="GothamNarrow-Book"/>
              </a:rPr>
              <a:t>: IRENA and CPI, 2023.</a:t>
            </a:r>
            <a:endParaRPr lang="en-US" sz="1400" b="0" i="0" u="none" strike="noStrike" baseline="0" dirty="0">
              <a:solidFill>
                <a:srgbClr val="666666"/>
              </a:solidFill>
              <a:latin typeface="GothamNarrow-Book"/>
            </a:endParaRPr>
          </a:p>
        </p:txBody>
      </p:sp>
    </p:spTree>
    <p:extLst>
      <p:ext uri="{BB962C8B-B14F-4D97-AF65-F5344CB8AC3E}">
        <p14:creationId xmlns:p14="http://schemas.microsoft.com/office/powerpoint/2010/main" val="19316078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E5AF5B-28C3-7591-725E-9C2A322A4D05}"/>
              </a:ext>
            </a:extLst>
          </p:cNvPr>
          <p:cNvSpPr>
            <a:spLocks noGrp="1"/>
          </p:cNvSpPr>
          <p:nvPr>
            <p:ph type="title"/>
          </p:nvPr>
        </p:nvSpPr>
        <p:spPr>
          <a:xfrm>
            <a:off x="216195" y="214311"/>
            <a:ext cx="11759610" cy="442949"/>
          </a:xfrm>
        </p:spPr>
        <p:txBody>
          <a:bodyPr/>
          <a:lstStyle/>
          <a:p>
            <a:br>
              <a:rPr lang="fr-FR" dirty="0"/>
            </a:br>
            <a:r>
              <a:rPr lang="fr-FR" dirty="0"/>
              <a:t>Concentration croissante des investissements dans un certain nombre de pays et de région</a:t>
            </a:r>
            <a:endParaRPr lang="en-AE" dirty="0"/>
          </a:p>
        </p:txBody>
      </p:sp>
      <p:sp>
        <p:nvSpPr>
          <p:cNvPr id="6" name="TextBox 5">
            <a:extLst>
              <a:ext uri="{FF2B5EF4-FFF2-40B4-BE49-F238E27FC236}">
                <a16:creationId xmlns:a16="http://schemas.microsoft.com/office/drawing/2014/main" id="{EDA631BF-B4BB-DDBE-5BF4-F4C7C33401BB}"/>
              </a:ext>
            </a:extLst>
          </p:cNvPr>
          <p:cNvSpPr txBox="1"/>
          <p:nvPr/>
        </p:nvSpPr>
        <p:spPr>
          <a:xfrm>
            <a:off x="324311" y="986932"/>
            <a:ext cx="11059389" cy="923330"/>
          </a:xfrm>
          <a:prstGeom prst="rect">
            <a:avLst/>
          </a:prstGeom>
          <a:noFill/>
        </p:spPr>
        <p:txBody>
          <a:bodyPr wrap="square">
            <a:spAutoFit/>
          </a:bodyPr>
          <a:lstStyle/>
          <a:p>
            <a:r>
              <a:rPr lang="fr-FR" b="1" dirty="0"/>
              <a:t>Les économies avancées (comprenant 38 pays et représentant 13 % de la population mondiale) ont attiré cinq fois plus d’investissements par habitant que les 154 pays en voie de développement (hors la Chine) qui représentent les deux tiers de la population mondiale en 2023.</a:t>
            </a:r>
            <a:endParaRPr lang="en-US" b="1" dirty="0"/>
          </a:p>
        </p:txBody>
      </p:sp>
      <p:sp>
        <p:nvSpPr>
          <p:cNvPr id="2" name="TextBox 1">
            <a:extLst>
              <a:ext uri="{FF2B5EF4-FFF2-40B4-BE49-F238E27FC236}">
                <a16:creationId xmlns:a16="http://schemas.microsoft.com/office/drawing/2014/main" id="{8CFF27D7-DD52-B36D-FEA3-32E12C12FEB9}"/>
              </a:ext>
            </a:extLst>
          </p:cNvPr>
          <p:cNvSpPr txBox="1"/>
          <p:nvPr/>
        </p:nvSpPr>
        <p:spPr>
          <a:xfrm>
            <a:off x="8668512" y="2260562"/>
            <a:ext cx="3201464" cy="3847207"/>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fr-FR" sz="1800" dirty="0">
                <a:latin typeface="Calibri" panose="020F0502020204030204" pitchFamily="34" charset="0"/>
                <a:ea typeface="Calibri" panose="020F0502020204030204" pitchFamily="34" charset="0"/>
                <a:cs typeface="Calibri" panose="020F0502020204030204" pitchFamily="34" charset="0"/>
              </a:rPr>
              <a:t>Les pays en voie de développement  représentaient un peu plus de la moitié des investissements mondiaux. </a:t>
            </a:r>
          </a:p>
          <a:p>
            <a:pPr marL="285750" indent="-285750">
              <a:spcBef>
                <a:spcPts val="600"/>
              </a:spcBef>
              <a:spcAft>
                <a:spcPts val="600"/>
              </a:spcAft>
              <a:buFont typeface="Arial" panose="020B0604020202020204" pitchFamily="34" charset="0"/>
              <a:buChar char="•"/>
            </a:pPr>
            <a:r>
              <a:rPr lang="fr-FR" sz="1800" dirty="0">
                <a:latin typeface="Calibri" panose="020F0502020204030204" pitchFamily="34" charset="0"/>
                <a:ea typeface="Calibri" panose="020F0502020204030204" pitchFamily="34" charset="0"/>
                <a:cs typeface="Calibri" panose="020F0502020204030204" pitchFamily="34" charset="0"/>
              </a:rPr>
              <a:t>Les pays émergents, hors Chine, ne représentaient que 14 % des investissements mondiaux ; et si l’on exclut également le Brésil et l’Inde, ils ne représentent que 10 % des investissements mondiaux.</a:t>
            </a:r>
            <a:endParaRPr lang="en-US" sz="1800" dirty="0">
              <a:latin typeface="Calibri" panose="020F0502020204030204" pitchFamily="34" charset="0"/>
              <a:ea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BE7921F-B8FA-BAE6-67E8-AE3F7C17B70F}"/>
              </a:ext>
            </a:extLst>
          </p:cNvPr>
          <p:cNvSpPr txBox="1"/>
          <p:nvPr/>
        </p:nvSpPr>
        <p:spPr>
          <a:xfrm>
            <a:off x="1036189" y="6242626"/>
            <a:ext cx="9024544" cy="261610"/>
          </a:xfrm>
          <a:prstGeom prst="rect">
            <a:avLst/>
          </a:prstGeom>
          <a:noFill/>
        </p:spPr>
        <p:txBody>
          <a:bodyPr wrap="square" rtlCol="0">
            <a:spAutoFit/>
          </a:bodyPr>
          <a:lstStyle/>
          <a:p>
            <a:pPr>
              <a:spcBef>
                <a:spcPts val="600"/>
              </a:spcBef>
              <a:spcAft>
                <a:spcPts val="600"/>
              </a:spcAft>
            </a:pPr>
            <a:r>
              <a:rPr lang="en-US" sz="1100"/>
              <a:t>Source: IRENA analysis based on BNEF (2024)</a:t>
            </a:r>
          </a:p>
        </p:txBody>
      </p:sp>
      <p:pic>
        <p:nvPicPr>
          <p:cNvPr id="4" name="Picture 3">
            <a:extLst>
              <a:ext uri="{FF2B5EF4-FFF2-40B4-BE49-F238E27FC236}">
                <a16:creationId xmlns:a16="http://schemas.microsoft.com/office/drawing/2014/main" id="{C37B871F-19A7-3F9E-D64B-79C27F2683D5}"/>
              </a:ext>
            </a:extLst>
          </p:cNvPr>
          <p:cNvPicPr>
            <a:picLocks noChangeAspect="1"/>
          </p:cNvPicPr>
          <p:nvPr/>
        </p:nvPicPr>
        <p:blipFill>
          <a:blip r:embed="rId3"/>
          <a:stretch>
            <a:fillRect/>
          </a:stretch>
        </p:blipFill>
        <p:spPr>
          <a:xfrm>
            <a:off x="736595" y="2086590"/>
            <a:ext cx="7011837" cy="3990360"/>
          </a:xfrm>
          <a:prstGeom prst="rect">
            <a:avLst/>
          </a:prstGeom>
        </p:spPr>
      </p:pic>
      <p:sp>
        <p:nvSpPr>
          <p:cNvPr id="7" name="TextBox 6">
            <a:extLst>
              <a:ext uri="{FF2B5EF4-FFF2-40B4-BE49-F238E27FC236}">
                <a16:creationId xmlns:a16="http://schemas.microsoft.com/office/drawing/2014/main" id="{524F0B40-96BD-426B-706E-15D4695CE8B2}"/>
              </a:ext>
            </a:extLst>
          </p:cNvPr>
          <p:cNvSpPr txBox="1"/>
          <p:nvPr/>
        </p:nvSpPr>
        <p:spPr>
          <a:xfrm>
            <a:off x="859217" y="3689405"/>
            <a:ext cx="353943" cy="1186068"/>
          </a:xfrm>
          <a:prstGeom prst="rect">
            <a:avLst/>
          </a:prstGeom>
          <a:solidFill>
            <a:schemeClr val="bg1"/>
          </a:solidFill>
        </p:spPr>
        <p:txBody>
          <a:bodyPr vert="vert270" wrap="square" rtlCol="0">
            <a:spAutoFit/>
          </a:bodyPr>
          <a:lstStyle/>
          <a:p>
            <a:r>
              <a:rPr lang="en-US" sz="1100">
                <a:solidFill>
                  <a:srgbClr val="696969"/>
                </a:solidFill>
              </a:rPr>
              <a:t> (USD</a:t>
            </a:r>
            <a:r>
              <a:rPr lang="en-US" sz="1100" baseline="30000">
                <a:solidFill>
                  <a:srgbClr val="696969"/>
                </a:solidFill>
              </a:rPr>
              <a:t>2023</a:t>
            </a:r>
            <a:r>
              <a:rPr lang="en-US" sz="1100">
                <a:solidFill>
                  <a:srgbClr val="696969"/>
                </a:solidFill>
              </a:rPr>
              <a:t> billion</a:t>
            </a:r>
            <a:endParaRPr lang="en-GB" sz="1100">
              <a:solidFill>
                <a:srgbClr val="696969"/>
              </a:solidFill>
            </a:endParaRPr>
          </a:p>
        </p:txBody>
      </p:sp>
    </p:spTree>
    <p:extLst>
      <p:ext uri="{BB962C8B-B14F-4D97-AF65-F5344CB8AC3E}">
        <p14:creationId xmlns:p14="http://schemas.microsoft.com/office/powerpoint/2010/main" val="1679166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54131-C532-95F9-03CD-45B1640D0BF5}"/>
              </a:ext>
            </a:extLst>
          </p:cNvPr>
          <p:cNvSpPr>
            <a:spLocks noGrp="1"/>
          </p:cNvSpPr>
          <p:nvPr>
            <p:ph type="title"/>
          </p:nvPr>
        </p:nvSpPr>
        <p:spPr>
          <a:xfrm>
            <a:off x="324312" y="86724"/>
            <a:ext cx="9722296" cy="399579"/>
          </a:xfrm>
        </p:spPr>
        <p:txBody>
          <a:bodyPr/>
          <a:lstStyle/>
          <a:p>
            <a:r>
              <a:rPr lang="fr-FR" dirty="0"/>
              <a:t>Investissement dans les énergies renouvelables par région et inégalités croissantes</a:t>
            </a:r>
            <a:endParaRPr lang="en-US" dirty="0"/>
          </a:p>
        </p:txBody>
      </p:sp>
      <p:pic>
        <p:nvPicPr>
          <p:cNvPr id="3" name="Picture 2">
            <a:extLst>
              <a:ext uri="{FF2B5EF4-FFF2-40B4-BE49-F238E27FC236}">
                <a16:creationId xmlns:a16="http://schemas.microsoft.com/office/drawing/2014/main" id="{5526DBC8-C081-DE31-9E0C-13ADD2D47F00}"/>
              </a:ext>
            </a:extLst>
          </p:cNvPr>
          <p:cNvPicPr>
            <a:picLocks noChangeAspect="1"/>
          </p:cNvPicPr>
          <p:nvPr/>
        </p:nvPicPr>
        <p:blipFill rotWithShape="1">
          <a:blip r:embed="rId3"/>
          <a:srcRect t="14560"/>
          <a:stretch/>
        </p:blipFill>
        <p:spPr>
          <a:xfrm>
            <a:off x="324312" y="2137716"/>
            <a:ext cx="4652919" cy="2582567"/>
          </a:xfrm>
          <a:prstGeom prst="rect">
            <a:avLst/>
          </a:prstGeom>
        </p:spPr>
      </p:pic>
      <p:pic>
        <p:nvPicPr>
          <p:cNvPr id="6" name="Picture 5" descr="A picture containing text, screenshot, font, map&#10;&#10;Description automatically generated">
            <a:extLst>
              <a:ext uri="{FF2B5EF4-FFF2-40B4-BE49-F238E27FC236}">
                <a16:creationId xmlns:a16="http://schemas.microsoft.com/office/drawing/2014/main" id="{4F98F426-39AB-6683-DE95-B63086C65982}"/>
              </a:ext>
            </a:extLst>
          </p:cNvPr>
          <p:cNvPicPr>
            <a:picLocks noChangeAspect="1"/>
          </p:cNvPicPr>
          <p:nvPr/>
        </p:nvPicPr>
        <p:blipFill rotWithShape="1">
          <a:blip r:embed="rId4"/>
          <a:srcRect t="13257" b="6333"/>
          <a:stretch/>
        </p:blipFill>
        <p:spPr>
          <a:xfrm>
            <a:off x="5900410" y="2592236"/>
            <a:ext cx="6291590" cy="3668110"/>
          </a:xfrm>
          <a:prstGeom prst="rect">
            <a:avLst/>
          </a:prstGeom>
        </p:spPr>
      </p:pic>
      <p:sp>
        <p:nvSpPr>
          <p:cNvPr id="7" name="TextBox 6">
            <a:extLst>
              <a:ext uri="{FF2B5EF4-FFF2-40B4-BE49-F238E27FC236}">
                <a16:creationId xmlns:a16="http://schemas.microsoft.com/office/drawing/2014/main" id="{75F5C29B-747B-4C3F-4BC4-486C912401B0}"/>
              </a:ext>
            </a:extLst>
          </p:cNvPr>
          <p:cNvSpPr txBox="1"/>
          <p:nvPr/>
        </p:nvSpPr>
        <p:spPr>
          <a:xfrm>
            <a:off x="6156246" y="795316"/>
            <a:ext cx="5779917" cy="1569660"/>
          </a:xfrm>
          <a:prstGeom prst="rect">
            <a:avLst/>
          </a:prstGeom>
          <a:noFill/>
        </p:spPr>
        <p:txBody>
          <a:bodyPr wrap="square">
            <a:spAutoFit/>
          </a:bodyPr>
          <a:lstStyle/>
          <a:p>
            <a:r>
              <a:rPr lang="fr-FR" sz="2400" b="0" dirty="0"/>
              <a:t>Les progrès dans le déploiement des énergies renouvelables ainsi que leurs avantages sont inégalement répartis entre les régions</a:t>
            </a:r>
            <a:endParaRPr lang="en-US" sz="2400" dirty="0"/>
          </a:p>
        </p:txBody>
      </p:sp>
      <p:sp>
        <p:nvSpPr>
          <p:cNvPr id="8" name="TextBox 7">
            <a:extLst>
              <a:ext uri="{FF2B5EF4-FFF2-40B4-BE49-F238E27FC236}">
                <a16:creationId xmlns:a16="http://schemas.microsoft.com/office/drawing/2014/main" id="{748098D2-0FA6-F7DB-61BB-584B0815B1E6}"/>
              </a:ext>
            </a:extLst>
          </p:cNvPr>
          <p:cNvSpPr txBox="1"/>
          <p:nvPr/>
        </p:nvSpPr>
        <p:spPr>
          <a:xfrm>
            <a:off x="-9211" y="937387"/>
            <a:ext cx="5909621" cy="830997"/>
          </a:xfrm>
          <a:prstGeom prst="rect">
            <a:avLst/>
          </a:prstGeom>
          <a:noFill/>
        </p:spPr>
        <p:txBody>
          <a:bodyPr wrap="square">
            <a:spAutoFit/>
          </a:bodyPr>
          <a:lstStyle/>
          <a:p>
            <a:pPr>
              <a:spcBef>
                <a:spcPts val="600"/>
              </a:spcBef>
              <a:spcAft>
                <a:spcPts val="600"/>
              </a:spcAft>
            </a:pPr>
            <a:r>
              <a:rPr kumimoji="0" lang="fr-FR" sz="2400" i="0" u="none" strike="noStrike" kern="1200" cap="none" spc="0" normalizeH="0" baseline="0" noProof="0" dirty="0">
                <a:ln>
                  <a:noFill/>
                </a:ln>
                <a:solidFill>
                  <a:prstClr val="black"/>
                </a:solidFill>
                <a:effectLst/>
                <a:uLnTx/>
                <a:uFillTx/>
                <a:latin typeface="GothamNarrow-Book"/>
                <a:ea typeface="+mn-ea"/>
                <a:cs typeface="+mn-cs"/>
              </a:rPr>
              <a:t>Les disparités dans les investissements par habitant ont plus que doublé en 2015-2021</a:t>
            </a:r>
            <a:endParaRPr lang="en-GB" sz="2400" dirty="0"/>
          </a:p>
        </p:txBody>
      </p:sp>
    </p:spTree>
    <p:extLst>
      <p:ext uri="{BB962C8B-B14F-4D97-AF65-F5344CB8AC3E}">
        <p14:creationId xmlns:p14="http://schemas.microsoft.com/office/powerpoint/2010/main" val="15276761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EA711-E3F7-B0A0-DB5E-ED14322D482E}"/>
              </a:ext>
            </a:extLst>
          </p:cNvPr>
          <p:cNvSpPr>
            <a:spLocks noGrp="1"/>
          </p:cNvSpPr>
          <p:nvPr>
            <p:ph type="title"/>
          </p:nvPr>
        </p:nvSpPr>
        <p:spPr/>
        <p:txBody>
          <a:bodyPr anchor="ctr"/>
          <a:lstStyle/>
          <a:p>
            <a:r>
              <a:rPr lang="fr-FR" sz="2000" dirty="0"/>
              <a:t>Investissements publics dans les énergies renouvelables par source et type d'investisseurs</a:t>
            </a:r>
            <a:endParaRPr lang="en-US" sz="2000" dirty="0"/>
          </a:p>
        </p:txBody>
      </p:sp>
      <p:sp>
        <p:nvSpPr>
          <p:cNvPr id="7" name="TextBox 6">
            <a:extLst>
              <a:ext uri="{FF2B5EF4-FFF2-40B4-BE49-F238E27FC236}">
                <a16:creationId xmlns:a16="http://schemas.microsoft.com/office/drawing/2014/main" id="{4F7EDBEF-7F42-FA54-0B2F-D1C547CD80FD}"/>
              </a:ext>
            </a:extLst>
          </p:cNvPr>
          <p:cNvSpPr txBox="1"/>
          <p:nvPr/>
        </p:nvSpPr>
        <p:spPr>
          <a:xfrm>
            <a:off x="5796087" y="744758"/>
            <a:ext cx="4990579" cy="5170646"/>
          </a:xfrm>
          <a:prstGeom prst="rect">
            <a:avLst/>
          </a:prstGeom>
          <a:noFill/>
        </p:spPr>
        <p:txBody>
          <a:bodyPr wrap="square" lIns="91440" tIns="45720" rIns="91440" bIns="45720" anchor="t">
            <a:spAutoFit/>
          </a:bodyPr>
          <a:lstStyle>
            <a:defPPr>
              <a:defRPr lang="en-US"/>
            </a:defPPr>
            <a:lvl1pPr marL="285750" indent="-285750">
              <a:spcBef>
                <a:spcPts val="600"/>
              </a:spcBef>
              <a:spcAft>
                <a:spcPts val="600"/>
              </a:spcAft>
              <a:buFont typeface="Arial" panose="020B0604020202020204" pitchFamily="34" charset="0"/>
              <a:buChar char="•"/>
              <a:defRPr sz="2000" b="0" i="0" u="none" strike="noStrike" baseline="0">
                <a:latin typeface="GothamNarrow-Book"/>
              </a:defRPr>
            </a:lvl1pPr>
          </a:lstStyle>
          <a:p>
            <a:r>
              <a:rPr lang="fr-FR" dirty="0">
                <a:latin typeface="Calibri"/>
                <a:cs typeface="Calibri"/>
              </a:rPr>
              <a:t>Les IFD multilatérales et bilatérales ont fourni environ 3 % du total des investissements dans les énergies renouvelables en 2020 et 9 % du financement public.</a:t>
            </a:r>
          </a:p>
          <a:p>
            <a:r>
              <a:rPr lang="fr-FR" dirty="0">
                <a:latin typeface="Calibri"/>
                <a:cs typeface="Calibri"/>
              </a:rPr>
              <a:t>Les subventions et les prêts concessionnels ne représentaient que 1 % du financement total des énergies renouvelables.</a:t>
            </a:r>
          </a:p>
          <a:p>
            <a:r>
              <a:rPr lang="fr-FR" dirty="0">
                <a:latin typeface="Calibri"/>
                <a:cs typeface="Calibri"/>
              </a:rPr>
              <a:t>Plus des deux tiers des financements climatiques reçus par les pays à revenu intermédiaire entre 2015 et 2020 ont été prêtés</a:t>
            </a:r>
          </a:p>
          <a:p>
            <a:r>
              <a:rPr lang="fr-FR" dirty="0">
                <a:latin typeface="Calibri"/>
                <a:cs typeface="Calibri"/>
              </a:rPr>
              <a:t>Même les JETP accordent principalement des prêts au taux du marché avec très peu de subventions.</a:t>
            </a:r>
            <a:endParaRPr lang="en-US" dirty="0">
              <a:latin typeface="Calibri"/>
              <a:cs typeface="Calibri"/>
            </a:endParaRPr>
          </a:p>
        </p:txBody>
      </p:sp>
      <p:sp>
        <p:nvSpPr>
          <p:cNvPr id="17" name="TextBox 16">
            <a:extLst>
              <a:ext uri="{FF2B5EF4-FFF2-40B4-BE49-F238E27FC236}">
                <a16:creationId xmlns:a16="http://schemas.microsoft.com/office/drawing/2014/main" id="{E8C93A7F-0C04-8EBC-AC77-050587CF5651}"/>
              </a:ext>
            </a:extLst>
          </p:cNvPr>
          <p:cNvSpPr txBox="1"/>
          <p:nvPr/>
        </p:nvSpPr>
        <p:spPr>
          <a:xfrm>
            <a:off x="0" y="1842736"/>
            <a:ext cx="5356927" cy="984885"/>
          </a:xfrm>
          <a:prstGeom prst="rect">
            <a:avLst/>
          </a:prstGeom>
          <a:noFill/>
        </p:spPr>
        <p:txBody>
          <a:bodyPr wrap="square" lIns="91440" tIns="45720" rIns="91440" bIns="45720" anchor="t">
            <a:spAutoFit/>
          </a:bodyPr>
          <a:lstStyle>
            <a:defPPr>
              <a:defRPr lang="en-US"/>
            </a:defPPr>
            <a:lvl1pPr marL="285750" indent="-285750">
              <a:spcBef>
                <a:spcPts val="600"/>
              </a:spcBef>
              <a:spcAft>
                <a:spcPts val="600"/>
              </a:spcAft>
              <a:buFont typeface="Arial" panose="020B0604020202020204" pitchFamily="34" charset="0"/>
              <a:buChar char="•"/>
              <a:defRPr sz="2000" b="0" i="0" u="none" strike="noStrike" baseline="0">
                <a:latin typeface="GothamNarrow-Book"/>
              </a:defRPr>
            </a:lvl1pPr>
          </a:lstStyle>
          <a:p>
            <a:pPr marL="0" indent="0">
              <a:buNone/>
            </a:pPr>
            <a:endParaRPr lang="en-US" sz="2400" b="0" dirty="0"/>
          </a:p>
          <a:p>
            <a:endParaRPr lang="en-US" sz="2400" dirty="0">
              <a:latin typeface="Calibri"/>
              <a:cs typeface="Calibri"/>
            </a:endParaRPr>
          </a:p>
        </p:txBody>
      </p:sp>
      <p:pic>
        <p:nvPicPr>
          <p:cNvPr id="5" name="Picture 4">
            <a:extLst>
              <a:ext uri="{FF2B5EF4-FFF2-40B4-BE49-F238E27FC236}">
                <a16:creationId xmlns:a16="http://schemas.microsoft.com/office/drawing/2014/main" id="{EDE7F371-7B28-1888-FBC1-CF2648F887CB}"/>
              </a:ext>
            </a:extLst>
          </p:cNvPr>
          <p:cNvPicPr>
            <a:picLocks noChangeAspect="1"/>
          </p:cNvPicPr>
          <p:nvPr/>
        </p:nvPicPr>
        <p:blipFill rotWithShape="1">
          <a:blip r:embed="rId3"/>
          <a:srcRect t="96145" b="-2376"/>
          <a:stretch/>
        </p:blipFill>
        <p:spPr>
          <a:xfrm>
            <a:off x="88254" y="6223181"/>
            <a:ext cx="12960582" cy="487410"/>
          </a:xfrm>
          <a:prstGeom prst="rect">
            <a:avLst/>
          </a:prstGeom>
        </p:spPr>
      </p:pic>
      <p:pic>
        <p:nvPicPr>
          <p:cNvPr id="3" name="Picture 2">
            <a:extLst>
              <a:ext uri="{FF2B5EF4-FFF2-40B4-BE49-F238E27FC236}">
                <a16:creationId xmlns:a16="http://schemas.microsoft.com/office/drawing/2014/main" id="{7029F2C6-F143-8CD8-6B9A-1B95F94F34AD}"/>
              </a:ext>
            </a:extLst>
          </p:cNvPr>
          <p:cNvPicPr>
            <a:picLocks noChangeAspect="1"/>
          </p:cNvPicPr>
          <p:nvPr/>
        </p:nvPicPr>
        <p:blipFill>
          <a:blip r:embed="rId4"/>
          <a:stretch>
            <a:fillRect/>
          </a:stretch>
        </p:blipFill>
        <p:spPr>
          <a:xfrm>
            <a:off x="10978561" y="868391"/>
            <a:ext cx="1184881" cy="1663138"/>
          </a:xfrm>
          <a:prstGeom prst="rect">
            <a:avLst/>
          </a:prstGeom>
          <a:ln>
            <a:solidFill>
              <a:schemeClr val="accent1">
                <a:lumMod val="20000"/>
                <a:lumOff val="80000"/>
              </a:schemeClr>
            </a:solidFill>
          </a:ln>
        </p:spPr>
      </p:pic>
      <p:graphicFrame>
        <p:nvGraphicFramePr>
          <p:cNvPr id="8" name="Chart 7">
            <a:extLst>
              <a:ext uri="{FF2B5EF4-FFF2-40B4-BE49-F238E27FC236}">
                <a16:creationId xmlns:a16="http://schemas.microsoft.com/office/drawing/2014/main" id="{8EE65C9A-1234-5B0B-42D7-BED8D40010F2}"/>
              </a:ext>
            </a:extLst>
          </p:cNvPr>
          <p:cNvGraphicFramePr/>
          <p:nvPr/>
        </p:nvGraphicFramePr>
        <p:xfrm>
          <a:off x="613613" y="2053389"/>
          <a:ext cx="4990580" cy="3628113"/>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43F1ACBC-59DF-E395-2B72-C50769E795E4}"/>
              </a:ext>
            </a:extLst>
          </p:cNvPr>
          <p:cNvSpPr txBox="1"/>
          <p:nvPr/>
        </p:nvSpPr>
        <p:spPr>
          <a:xfrm>
            <a:off x="418484" y="1115184"/>
            <a:ext cx="5773307" cy="1169551"/>
          </a:xfrm>
          <a:prstGeom prst="rect">
            <a:avLst/>
          </a:prstGeom>
          <a:noFill/>
        </p:spPr>
        <p:txBody>
          <a:bodyPr wrap="square" lIns="91440" tIns="45720" rIns="91440" bIns="45720" anchor="t">
            <a:spAutoFit/>
          </a:bodyPr>
          <a:lstStyle>
            <a:defPPr>
              <a:defRPr lang="en-US"/>
            </a:defPPr>
            <a:lvl1pPr marL="285750" indent="-285750">
              <a:spcBef>
                <a:spcPts val="600"/>
              </a:spcBef>
              <a:spcAft>
                <a:spcPts val="600"/>
              </a:spcAft>
              <a:buFont typeface="Arial" panose="020B0604020202020204" pitchFamily="34" charset="0"/>
              <a:buChar char="•"/>
              <a:defRPr sz="2000" b="0" i="0" u="none" strike="noStrike" baseline="0">
                <a:latin typeface="GothamNarrow-Book"/>
              </a:defRPr>
            </a:lvl1pPr>
          </a:lstStyle>
          <a:p>
            <a:pPr marL="0" indent="0">
              <a:buNone/>
            </a:pPr>
            <a:r>
              <a:rPr lang="en-US" b="1" dirty="0">
                <a:latin typeface="Calibri"/>
                <a:cs typeface="Calibri"/>
              </a:rPr>
              <a:t>Public capital </a:t>
            </a:r>
            <a:r>
              <a:rPr lang="en-US" dirty="0">
                <a:latin typeface="Calibri"/>
                <a:cs typeface="Calibri"/>
              </a:rPr>
              <a:t>provided less than a third</a:t>
            </a:r>
            <a:r>
              <a:rPr lang="en-US" b="1" dirty="0">
                <a:latin typeface="Calibri"/>
                <a:cs typeface="Calibri"/>
              </a:rPr>
              <a:t> </a:t>
            </a:r>
            <a:r>
              <a:rPr lang="en-US" dirty="0">
                <a:latin typeface="Calibri"/>
                <a:cs typeface="Calibri"/>
              </a:rPr>
              <a:t>of</a:t>
            </a:r>
            <a:r>
              <a:rPr lang="en-US" b="1" dirty="0">
                <a:latin typeface="Calibri"/>
                <a:cs typeface="Calibri"/>
              </a:rPr>
              <a:t> </a:t>
            </a:r>
            <a:r>
              <a:rPr lang="en-US" dirty="0">
                <a:latin typeface="Calibri"/>
                <a:cs typeface="Calibri"/>
              </a:rPr>
              <a:t>investments</a:t>
            </a:r>
            <a:r>
              <a:rPr lang="en-US" b="1" dirty="0">
                <a:latin typeface="Calibri"/>
                <a:cs typeface="Calibri"/>
              </a:rPr>
              <a:t> in 2020</a:t>
            </a:r>
            <a:endParaRPr lang="en-US" b="0" dirty="0"/>
          </a:p>
          <a:p>
            <a:endParaRPr lang="en-US" dirty="0">
              <a:latin typeface="Calibri"/>
              <a:cs typeface="Calibri"/>
            </a:endParaRPr>
          </a:p>
        </p:txBody>
      </p:sp>
    </p:spTree>
    <p:extLst>
      <p:ext uri="{BB962C8B-B14F-4D97-AF65-F5344CB8AC3E}">
        <p14:creationId xmlns:p14="http://schemas.microsoft.com/office/powerpoint/2010/main" val="2135077810"/>
      </p:ext>
    </p:extLst>
  </p:cSld>
  <p:clrMapOvr>
    <a:masterClrMapping/>
  </p:clrMapOvr>
</p:sld>
</file>

<file path=ppt/theme/theme1.xml><?xml version="1.0" encoding="utf-8"?>
<a:theme xmlns:a="http://schemas.openxmlformats.org/drawingml/2006/main" name="Cove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nner Pag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ack 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4C9BD41CC77984F8044841D352F5274" ma:contentTypeVersion="19" ma:contentTypeDescription="Create a new document." ma:contentTypeScope="" ma:versionID="1bb2f4d8b46cafccbefee145d69c8986">
  <xsd:schema xmlns:xsd="http://www.w3.org/2001/XMLSchema" xmlns:xs="http://www.w3.org/2001/XMLSchema" xmlns:p="http://schemas.microsoft.com/office/2006/metadata/properties" xmlns:ns2="be0847da-3e45-4745-b27c-57018af85edf" xmlns:ns3="53eda448-fbe5-416e-94e8-3496fe9a681a" targetNamespace="http://schemas.microsoft.com/office/2006/metadata/properties" ma:root="true" ma:fieldsID="1e4757d5b50937f4225e281f8a640aff" ns2:_="" ns3:_="">
    <xsd:import namespace="be0847da-3e45-4745-b27c-57018af85edf"/>
    <xsd:import namespace="53eda448-fbe5-416e-94e8-3496fe9a681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0847da-3e45-4745-b27c-57018af85ed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5a77ea5-3d14-4585-9531-26d6f492a40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eda448-fbe5-416e-94e8-3496fe9a681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3f92e46e-e719-478b-94d6-105efe3e43b0}" ma:internalName="TaxCatchAll" ma:showField="CatchAllData" ma:web="53eda448-fbe5-416e-94e8-3496fe9a681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3eda448-fbe5-416e-94e8-3496fe9a681a" xsi:nil="true"/>
    <lcf76f155ced4ddcb4097134ff3c332f xmlns="be0847da-3e45-4745-b27c-57018af85edf">
      <Terms xmlns="http://schemas.microsoft.com/office/infopath/2007/PartnerControls"/>
    </lcf76f155ced4ddcb4097134ff3c332f>
    <SharedWithUsers xmlns="53eda448-fbe5-416e-94e8-3496fe9a681a">
      <UserInfo>
        <DisplayName>Kathleen Daniel</DisplayName>
        <AccountId>17</AccountId>
        <AccountType/>
      </UserInfo>
      <UserInfo>
        <DisplayName>Serban Coman</DisplayName>
        <AccountId>965</AccountId>
        <AccountType/>
      </UserInfo>
      <UserInfo>
        <DisplayName>Riccardo Toxiri</DisplayName>
        <AccountId>109</AccountId>
        <AccountType/>
      </UserInfo>
      <UserInfo>
        <DisplayName>Abas Moussa</DisplayName>
        <AccountId>1457</AccountId>
        <AccountType/>
      </UserInfo>
      <UserInfo>
        <DisplayName>Manuela Stefanides</DisplayName>
        <AccountId>1362</AccountId>
        <AccountType/>
      </UserInfo>
      <UserInfo>
        <DisplayName>Ling Ling Federhen</DisplayName>
        <AccountId>901</AccountId>
        <AccountType/>
      </UserInfo>
      <UserInfo>
        <DisplayName>Grace Mutiso</DisplayName>
        <AccountId>2561</AccountId>
        <AccountType/>
      </UserInfo>
      <UserInfo>
        <DisplayName>Anastasia Kefalidou</DisplayName>
        <AccountId>210</AccountId>
        <AccountType/>
      </UserInfo>
    </SharedWithUsers>
  </documentManagement>
</p:properties>
</file>

<file path=customXml/itemProps1.xml><?xml version="1.0" encoding="utf-8"?>
<ds:datastoreItem xmlns:ds="http://schemas.openxmlformats.org/officeDocument/2006/customXml" ds:itemID="{F6D7D2BD-3104-4D3F-AA54-59F1BE03EE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e0847da-3e45-4745-b27c-57018af85edf"/>
    <ds:schemaRef ds:uri="53eda448-fbe5-416e-94e8-3496fe9a68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DF63857-5BC6-43D8-97C0-7EE792A09331}">
  <ds:schemaRefs>
    <ds:schemaRef ds:uri="http://schemas.microsoft.com/sharepoint/v3/contenttype/forms"/>
  </ds:schemaRefs>
</ds:datastoreItem>
</file>

<file path=customXml/itemProps3.xml><?xml version="1.0" encoding="utf-8"?>
<ds:datastoreItem xmlns:ds="http://schemas.openxmlformats.org/officeDocument/2006/customXml" ds:itemID="{F435FF48-25E7-49A8-9B8F-B5653EE4A421}">
  <ds:schemaRefs>
    <ds:schemaRef ds:uri="http://schemas.microsoft.com/office/2006/documentManagement/types"/>
    <ds:schemaRef ds:uri="http://purl.org/dc/elements/1.1/"/>
    <ds:schemaRef ds:uri="http://purl.org/dc/terms/"/>
    <ds:schemaRef ds:uri="1fadec40-f76d-4b3e-8485-fdb1afd944ef"/>
    <ds:schemaRef ds:uri="http://schemas.microsoft.com/office/infopath/2007/PartnerControls"/>
    <ds:schemaRef ds:uri="http://schemas.openxmlformats.org/package/2006/metadata/core-properties"/>
    <ds:schemaRef ds:uri="6008af7c-7336-455d-908f-b3985f6b41c4"/>
    <ds:schemaRef ds:uri="http://schemas.microsoft.com/office/2006/metadata/properties"/>
    <ds:schemaRef ds:uri="http://www.w3.org/XML/1998/namespace"/>
    <ds:schemaRef ds:uri="http://purl.org/dc/dcmitype/"/>
    <ds:schemaRef ds:uri="53eda448-fbe5-416e-94e8-3496fe9a681a"/>
    <ds:schemaRef ds:uri="be0847da-3e45-4745-b27c-57018af85edf"/>
  </ds:schemaRefs>
</ds:datastoreItem>
</file>

<file path=docProps/app.xml><?xml version="1.0" encoding="utf-8"?>
<Properties xmlns="http://schemas.openxmlformats.org/officeDocument/2006/extended-properties" xmlns:vt="http://schemas.openxmlformats.org/officeDocument/2006/docPropsVTypes">
  <TotalTime>5460</TotalTime>
  <Words>957</Words>
  <Application>Microsoft Office PowerPoint</Application>
  <PresentationFormat>Widescreen</PresentationFormat>
  <Paragraphs>71</Paragraphs>
  <Slides>12</Slides>
  <Notes>7</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12</vt:i4>
      </vt:variant>
    </vt:vector>
  </HeadingPairs>
  <TitlesOfParts>
    <vt:vector size="21" baseType="lpstr">
      <vt:lpstr>MS PGothic</vt:lpstr>
      <vt:lpstr>Arial</vt:lpstr>
      <vt:lpstr>Avenir Next Condensed</vt:lpstr>
      <vt:lpstr>Calibri</vt:lpstr>
      <vt:lpstr>GothamNarrow-Bold</vt:lpstr>
      <vt:lpstr>GothamNarrow-Book</vt:lpstr>
      <vt:lpstr>Cover</vt:lpstr>
      <vt:lpstr>Inner Page</vt:lpstr>
      <vt:lpstr>Back cover</vt:lpstr>
      <vt:lpstr>Les mécanismes de financement  L’Agence Internationale des Energies Renouvelables (IRENA)</vt:lpstr>
      <vt:lpstr>Investissements nécessaires : concentration sur les énergies renouvelables, l’efficacité et l’électrification</vt:lpstr>
      <vt:lpstr>Investissements nécessaires pour atteindre l’objectif de 1,5°C</vt:lpstr>
      <vt:lpstr>Investissements dans les technologies de transition énergétique jusqu’en 2023</vt:lpstr>
      <vt:lpstr>Investissement annuel dans les énergies renouvelables et les combustibles fossiles, 2015-2022</vt:lpstr>
      <vt:lpstr>Investissements dans les énergies renouvelables par technologie et utilisation finale</vt:lpstr>
      <vt:lpstr> Concentration croissante des investissements dans un certain nombre de pays et de région</vt:lpstr>
      <vt:lpstr>Investissement dans les énergies renouvelables par région et inégalités croissantes</vt:lpstr>
      <vt:lpstr>Investissements publics dans les énergies renouvelables par source et type d'investisseurs</vt:lpstr>
      <vt:lpstr>PowerPoint Presentation</vt:lpstr>
      <vt:lpstr>Les fonds publics doivent circuler via des intermédiaires utilisant divers instruments politiques</vt:lpstr>
      <vt:lpstr>Merci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Meeting of the Open-ended Group on the  Tenure Policy of Professional Staff and Above</dc:title>
  <dc:creator>Janil Jennifer Marlin</dc:creator>
  <cp:lastModifiedBy>Diala Hawila </cp:lastModifiedBy>
  <cp:revision>12</cp:revision>
  <dcterms:created xsi:type="dcterms:W3CDTF">2022-05-10T13:24:48Z</dcterms:created>
  <dcterms:modified xsi:type="dcterms:W3CDTF">2024-06-13T12:39:04Z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0x010100757E80FFCC82DA428AEA6002FCEA4440</vt:lpwstr>
  </property>
  <property fmtid="{D5CDD505-2E9C-101B-9397-08002B2CF9AE}" pid="3" name="MediaServiceImageTags">
    <vt:lpwstr/>
  </property>
</Properties>
</file>