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8909" y="5407835"/>
            <a:ext cx="2353700" cy="119226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6200" y="134112"/>
            <a:ext cx="10515600" cy="581025"/>
          </a:xfrm>
          <a:custGeom>
            <a:avLst/>
            <a:gdLst/>
            <a:ahLst/>
            <a:cxnLst/>
            <a:rect l="l" t="t" r="r" b="b"/>
            <a:pathLst>
              <a:path w="10515600" h="581025">
                <a:moveTo>
                  <a:pt x="10515600" y="0"/>
                </a:moveTo>
                <a:lnTo>
                  <a:pt x="0" y="0"/>
                </a:lnTo>
                <a:lnTo>
                  <a:pt x="0" y="580644"/>
                </a:lnTo>
                <a:lnTo>
                  <a:pt x="10515600" y="580644"/>
                </a:lnTo>
                <a:lnTo>
                  <a:pt x="10515600" y="0"/>
                </a:lnTo>
                <a:close/>
              </a:path>
            </a:pathLst>
          </a:custGeom>
          <a:solidFill>
            <a:srgbClr val="3A7C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86614"/>
            <a:ext cx="8791575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76477" y="2415667"/>
            <a:ext cx="9639045" cy="19043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29.jpg"/><Relationship Id="rId4" Type="http://schemas.openxmlformats.org/officeDocument/2006/relationships/image" Target="../media/image30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9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6" Type="http://schemas.openxmlformats.org/officeDocument/2006/relationships/image" Target="../media/image13.jp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jpg"/><Relationship Id="rId11" Type="http://schemas.openxmlformats.org/officeDocument/2006/relationships/image" Target="../media/image18.jpg"/><Relationship Id="rId12" Type="http://schemas.openxmlformats.org/officeDocument/2006/relationships/image" Target="../media/image19.jpg"/><Relationship Id="rId13" Type="http://schemas.openxmlformats.org/officeDocument/2006/relationships/image" Target="../media/image20.png"/><Relationship Id="rId14" Type="http://schemas.openxmlformats.org/officeDocument/2006/relationships/image" Target="../media/image21.jpg"/><Relationship Id="rId15" Type="http://schemas.openxmlformats.org/officeDocument/2006/relationships/image" Target="../media/image22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59891" y="2235707"/>
            <a:ext cx="10872470" cy="2386965"/>
          </a:xfrm>
          <a:custGeom>
            <a:avLst/>
            <a:gdLst/>
            <a:ahLst/>
            <a:cxnLst/>
            <a:rect l="l" t="t" r="r" b="b"/>
            <a:pathLst>
              <a:path w="10872470" h="2386965">
                <a:moveTo>
                  <a:pt x="10872216" y="0"/>
                </a:moveTo>
                <a:lnTo>
                  <a:pt x="0" y="0"/>
                </a:lnTo>
                <a:lnTo>
                  <a:pt x="0" y="2386584"/>
                </a:lnTo>
                <a:lnTo>
                  <a:pt x="10872216" y="2386584"/>
                </a:lnTo>
                <a:lnTo>
                  <a:pt x="10872216" y="0"/>
                </a:lnTo>
                <a:close/>
              </a:path>
            </a:pathLst>
          </a:custGeom>
          <a:solidFill>
            <a:srgbClr val="3A7C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80010" rIns="0" bIns="0" rtlCol="0" vert="horz">
            <a:spAutoFit/>
          </a:bodyPr>
          <a:lstStyle/>
          <a:p>
            <a:pPr algn="ctr" marL="15240" marR="5080">
              <a:lnSpc>
                <a:spcPct val="90000"/>
              </a:lnSpc>
              <a:spcBef>
                <a:spcPts val="630"/>
              </a:spcBef>
            </a:pPr>
            <a:r>
              <a:rPr dirty="0" spc="-25"/>
              <a:t>Infrastructures</a:t>
            </a:r>
            <a:r>
              <a:rPr dirty="0" spc="-290"/>
              <a:t> </a:t>
            </a:r>
            <a:r>
              <a:rPr dirty="0" spc="-10"/>
              <a:t>énergétiques</a:t>
            </a:r>
            <a:r>
              <a:rPr dirty="0" spc="-265"/>
              <a:t> </a:t>
            </a:r>
            <a:r>
              <a:rPr dirty="0"/>
              <a:t>durables</a:t>
            </a:r>
            <a:r>
              <a:rPr dirty="0" spc="-240"/>
              <a:t> </a:t>
            </a:r>
            <a:r>
              <a:rPr dirty="0" spc="-600"/>
              <a:t>: </a:t>
            </a:r>
            <a:r>
              <a:rPr dirty="0" spc="45"/>
              <a:t>Comment</a:t>
            </a:r>
            <a:r>
              <a:rPr dirty="0" spc="-145"/>
              <a:t> </a:t>
            </a:r>
            <a:r>
              <a:rPr dirty="0" spc="-185"/>
              <a:t>planifier,</a:t>
            </a:r>
            <a:r>
              <a:rPr dirty="0" spc="-160"/>
              <a:t> </a:t>
            </a:r>
            <a:r>
              <a:rPr dirty="0"/>
              <a:t>programmer</a:t>
            </a:r>
            <a:r>
              <a:rPr dirty="0" spc="-140"/>
              <a:t> </a:t>
            </a:r>
            <a:r>
              <a:rPr dirty="0" spc="-25"/>
              <a:t>et </a:t>
            </a:r>
            <a:r>
              <a:rPr dirty="0" spc="-50"/>
              <a:t>financer</a:t>
            </a:r>
            <a:r>
              <a:rPr dirty="0" spc="-285"/>
              <a:t> </a:t>
            </a:r>
            <a:r>
              <a:rPr dirty="0" spc="415"/>
              <a:t>?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641729" y="5061330"/>
            <a:ext cx="890651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90">
                <a:latin typeface="Trebuchet MS"/>
                <a:cs typeface="Trebuchet MS"/>
              </a:rPr>
              <a:t>Session</a:t>
            </a:r>
            <a:r>
              <a:rPr dirty="0" sz="2400" spc="-110">
                <a:latin typeface="Trebuchet MS"/>
                <a:cs typeface="Trebuchet MS"/>
              </a:rPr>
              <a:t> </a:t>
            </a:r>
            <a:r>
              <a:rPr dirty="0" sz="2400" spc="75">
                <a:latin typeface="Trebuchet MS"/>
                <a:cs typeface="Trebuchet MS"/>
              </a:rPr>
              <a:t>5</a:t>
            </a:r>
            <a:r>
              <a:rPr dirty="0" sz="2400" spc="-105">
                <a:latin typeface="Trebuchet MS"/>
                <a:cs typeface="Trebuchet MS"/>
              </a:rPr>
              <a:t> </a:t>
            </a:r>
            <a:r>
              <a:rPr dirty="0" sz="2400" spc="-315">
                <a:latin typeface="Trebuchet MS"/>
                <a:cs typeface="Trebuchet MS"/>
              </a:rPr>
              <a:t>:</a:t>
            </a:r>
            <a:r>
              <a:rPr dirty="0" sz="2400" spc="-105">
                <a:latin typeface="Trebuchet MS"/>
                <a:cs typeface="Trebuchet MS"/>
              </a:rPr>
              <a:t> </a:t>
            </a:r>
            <a:r>
              <a:rPr dirty="0" sz="2400">
                <a:latin typeface="Trebuchet MS"/>
                <a:cs typeface="Trebuchet MS"/>
              </a:rPr>
              <a:t>L’accès</a:t>
            </a:r>
            <a:r>
              <a:rPr dirty="0" sz="2400" spc="-114">
                <a:latin typeface="Trebuchet MS"/>
                <a:cs typeface="Trebuchet MS"/>
              </a:rPr>
              <a:t> </a:t>
            </a:r>
            <a:r>
              <a:rPr dirty="0" sz="2400">
                <a:latin typeface="Trebuchet MS"/>
                <a:cs typeface="Trebuchet MS"/>
              </a:rPr>
              <a:t>aux</a:t>
            </a:r>
            <a:r>
              <a:rPr dirty="0" sz="2400" spc="-130">
                <a:latin typeface="Trebuchet MS"/>
                <a:cs typeface="Trebuchet MS"/>
              </a:rPr>
              <a:t> </a:t>
            </a:r>
            <a:r>
              <a:rPr dirty="0" sz="2400">
                <a:latin typeface="Trebuchet MS"/>
                <a:cs typeface="Trebuchet MS"/>
              </a:rPr>
              <a:t>financements</a:t>
            </a:r>
            <a:r>
              <a:rPr dirty="0" sz="2400" spc="-90">
                <a:latin typeface="Trebuchet MS"/>
                <a:cs typeface="Trebuchet MS"/>
              </a:rPr>
              <a:t> </a:t>
            </a:r>
            <a:r>
              <a:rPr dirty="0" sz="2400" spc="65">
                <a:latin typeface="Trebuchet MS"/>
                <a:cs typeface="Trebuchet MS"/>
              </a:rPr>
              <a:t>des</a:t>
            </a:r>
            <a:r>
              <a:rPr dirty="0" sz="2400" spc="-114">
                <a:latin typeface="Trebuchet MS"/>
                <a:cs typeface="Trebuchet MS"/>
              </a:rPr>
              <a:t> </a:t>
            </a:r>
            <a:r>
              <a:rPr dirty="0" sz="2400" spc="-30">
                <a:latin typeface="Trebuchet MS"/>
                <a:cs typeface="Trebuchet MS"/>
              </a:rPr>
              <a:t>bailleurs</a:t>
            </a:r>
            <a:r>
              <a:rPr dirty="0" sz="2400" spc="-114">
                <a:latin typeface="Trebuchet MS"/>
                <a:cs typeface="Trebuchet MS"/>
              </a:rPr>
              <a:t> </a:t>
            </a:r>
            <a:r>
              <a:rPr dirty="0" sz="2400" spc="-10">
                <a:latin typeface="Trebuchet MS"/>
                <a:cs typeface="Trebuchet MS"/>
              </a:rPr>
              <a:t>internationaux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092702" y="1508886"/>
            <a:ext cx="38557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35" b="1">
                <a:latin typeface="Trebuchet MS"/>
                <a:cs typeface="Trebuchet MS"/>
              </a:rPr>
              <a:t>Atelier</a:t>
            </a:r>
            <a:r>
              <a:rPr dirty="0" sz="1800" spc="-100" b="1">
                <a:latin typeface="Trebuchet MS"/>
                <a:cs typeface="Trebuchet MS"/>
              </a:rPr>
              <a:t> </a:t>
            </a:r>
            <a:r>
              <a:rPr dirty="0" sz="1800" spc="-20" b="1">
                <a:latin typeface="Trebuchet MS"/>
                <a:cs typeface="Trebuchet MS"/>
              </a:rPr>
              <a:t>de</a:t>
            </a:r>
            <a:r>
              <a:rPr dirty="0" sz="1800" spc="-110" b="1">
                <a:latin typeface="Trebuchet MS"/>
                <a:cs typeface="Trebuchet MS"/>
              </a:rPr>
              <a:t> </a:t>
            </a:r>
            <a:r>
              <a:rPr dirty="0" sz="1800" spc="-30" b="1">
                <a:latin typeface="Trebuchet MS"/>
                <a:cs typeface="Trebuchet MS"/>
              </a:rPr>
              <a:t>travail</a:t>
            </a:r>
            <a:r>
              <a:rPr dirty="0" sz="1800" spc="-95" b="1">
                <a:latin typeface="Trebuchet MS"/>
                <a:cs typeface="Trebuchet MS"/>
              </a:rPr>
              <a:t> </a:t>
            </a:r>
            <a:r>
              <a:rPr dirty="0" sz="1800" spc="-20" b="1">
                <a:latin typeface="Trebuchet MS"/>
                <a:cs typeface="Trebuchet MS"/>
              </a:rPr>
              <a:t>de</a:t>
            </a:r>
            <a:r>
              <a:rPr dirty="0" sz="1800" spc="-105" b="1">
                <a:latin typeface="Trebuchet MS"/>
                <a:cs typeface="Trebuchet MS"/>
              </a:rPr>
              <a:t> </a:t>
            </a:r>
            <a:r>
              <a:rPr dirty="0" sz="1800" spc="-10" b="1">
                <a:latin typeface="Trebuchet MS"/>
                <a:cs typeface="Trebuchet MS"/>
              </a:rPr>
              <a:t>RegulaE.Fr</a:t>
            </a:r>
            <a:r>
              <a:rPr dirty="0" sz="1800" spc="-90" b="1">
                <a:latin typeface="Trebuchet MS"/>
                <a:cs typeface="Trebuchet MS"/>
              </a:rPr>
              <a:t> </a:t>
            </a:r>
            <a:r>
              <a:rPr dirty="0" sz="1800" spc="-20" b="1">
                <a:latin typeface="Trebuchet MS"/>
                <a:cs typeface="Trebuchet MS"/>
              </a:rPr>
              <a:t>n°14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912" y="297179"/>
            <a:ext cx="1975975" cy="49225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67800" y="173736"/>
            <a:ext cx="2933700" cy="737616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7184263" y="6030467"/>
            <a:ext cx="4928235" cy="596900"/>
          </a:xfrm>
          <a:prstGeom prst="rect">
            <a:avLst/>
          </a:prstGeom>
        </p:spPr>
        <p:txBody>
          <a:bodyPr wrap="square" lIns="0" tIns="10033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790"/>
              </a:spcBef>
            </a:pPr>
            <a:r>
              <a:rPr dirty="0" sz="1300" spc="-25" b="1">
                <a:solidFill>
                  <a:srgbClr val="275217"/>
                </a:solidFill>
                <a:latin typeface="Trebuchet MS"/>
                <a:cs typeface="Trebuchet MS"/>
              </a:rPr>
              <a:t>Nopenyo</a:t>
            </a:r>
            <a:r>
              <a:rPr dirty="0" sz="1300" spc="-45" b="1">
                <a:solidFill>
                  <a:srgbClr val="275217"/>
                </a:solidFill>
                <a:latin typeface="Trebuchet MS"/>
                <a:cs typeface="Trebuchet MS"/>
              </a:rPr>
              <a:t> </a:t>
            </a:r>
            <a:r>
              <a:rPr dirty="0" sz="1300" spc="-10" b="1">
                <a:solidFill>
                  <a:srgbClr val="275217"/>
                </a:solidFill>
                <a:latin typeface="Trebuchet MS"/>
                <a:cs typeface="Trebuchet MS"/>
              </a:rPr>
              <a:t>Dabla</a:t>
            </a:r>
            <a:endParaRPr sz="1300">
              <a:latin typeface="Trebuchet MS"/>
              <a:cs typeface="Trebuchet MS"/>
            </a:endParaRPr>
          </a:p>
          <a:p>
            <a:pPr algn="r" marR="6350">
              <a:lnSpc>
                <a:spcPct val="100000"/>
              </a:lnSpc>
              <a:spcBef>
                <a:spcPts val="685"/>
              </a:spcBef>
            </a:pPr>
            <a:r>
              <a:rPr dirty="0" sz="1300" spc="-30" b="1">
                <a:solidFill>
                  <a:srgbClr val="275217"/>
                </a:solidFill>
                <a:latin typeface="Trebuchet MS"/>
                <a:cs typeface="Trebuchet MS"/>
              </a:rPr>
              <a:t>Principal </a:t>
            </a:r>
            <a:r>
              <a:rPr dirty="0" sz="1300" spc="-40" b="1">
                <a:solidFill>
                  <a:srgbClr val="275217"/>
                </a:solidFill>
                <a:latin typeface="Trebuchet MS"/>
                <a:cs typeface="Trebuchet MS"/>
              </a:rPr>
              <a:t>Renewable</a:t>
            </a:r>
            <a:r>
              <a:rPr dirty="0" sz="1300" spc="-5" b="1">
                <a:solidFill>
                  <a:srgbClr val="275217"/>
                </a:solidFill>
                <a:latin typeface="Trebuchet MS"/>
                <a:cs typeface="Trebuchet MS"/>
              </a:rPr>
              <a:t> </a:t>
            </a:r>
            <a:r>
              <a:rPr dirty="0" sz="1300" spc="-30" b="1">
                <a:solidFill>
                  <a:srgbClr val="275217"/>
                </a:solidFill>
                <a:latin typeface="Trebuchet MS"/>
                <a:cs typeface="Trebuchet MS"/>
              </a:rPr>
              <a:t>Energy</a:t>
            </a:r>
            <a:r>
              <a:rPr dirty="0" sz="1300" spc="-65" b="1">
                <a:solidFill>
                  <a:srgbClr val="275217"/>
                </a:solidFill>
                <a:latin typeface="Trebuchet MS"/>
                <a:cs typeface="Trebuchet MS"/>
              </a:rPr>
              <a:t> </a:t>
            </a:r>
            <a:r>
              <a:rPr dirty="0" sz="1300" spc="-25" b="1">
                <a:solidFill>
                  <a:srgbClr val="275217"/>
                </a:solidFill>
                <a:latin typeface="Trebuchet MS"/>
                <a:cs typeface="Trebuchet MS"/>
              </a:rPr>
              <a:t>Specialist,</a:t>
            </a:r>
            <a:r>
              <a:rPr dirty="0" sz="1300" spc="-10" b="1">
                <a:solidFill>
                  <a:srgbClr val="275217"/>
                </a:solidFill>
                <a:latin typeface="Trebuchet MS"/>
                <a:cs typeface="Trebuchet MS"/>
              </a:rPr>
              <a:t> </a:t>
            </a:r>
            <a:r>
              <a:rPr dirty="0" sz="1300" spc="-20" b="1">
                <a:solidFill>
                  <a:srgbClr val="275217"/>
                </a:solidFill>
                <a:latin typeface="Trebuchet MS"/>
                <a:cs typeface="Trebuchet MS"/>
              </a:rPr>
              <a:t>African</a:t>
            </a:r>
            <a:r>
              <a:rPr dirty="0" sz="1300" spc="-55" b="1">
                <a:solidFill>
                  <a:srgbClr val="275217"/>
                </a:solidFill>
                <a:latin typeface="Trebuchet MS"/>
                <a:cs typeface="Trebuchet MS"/>
              </a:rPr>
              <a:t> </a:t>
            </a:r>
            <a:r>
              <a:rPr dirty="0" sz="1300" spc="-40" b="1">
                <a:solidFill>
                  <a:srgbClr val="275217"/>
                </a:solidFill>
                <a:latin typeface="Trebuchet MS"/>
                <a:cs typeface="Trebuchet MS"/>
              </a:rPr>
              <a:t>Development</a:t>
            </a:r>
            <a:r>
              <a:rPr dirty="0" sz="1300" spc="-10" b="1">
                <a:solidFill>
                  <a:srgbClr val="275217"/>
                </a:solidFill>
                <a:latin typeface="Trebuchet MS"/>
                <a:cs typeface="Trebuchet MS"/>
              </a:rPr>
              <a:t> </a:t>
            </a:r>
            <a:r>
              <a:rPr dirty="0" sz="1300" spc="-20" b="1">
                <a:solidFill>
                  <a:srgbClr val="275217"/>
                </a:solidFill>
                <a:latin typeface="Trebuchet MS"/>
                <a:cs typeface="Trebuchet MS"/>
              </a:rPr>
              <a:t>Bank</a:t>
            </a:r>
            <a:endParaRPr sz="13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</a:pPr>
            <a:r>
              <a:rPr dirty="0" spc="-85"/>
              <a:t>Initiatives</a:t>
            </a:r>
            <a:r>
              <a:rPr dirty="0" spc="-185"/>
              <a:t> et</a:t>
            </a:r>
            <a:r>
              <a:rPr dirty="0" spc="-165"/>
              <a:t> </a:t>
            </a:r>
            <a:r>
              <a:rPr dirty="0" spc="-40"/>
              <a:t>outils</a:t>
            </a:r>
            <a:r>
              <a:rPr dirty="0" spc="-165"/>
              <a:t> </a:t>
            </a:r>
            <a:r>
              <a:rPr dirty="0"/>
              <a:t>clés</a:t>
            </a:r>
            <a:r>
              <a:rPr dirty="0" spc="-160"/>
              <a:t> </a:t>
            </a:r>
            <a:r>
              <a:rPr dirty="0" spc="-320"/>
              <a:t>:</a:t>
            </a:r>
            <a:r>
              <a:rPr dirty="0" spc="-185"/>
              <a:t> </a:t>
            </a:r>
            <a:r>
              <a:rPr dirty="0" spc="-80"/>
              <a:t>Desert</a:t>
            </a:r>
            <a:r>
              <a:rPr dirty="0" spc="-160"/>
              <a:t> </a:t>
            </a:r>
            <a:r>
              <a:rPr dirty="0" spc="-130"/>
              <a:t>to</a:t>
            </a:r>
            <a:r>
              <a:rPr dirty="0" spc="-170"/>
              <a:t> </a:t>
            </a:r>
            <a:r>
              <a:rPr dirty="0" spc="-10"/>
              <a:t>Power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614273" y="918441"/>
            <a:ext cx="4368165" cy="9182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50100"/>
              </a:lnSpc>
              <a:spcBef>
                <a:spcPts val="105"/>
              </a:spcBef>
            </a:pPr>
            <a:r>
              <a:rPr dirty="0" sz="1300">
                <a:latin typeface="Trebuchet MS"/>
                <a:cs typeface="Trebuchet MS"/>
              </a:rPr>
              <a:t>Construire</a:t>
            </a:r>
            <a:r>
              <a:rPr dirty="0" sz="1300" spc="480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jusqu’à</a:t>
            </a:r>
            <a:r>
              <a:rPr dirty="0" sz="1300" spc="484">
                <a:latin typeface="Trebuchet MS"/>
                <a:cs typeface="Trebuchet MS"/>
              </a:rPr>
              <a:t> </a:t>
            </a:r>
            <a:r>
              <a:rPr dirty="0" sz="1300" b="1">
                <a:solidFill>
                  <a:srgbClr val="005258"/>
                </a:solidFill>
                <a:latin typeface="Trebuchet MS"/>
                <a:cs typeface="Trebuchet MS"/>
              </a:rPr>
              <a:t>10</a:t>
            </a:r>
            <a:r>
              <a:rPr dirty="0" sz="1300" spc="480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b="1">
                <a:solidFill>
                  <a:srgbClr val="005258"/>
                </a:solidFill>
                <a:latin typeface="Trebuchet MS"/>
                <a:cs typeface="Trebuchet MS"/>
              </a:rPr>
              <a:t>GW</a:t>
            </a:r>
            <a:r>
              <a:rPr dirty="0" sz="1300" spc="55" b="1">
                <a:solidFill>
                  <a:srgbClr val="005258"/>
                </a:solidFill>
                <a:latin typeface="Trebuchet MS"/>
                <a:cs typeface="Trebuchet MS"/>
              </a:rPr>
              <a:t>  </a:t>
            </a:r>
            <a:r>
              <a:rPr dirty="0" sz="1300">
                <a:latin typeface="Trebuchet MS"/>
                <a:cs typeface="Trebuchet MS"/>
              </a:rPr>
              <a:t>de</a:t>
            </a:r>
            <a:r>
              <a:rPr dirty="0" sz="1300" spc="484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nouvelles</a:t>
            </a:r>
            <a:r>
              <a:rPr dirty="0" sz="1300" spc="484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capacités</a:t>
            </a:r>
            <a:r>
              <a:rPr dirty="0" sz="1300" spc="484">
                <a:latin typeface="Trebuchet MS"/>
                <a:cs typeface="Trebuchet MS"/>
              </a:rPr>
              <a:t> </a:t>
            </a:r>
            <a:r>
              <a:rPr dirty="0" sz="1300" spc="-25">
                <a:latin typeface="Trebuchet MS"/>
                <a:cs typeface="Trebuchet MS"/>
              </a:rPr>
              <a:t>de </a:t>
            </a:r>
            <a:r>
              <a:rPr dirty="0" sz="1300">
                <a:latin typeface="Trebuchet MS"/>
                <a:cs typeface="Trebuchet MS"/>
              </a:rPr>
              <a:t>production</a:t>
            </a:r>
            <a:r>
              <a:rPr dirty="0" sz="1300" spc="335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solaire</a:t>
            </a:r>
            <a:r>
              <a:rPr dirty="0" sz="1300" spc="320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pour</a:t>
            </a:r>
            <a:r>
              <a:rPr dirty="0" sz="1300" spc="335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donner</a:t>
            </a:r>
            <a:r>
              <a:rPr dirty="0" sz="1300" spc="335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accès</a:t>
            </a:r>
            <a:r>
              <a:rPr dirty="0" sz="1300" spc="330">
                <a:latin typeface="Trebuchet MS"/>
                <a:cs typeface="Trebuchet MS"/>
              </a:rPr>
              <a:t>  </a:t>
            </a:r>
            <a:r>
              <a:rPr dirty="0" sz="1300">
                <a:latin typeface="Trebuchet MS"/>
                <a:cs typeface="Trebuchet MS"/>
              </a:rPr>
              <a:t>à</a:t>
            </a:r>
            <a:r>
              <a:rPr dirty="0" sz="1300" spc="340">
                <a:latin typeface="Trebuchet MS"/>
                <a:cs typeface="Trebuchet MS"/>
              </a:rPr>
              <a:t> </a:t>
            </a:r>
            <a:r>
              <a:rPr dirty="0" sz="1300" spc="-10">
                <a:latin typeface="Trebuchet MS"/>
                <a:cs typeface="Trebuchet MS"/>
              </a:rPr>
              <a:t>l'électricité</a:t>
            </a:r>
            <a:r>
              <a:rPr dirty="0" sz="1300" spc="330">
                <a:latin typeface="Trebuchet MS"/>
                <a:cs typeface="Trebuchet MS"/>
              </a:rPr>
              <a:t> </a:t>
            </a:r>
            <a:r>
              <a:rPr dirty="0" sz="1300" spc="-50">
                <a:latin typeface="Trebuchet MS"/>
                <a:cs typeface="Trebuchet MS"/>
              </a:rPr>
              <a:t>à </a:t>
            </a:r>
            <a:r>
              <a:rPr dirty="0" sz="1300" spc="-45" b="1">
                <a:solidFill>
                  <a:srgbClr val="005258"/>
                </a:solidFill>
                <a:latin typeface="Trebuchet MS"/>
                <a:cs typeface="Trebuchet MS"/>
              </a:rPr>
              <a:t>environ</a:t>
            </a:r>
            <a:r>
              <a:rPr dirty="0" sz="1300" spc="-60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b="1">
                <a:solidFill>
                  <a:srgbClr val="005258"/>
                </a:solidFill>
                <a:latin typeface="Trebuchet MS"/>
                <a:cs typeface="Trebuchet MS"/>
              </a:rPr>
              <a:t>à</a:t>
            </a:r>
            <a:r>
              <a:rPr dirty="0" sz="1300" spc="-60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spc="-10" b="1">
                <a:solidFill>
                  <a:srgbClr val="005258"/>
                </a:solidFill>
                <a:latin typeface="Trebuchet MS"/>
                <a:cs typeface="Trebuchet MS"/>
              </a:rPr>
              <a:t>250</a:t>
            </a:r>
            <a:r>
              <a:rPr dirty="0" sz="1300" spc="-45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spc="-20" b="1">
                <a:solidFill>
                  <a:srgbClr val="005258"/>
                </a:solidFill>
                <a:latin typeface="Trebuchet MS"/>
                <a:cs typeface="Trebuchet MS"/>
              </a:rPr>
              <a:t>millions</a:t>
            </a:r>
            <a:r>
              <a:rPr dirty="0" sz="1300" spc="-65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spc="-45" b="1">
                <a:solidFill>
                  <a:srgbClr val="005258"/>
                </a:solidFill>
                <a:latin typeface="Trebuchet MS"/>
                <a:cs typeface="Trebuchet MS"/>
              </a:rPr>
              <a:t>de</a:t>
            </a:r>
            <a:r>
              <a:rPr dirty="0" sz="1300" spc="-55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spc="-10" b="1">
                <a:solidFill>
                  <a:srgbClr val="005258"/>
                </a:solidFill>
                <a:latin typeface="Trebuchet MS"/>
                <a:cs typeface="Trebuchet MS"/>
              </a:rPr>
              <a:t>personnes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64426" y="974293"/>
            <a:ext cx="2830830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75" b="1">
                <a:solidFill>
                  <a:srgbClr val="005258"/>
                </a:solidFill>
                <a:latin typeface="Trebuchet MS"/>
                <a:cs typeface="Trebuchet MS"/>
              </a:rPr>
              <a:t>Mis</a:t>
            </a:r>
            <a:r>
              <a:rPr dirty="0" sz="1300" spc="-75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spc="-55" b="1">
                <a:solidFill>
                  <a:srgbClr val="005258"/>
                </a:solidFill>
                <a:latin typeface="Trebuchet MS"/>
                <a:cs typeface="Trebuchet MS"/>
              </a:rPr>
              <a:t>en </a:t>
            </a:r>
            <a:r>
              <a:rPr dirty="0" sz="1300" spc="-60" b="1">
                <a:solidFill>
                  <a:srgbClr val="005258"/>
                </a:solidFill>
                <a:latin typeface="Trebuchet MS"/>
                <a:cs typeface="Trebuchet MS"/>
              </a:rPr>
              <a:t>œuvre</a:t>
            </a:r>
            <a:r>
              <a:rPr dirty="0" sz="1300" spc="-50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b="1">
                <a:solidFill>
                  <a:srgbClr val="005258"/>
                </a:solidFill>
                <a:latin typeface="Trebuchet MS"/>
                <a:cs typeface="Trebuchet MS"/>
              </a:rPr>
              <a:t>dans</a:t>
            </a:r>
            <a:r>
              <a:rPr dirty="0" sz="1300" spc="-70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spc="-20" b="1">
                <a:solidFill>
                  <a:srgbClr val="005258"/>
                </a:solidFill>
                <a:latin typeface="Trebuchet MS"/>
                <a:cs typeface="Trebuchet MS"/>
              </a:rPr>
              <a:t>11</a:t>
            </a:r>
            <a:r>
              <a:rPr dirty="0" sz="1300" spc="-50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b="1">
                <a:solidFill>
                  <a:srgbClr val="005258"/>
                </a:solidFill>
                <a:latin typeface="Trebuchet MS"/>
                <a:cs typeface="Trebuchet MS"/>
              </a:rPr>
              <a:t>pays</a:t>
            </a:r>
            <a:r>
              <a:rPr dirty="0" sz="1300" spc="-55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spc="-30" b="1">
                <a:solidFill>
                  <a:srgbClr val="005258"/>
                </a:solidFill>
                <a:latin typeface="Trebuchet MS"/>
                <a:cs typeface="Trebuchet MS"/>
              </a:rPr>
              <a:t>du</a:t>
            </a:r>
            <a:r>
              <a:rPr dirty="0" sz="1300" spc="-55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b="1">
                <a:solidFill>
                  <a:srgbClr val="005258"/>
                </a:solidFill>
                <a:latin typeface="Trebuchet MS"/>
                <a:cs typeface="Trebuchet MS"/>
              </a:rPr>
              <a:t>Sahel</a:t>
            </a:r>
            <a:r>
              <a:rPr dirty="0" sz="1300" spc="-40" b="1">
                <a:solidFill>
                  <a:srgbClr val="005258"/>
                </a:solidFill>
                <a:latin typeface="Trebuchet MS"/>
                <a:cs typeface="Trebuchet MS"/>
              </a:rPr>
              <a:t> </a:t>
            </a:r>
            <a:r>
              <a:rPr dirty="0" sz="1300" spc="-50" b="1">
                <a:solidFill>
                  <a:srgbClr val="005258"/>
                </a:solidFill>
                <a:latin typeface="Trebuchet MS"/>
                <a:cs typeface="Trebuchet MS"/>
              </a:rPr>
              <a:t>: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964426" y="1248562"/>
            <a:ext cx="4114800" cy="619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dirty="0" sz="1300">
                <a:latin typeface="Trebuchet MS"/>
                <a:cs typeface="Trebuchet MS"/>
              </a:rPr>
              <a:t>Burkina</a:t>
            </a:r>
            <a:r>
              <a:rPr dirty="0" sz="1300" spc="110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Faso,</a:t>
            </a:r>
            <a:r>
              <a:rPr dirty="0" sz="1300" spc="105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Mali,</a:t>
            </a:r>
            <a:r>
              <a:rPr dirty="0" sz="1300" spc="114">
                <a:latin typeface="Trebuchet MS"/>
                <a:cs typeface="Trebuchet MS"/>
              </a:rPr>
              <a:t> </a:t>
            </a:r>
            <a:r>
              <a:rPr dirty="0" sz="1300" spc="-20">
                <a:latin typeface="Trebuchet MS"/>
                <a:cs typeface="Trebuchet MS"/>
              </a:rPr>
              <a:t>Mauritanie,</a:t>
            </a:r>
            <a:r>
              <a:rPr dirty="0" sz="1300" spc="105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Niger,</a:t>
            </a:r>
            <a:r>
              <a:rPr dirty="0" sz="1300" spc="100">
                <a:latin typeface="Trebuchet MS"/>
                <a:cs typeface="Trebuchet MS"/>
              </a:rPr>
              <a:t> </a:t>
            </a:r>
            <a:r>
              <a:rPr dirty="0" sz="1300">
                <a:latin typeface="Trebuchet MS"/>
                <a:cs typeface="Trebuchet MS"/>
              </a:rPr>
              <a:t>Tchad,</a:t>
            </a:r>
            <a:r>
              <a:rPr dirty="0" sz="1300" spc="110">
                <a:latin typeface="Trebuchet MS"/>
                <a:cs typeface="Trebuchet MS"/>
              </a:rPr>
              <a:t> </a:t>
            </a:r>
            <a:r>
              <a:rPr dirty="0" sz="1300" spc="-35">
                <a:latin typeface="Trebuchet MS"/>
                <a:cs typeface="Trebuchet MS"/>
              </a:rPr>
              <a:t>Djibouti, </a:t>
            </a:r>
            <a:r>
              <a:rPr dirty="0" sz="1300" spc="-65">
                <a:latin typeface="Trebuchet MS"/>
                <a:cs typeface="Trebuchet MS"/>
              </a:rPr>
              <a:t>Érythrée,</a:t>
            </a:r>
            <a:r>
              <a:rPr dirty="0" sz="1300" spc="-15">
                <a:latin typeface="Trebuchet MS"/>
                <a:cs typeface="Trebuchet MS"/>
              </a:rPr>
              <a:t> </a:t>
            </a:r>
            <a:r>
              <a:rPr dirty="0" sz="1300" spc="-50">
                <a:latin typeface="Trebuchet MS"/>
                <a:cs typeface="Trebuchet MS"/>
              </a:rPr>
              <a:t>Éthiopie,</a:t>
            </a:r>
            <a:r>
              <a:rPr dirty="0" sz="1300" spc="-35">
                <a:latin typeface="Trebuchet MS"/>
                <a:cs typeface="Trebuchet MS"/>
              </a:rPr>
              <a:t> </a:t>
            </a:r>
            <a:r>
              <a:rPr dirty="0" sz="1300" spc="-40">
                <a:latin typeface="Trebuchet MS"/>
                <a:cs typeface="Trebuchet MS"/>
              </a:rPr>
              <a:t>Nigéria,</a:t>
            </a:r>
            <a:r>
              <a:rPr dirty="0" sz="1300" spc="-30">
                <a:latin typeface="Trebuchet MS"/>
                <a:cs typeface="Trebuchet MS"/>
              </a:rPr>
              <a:t> </a:t>
            </a:r>
            <a:r>
              <a:rPr dirty="0" sz="1300" spc="-25">
                <a:latin typeface="Trebuchet MS"/>
                <a:cs typeface="Trebuchet MS"/>
              </a:rPr>
              <a:t>Sénégal,</a:t>
            </a:r>
            <a:r>
              <a:rPr dirty="0" sz="1300" spc="-40">
                <a:latin typeface="Trebuchet MS"/>
                <a:cs typeface="Trebuchet MS"/>
              </a:rPr>
              <a:t> </a:t>
            </a:r>
            <a:r>
              <a:rPr dirty="0" sz="1300" spc="-10">
                <a:latin typeface="Trebuchet MS"/>
                <a:cs typeface="Trebuchet MS"/>
              </a:rPr>
              <a:t>Soudan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339467" y="2449830"/>
            <a:ext cx="285369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60" b="1">
                <a:latin typeface="Trebuchet MS"/>
                <a:cs typeface="Trebuchet MS"/>
              </a:rPr>
              <a:t>Interventions</a:t>
            </a:r>
            <a:r>
              <a:rPr dirty="0" sz="2000" spc="-35" b="1">
                <a:latin typeface="Trebuchet MS"/>
                <a:cs typeface="Trebuchet MS"/>
              </a:rPr>
              <a:t> </a:t>
            </a:r>
            <a:r>
              <a:rPr dirty="0" sz="2000" spc="-45" b="1">
                <a:latin typeface="Trebuchet MS"/>
                <a:cs typeface="Trebuchet MS"/>
              </a:rPr>
              <a:t>prioritaires</a:t>
            </a:r>
            <a:endParaRPr sz="2000">
              <a:latin typeface="Trebuchet MS"/>
              <a:cs typeface="Trebuchet MS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73579" y="3070860"/>
            <a:ext cx="2525268" cy="2353055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2984754" y="4069460"/>
            <a:ext cx="520065" cy="269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0480" marR="5080" indent="-18415">
              <a:lnSpc>
                <a:spcPct val="100000"/>
              </a:lnSpc>
              <a:spcBef>
                <a:spcPts val="100"/>
              </a:spcBef>
            </a:pPr>
            <a:r>
              <a:rPr dirty="0" sz="800" spc="-10" b="1">
                <a:solidFill>
                  <a:srgbClr val="FFFFFF"/>
                </a:solidFill>
                <a:latin typeface="Trebuchet MS"/>
                <a:cs typeface="Trebuchet MS"/>
              </a:rPr>
              <a:t>CAPACITY BUILDING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64337" y="2991358"/>
            <a:ext cx="1669414" cy="6673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960755">
              <a:lnSpc>
                <a:spcPct val="100000"/>
              </a:lnSpc>
              <a:spcBef>
                <a:spcPts val="105"/>
              </a:spcBef>
            </a:pPr>
            <a:r>
              <a:rPr dirty="0" sz="1050" b="1">
                <a:latin typeface="Trebuchet MS"/>
                <a:cs typeface="Trebuchet MS"/>
              </a:rPr>
              <a:t>PRIORITÉ</a:t>
            </a:r>
            <a:r>
              <a:rPr dirty="0" sz="1050" spc="70" b="1">
                <a:latin typeface="Trebuchet MS"/>
                <a:cs typeface="Trebuchet MS"/>
              </a:rPr>
              <a:t> </a:t>
            </a:r>
            <a:r>
              <a:rPr dirty="0" sz="1050" spc="-50" b="1">
                <a:latin typeface="Trebuchet MS"/>
                <a:cs typeface="Trebuchet MS"/>
              </a:rPr>
              <a:t>1</a:t>
            </a:r>
            <a:endParaRPr sz="1050">
              <a:latin typeface="Trebuchet MS"/>
              <a:cs typeface="Trebuchet MS"/>
            </a:endParaRPr>
          </a:p>
          <a:p>
            <a:pPr algn="r" marL="12700" marR="5080" indent="127635">
              <a:lnSpc>
                <a:spcPct val="100000"/>
              </a:lnSpc>
            </a:pPr>
            <a:r>
              <a:rPr dirty="0" sz="1050">
                <a:latin typeface="Trebuchet MS"/>
                <a:cs typeface="Trebuchet MS"/>
              </a:rPr>
              <a:t>Augmenter</a:t>
            </a:r>
            <a:r>
              <a:rPr dirty="0" sz="1050" spc="-95">
                <a:latin typeface="Trebuchet MS"/>
                <a:cs typeface="Trebuchet MS"/>
              </a:rPr>
              <a:t> </a:t>
            </a:r>
            <a:r>
              <a:rPr dirty="0" sz="1050" spc="-20">
                <a:latin typeface="Trebuchet MS"/>
                <a:cs typeface="Trebuchet MS"/>
              </a:rPr>
              <a:t>la</a:t>
            </a:r>
            <a:r>
              <a:rPr dirty="0" sz="1050" spc="-50">
                <a:latin typeface="Trebuchet MS"/>
                <a:cs typeface="Trebuchet MS"/>
              </a:rPr>
              <a:t> </a:t>
            </a:r>
            <a:r>
              <a:rPr dirty="0" sz="1050" spc="-10">
                <a:latin typeface="Trebuchet MS"/>
                <a:cs typeface="Trebuchet MS"/>
              </a:rPr>
              <a:t>capacité</a:t>
            </a:r>
            <a:r>
              <a:rPr dirty="0" sz="1050" spc="-70">
                <a:latin typeface="Trebuchet MS"/>
                <a:cs typeface="Trebuchet MS"/>
              </a:rPr>
              <a:t> </a:t>
            </a:r>
            <a:r>
              <a:rPr dirty="0" sz="1050" spc="-25">
                <a:latin typeface="Trebuchet MS"/>
                <a:cs typeface="Trebuchet MS"/>
              </a:rPr>
              <a:t>de </a:t>
            </a:r>
            <a:r>
              <a:rPr dirty="0" sz="1050" spc="-10">
                <a:latin typeface="Trebuchet MS"/>
                <a:cs typeface="Trebuchet MS"/>
              </a:rPr>
              <a:t>production</a:t>
            </a:r>
            <a:r>
              <a:rPr dirty="0" sz="1050" spc="-55">
                <a:latin typeface="Trebuchet MS"/>
                <a:cs typeface="Trebuchet MS"/>
              </a:rPr>
              <a:t> </a:t>
            </a:r>
            <a:r>
              <a:rPr dirty="0" sz="1050" spc="-40">
                <a:latin typeface="Trebuchet MS"/>
                <a:cs typeface="Trebuchet MS"/>
              </a:rPr>
              <a:t>d’énergie</a:t>
            </a:r>
            <a:r>
              <a:rPr dirty="0" sz="1050" spc="-35">
                <a:latin typeface="Trebuchet MS"/>
                <a:cs typeface="Trebuchet MS"/>
              </a:rPr>
              <a:t> </a:t>
            </a:r>
            <a:r>
              <a:rPr dirty="0" sz="1050" spc="-10">
                <a:latin typeface="Trebuchet MS"/>
                <a:cs typeface="Trebuchet MS"/>
              </a:rPr>
              <a:t>solaire connectée</a:t>
            </a:r>
            <a:r>
              <a:rPr dirty="0" sz="1050" spc="-70">
                <a:latin typeface="Trebuchet MS"/>
                <a:cs typeface="Trebuchet MS"/>
              </a:rPr>
              <a:t> </a:t>
            </a:r>
            <a:r>
              <a:rPr dirty="0" sz="1050">
                <a:latin typeface="Trebuchet MS"/>
                <a:cs typeface="Trebuchet MS"/>
              </a:rPr>
              <a:t>au</a:t>
            </a:r>
            <a:r>
              <a:rPr dirty="0" sz="1050" spc="-30">
                <a:latin typeface="Trebuchet MS"/>
                <a:cs typeface="Trebuchet MS"/>
              </a:rPr>
              <a:t> </a:t>
            </a:r>
            <a:r>
              <a:rPr dirty="0" sz="1050" spc="-10">
                <a:latin typeface="Trebuchet MS"/>
                <a:cs typeface="Trebuchet MS"/>
              </a:rPr>
              <a:t>réseau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251197" y="3014599"/>
            <a:ext cx="1299210" cy="8642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>
                <a:latin typeface="Trebuchet MS"/>
                <a:cs typeface="Trebuchet MS"/>
              </a:rPr>
              <a:t>PRIORITÉ</a:t>
            </a:r>
            <a:r>
              <a:rPr dirty="0" sz="1100" spc="55" b="1">
                <a:latin typeface="Trebuchet MS"/>
                <a:cs typeface="Trebuchet MS"/>
              </a:rPr>
              <a:t> </a:t>
            </a:r>
            <a:r>
              <a:rPr dirty="0" sz="1100" spc="-50" b="1">
                <a:latin typeface="Trebuchet MS"/>
                <a:cs typeface="Trebuchet MS"/>
              </a:rPr>
              <a:t>2</a:t>
            </a:r>
            <a:endParaRPr sz="11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dirty="0" sz="1100" spc="-10">
                <a:latin typeface="Trebuchet MS"/>
                <a:cs typeface="Trebuchet MS"/>
              </a:rPr>
              <a:t>Renforcer</a:t>
            </a:r>
            <a:r>
              <a:rPr dirty="0" sz="1100" spc="-55">
                <a:latin typeface="Trebuchet MS"/>
                <a:cs typeface="Trebuchet MS"/>
              </a:rPr>
              <a:t> et </a:t>
            </a:r>
            <a:r>
              <a:rPr dirty="0" sz="1100" spc="-25">
                <a:latin typeface="Trebuchet MS"/>
                <a:cs typeface="Trebuchet MS"/>
              </a:rPr>
              <a:t>étendre </a:t>
            </a:r>
            <a:r>
              <a:rPr dirty="0" sz="1100">
                <a:latin typeface="Trebuchet MS"/>
                <a:cs typeface="Trebuchet MS"/>
              </a:rPr>
              <a:t>les</a:t>
            </a:r>
            <a:r>
              <a:rPr dirty="0" sz="1100" spc="-30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réseaux nationaux</a:t>
            </a:r>
            <a:r>
              <a:rPr dirty="0" sz="1100" spc="-5">
                <a:latin typeface="Trebuchet MS"/>
                <a:cs typeface="Trebuchet MS"/>
              </a:rPr>
              <a:t> </a:t>
            </a:r>
            <a:r>
              <a:rPr dirty="0" sz="1100" spc="-25">
                <a:latin typeface="Trebuchet MS"/>
                <a:cs typeface="Trebuchet MS"/>
              </a:rPr>
              <a:t>et </a:t>
            </a:r>
            <a:r>
              <a:rPr dirty="0" sz="1100" spc="-10">
                <a:latin typeface="Trebuchet MS"/>
                <a:cs typeface="Trebuchet MS"/>
              </a:rPr>
              <a:t>régionaux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680965" y="4122546"/>
            <a:ext cx="894080" cy="82676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b="1">
                <a:latin typeface="Trebuchet MS"/>
                <a:cs typeface="Trebuchet MS"/>
              </a:rPr>
              <a:t>PRIORITÉ</a:t>
            </a:r>
            <a:r>
              <a:rPr dirty="0" sz="1050" spc="70" b="1">
                <a:latin typeface="Trebuchet MS"/>
                <a:cs typeface="Trebuchet MS"/>
              </a:rPr>
              <a:t> </a:t>
            </a:r>
            <a:r>
              <a:rPr dirty="0" sz="1050" spc="-50" b="1">
                <a:latin typeface="Trebuchet MS"/>
                <a:cs typeface="Trebuchet MS"/>
              </a:rPr>
              <a:t>3</a:t>
            </a:r>
            <a:endParaRPr sz="105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dirty="0" sz="1050" spc="-20">
                <a:latin typeface="Trebuchet MS"/>
                <a:cs typeface="Trebuchet MS"/>
              </a:rPr>
              <a:t>Déployer</a:t>
            </a:r>
            <a:r>
              <a:rPr dirty="0" sz="1050" spc="-25">
                <a:latin typeface="Trebuchet MS"/>
                <a:cs typeface="Trebuchet MS"/>
              </a:rPr>
              <a:t> des </a:t>
            </a:r>
            <a:r>
              <a:rPr dirty="0" sz="1050" spc="-10">
                <a:latin typeface="Trebuchet MS"/>
                <a:cs typeface="Trebuchet MS"/>
              </a:rPr>
              <a:t>solutions énergétiques décentralisées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476880" y="5460288"/>
            <a:ext cx="1901825" cy="666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b="1">
                <a:latin typeface="Trebuchet MS"/>
                <a:cs typeface="Trebuchet MS"/>
              </a:rPr>
              <a:t>PRIORITÉ</a:t>
            </a:r>
            <a:r>
              <a:rPr dirty="0" sz="1050" spc="70" b="1">
                <a:latin typeface="Trebuchet MS"/>
                <a:cs typeface="Trebuchet MS"/>
              </a:rPr>
              <a:t> </a:t>
            </a:r>
            <a:r>
              <a:rPr dirty="0" sz="1050" spc="-50" b="1">
                <a:latin typeface="Trebuchet MS"/>
                <a:cs typeface="Trebuchet MS"/>
              </a:rPr>
              <a:t>4</a:t>
            </a:r>
            <a:endParaRPr sz="105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dirty="0" sz="1050" spc="-25">
                <a:latin typeface="Trebuchet MS"/>
                <a:cs typeface="Trebuchet MS"/>
              </a:rPr>
              <a:t>Améliorer</a:t>
            </a:r>
            <a:r>
              <a:rPr dirty="0" sz="1050" spc="-45">
                <a:latin typeface="Trebuchet MS"/>
                <a:cs typeface="Trebuchet MS"/>
              </a:rPr>
              <a:t> </a:t>
            </a:r>
            <a:r>
              <a:rPr dirty="0" sz="1050" spc="-20">
                <a:latin typeface="Trebuchet MS"/>
                <a:cs typeface="Trebuchet MS"/>
              </a:rPr>
              <a:t>la</a:t>
            </a:r>
            <a:r>
              <a:rPr dirty="0" sz="1050" spc="-25">
                <a:latin typeface="Trebuchet MS"/>
                <a:cs typeface="Trebuchet MS"/>
              </a:rPr>
              <a:t> </a:t>
            </a:r>
            <a:r>
              <a:rPr dirty="0" sz="1050" spc="-10">
                <a:latin typeface="Trebuchet MS"/>
                <a:cs typeface="Trebuchet MS"/>
              </a:rPr>
              <a:t>capacité</a:t>
            </a:r>
            <a:r>
              <a:rPr dirty="0" sz="1050" spc="-45">
                <a:latin typeface="Trebuchet MS"/>
                <a:cs typeface="Trebuchet MS"/>
              </a:rPr>
              <a:t> </a:t>
            </a:r>
            <a:r>
              <a:rPr dirty="0" sz="1050" spc="-10">
                <a:latin typeface="Trebuchet MS"/>
                <a:cs typeface="Trebuchet MS"/>
              </a:rPr>
              <a:t>financière </a:t>
            </a:r>
            <a:r>
              <a:rPr dirty="0" sz="1050" spc="-45">
                <a:latin typeface="Trebuchet MS"/>
                <a:cs typeface="Trebuchet MS"/>
              </a:rPr>
              <a:t>et</a:t>
            </a:r>
            <a:r>
              <a:rPr dirty="0" sz="1050" spc="5">
                <a:latin typeface="Trebuchet MS"/>
                <a:cs typeface="Trebuchet MS"/>
              </a:rPr>
              <a:t> </a:t>
            </a:r>
            <a:r>
              <a:rPr dirty="0" sz="1050" spc="-30">
                <a:latin typeface="Trebuchet MS"/>
                <a:cs typeface="Trebuchet MS"/>
              </a:rPr>
              <a:t>opérationnelle </a:t>
            </a:r>
            <a:r>
              <a:rPr dirty="0" sz="1050" spc="-25">
                <a:latin typeface="Trebuchet MS"/>
                <a:cs typeface="Trebuchet MS"/>
              </a:rPr>
              <a:t>des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050" spc="-10">
                <a:latin typeface="Trebuchet MS"/>
                <a:cs typeface="Trebuchet MS"/>
              </a:rPr>
              <a:t>opérateurs</a:t>
            </a:r>
            <a:r>
              <a:rPr dirty="0" sz="1050" spc="-65">
                <a:latin typeface="Trebuchet MS"/>
                <a:cs typeface="Trebuchet MS"/>
              </a:rPr>
              <a:t> </a:t>
            </a:r>
            <a:r>
              <a:rPr dirty="0" sz="1050">
                <a:latin typeface="Trebuchet MS"/>
                <a:cs typeface="Trebuchet MS"/>
              </a:rPr>
              <a:t>publics</a:t>
            </a:r>
            <a:r>
              <a:rPr dirty="0" sz="1050" spc="-50">
                <a:latin typeface="Trebuchet MS"/>
                <a:cs typeface="Trebuchet MS"/>
              </a:rPr>
              <a:t> </a:t>
            </a:r>
            <a:r>
              <a:rPr dirty="0" sz="1050" spc="-10">
                <a:latin typeface="Trebuchet MS"/>
                <a:cs typeface="Trebuchet MS"/>
              </a:rPr>
              <a:t>d’électricité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43585" y="4087495"/>
            <a:ext cx="1383030" cy="986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74370">
              <a:lnSpc>
                <a:spcPct val="100000"/>
              </a:lnSpc>
              <a:spcBef>
                <a:spcPts val="105"/>
              </a:spcBef>
            </a:pPr>
            <a:r>
              <a:rPr dirty="0" sz="1050" b="1">
                <a:latin typeface="Trebuchet MS"/>
                <a:cs typeface="Trebuchet MS"/>
              </a:rPr>
              <a:t>PRIORITÉ</a:t>
            </a:r>
            <a:r>
              <a:rPr dirty="0" sz="1050" spc="75" b="1">
                <a:latin typeface="Trebuchet MS"/>
                <a:cs typeface="Trebuchet MS"/>
              </a:rPr>
              <a:t> </a:t>
            </a:r>
            <a:r>
              <a:rPr dirty="0" sz="1050" spc="-50" b="1">
                <a:latin typeface="Trebuchet MS"/>
                <a:cs typeface="Trebuchet MS"/>
              </a:rPr>
              <a:t>5</a:t>
            </a:r>
            <a:endParaRPr sz="1050">
              <a:latin typeface="Trebuchet MS"/>
              <a:cs typeface="Trebuchet MS"/>
            </a:endParaRPr>
          </a:p>
          <a:p>
            <a:pPr algn="r" marR="5080">
              <a:lnSpc>
                <a:spcPct val="100000"/>
              </a:lnSpc>
            </a:pPr>
            <a:r>
              <a:rPr dirty="0" sz="1050" spc="-10">
                <a:latin typeface="Trebuchet MS"/>
                <a:cs typeface="Trebuchet MS"/>
              </a:rPr>
              <a:t>Renforcer</a:t>
            </a:r>
            <a:endParaRPr sz="1050">
              <a:latin typeface="Trebuchet MS"/>
              <a:cs typeface="Trebuchet MS"/>
            </a:endParaRPr>
          </a:p>
          <a:p>
            <a:pPr algn="r" marR="5080">
              <a:lnSpc>
                <a:spcPct val="100000"/>
              </a:lnSpc>
            </a:pPr>
            <a:r>
              <a:rPr dirty="0" sz="1050" spc="-10">
                <a:latin typeface="Trebuchet MS"/>
                <a:cs typeface="Trebuchet MS"/>
              </a:rPr>
              <a:t>l’environnement</a:t>
            </a:r>
            <a:endParaRPr sz="1050">
              <a:latin typeface="Trebuchet MS"/>
              <a:cs typeface="Trebuchet MS"/>
            </a:endParaRPr>
          </a:p>
          <a:p>
            <a:pPr algn="r" marL="12700" marR="5715" indent="694690">
              <a:lnSpc>
                <a:spcPct val="100000"/>
              </a:lnSpc>
            </a:pPr>
            <a:r>
              <a:rPr dirty="0" sz="1050" spc="-20">
                <a:latin typeface="Trebuchet MS"/>
                <a:cs typeface="Trebuchet MS"/>
              </a:rPr>
              <a:t>favorable</a:t>
            </a:r>
            <a:r>
              <a:rPr dirty="0" sz="1050" spc="-5">
                <a:latin typeface="Trebuchet MS"/>
                <a:cs typeface="Trebuchet MS"/>
              </a:rPr>
              <a:t> </a:t>
            </a:r>
            <a:r>
              <a:rPr dirty="0" sz="1050" spc="-50">
                <a:latin typeface="Trebuchet MS"/>
                <a:cs typeface="Trebuchet MS"/>
              </a:rPr>
              <a:t>à </a:t>
            </a:r>
            <a:r>
              <a:rPr dirty="0" sz="1050" spc="-10">
                <a:latin typeface="Trebuchet MS"/>
                <a:cs typeface="Trebuchet MS"/>
              </a:rPr>
              <a:t>l’accroissement</a:t>
            </a:r>
            <a:r>
              <a:rPr dirty="0" sz="1050" spc="-65">
                <a:latin typeface="Trebuchet MS"/>
                <a:cs typeface="Trebuchet MS"/>
              </a:rPr>
              <a:t> </a:t>
            </a:r>
            <a:r>
              <a:rPr dirty="0" sz="1050" spc="-25">
                <a:latin typeface="Trebuchet MS"/>
                <a:cs typeface="Trebuchet MS"/>
              </a:rPr>
              <a:t>des </a:t>
            </a:r>
            <a:r>
              <a:rPr dirty="0" sz="1050">
                <a:latin typeface="Trebuchet MS"/>
                <a:cs typeface="Trebuchet MS"/>
              </a:rPr>
              <a:t>investissements</a:t>
            </a:r>
            <a:r>
              <a:rPr dirty="0" sz="1050" spc="60">
                <a:latin typeface="Trebuchet MS"/>
                <a:cs typeface="Trebuchet MS"/>
              </a:rPr>
              <a:t> </a:t>
            </a:r>
            <a:r>
              <a:rPr dirty="0" sz="1050" spc="-10">
                <a:latin typeface="Trebuchet MS"/>
                <a:cs typeface="Trebuchet MS"/>
              </a:rPr>
              <a:t>privés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5910834" y="4154423"/>
            <a:ext cx="565785" cy="114300"/>
          </a:xfrm>
          <a:custGeom>
            <a:avLst/>
            <a:gdLst/>
            <a:ahLst/>
            <a:cxnLst/>
            <a:rect l="l" t="t" r="r" b="b"/>
            <a:pathLst>
              <a:path w="565785" h="114300">
                <a:moveTo>
                  <a:pt x="451103" y="0"/>
                </a:moveTo>
                <a:lnTo>
                  <a:pt x="451103" y="114300"/>
                </a:lnTo>
                <a:lnTo>
                  <a:pt x="527303" y="76200"/>
                </a:lnTo>
                <a:lnTo>
                  <a:pt x="470153" y="76200"/>
                </a:lnTo>
                <a:lnTo>
                  <a:pt x="470153" y="38100"/>
                </a:lnTo>
                <a:lnTo>
                  <a:pt x="527303" y="38100"/>
                </a:lnTo>
                <a:lnTo>
                  <a:pt x="451103" y="0"/>
                </a:lnTo>
                <a:close/>
              </a:path>
              <a:path w="565785" h="114300">
                <a:moveTo>
                  <a:pt x="451103" y="38100"/>
                </a:moveTo>
                <a:lnTo>
                  <a:pt x="0" y="38100"/>
                </a:lnTo>
                <a:lnTo>
                  <a:pt x="0" y="76200"/>
                </a:lnTo>
                <a:lnTo>
                  <a:pt x="451103" y="76200"/>
                </a:lnTo>
                <a:lnTo>
                  <a:pt x="451103" y="38100"/>
                </a:lnTo>
                <a:close/>
              </a:path>
              <a:path w="565785" h="114300">
                <a:moveTo>
                  <a:pt x="527303" y="38100"/>
                </a:moveTo>
                <a:lnTo>
                  <a:pt x="470153" y="38100"/>
                </a:lnTo>
                <a:lnTo>
                  <a:pt x="470153" y="76200"/>
                </a:lnTo>
                <a:lnTo>
                  <a:pt x="527303" y="76200"/>
                </a:lnTo>
                <a:lnTo>
                  <a:pt x="565403" y="57150"/>
                </a:lnTo>
                <a:lnTo>
                  <a:pt x="527303" y="3810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7330185" y="2535427"/>
            <a:ext cx="343535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Trebuchet MS"/>
                <a:cs typeface="Trebuchet MS"/>
              </a:rPr>
              <a:t>Résultats</a:t>
            </a:r>
            <a:r>
              <a:rPr dirty="0" sz="2000" spc="-105" b="1">
                <a:latin typeface="Trebuchet MS"/>
                <a:cs typeface="Trebuchet MS"/>
              </a:rPr>
              <a:t> </a:t>
            </a:r>
            <a:r>
              <a:rPr dirty="0" sz="2000" spc="-45" b="1">
                <a:latin typeface="Trebuchet MS"/>
                <a:cs typeface="Trebuchet MS"/>
              </a:rPr>
              <a:t>attendus</a:t>
            </a:r>
            <a:r>
              <a:rPr dirty="0" sz="2000" spc="-105" b="1">
                <a:latin typeface="Trebuchet MS"/>
                <a:cs typeface="Trebuchet MS"/>
              </a:rPr>
              <a:t> et</a:t>
            </a:r>
            <a:r>
              <a:rPr dirty="0" sz="2000" spc="-95" b="1">
                <a:latin typeface="Trebuchet MS"/>
                <a:cs typeface="Trebuchet MS"/>
              </a:rPr>
              <a:t> </a:t>
            </a:r>
            <a:r>
              <a:rPr dirty="0" sz="2000" spc="-10" b="1">
                <a:latin typeface="Trebuchet MS"/>
                <a:cs typeface="Trebuchet MS"/>
              </a:rPr>
              <a:t>impacts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603997" y="3269970"/>
            <a:ext cx="1134745" cy="675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9099"/>
              </a:lnSpc>
              <a:spcBef>
                <a:spcPts val="100"/>
              </a:spcBef>
            </a:pPr>
            <a:r>
              <a:rPr dirty="0" sz="1100" spc="-10" b="1">
                <a:solidFill>
                  <a:srgbClr val="009DD9"/>
                </a:solidFill>
                <a:latin typeface="Trebuchet MS"/>
                <a:cs typeface="Trebuchet MS"/>
              </a:rPr>
              <a:t>Accélérer </a:t>
            </a:r>
            <a:r>
              <a:rPr dirty="0" sz="1100" spc="-10">
                <a:latin typeface="Trebuchet MS"/>
                <a:cs typeface="Trebuchet MS"/>
              </a:rPr>
              <a:t>développement socioéconomique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6807707" y="3168395"/>
            <a:ext cx="706120" cy="698500"/>
            <a:chOff x="6807707" y="3168395"/>
            <a:chExt cx="706120" cy="698500"/>
          </a:xfrm>
        </p:grpSpPr>
        <p:sp>
          <p:nvSpPr>
            <p:cNvPr id="19" name="object 19" descr=""/>
            <p:cNvSpPr/>
            <p:nvPr/>
          </p:nvSpPr>
          <p:spPr>
            <a:xfrm>
              <a:off x="6807707" y="3168395"/>
              <a:ext cx="706120" cy="698500"/>
            </a:xfrm>
            <a:custGeom>
              <a:avLst/>
              <a:gdLst/>
              <a:ahLst/>
              <a:cxnLst/>
              <a:rect l="l" t="t" r="r" b="b"/>
              <a:pathLst>
                <a:path w="706120" h="698500">
                  <a:moveTo>
                    <a:pt x="352806" y="0"/>
                  </a:moveTo>
                  <a:lnTo>
                    <a:pt x="304938" y="3185"/>
                  </a:lnTo>
                  <a:lnTo>
                    <a:pt x="259027" y="12463"/>
                  </a:lnTo>
                  <a:lnTo>
                    <a:pt x="215491" y="27420"/>
                  </a:lnTo>
                  <a:lnTo>
                    <a:pt x="174752" y="47639"/>
                  </a:lnTo>
                  <a:lnTo>
                    <a:pt x="137230" y="72705"/>
                  </a:lnTo>
                  <a:lnTo>
                    <a:pt x="103346" y="102203"/>
                  </a:lnTo>
                  <a:lnTo>
                    <a:pt x="73521" y="135717"/>
                  </a:lnTo>
                  <a:lnTo>
                    <a:pt x="48175" y="172832"/>
                  </a:lnTo>
                  <a:lnTo>
                    <a:pt x="27729" y="213133"/>
                  </a:lnTo>
                  <a:lnTo>
                    <a:pt x="12604" y="256204"/>
                  </a:lnTo>
                  <a:lnTo>
                    <a:pt x="3221" y="301630"/>
                  </a:lnTo>
                  <a:lnTo>
                    <a:pt x="0" y="348995"/>
                  </a:lnTo>
                  <a:lnTo>
                    <a:pt x="3221" y="396361"/>
                  </a:lnTo>
                  <a:lnTo>
                    <a:pt x="12604" y="441787"/>
                  </a:lnTo>
                  <a:lnTo>
                    <a:pt x="27729" y="484858"/>
                  </a:lnTo>
                  <a:lnTo>
                    <a:pt x="48175" y="525159"/>
                  </a:lnTo>
                  <a:lnTo>
                    <a:pt x="73521" y="562274"/>
                  </a:lnTo>
                  <a:lnTo>
                    <a:pt x="103346" y="595788"/>
                  </a:lnTo>
                  <a:lnTo>
                    <a:pt x="137230" y="625286"/>
                  </a:lnTo>
                  <a:lnTo>
                    <a:pt x="174751" y="650352"/>
                  </a:lnTo>
                  <a:lnTo>
                    <a:pt x="215491" y="670571"/>
                  </a:lnTo>
                  <a:lnTo>
                    <a:pt x="259027" y="685528"/>
                  </a:lnTo>
                  <a:lnTo>
                    <a:pt x="304938" y="694806"/>
                  </a:lnTo>
                  <a:lnTo>
                    <a:pt x="352806" y="697991"/>
                  </a:lnTo>
                  <a:lnTo>
                    <a:pt x="400673" y="694806"/>
                  </a:lnTo>
                  <a:lnTo>
                    <a:pt x="446584" y="685528"/>
                  </a:lnTo>
                  <a:lnTo>
                    <a:pt x="490120" y="670571"/>
                  </a:lnTo>
                  <a:lnTo>
                    <a:pt x="530859" y="650352"/>
                  </a:lnTo>
                  <a:lnTo>
                    <a:pt x="568381" y="625286"/>
                  </a:lnTo>
                  <a:lnTo>
                    <a:pt x="602265" y="595788"/>
                  </a:lnTo>
                  <a:lnTo>
                    <a:pt x="632090" y="562274"/>
                  </a:lnTo>
                  <a:lnTo>
                    <a:pt x="657436" y="525159"/>
                  </a:lnTo>
                  <a:lnTo>
                    <a:pt x="677882" y="484858"/>
                  </a:lnTo>
                  <a:lnTo>
                    <a:pt x="693007" y="441787"/>
                  </a:lnTo>
                  <a:lnTo>
                    <a:pt x="702390" y="396361"/>
                  </a:lnTo>
                  <a:lnTo>
                    <a:pt x="705612" y="348995"/>
                  </a:lnTo>
                  <a:lnTo>
                    <a:pt x="702390" y="301630"/>
                  </a:lnTo>
                  <a:lnTo>
                    <a:pt x="693007" y="256204"/>
                  </a:lnTo>
                  <a:lnTo>
                    <a:pt x="677882" y="213133"/>
                  </a:lnTo>
                  <a:lnTo>
                    <a:pt x="657436" y="172832"/>
                  </a:lnTo>
                  <a:lnTo>
                    <a:pt x="632090" y="135717"/>
                  </a:lnTo>
                  <a:lnTo>
                    <a:pt x="602265" y="102203"/>
                  </a:lnTo>
                  <a:lnTo>
                    <a:pt x="568381" y="72705"/>
                  </a:lnTo>
                  <a:lnTo>
                    <a:pt x="530860" y="47639"/>
                  </a:lnTo>
                  <a:lnTo>
                    <a:pt x="490120" y="27420"/>
                  </a:lnTo>
                  <a:lnTo>
                    <a:pt x="446584" y="12463"/>
                  </a:lnTo>
                  <a:lnTo>
                    <a:pt x="400673" y="3185"/>
                  </a:lnTo>
                  <a:lnTo>
                    <a:pt x="352806" y="0"/>
                  </a:lnTo>
                  <a:close/>
                </a:path>
              </a:pathLst>
            </a:custGeom>
            <a:solidFill>
              <a:srgbClr val="009D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6955001" y="3314171"/>
              <a:ext cx="428625" cy="429895"/>
            </a:xfrm>
            <a:custGeom>
              <a:avLst/>
              <a:gdLst/>
              <a:ahLst/>
              <a:cxnLst/>
              <a:rect l="l" t="t" r="r" b="b"/>
              <a:pathLst>
                <a:path w="428625" h="429895">
                  <a:moveTo>
                    <a:pt x="425767" y="419053"/>
                  </a:moveTo>
                  <a:lnTo>
                    <a:pt x="2396" y="419053"/>
                  </a:lnTo>
                  <a:lnTo>
                    <a:pt x="0" y="421458"/>
                  </a:lnTo>
                  <a:lnTo>
                    <a:pt x="0" y="427393"/>
                  </a:lnTo>
                  <a:lnTo>
                    <a:pt x="2396" y="429798"/>
                  </a:lnTo>
                  <a:lnTo>
                    <a:pt x="425767" y="429798"/>
                  </a:lnTo>
                  <a:lnTo>
                    <a:pt x="428161" y="427393"/>
                  </a:lnTo>
                  <a:lnTo>
                    <a:pt x="428161" y="421459"/>
                  </a:lnTo>
                  <a:lnTo>
                    <a:pt x="425767" y="419053"/>
                  </a:lnTo>
                  <a:close/>
                </a:path>
                <a:path w="428625" h="429895">
                  <a:moveTo>
                    <a:pt x="117359" y="0"/>
                  </a:moveTo>
                  <a:lnTo>
                    <a:pt x="23414" y="0"/>
                  </a:lnTo>
                  <a:lnTo>
                    <a:pt x="20480" y="34"/>
                  </a:lnTo>
                  <a:lnTo>
                    <a:pt x="18141" y="2403"/>
                  </a:lnTo>
                  <a:lnTo>
                    <a:pt x="18118" y="419053"/>
                  </a:lnTo>
                  <a:lnTo>
                    <a:pt x="28767" y="419053"/>
                  </a:lnTo>
                  <a:lnTo>
                    <a:pt x="28766" y="10744"/>
                  </a:lnTo>
                  <a:lnTo>
                    <a:pt x="119753" y="10744"/>
                  </a:lnTo>
                  <a:lnTo>
                    <a:pt x="119753" y="2403"/>
                  </a:lnTo>
                  <a:lnTo>
                    <a:pt x="117359" y="0"/>
                  </a:lnTo>
                  <a:close/>
                </a:path>
                <a:path w="428625" h="429895">
                  <a:moveTo>
                    <a:pt x="119753" y="10744"/>
                  </a:moveTo>
                  <a:lnTo>
                    <a:pt x="109047" y="10744"/>
                  </a:lnTo>
                  <a:lnTo>
                    <a:pt x="109047" y="419053"/>
                  </a:lnTo>
                  <a:lnTo>
                    <a:pt x="119754" y="419053"/>
                  </a:lnTo>
                  <a:lnTo>
                    <a:pt x="119753" y="10744"/>
                  </a:lnTo>
                  <a:close/>
                </a:path>
                <a:path w="428625" h="429895">
                  <a:moveTo>
                    <a:pt x="166021" y="70675"/>
                  </a:moveTo>
                  <a:lnTo>
                    <a:pt x="163615" y="73067"/>
                  </a:lnTo>
                  <a:lnTo>
                    <a:pt x="163616" y="419053"/>
                  </a:lnTo>
                  <a:lnTo>
                    <a:pt x="174320" y="419053"/>
                  </a:lnTo>
                  <a:lnTo>
                    <a:pt x="174319" y="81432"/>
                  </a:lnTo>
                  <a:lnTo>
                    <a:pt x="265298" y="81432"/>
                  </a:lnTo>
                  <a:lnTo>
                    <a:pt x="265275" y="73067"/>
                  </a:lnTo>
                  <a:lnTo>
                    <a:pt x="262904" y="70687"/>
                  </a:lnTo>
                  <a:lnTo>
                    <a:pt x="166021" y="70675"/>
                  </a:lnTo>
                  <a:close/>
                </a:path>
                <a:path w="428625" h="429895">
                  <a:moveTo>
                    <a:pt x="265298" y="81432"/>
                  </a:moveTo>
                  <a:lnTo>
                    <a:pt x="254583" y="81432"/>
                  </a:lnTo>
                  <a:lnTo>
                    <a:pt x="254583" y="419053"/>
                  </a:lnTo>
                  <a:lnTo>
                    <a:pt x="265299" y="419053"/>
                  </a:lnTo>
                  <a:lnTo>
                    <a:pt x="265298" y="81432"/>
                  </a:lnTo>
                  <a:close/>
                </a:path>
                <a:path w="428625" h="429895">
                  <a:moveTo>
                    <a:pt x="408438" y="141923"/>
                  </a:moveTo>
                  <a:lnTo>
                    <a:pt x="311543" y="141923"/>
                  </a:lnTo>
                  <a:lnTo>
                    <a:pt x="309149" y="144326"/>
                  </a:lnTo>
                  <a:lnTo>
                    <a:pt x="309150" y="419053"/>
                  </a:lnTo>
                  <a:lnTo>
                    <a:pt x="319854" y="419053"/>
                  </a:lnTo>
                  <a:lnTo>
                    <a:pt x="319853" y="152668"/>
                  </a:lnTo>
                  <a:lnTo>
                    <a:pt x="410832" y="152668"/>
                  </a:lnTo>
                  <a:lnTo>
                    <a:pt x="410832" y="144326"/>
                  </a:lnTo>
                  <a:lnTo>
                    <a:pt x="408438" y="141923"/>
                  </a:lnTo>
                  <a:close/>
                </a:path>
                <a:path w="428625" h="429895">
                  <a:moveTo>
                    <a:pt x="410832" y="152668"/>
                  </a:moveTo>
                  <a:lnTo>
                    <a:pt x="400128" y="152668"/>
                  </a:lnTo>
                  <a:lnTo>
                    <a:pt x="400129" y="419053"/>
                  </a:lnTo>
                  <a:lnTo>
                    <a:pt x="410833" y="419053"/>
                  </a:lnTo>
                  <a:lnTo>
                    <a:pt x="410832" y="15266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 descr=""/>
          <p:cNvGrpSpPr/>
          <p:nvPr/>
        </p:nvGrpSpPr>
        <p:grpSpPr>
          <a:xfrm>
            <a:off x="6807707" y="4020311"/>
            <a:ext cx="706120" cy="698500"/>
            <a:chOff x="6807707" y="4020311"/>
            <a:chExt cx="706120" cy="698500"/>
          </a:xfrm>
        </p:grpSpPr>
        <p:sp>
          <p:nvSpPr>
            <p:cNvPr id="22" name="object 22" descr=""/>
            <p:cNvSpPr/>
            <p:nvPr/>
          </p:nvSpPr>
          <p:spPr>
            <a:xfrm>
              <a:off x="6807707" y="4020311"/>
              <a:ext cx="706120" cy="698500"/>
            </a:xfrm>
            <a:custGeom>
              <a:avLst/>
              <a:gdLst/>
              <a:ahLst/>
              <a:cxnLst/>
              <a:rect l="l" t="t" r="r" b="b"/>
              <a:pathLst>
                <a:path w="706120" h="698500">
                  <a:moveTo>
                    <a:pt x="352806" y="0"/>
                  </a:moveTo>
                  <a:lnTo>
                    <a:pt x="304938" y="3185"/>
                  </a:lnTo>
                  <a:lnTo>
                    <a:pt x="259027" y="12463"/>
                  </a:lnTo>
                  <a:lnTo>
                    <a:pt x="215491" y="27420"/>
                  </a:lnTo>
                  <a:lnTo>
                    <a:pt x="174752" y="47639"/>
                  </a:lnTo>
                  <a:lnTo>
                    <a:pt x="137230" y="72705"/>
                  </a:lnTo>
                  <a:lnTo>
                    <a:pt x="103346" y="102203"/>
                  </a:lnTo>
                  <a:lnTo>
                    <a:pt x="73521" y="135717"/>
                  </a:lnTo>
                  <a:lnTo>
                    <a:pt x="48175" y="172832"/>
                  </a:lnTo>
                  <a:lnTo>
                    <a:pt x="27729" y="213133"/>
                  </a:lnTo>
                  <a:lnTo>
                    <a:pt x="12604" y="256204"/>
                  </a:lnTo>
                  <a:lnTo>
                    <a:pt x="3221" y="301630"/>
                  </a:lnTo>
                  <a:lnTo>
                    <a:pt x="0" y="348995"/>
                  </a:lnTo>
                  <a:lnTo>
                    <a:pt x="3221" y="396361"/>
                  </a:lnTo>
                  <a:lnTo>
                    <a:pt x="12604" y="441787"/>
                  </a:lnTo>
                  <a:lnTo>
                    <a:pt x="27729" y="484858"/>
                  </a:lnTo>
                  <a:lnTo>
                    <a:pt x="48175" y="525159"/>
                  </a:lnTo>
                  <a:lnTo>
                    <a:pt x="73521" y="562274"/>
                  </a:lnTo>
                  <a:lnTo>
                    <a:pt x="103346" y="595788"/>
                  </a:lnTo>
                  <a:lnTo>
                    <a:pt x="137230" y="625286"/>
                  </a:lnTo>
                  <a:lnTo>
                    <a:pt x="174751" y="650352"/>
                  </a:lnTo>
                  <a:lnTo>
                    <a:pt x="215491" y="670571"/>
                  </a:lnTo>
                  <a:lnTo>
                    <a:pt x="259027" y="685528"/>
                  </a:lnTo>
                  <a:lnTo>
                    <a:pt x="304938" y="694806"/>
                  </a:lnTo>
                  <a:lnTo>
                    <a:pt x="352806" y="697992"/>
                  </a:lnTo>
                  <a:lnTo>
                    <a:pt x="400673" y="694806"/>
                  </a:lnTo>
                  <a:lnTo>
                    <a:pt x="446584" y="685528"/>
                  </a:lnTo>
                  <a:lnTo>
                    <a:pt x="490120" y="670571"/>
                  </a:lnTo>
                  <a:lnTo>
                    <a:pt x="530859" y="650352"/>
                  </a:lnTo>
                  <a:lnTo>
                    <a:pt x="568381" y="625286"/>
                  </a:lnTo>
                  <a:lnTo>
                    <a:pt x="602265" y="595788"/>
                  </a:lnTo>
                  <a:lnTo>
                    <a:pt x="632090" y="562274"/>
                  </a:lnTo>
                  <a:lnTo>
                    <a:pt x="657436" y="525159"/>
                  </a:lnTo>
                  <a:lnTo>
                    <a:pt x="677882" y="484858"/>
                  </a:lnTo>
                  <a:lnTo>
                    <a:pt x="693007" y="441787"/>
                  </a:lnTo>
                  <a:lnTo>
                    <a:pt x="702390" y="396361"/>
                  </a:lnTo>
                  <a:lnTo>
                    <a:pt x="705612" y="348995"/>
                  </a:lnTo>
                  <a:lnTo>
                    <a:pt x="702390" y="301630"/>
                  </a:lnTo>
                  <a:lnTo>
                    <a:pt x="693007" y="256204"/>
                  </a:lnTo>
                  <a:lnTo>
                    <a:pt x="677882" y="213133"/>
                  </a:lnTo>
                  <a:lnTo>
                    <a:pt x="657436" y="172832"/>
                  </a:lnTo>
                  <a:lnTo>
                    <a:pt x="632090" y="135717"/>
                  </a:lnTo>
                  <a:lnTo>
                    <a:pt x="602265" y="102203"/>
                  </a:lnTo>
                  <a:lnTo>
                    <a:pt x="568381" y="72705"/>
                  </a:lnTo>
                  <a:lnTo>
                    <a:pt x="530860" y="47639"/>
                  </a:lnTo>
                  <a:lnTo>
                    <a:pt x="490120" y="27420"/>
                  </a:lnTo>
                  <a:lnTo>
                    <a:pt x="446584" y="12463"/>
                  </a:lnTo>
                  <a:lnTo>
                    <a:pt x="400673" y="3185"/>
                  </a:lnTo>
                  <a:lnTo>
                    <a:pt x="352806" y="0"/>
                  </a:lnTo>
                  <a:close/>
                </a:path>
              </a:pathLst>
            </a:custGeom>
            <a:solidFill>
              <a:srgbClr val="46BB9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985441" y="4437193"/>
              <a:ext cx="115945" cy="115886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6944093" y="4161281"/>
              <a:ext cx="431800" cy="431165"/>
            </a:xfrm>
            <a:custGeom>
              <a:avLst/>
              <a:gdLst/>
              <a:ahLst/>
              <a:cxnLst/>
              <a:rect l="l" t="t" r="r" b="b"/>
              <a:pathLst>
                <a:path w="431800" h="431164">
                  <a:moveTo>
                    <a:pt x="369646" y="373608"/>
                  </a:moveTo>
                  <a:lnTo>
                    <a:pt x="367703" y="364045"/>
                  </a:lnTo>
                  <a:lnTo>
                    <a:pt x="364871" y="359867"/>
                  </a:lnTo>
                  <a:lnTo>
                    <a:pt x="362445" y="356273"/>
                  </a:lnTo>
                  <a:lnTo>
                    <a:pt x="358851" y="353847"/>
                  </a:lnTo>
                  <a:lnTo>
                    <a:pt x="358851" y="366026"/>
                  </a:lnTo>
                  <a:lnTo>
                    <a:pt x="358838" y="381215"/>
                  </a:lnTo>
                  <a:lnTo>
                    <a:pt x="352691" y="387375"/>
                  </a:lnTo>
                  <a:lnTo>
                    <a:pt x="345084" y="387375"/>
                  </a:lnTo>
                  <a:lnTo>
                    <a:pt x="337477" y="387375"/>
                  </a:lnTo>
                  <a:lnTo>
                    <a:pt x="331330" y="381215"/>
                  </a:lnTo>
                  <a:lnTo>
                    <a:pt x="331330" y="366026"/>
                  </a:lnTo>
                  <a:lnTo>
                    <a:pt x="337489" y="359867"/>
                  </a:lnTo>
                  <a:lnTo>
                    <a:pt x="352691" y="359867"/>
                  </a:lnTo>
                  <a:lnTo>
                    <a:pt x="358851" y="366026"/>
                  </a:lnTo>
                  <a:lnTo>
                    <a:pt x="358851" y="353847"/>
                  </a:lnTo>
                  <a:lnTo>
                    <a:pt x="354647" y="351002"/>
                  </a:lnTo>
                  <a:lnTo>
                    <a:pt x="345084" y="349059"/>
                  </a:lnTo>
                  <a:lnTo>
                    <a:pt x="335495" y="351002"/>
                  </a:lnTo>
                  <a:lnTo>
                    <a:pt x="327698" y="356273"/>
                  </a:lnTo>
                  <a:lnTo>
                    <a:pt x="322440" y="364070"/>
                  </a:lnTo>
                  <a:lnTo>
                    <a:pt x="320509" y="373634"/>
                  </a:lnTo>
                  <a:lnTo>
                    <a:pt x="322453" y="383184"/>
                  </a:lnTo>
                  <a:lnTo>
                    <a:pt x="327723" y="390994"/>
                  </a:lnTo>
                  <a:lnTo>
                    <a:pt x="335508" y="396240"/>
                  </a:lnTo>
                  <a:lnTo>
                    <a:pt x="345071" y="398183"/>
                  </a:lnTo>
                  <a:lnTo>
                    <a:pt x="354647" y="396240"/>
                  </a:lnTo>
                  <a:lnTo>
                    <a:pt x="362458" y="390982"/>
                  </a:lnTo>
                  <a:lnTo>
                    <a:pt x="364883" y="387375"/>
                  </a:lnTo>
                  <a:lnTo>
                    <a:pt x="367715" y="383171"/>
                  </a:lnTo>
                  <a:lnTo>
                    <a:pt x="369646" y="373608"/>
                  </a:lnTo>
                  <a:close/>
                </a:path>
                <a:path w="431800" h="431164">
                  <a:moveTo>
                    <a:pt x="431761" y="266827"/>
                  </a:moveTo>
                  <a:lnTo>
                    <a:pt x="429234" y="252501"/>
                  </a:lnTo>
                  <a:lnTo>
                    <a:pt x="422109" y="240296"/>
                  </a:lnTo>
                  <a:lnTo>
                    <a:pt x="420979" y="239356"/>
                  </a:lnTo>
                  <a:lnTo>
                    <a:pt x="420979" y="378510"/>
                  </a:lnTo>
                  <a:lnTo>
                    <a:pt x="402780" y="378510"/>
                  </a:lnTo>
                  <a:lnTo>
                    <a:pt x="402920" y="376910"/>
                  </a:lnTo>
                  <a:lnTo>
                    <a:pt x="403021" y="373621"/>
                  </a:lnTo>
                  <a:lnTo>
                    <a:pt x="397738" y="351243"/>
                  </a:lnTo>
                  <a:lnTo>
                    <a:pt x="392226" y="343636"/>
                  </a:lnTo>
                  <a:lnTo>
                    <a:pt x="392226" y="373646"/>
                  </a:lnTo>
                  <a:lnTo>
                    <a:pt x="388518" y="391960"/>
                  </a:lnTo>
                  <a:lnTo>
                    <a:pt x="378396" y="406946"/>
                  </a:lnTo>
                  <a:lnTo>
                    <a:pt x="363435" y="417029"/>
                  </a:lnTo>
                  <a:lnTo>
                    <a:pt x="345084" y="420751"/>
                  </a:lnTo>
                  <a:lnTo>
                    <a:pt x="326720" y="417029"/>
                  </a:lnTo>
                  <a:lnTo>
                    <a:pt x="311746" y="406933"/>
                  </a:lnTo>
                  <a:lnTo>
                    <a:pt x="301650" y="391960"/>
                  </a:lnTo>
                  <a:lnTo>
                    <a:pt x="301104" y="389280"/>
                  </a:lnTo>
                  <a:lnTo>
                    <a:pt x="298932" y="378510"/>
                  </a:lnTo>
                  <a:lnTo>
                    <a:pt x="297942" y="373621"/>
                  </a:lnTo>
                  <a:lnTo>
                    <a:pt x="301650" y="355282"/>
                  </a:lnTo>
                  <a:lnTo>
                    <a:pt x="311746" y="340296"/>
                  </a:lnTo>
                  <a:lnTo>
                    <a:pt x="326732" y="330200"/>
                  </a:lnTo>
                  <a:lnTo>
                    <a:pt x="345084" y="326491"/>
                  </a:lnTo>
                  <a:lnTo>
                    <a:pt x="363435" y="330200"/>
                  </a:lnTo>
                  <a:lnTo>
                    <a:pt x="378434" y="340296"/>
                  </a:lnTo>
                  <a:lnTo>
                    <a:pt x="388531" y="355282"/>
                  </a:lnTo>
                  <a:lnTo>
                    <a:pt x="392226" y="373646"/>
                  </a:lnTo>
                  <a:lnTo>
                    <a:pt x="392226" y="343636"/>
                  </a:lnTo>
                  <a:lnTo>
                    <a:pt x="384708" y="333248"/>
                  </a:lnTo>
                  <a:lnTo>
                    <a:pt x="373926" y="326491"/>
                  </a:lnTo>
                  <a:lnTo>
                    <a:pt x="365874" y="321449"/>
                  </a:lnTo>
                  <a:lnTo>
                    <a:pt x="343179" y="317639"/>
                  </a:lnTo>
                  <a:lnTo>
                    <a:pt x="321691" y="322529"/>
                  </a:lnTo>
                  <a:lnTo>
                    <a:pt x="304101" y="334581"/>
                  </a:lnTo>
                  <a:lnTo>
                    <a:pt x="292036" y="352171"/>
                  </a:lnTo>
                  <a:lnTo>
                    <a:pt x="287159" y="373621"/>
                  </a:lnTo>
                  <a:lnTo>
                    <a:pt x="287274" y="376910"/>
                  </a:lnTo>
                  <a:lnTo>
                    <a:pt x="287388" y="378510"/>
                  </a:lnTo>
                  <a:lnTo>
                    <a:pt x="258356" y="378510"/>
                  </a:lnTo>
                  <a:lnTo>
                    <a:pt x="258356" y="323646"/>
                  </a:lnTo>
                  <a:lnTo>
                    <a:pt x="254317" y="289763"/>
                  </a:lnTo>
                  <a:lnTo>
                    <a:pt x="247561" y="271538"/>
                  </a:lnTo>
                  <a:lnTo>
                    <a:pt x="247561" y="323646"/>
                  </a:lnTo>
                  <a:lnTo>
                    <a:pt x="247561" y="393293"/>
                  </a:lnTo>
                  <a:lnTo>
                    <a:pt x="245757" y="395097"/>
                  </a:lnTo>
                  <a:lnTo>
                    <a:pt x="229133" y="395097"/>
                  </a:lnTo>
                  <a:lnTo>
                    <a:pt x="227342" y="393293"/>
                  </a:lnTo>
                  <a:lnTo>
                    <a:pt x="227330" y="389280"/>
                  </a:lnTo>
                  <a:lnTo>
                    <a:pt x="227330" y="378485"/>
                  </a:lnTo>
                  <a:lnTo>
                    <a:pt x="227330" y="329907"/>
                  </a:lnTo>
                  <a:lnTo>
                    <a:pt x="217893" y="283400"/>
                  </a:lnTo>
                  <a:lnTo>
                    <a:pt x="216535" y="281393"/>
                  </a:lnTo>
                  <a:lnTo>
                    <a:pt x="216535" y="329907"/>
                  </a:lnTo>
                  <a:lnTo>
                    <a:pt x="216535" y="378485"/>
                  </a:lnTo>
                  <a:lnTo>
                    <a:pt x="186118" y="378485"/>
                  </a:lnTo>
                  <a:lnTo>
                    <a:pt x="196723" y="341261"/>
                  </a:lnTo>
                  <a:lnTo>
                    <a:pt x="192379" y="304139"/>
                  </a:lnTo>
                  <a:lnTo>
                    <a:pt x="186207" y="292874"/>
                  </a:lnTo>
                  <a:lnTo>
                    <a:pt x="186207" y="333895"/>
                  </a:lnTo>
                  <a:lnTo>
                    <a:pt x="179349" y="367703"/>
                  </a:lnTo>
                  <a:lnTo>
                    <a:pt x="160731" y="395287"/>
                  </a:lnTo>
                  <a:lnTo>
                    <a:pt x="133121" y="413905"/>
                  </a:lnTo>
                  <a:lnTo>
                    <a:pt x="99314" y="420751"/>
                  </a:lnTo>
                  <a:lnTo>
                    <a:pt x="65493" y="413918"/>
                  </a:lnTo>
                  <a:lnTo>
                    <a:pt x="37858" y="395287"/>
                  </a:lnTo>
                  <a:lnTo>
                    <a:pt x="19240" y="367690"/>
                  </a:lnTo>
                  <a:lnTo>
                    <a:pt x="12420" y="333895"/>
                  </a:lnTo>
                  <a:lnTo>
                    <a:pt x="19253" y="300088"/>
                  </a:lnTo>
                  <a:lnTo>
                    <a:pt x="37871" y="272478"/>
                  </a:lnTo>
                  <a:lnTo>
                    <a:pt x="52920" y="262331"/>
                  </a:lnTo>
                  <a:lnTo>
                    <a:pt x="65493" y="253860"/>
                  </a:lnTo>
                  <a:lnTo>
                    <a:pt x="99314" y="247040"/>
                  </a:lnTo>
                  <a:lnTo>
                    <a:pt x="133146" y="253860"/>
                  </a:lnTo>
                  <a:lnTo>
                    <a:pt x="160756" y="272478"/>
                  </a:lnTo>
                  <a:lnTo>
                    <a:pt x="179387" y="300088"/>
                  </a:lnTo>
                  <a:lnTo>
                    <a:pt x="186207" y="333895"/>
                  </a:lnTo>
                  <a:lnTo>
                    <a:pt x="186207" y="292874"/>
                  </a:lnTo>
                  <a:lnTo>
                    <a:pt x="174421" y="271360"/>
                  </a:lnTo>
                  <a:lnTo>
                    <a:pt x="144208" y="247142"/>
                  </a:lnTo>
                  <a:lnTo>
                    <a:pt x="143891" y="247040"/>
                  </a:lnTo>
                  <a:lnTo>
                    <a:pt x="115671" y="237617"/>
                  </a:lnTo>
                  <a:lnTo>
                    <a:pt x="86233" y="237172"/>
                  </a:lnTo>
                  <a:lnTo>
                    <a:pt x="58013" y="245503"/>
                  </a:lnTo>
                  <a:lnTo>
                    <a:pt x="33083" y="262331"/>
                  </a:lnTo>
                  <a:lnTo>
                    <a:pt x="33083" y="221157"/>
                  </a:lnTo>
                  <a:lnTo>
                    <a:pt x="107734" y="221157"/>
                  </a:lnTo>
                  <a:lnTo>
                    <a:pt x="150063" y="229743"/>
                  </a:lnTo>
                  <a:lnTo>
                    <a:pt x="184632" y="253047"/>
                  </a:lnTo>
                  <a:lnTo>
                    <a:pt x="207949" y="287604"/>
                  </a:lnTo>
                  <a:lnTo>
                    <a:pt x="216535" y="329907"/>
                  </a:lnTo>
                  <a:lnTo>
                    <a:pt x="216535" y="281393"/>
                  </a:lnTo>
                  <a:lnTo>
                    <a:pt x="192265" y="245427"/>
                  </a:lnTo>
                  <a:lnTo>
                    <a:pt x="154266" y="219798"/>
                  </a:lnTo>
                  <a:lnTo>
                    <a:pt x="107734" y="210375"/>
                  </a:lnTo>
                  <a:lnTo>
                    <a:pt x="12585" y="210375"/>
                  </a:lnTo>
                  <a:lnTo>
                    <a:pt x="10782" y="208572"/>
                  </a:lnTo>
                  <a:lnTo>
                    <a:pt x="10782" y="191947"/>
                  </a:lnTo>
                  <a:lnTo>
                    <a:pt x="12573" y="190157"/>
                  </a:lnTo>
                  <a:lnTo>
                    <a:pt x="114020" y="190157"/>
                  </a:lnTo>
                  <a:lnTo>
                    <a:pt x="156184" y="196977"/>
                  </a:lnTo>
                  <a:lnTo>
                    <a:pt x="192836" y="215938"/>
                  </a:lnTo>
                  <a:lnTo>
                    <a:pt x="221754" y="244830"/>
                  </a:lnTo>
                  <a:lnTo>
                    <a:pt x="240728" y="281470"/>
                  </a:lnTo>
                  <a:lnTo>
                    <a:pt x="247561" y="323646"/>
                  </a:lnTo>
                  <a:lnTo>
                    <a:pt x="247561" y="271538"/>
                  </a:lnTo>
                  <a:lnTo>
                    <a:pt x="242608" y="258178"/>
                  </a:lnTo>
                  <a:lnTo>
                    <a:pt x="223901" y="230174"/>
                  </a:lnTo>
                  <a:lnTo>
                    <a:pt x="198831" y="206997"/>
                  </a:lnTo>
                  <a:lnTo>
                    <a:pt x="255066" y="206997"/>
                  </a:lnTo>
                  <a:lnTo>
                    <a:pt x="395490" y="236956"/>
                  </a:lnTo>
                  <a:lnTo>
                    <a:pt x="420916" y="266827"/>
                  </a:lnTo>
                  <a:lnTo>
                    <a:pt x="420979" y="378510"/>
                  </a:lnTo>
                  <a:lnTo>
                    <a:pt x="420979" y="239356"/>
                  </a:lnTo>
                  <a:lnTo>
                    <a:pt x="411251" y="231241"/>
                  </a:lnTo>
                  <a:lnTo>
                    <a:pt x="397548" y="226364"/>
                  </a:lnTo>
                  <a:lnTo>
                    <a:pt x="306832" y="206997"/>
                  </a:lnTo>
                  <a:lnTo>
                    <a:pt x="260350" y="197078"/>
                  </a:lnTo>
                  <a:lnTo>
                    <a:pt x="260184" y="196215"/>
                  </a:lnTo>
                  <a:lnTo>
                    <a:pt x="249174" y="137045"/>
                  </a:lnTo>
                  <a:lnTo>
                    <a:pt x="249174" y="196215"/>
                  </a:lnTo>
                  <a:lnTo>
                    <a:pt x="181660" y="196215"/>
                  </a:lnTo>
                  <a:lnTo>
                    <a:pt x="168363" y="190144"/>
                  </a:lnTo>
                  <a:lnTo>
                    <a:pt x="165620" y="188887"/>
                  </a:lnTo>
                  <a:lnTo>
                    <a:pt x="148869" y="183603"/>
                  </a:lnTo>
                  <a:lnTo>
                    <a:pt x="131597" y="180416"/>
                  </a:lnTo>
                  <a:lnTo>
                    <a:pt x="113995" y="179362"/>
                  </a:lnTo>
                  <a:lnTo>
                    <a:pt x="33083" y="179362"/>
                  </a:lnTo>
                  <a:lnTo>
                    <a:pt x="32981" y="45288"/>
                  </a:lnTo>
                  <a:lnTo>
                    <a:pt x="32905" y="45021"/>
                  </a:lnTo>
                  <a:lnTo>
                    <a:pt x="221068" y="45021"/>
                  </a:lnTo>
                  <a:lnTo>
                    <a:pt x="249174" y="196215"/>
                  </a:lnTo>
                  <a:lnTo>
                    <a:pt x="249174" y="137045"/>
                  </a:lnTo>
                  <a:lnTo>
                    <a:pt x="232054" y="45021"/>
                  </a:lnTo>
                  <a:lnTo>
                    <a:pt x="238798" y="45021"/>
                  </a:lnTo>
                  <a:lnTo>
                    <a:pt x="241198" y="42608"/>
                  </a:lnTo>
                  <a:lnTo>
                    <a:pt x="241211" y="34226"/>
                  </a:lnTo>
                  <a:lnTo>
                    <a:pt x="241211" y="10782"/>
                  </a:lnTo>
                  <a:lnTo>
                    <a:pt x="241211" y="2413"/>
                  </a:lnTo>
                  <a:lnTo>
                    <a:pt x="238798" y="0"/>
                  </a:lnTo>
                  <a:lnTo>
                    <a:pt x="230416" y="0"/>
                  </a:lnTo>
                  <a:lnTo>
                    <a:pt x="230416" y="10782"/>
                  </a:lnTo>
                  <a:lnTo>
                    <a:pt x="230416" y="34226"/>
                  </a:lnTo>
                  <a:lnTo>
                    <a:pt x="24307" y="34226"/>
                  </a:lnTo>
                  <a:lnTo>
                    <a:pt x="24307" y="10782"/>
                  </a:lnTo>
                  <a:lnTo>
                    <a:pt x="230416" y="10782"/>
                  </a:lnTo>
                  <a:lnTo>
                    <a:pt x="230416" y="0"/>
                  </a:lnTo>
                  <a:lnTo>
                    <a:pt x="15976" y="0"/>
                  </a:lnTo>
                  <a:lnTo>
                    <a:pt x="13563" y="2413"/>
                  </a:lnTo>
                  <a:lnTo>
                    <a:pt x="13563" y="42608"/>
                  </a:lnTo>
                  <a:lnTo>
                    <a:pt x="15976" y="45021"/>
                  </a:lnTo>
                  <a:lnTo>
                    <a:pt x="22504" y="45021"/>
                  </a:lnTo>
                  <a:lnTo>
                    <a:pt x="22440" y="45288"/>
                  </a:lnTo>
                  <a:lnTo>
                    <a:pt x="22339" y="179362"/>
                  </a:lnTo>
                  <a:lnTo>
                    <a:pt x="6629" y="179362"/>
                  </a:lnTo>
                  <a:lnTo>
                    <a:pt x="0" y="185991"/>
                  </a:lnTo>
                  <a:lnTo>
                    <a:pt x="0" y="214515"/>
                  </a:lnTo>
                  <a:lnTo>
                    <a:pt x="6629" y="221145"/>
                  </a:lnTo>
                  <a:lnTo>
                    <a:pt x="14808" y="221157"/>
                  </a:lnTo>
                  <a:lnTo>
                    <a:pt x="22288" y="221157"/>
                  </a:lnTo>
                  <a:lnTo>
                    <a:pt x="22364" y="273596"/>
                  </a:lnTo>
                  <a:lnTo>
                    <a:pt x="22440" y="273862"/>
                  </a:lnTo>
                  <a:lnTo>
                    <a:pt x="5067" y="308483"/>
                  </a:lnTo>
                  <a:lnTo>
                    <a:pt x="2413" y="345782"/>
                  </a:lnTo>
                  <a:lnTo>
                    <a:pt x="13957" y="381355"/>
                  </a:lnTo>
                  <a:lnTo>
                    <a:pt x="39141" y="410781"/>
                  </a:lnTo>
                  <a:lnTo>
                    <a:pt x="73774" y="428155"/>
                  </a:lnTo>
                  <a:lnTo>
                    <a:pt x="111086" y="430796"/>
                  </a:lnTo>
                  <a:lnTo>
                    <a:pt x="142125" y="420751"/>
                  </a:lnTo>
                  <a:lnTo>
                    <a:pt x="146685" y="419277"/>
                  </a:lnTo>
                  <a:lnTo>
                    <a:pt x="176123" y="394093"/>
                  </a:lnTo>
                  <a:lnTo>
                    <a:pt x="177355" y="392531"/>
                  </a:lnTo>
                  <a:lnTo>
                    <a:pt x="178536" y="390931"/>
                  </a:lnTo>
                  <a:lnTo>
                    <a:pt x="179666" y="389280"/>
                  </a:lnTo>
                  <a:lnTo>
                    <a:pt x="216560" y="389280"/>
                  </a:lnTo>
                  <a:lnTo>
                    <a:pt x="216560" y="399275"/>
                  </a:lnTo>
                  <a:lnTo>
                    <a:pt x="223202" y="405904"/>
                  </a:lnTo>
                  <a:lnTo>
                    <a:pt x="251739" y="405904"/>
                  </a:lnTo>
                  <a:lnTo>
                    <a:pt x="258381" y="399275"/>
                  </a:lnTo>
                  <a:lnTo>
                    <a:pt x="258381" y="395097"/>
                  </a:lnTo>
                  <a:lnTo>
                    <a:pt x="258381" y="389280"/>
                  </a:lnTo>
                  <a:lnTo>
                    <a:pt x="289382" y="389280"/>
                  </a:lnTo>
                  <a:lnTo>
                    <a:pt x="299834" y="409740"/>
                  </a:lnTo>
                  <a:lnTo>
                    <a:pt x="316738" y="424103"/>
                  </a:lnTo>
                  <a:lnTo>
                    <a:pt x="337781" y="431088"/>
                  </a:lnTo>
                  <a:lnTo>
                    <a:pt x="360705" y="429399"/>
                  </a:lnTo>
                  <a:lnTo>
                    <a:pt x="374421" y="423570"/>
                  </a:lnTo>
                  <a:lnTo>
                    <a:pt x="378091" y="420751"/>
                  </a:lnTo>
                  <a:lnTo>
                    <a:pt x="386029" y="414604"/>
                  </a:lnTo>
                  <a:lnTo>
                    <a:pt x="395008" y="402996"/>
                  </a:lnTo>
                  <a:lnTo>
                    <a:pt x="400837" y="389280"/>
                  </a:lnTo>
                  <a:lnTo>
                    <a:pt x="429336" y="389280"/>
                  </a:lnTo>
                  <a:lnTo>
                    <a:pt x="431761" y="386867"/>
                  </a:lnTo>
                  <a:lnTo>
                    <a:pt x="431761" y="378510"/>
                  </a:lnTo>
                  <a:lnTo>
                    <a:pt x="431761" y="26682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 descr=""/>
          <p:cNvGrpSpPr/>
          <p:nvPr/>
        </p:nvGrpSpPr>
        <p:grpSpPr>
          <a:xfrm>
            <a:off x="6807707" y="4849367"/>
            <a:ext cx="706120" cy="698500"/>
            <a:chOff x="6807707" y="4849367"/>
            <a:chExt cx="706120" cy="698500"/>
          </a:xfrm>
        </p:grpSpPr>
        <p:sp>
          <p:nvSpPr>
            <p:cNvPr id="26" name="object 26" descr=""/>
            <p:cNvSpPr/>
            <p:nvPr/>
          </p:nvSpPr>
          <p:spPr>
            <a:xfrm>
              <a:off x="6807707" y="4849367"/>
              <a:ext cx="706120" cy="698500"/>
            </a:xfrm>
            <a:custGeom>
              <a:avLst/>
              <a:gdLst/>
              <a:ahLst/>
              <a:cxnLst/>
              <a:rect l="l" t="t" r="r" b="b"/>
              <a:pathLst>
                <a:path w="706120" h="698500">
                  <a:moveTo>
                    <a:pt x="352806" y="0"/>
                  </a:moveTo>
                  <a:lnTo>
                    <a:pt x="304938" y="3185"/>
                  </a:lnTo>
                  <a:lnTo>
                    <a:pt x="259027" y="12463"/>
                  </a:lnTo>
                  <a:lnTo>
                    <a:pt x="215491" y="27420"/>
                  </a:lnTo>
                  <a:lnTo>
                    <a:pt x="174752" y="47639"/>
                  </a:lnTo>
                  <a:lnTo>
                    <a:pt x="137230" y="72705"/>
                  </a:lnTo>
                  <a:lnTo>
                    <a:pt x="103346" y="102203"/>
                  </a:lnTo>
                  <a:lnTo>
                    <a:pt x="73521" y="135717"/>
                  </a:lnTo>
                  <a:lnTo>
                    <a:pt x="48175" y="172832"/>
                  </a:lnTo>
                  <a:lnTo>
                    <a:pt x="27729" y="213133"/>
                  </a:lnTo>
                  <a:lnTo>
                    <a:pt x="12604" y="256204"/>
                  </a:lnTo>
                  <a:lnTo>
                    <a:pt x="3221" y="301630"/>
                  </a:lnTo>
                  <a:lnTo>
                    <a:pt x="0" y="348995"/>
                  </a:lnTo>
                  <a:lnTo>
                    <a:pt x="3221" y="396361"/>
                  </a:lnTo>
                  <a:lnTo>
                    <a:pt x="12604" y="441787"/>
                  </a:lnTo>
                  <a:lnTo>
                    <a:pt x="27729" y="484858"/>
                  </a:lnTo>
                  <a:lnTo>
                    <a:pt x="48175" y="525159"/>
                  </a:lnTo>
                  <a:lnTo>
                    <a:pt x="73521" y="562274"/>
                  </a:lnTo>
                  <a:lnTo>
                    <a:pt x="103346" y="595788"/>
                  </a:lnTo>
                  <a:lnTo>
                    <a:pt x="137230" y="625286"/>
                  </a:lnTo>
                  <a:lnTo>
                    <a:pt x="174751" y="650352"/>
                  </a:lnTo>
                  <a:lnTo>
                    <a:pt x="215491" y="670571"/>
                  </a:lnTo>
                  <a:lnTo>
                    <a:pt x="259027" y="685528"/>
                  </a:lnTo>
                  <a:lnTo>
                    <a:pt x="304938" y="694806"/>
                  </a:lnTo>
                  <a:lnTo>
                    <a:pt x="352806" y="697991"/>
                  </a:lnTo>
                  <a:lnTo>
                    <a:pt x="400673" y="694806"/>
                  </a:lnTo>
                  <a:lnTo>
                    <a:pt x="446584" y="685528"/>
                  </a:lnTo>
                  <a:lnTo>
                    <a:pt x="490120" y="670571"/>
                  </a:lnTo>
                  <a:lnTo>
                    <a:pt x="530859" y="650352"/>
                  </a:lnTo>
                  <a:lnTo>
                    <a:pt x="568381" y="625286"/>
                  </a:lnTo>
                  <a:lnTo>
                    <a:pt x="602265" y="595788"/>
                  </a:lnTo>
                  <a:lnTo>
                    <a:pt x="632090" y="562274"/>
                  </a:lnTo>
                  <a:lnTo>
                    <a:pt x="657436" y="525159"/>
                  </a:lnTo>
                  <a:lnTo>
                    <a:pt x="677882" y="484858"/>
                  </a:lnTo>
                  <a:lnTo>
                    <a:pt x="693007" y="441787"/>
                  </a:lnTo>
                  <a:lnTo>
                    <a:pt x="702390" y="396361"/>
                  </a:lnTo>
                  <a:lnTo>
                    <a:pt x="705612" y="348995"/>
                  </a:lnTo>
                  <a:lnTo>
                    <a:pt x="702390" y="301630"/>
                  </a:lnTo>
                  <a:lnTo>
                    <a:pt x="693007" y="256204"/>
                  </a:lnTo>
                  <a:lnTo>
                    <a:pt x="677882" y="213133"/>
                  </a:lnTo>
                  <a:lnTo>
                    <a:pt x="657436" y="172832"/>
                  </a:lnTo>
                  <a:lnTo>
                    <a:pt x="632090" y="135717"/>
                  </a:lnTo>
                  <a:lnTo>
                    <a:pt x="602265" y="102203"/>
                  </a:lnTo>
                  <a:lnTo>
                    <a:pt x="568381" y="72705"/>
                  </a:lnTo>
                  <a:lnTo>
                    <a:pt x="530860" y="47639"/>
                  </a:lnTo>
                  <a:lnTo>
                    <a:pt x="490120" y="27420"/>
                  </a:lnTo>
                  <a:lnTo>
                    <a:pt x="446584" y="12463"/>
                  </a:lnTo>
                  <a:lnTo>
                    <a:pt x="400673" y="3185"/>
                  </a:lnTo>
                  <a:lnTo>
                    <a:pt x="352806" y="0"/>
                  </a:lnTo>
                  <a:close/>
                </a:path>
              </a:pathLst>
            </a:custGeom>
            <a:solidFill>
              <a:srgbClr val="7EC46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6906387" y="4951094"/>
              <a:ext cx="498475" cy="498475"/>
            </a:xfrm>
            <a:custGeom>
              <a:avLst/>
              <a:gdLst/>
              <a:ahLst/>
              <a:cxnLst/>
              <a:rect l="l" t="t" r="r" b="b"/>
              <a:pathLst>
                <a:path w="498475" h="498475">
                  <a:moveTo>
                    <a:pt x="391985" y="155067"/>
                  </a:moveTo>
                  <a:lnTo>
                    <a:pt x="391960" y="147967"/>
                  </a:lnTo>
                  <a:lnTo>
                    <a:pt x="391845" y="147370"/>
                  </a:lnTo>
                  <a:lnTo>
                    <a:pt x="391655" y="146837"/>
                  </a:lnTo>
                  <a:lnTo>
                    <a:pt x="391655" y="146481"/>
                  </a:lnTo>
                  <a:lnTo>
                    <a:pt x="391515" y="146342"/>
                  </a:lnTo>
                  <a:lnTo>
                    <a:pt x="391210" y="145669"/>
                  </a:lnTo>
                  <a:lnTo>
                    <a:pt x="390791" y="145034"/>
                  </a:lnTo>
                  <a:lnTo>
                    <a:pt x="390271" y="144487"/>
                  </a:lnTo>
                  <a:lnTo>
                    <a:pt x="389788" y="144145"/>
                  </a:lnTo>
                  <a:lnTo>
                    <a:pt x="389458" y="143814"/>
                  </a:lnTo>
                  <a:lnTo>
                    <a:pt x="389089" y="143535"/>
                  </a:lnTo>
                  <a:lnTo>
                    <a:pt x="388683" y="143294"/>
                  </a:lnTo>
                  <a:lnTo>
                    <a:pt x="387375" y="142621"/>
                  </a:lnTo>
                  <a:lnTo>
                    <a:pt x="360197" y="128562"/>
                  </a:lnTo>
                  <a:lnTo>
                    <a:pt x="360197" y="142621"/>
                  </a:lnTo>
                  <a:lnTo>
                    <a:pt x="312318" y="142595"/>
                  </a:lnTo>
                  <a:lnTo>
                    <a:pt x="312318" y="117843"/>
                  </a:lnTo>
                  <a:lnTo>
                    <a:pt x="360197" y="142621"/>
                  </a:lnTo>
                  <a:lnTo>
                    <a:pt x="360197" y="128562"/>
                  </a:lnTo>
                  <a:lnTo>
                    <a:pt x="339483" y="117843"/>
                  </a:lnTo>
                  <a:lnTo>
                    <a:pt x="299859" y="97345"/>
                  </a:lnTo>
                  <a:lnTo>
                    <a:pt x="299859" y="111379"/>
                  </a:lnTo>
                  <a:lnTo>
                    <a:pt x="299859" y="142621"/>
                  </a:lnTo>
                  <a:lnTo>
                    <a:pt x="299859" y="155067"/>
                  </a:lnTo>
                  <a:lnTo>
                    <a:pt x="299859" y="198183"/>
                  </a:lnTo>
                  <a:lnTo>
                    <a:pt x="299859" y="212242"/>
                  </a:lnTo>
                  <a:lnTo>
                    <a:pt x="299859" y="243484"/>
                  </a:lnTo>
                  <a:lnTo>
                    <a:pt x="299821" y="255930"/>
                  </a:lnTo>
                  <a:lnTo>
                    <a:pt x="299796" y="285838"/>
                  </a:lnTo>
                  <a:lnTo>
                    <a:pt x="246951" y="319430"/>
                  </a:lnTo>
                  <a:lnTo>
                    <a:pt x="235546" y="312026"/>
                  </a:lnTo>
                  <a:lnTo>
                    <a:pt x="235546" y="326872"/>
                  </a:lnTo>
                  <a:lnTo>
                    <a:pt x="157314" y="378536"/>
                  </a:lnTo>
                  <a:lnTo>
                    <a:pt x="191808" y="298462"/>
                  </a:lnTo>
                  <a:lnTo>
                    <a:pt x="235546" y="326872"/>
                  </a:lnTo>
                  <a:lnTo>
                    <a:pt x="235546" y="312026"/>
                  </a:lnTo>
                  <a:lnTo>
                    <a:pt x="214655" y="298462"/>
                  </a:lnTo>
                  <a:lnTo>
                    <a:pt x="195199" y="285838"/>
                  </a:lnTo>
                  <a:lnTo>
                    <a:pt x="195199" y="255930"/>
                  </a:lnTo>
                  <a:lnTo>
                    <a:pt x="299821" y="255930"/>
                  </a:lnTo>
                  <a:lnTo>
                    <a:pt x="299821" y="243484"/>
                  </a:lnTo>
                  <a:lnTo>
                    <a:pt x="195237" y="243484"/>
                  </a:lnTo>
                  <a:lnTo>
                    <a:pt x="195237" y="220256"/>
                  </a:lnTo>
                  <a:lnTo>
                    <a:pt x="195237" y="213791"/>
                  </a:lnTo>
                  <a:lnTo>
                    <a:pt x="222402" y="199732"/>
                  </a:lnTo>
                  <a:lnTo>
                    <a:pt x="249047" y="185940"/>
                  </a:lnTo>
                  <a:lnTo>
                    <a:pt x="299859" y="212242"/>
                  </a:lnTo>
                  <a:lnTo>
                    <a:pt x="299859" y="198183"/>
                  </a:lnTo>
                  <a:lnTo>
                    <a:pt x="276225" y="185940"/>
                  </a:lnTo>
                  <a:lnTo>
                    <a:pt x="251917" y="173355"/>
                  </a:lnTo>
                  <a:lnTo>
                    <a:pt x="250101" y="172440"/>
                  </a:lnTo>
                  <a:lnTo>
                    <a:pt x="247980" y="172440"/>
                  </a:lnTo>
                  <a:lnTo>
                    <a:pt x="195237" y="199732"/>
                  </a:lnTo>
                  <a:lnTo>
                    <a:pt x="195237" y="155067"/>
                  </a:lnTo>
                  <a:lnTo>
                    <a:pt x="299859" y="155067"/>
                  </a:lnTo>
                  <a:lnTo>
                    <a:pt x="299859" y="142621"/>
                  </a:lnTo>
                  <a:lnTo>
                    <a:pt x="195237" y="142621"/>
                  </a:lnTo>
                  <a:lnTo>
                    <a:pt x="195237" y="119392"/>
                  </a:lnTo>
                  <a:lnTo>
                    <a:pt x="195237" y="112928"/>
                  </a:lnTo>
                  <a:lnTo>
                    <a:pt x="249047" y="85077"/>
                  </a:lnTo>
                  <a:lnTo>
                    <a:pt x="299859" y="111379"/>
                  </a:lnTo>
                  <a:lnTo>
                    <a:pt x="299859" y="97345"/>
                  </a:lnTo>
                  <a:lnTo>
                    <a:pt x="276161" y="85077"/>
                  </a:lnTo>
                  <a:lnTo>
                    <a:pt x="250101" y="71602"/>
                  </a:lnTo>
                  <a:lnTo>
                    <a:pt x="247980" y="71602"/>
                  </a:lnTo>
                  <a:lnTo>
                    <a:pt x="182740" y="105384"/>
                  </a:lnTo>
                  <a:lnTo>
                    <a:pt x="182740" y="119392"/>
                  </a:lnTo>
                  <a:lnTo>
                    <a:pt x="182740" y="142621"/>
                  </a:lnTo>
                  <a:lnTo>
                    <a:pt x="137909" y="142621"/>
                  </a:lnTo>
                  <a:lnTo>
                    <a:pt x="182740" y="119392"/>
                  </a:lnTo>
                  <a:lnTo>
                    <a:pt x="182740" y="105384"/>
                  </a:lnTo>
                  <a:lnTo>
                    <a:pt x="109474" y="143319"/>
                  </a:lnTo>
                  <a:lnTo>
                    <a:pt x="106489" y="146837"/>
                  </a:lnTo>
                  <a:lnTo>
                    <a:pt x="106299" y="147370"/>
                  </a:lnTo>
                  <a:lnTo>
                    <a:pt x="106184" y="147967"/>
                  </a:lnTo>
                  <a:lnTo>
                    <a:pt x="106146" y="183362"/>
                  </a:lnTo>
                  <a:lnTo>
                    <a:pt x="108940" y="186156"/>
                  </a:lnTo>
                  <a:lnTo>
                    <a:pt x="115811" y="186156"/>
                  </a:lnTo>
                  <a:lnTo>
                    <a:pt x="118605" y="183362"/>
                  </a:lnTo>
                  <a:lnTo>
                    <a:pt x="118605" y="155067"/>
                  </a:lnTo>
                  <a:lnTo>
                    <a:pt x="182740" y="155067"/>
                  </a:lnTo>
                  <a:lnTo>
                    <a:pt x="182740" y="206209"/>
                  </a:lnTo>
                  <a:lnTo>
                    <a:pt x="182740" y="220256"/>
                  </a:lnTo>
                  <a:lnTo>
                    <a:pt x="182740" y="243484"/>
                  </a:lnTo>
                  <a:lnTo>
                    <a:pt x="137909" y="243484"/>
                  </a:lnTo>
                  <a:lnTo>
                    <a:pt x="182740" y="220256"/>
                  </a:lnTo>
                  <a:lnTo>
                    <a:pt x="182740" y="206209"/>
                  </a:lnTo>
                  <a:lnTo>
                    <a:pt x="109474" y="244182"/>
                  </a:lnTo>
                  <a:lnTo>
                    <a:pt x="106616" y="247218"/>
                  </a:lnTo>
                  <a:lnTo>
                    <a:pt x="106616" y="247535"/>
                  </a:lnTo>
                  <a:lnTo>
                    <a:pt x="106489" y="247700"/>
                  </a:lnTo>
                  <a:lnTo>
                    <a:pt x="106299" y="248246"/>
                  </a:lnTo>
                  <a:lnTo>
                    <a:pt x="106184" y="248843"/>
                  </a:lnTo>
                  <a:lnTo>
                    <a:pt x="106146" y="284226"/>
                  </a:lnTo>
                  <a:lnTo>
                    <a:pt x="108940" y="287020"/>
                  </a:lnTo>
                  <a:lnTo>
                    <a:pt x="115811" y="287020"/>
                  </a:lnTo>
                  <a:lnTo>
                    <a:pt x="118605" y="284226"/>
                  </a:lnTo>
                  <a:lnTo>
                    <a:pt x="118605" y="255930"/>
                  </a:lnTo>
                  <a:lnTo>
                    <a:pt x="182740" y="255930"/>
                  </a:lnTo>
                  <a:lnTo>
                    <a:pt x="182740" y="287947"/>
                  </a:lnTo>
                  <a:lnTo>
                    <a:pt x="136271" y="395960"/>
                  </a:lnTo>
                  <a:lnTo>
                    <a:pt x="137706" y="399630"/>
                  </a:lnTo>
                  <a:lnTo>
                    <a:pt x="142811" y="401840"/>
                  </a:lnTo>
                  <a:lnTo>
                    <a:pt x="145034" y="401637"/>
                  </a:lnTo>
                  <a:lnTo>
                    <a:pt x="179984" y="378536"/>
                  </a:lnTo>
                  <a:lnTo>
                    <a:pt x="246938" y="334289"/>
                  </a:lnTo>
                  <a:lnTo>
                    <a:pt x="351218" y="402374"/>
                  </a:lnTo>
                  <a:lnTo>
                    <a:pt x="355079" y="401561"/>
                  </a:lnTo>
                  <a:lnTo>
                    <a:pt x="358089" y="396938"/>
                  </a:lnTo>
                  <a:lnTo>
                    <a:pt x="358279" y="394728"/>
                  </a:lnTo>
                  <a:lnTo>
                    <a:pt x="351421" y="378777"/>
                  </a:lnTo>
                  <a:lnTo>
                    <a:pt x="337870" y="347306"/>
                  </a:lnTo>
                  <a:lnTo>
                    <a:pt x="337870" y="378777"/>
                  </a:lnTo>
                  <a:lnTo>
                    <a:pt x="269748" y="334289"/>
                  </a:lnTo>
                  <a:lnTo>
                    <a:pt x="258419" y="326885"/>
                  </a:lnTo>
                  <a:lnTo>
                    <a:pt x="270154" y="319430"/>
                  </a:lnTo>
                  <a:lnTo>
                    <a:pt x="303276" y="298399"/>
                  </a:lnTo>
                  <a:lnTo>
                    <a:pt x="337870" y="378777"/>
                  </a:lnTo>
                  <a:lnTo>
                    <a:pt x="337870" y="347306"/>
                  </a:lnTo>
                  <a:lnTo>
                    <a:pt x="316814" y="298399"/>
                  </a:lnTo>
                  <a:lnTo>
                    <a:pt x="312318" y="287947"/>
                  </a:lnTo>
                  <a:lnTo>
                    <a:pt x="312318" y="255930"/>
                  </a:lnTo>
                  <a:lnTo>
                    <a:pt x="379539" y="255930"/>
                  </a:lnTo>
                  <a:lnTo>
                    <a:pt x="379539" y="284226"/>
                  </a:lnTo>
                  <a:lnTo>
                    <a:pt x="382320" y="287020"/>
                  </a:lnTo>
                  <a:lnTo>
                    <a:pt x="389191" y="287020"/>
                  </a:lnTo>
                  <a:lnTo>
                    <a:pt x="391985" y="284226"/>
                  </a:lnTo>
                  <a:lnTo>
                    <a:pt x="391985" y="255930"/>
                  </a:lnTo>
                  <a:lnTo>
                    <a:pt x="391960" y="248843"/>
                  </a:lnTo>
                  <a:lnTo>
                    <a:pt x="391845" y="248246"/>
                  </a:lnTo>
                  <a:lnTo>
                    <a:pt x="391655" y="247700"/>
                  </a:lnTo>
                  <a:lnTo>
                    <a:pt x="391655" y="247357"/>
                  </a:lnTo>
                  <a:lnTo>
                    <a:pt x="391515" y="247218"/>
                  </a:lnTo>
                  <a:lnTo>
                    <a:pt x="391210" y="246545"/>
                  </a:lnTo>
                  <a:lnTo>
                    <a:pt x="390791" y="245922"/>
                  </a:lnTo>
                  <a:lnTo>
                    <a:pt x="390271" y="245364"/>
                  </a:lnTo>
                  <a:lnTo>
                    <a:pt x="389788" y="245021"/>
                  </a:lnTo>
                  <a:lnTo>
                    <a:pt x="389458" y="244690"/>
                  </a:lnTo>
                  <a:lnTo>
                    <a:pt x="389089" y="244411"/>
                  </a:lnTo>
                  <a:lnTo>
                    <a:pt x="388683" y="244182"/>
                  </a:lnTo>
                  <a:lnTo>
                    <a:pt x="387324" y="243484"/>
                  </a:lnTo>
                  <a:lnTo>
                    <a:pt x="360197" y="229450"/>
                  </a:lnTo>
                  <a:lnTo>
                    <a:pt x="360197" y="243484"/>
                  </a:lnTo>
                  <a:lnTo>
                    <a:pt x="312318" y="243484"/>
                  </a:lnTo>
                  <a:lnTo>
                    <a:pt x="312318" y="218706"/>
                  </a:lnTo>
                  <a:lnTo>
                    <a:pt x="360197" y="243484"/>
                  </a:lnTo>
                  <a:lnTo>
                    <a:pt x="360197" y="229450"/>
                  </a:lnTo>
                  <a:lnTo>
                    <a:pt x="339471" y="218706"/>
                  </a:lnTo>
                  <a:lnTo>
                    <a:pt x="312369" y="204673"/>
                  </a:lnTo>
                  <a:lnTo>
                    <a:pt x="312369" y="198183"/>
                  </a:lnTo>
                  <a:lnTo>
                    <a:pt x="312369" y="155067"/>
                  </a:lnTo>
                  <a:lnTo>
                    <a:pt x="379603" y="155067"/>
                  </a:lnTo>
                  <a:lnTo>
                    <a:pt x="379603" y="183362"/>
                  </a:lnTo>
                  <a:lnTo>
                    <a:pt x="382397" y="186156"/>
                  </a:lnTo>
                  <a:lnTo>
                    <a:pt x="389191" y="186156"/>
                  </a:lnTo>
                  <a:lnTo>
                    <a:pt x="391985" y="183362"/>
                  </a:lnTo>
                  <a:lnTo>
                    <a:pt x="391985" y="155067"/>
                  </a:lnTo>
                  <a:close/>
                </a:path>
                <a:path w="498475" h="498475">
                  <a:moveTo>
                    <a:pt x="417906" y="12928"/>
                  </a:moveTo>
                  <a:lnTo>
                    <a:pt x="415124" y="10147"/>
                  </a:lnTo>
                  <a:lnTo>
                    <a:pt x="411683" y="10134"/>
                  </a:lnTo>
                  <a:lnTo>
                    <a:pt x="408292" y="10248"/>
                  </a:lnTo>
                  <a:lnTo>
                    <a:pt x="405599" y="12928"/>
                  </a:lnTo>
                  <a:lnTo>
                    <a:pt x="405523" y="14236"/>
                  </a:lnTo>
                  <a:lnTo>
                    <a:pt x="405434" y="55270"/>
                  </a:lnTo>
                  <a:lnTo>
                    <a:pt x="370319" y="31559"/>
                  </a:lnTo>
                  <a:lnTo>
                    <a:pt x="331978" y="14236"/>
                  </a:lnTo>
                  <a:lnTo>
                    <a:pt x="325158" y="12458"/>
                  </a:lnTo>
                  <a:lnTo>
                    <a:pt x="291261" y="3619"/>
                  </a:lnTo>
                  <a:lnTo>
                    <a:pt x="249047" y="0"/>
                  </a:lnTo>
                  <a:lnTo>
                    <a:pt x="204330" y="4025"/>
                  </a:lnTo>
                  <a:lnTo>
                    <a:pt x="162229" y="15621"/>
                  </a:lnTo>
                  <a:lnTo>
                    <a:pt x="123444" y="34074"/>
                  </a:lnTo>
                  <a:lnTo>
                    <a:pt x="88684" y="58674"/>
                  </a:lnTo>
                  <a:lnTo>
                    <a:pt x="58648" y="88722"/>
                  </a:lnTo>
                  <a:lnTo>
                    <a:pt x="34048" y="123494"/>
                  </a:lnTo>
                  <a:lnTo>
                    <a:pt x="15608" y="162293"/>
                  </a:lnTo>
                  <a:lnTo>
                    <a:pt x="4013" y="204406"/>
                  </a:lnTo>
                  <a:lnTo>
                    <a:pt x="0" y="249123"/>
                  </a:lnTo>
                  <a:lnTo>
                    <a:pt x="2705" y="286042"/>
                  </a:lnTo>
                  <a:lnTo>
                    <a:pt x="24155" y="356273"/>
                  </a:lnTo>
                  <a:lnTo>
                    <a:pt x="43688" y="390131"/>
                  </a:lnTo>
                  <a:lnTo>
                    <a:pt x="45631" y="391172"/>
                  </a:lnTo>
                  <a:lnTo>
                    <a:pt x="48958" y="391160"/>
                  </a:lnTo>
                  <a:lnTo>
                    <a:pt x="50152" y="390791"/>
                  </a:lnTo>
                  <a:lnTo>
                    <a:pt x="54013" y="388137"/>
                  </a:lnTo>
                  <a:lnTo>
                    <a:pt x="54737" y="384276"/>
                  </a:lnTo>
                  <a:lnTo>
                    <a:pt x="52793" y="381431"/>
                  </a:lnTo>
                  <a:lnTo>
                    <a:pt x="35344" y="350913"/>
                  </a:lnTo>
                  <a:lnTo>
                    <a:pt x="22682" y="318312"/>
                  </a:lnTo>
                  <a:lnTo>
                    <a:pt x="14998" y="284200"/>
                  </a:lnTo>
                  <a:lnTo>
                    <a:pt x="12446" y="249123"/>
                  </a:lnTo>
                  <a:lnTo>
                    <a:pt x="17259" y="201485"/>
                  </a:lnTo>
                  <a:lnTo>
                    <a:pt x="31076" y="157086"/>
                  </a:lnTo>
                  <a:lnTo>
                    <a:pt x="52908" y="116890"/>
                  </a:lnTo>
                  <a:lnTo>
                    <a:pt x="81826" y="81851"/>
                  </a:lnTo>
                  <a:lnTo>
                    <a:pt x="116852" y="52933"/>
                  </a:lnTo>
                  <a:lnTo>
                    <a:pt x="157035" y="31089"/>
                  </a:lnTo>
                  <a:lnTo>
                    <a:pt x="201422" y="17272"/>
                  </a:lnTo>
                  <a:lnTo>
                    <a:pt x="249047" y="12458"/>
                  </a:lnTo>
                  <a:lnTo>
                    <a:pt x="288124" y="15709"/>
                  </a:lnTo>
                  <a:lnTo>
                    <a:pt x="325869" y="25285"/>
                  </a:lnTo>
                  <a:lnTo>
                    <a:pt x="361543" y="40919"/>
                  </a:lnTo>
                  <a:lnTo>
                    <a:pt x="394385" y="62369"/>
                  </a:lnTo>
                  <a:lnTo>
                    <a:pt x="359575" y="62445"/>
                  </a:lnTo>
                  <a:lnTo>
                    <a:pt x="356133" y="62445"/>
                  </a:lnTo>
                  <a:lnTo>
                    <a:pt x="353352" y="65239"/>
                  </a:lnTo>
                  <a:lnTo>
                    <a:pt x="353352" y="72110"/>
                  </a:lnTo>
                  <a:lnTo>
                    <a:pt x="356133" y="74904"/>
                  </a:lnTo>
                  <a:lnTo>
                    <a:pt x="414997" y="74777"/>
                  </a:lnTo>
                  <a:lnTo>
                    <a:pt x="417677" y="72110"/>
                  </a:lnTo>
                  <a:lnTo>
                    <a:pt x="417791" y="65239"/>
                  </a:lnTo>
                  <a:lnTo>
                    <a:pt x="417817" y="55270"/>
                  </a:lnTo>
                  <a:lnTo>
                    <a:pt x="417906" y="12928"/>
                  </a:lnTo>
                  <a:close/>
                </a:path>
                <a:path w="498475" h="498475">
                  <a:moveTo>
                    <a:pt x="498081" y="249123"/>
                  </a:moveTo>
                  <a:lnTo>
                    <a:pt x="487273" y="176288"/>
                  </a:lnTo>
                  <a:lnTo>
                    <a:pt x="455536" y="109842"/>
                  </a:lnTo>
                  <a:lnTo>
                    <a:pt x="449732" y="106299"/>
                  </a:lnTo>
                  <a:lnTo>
                    <a:pt x="446900" y="108229"/>
                  </a:lnTo>
                  <a:lnTo>
                    <a:pt x="444068" y="110109"/>
                  </a:lnTo>
                  <a:lnTo>
                    <a:pt x="443357" y="113969"/>
                  </a:lnTo>
                  <a:lnTo>
                    <a:pt x="462762" y="147332"/>
                  </a:lnTo>
                  <a:lnTo>
                    <a:pt x="483146" y="214045"/>
                  </a:lnTo>
                  <a:lnTo>
                    <a:pt x="485711" y="249123"/>
                  </a:lnTo>
                  <a:lnTo>
                    <a:pt x="480898" y="296760"/>
                  </a:lnTo>
                  <a:lnTo>
                    <a:pt x="467093" y="341160"/>
                  </a:lnTo>
                  <a:lnTo>
                    <a:pt x="445262" y="381355"/>
                  </a:lnTo>
                  <a:lnTo>
                    <a:pt x="416344" y="416394"/>
                  </a:lnTo>
                  <a:lnTo>
                    <a:pt x="381317" y="445312"/>
                  </a:lnTo>
                  <a:lnTo>
                    <a:pt x="341134" y="467156"/>
                  </a:lnTo>
                  <a:lnTo>
                    <a:pt x="296748" y="480974"/>
                  </a:lnTo>
                  <a:lnTo>
                    <a:pt x="249123" y="485787"/>
                  </a:lnTo>
                  <a:lnTo>
                    <a:pt x="208661" y="482333"/>
                  </a:lnTo>
                  <a:lnTo>
                    <a:pt x="169672" y="472084"/>
                  </a:lnTo>
                  <a:lnTo>
                    <a:pt x="132994" y="455333"/>
                  </a:lnTo>
                  <a:lnTo>
                    <a:pt x="111417" y="440575"/>
                  </a:lnTo>
                  <a:lnTo>
                    <a:pt x="99466" y="432409"/>
                  </a:lnTo>
                  <a:lnTo>
                    <a:pt x="138950" y="432409"/>
                  </a:lnTo>
                  <a:lnTo>
                    <a:pt x="141744" y="429615"/>
                  </a:lnTo>
                  <a:lnTo>
                    <a:pt x="141744" y="422744"/>
                  </a:lnTo>
                  <a:lnTo>
                    <a:pt x="138950" y="419950"/>
                  </a:lnTo>
                  <a:lnTo>
                    <a:pt x="80086" y="420052"/>
                  </a:lnTo>
                  <a:lnTo>
                    <a:pt x="77304" y="422846"/>
                  </a:lnTo>
                  <a:lnTo>
                    <a:pt x="77203" y="481939"/>
                  </a:lnTo>
                  <a:lnTo>
                    <a:pt x="79971" y="484708"/>
                  </a:lnTo>
                  <a:lnTo>
                    <a:pt x="86855" y="484708"/>
                  </a:lnTo>
                  <a:lnTo>
                    <a:pt x="89636" y="481939"/>
                  </a:lnTo>
                  <a:lnTo>
                    <a:pt x="89738" y="440575"/>
                  </a:lnTo>
                  <a:lnTo>
                    <a:pt x="125298" y="465328"/>
                  </a:lnTo>
                  <a:lnTo>
                    <a:pt x="164325" y="483425"/>
                  </a:lnTo>
                  <a:lnTo>
                    <a:pt x="205879" y="494499"/>
                  </a:lnTo>
                  <a:lnTo>
                    <a:pt x="249047" y="498246"/>
                  </a:lnTo>
                  <a:lnTo>
                    <a:pt x="293751" y="494220"/>
                  </a:lnTo>
                  <a:lnTo>
                    <a:pt x="324396" y="485787"/>
                  </a:lnTo>
                  <a:lnTo>
                    <a:pt x="335864" y="482638"/>
                  </a:lnTo>
                  <a:lnTo>
                    <a:pt x="374650" y="464185"/>
                  </a:lnTo>
                  <a:lnTo>
                    <a:pt x="409409" y="439585"/>
                  </a:lnTo>
                  <a:lnTo>
                    <a:pt x="439445" y="409536"/>
                  </a:lnTo>
                  <a:lnTo>
                    <a:pt x="464045" y="374764"/>
                  </a:lnTo>
                  <a:lnTo>
                    <a:pt x="482485" y="335965"/>
                  </a:lnTo>
                  <a:lnTo>
                    <a:pt x="494068" y="293852"/>
                  </a:lnTo>
                  <a:lnTo>
                    <a:pt x="498081" y="24912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7603997" y="4122521"/>
            <a:ext cx="1310005" cy="458470"/>
          </a:xfrm>
          <a:prstGeom prst="rect">
            <a:avLst/>
          </a:prstGeom>
        </p:spPr>
        <p:txBody>
          <a:bodyPr wrap="square" lIns="0" tIns="609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dirty="0" sz="1100" spc="-10" b="1">
                <a:solidFill>
                  <a:srgbClr val="46BB94"/>
                </a:solidFill>
                <a:latin typeface="Trebuchet MS"/>
                <a:cs typeface="Trebuchet MS"/>
              </a:rPr>
              <a:t>Faciliter</a:t>
            </a:r>
            <a:endParaRPr sz="11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dirty="0" sz="1100" spc="-25">
                <a:latin typeface="Trebuchet MS"/>
                <a:cs typeface="Trebuchet MS"/>
              </a:rPr>
              <a:t>L’innovation</a:t>
            </a:r>
            <a:r>
              <a:rPr dirty="0" sz="1100" spc="-15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agricole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7603997" y="4950720"/>
            <a:ext cx="1019175" cy="675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9200"/>
              </a:lnSpc>
              <a:spcBef>
                <a:spcPts val="100"/>
              </a:spcBef>
            </a:pPr>
            <a:r>
              <a:rPr dirty="0" sz="1100" spc="-10" b="1">
                <a:solidFill>
                  <a:srgbClr val="7EC462"/>
                </a:solidFill>
                <a:latin typeface="Trebuchet MS"/>
                <a:cs typeface="Trebuchet MS"/>
              </a:rPr>
              <a:t>Renforcer </a:t>
            </a:r>
            <a:r>
              <a:rPr dirty="0" sz="1100" spc="-10">
                <a:latin typeface="Trebuchet MS"/>
                <a:cs typeface="Trebuchet MS"/>
              </a:rPr>
              <a:t>interconnexions électriques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0171556" y="3266922"/>
            <a:ext cx="1256030" cy="675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9099"/>
              </a:lnSpc>
              <a:spcBef>
                <a:spcPts val="100"/>
              </a:spcBef>
            </a:pPr>
            <a:r>
              <a:rPr dirty="0" sz="1100" spc="-40" b="1">
                <a:solidFill>
                  <a:srgbClr val="25BBF1"/>
                </a:solidFill>
                <a:latin typeface="Trebuchet MS"/>
                <a:cs typeface="Trebuchet MS"/>
              </a:rPr>
              <a:t>Apporter</a:t>
            </a:r>
            <a:r>
              <a:rPr dirty="0" sz="1100" spc="35" b="1">
                <a:solidFill>
                  <a:srgbClr val="25BBF1"/>
                </a:solidFill>
                <a:latin typeface="Trebuchet MS"/>
                <a:cs typeface="Trebuchet MS"/>
              </a:rPr>
              <a:t> </a:t>
            </a:r>
            <a:r>
              <a:rPr dirty="0" sz="1100">
                <a:latin typeface="Trebuchet MS"/>
                <a:cs typeface="Trebuchet MS"/>
              </a:rPr>
              <a:t>accès</a:t>
            </a:r>
            <a:r>
              <a:rPr dirty="0" sz="1100" spc="20">
                <a:latin typeface="Trebuchet MS"/>
                <a:cs typeface="Trebuchet MS"/>
              </a:rPr>
              <a:t> </a:t>
            </a:r>
            <a:r>
              <a:rPr dirty="0" sz="1100" spc="-50">
                <a:latin typeface="Trebuchet MS"/>
                <a:cs typeface="Trebuchet MS"/>
              </a:rPr>
              <a:t>à </a:t>
            </a:r>
            <a:r>
              <a:rPr dirty="0" sz="1100" spc="-40">
                <a:latin typeface="Trebuchet MS"/>
                <a:cs typeface="Trebuchet MS"/>
              </a:rPr>
              <a:t>l'électricité</a:t>
            </a:r>
            <a:r>
              <a:rPr dirty="0" sz="1100" spc="-20">
                <a:latin typeface="Trebuchet MS"/>
                <a:cs typeface="Trebuchet MS"/>
              </a:rPr>
              <a:t> </a:t>
            </a:r>
            <a:r>
              <a:rPr dirty="0" sz="1100">
                <a:latin typeface="Trebuchet MS"/>
                <a:cs typeface="Trebuchet MS"/>
              </a:rPr>
              <a:t>à</a:t>
            </a:r>
            <a:r>
              <a:rPr dirty="0" sz="1100" spc="-5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faibles émissions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9374123" y="3165348"/>
            <a:ext cx="706120" cy="698500"/>
            <a:chOff x="9374123" y="3165348"/>
            <a:chExt cx="706120" cy="698500"/>
          </a:xfrm>
        </p:grpSpPr>
        <p:sp>
          <p:nvSpPr>
            <p:cNvPr id="32" name="object 32" descr=""/>
            <p:cNvSpPr/>
            <p:nvPr/>
          </p:nvSpPr>
          <p:spPr>
            <a:xfrm>
              <a:off x="9374123" y="3165348"/>
              <a:ext cx="706120" cy="698500"/>
            </a:xfrm>
            <a:custGeom>
              <a:avLst/>
              <a:gdLst/>
              <a:ahLst/>
              <a:cxnLst/>
              <a:rect l="l" t="t" r="r" b="b"/>
              <a:pathLst>
                <a:path w="706120" h="698500">
                  <a:moveTo>
                    <a:pt x="352805" y="0"/>
                  </a:moveTo>
                  <a:lnTo>
                    <a:pt x="304938" y="3185"/>
                  </a:lnTo>
                  <a:lnTo>
                    <a:pt x="259027" y="12463"/>
                  </a:lnTo>
                  <a:lnTo>
                    <a:pt x="215491" y="27420"/>
                  </a:lnTo>
                  <a:lnTo>
                    <a:pt x="174752" y="47639"/>
                  </a:lnTo>
                  <a:lnTo>
                    <a:pt x="137230" y="72705"/>
                  </a:lnTo>
                  <a:lnTo>
                    <a:pt x="103346" y="102203"/>
                  </a:lnTo>
                  <a:lnTo>
                    <a:pt x="73521" y="135717"/>
                  </a:lnTo>
                  <a:lnTo>
                    <a:pt x="48175" y="172832"/>
                  </a:lnTo>
                  <a:lnTo>
                    <a:pt x="27729" y="213133"/>
                  </a:lnTo>
                  <a:lnTo>
                    <a:pt x="12604" y="256204"/>
                  </a:lnTo>
                  <a:lnTo>
                    <a:pt x="3221" y="301630"/>
                  </a:lnTo>
                  <a:lnTo>
                    <a:pt x="0" y="348996"/>
                  </a:lnTo>
                  <a:lnTo>
                    <a:pt x="3221" y="396361"/>
                  </a:lnTo>
                  <a:lnTo>
                    <a:pt x="12604" y="441787"/>
                  </a:lnTo>
                  <a:lnTo>
                    <a:pt x="27729" y="484858"/>
                  </a:lnTo>
                  <a:lnTo>
                    <a:pt x="48175" y="525159"/>
                  </a:lnTo>
                  <a:lnTo>
                    <a:pt x="73521" y="562274"/>
                  </a:lnTo>
                  <a:lnTo>
                    <a:pt x="103346" y="595788"/>
                  </a:lnTo>
                  <a:lnTo>
                    <a:pt x="137230" y="625286"/>
                  </a:lnTo>
                  <a:lnTo>
                    <a:pt x="174751" y="650352"/>
                  </a:lnTo>
                  <a:lnTo>
                    <a:pt x="215491" y="670571"/>
                  </a:lnTo>
                  <a:lnTo>
                    <a:pt x="259027" y="685528"/>
                  </a:lnTo>
                  <a:lnTo>
                    <a:pt x="304938" y="694806"/>
                  </a:lnTo>
                  <a:lnTo>
                    <a:pt x="352805" y="697991"/>
                  </a:lnTo>
                  <a:lnTo>
                    <a:pt x="400673" y="694806"/>
                  </a:lnTo>
                  <a:lnTo>
                    <a:pt x="446584" y="685528"/>
                  </a:lnTo>
                  <a:lnTo>
                    <a:pt x="490120" y="670571"/>
                  </a:lnTo>
                  <a:lnTo>
                    <a:pt x="530859" y="650352"/>
                  </a:lnTo>
                  <a:lnTo>
                    <a:pt x="568381" y="625286"/>
                  </a:lnTo>
                  <a:lnTo>
                    <a:pt x="602265" y="595788"/>
                  </a:lnTo>
                  <a:lnTo>
                    <a:pt x="632090" y="562274"/>
                  </a:lnTo>
                  <a:lnTo>
                    <a:pt x="657436" y="525159"/>
                  </a:lnTo>
                  <a:lnTo>
                    <a:pt x="677882" y="484858"/>
                  </a:lnTo>
                  <a:lnTo>
                    <a:pt x="693007" y="441787"/>
                  </a:lnTo>
                  <a:lnTo>
                    <a:pt x="702390" y="396361"/>
                  </a:lnTo>
                  <a:lnTo>
                    <a:pt x="705611" y="348996"/>
                  </a:lnTo>
                  <a:lnTo>
                    <a:pt x="702390" y="301630"/>
                  </a:lnTo>
                  <a:lnTo>
                    <a:pt x="693007" y="256204"/>
                  </a:lnTo>
                  <a:lnTo>
                    <a:pt x="677882" y="213133"/>
                  </a:lnTo>
                  <a:lnTo>
                    <a:pt x="657436" y="172832"/>
                  </a:lnTo>
                  <a:lnTo>
                    <a:pt x="632090" y="135717"/>
                  </a:lnTo>
                  <a:lnTo>
                    <a:pt x="602265" y="102203"/>
                  </a:lnTo>
                  <a:lnTo>
                    <a:pt x="568381" y="72705"/>
                  </a:lnTo>
                  <a:lnTo>
                    <a:pt x="530860" y="47639"/>
                  </a:lnTo>
                  <a:lnTo>
                    <a:pt x="490120" y="27420"/>
                  </a:lnTo>
                  <a:lnTo>
                    <a:pt x="446584" y="12463"/>
                  </a:lnTo>
                  <a:lnTo>
                    <a:pt x="400673" y="3185"/>
                  </a:lnTo>
                  <a:lnTo>
                    <a:pt x="352805" y="0"/>
                  </a:lnTo>
                  <a:close/>
                </a:path>
              </a:pathLst>
            </a:custGeom>
            <a:solidFill>
              <a:srgbClr val="25BB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9494092" y="3295024"/>
              <a:ext cx="464820" cy="386080"/>
            </a:xfrm>
            <a:custGeom>
              <a:avLst/>
              <a:gdLst/>
              <a:ahLst/>
              <a:cxnLst/>
              <a:rect l="l" t="t" r="r" b="b"/>
              <a:pathLst>
                <a:path w="464820" h="386079">
                  <a:moveTo>
                    <a:pt x="192185" y="0"/>
                  </a:moveTo>
                  <a:lnTo>
                    <a:pt x="155637" y="3822"/>
                  </a:lnTo>
                  <a:lnTo>
                    <a:pt x="123436" y="21489"/>
                  </a:lnTo>
                  <a:lnTo>
                    <a:pt x="101295" y="49144"/>
                  </a:lnTo>
                  <a:lnTo>
                    <a:pt x="91164" y="83064"/>
                  </a:lnTo>
                  <a:lnTo>
                    <a:pt x="94996" y="119528"/>
                  </a:lnTo>
                  <a:lnTo>
                    <a:pt x="68495" y="128440"/>
                  </a:lnTo>
                  <a:lnTo>
                    <a:pt x="48183" y="146182"/>
                  </a:lnTo>
                  <a:lnTo>
                    <a:pt x="36020" y="170229"/>
                  </a:lnTo>
                  <a:lnTo>
                    <a:pt x="33971" y="198053"/>
                  </a:lnTo>
                  <a:lnTo>
                    <a:pt x="34476" y="202035"/>
                  </a:lnTo>
                  <a:lnTo>
                    <a:pt x="35323" y="205964"/>
                  </a:lnTo>
                  <a:lnTo>
                    <a:pt x="36502" y="209803"/>
                  </a:lnTo>
                  <a:lnTo>
                    <a:pt x="21114" y="224102"/>
                  </a:lnTo>
                  <a:lnTo>
                    <a:pt x="9639" y="241350"/>
                  </a:lnTo>
                  <a:lnTo>
                    <a:pt x="2471" y="260775"/>
                  </a:lnTo>
                  <a:lnTo>
                    <a:pt x="0" y="281608"/>
                  </a:lnTo>
                  <a:lnTo>
                    <a:pt x="8258" y="322244"/>
                  </a:lnTo>
                  <a:lnTo>
                    <a:pt x="30697" y="355430"/>
                  </a:lnTo>
                  <a:lnTo>
                    <a:pt x="63959" y="377818"/>
                  </a:lnTo>
                  <a:lnTo>
                    <a:pt x="104688" y="386057"/>
                  </a:lnTo>
                  <a:lnTo>
                    <a:pt x="362536" y="386057"/>
                  </a:lnTo>
                  <a:lnTo>
                    <a:pt x="402182" y="378037"/>
                  </a:lnTo>
                  <a:lnTo>
                    <a:pt x="430538" y="358952"/>
                  </a:lnTo>
                  <a:lnTo>
                    <a:pt x="104688" y="358952"/>
                  </a:lnTo>
                  <a:lnTo>
                    <a:pt x="74528" y="352852"/>
                  </a:lnTo>
                  <a:lnTo>
                    <a:pt x="49897" y="336275"/>
                  </a:lnTo>
                  <a:lnTo>
                    <a:pt x="33281" y="311700"/>
                  </a:lnTo>
                  <a:lnTo>
                    <a:pt x="27167" y="281608"/>
                  </a:lnTo>
                  <a:lnTo>
                    <a:pt x="29434" y="265012"/>
                  </a:lnTo>
                  <a:lnTo>
                    <a:pt x="35934" y="249883"/>
                  </a:lnTo>
                  <a:lnTo>
                    <a:pt x="46201" y="236998"/>
                  </a:lnTo>
                  <a:lnTo>
                    <a:pt x="59769" y="227134"/>
                  </a:lnTo>
                  <a:lnTo>
                    <a:pt x="66275" y="223619"/>
                  </a:lnTo>
                  <a:lnTo>
                    <a:pt x="68770" y="215557"/>
                  </a:lnTo>
                  <a:lnTo>
                    <a:pt x="65384" y="208988"/>
                  </a:lnTo>
                  <a:lnTo>
                    <a:pt x="62205" y="202895"/>
                  </a:lnTo>
                  <a:lnTo>
                    <a:pt x="60555" y="196115"/>
                  </a:lnTo>
                  <a:lnTo>
                    <a:pt x="73278" y="158701"/>
                  </a:lnTo>
                  <a:lnTo>
                    <a:pt x="103901" y="146068"/>
                  </a:lnTo>
                  <a:lnTo>
                    <a:pt x="126003" y="146068"/>
                  </a:lnTo>
                  <a:lnTo>
                    <a:pt x="128628" y="144446"/>
                  </a:lnTo>
                  <a:lnTo>
                    <a:pt x="131198" y="133503"/>
                  </a:lnTo>
                  <a:lnTo>
                    <a:pt x="130510" y="129664"/>
                  </a:lnTo>
                  <a:lnTo>
                    <a:pt x="128438" y="126542"/>
                  </a:lnTo>
                  <a:lnTo>
                    <a:pt x="118665" y="102577"/>
                  </a:lnTo>
                  <a:lnTo>
                    <a:pt x="118855" y="77599"/>
                  </a:lnTo>
                  <a:lnTo>
                    <a:pt x="128419" y="54514"/>
                  </a:lnTo>
                  <a:lnTo>
                    <a:pt x="146770" y="36229"/>
                  </a:lnTo>
                  <a:lnTo>
                    <a:pt x="170791" y="26476"/>
                  </a:lnTo>
                  <a:lnTo>
                    <a:pt x="246728" y="26476"/>
                  </a:lnTo>
                  <a:lnTo>
                    <a:pt x="226186" y="10107"/>
                  </a:lnTo>
                  <a:lnTo>
                    <a:pt x="192185" y="0"/>
                  </a:lnTo>
                  <a:close/>
                </a:path>
                <a:path w="464820" h="386079">
                  <a:moveTo>
                    <a:pt x="413448" y="70974"/>
                  </a:moveTo>
                  <a:lnTo>
                    <a:pt x="340794" y="70974"/>
                  </a:lnTo>
                  <a:lnTo>
                    <a:pt x="377878" y="78744"/>
                  </a:lnTo>
                  <a:lnTo>
                    <a:pt x="408327" y="99352"/>
                  </a:lnTo>
                  <a:lnTo>
                    <a:pt x="429028" y="129698"/>
                  </a:lnTo>
                  <a:lnTo>
                    <a:pt x="436866" y="166679"/>
                  </a:lnTo>
                  <a:lnTo>
                    <a:pt x="436128" y="179620"/>
                  </a:lnTo>
                  <a:lnTo>
                    <a:pt x="433673" y="192287"/>
                  </a:lnTo>
                  <a:lnTo>
                    <a:pt x="429547" y="204514"/>
                  </a:lnTo>
                  <a:lnTo>
                    <a:pt x="423796" y="216131"/>
                  </a:lnTo>
                  <a:lnTo>
                    <a:pt x="421241" y="220528"/>
                  </a:lnTo>
                  <a:lnTo>
                    <a:pt x="421354" y="225973"/>
                  </a:lnTo>
                  <a:lnTo>
                    <a:pt x="436438" y="263419"/>
                  </a:lnTo>
                  <a:lnTo>
                    <a:pt x="437274" y="284391"/>
                  </a:lnTo>
                  <a:lnTo>
                    <a:pt x="431379" y="313399"/>
                  </a:lnTo>
                  <a:lnTo>
                    <a:pt x="415360" y="337089"/>
                  </a:lnTo>
                  <a:lnTo>
                    <a:pt x="391613" y="353071"/>
                  </a:lnTo>
                  <a:lnTo>
                    <a:pt x="362536" y="358952"/>
                  </a:lnTo>
                  <a:lnTo>
                    <a:pt x="430538" y="358952"/>
                  </a:lnTo>
                  <a:lnTo>
                    <a:pt x="434560" y="356245"/>
                  </a:lnTo>
                  <a:lnTo>
                    <a:pt x="456402" y="323943"/>
                  </a:lnTo>
                  <a:lnTo>
                    <a:pt x="464442" y="284391"/>
                  </a:lnTo>
                  <a:lnTo>
                    <a:pt x="464442" y="275296"/>
                  </a:lnTo>
                  <a:lnTo>
                    <a:pt x="463598" y="261586"/>
                  </a:lnTo>
                  <a:lnTo>
                    <a:pt x="461070" y="248140"/>
                  </a:lnTo>
                  <a:lnTo>
                    <a:pt x="456896" y="235109"/>
                  </a:lnTo>
                  <a:lnTo>
                    <a:pt x="451115" y="222647"/>
                  </a:lnTo>
                  <a:lnTo>
                    <a:pt x="463833" y="175154"/>
                  </a:lnTo>
                  <a:lnTo>
                    <a:pt x="457527" y="128115"/>
                  </a:lnTo>
                  <a:lnTo>
                    <a:pt x="434000" y="86868"/>
                  </a:lnTo>
                  <a:lnTo>
                    <a:pt x="413448" y="70974"/>
                  </a:lnTo>
                  <a:close/>
                </a:path>
                <a:path w="464820" h="386079">
                  <a:moveTo>
                    <a:pt x="126003" y="146068"/>
                  </a:moveTo>
                  <a:lnTo>
                    <a:pt x="107295" y="146068"/>
                  </a:lnTo>
                  <a:lnTo>
                    <a:pt x="110682" y="146467"/>
                  </a:lnTo>
                  <a:lnTo>
                    <a:pt x="121303" y="148971"/>
                  </a:lnTo>
                  <a:lnTo>
                    <a:pt x="126003" y="146068"/>
                  </a:lnTo>
                  <a:close/>
                </a:path>
                <a:path w="464820" h="386079">
                  <a:moveTo>
                    <a:pt x="246728" y="26476"/>
                  </a:moveTo>
                  <a:lnTo>
                    <a:pt x="170791" y="26476"/>
                  </a:lnTo>
                  <a:lnTo>
                    <a:pt x="195828" y="26666"/>
                  </a:lnTo>
                  <a:lnTo>
                    <a:pt x="218989" y="36229"/>
                  </a:lnTo>
                  <a:lnTo>
                    <a:pt x="245316" y="71449"/>
                  </a:lnTo>
                  <a:lnTo>
                    <a:pt x="248253" y="97453"/>
                  </a:lnTo>
                  <a:lnTo>
                    <a:pt x="254407" y="103472"/>
                  </a:lnTo>
                  <a:lnTo>
                    <a:pt x="265474" y="103359"/>
                  </a:lnTo>
                  <a:lnTo>
                    <a:pt x="268868" y="101941"/>
                  </a:lnTo>
                  <a:lnTo>
                    <a:pt x="271488" y="99352"/>
                  </a:lnTo>
                  <a:lnTo>
                    <a:pt x="286291" y="87150"/>
                  </a:lnTo>
                  <a:lnTo>
                    <a:pt x="303187" y="78164"/>
                  </a:lnTo>
                  <a:lnTo>
                    <a:pt x="321534" y="72698"/>
                  </a:lnTo>
                  <a:lnTo>
                    <a:pt x="340794" y="70974"/>
                  </a:lnTo>
                  <a:lnTo>
                    <a:pt x="413448" y="70974"/>
                  </a:lnTo>
                  <a:lnTo>
                    <a:pt x="404847" y="64323"/>
                  </a:lnTo>
                  <a:lnTo>
                    <a:pt x="271619" y="64323"/>
                  </a:lnTo>
                  <a:lnTo>
                    <a:pt x="253907" y="32197"/>
                  </a:lnTo>
                  <a:lnTo>
                    <a:pt x="246728" y="26476"/>
                  </a:lnTo>
                  <a:close/>
                </a:path>
                <a:path w="464820" h="386079">
                  <a:moveTo>
                    <a:pt x="332322" y="44102"/>
                  </a:moveTo>
                  <a:lnTo>
                    <a:pt x="300892" y="50155"/>
                  </a:lnTo>
                  <a:lnTo>
                    <a:pt x="271619" y="64323"/>
                  </a:lnTo>
                  <a:lnTo>
                    <a:pt x="404847" y="64323"/>
                  </a:lnTo>
                  <a:lnTo>
                    <a:pt x="395055" y="56751"/>
                  </a:lnTo>
                  <a:lnTo>
                    <a:pt x="364260" y="46267"/>
                  </a:lnTo>
                  <a:lnTo>
                    <a:pt x="332322" y="4410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9494092" y="3295024"/>
              <a:ext cx="464820" cy="386080"/>
            </a:xfrm>
            <a:custGeom>
              <a:avLst/>
              <a:gdLst/>
              <a:ahLst/>
              <a:cxnLst/>
              <a:rect l="l" t="t" r="r" b="b"/>
              <a:pathLst>
                <a:path w="464820" h="386079">
                  <a:moveTo>
                    <a:pt x="451115" y="222647"/>
                  </a:moveTo>
                  <a:lnTo>
                    <a:pt x="463833" y="175154"/>
                  </a:lnTo>
                  <a:lnTo>
                    <a:pt x="457527" y="128115"/>
                  </a:lnTo>
                  <a:lnTo>
                    <a:pt x="434000" y="86868"/>
                  </a:lnTo>
                  <a:lnTo>
                    <a:pt x="395055" y="56751"/>
                  </a:lnTo>
                  <a:lnTo>
                    <a:pt x="364260" y="46267"/>
                  </a:lnTo>
                  <a:lnTo>
                    <a:pt x="332322" y="44102"/>
                  </a:lnTo>
                  <a:lnTo>
                    <a:pt x="300892" y="50155"/>
                  </a:lnTo>
                  <a:lnTo>
                    <a:pt x="271619" y="64323"/>
                  </a:lnTo>
                  <a:lnTo>
                    <a:pt x="253907" y="32197"/>
                  </a:lnTo>
                  <a:lnTo>
                    <a:pt x="226186" y="10107"/>
                  </a:lnTo>
                  <a:lnTo>
                    <a:pt x="192185" y="0"/>
                  </a:lnTo>
                  <a:lnTo>
                    <a:pt x="155637" y="3822"/>
                  </a:lnTo>
                  <a:lnTo>
                    <a:pt x="123436" y="21489"/>
                  </a:lnTo>
                  <a:lnTo>
                    <a:pt x="101295" y="49144"/>
                  </a:lnTo>
                  <a:lnTo>
                    <a:pt x="91164" y="83064"/>
                  </a:lnTo>
                  <a:lnTo>
                    <a:pt x="94996" y="119528"/>
                  </a:lnTo>
                  <a:lnTo>
                    <a:pt x="68495" y="128440"/>
                  </a:lnTo>
                  <a:lnTo>
                    <a:pt x="48183" y="146183"/>
                  </a:lnTo>
                  <a:lnTo>
                    <a:pt x="36020" y="170229"/>
                  </a:lnTo>
                  <a:lnTo>
                    <a:pt x="33971" y="198053"/>
                  </a:lnTo>
                  <a:lnTo>
                    <a:pt x="34476" y="202035"/>
                  </a:lnTo>
                  <a:lnTo>
                    <a:pt x="35323" y="205964"/>
                  </a:lnTo>
                  <a:lnTo>
                    <a:pt x="36502" y="209803"/>
                  </a:lnTo>
                  <a:lnTo>
                    <a:pt x="21114" y="224102"/>
                  </a:lnTo>
                  <a:lnTo>
                    <a:pt x="9639" y="241350"/>
                  </a:lnTo>
                  <a:lnTo>
                    <a:pt x="2471" y="260775"/>
                  </a:lnTo>
                  <a:lnTo>
                    <a:pt x="0" y="281608"/>
                  </a:lnTo>
                  <a:lnTo>
                    <a:pt x="8258" y="322244"/>
                  </a:lnTo>
                  <a:lnTo>
                    <a:pt x="30697" y="355430"/>
                  </a:lnTo>
                  <a:lnTo>
                    <a:pt x="63959" y="377818"/>
                  </a:lnTo>
                  <a:lnTo>
                    <a:pt x="104688" y="386057"/>
                  </a:lnTo>
                  <a:lnTo>
                    <a:pt x="362536" y="386057"/>
                  </a:lnTo>
                  <a:lnTo>
                    <a:pt x="402182" y="378037"/>
                  </a:lnTo>
                  <a:lnTo>
                    <a:pt x="434560" y="356245"/>
                  </a:lnTo>
                  <a:lnTo>
                    <a:pt x="456402" y="323943"/>
                  </a:lnTo>
                  <a:lnTo>
                    <a:pt x="464442" y="284391"/>
                  </a:lnTo>
                  <a:lnTo>
                    <a:pt x="464442" y="275296"/>
                  </a:lnTo>
                  <a:lnTo>
                    <a:pt x="463598" y="261586"/>
                  </a:lnTo>
                  <a:lnTo>
                    <a:pt x="461070" y="248140"/>
                  </a:lnTo>
                  <a:lnTo>
                    <a:pt x="456896" y="235109"/>
                  </a:lnTo>
                  <a:lnTo>
                    <a:pt x="451115" y="222647"/>
                  </a:lnTo>
                  <a:close/>
                </a:path>
                <a:path w="464820" h="386079">
                  <a:moveTo>
                    <a:pt x="437274" y="284391"/>
                  </a:moveTo>
                  <a:lnTo>
                    <a:pt x="431379" y="313399"/>
                  </a:lnTo>
                  <a:lnTo>
                    <a:pt x="415360" y="337089"/>
                  </a:lnTo>
                  <a:lnTo>
                    <a:pt x="391613" y="353071"/>
                  </a:lnTo>
                  <a:lnTo>
                    <a:pt x="362536" y="358952"/>
                  </a:lnTo>
                  <a:lnTo>
                    <a:pt x="104688" y="358952"/>
                  </a:lnTo>
                  <a:lnTo>
                    <a:pt x="74528" y="352852"/>
                  </a:lnTo>
                  <a:lnTo>
                    <a:pt x="49897" y="336275"/>
                  </a:lnTo>
                  <a:lnTo>
                    <a:pt x="33281" y="311700"/>
                  </a:lnTo>
                  <a:lnTo>
                    <a:pt x="27167" y="281608"/>
                  </a:lnTo>
                  <a:lnTo>
                    <a:pt x="29434" y="265012"/>
                  </a:lnTo>
                  <a:lnTo>
                    <a:pt x="35934" y="249883"/>
                  </a:lnTo>
                  <a:lnTo>
                    <a:pt x="46201" y="236998"/>
                  </a:lnTo>
                  <a:lnTo>
                    <a:pt x="59769" y="227134"/>
                  </a:lnTo>
                  <a:lnTo>
                    <a:pt x="66275" y="223619"/>
                  </a:lnTo>
                  <a:lnTo>
                    <a:pt x="68770" y="215557"/>
                  </a:lnTo>
                  <a:lnTo>
                    <a:pt x="65384" y="208988"/>
                  </a:lnTo>
                  <a:lnTo>
                    <a:pt x="62205" y="202895"/>
                  </a:lnTo>
                  <a:lnTo>
                    <a:pt x="60555" y="196115"/>
                  </a:lnTo>
                  <a:lnTo>
                    <a:pt x="73278" y="158701"/>
                  </a:lnTo>
                  <a:lnTo>
                    <a:pt x="103901" y="146068"/>
                  </a:lnTo>
                  <a:lnTo>
                    <a:pt x="107295" y="146068"/>
                  </a:lnTo>
                  <a:lnTo>
                    <a:pt x="110682" y="146467"/>
                  </a:lnTo>
                  <a:lnTo>
                    <a:pt x="113985" y="147259"/>
                  </a:lnTo>
                  <a:lnTo>
                    <a:pt x="121303" y="148971"/>
                  </a:lnTo>
                  <a:lnTo>
                    <a:pt x="128628" y="144446"/>
                  </a:lnTo>
                  <a:lnTo>
                    <a:pt x="130343" y="137146"/>
                  </a:lnTo>
                  <a:lnTo>
                    <a:pt x="131198" y="133503"/>
                  </a:lnTo>
                  <a:lnTo>
                    <a:pt x="130510" y="129664"/>
                  </a:lnTo>
                  <a:lnTo>
                    <a:pt x="128438" y="126542"/>
                  </a:lnTo>
                  <a:lnTo>
                    <a:pt x="118665" y="102577"/>
                  </a:lnTo>
                  <a:lnTo>
                    <a:pt x="118855" y="77599"/>
                  </a:lnTo>
                  <a:lnTo>
                    <a:pt x="128419" y="54514"/>
                  </a:lnTo>
                  <a:lnTo>
                    <a:pt x="146770" y="36229"/>
                  </a:lnTo>
                  <a:lnTo>
                    <a:pt x="170791" y="26476"/>
                  </a:lnTo>
                  <a:lnTo>
                    <a:pt x="195828" y="26666"/>
                  </a:lnTo>
                  <a:lnTo>
                    <a:pt x="237300" y="54518"/>
                  </a:lnTo>
                  <a:lnTo>
                    <a:pt x="248253" y="97453"/>
                  </a:lnTo>
                  <a:lnTo>
                    <a:pt x="254407" y="103472"/>
                  </a:lnTo>
                  <a:lnTo>
                    <a:pt x="261921" y="103389"/>
                  </a:lnTo>
                  <a:lnTo>
                    <a:pt x="265474" y="103359"/>
                  </a:lnTo>
                  <a:lnTo>
                    <a:pt x="268868" y="101941"/>
                  </a:lnTo>
                  <a:lnTo>
                    <a:pt x="303187" y="78164"/>
                  </a:lnTo>
                  <a:lnTo>
                    <a:pt x="340794" y="70974"/>
                  </a:lnTo>
                  <a:lnTo>
                    <a:pt x="377878" y="78744"/>
                  </a:lnTo>
                  <a:lnTo>
                    <a:pt x="408327" y="99352"/>
                  </a:lnTo>
                  <a:lnTo>
                    <a:pt x="429028" y="129698"/>
                  </a:lnTo>
                  <a:lnTo>
                    <a:pt x="436866" y="166679"/>
                  </a:lnTo>
                  <a:lnTo>
                    <a:pt x="436128" y="179620"/>
                  </a:lnTo>
                  <a:lnTo>
                    <a:pt x="433673" y="192287"/>
                  </a:lnTo>
                  <a:lnTo>
                    <a:pt x="429547" y="204514"/>
                  </a:lnTo>
                  <a:lnTo>
                    <a:pt x="423796" y="216131"/>
                  </a:lnTo>
                  <a:lnTo>
                    <a:pt x="421241" y="220528"/>
                  </a:lnTo>
                  <a:lnTo>
                    <a:pt x="421354" y="225973"/>
                  </a:lnTo>
                  <a:lnTo>
                    <a:pt x="436438" y="263419"/>
                  </a:lnTo>
                  <a:lnTo>
                    <a:pt x="437274" y="275303"/>
                  </a:lnTo>
                  <a:lnTo>
                    <a:pt x="437274" y="284353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5" name="object 3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31837" y="3451854"/>
              <a:ext cx="85827" cy="125949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742339" y="3451809"/>
              <a:ext cx="133194" cy="175392"/>
            </a:xfrm>
            <a:prstGeom prst="rect">
              <a:avLst/>
            </a:prstGeom>
          </p:spPr>
        </p:pic>
      </p:grpSp>
      <p:grpSp>
        <p:nvGrpSpPr>
          <p:cNvPr id="37" name="object 37" descr=""/>
          <p:cNvGrpSpPr/>
          <p:nvPr/>
        </p:nvGrpSpPr>
        <p:grpSpPr>
          <a:xfrm>
            <a:off x="9374123" y="4017264"/>
            <a:ext cx="706120" cy="698500"/>
            <a:chOff x="9374123" y="4017264"/>
            <a:chExt cx="706120" cy="698500"/>
          </a:xfrm>
        </p:grpSpPr>
        <p:sp>
          <p:nvSpPr>
            <p:cNvPr id="38" name="object 38" descr=""/>
            <p:cNvSpPr/>
            <p:nvPr/>
          </p:nvSpPr>
          <p:spPr>
            <a:xfrm>
              <a:off x="9374123" y="4017264"/>
              <a:ext cx="706120" cy="698500"/>
            </a:xfrm>
            <a:custGeom>
              <a:avLst/>
              <a:gdLst/>
              <a:ahLst/>
              <a:cxnLst/>
              <a:rect l="l" t="t" r="r" b="b"/>
              <a:pathLst>
                <a:path w="706120" h="698500">
                  <a:moveTo>
                    <a:pt x="352805" y="0"/>
                  </a:moveTo>
                  <a:lnTo>
                    <a:pt x="304938" y="3185"/>
                  </a:lnTo>
                  <a:lnTo>
                    <a:pt x="259027" y="12463"/>
                  </a:lnTo>
                  <a:lnTo>
                    <a:pt x="215491" y="27420"/>
                  </a:lnTo>
                  <a:lnTo>
                    <a:pt x="174752" y="47639"/>
                  </a:lnTo>
                  <a:lnTo>
                    <a:pt x="137230" y="72705"/>
                  </a:lnTo>
                  <a:lnTo>
                    <a:pt x="103346" y="102203"/>
                  </a:lnTo>
                  <a:lnTo>
                    <a:pt x="73521" y="135717"/>
                  </a:lnTo>
                  <a:lnTo>
                    <a:pt x="48175" y="172832"/>
                  </a:lnTo>
                  <a:lnTo>
                    <a:pt x="27729" y="213133"/>
                  </a:lnTo>
                  <a:lnTo>
                    <a:pt x="12604" y="256204"/>
                  </a:lnTo>
                  <a:lnTo>
                    <a:pt x="3221" y="301630"/>
                  </a:lnTo>
                  <a:lnTo>
                    <a:pt x="0" y="348996"/>
                  </a:lnTo>
                  <a:lnTo>
                    <a:pt x="3221" y="396361"/>
                  </a:lnTo>
                  <a:lnTo>
                    <a:pt x="12604" y="441787"/>
                  </a:lnTo>
                  <a:lnTo>
                    <a:pt x="27729" y="484858"/>
                  </a:lnTo>
                  <a:lnTo>
                    <a:pt x="48175" y="525159"/>
                  </a:lnTo>
                  <a:lnTo>
                    <a:pt x="73521" y="562274"/>
                  </a:lnTo>
                  <a:lnTo>
                    <a:pt x="103346" y="595788"/>
                  </a:lnTo>
                  <a:lnTo>
                    <a:pt x="137230" y="625286"/>
                  </a:lnTo>
                  <a:lnTo>
                    <a:pt x="174751" y="650352"/>
                  </a:lnTo>
                  <a:lnTo>
                    <a:pt x="215491" y="670571"/>
                  </a:lnTo>
                  <a:lnTo>
                    <a:pt x="259027" y="685528"/>
                  </a:lnTo>
                  <a:lnTo>
                    <a:pt x="304938" y="694806"/>
                  </a:lnTo>
                  <a:lnTo>
                    <a:pt x="352805" y="697992"/>
                  </a:lnTo>
                  <a:lnTo>
                    <a:pt x="400673" y="694806"/>
                  </a:lnTo>
                  <a:lnTo>
                    <a:pt x="446584" y="685528"/>
                  </a:lnTo>
                  <a:lnTo>
                    <a:pt x="490120" y="670571"/>
                  </a:lnTo>
                  <a:lnTo>
                    <a:pt x="530859" y="650352"/>
                  </a:lnTo>
                  <a:lnTo>
                    <a:pt x="568381" y="625286"/>
                  </a:lnTo>
                  <a:lnTo>
                    <a:pt x="602265" y="595788"/>
                  </a:lnTo>
                  <a:lnTo>
                    <a:pt x="632090" y="562274"/>
                  </a:lnTo>
                  <a:lnTo>
                    <a:pt x="657436" y="525159"/>
                  </a:lnTo>
                  <a:lnTo>
                    <a:pt x="677882" y="484858"/>
                  </a:lnTo>
                  <a:lnTo>
                    <a:pt x="693007" y="441787"/>
                  </a:lnTo>
                  <a:lnTo>
                    <a:pt x="702390" y="396361"/>
                  </a:lnTo>
                  <a:lnTo>
                    <a:pt x="705611" y="348996"/>
                  </a:lnTo>
                  <a:lnTo>
                    <a:pt x="702390" y="301630"/>
                  </a:lnTo>
                  <a:lnTo>
                    <a:pt x="693007" y="256204"/>
                  </a:lnTo>
                  <a:lnTo>
                    <a:pt x="677882" y="213133"/>
                  </a:lnTo>
                  <a:lnTo>
                    <a:pt x="657436" y="172832"/>
                  </a:lnTo>
                  <a:lnTo>
                    <a:pt x="632090" y="135717"/>
                  </a:lnTo>
                  <a:lnTo>
                    <a:pt x="602265" y="102203"/>
                  </a:lnTo>
                  <a:lnTo>
                    <a:pt x="568381" y="72705"/>
                  </a:lnTo>
                  <a:lnTo>
                    <a:pt x="530860" y="47639"/>
                  </a:lnTo>
                  <a:lnTo>
                    <a:pt x="490120" y="27420"/>
                  </a:lnTo>
                  <a:lnTo>
                    <a:pt x="446584" y="12463"/>
                  </a:lnTo>
                  <a:lnTo>
                    <a:pt x="400673" y="3185"/>
                  </a:lnTo>
                  <a:lnTo>
                    <a:pt x="352805" y="0"/>
                  </a:lnTo>
                  <a:close/>
                </a:path>
              </a:pathLst>
            </a:custGeom>
            <a:solidFill>
              <a:srgbClr val="94C24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78534" y="4379415"/>
              <a:ext cx="182683" cy="132876"/>
            </a:xfrm>
            <a:prstGeom prst="rect">
              <a:avLst/>
            </a:prstGeom>
          </p:spPr>
        </p:pic>
        <p:sp>
          <p:nvSpPr>
            <p:cNvPr id="40" name="object 40" descr=""/>
            <p:cNvSpPr/>
            <p:nvPr/>
          </p:nvSpPr>
          <p:spPr>
            <a:xfrm>
              <a:off x="9506134" y="4182786"/>
              <a:ext cx="410209" cy="410209"/>
            </a:xfrm>
            <a:custGeom>
              <a:avLst/>
              <a:gdLst/>
              <a:ahLst/>
              <a:cxnLst/>
              <a:rect l="l" t="t" r="r" b="b"/>
              <a:pathLst>
                <a:path w="410209" h="410210">
                  <a:moveTo>
                    <a:pt x="404823" y="351077"/>
                  </a:moveTo>
                  <a:lnTo>
                    <a:pt x="2294" y="351077"/>
                  </a:lnTo>
                  <a:lnTo>
                    <a:pt x="0" y="353371"/>
                  </a:lnTo>
                  <a:lnTo>
                    <a:pt x="0" y="407779"/>
                  </a:lnTo>
                  <a:lnTo>
                    <a:pt x="2294" y="410074"/>
                  </a:lnTo>
                  <a:lnTo>
                    <a:pt x="407650" y="410074"/>
                  </a:lnTo>
                  <a:lnTo>
                    <a:pt x="409942" y="407779"/>
                  </a:lnTo>
                  <a:lnTo>
                    <a:pt x="409942" y="399823"/>
                  </a:lnTo>
                  <a:lnTo>
                    <a:pt x="10248" y="399823"/>
                  </a:lnTo>
                  <a:lnTo>
                    <a:pt x="10248" y="361380"/>
                  </a:lnTo>
                  <a:lnTo>
                    <a:pt x="409942" y="361380"/>
                  </a:lnTo>
                  <a:lnTo>
                    <a:pt x="409888" y="353371"/>
                  </a:lnTo>
                  <a:lnTo>
                    <a:pt x="407650" y="351130"/>
                  </a:lnTo>
                  <a:lnTo>
                    <a:pt x="404823" y="351130"/>
                  </a:lnTo>
                  <a:close/>
                </a:path>
                <a:path w="410209" h="410210">
                  <a:moveTo>
                    <a:pt x="409942" y="361380"/>
                  </a:moveTo>
                  <a:lnTo>
                    <a:pt x="399693" y="361380"/>
                  </a:lnTo>
                  <a:lnTo>
                    <a:pt x="399693" y="399823"/>
                  </a:lnTo>
                  <a:lnTo>
                    <a:pt x="409942" y="399823"/>
                  </a:lnTo>
                  <a:lnTo>
                    <a:pt x="409942" y="361380"/>
                  </a:lnTo>
                  <a:close/>
                </a:path>
                <a:path w="410209" h="410210">
                  <a:moveTo>
                    <a:pt x="122992" y="55"/>
                  </a:moveTo>
                  <a:lnTo>
                    <a:pt x="120254" y="89"/>
                  </a:lnTo>
                  <a:lnTo>
                    <a:pt x="36396" y="100"/>
                  </a:lnTo>
                  <a:lnTo>
                    <a:pt x="34163" y="2203"/>
                  </a:lnTo>
                  <a:lnTo>
                    <a:pt x="12130" y="351077"/>
                  </a:lnTo>
                  <a:lnTo>
                    <a:pt x="22405" y="351077"/>
                  </a:lnTo>
                  <a:lnTo>
                    <a:pt x="43916" y="10340"/>
                  </a:lnTo>
                  <a:lnTo>
                    <a:pt x="125786" y="10340"/>
                  </a:lnTo>
                  <a:lnTo>
                    <a:pt x="125275" y="2203"/>
                  </a:lnTo>
                  <a:lnTo>
                    <a:pt x="122992" y="55"/>
                  </a:lnTo>
                  <a:close/>
                </a:path>
                <a:path w="410209" h="410210">
                  <a:moveTo>
                    <a:pt x="125786" y="10340"/>
                  </a:moveTo>
                  <a:lnTo>
                    <a:pt x="115458" y="10340"/>
                  </a:lnTo>
                  <a:lnTo>
                    <a:pt x="137024" y="351077"/>
                  </a:lnTo>
                  <a:lnTo>
                    <a:pt x="147284" y="351077"/>
                  </a:lnTo>
                  <a:lnTo>
                    <a:pt x="136112" y="173691"/>
                  </a:lnTo>
                  <a:lnTo>
                    <a:pt x="155354" y="162205"/>
                  </a:lnTo>
                  <a:lnTo>
                    <a:pt x="135322" y="162205"/>
                  </a:lnTo>
                  <a:lnTo>
                    <a:pt x="125786" y="10340"/>
                  </a:lnTo>
                  <a:close/>
                </a:path>
                <a:path w="410209" h="410210">
                  <a:moveTo>
                    <a:pt x="396811" y="97113"/>
                  </a:moveTo>
                  <a:lnTo>
                    <a:pt x="386540" y="97113"/>
                  </a:lnTo>
                  <a:lnTo>
                    <a:pt x="386540" y="351077"/>
                  </a:lnTo>
                  <a:lnTo>
                    <a:pt x="396811" y="351077"/>
                  </a:lnTo>
                  <a:lnTo>
                    <a:pt x="396811" y="97113"/>
                  </a:lnTo>
                  <a:close/>
                </a:path>
                <a:path w="410209" h="410210">
                  <a:moveTo>
                    <a:pt x="266641" y="101911"/>
                  </a:moveTo>
                  <a:lnTo>
                    <a:pt x="256357" y="101911"/>
                  </a:lnTo>
                  <a:lnTo>
                    <a:pt x="256368" y="178867"/>
                  </a:lnTo>
                  <a:lnTo>
                    <a:pt x="258683" y="181160"/>
                  </a:lnTo>
                  <a:lnTo>
                    <a:pt x="262533" y="181149"/>
                  </a:lnTo>
                  <a:lnTo>
                    <a:pt x="263524" y="180848"/>
                  </a:lnTo>
                  <a:lnTo>
                    <a:pt x="284781" y="166379"/>
                  </a:lnTo>
                  <a:lnTo>
                    <a:pt x="266650" y="166379"/>
                  </a:lnTo>
                  <a:lnTo>
                    <a:pt x="266641" y="101911"/>
                  </a:lnTo>
                  <a:close/>
                </a:path>
                <a:path w="410209" h="410210">
                  <a:moveTo>
                    <a:pt x="304017" y="0"/>
                  </a:moveTo>
                  <a:lnTo>
                    <a:pt x="301736" y="2125"/>
                  </a:lnTo>
                  <a:lnTo>
                    <a:pt x="293335" y="148191"/>
                  </a:lnTo>
                  <a:lnTo>
                    <a:pt x="266650" y="166379"/>
                  </a:lnTo>
                  <a:lnTo>
                    <a:pt x="284781" y="166379"/>
                  </a:lnTo>
                  <a:lnTo>
                    <a:pt x="322260" y="140868"/>
                  </a:lnTo>
                  <a:lnTo>
                    <a:pt x="304028" y="140868"/>
                  </a:lnTo>
                  <a:lnTo>
                    <a:pt x="311595" y="10273"/>
                  </a:lnTo>
                  <a:lnTo>
                    <a:pt x="360901" y="10273"/>
                  </a:lnTo>
                  <a:lnTo>
                    <a:pt x="360356" y="2125"/>
                  </a:lnTo>
                  <a:lnTo>
                    <a:pt x="358120" y="22"/>
                  </a:lnTo>
                  <a:lnTo>
                    <a:pt x="306754" y="22"/>
                  </a:lnTo>
                  <a:lnTo>
                    <a:pt x="304017" y="0"/>
                  </a:lnTo>
                  <a:close/>
                </a:path>
                <a:path w="410209" h="410210">
                  <a:moveTo>
                    <a:pt x="224365" y="33"/>
                  </a:moveTo>
                  <a:lnTo>
                    <a:pt x="170273" y="33"/>
                  </a:lnTo>
                  <a:lnTo>
                    <a:pt x="168049" y="2125"/>
                  </a:lnTo>
                  <a:lnTo>
                    <a:pt x="159591" y="147679"/>
                  </a:lnTo>
                  <a:lnTo>
                    <a:pt x="135322" y="162205"/>
                  </a:lnTo>
                  <a:lnTo>
                    <a:pt x="155354" y="162205"/>
                  </a:lnTo>
                  <a:lnTo>
                    <a:pt x="190259" y="141368"/>
                  </a:lnTo>
                  <a:lnTo>
                    <a:pt x="170218" y="141368"/>
                  </a:lnTo>
                  <a:lnTo>
                    <a:pt x="177829" y="10273"/>
                  </a:lnTo>
                  <a:lnTo>
                    <a:pt x="227110" y="10273"/>
                  </a:lnTo>
                  <a:lnTo>
                    <a:pt x="226590" y="2125"/>
                  </a:lnTo>
                  <a:lnTo>
                    <a:pt x="224365" y="33"/>
                  </a:lnTo>
                  <a:close/>
                </a:path>
                <a:path w="410209" h="410210">
                  <a:moveTo>
                    <a:pt x="227110" y="10273"/>
                  </a:moveTo>
                  <a:lnTo>
                    <a:pt x="216843" y="10273"/>
                  </a:lnTo>
                  <a:lnTo>
                    <a:pt x="223052" y="109836"/>
                  </a:lnTo>
                  <a:lnTo>
                    <a:pt x="170218" y="141368"/>
                  </a:lnTo>
                  <a:lnTo>
                    <a:pt x="190259" y="141368"/>
                  </a:lnTo>
                  <a:lnTo>
                    <a:pt x="252964" y="103936"/>
                  </a:lnTo>
                  <a:lnTo>
                    <a:pt x="232956" y="103936"/>
                  </a:lnTo>
                  <a:lnTo>
                    <a:pt x="227110" y="10273"/>
                  </a:lnTo>
                  <a:close/>
                </a:path>
                <a:path w="410209" h="410210">
                  <a:moveTo>
                    <a:pt x="360901" y="10273"/>
                  </a:moveTo>
                  <a:lnTo>
                    <a:pt x="350631" y="10273"/>
                  </a:lnTo>
                  <a:lnTo>
                    <a:pt x="356807" y="104949"/>
                  </a:lnTo>
                  <a:lnTo>
                    <a:pt x="304028" y="140868"/>
                  </a:lnTo>
                  <a:lnTo>
                    <a:pt x="322260" y="140868"/>
                  </a:lnTo>
                  <a:lnTo>
                    <a:pt x="384872" y="98249"/>
                  </a:lnTo>
                  <a:lnTo>
                    <a:pt x="366644" y="98249"/>
                  </a:lnTo>
                  <a:lnTo>
                    <a:pt x="360901" y="10273"/>
                  </a:lnTo>
                  <a:close/>
                </a:path>
                <a:path w="410209" h="410210">
                  <a:moveTo>
                    <a:pt x="264336" y="87842"/>
                  </a:moveTo>
                  <a:lnTo>
                    <a:pt x="260575" y="87853"/>
                  </a:lnTo>
                  <a:lnTo>
                    <a:pt x="259684" y="88098"/>
                  </a:lnTo>
                  <a:lnTo>
                    <a:pt x="232956" y="103936"/>
                  </a:lnTo>
                  <a:lnTo>
                    <a:pt x="252964" y="103936"/>
                  </a:lnTo>
                  <a:lnTo>
                    <a:pt x="256357" y="101911"/>
                  </a:lnTo>
                  <a:lnTo>
                    <a:pt x="266641" y="101911"/>
                  </a:lnTo>
                  <a:lnTo>
                    <a:pt x="266639" y="90123"/>
                  </a:lnTo>
                  <a:lnTo>
                    <a:pt x="264336" y="87842"/>
                  </a:lnTo>
                  <a:close/>
                </a:path>
                <a:path w="410209" h="410210">
                  <a:moveTo>
                    <a:pt x="394530" y="82299"/>
                  </a:moveTo>
                  <a:lnTo>
                    <a:pt x="390668" y="82299"/>
                  </a:lnTo>
                  <a:lnTo>
                    <a:pt x="389656" y="82599"/>
                  </a:lnTo>
                  <a:lnTo>
                    <a:pt x="366644" y="98249"/>
                  </a:lnTo>
                  <a:lnTo>
                    <a:pt x="384872" y="98249"/>
                  </a:lnTo>
                  <a:lnTo>
                    <a:pt x="386540" y="97113"/>
                  </a:lnTo>
                  <a:lnTo>
                    <a:pt x="396811" y="97113"/>
                  </a:lnTo>
                  <a:lnTo>
                    <a:pt x="396811" y="84592"/>
                  </a:lnTo>
                  <a:lnTo>
                    <a:pt x="394530" y="822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 descr=""/>
          <p:cNvGrpSpPr/>
          <p:nvPr/>
        </p:nvGrpSpPr>
        <p:grpSpPr>
          <a:xfrm>
            <a:off x="9374123" y="4846320"/>
            <a:ext cx="706120" cy="698500"/>
            <a:chOff x="9374123" y="4846320"/>
            <a:chExt cx="706120" cy="698500"/>
          </a:xfrm>
        </p:grpSpPr>
        <p:sp>
          <p:nvSpPr>
            <p:cNvPr id="42" name="object 42" descr=""/>
            <p:cNvSpPr/>
            <p:nvPr/>
          </p:nvSpPr>
          <p:spPr>
            <a:xfrm>
              <a:off x="9374123" y="4846320"/>
              <a:ext cx="706120" cy="698500"/>
            </a:xfrm>
            <a:custGeom>
              <a:avLst/>
              <a:gdLst/>
              <a:ahLst/>
              <a:cxnLst/>
              <a:rect l="l" t="t" r="r" b="b"/>
              <a:pathLst>
                <a:path w="706120" h="698500">
                  <a:moveTo>
                    <a:pt x="352805" y="0"/>
                  </a:moveTo>
                  <a:lnTo>
                    <a:pt x="304938" y="3185"/>
                  </a:lnTo>
                  <a:lnTo>
                    <a:pt x="259027" y="12463"/>
                  </a:lnTo>
                  <a:lnTo>
                    <a:pt x="215491" y="27420"/>
                  </a:lnTo>
                  <a:lnTo>
                    <a:pt x="174752" y="47639"/>
                  </a:lnTo>
                  <a:lnTo>
                    <a:pt x="137230" y="72705"/>
                  </a:lnTo>
                  <a:lnTo>
                    <a:pt x="103346" y="102203"/>
                  </a:lnTo>
                  <a:lnTo>
                    <a:pt x="73521" y="135717"/>
                  </a:lnTo>
                  <a:lnTo>
                    <a:pt x="48175" y="172832"/>
                  </a:lnTo>
                  <a:lnTo>
                    <a:pt x="27729" y="213133"/>
                  </a:lnTo>
                  <a:lnTo>
                    <a:pt x="12604" y="256204"/>
                  </a:lnTo>
                  <a:lnTo>
                    <a:pt x="3221" y="301630"/>
                  </a:lnTo>
                  <a:lnTo>
                    <a:pt x="0" y="348995"/>
                  </a:lnTo>
                  <a:lnTo>
                    <a:pt x="3221" y="396361"/>
                  </a:lnTo>
                  <a:lnTo>
                    <a:pt x="12604" y="441787"/>
                  </a:lnTo>
                  <a:lnTo>
                    <a:pt x="27729" y="484858"/>
                  </a:lnTo>
                  <a:lnTo>
                    <a:pt x="48175" y="525159"/>
                  </a:lnTo>
                  <a:lnTo>
                    <a:pt x="73521" y="562274"/>
                  </a:lnTo>
                  <a:lnTo>
                    <a:pt x="103346" y="595788"/>
                  </a:lnTo>
                  <a:lnTo>
                    <a:pt x="137230" y="625286"/>
                  </a:lnTo>
                  <a:lnTo>
                    <a:pt x="174751" y="650352"/>
                  </a:lnTo>
                  <a:lnTo>
                    <a:pt x="215491" y="670571"/>
                  </a:lnTo>
                  <a:lnTo>
                    <a:pt x="259027" y="685528"/>
                  </a:lnTo>
                  <a:lnTo>
                    <a:pt x="304938" y="694806"/>
                  </a:lnTo>
                  <a:lnTo>
                    <a:pt x="352805" y="697991"/>
                  </a:lnTo>
                  <a:lnTo>
                    <a:pt x="400673" y="694806"/>
                  </a:lnTo>
                  <a:lnTo>
                    <a:pt x="446584" y="685528"/>
                  </a:lnTo>
                  <a:lnTo>
                    <a:pt x="490120" y="670571"/>
                  </a:lnTo>
                  <a:lnTo>
                    <a:pt x="530859" y="650352"/>
                  </a:lnTo>
                  <a:lnTo>
                    <a:pt x="568381" y="625286"/>
                  </a:lnTo>
                  <a:lnTo>
                    <a:pt x="602265" y="595788"/>
                  </a:lnTo>
                  <a:lnTo>
                    <a:pt x="632090" y="562274"/>
                  </a:lnTo>
                  <a:lnTo>
                    <a:pt x="657436" y="525159"/>
                  </a:lnTo>
                  <a:lnTo>
                    <a:pt x="677882" y="484858"/>
                  </a:lnTo>
                  <a:lnTo>
                    <a:pt x="693007" y="441787"/>
                  </a:lnTo>
                  <a:lnTo>
                    <a:pt x="702390" y="396361"/>
                  </a:lnTo>
                  <a:lnTo>
                    <a:pt x="705611" y="348995"/>
                  </a:lnTo>
                  <a:lnTo>
                    <a:pt x="702390" y="301630"/>
                  </a:lnTo>
                  <a:lnTo>
                    <a:pt x="693007" y="256204"/>
                  </a:lnTo>
                  <a:lnTo>
                    <a:pt x="677882" y="213133"/>
                  </a:lnTo>
                  <a:lnTo>
                    <a:pt x="657436" y="172832"/>
                  </a:lnTo>
                  <a:lnTo>
                    <a:pt x="632090" y="135717"/>
                  </a:lnTo>
                  <a:lnTo>
                    <a:pt x="602265" y="102203"/>
                  </a:lnTo>
                  <a:lnTo>
                    <a:pt x="568381" y="72705"/>
                  </a:lnTo>
                  <a:lnTo>
                    <a:pt x="530860" y="47639"/>
                  </a:lnTo>
                  <a:lnTo>
                    <a:pt x="490120" y="27420"/>
                  </a:lnTo>
                  <a:lnTo>
                    <a:pt x="446584" y="12463"/>
                  </a:lnTo>
                  <a:lnTo>
                    <a:pt x="400673" y="3185"/>
                  </a:lnTo>
                  <a:lnTo>
                    <a:pt x="352805" y="0"/>
                  </a:lnTo>
                  <a:close/>
                </a:path>
              </a:pathLst>
            </a:custGeom>
            <a:solidFill>
              <a:srgbClr val="296EB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9494076" y="4961713"/>
              <a:ext cx="463550" cy="467359"/>
            </a:xfrm>
            <a:custGeom>
              <a:avLst/>
              <a:gdLst/>
              <a:ahLst/>
              <a:cxnLst/>
              <a:rect l="l" t="t" r="r" b="b"/>
              <a:pathLst>
                <a:path w="463550" h="467360">
                  <a:moveTo>
                    <a:pt x="233862" y="0"/>
                  </a:moveTo>
                  <a:lnTo>
                    <a:pt x="186751" y="4756"/>
                  </a:lnTo>
                  <a:lnTo>
                    <a:pt x="142888" y="18406"/>
                  </a:lnTo>
                  <a:lnTo>
                    <a:pt x="103174" y="39996"/>
                  </a:lnTo>
                  <a:lnTo>
                    <a:pt x="68557" y="68579"/>
                  </a:lnTo>
                  <a:lnTo>
                    <a:pt x="39984" y="103206"/>
                  </a:lnTo>
                  <a:lnTo>
                    <a:pt x="18402" y="142930"/>
                  </a:lnTo>
                  <a:lnTo>
                    <a:pt x="4758" y="186802"/>
                  </a:lnTo>
                  <a:lnTo>
                    <a:pt x="0" y="233874"/>
                  </a:lnTo>
                  <a:lnTo>
                    <a:pt x="5487" y="284222"/>
                  </a:lnTo>
                  <a:lnTo>
                    <a:pt x="21465" y="331672"/>
                  </a:lnTo>
                  <a:lnTo>
                    <a:pt x="47192" y="374622"/>
                  </a:lnTo>
                  <a:lnTo>
                    <a:pt x="81927" y="411464"/>
                  </a:lnTo>
                  <a:lnTo>
                    <a:pt x="43924" y="411464"/>
                  </a:lnTo>
                  <a:lnTo>
                    <a:pt x="41276" y="414111"/>
                  </a:lnTo>
                  <a:lnTo>
                    <a:pt x="41276" y="420647"/>
                  </a:lnTo>
                  <a:lnTo>
                    <a:pt x="43924" y="423295"/>
                  </a:lnTo>
                  <a:lnTo>
                    <a:pt x="96785" y="423295"/>
                  </a:lnTo>
                  <a:lnTo>
                    <a:pt x="128058" y="442486"/>
                  </a:lnTo>
                  <a:lnTo>
                    <a:pt x="161748" y="456446"/>
                  </a:lnTo>
                  <a:lnTo>
                    <a:pt x="197208" y="464965"/>
                  </a:lnTo>
                  <a:lnTo>
                    <a:pt x="225154" y="467155"/>
                  </a:lnTo>
                  <a:lnTo>
                    <a:pt x="240485" y="467155"/>
                  </a:lnTo>
                  <a:lnTo>
                    <a:pt x="280855" y="463073"/>
                  </a:lnTo>
                  <a:lnTo>
                    <a:pt x="303532" y="456017"/>
                  </a:lnTo>
                  <a:lnTo>
                    <a:pt x="233816" y="456017"/>
                  </a:lnTo>
                  <a:lnTo>
                    <a:pt x="199181" y="453309"/>
                  </a:lnTo>
                  <a:lnTo>
                    <a:pt x="165598" y="445268"/>
                  </a:lnTo>
                  <a:lnTo>
                    <a:pt x="133678" y="432092"/>
                  </a:lnTo>
                  <a:lnTo>
                    <a:pt x="104031" y="413977"/>
                  </a:lnTo>
                  <a:lnTo>
                    <a:pt x="104031" y="404932"/>
                  </a:lnTo>
                  <a:lnTo>
                    <a:pt x="92294" y="404932"/>
                  </a:lnTo>
                  <a:lnTo>
                    <a:pt x="58179" y="369735"/>
                  </a:lnTo>
                  <a:lnTo>
                    <a:pt x="32877" y="328422"/>
                  </a:lnTo>
                  <a:lnTo>
                    <a:pt x="17143" y="282600"/>
                  </a:lnTo>
                  <a:lnTo>
                    <a:pt x="11736" y="233874"/>
                  </a:lnTo>
                  <a:lnTo>
                    <a:pt x="16256" y="189166"/>
                  </a:lnTo>
                  <a:lnTo>
                    <a:pt x="29216" y="147497"/>
                  </a:lnTo>
                  <a:lnTo>
                    <a:pt x="49717" y="109768"/>
                  </a:lnTo>
                  <a:lnTo>
                    <a:pt x="76858" y="76879"/>
                  </a:lnTo>
                  <a:lnTo>
                    <a:pt x="109738" y="49732"/>
                  </a:lnTo>
                  <a:lnTo>
                    <a:pt x="147458" y="29226"/>
                  </a:lnTo>
                  <a:lnTo>
                    <a:pt x="189117" y="16262"/>
                  </a:lnTo>
                  <a:lnTo>
                    <a:pt x="233816" y="11741"/>
                  </a:lnTo>
                  <a:lnTo>
                    <a:pt x="306324" y="11741"/>
                  </a:lnTo>
                  <a:lnTo>
                    <a:pt x="303723" y="10700"/>
                  </a:lnTo>
                  <a:lnTo>
                    <a:pt x="269280" y="2689"/>
                  </a:lnTo>
                  <a:lnTo>
                    <a:pt x="233862" y="0"/>
                  </a:lnTo>
                  <a:close/>
                </a:path>
                <a:path w="463550" h="467360">
                  <a:moveTo>
                    <a:pt x="388723" y="59900"/>
                  </a:moveTo>
                  <a:lnTo>
                    <a:pt x="371657" y="59900"/>
                  </a:lnTo>
                  <a:lnTo>
                    <a:pt x="407262" y="95286"/>
                  </a:lnTo>
                  <a:lnTo>
                    <a:pt x="433726" y="137222"/>
                  </a:lnTo>
                  <a:lnTo>
                    <a:pt x="450217" y="183990"/>
                  </a:lnTo>
                  <a:lnTo>
                    <a:pt x="455905" y="233874"/>
                  </a:lnTo>
                  <a:lnTo>
                    <a:pt x="451385" y="278590"/>
                  </a:lnTo>
                  <a:lnTo>
                    <a:pt x="438424" y="320264"/>
                  </a:lnTo>
                  <a:lnTo>
                    <a:pt x="417923" y="357995"/>
                  </a:lnTo>
                  <a:lnTo>
                    <a:pt x="390782" y="390883"/>
                  </a:lnTo>
                  <a:lnTo>
                    <a:pt x="357901" y="418029"/>
                  </a:lnTo>
                  <a:lnTo>
                    <a:pt x="320179" y="438533"/>
                  </a:lnTo>
                  <a:lnTo>
                    <a:pt x="278518" y="451496"/>
                  </a:lnTo>
                  <a:lnTo>
                    <a:pt x="233816" y="456017"/>
                  </a:lnTo>
                  <a:lnTo>
                    <a:pt x="303532" y="456017"/>
                  </a:lnTo>
                  <a:lnTo>
                    <a:pt x="364431" y="427837"/>
                  </a:lnTo>
                  <a:lnTo>
                    <a:pt x="399049" y="399256"/>
                  </a:lnTo>
                  <a:lnTo>
                    <a:pt x="427623" y="364629"/>
                  </a:lnTo>
                  <a:lnTo>
                    <a:pt x="449206" y="324904"/>
                  </a:lnTo>
                  <a:lnTo>
                    <a:pt x="462850" y="281029"/>
                  </a:lnTo>
                  <a:lnTo>
                    <a:pt x="463384" y="275751"/>
                  </a:lnTo>
                  <a:lnTo>
                    <a:pt x="463384" y="195790"/>
                  </a:lnTo>
                  <a:lnTo>
                    <a:pt x="461923" y="182596"/>
                  </a:lnTo>
                  <a:lnTo>
                    <a:pt x="445341" y="134301"/>
                  </a:lnTo>
                  <a:lnTo>
                    <a:pt x="418663" y="90763"/>
                  </a:lnTo>
                  <a:lnTo>
                    <a:pt x="388723" y="59900"/>
                  </a:lnTo>
                  <a:close/>
                </a:path>
                <a:path w="463550" h="467360">
                  <a:moveTo>
                    <a:pt x="95220" y="360059"/>
                  </a:moveTo>
                  <a:lnTo>
                    <a:pt x="92459" y="362554"/>
                  </a:lnTo>
                  <a:lnTo>
                    <a:pt x="92353" y="364629"/>
                  </a:lnTo>
                  <a:lnTo>
                    <a:pt x="92294" y="404932"/>
                  </a:lnTo>
                  <a:lnTo>
                    <a:pt x="104031" y="404932"/>
                  </a:lnTo>
                  <a:lnTo>
                    <a:pt x="104121" y="364629"/>
                  </a:lnTo>
                  <a:lnTo>
                    <a:pt x="104196" y="363152"/>
                  </a:lnTo>
                  <a:lnTo>
                    <a:pt x="101703" y="360389"/>
                  </a:lnTo>
                  <a:lnTo>
                    <a:pt x="95220" y="360059"/>
                  </a:lnTo>
                  <a:close/>
                </a:path>
                <a:path w="463550" h="467360">
                  <a:moveTo>
                    <a:pt x="306324" y="11741"/>
                  </a:moveTo>
                  <a:lnTo>
                    <a:pt x="233816" y="11741"/>
                  </a:lnTo>
                  <a:lnTo>
                    <a:pt x="267328" y="14269"/>
                  </a:lnTo>
                  <a:lnTo>
                    <a:pt x="299883" y="21797"/>
                  </a:lnTo>
                  <a:lnTo>
                    <a:pt x="330930" y="34152"/>
                  </a:lnTo>
                  <a:lnTo>
                    <a:pt x="359915" y="51165"/>
                  </a:lnTo>
                  <a:lnTo>
                    <a:pt x="359928" y="101991"/>
                  </a:lnTo>
                  <a:lnTo>
                    <a:pt x="362530" y="104606"/>
                  </a:lnTo>
                  <a:lnTo>
                    <a:pt x="365767" y="104619"/>
                  </a:lnTo>
                  <a:lnTo>
                    <a:pt x="369042" y="104606"/>
                  </a:lnTo>
                  <a:lnTo>
                    <a:pt x="371657" y="101991"/>
                  </a:lnTo>
                  <a:lnTo>
                    <a:pt x="371657" y="59900"/>
                  </a:lnTo>
                  <a:lnTo>
                    <a:pt x="388723" y="59900"/>
                  </a:lnTo>
                  <a:lnTo>
                    <a:pt x="382688" y="53679"/>
                  </a:lnTo>
                  <a:lnTo>
                    <a:pt x="416720" y="53679"/>
                  </a:lnTo>
                  <a:lnTo>
                    <a:pt x="419956" y="53514"/>
                  </a:lnTo>
                  <a:lnTo>
                    <a:pt x="422444" y="50746"/>
                  </a:lnTo>
                  <a:lnTo>
                    <a:pt x="422127" y="44499"/>
                  </a:lnTo>
                  <a:lnTo>
                    <a:pt x="419728" y="42086"/>
                  </a:lnTo>
                  <a:lnTo>
                    <a:pt x="416720" y="41934"/>
                  </a:lnTo>
                  <a:lnTo>
                    <a:pt x="367176" y="41934"/>
                  </a:lnTo>
                  <a:lnTo>
                    <a:pt x="336553" y="23843"/>
                  </a:lnTo>
                  <a:lnTo>
                    <a:pt x="306324" y="1174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616130" y="5083816"/>
              <a:ext cx="223491" cy="223553"/>
            </a:xfrm>
            <a:prstGeom prst="rect">
              <a:avLst/>
            </a:prstGeom>
          </p:spPr>
        </p:pic>
      </p:grpSp>
      <p:sp>
        <p:nvSpPr>
          <p:cNvPr id="45" name="object 45" descr=""/>
          <p:cNvSpPr txBox="1"/>
          <p:nvPr/>
        </p:nvSpPr>
        <p:spPr>
          <a:xfrm>
            <a:off x="10171556" y="4119473"/>
            <a:ext cx="1863725" cy="4584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9099"/>
              </a:lnSpc>
              <a:spcBef>
                <a:spcPts val="100"/>
              </a:spcBef>
            </a:pPr>
            <a:r>
              <a:rPr dirty="0" sz="1100" spc="-35" b="1">
                <a:solidFill>
                  <a:srgbClr val="94C248"/>
                </a:solidFill>
                <a:latin typeface="Trebuchet MS"/>
                <a:cs typeface="Trebuchet MS"/>
              </a:rPr>
              <a:t>Développer</a:t>
            </a:r>
            <a:r>
              <a:rPr dirty="0" sz="1100" spc="-5" b="1">
                <a:solidFill>
                  <a:srgbClr val="94C248"/>
                </a:solidFill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Opportunités </a:t>
            </a:r>
            <a:r>
              <a:rPr dirty="0" sz="1100">
                <a:latin typeface="Trebuchet MS"/>
                <a:cs typeface="Trebuchet MS"/>
              </a:rPr>
              <a:t>pour</a:t>
            </a:r>
            <a:r>
              <a:rPr dirty="0" sz="1100" spc="-65">
                <a:latin typeface="Trebuchet MS"/>
                <a:cs typeface="Trebuchet MS"/>
              </a:rPr>
              <a:t> </a:t>
            </a:r>
            <a:r>
              <a:rPr dirty="0" sz="1100" spc="-45">
                <a:latin typeface="Trebuchet MS"/>
                <a:cs typeface="Trebuchet MS"/>
              </a:rPr>
              <a:t>le</a:t>
            </a:r>
            <a:r>
              <a:rPr dirty="0" sz="1100" spc="-40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secteur</a:t>
            </a:r>
            <a:r>
              <a:rPr dirty="0" sz="1100" spc="-50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manufacturier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10171556" y="4948275"/>
            <a:ext cx="1822450" cy="6750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29099"/>
              </a:lnSpc>
              <a:spcBef>
                <a:spcPts val="100"/>
              </a:spcBef>
            </a:pPr>
            <a:r>
              <a:rPr dirty="0" sz="1100" b="1">
                <a:solidFill>
                  <a:srgbClr val="296EB7"/>
                </a:solidFill>
                <a:latin typeface="Trebuchet MS"/>
                <a:cs typeface="Trebuchet MS"/>
              </a:rPr>
              <a:t>Promouvoir</a:t>
            </a:r>
            <a:r>
              <a:rPr dirty="0" sz="1100" spc="484" b="1">
                <a:solidFill>
                  <a:srgbClr val="296EB7"/>
                </a:solidFill>
                <a:latin typeface="Trebuchet MS"/>
                <a:cs typeface="Trebuchet MS"/>
              </a:rPr>
              <a:t>    </a:t>
            </a:r>
            <a:r>
              <a:rPr dirty="0" sz="1100" spc="-30">
                <a:latin typeface="Trebuchet MS"/>
                <a:cs typeface="Trebuchet MS"/>
              </a:rPr>
              <a:t>l’inclusion </a:t>
            </a:r>
            <a:r>
              <a:rPr dirty="0" sz="1100">
                <a:latin typeface="Trebuchet MS"/>
                <a:cs typeface="Trebuchet MS"/>
              </a:rPr>
              <a:t>financière</a:t>
            </a:r>
            <a:r>
              <a:rPr dirty="0" sz="1100" spc="385">
                <a:latin typeface="Trebuchet MS"/>
                <a:cs typeface="Trebuchet MS"/>
              </a:rPr>
              <a:t> </a:t>
            </a:r>
            <a:r>
              <a:rPr dirty="0" sz="1100">
                <a:latin typeface="Trebuchet MS"/>
                <a:cs typeface="Trebuchet MS"/>
              </a:rPr>
              <a:t>pour</a:t>
            </a:r>
            <a:r>
              <a:rPr dirty="0" sz="1100" spc="25">
                <a:latin typeface="Trebuchet MS"/>
                <a:cs typeface="Trebuchet MS"/>
              </a:rPr>
              <a:t> </a:t>
            </a:r>
            <a:r>
              <a:rPr dirty="0" sz="1100">
                <a:latin typeface="Trebuchet MS"/>
                <a:cs typeface="Trebuchet MS"/>
              </a:rPr>
              <a:t>les</a:t>
            </a:r>
            <a:r>
              <a:rPr dirty="0" sz="1100" spc="20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femmes </a:t>
            </a:r>
            <a:r>
              <a:rPr dirty="0" sz="1100" spc="-55">
                <a:latin typeface="Trebuchet MS"/>
                <a:cs typeface="Trebuchet MS"/>
              </a:rPr>
              <a:t>et</a:t>
            </a:r>
            <a:r>
              <a:rPr dirty="0" sz="1100" spc="-35">
                <a:latin typeface="Trebuchet MS"/>
                <a:cs typeface="Trebuchet MS"/>
              </a:rPr>
              <a:t> </a:t>
            </a:r>
            <a:r>
              <a:rPr dirty="0" sz="1100">
                <a:latin typeface="Trebuchet MS"/>
                <a:cs typeface="Trebuchet MS"/>
              </a:rPr>
              <a:t>les</a:t>
            </a:r>
            <a:r>
              <a:rPr dirty="0" sz="1100" spc="-35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jeunes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7" name="object 47" descr=""/>
          <p:cNvSpPr/>
          <p:nvPr/>
        </p:nvSpPr>
        <p:spPr>
          <a:xfrm>
            <a:off x="542544" y="964691"/>
            <a:ext cx="0" cy="1106170"/>
          </a:xfrm>
          <a:custGeom>
            <a:avLst/>
            <a:gdLst/>
            <a:ahLst/>
            <a:cxnLst/>
            <a:rect l="l" t="t" r="r" b="b"/>
            <a:pathLst>
              <a:path w="0" h="1106170">
                <a:moveTo>
                  <a:pt x="0" y="0"/>
                </a:moveTo>
                <a:lnTo>
                  <a:pt x="0" y="1105789"/>
                </a:lnTo>
              </a:path>
            </a:pathLst>
          </a:custGeom>
          <a:ln w="571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 descr=""/>
          <p:cNvSpPr/>
          <p:nvPr/>
        </p:nvSpPr>
        <p:spPr>
          <a:xfrm>
            <a:off x="6880859" y="964691"/>
            <a:ext cx="0" cy="1106170"/>
          </a:xfrm>
          <a:custGeom>
            <a:avLst/>
            <a:gdLst/>
            <a:ahLst/>
            <a:cxnLst/>
            <a:rect l="l" t="t" r="r" b="b"/>
            <a:pathLst>
              <a:path w="0" h="1106170">
                <a:moveTo>
                  <a:pt x="0" y="0"/>
                </a:moveTo>
                <a:lnTo>
                  <a:pt x="0" y="1105789"/>
                </a:lnTo>
              </a:path>
            </a:pathLst>
          </a:custGeom>
          <a:ln w="571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76200" y="134112"/>
            <a:ext cx="10515600" cy="581025"/>
          </a:xfrm>
          <a:custGeom>
            <a:avLst/>
            <a:gdLst/>
            <a:ahLst/>
            <a:cxnLst/>
            <a:rect l="l" t="t" r="r" b="b"/>
            <a:pathLst>
              <a:path w="10515600" h="581025">
                <a:moveTo>
                  <a:pt x="10515600" y="0"/>
                </a:moveTo>
                <a:lnTo>
                  <a:pt x="0" y="0"/>
                </a:lnTo>
                <a:lnTo>
                  <a:pt x="0" y="580644"/>
                </a:lnTo>
                <a:lnTo>
                  <a:pt x="10515600" y="580644"/>
                </a:lnTo>
                <a:lnTo>
                  <a:pt x="10515600" y="0"/>
                </a:lnTo>
                <a:close/>
              </a:path>
            </a:pathLst>
          </a:custGeom>
          <a:solidFill>
            <a:srgbClr val="3A7C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</a:pPr>
            <a:r>
              <a:rPr dirty="0" spc="-85"/>
              <a:t>Initiatives</a:t>
            </a:r>
            <a:r>
              <a:rPr dirty="0" spc="-185"/>
              <a:t> et</a:t>
            </a:r>
            <a:r>
              <a:rPr dirty="0" spc="-160"/>
              <a:t> </a:t>
            </a:r>
            <a:r>
              <a:rPr dirty="0" spc="-40"/>
              <a:t>outils</a:t>
            </a:r>
            <a:r>
              <a:rPr dirty="0" spc="-165"/>
              <a:t> </a:t>
            </a:r>
            <a:r>
              <a:rPr dirty="0"/>
              <a:t>clés</a:t>
            </a:r>
            <a:r>
              <a:rPr dirty="0" spc="-155"/>
              <a:t> </a:t>
            </a:r>
            <a:r>
              <a:rPr dirty="0" spc="-320"/>
              <a:t>:</a:t>
            </a:r>
            <a:r>
              <a:rPr dirty="0" spc="-165"/>
              <a:t> </a:t>
            </a:r>
            <a:r>
              <a:rPr dirty="0" spc="60"/>
              <a:t>SEFA</a:t>
            </a:r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3568" y="839724"/>
            <a:ext cx="1941409" cy="721766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185776" y="3413480"/>
            <a:ext cx="438784" cy="438150"/>
          </a:xfrm>
          <a:custGeom>
            <a:avLst/>
            <a:gdLst/>
            <a:ahLst/>
            <a:cxnLst/>
            <a:rect l="l" t="t" r="r" b="b"/>
            <a:pathLst>
              <a:path w="438784" h="438150">
                <a:moveTo>
                  <a:pt x="26191" y="137369"/>
                </a:moveTo>
                <a:lnTo>
                  <a:pt x="15206" y="137369"/>
                </a:lnTo>
                <a:lnTo>
                  <a:pt x="15206" y="189733"/>
                </a:lnTo>
                <a:lnTo>
                  <a:pt x="21784" y="223453"/>
                </a:lnTo>
                <a:lnTo>
                  <a:pt x="39799" y="251436"/>
                </a:lnTo>
                <a:lnTo>
                  <a:pt x="66752" y="271039"/>
                </a:lnTo>
                <a:lnTo>
                  <a:pt x="100144" y="279616"/>
                </a:lnTo>
                <a:lnTo>
                  <a:pt x="100182" y="328780"/>
                </a:lnTo>
                <a:lnTo>
                  <a:pt x="108492" y="371027"/>
                </a:lnTo>
                <a:lnTo>
                  <a:pt x="131726" y="405781"/>
                </a:lnTo>
                <a:lnTo>
                  <a:pt x="166347" y="429321"/>
                </a:lnTo>
                <a:lnTo>
                  <a:pt x="208858" y="438123"/>
                </a:lnTo>
                <a:lnTo>
                  <a:pt x="251468" y="429806"/>
                </a:lnTo>
                <a:lnTo>
                  <a:pt x="258031" y="425453"/>
                </a:lnTo>
                <a:lnTo>
                  <a:pt x="207067" y="425453"/>
                </a:lnTo>
                <a:lnTo>
                  <a:pt x="169874" y="417200"/>
                </a:lnTo>
                <a:lnTo>
                  <a:pt x="139539" y="396374"/>
                </a:lnTo>
                <a:lnTo>
                  <a:pt x="118983" y="365919"/>
                </a:lnTo>
                <a:lnTo>
                  <a:pt x="111128" y="328780"/>
                </a:lnTo>
                <a:lnTo>
                  <a:pt x="111128" y="279538"/>
                </a:lnTo>
                <a:lnTo>
                  <a:pt x="144521" y="270981"/>
                </a:lnTo>
                <a:lnTo>
                  <a:pt x="144981" y="270647"/>
                </a:lnTo>
                <a:lnTo>
                  <a:pt x="76353" y="265113"/>
                </a:lnTo>
                <a:lnTo>
                  <a:pt x="33123" y="223925"/>
                </a:lnTo>
                <a:lnTo>
                  <a:pt x="26191" y="193252"/>
                </a:lnTo>
                <a:lnTo>
                  <a:pt x="26191" y="137369"/>
                </a:lnTo>
                <a:close/>
              </a:path>
              <a:path w="438784" h="438150">
                <a:moveTo>
                  <a:pt x="383054" y="296147"/>
                </a:moveTo>
                <a:lnTo>
                  <a:pt x="308235" y="296147"/>
                </a:lnTo>
                <a:lnTo>
                  <a:pt x="307882" y="329913"/>
                </a:lnTo>
                <a:lnTo>
                  <a:pt x="299199" y="367859"/>
                </a:lnTo>
                <a:lnTo>
                  <a:pt x="277339" y="398481"/>
                </a:lnTo>
                <a:lnTo>
                  <a:pt x="245548" y="418703"/>
                </a:lnTo>
                <a:lnTo>
                  <a:pt x="207067" y="425453"/>
                </a:lnTo>
                <a:lnTo>
                  <a:pt x="258031" y="425453"/>
                </a:lnTo>
                <a:lnTo>
                  <a:pt x="309991" y="372179"/>
                </a:lnTo>
                <a:lnTo>
                  <a:pt x="318811" y="329913"/>
                </a:lnTo>
                <a:lnTo>
                  <a:pt x="319220" y="297632"/>
                </a:lnTo>
                <a:lnTo>
                  <a:pt x="379410" y="297632"/>
                </a:lnTo>
                <a:lnTo>
                  <a:pt x="383054" y="296147"/>
                </a:lnTo>
                <a:close/>
              </a:path>
              <a:path w="438784" h="438150">
                <a:moveTo>
                  <a:pt x="379410" y="297632"/>
                </a:moveTo>
                <a:lnTo>
                  <a:pt x="319220" y="297632"/>
                </a:lnTo>
                <a:lnTo>
                  <a:pt x="326632" y="300069"/>
                </a:lnTo>
                <a:lnTo>
                  <a:pt x="334225" y="301820"/>
                </a:lnTo>
                <a:lnTo>
                  <a:pt x="341947" y="302873"/>
                </a:lnTo>
                <a:lnTo>
                  <a:pt x="349745" y="303221"/>
                </a:lnTo>
                <a:lnTo>
                  <a:pt x="373209" y="300159"/>
                </a:lnTo>
                <a:lnTo>
                  <a:pt x="379410" y="297632"/>
                </a:lnTo>
                <a:close/>
              </a:path>
              <a:path w="438784" h="438150">
                <a:moveTo>
                  <a:pt x="234089" y="170380"/>
                </a:moveTo>
                <a:lnTo>
                  <a:pt x="227572" y="216851"/>
                </a:lnTo>
                <a:lnTo>
                  <a:pt x="231329" y="250265"/>
                </a:lnTo>
                <a:lnTo>
                  <a:pt x="242560" y="278913"/>
                </a:lnTo>
                <a:lnTo>
                  <a:pt x="255796" y="291950"/>
                </a:lnTo>
                <a:lnTo>
                  <a:pt x="272244" y="299454"/>
                </a:lnTo>
                <a:lnTo>
                  <a:pt x="290270" y="300996"/>
                </a:lnTo>
                <a:lnTo>
                  <a:pt x="308235" y="296147"/>
                </a:lnTo>
                <a:lnTo>
                  <a:pt x="383054" y="296147"/>
                </a:lnTo>
                <a:lnTo>
                  <a:pt x="392537" y="292283"/>
                </a:lnTo>
                <a:lnTo>
                  <a:pt x="349176" y="292283"/>
                </a:lnTo>
                <a:lnTo>
                  <a:pt x="336113" y="289699"/>
                </a:lnTo>
                <a:lnTo>
                  <a:pt x="290082" y="289699"/>
                </a:lnTo>
                <a:lnTo>
                  <a:pt x="275552" y="288685"/>
                </a:lnTo>
                <a:lnTo>
                  <a:pt x="262249" y="282775"/>
                </a:lnTo>
                <a:lnTo>
                  <a:pt x="251665" y="272428"/>
                </a:lnTo>
                <a:lnTo>
                  <a:pt x="243637" y="254750"/>
                </a:lnTo>
                <a:lnTo>
                  <a:pt x="239631" y="233010"/>
                </a:lnTo>
                <a:lnTo>
                  <a:pt x="238388" y="210848"/>
                </a:lnTo>
                <a:lnTo>
                  <a:pt x="238753" y="191690"/>
                </a:lnTo>
                <a:lnTo>
                  <a:pt x="252111" y="191690"/>
                </a:lnTo>
                <a:lnTo>
                  <a:pt x="247502" y="185124"/>
                </a:lnTo>
                <a:lnTo>
                  <a:pt x="291007" y="185124"/>
                </a:lnTo>
                <a:lnTo>
                  <a:pt x="291794" y="184225"/>
                </a:lnTo>
                <a:lnTo>
                  <a:pt x="278066" y="184225"/>
                </a:lnTo>
                <a:lnTo>
                  <a:pt x="267645" y="180265"/>
                </a:lnTo>
                <a:lnTo>
                  <a:pt x="257088" y="176690"/>
                </a:lnTo>
                <a:lnTo>
                  <a:pt x="246409" y="173501"/>
                </a:lnTo>
                <a:lnTo>
                  <a:pt x="235615" y="170702"/>
                </a:lnTo>
                <a:lnTo>
                  <a:pt x="234089" y="170380"/>
                </a:lnTo>
                <a:close/>
              </a:path>
              <a:path w="438784" h="438150">
                <a:moveTo>
                  <a:pt x="428356" y="253159"/>
                </a:moveTo>
                <a:lnTo>
                  <a:pt x="417496" y="253159"/>
                </a:lnTo>
                <a:lnTo>
                  <a:pt x="417234" y="253550"/>
                </a:lnTo>
                <a:lnTo>
                  <a:pt x="400349" y="274432"/>
                </a:lnTo>
                <a:lnTo>
                  <a:pt x="376486" y="287809"/>
                </a:lnTo>
                <a:lnTo>
                  <a:pt x="349176" y="292283"/>
                </a:lnTo>
                <a:lnTo>
                  <a:pt x="392537" y="292283"/>
                </a:lnTo>
                <a:lnTo>
                  <a:pt x="394969" y="291292"/>
                </a:lnTo>
                <a:lnTo>
                  <a:pt x="413482" y="277106"/>
                </a:lnTo>
                <a:lnTo>
                  <a:pt x="427202" y="258085"/>
                </a:lnTo>
                <a:lnTo>
                  <a:pt x="428356" y="253159"/>
                </a:lnTo>
                <a:close/>
              </a:path>
              <a:path w="438784" h="438150">
                <a:moveTo>
                  <a:pt x="252111" y="191690"/>
                </a:moveTo>
                <a:lnTo>
                  <a:pt x="238753" y="191690"/>
                </a:lnTo>
                <a:lnTo>
                  <a:pt x="304470" y="285479"/>
                </a:lnTo>
                <a:lnTo>
                  <a:pt x="290082" y="289699"/>
                </a:lnTo>
                <a:lnTo>
                  <a:pt x="336113" y="289699"/>
                </a:lnTo>
                <a:lnTo>
                  <a:pt x="321691" y="286847"/>
                </a:lnTo>
                <a:lnTo>
                  <a:pt x="325854" y="283005"/>
                </a:lnTo>
                <a:lnTo>
                  <a:pt x="328649" y="279421"/>
                </a:lnTo>
                <a:lnTo>
                  <a:pt x="313690" y="279421"/>
                </a:lnTo>
                <a:lnTo>
                  <a:pt x="252111" y="191690"/>
                </a:lnTo>
                <a:close/>
              </a:path>
              <a:path w="438784" h="438150">
                <a:moveTo>
                  <a:pt x="291007" y="185124"/>
                </a:moveTo>
                <a:lnTo>
                  <a:pt x="247502" y="185124"/>
                </a:lnTo>
                <a:lnTo>
                  <a:pt x="265604" y="191076"/>
                </a:lnTo>
                <a:lnTo>
                  <a:pt x="286207" y="199676"/>
                </a:lnTo>
                <a:lnTo>
                  <a:pt x="305543" y="210848"/>
                </a:lnTo>
                <a:lnTo>
                  <a:pt x="319847" y="224515"/>
                </a:lnTo>
                <a:lnTo>
                  <a:pt x="325127" y="234461"/>
                </a:lnTo>
                <a:lnTo>
                  <a:pt x="327434" y="245224"/>
                </a:lnTo>
                <a:lnTo>
                  <a:pt x="326841" y="256213"/>
                </a:lnTo>
                <a:lnTo>
                  <a:pt x="313690" y="279421"/>
                </a:lnTo>
                <a:lnTo>
                  <a:pt x="328649" y="279421"/>
                </a:lnTo>
                <a:lnTo>
                  <a:pt x="329351" y="278519"/>
                </a:lnTo>
                <a:lnTo>
                  <a:pt x="332097" y="273561"/>
                </a:lnTo>
                <a:lnTo>
                  <a:pt x="332326" y="273014"/>
                </a:lnTo>
                <a:lnTo>
                  <a:pt x="332734" y="272311"/>
                </a:lnTo>
                <a:lnTo>
                  <a:pt x="349871" y="238819"/>
                </a:lnTo>
                <a:lnTo>
                  <a:pt x="337391" y="238819"/>
                </a:lnTo>
                <a:lnTo>
                  <a:pt x="336051" y="231406"/>
                </a:lnTo>
                <a:lnTo>
                  <a:pt x="311169" y="201571"/>
                </a:lnTo>
                <a:lnTo>
                  <a:pt x="288031" y="188522"/>
                </a:lnTo>
                <a:lnTo>
                  <a:pt x="291007" y="185124"/>
                </a:lnTo>
                <a:close/>
              </a:path>
              <a:path w="438784" h="438150">
                <a:moveTo>
                  <a:pt x="251545" y="272311"/>
                </a:moveTo>
                <a:close/>
              </a:path>
              <a:path w="438784" h="438150">
                <a:moveTo>
                  <a:pt x="196148" y="137370"/>
                </a:moveTo>
                <a:lnTo>
                  <a:pt x="185121" y="137370"/>
                </a:lnTo>
                <a:lnTo>
                  <a:pt x="185121" y="189733"/>
                </a:lnTo>
                <a:lnTo>
                  <a:pt x="179565" y="220683"/>
                </a:lnTo>
                <a:lnTo>
                  <a:pt x="163097" y="246221"/>
                </a:lnTo>
                <a:lnTo>
                  <a:pt x="138216" y="263743"/>
                </a:lnTo>
                <a:lnTo>
                  <a:pt x="107422" y="270647"/>
                </a:lnTo>
                <a:lnTo>
                  <a:pt x="144981" y="270647"/>
                </a:lnTo>
                <a:lnTo>
                  <a:pt x="171488" y="251402"/>
                </a:lnTo>
                <a:lnTo>
                  <a:pt x="189530" y="223440"/>
                </a:lnTo>
                <a:lnTo>
                  <a:pt x="196148" y="189733"/>
                </a:lnTo>
                <a:lnTo>
                  <a:pt x="196148" y="137370"/>
                </a:lnTo>
                <a:close/>
              </a:path>
              <a:path w="438784" h="438150">
                <a:moveTo>
                  <a:pt x="417261" y="253451"/>
                </a:moveTo>
                <a:close/>
              </a:path>
              <a:path w="438784" h="438150">
                <a:moveTo>
                  <a:pt x="417496" y="253159"/>
                </a:moveTo>
                <a:lnTo>
                  <a:pt x="417261" y="253451"/>
                </a:lnTo>
                <a:lnTo>
                  <a:pt x="417496" y="253159"/>
                </a:lnTo>
                <a:close/>
              </a:path>
              <a:path w="438784" h="438150">
                <a:moveTo>
                  <a:pt x="428433" y="107853"/>
                </a:moveTo>
                <a:lnTo>
                  <a:pt x="416940" y="107853"/>
                </a:lnTo>
                <a:lnTo>
                  <a:pt x="422759" y="138212"/>
                </a:lnTo>
                <a:lnTo>
                  <a:pt x="427167" y="176690"/>
                </a:lnTo>
                <a:lnTo>
                  <a:pt x="427150" y="185124"/>
                </a:lnTo>
                <a:lnTo>
                  <a:pt x="426674" y="218383"/>
                </a:lnTo>
                <a:lnTo>
                  <a:pt x="417261" y="253451"/>
                </a:lnTo>
                <a:lnTo>
                  <a:pt x="417496" y="253159"/>
                </a:lnTo>
                <a:lnTo>
                  <a:pt x="428356" y="253159"/>
                </a:lnTo>
                <a:lnTo>
                  <a:pt x="438596" y="209439"/>
                </a:lnTo>
                <a:lnTo>
                  <a:pt x="436578" y="155420"/>
                </a:lnTo>
                <a:lnTo>
                  <a:pt x="429137" y="110805"/>
                </a:lnTo>
                <a:lnTo>
                  <a:pt x="428433" y="107853"/>
                </a:lnTo>
                <a:close/>
              </a:path>
              <a:path w="438784" h="438150">
                <a:moveTo>
                  <a:pt x="427306" y="103132"/>
                </a:moveTo>
                <a:lnTo>
                  <a:pt x="407103" y="103132"/>
                </a:lnTo>
                <a:lnTo>
                  <a:pt x="337391" y="238819"/>
                </a:lnTo>
                <a:lnTo>
                  <a:pt x="349871" y="238819"/>
                </a:lnTo>
                <a:lnTo>
                  <a:pt x="416940" y="107853"/>
                </a:lnTo>
                <a:lnTo>
                  <a:pt x="428433" y="107853"/>
                </a:lnTo>
                <a:lnTo>
                  <a:pt x="427306" y="103132"/>
                </a:lnTo>
                <a:close/>
              </a:path>
              <a:path w="438784" h="438150">
                <a:moveTo>
                  <a:pt x="419914" y="86204"/>
                </a:moveTo>
                <a:lnTo>
                  <a:pt x="418247" y="86204"/>
                </a:lnTo>
                <a:lnTo>
                  <a:pt x="416842" y="86888"/>
                </a:lnTo>
                <a:lnTo>
                  <a:pt x="397437" y="95573"/>
                </a:lnTo>
                <a:lnTo>
                  <a:pt x="356915" y="116793"/>
                </a:lnTo>
                <a:lnTo>
                  <a:pt x="311661" y="147394"/>
                </a:lnTo>
                <a:lnTo>
                  <a:pt x="278066" y="184225"/>
                </a:lnTo>
                <a:lnTo>
                  <a:pt x="291794" y="184225"/>
                </a:lnTo>
                <a:lnTo>
                  <a:pt x="311843" y="161326"/>
                </a:lnTo>
                <a:lnTo>
                  <a:pt x="344751" y="136933"/>
                </a:lnTo>
                <a:lnTo>
                  <a:pt x="379010" y="116986"/>
                </a:lnTo>
                <a:lnTo>
                  <a:pt x="406874" y="103132"/>
                </a:lnTo>
                <a:lnTo>
                  <a:pt x="427306" y="103132"/>
                </a:lnTo>
                <a:lnTo>
                  <a:pt x="424261" y="90371"/>
                </a:lnTo>
                <a:lnTo>
                  <a:pt x="423803" y="88841"/>
                </a:lnTo>
                <a:lnTo>
                  <a:pt x="422758" y="87571"/>
                </a:lnTo>
                <a:lnTo>
                  <a:pt x="419914" y="86204"/>
                </a:lnTo>
                <a:close/>
              </a:path>
              <a:path w="438784" h="438150">
                <a:moveTo>
                  <a:pt x="6609" y="83274"/>
                </a:moveTo>
                <a:lnTo>
                  <a:pt x="183" y="89361"/>
                </a:lnTo>
                <a:lnTo>
                  <a:pt x="58" y="94407"/>
                </a:lnTo>
                <a:lnTo>
                  <a:pt x="0" y="131122"/>
                </a:lnTo>
                <a:lnTo>
                  <a:pt x="6230" y="137347"/>
                </a:lnTo>
                <a:lnTo>
                  <a:pt x="13950" y="137369"/>
                </a:lnTo>
                <a:lnTo>
                  <a:pt x="205100" y="137370"/>
                </a:lnTo>
                <a:lnTo>
                  <a:pt x="211368" y="131122"/>
                </a:lnTo>
                <a:lnTo>
                  <a:pt x="211368" y="126425"/>
                </a:lnTo>
                <a:lnTo>
                  <a:pt x="12303" y="126425"/>
                </a:lnTo>
                <a:lnTo>
                  <a:pt x="10968" y="125096"/>
                </a:lnTo>
                <a:lnTo>
                  <a:pt x="10968" y="95742"/>
                </a:lnTo>
                <a:lnTo>
                  <a:pt x="12303" y="94407"/>
                </a:lnTo>
                <a:lnTo>
                  <a:pt x="211361" y="94407"/>
                </a:lnTo>
                <a:lnTo>
                  <a:pt x="211349" y="89687"/>
                </a:lnTo>
                <a:lnTo>
                  <a:pt x="205084" y="83469"/>
                </a:lnTo>
                <a:lnTo>
                  <a:pt x="14342" y="83469"/>
                </a:lnTo>
                <a:lnTo>
                  <a:pt x="6609" y="83274"/>
                </a:lnTo>
                <a:close/>
              </a:path>
              <a:path w="438784" h="438150">
                <a:moveTo>
                  <a:pt x="211361" y="94407"/>
                </a:moveTo>
                <a:lnTo>
                  <a:pt x="198978" y="94407"/>
                </a:lnTo>
                <a:lnTo>
                  <a:pt x="200325" y="95742"/>
                </a:lnTo>
                <a:lnTo>
                  <a:pt x="200328" y="125096"/>
                </a:lnTo>
                <a:lnTo>
                  <a:pt x="198992" y="126425"/>
                </a:lnTo>
                <a:lnTo>
                  <a:pt x="211368" y="126425"/>
                </a:lnTo>
                <a:lnTo>
                  <a:pt x="211361" y="94407"/>
                </a:lnTo>
                <a:close/>
              </a:path>
              <a:path w="438784" h="438150">
                <a:moveTo>
                  <a:pt x="64403" y="0"/>
                </a:moveTo>
                <a:lnTo>
                  <a:pt x="55606" y="1771"/>
                </a:lnTo>
                <a:lnTo>
                  <a:pt x="48424" y="6600"/>
                </a:lnTo>
                <a:lnTo>
                  <a:pt x="43582" y="13761"/>
                </a:lnTo>
                <a:lnTo>
                  <a:pt x="41806" y="22527"/>
                </a:lnTo>
                <a:lnTo>
                  <a:pt x="41806" y="83469"/>
                </a:lnTo>
                <a:lnTo>
                  <a:pt x="52594" y="83469"/>
                </a:lnTo>
                <a:lnTo>
                  <a:pt x="52594" y="22527"/>
                </a:lnTo>
                <a:lnTo>
                  <a:pt x="53585" y="16114"/>
                </a:lnTo>
                <a:lnTo>
                  <a:pt x="59595" y="11719"/>
                </a:lnTo>
                <a:lnTo>
                  <a:pt x="83845" y="11719"/>
                </a:lnTo>
                <a:lnTo>
                  <a:pt x="80383" y="6600"/>
                </a:lnTo>
                <a:lnTo>
                  <a:pt x="73199" y="1771"/>
                </a:lnTo>
                <a:lnTo>
                  <a:pt x="64403" y="0"/>
                </a:lnTo>
                <a:close/>
              </a:path>
              <a:path w="438784" h="438150">
                <a:moveTo>
                  <a:pt x="83845" y="11719"/>
                </a:moveTo>
                <a:lnTo>
                  <a:pt x="59595" y="11719"/>
                </a:lnTo>
                <a:lnTo>
                  <a:pt x="71096" y="13477"/>
                </a:lnTo>
                <a:lnTo>
                  <a:pt x="75077" y="17449"/>
                </a:lnTo>
                <a:lnTo>
                  <a:pt x="75861" y="22527"/>
                </a:lnTo>
                <a:lnTo>
                  <a:pt x="75861" y="83469"/>
                </a:lnTo>
                <a:lnTo>
                  <a:pt x="87002" y="83469"/>
                </a:lnTo>
                <a:lnTo>
                  <a:pt x="87002" y="22527"/>
                </a:lnTo>
                <a:lnTo>
                  <a:pt x="85226" y="13761"/>
                </a:lnTo>
                <a:lnTo>
                  <a:pt x="83845" y="11719"/>
                </a:lnTo>
                <a:close/>
              </a:path>
              <a:path w="438784" h="438150">
                <a:moveTo>
                  <a:pt x="146340" y="911"/>
                </a:moveTo>
                <a:lnTo>
                  <a:pt x="138060" y="2847"/>
                </a:lnTo>
                <a:lnTo>
                  <a:pt x="131276" y="7507"/>
                </a:lnTo>
                <a:lnTo>
                  <a:pt x="126605" y="14274"/>
                </a:lnTo>
                <a:lnTo>
                  <a:pt x="124665" y="22527"/>
                </a:lnTo>
                <a:lnTo>
                  <a:pt x="124665" y="83469"/>
                </a:lnTo>
                <a:lnTo>
                  <a:pt x="135454" y="83469"/>
                </a:lnTo>
                <a:lnTo>
                  <a:pt x="135454" y="22527"/>
                </a:lnTo>
                <a:lnTo>
                  <a:pt x="136444" y="16114"/>
                </a:lnTo>
                <a:lnTo>
                  <a:pt x="142454" y="11719"/>
                </a:lnTo>
                <a:lnTo>
                  <a:pt x="166208" y="11719"/>
                </a:lnTo>
                <a:lnTo>
                  <a:pt x="162610" y="6848"/>
                </a:lnTo>
                <a:lnTo>
                  <a:pt x="155218" y="2316"/>
                </a:lnTo>
                <a:lnTo>
                  <a:pt x="146340" y="911"/>
                </a:lnTo>
                <a:close/>
              </a:path>
              <a:path w="438784" h="438150">
                <a:moveTo>
                  <a:pt x="166208" y="11719"/>
                </a:moveTo>
                <a:lnTo>
                  <a:pt x="142454" y="11719"/>
                </a:lnTo>
                <a:lnTo>
                  <a:pt x="153955" y="13477"/>
                </a:lnTo>
                <a:lnTo>
                  <a:pt x="157936" y="17449"/>
                </a:lnTo>
                <a:lnTo>
                  <a:pt x="158720" y="22527"/>
                </a:lnTo>
                <a:lnTo>
                  <a:pt x="158720" y="83469"/>
                </a:lnTo>
                <a:lnTo>
                  <a:pt x="169901" y="83469"/>
                </a:lnTo>
                <a:lnTo>
                  <a:pt x="169901" y="22527"/>
                </a:lnTo>
                <a:lnTo>
                  <a:pt x="167757" y="13816"/>
                </a:lnTo>
                <a:lnTo>
                  <a:pt x="166208" y="11719"/>
                </a:lnTo>
                <a:close/>
              </a:path>
            </a:pathLst>
          </a:custGeom>
          <a:solidFill>
            <a:srgbClr val="FFE7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17928" y="1730331"/>
            <a:ext cx="575310" cy="576580"/>
          </a:xfrm>
          <a:custGeom>
            <a:avLst/>
            <a:gdLst/>
            <a:ahLst/>
            <a:cxnLst/>
            <a:rect l="l" t="t" r="r" b="b"/>
            <a:pathLst>
              <a:path w="575310" h="576580">
                <a:moveTo>
                  <a:pt x="264656" y="323883"/>
                </a:moveTo>
                <a:lnTo>
                  <a:pt x="242346" y="323883"/>
                </a:lnTo>
                <a:lnTo>
                  <a:pt x="245337" y="327747"/>
                </a:lnTo>
                <a:lnTo>
                  <a:pt x="248803" y="331216"/>
                </a:lnTo>
                <a:lnTo>
                  <a:pt x="252659" y="334218"/>
                </a:lnTo>
                <a:lnTo>
                  <a:pt x="233583" y="572385"/>
                </a:lnTo>
                <a:lnTo>
                  <a:pt x="236544" y="575857"/>
                </a:lnTo>
                <a:lnTo>
                  <a:pt x="240879" y="576193"/>
                </a:lnTo>
                <a:lnTo>
                  <a:pt x="333866" y="576193"/>
                </a:lnTo>
                <a:lnTo>
                  <a:pt x="335826" y="576141"/>
                </a:lnTo>
                <a:lnTo>
                  <a:pt x="337683" y="575304"/>
                </a:lnTo>
                <a:lnTo>
                  <a:pt x="340387" y="572375"/>
                </a:lnTo>
                <a:lnTo>
                  <a:pt x="341059" y="570395"/>
                </a:lnTo>
                <a:lnTo>
                  <a:pt x="340875" y="568391"/>
                </a:lnTo>
                <a:lnTo>
                  <a:pt x="340352" y="561880"/>
                </a:lnTo>
                <a:lnTo>
                  <a:pt x="248842" y="561880"/>
                </a:lnTo>
                <a:lnTo>
                  <a:pt x="266835" y="341812"/>
                </a:lnTo>
                <a:lnTo>
                  <a:pt x="322670" y="341812"/>
                </a:lnTo>
                <a:lnTo>
                  <a:pt x="322056" y="334166"/>
                </a:lnTo>
                <a:lnTo>
                  <a:pt x="325746" y="331375"/>
                </a:lnTo>
                <a:lnTo>
                  <a:pt x="287511" y="331374"/>
                </a:lnTo>
                <a:lnTo>
                  <a:pt x="270714" y="327976"/>
                </a:lnTo>
                <a:lnTo>
                  <a:pt x="264656" y="323883"/>
                </a:lnTo>
                <a:close/>
              </a:path>
              <a:path w="575310" h="576580">
                <a:moveTo>
                  <a:pt x="322670" y="341812"/>
                </a:moveTo>
                <a:lnTo>
                  <a:pt x="308085" y="341812"/>
                </a:lnTo>
                <a:lnTo>
                  <a:pt x="326181" y="561880"/>
                </a:lnTo>
                <a:lnTo>
                  <a:pt x="340352" y="561880"/>
                </a:lnTo>
                <a:lnTo>
                  <a:pt x="322670" y="341812"/>
                </a:lnTo>
                <a:close/>
              </a:path>
              <a:path w="575310" h="576580">
                <a:moveTo>
                  <a:pt x="194096" y="277531"/>
                </a:moveTo>
                <a:lnTo>
                  <a:pt x="192012" y="277531"/>
                </a:lnTo>
                <a:lnTo>
                  <a:pt x="190168" y="278307"/>
                </a:lnTo>
                <a:lnTo>
                  <a:pt x="15482" y="349668"/>
                </a:lnTo>
                <a:lnTo>
                  <a:pt x="7186" y="355344"/>
                </a:lnTo>
                <a:lnTo>
                  <a:pt x="1881" y="363482"/>
                </a:lnTo>
                <a:lnTo>
                  <a:pt x="0" y="373018"/>
                </a:lnTo>
                <a:lnTo>
                  <a:pt x="1973" y="382889"/>
                </a:lnTo>
                <a:lnTo>
                  <a:pt x="17441" y="420716"/>
                </a:lnTo>
                <a:lnTo>
                  <a:pt x="22992" y="429089"/>
                </a:lnTo>
                <a:lnTo>
                  <a:pt x="31037" y="434493"/>
                </a:lnTo>
                <a:lnTo>
                  <a:pt x="40517" y="436479"/>
                </a:lnTo>
                <a:lnTo>
                  <a:pt x="50372" y="434601"/>
                </a:lnTo>
                <a:lnTo>
                  <a:pt x="80377" y="422315"/>
                </a:lnTo>
                <a:lnTo>
                  <a:pt x="39533" y="422315"/>
                </a:lnTo>
                <a:lnTo>
                  <a:pt x="34173" y="420038"/>
                </a:lnTo>
                <a:lnTo>
                  <a:pt x="15482" y="377207"/>
                </a:lnTo>
                <a:lnTo>
                  <a:pt x="14441" y="371598"/>
                </a:lnTo>
                <a:lnTo>
                  <a:pt x="16528" y="366281"/>
                </a:lnTo>
                <a:lnTo>
                  <a:pt x="18561" y="364137"/>
                </a:lnTo>
                <a:lnTo>
                  <a:pt x="21153" y="362944"/>
                </a:lnTo>
                <a:lnTo>
                  <a:pt x="192641" y="292724"/>
                </a:lnTo>
                <a:lnTo>
                  <a:pt x="226587" y="292724"/>
                </a:lnTo>
                <a:lnTo>
                  <a:pt x="195940" y="278307"/>
                </a:lnTo>
                <a:lnTo>
                  <a:pt x="194096" y="277531"/>
                </a:lnTo>
                <a:close/>
              </a:path>
              <a:path w="575310" h="576580">
                <a:moveTo>
                  <a:pt x="347976" y="323831"/>
                </a:moveTo>
                <a:lnTo>
                  <a:pt x="332625" y="323831"/>
                </a:lnTo>
                <a:lnTo>
                  <a:pt x="346690" y="360779"/>
                </a:lnTo>
                <a:lnTo>
                  <a:pt x="348150" y="362263"/>
                </a:lnTo>
                <a:lnTo>
                  <a:pt x="350002" y="362996"/>
                </a:lnTo>
                <a:lnTo>
                  <a:pt x="524399" y="434493"/>
                </a:lnTo>
                <a:lnTo>
                  <a:pt x="527462" y="435725"/>
                </a:lnTo>
                <a:lnTo>
                  <a:pt x="530735" y="436373"/>
                </a:lnTo>
                <a:lnTo>
                  <a:pt x="537432" y="436373"/>
                </a:lnTo>
                <a:lnTo>
                  <a:pt x="540716" y="435721"/>
                </a:lnTo>
                <a:lnTo>
                  <a:pt x="549991" y="431913"/>
                </a:lnTo>
                <a:lnTo>
                  <a:pt x="554955" y="426960"/>
                </a:lnTo>
                <a:lnTo>
                  <a:pt x="556897" y="422157"/>
                </a:lnTo>
                <a:lnTo>
                  <a:pt x="532704" y="422157"/>
                </a:lnTo>
                <a:lnTo>
                  <a:pt x="530008" y="421025"/>
                </a:lnTo>
                <a:lnTo>
                  <a:pt x="358304" y="350908"/>
                </a:lnTo>
                <a:lnTo>
                  <a:pt x="347976" y="323831"/>
                </a:lnTo>
                <a:close/>
              </a:path>
              <a:path w="575310" h="576580">
                <a:moveTo>
                  <a:pt x="226587" y="292724"/>
                </a:moveTo>
                <a:lnTo>
                  <a:pt x="192641" y="292724"/>
                </a:lnTo>
                <a:lnTo>
                  <a:pt x="232034" y="311172"/>
                </a:lnTo>
                <a:lnTo>
                  <a:pt x="216565" y="350907"/>
                </a:lnTo>
                <a:lnTo>
                  <a:pt x="42580" y="422315"/>
                </a:lnTo>
                <a:lnTo>
                  <a:pt x="80377" y="422315"/>
                </a:lnTo>
                <a:lnTo>
                  <a:pt x="226955" y="362297"/>
                </a:lnTo>
                <a:lnTo>
                  <a:pt x="228388" y="360818"/>
                </a:lnTo>
                <a:lnTo>
                  <a:pt x="242346" y="323883"/>
                </a:lnTo>
                <a:lnTo>
                  <a:pt x="264656" y="323883"/>
                </a:lnTo>
                <a:lnTo>
                  <a:pt x="256997" y="318708"/>
                </a:lnTo>
                <a:lnTo>
                  <a:pt x="247749" y="304961"/>
                </a:lnTo>
                <a:lnTo>
                  <a:pt x="245648" y="294534"/>
                </a:lnTo>
                <a:lnTo>
                  <a:pt x="230434" y="294534"/>
                </a:lnTo>
                <a:lnTo>
                  <a:pt x="226587" y="292724"/>
                </a:lnTo>
                <a:close/>
              </a:path>
              <a:path w="575310" h="576580">
                <a:moveTo>
                  <a:pt x="420574" y="292725"/>
                </a:moveTo>
                <a:lnTo>
                  <a:pt x="382484" y="292724"/>
                </a:lnTo>
                <a:lnTo>
                  <a:pt x="554048" y="362996"/>
                </a:lnTo>
                <a:lnTo>
                  <a:pt x="559448" y="365299"/>
                </a:lnTo>
                <a:lnTo>
                  <a:pt x="562058" y="371629"/>
                </a:lnTo>
                <a:lnTo>
                  <a:pt x="559833" y="377208"/>
                </a:lnTo>
                <a:lnTo>
                  <a:pt x="543273" y="417779"/>
                </a:lnTo>
                <a:lnTo>
                  <a:pt x="541091" y="419914"/>
                </a:lnTo>
                <a:lnTo>
                  <a:pt x="535699" y="422157"/>
                </a:lnTo>
                <a:lnTo>
                  <a:pt x="556897" y="422157"/>
                </a:lnTo>
                <a:lnTo>
                  <a:pt x="572969" y="382838"/>
                </a:lnTo>
                <a:lnTo>
                  <a:pt x="574896" y="372912"/>
                </a:lnTo>
                <a:lnTo>
                  <a:pt x="572948" y="363344"/>
                </a:lnTo>
                <a:lnTo>
                  <a:pt x="567566" y="355203"/>
                </a:lnTo>
                <a:lnTo>
                  <a:pt x="559267" y="349613"/>
                </a:lnTo>
                <a:lnTo>
                  <a:pt x="420574" y="292725"/>
                </a:lnTo>
                <a:close/>
              </a:path>
              <a:path w="575310" h="576580">
                <a:moveTo>
                  <a:pt x="559279" y="349561"/>
                </a:moveTo>
                <a:close/>
              </a:path>
              <a:path w="575310" h="576580">
                <a:moveTo>
                  <a:pt x="308085" y="341812"/>
                </a:moveTo>
                <a:lnTo>
                  <a:pt x="266835" y="341812"/>
                </a:lnTo>
                <a:lnTo>
                  <a:pt x="277012" y="344731"/>
                </a:lnTo>
                <a:lnTo>
                  <a:pt x="287462" y="345704"/>
                </a:lnTo>
                <a:lnTo>
                  <a:pt x="297911" y="344731"/>
                </a:lnTo>
                <a:lnTo>
                  <a:pt x="308085" y="341812"/>
                </a:lnTo>
                <a:close/>
              </a:path>
              <a:path w="575310" h="576580">
                <a:moveTo>
                  <a:pt x="324500" y="244876"/>
                </a:moveTo>
                <a:lnTo>
                  <a:pt x="287511" y="244876"/>
                </a:lnTo>
                <a:lnTo>
                  <a:pt x="304331" y="248289"/>
                </a:lnTo>
                <a:lnTo>
                  <a:pt x="318038" y="257559"/>
                </a:lnTo>
                <a:lnTo>
                  <a:pt x="327279" y="271301"/>
                </a:lnTo>
                <a:lnTo>
                  <a:pt x="330627" y="287917"/>
                </a:lnTo>
                <a:lnTo>
                  <a:pt x="330659" y="288179"/>
                </a:lnTo>
                <a:lnTo>
                  <a:pt x="327278" y="304962"/>
                </a:lnTo>
                <a:lnTo>
                  <a:pt x="318028" y="318708"/>
                </a:lnTo>
                <a:lnTo>
                  <a:pt x="304310" y="327976"/>
                </a:lnTo>
                <a:lnTo>
                  <a:pt x="287511" y="331374"/>
                </a:lnTo>
                <a:lnTo>
                  <a:pt x="325746" y="331375"/>
                </a:lnTo>
                <a:lnTo>
                  <a:pt x="326001" y="331182"/>
                </a:lnTo>
                <a:lnTo>
                  <a:pt x="329553" y="327708"/>
                </a:lnTo>
                <a:lnTo>
                  <a:pt x="332625" y="323831"/>
                </a:lnTo>
                <a:lnTo>
                  <a:pt x="347976" y="323831"/>
                </a:lnTo>
                <a:lnTo>
                  <a:pt x="343147" y="311173"/>
                </a:lnTo>
                <a:lnTo>
                  <a:pt x="378626" y="294534"/>
                </a:lnTo>
                <a:lnTo>
                  <a:pt x="344692" y="294534"/>
                </a:lnTo>
                <a:lnTo>
                  <a:pt x="344705" y="292339"/>
                </a:lnTo>
                <a:lnTo>
                  <a:pt x="345052" y="290297"/>
                </a:lnTo>
                <a:lnTo>
                  <a:pt x="345008" y="287917"/>
                </a:lnTo>
                <a:lnTo>
                  <a:pt x="342006" y="269722"/>
                </a:lnTo>
                <a:lnTo>
                  <a:pt x="333498" y="253580"/>
                </a:lnTo>
                <a:lnTo>
                  <a:pt x="324500" y="244876"/>
                </a:lnTo>
                <a:close/>
              </a:path>
              <a:path w="575310" h="576580">
                <a:moveTo>
                  <a:pt x="308705" y="0"/>
                </a:moveTo>
                <a:lnTo>
                  <a:pt x="267764" y="0"/>
                </a:lnTo>
                <a:lnTo>
                  <a:pt x="242368" y="203486"/>
                </a:lnTo>
                <a:lnTo>
                  <a:pt x="243185" y="205351"/>
                </a:lnTo>
                <a:lnTo>
                  <a:pt x="271786" y="232526"/>
                </a:lnTo>
                <a:lnTo>
                  <a:pt x="254847" y="240540"/>
                </a:lnTo>
                <a:lnTo>
                  <a:pt x="241655" y="253218"/>
                </a:lnTo>
                <a:lnTo>
                  <a:pt x="233088" y="269399"/>
                </a:lnTo>
                <a:lnTo>
                  <a:pt x="230023" y="287917"/>
                </a:lnTo>
                <a:lnTo>
                  <a:pt x="230033" y="290297"/>
                </a:lnTo>
                <a:lnTo>
                  <a:pt x="230160" y="292338"/>
                </a:lnTo>
                <a:lnTo>
                  <a:pt x="230434" y="294534"/>
                </a:lnTo>
                <a:lnTo>
                  <a:pt x="245648" y="294534"/>
                </a:lnTo>
                <a:lnTo>
                  <a:pt x="244368" y="288179"/>
                </a:lnTo>
                <a:lnTo>
                  <a:pt x="244400" y="287917"/>
                </a:lnTo>
                <a:lnTo>
                  <a:pt x="247767" y="271293"/>
                </a:lnTo>
                <a:lnTo>
                  <a:pt x="257033" y="257545"/>
                </a:lnTo>
                <a:lnTo>
                  <a:pt x="270723" y="248289"/>
                </a:lnTo>
                <a:lnTo>
                  <a:pt x="287511" y="244876"/>
                </a:lnTo>
                <a:lnTo>
                  <a:pt x="324500" y="244876"/>
                </a:lnTo>
                <a:lnTo>
                  <a:pt x="320391" y="240901"/>
                </a:lnTo>
                <a:lnTo>
                  <a:pt x="303549" y="232839"/>
                </a:lnTo>
                <a:lnTo>
                  <a:pt x="308956" y="227877"/>
                </a:lnTo>
                <a:lnTo>
                  <a:pt x="287666" y="227877"/>
                </a:lnTo>
                <a:lnTo>
                  <a:pt x="256732" y="198632"/>
                </a:lnTo>
                <a:lnTo>
                  <a:pt x="256574" y="25429"/>
                </a:lnTo>
                <a:lnTo>
                  <a:pt x="256604" y="19297"/>
                </a:lnTo>
                <a:lnTo>
                  <a:pt x="261504" y="14408"/>
                </a:lnTo>
                <a:lnTo>
                  <a:pt x="308496" y="14365"/>
                </a:lnTo>
                <a:lnTo>
                  <a:pt x="314589" y="14279"/>
                </a:lnTo>
                <a:lnTo>
                  <a:pt x="331211" y="14279"/>
                </a:lnTo>
                <a:lnTo>
                  <a:pt x="326626" y="7472"/>
                </a:lnTo>
                <a:lnTo>
                  <a:pt x="318570" y="2019"/>
                </a:lnTo>
                <a:lnTo>
                  <a:pt x="308705" y="0"/>
                </a:lnTo>
                <a:close/>
              </a:path>
              <a:path w="575310" h="576580">
                <a:moveTo>
                  <a:pt x="383165" y="277377"/>
                </a:moveTo>
                <a:lnTo>
                  <a:pt x="381085" y="277377"/>
                </a:lnTo>
                <a:lnTo>
                  <a:pt x="379237" y="278153"/>
                </a:lnTo>
                <a:lnTo>
                  <a:pt x="344692" y="294534"/>
                </a:lnTo>
                <a:lnTo>
                  <a:pt x="378626" y="294534"/>
                </a:lnTo>
                <a:lnTo>
                  <a:pt x="382484" y="292724"/>
                </a:lnTo>
                <a:lnTo>
                  <a:pt x="420574" y="292725"/>
                </a:lnTo>
                <a:lnTo>
                  <a:pt x="385013" y="278153"/>
                </a:lnTo>
                <a:lnTo>
                  <a:pt x="383165" y="277377"/>
                </a:lnTo>
                <a:close/>
              </a:path>
              <a:path w="575310" h="576580">
                <a:moveTo>
                  <a:pt x="331211" y="14279"/>
                </a:moveTo>
                <a:lnTo>
                  <a:pt x="314589" y="14279"/>
                </a:lnTo>
                <a:lnTo>
                  <a:pt x="319600" y="19168"/>
                </a:lnTo>
                <a:lnTo>
                  <a:pt x="319573" y="198632"/>
                </a:lnTo>
                <a:lnTo>
                  <a:pt x="287666" y="227877"/>
                </a:lnTo>
                <a:lnTo>
                  <a:pt x="308956" y="227877"/>
                </a:lnTo>
                <a:lnTo>
                  <a:pt x="333156" y="205673"/>
                </a:lnTo>
                <a:lnTo>
                  <a:pt x="334012" y="203807"/>
                </a:lnTo>
                <a:lnTo>
                  <a:pt x="334037" y="25257"/>
                </a:lnTo>
                <a:lnTo>
                  <a:pt x="332047" y="15522"/>
                </a:lnTo>
                <a:lnTo>
                  <a:pt x="331211" y="14279"/>
                </a:lnTo>
                <a:close/>
              </a:path>
            </a:pathLst>
          </a:custGeom>
          <a:solidFill>
            <a:srgbClr val="68C9D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 descr=""/>
          <p:cNvGrpSpPr/>
          <p:nvPr/>
        </p:nvGrpSpPr>
        <p:grpSpPr>
          <a:xfrm>
            <a:off x="186359" y="2580717"/>
            <a:ext cx="438150" cy="575310"/>
            <a:chOff x="186359" y="2580717"/>
            <a:chExt cx="438150" cy="575310"/>
          </a:xfrm>
        </p:grpSpPr>
        <p:sp>
          <p:nvSpPr>
            <p:cNvPr id="9" name="object 9" descr=""/>
            <p:cNvSpPr/>
            <p:nvPr/>
          </p:nvSpPr>
          <p:spPr>
            <a:xfrm>
              <a:off x="186359" y="2793506"/>
              <a:ext cx="438150" cy="362585"/>
            </a:xfrm>
            <a:custGeom>
              <a:avLst/>
              <a:gdLst/>
              <a:ahLst/>
              <a:cxnLst/>
              <a:rect l="l" t="t" r="r" b="b"/>
              <a:pathLst>
                <a:path w="438150" h="362585">
                  <a:moveTo>
                    <a:pt x="319973" y="352034"/>
                  </a:moveTo>
                  <a:lnTo>
                    <a:pt x="118182" y="352034"/>
                  </a:lnTo>
                  <a:lnTo>
                    <a:pt x="118182" y="362303"/>
                  </a:lnTo>
                  <a:lnTo>
                    <a:pt x="319973" y="362304"/>
                  </a:lnTo>
                  <a:lnTo>
                    <a:pt x="319973" y="352034"/>
                  </a:lnTo>
                  <a:close/>
                </a:path>
                <a:path w="438150" h="362585">
                  <a:moveTo>
                    <a:pt x="169138" y="260482"/>
                  </a:moveTo>
                  <a:lnTo>
                    <a:pt x="158947" y="260482"/>
                  </a:lnTo>
                  <a:lnTo>
                    <a:pt x="158947" y="352034"/>
                  </a:lnTo>
                  <a:lnTo>
                    <a:pt x="279208" y="352034"/>
                  </a:lnTo>
                  <a:lnTo>
                    <a:pt x="169138" y="351931"/>
                  </a:lnTo>
                  <a:lnTo>
                    <a:pt x="169138" y="260482"/>
                  </a:lnTo>
                  <a:close/>
                </a:path>
                <a:path w="438150" h="362585">
                  <a:moveTo>
                    <a:pt x="411874" y="260431"/>
                  </a:moveTo>
                  <a:lnTo>
                    <a:pt x="269425" y="260431"/>
                  </a:lnTo>
                  <a:lnTo>
                    <a:pt x="269527" y="351932"/>
                  </a:lnTo>
                  <a:lnTo>
                    <a:pt x="279208" y="351932"/>
                  </a:lnTo>
                  <a:lnTo>
                    <a:pt x="279208" y="260482"/>
                  </a:lnTo>
                  <a:lnTo>
                    <a:pt x="411592" y="260482"/>
                  </a:lnTo>
                  <a:lnTo>
                    <a:pt x="411874" y="260431"/>
                  </a:lnTo>
                  <a:close/>
                </a:path>
                <a:path w="438150" h="362585">
                  <a:moveTo>
                    <a:pt x="372356" y="0"/>
                  </a:moveTo>
                  <a:lnTo>
                    <a:pt x="65592" y="0"/>
                  </a:lnTo>
                  <a:lnTo>
                    <a:pt x="35041" y="48116"/>
                  </a:lnTo>
                  <a:lnTo>
                    <a:pt x="24816" y="103125"/>
                  </a:lnTo>
                  <a:lnTo>
                    <a:pt x="19558" y="131808"/>
                  </a:lnTo>
                  <a:lnTo>
                    <a:pt x="17646" y="141882"/>
                  </a:lnTo>
                  <a:lnTo>
                    <a:pt x="10609" y="179612"/>
                  </a:lnTo>
                  <a:lnTo>
                    <a:pt x="8302" y="192157"/>
                  </a:lnTo>
                  <a:lnTo>
                    <a:pt x="3744" y="217230"/>
                  </a:lnTo>
                  <a:lnTo>
                    <a:pt x="1013" y="232016"/>
                  </a:lnTo>
                  <a:lnTo>
                    <a:pt x="0" y="237378"/>
                  </a:lnTo>
                  <a:lnTo>
                    <a:pt x="2040" y="245226"/>
                  </a:lnTo>
                  <a:lnTo>
                    <a:pt x="6991" y="251137"/>
                  </a:lnTo>
                  <a:lnTo>
                    <a:pt x="11844" y="257069"/>
                  </a:lnTo>
                  <a:lnTo>
                    <a:pt x="19081" y="260499"/>
                  </a:lnTo>
                  <a:lnTo>
                    <a:pt x="169138" y="260482"/>
                  </a:lnTo>
                  <a:lnTo>
                    <a:pt x="411874" y="260431"/>
                  </a:lnTo>
                  <a:lnTo>
                    <a:pt x="421545" y="258668"/>
                  </a:lnTo>
                  <a:lnTo>
                    <a:pt x="429758" y="253332"/>
                  </a:lnTo>
                  <a:lnTo>
                    <a:pt x="431800" y="250410"/>
                  </a:lnTo>
                  <a:lnTo>
                    <a:pt x="22076" y="250410"/>
                  </a:lnTo>
                  <a:lnTo>
                    <a:pt x="17672" y="248335"/>
                  </a:lnTo>
                  <a:lnTo>
                    <a:pt x="14691" y="244666"/>
                  </a:lnTo>
                  <a:lnTo>
                    <a:pt x="11600" y="241146"/>
                  </a:lnTo>
                  <a:lnTo>
                    <a:pt x="10283" y="236313"/>
                  </a:lnTo>
                  <a:lnTo>
                    <a:pt x="15877" y="206543"/>
                  </a:lnTo>
                  <a:lnTo>
                    <a:pt x="21361" y="177042"/>
                  </a:lnTo>
                  <a:lnTo>
                    <a:pt x="427020" y="177042"/>
                  </a:lnTo>
                  <a:lnTo>
                    <a:pt x="425195" y="167184"/>
                  </a:lnTo>
                  <a:lnTo>
                    <a:pt x="157266" y="167184"/>
                  </a:lnTo>
                  <a:lnTo>
                    <a:pt x="157289" y="166824"/>
                  </a:lnTo>
                  <a:lnTo>
                    <a:pt x="23399" y="166824"/>
                  </a:lnTo>
                  <a:lnTo>
                    <a:pt x="24963" y="157939"/>
                  </a:lnTo>
                  <a:lnTo>
                    <a:pt x="26597" y="149047"/>
                  </a:lnTo>
                  <a:lnTo>
                    <a:pt x="28301" y="140148"/>
                  </a:lnTo>
                  <a:lnTo>
                    <a:pt x="30438" y="129289"/>
                  </a:lnTo>
                  <a:lnTo>
                    <a:pt x="37027" y="93914"/>
                  </a:lnTo>
                  <a:lnTo>
                    <a:pt x="37056" y="93657"/>
                  </a:lnTo>
                  <a:lnTo>
                    <a:pt x="411502" y="93658"/>
                  </a:lnTo>
                  <a:lnTo>
                    <a:pt x="409595" y="83543"/>
                  </a:lnTo>
                  <a:lnTo>
                    <a:pt x="38891" y="83542"/>
                  </a:lnTo>
                  <a:lnTo>
                    <a:pt x="50150" y="23053"/>
                  </a:lnTo>
                  <a:lnTo>
                    <a:pt x="51564" y="15576"/>
                  </a:lnTo>
                  <a:lnTo>
                    <a:pt x="58007" y="10123"/>
                  </a:lnTo>
                  <a:lnTo>
                    <a:pt x="392576" y="10115"/>
                  </a:lnTo>
                  <a:lnTo>
                    <a:pt x="388956" y="5857"/>
                  </a:lnTo>
                  <a:lnTo>
                    <a:pt x="381298" y="1480"/>
                  </a:lnTo>
                  <a:lnTo>
                    <a:pt x="372356" y="0"/>
                  </a:lnTo>
                  <a:close/>
                </a:path>
                <a:path w="438150" h="362585">
                  <a:moveTo>
                    <a:pt x="291743" y="177042"/>
                  </a:moveTo>
                  <a:lnTo>
                    <a:pt x="156604" y="177042"/>
                  </a:lnTo>
                  <a:lnTo>
                    <a:pt x="281653" y="177453"/>
                  </a:lnTo>
                  <a:lnTo>
                    <a:pt x="286339" y="250367"/>
                  </a:lnTo>
                  <a:lnTo>
                    <a:pt x="22076" y="250410"/>
                  </a:lnTo>
                  <a:lnTo>
                    <a:pt x="431800" y="250410"/>
                  </a:lnTo>
                  <a:lnTo>
                    <a:pt x="416249" y="250376"/>
                  </a:lnTo>
                  <a:lnTo>
                    <a:pt x="411592" y="250316"/>
                  </a:lnTo>
                  <a:lnTo>
                    <a:pt x="296225" y="250316"/>
                  </a:lnTo>
                  <a:lnTo>
                    <a:pt x="291743" y="177042"/>
                  </a:lnTo>
                  <a:close/>
                </a:path>
                <a:path w="438150" h="362585">
                  <a:moveTo>
                    <a:pt x="427020" y="177042"/>
                  </a:moveTo>
                  <a:lnTo>
                    <a:pt x="416894" y="177042"/>
                  </a:lnTo>
                  <a:lnTo>
                    <a:pt x="427178" y="232016"/>
                  </a:lnTo>
                  <a:lnTo>
                    <a:pt x="428023" y="236236"/>
                  </a:lnTo>
                  <a:lnTo>
                    <a:pt x="426750" y="241069"/>
                  </a:lnTo>
                  <a:lnTo>
                    <a:pt x="423651" y="244666"/>
                  </a:lnTo>
                  <a:lnTo>
                    <a:pt x="420672" y="248297"/>
                  </a:lnTo>
                  <a:lnTo>
                    <a:pt x="416249" y="250376"/>
                  </a:lnTo>
                  <a:lnTo>
                    <a:pt x="431824" y="250376"/>
                  </a:lnTo>
                  <a:lnTo>
                    <a:pt x="435383" y="245285"/>
                  </a:lnTo>
                  <a:lnTo>
                    <a:pt x="437573" y="235334"/>
                  </a:lnTo>
                  <a:lnTo>
                    <a:pt x="437446" y="231536"/>
                  </a:lnTo>
                  <a:lnTo>
                    <a:pt x="437075" y="229726"/>
                  </a:lnTo>
                  <a:lnTo>
                    <a:pt x="436852" y="229726"/>
                  </a:lnTo>
                  <a:lnTo>
                    <a:pt x="427020" y="177042"/>
                  </a:lnTo>
                  <a:close/>
                </a:path>
                <a:path w="438150" h="362585">
                  <a:moveTo>
                    <a:pt x="156604" y="177042"/>
                  </a:moveTo>
                  <a:lnTo>
                    <a:pt x="146566" y="177042"/>
                  </a:lnTo>
                  <a:lnTo>
                    <a:pt x="141926" y="250367"/>
                  </a:lnTo>
                  <a:lnTo>
                    <a:pt x="151965" y="250367"/>
                  </a:lnTo>
                  <a:lnTo>
                    <a:pt x="153321" y="229675"/>
                  </a:lnTo>
                  <a:lnTo>
                    <a:pt x="154346" y="213679"/>
                  </a:lnTo>
                  <a:lnTo>
                    <a:pt x="155491" y="195354"/>
                  </a:lnTo>
                  <a:lnTo>
                    <a:pt x="156604" y="177042"/>
                  </a:lnTo>
                  <a:close/>
                </a:path>
                <a:path w="438150" h="362585">
                  <a:moveTo>
                    <a:pt x="437064" y="229675"/>
                  </a:moveTo>
                  <a:lnTo>
                    <a:pt x="436852" y="229726"/>
                  </a:lnTo>
                  <a:lnTo>
                    <a:pt x="437075" y="229726"/>
                  </a:lnTo>
                  <a:close/>
                </a:path>
                <a:path w="438150" h="362585">
                  <a:moveTo>
                    <a:pt x="286543" y="93914"/>
                  </a:moveTo>
                  <a:lnTo>
                    <a:pt x="276505" y="93914"/>
                  </a:lnTo>
                  <a:lnTo>
                    <a:pt x="278813" y="131808"/>
                  </a:lnTo>
                  <a:lnTo>
                    <a:pt x="281246" y="167184"/>
                  </a:lnTo>
                  <a:lnTo>
                    <a:pt x="291081" y="167184"/>
                  </a:lnTo>
                  <a:lnTo>
                    <a:pt x="287038" y="102156"/>
                  </a:lnTo>
                  <a:lnTo>
                    <a:pt x="286543" y="93914"/>
                  </a:lnTo>
                  <a:close/>
                </a:path>
                <a:path w="438150" h="362585">
                  <a:moveTo>
                    <a:pt x="411550" y="93914"/>
                  </a:moveTo>
                  <a:lnTo>
                    <a:pt x="401350" y="93914"/>
                  </a:lnTo>
                  <a:lnTo>
                    <a:pt x="408742" y="131809"/>
                  </a:lnTo>
                  <a:lnTo>
                    <a:pt x="415264" y="167184"/>
                  </a:lnTo>
                  <a:lnTo>
                    <a:pt x="425195" y="167184"/>
                  </a:lnTo>
                  <a:lnTo>
                    <a:pt x="418218" y="129289"/>
                  </a:lnTo>
                  <a:lnTo>
                    <a:pt x="411550" y="93914"/>
                  </a:lnTo>
                  <a:close/>
                </a:path>
                <a:path w="438150" h="362585">
                  <a:moveTo>
                    <a:pt x="411502" y="93658"/>
                  </a:moveTo>
                  <a:lnTo>
                    <a:pt x="151710" y="93657"/>
                  </a:lnTo>
                  <a:lnTo>
                    <a:pt x="150084" y="120848"/>
                  </a:lnTo>
                  <a:lnTo>
                    <a:pt x="149558" y="129289"/>
                  </a:lnTo>
                  <a:lnTo>
                    <a:pt x="149461" y="131808"/>
                  </a:lnTo>
                  <a:lnTo>
                    <a:pt x="147228" y="166824"/>
                  </a:lnTo>
                  <a:lnTo>
                    <a:pt x="157289" y="166824"/>
                  </a:lnTo>
                  <a:lnTo>
                    <a:pt x="159507" y="131808"/>
                  </a:lnTo>
                  <a:lnTo>
                    <a:pt x="159601" y="129289"/>
                  </a:lnTo>
                  <a:lnTo>
                    <a:pt x="161748" y="93914"/>
                  </a:lnTo>
                  <a:lnTo>
                    <a:pt x="411550" y="93914"/>
                  </a:lnTo>
                  <a:lnTo>
                    <a:pt x="411502" y="93658"/>
                  </a:lnTo>
                  <a:close/>
                </a:path>
                <a:path w="438150" h="362585">
                  <a:moveTo>
                    <a:pt x="166846" y="10115"/>
                  </a:moveTo>
                  <a:lnTo>
                    <a:pt x="156757" y="10115"/>
                  </a:lnTo>
                  <a:lnTo>
                    <a:pt x="154210" y="51663"/>
                  </a:lnTo>
                  <a:lnTo>
                    <a:pt x="152678" y="77533"/>
                  </a:lnTo>
                  <a:lnTo>
                    <a:pt x="152270" y="83542"/>
                  </a:lnTo>
                  <a:lnTo>
                    <a:pt x="162411" y="83542"/>
                  </a:lnTo>
                  <a:lnTo>
                    <a:pt x="163480" y="66084"/>
                  </a:lnTo>
                  <a:lnTo>
                    <a:pt x="166846" y="10115"/>
                  </a:lnTo>
                  <a:close/>
                </a:path>
                <a:path w="438150" h="362585">
                  <a:moveTo>
                    <a:pt x="281399" y="10115"/>
                  </a:moveTo>
                  <a:lnTo>
                    <a:pt x="271309" y="10115"/>
                  </a:lnTo>
                  <a:lnTo>
                    <a:pt x="275843" y="83542"/>
                  </a:lnTo>
                  <a:lnTo>
                    <a:pt x="285881" y="83542"/>
                  </a:lnTo>
                  <a:lnTo>
                    <a:pt x="281399" y="10115"/>
                  </a:lnTo>
                  <a:close/>
                </a:path>
                <a:path w="438150" h="362585">
                  <a:moveTo>
                    <a:pt x="392576" y="10115"/>
                  </a:moveTo>
                  <a:lnTo>
                    <a:pt x="372967" y="10115"/>
                  </a:lnTo>
                  <a:lnTo>
                    <a:pt x="380497" y="10145"/>
                  </a:lnTo>
                  <a:lnTo>
                    <a:pt x="386927" y="15589"/>
                  </a:lnTo>
                  <a:lnTo>
                    <a:pt x="388256" y="23053"/>
                  </a:lnTo>
                  <a:lnTo>
                    <a:pt x="399466" y="83543"/>
                  </a:lnTo>
                  <a:lnTo>
                    <a:pt x="409595" y="83543"/>
                  </a:lnTo>
                  <a:lnTo>
                    <a:pt x="397836" y="21154"/>
                  </a:lnTo>
                  <a:lnTo>
                    <a:pt x="394684" y="12594"/>
                  </a:lnTo>
                  <a:lnTo>
                    <a:pt x="392576" y="10115"/>
                  </a:lnTo>
                  <a:close/>
                </a:path>
              </a:pathLst>
            </a:custGeom>
            <a:solidFill>
              <a:srgbClr val="92D05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5344" y="2580717"/>
              <a:ext cx="182223" cy="183573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78739" y="972058"/>
            <a:ext cx="11377295" cy="4822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9985" marR="5080">
              <a:lnSpc>
                <a:spcPct val="100000"/>
              </a:lnSpc>
              <a:spcBef>
                <a:spcPts val="95"/>
              </a:spcBef>
            </a:pPr>
            <a:r>
              <a:rPr dirty="0" sz="1300" spc="-45" i="1">
                <a:solidFill>
                  <a:srgbClr val="09B0B9"/>
                </a:solidFill>
                <a:latin typeface="Trebuchet MS"/>
                <a:cs typeface="Trebuchet MS"/>
              </a:rPr>
              <a:t>Contribuer</a:t>
            </a:r>
            <a:r>
              <a:rPr dirty="0" sz="1300" spc="2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à</a:t>
            </a:r>
            <a:r>
              <a:rPr dirty="0" sz="1300" spc="3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l'accès</a:t>
            </a:r>
            <a:r>
              <a:rPr dirty="0" sz="1300" spc="2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30" i="1">
                <a:solidFill>
                  <a:srgbClr val="09B0B9"/>
                </a:solidFill>
                <a:latin typeface="Trebuchet MS"/>
                <a:cs typeface="Trebuchet MS"/>
              </a:rPr>
              <a:t>universel</a:t>
            </a:r>
            <a:r>
              <a:rPr dirty="0" sz="1300" spc="1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à</a:t>
            </a:r>
            <a:r>
              <a:rPr dirty="0" sz="1300" spc="2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des</a:t>
            </a:r>
            <a:r>
              <a:rPr dirty="0" sz="1300" spc="2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services</a:t>
            </a:r>
            <a:r>
              <a:rPr dirty="0" sz="1300" spc="1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30" i="1">
                <a:solidFill>
                  <a:srgbClr val="09B0B9"/>
                </a:solidFill>
                <a:latin typeface="Trebuchet MS"/>
                <a:cs typeface="Trebuchet MS"/>
              </a:rPr>
              <a:t>énergétiques</a:t>
            </a:r>
            <a:r>
              <a:rPr dirty="0" sz="1300" spc="2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35" i="1">
                <a:solidFill>
                  <a:srgbClr val="09B0B9"/>
                </a:solidFill>
                <a:latin typeface="Trebuchet MS"/>
                <a:cs typeface="Trebuchet MS"/>
              </a:rPr>
              <a:t>abordables,</a:t>
            </a:r>
            <a:r>
              <a:rPr dirty="0" sz="1300" spc="3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45" i="1">
                <a:solidFill>
                  <a:srgbClr val="09B0B9"/>
                </a:solidFill>
                <a:latin typeface="Trebuchet MS"/>
                <a:cs typeface="Trebuchet MS"/>
              </a:rPr>
              <a:t>fiables,</a:t>
            </a:r>
            <a:r>
              <a:rPr dirty="0" sz="1300" spc="2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10" i="1">
                <a:solidFill>
                  <a:srgbClr val="09B0B9"/>
                </a:solidFill>
                <a:latin typeface="Trebuchet MS"/>
                <a:cs typeface="Trebuchet MS"/>
              </a:rPr>
              <a:t>durables</a:t>
            </a:r>
            <a:r>
              <a:rPr dirty="0" sz="1300" spc="2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10" i="1">
                <a:solidFill>
                  <a:srgbClr val="09B0B9"/>
                </a:solidFill>
                <a:latin typeface="Trebuchet MS"/>
                <a:cs typeface="Trebuchet MS"/>
              </a:rPr>
              <a:t>et</a:t>
            </a:r>
            <a:r>
              <a:rPr dirty="0" sz="1300" spc="2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modernes</a:t>
            </a:r>
            <a:r>
              <a:rPr dirty="0" sz="1300" spc="2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10" i="1">
                <a:solidFill>
                  <a:srgbClr val="09B0B9"/>
                </a:solidFill>
                <a:latin typeface="Trebuchet MS"/>
                <a:cs typeface="Trebuchet MS"/>
              </a:rPr>
              <a:t>pour</a:t>
            </a:r>
            <a:r>
              <a:rPr dirty="0" sz="1300" spc="1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tous</a:t>
            </a:r>
            <a:r>
              <a:rPr dirty="0" sz="1300" spc="2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en</a:t>
            </a:r>
            <a:r>
              <a:rPr dirty="0" sz="1300" spc="2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10" i="1">
                <a:solidFill>
                  <a:srgbClr val="09B0B9"/>
                </a:solidFill>
                <a:latin typeface="Trebuchet MS"/>
                <a:cs typeface="Trebuchet MS"/>
              </a:rPr>
              <a:t>Afrique,</a:t>
            </a:r>
            <a:r>
              <a:rPr dirty="0" sz="1300" spc="-1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35" i="1">
                <a:solidFill>
                  <a:srgbClr val="09B0B9"/>
                </a:solidFill>
                <a:latin typeface="Trebuchet MS"/>
                <a:cs typeface="Trebuchet MS"/>
              </a:rPr>
              <a:t>conformément</a:t>
            </a:r>
            <a:r>
              <a:rPr dirty="0" sz="1300" spc="-4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20" i="1">
                <a:solidFill>
                  <a:srgbClr val="09B0B9"/>
                </a:solidFill>
                <a:latin typeface="Trebuchet MS"/>
                <a:cs typeface="Trebuchet MS"/>
              </a:rPr>
              <a:t>au</a:t>
            </a:r>
            <a:r>
              <a:rPr dirty="0" sz="1300" spc="-5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20" i="1">
                <a:solidFill>
                  <a:srgbClr val="09B0B9"/>
                </a:solidFill>
                <a:latin typeface="Trebuchet MS"/>
                <a:cs typeface="Trebuchet MS"/>
              </a:rPr>
              <a:t>nouveau</a:t>
            </a:r>
            <a:r>
              <a:rPr dirty="0" sz="1300" spc="-3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40" i="1">
                <a:solidFill>
                  <a:srgbClr val="09B0B9"/>
                </a:solidFill>
                <a:latin typeface="Trebuchet MS"/>
                <a:cs typeface="Trebuchet MS"/>
              </a:rPr>
              <a:t>pacte</a:t>
            </a:r>
            <a:r>
              <a:rPr dirty="0" sz="1300" spc="-5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35" i="1">
                <a:solidFill>
                  <a:srgbClr val="09B0B9"/>
                </a:solidFill>
                <a:latin typeface="Trebuchet MS"/>
                <a:cs typeface="Trebuchet MS"/>
              </a:rPr>
              <a:t>de</a:t>
            </a:r>
            <a:r>
              <a:rPr dirty="0" sz="1300" spc="-5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70" i="1">
                <a:solidFill>
                  <a:srgbClr val="09B0B9"/>
                </a:solidFill>
                <a:latin typeface="Trebuchet MS"/>
                <a:cs typeface="Trebuchet MS"/>
              </a:rPr>
              <a:t>la</a:t>
            </a:r>
            <a:r>
              <a:rPr dirty="0" sz="1300" spc="-4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BAD</a:t>
            </a:r>
            <a:r>
              <a:rPr dirty="0" sz="1300" spc="-4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10" i="1">
                <a:solidFill>
                  <a:srgbClr val="09B0B9"/>
                </a:solidFill>
                <a:latin typeface="Trebuchet MS"/>
                <a:cs typeface="Trebuchet MS"/>
              </a:rPr>
              <a:t>sur</a:t>
            </a:r>
            <a:r>
              <a:rPr dirty="0" sz="1300" spc="-5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45" i="1">
                <a:solidFill>
                  <a:srgbClr val="09B0B9"/>
                </a:solidFill>
                <a:latin typeface="Trebuchet MS"/>
                <a:cs typeface="Trebuchet MS"/>
              </a:rPr>
              <a:t>l'énergie</a:t>
            </a:r>
            <a:r>
              <a:rPr dirty="0" sz="1300" spc="-3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50" i="1">
                <a:solidFill>
                  <a:srgbClr val="09B0B9"/>
                </a:solidFill>
                <a:latin typeface="Trebuchet MS"/>
                <a:cs typeface="Trebuchet MS"/>
              </a:rPr>
              <a:t>pour</a:t>
            </a:r>
            <a:r>
              <a:rPr dirty="0" sz="1300" spc="-3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60" i="1">
                <a:solidFill>
                  <a:srgbClr val="09B0B9"/>
                </a:solidFill>
                <a:latin typeface="Trebuchet MS"/>
                <a:cs typeface="Trebuchet MS"/>
              </a:rPr>
              <a:t>l'Afrique</a:t>
            </a:r>
            <a:r>
              <a:rPr dirty="0" sz="1300" spc="-1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85" i="1">
                <a:solidFill>
                  <a:srgbClr val="09B0B9"/>
                </a:solidFill>
                <a:latin typeface="Trebuchet MS"/>
                <a:cs typeface="Trebuchet MS"/>
              </a:rPr>
              <a:t>et</a:t>
            </a:r>
            <a:r>
              <a:rPr dirty="0" sz="1300" spc="-65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09B0B9"/>
                </a:solidFill>
                <a:latin typeface="Trebuchet MS"/>
                <a:cs typeface="Trebuchet MS"/>
              </a:rPr>
              <a:t>à</a:t>
            </a:r>
            <a:r>
              <a:rPr dirty="0" sz="1300" spc="-60" i="1">
                <a:solidFill>
                  <a:srgbClr val="09B0B9"/>
                </a:solidFill>
                <a:latin typeface="Trebuchet MS"/>
                <a:cs typeface="Trebuchet MS"/>
              </a:rPr>
              <a:t> </a:t>
            </a:r>
            <a:r>
              <a:rPr dirty="0" sz="1300" spc="-10" i="1">
                <a:solidFill>
                  <a:srgbClr val="09B0B9"/>
                </a:solidFill>
                <a:latin typeface="Trebuchet MS"/>
                <a:cs typeface="Trebuchet MS"/>
              </a:rPr>
              <a:t>l’ODD7</a:t>
            </a:r>
            <a:endParaRPr sz="13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40"/>
              </a:spcBef>
            </a:pPr>
            <a:endParaRPr sz="1300">
              <a:latin typeface="Trebuchet MS"/>
              <a:cs typeface="Trebuchet MS"/>
            </a:endParaRPr>
          </a:p>
          <a:p>
            <a:pPr marL="721360" marR="410209">
              <a:lnSpc>
                <a:spcPct val="110000"/>
              </a:lnSpc>
              <a:spcBef>
                <a:spcPts val="5"/>
              </a:spcBef>
            </a:pPr>
            <a:r>
              <a:rPr dirty="0" sz="1400" spc="-30" b="1">
                <a:solidFill>
                  <a:srgbClr val="151213"/>
                </a:solidFill>
                <a:latin typeface="Trebuchet MS"/>
                <a:cs typeface="Trebuchet MS"/>
              </a:rPr>
              <a:t>Production</a:t>
            </a:r>
            <a:r>
              <a:rPr dirty="0" sz="1400" spc="-40" b="1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35" b="1">
                <a:solidFill>
                  <a:srgbClr val="151213"/>
                </a:solidFill>
                <a:latin typeface="Trebuchet MS"/>
                <a:cs typeface="Trebuchet MS"/>
              </a:rPr>
              <a:t>de</a:t>
            </a:r>
            <a:r>
              <a:rPr dirty="0" sz="1400" spc="-5" b="1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b="1">
                <a:solidFill>
                  <a:srgbClr val="151213"/>
                </a:solidFill>
                <a:latin typeface="Trebuchet MS"/>
                <a:cs typeface="Trebuchet MS"/>
              </a:rPr>
              <a:t>base</a:t>
            </a:r>
            <a:r>
              <a:rPr dirty="0" sz="1400" spc="-15" b="1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55" b="1">
                <a:solidFill>
                  <a:srgbClr val="151213"/>
                </a:solidFill>
                <a:latin typeface="Trebuchet MS"/>
                <a:cs typeface="Trebuchet MS"/>
              </a:rPr>
              <a:t>d’énergie</a:t>
            </a:r>
            <a:r>
              <a:rPr dirty="0" sz="1400" spc="-50" b="1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60" b="1">
                <a:solidFill>
                  <a:srgbClr val="151213"/>
                </a:solidFill>
                <a:latin typeface="Trebuchet MS"/>
                <a:cs typeface="Trebuchet MS"/>
              </a:rPr>
              <a:t>verte</a:t>
            </a:r>
            <a:r>
              <a:rPr dirty="0" sz="1400" spc="-15" b="1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20">
                <a:solidFill>
                  <a:srgbClr val="151213"/>
                </a:solidFill>
                <a:latin typeface="Trebuchet MS"/>
                <a:cs typeface="Trebuchet MS"/>
              </a:rPr>
              <a:t>Accroître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30">
                <a:solidFill>
                  <a:srgbClr val="151213"/>
                </a:solidFill>
                <a:latin typeface="Trebuchet MS"/>
                <a:cs typeface="Trebuchet MS"/>
              </a:rPr>
              <a:t>la</a:t>
            </a:r>
            <a:r>
              <a:rPr dirty="0" sz="1400" spc="-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35">
                <a:solidFill>
                  <a:srgbClr val="151213"/>
                </a:solidFill>
                <a:latin typeface="Trebuchet MS"/>
                <a:cs typeface="Trebuchet MS"/>
              </a:rPr>
              <a:t>pénétration</a:t>
            </a:r>
            <a:r>
              <a:rPr dirty="0" sz="1400" spc="-3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des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énergies</a:t>
            </a:r>
            <a:r>
              <a:rPr dirty="0" sz="1400" spc="-4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renouvelables</a:t>
            </a:r>
            <a:r>
              <a:rPr dirty="0" sz="1400" spc="-4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dans</a:t>
            </a:r>
            <a:r>
              <a:rPr dirty="0" sz="1400" spc="-2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les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systèmes</a:t>
            </a:r>
            <a:r>
              <a:rPr dirty="0" sz="1400" spc="-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45">
                <a:solidFill>
                  <a:srgbClr val="151213"/>
                </a:solidFill>
                <a:latin typeface="Trebuchet MS"/>
                <a:cs typeface="Trebuchet MS"/>
              </a:rPr>
              <a:t>électriques,</a:t>
            </a:r>
            <a:r>
              <a:rPr dirty="0" sz="1400" spc="-2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en</a:t>
            </a:r>
            <a:r>
              <a:rPr dirty="0" sz="1400" spc="-2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mettant l'accent</a:t>
            </a:r>
            <a:r>
              <a:rPr dirty="0" sz="1400" spc="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sur</a:t>
            </a:r>
            <a:r>
              <a:rPr dirty="0" sz="1400" spc="-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20">
                <a:solidFill>
                  <a:srgbClr val="151213"/>
                </a:solidFill>
                <a:latin typeface="Trebuchet MS"/>
                <a:cs typeface="Trebuchet MS"/>
              </a:rPr>
              <a:t>la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35">
                <a:solidFill>
                  <a:srgbClr val="151213"/>
                </a:solidFill>
                <a:latin typeface="Trebuchet MS"/>
                <a:cs typeface="Trebuchet MS"/>
              </a:rPr>
              <a:t>stabilité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 des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systèmes</a:t>
            </a:r>
            <a:r>
              <a:rPr dirty="0" sz="1400" spc="-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151213"/>
                </a:solidFill>
                <a:latin typeface="Trebuchet MS"/>
                <a:cs typeface="Trebuchet MS"/>
              </a:rPr>
              <a:t>électriques </a:t>
            </a:r>
            <a:r>
              <a:rPr dirty="0" sz="1400" spc="-70">
                <a:solidFill>
                  <a:srgbClr val="151213"/>
                </a:solidFill>
                <a:latin typeface="Trebuchet MS"/>
                <a:cs typeface="Trebuchet MS"/>
              </a:rPr>
              <a:t>et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 sur les</a:t>
            </a:r>
            <a:r>
              <a:rPr dirty="0" sz="1400" spc="-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solutions</a:t>
            </a:r>
            <a:r>
              <a:rPr dirty="0" sz="1400" spc="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de</a:t>
            </a:r>
            <a:r>
              <a:rPr dirty="0" sz="1400" spc="-2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rechange</a:t>
            </a:r>
            <a:r>
              <a:rPr dirty="0" sz="1400" spc="-2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aux options</a:t>
            </a:r>
            <a:r>
              <a:rPr dirty="0" sz="1400" spc="-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de</a:t>
            </a:r>
            <a:r>
              <a:rPr dirty="0" sz="1400" spc="-2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production</a:t>
            </a:r>
            <a:r>
              <a:rPr dirty="0" sz="1400" spc="-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de</a:t>
            </a:r>
            <a:r>
              <a:rPr dirty="0" sz="1400" spc="-2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base</a:t>
            </a:r>
            <a:r>
              <a:rPr dirty="0" sz="1400" spc="-2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à base</a:t>
            </a:r>
            <a:r>
              <a:rPr dirty="0" sz="1400" spc="3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151213"/>
                </a:solidFill>
                <a:latin typeface="Trebuchet MS"/>
                <a:cs typeface="Trebuchet MS"/>
              </a:rPr>
              <a:t>de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combustibles</a:t>
            </a:r>
            <a:r>
              <a:rPr dirty="0" sz="1400" spc="12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fossiles.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170"/>
              </a:spcBef>
            </a:pPr>
            <a:endParaRPr sz="1400">
              <a:latin typeface="Trebuchet MS"/>
              <a:cs typeface="Trebuchet MS"/>
            </a:endParaRPr>
          </a:p>
          <a:p>
            <a:pPr marL="721360">
              <a:lnSpc>
                <a:spcPct val="100000"/>
              </a:lnSpc>
            </a:pPr>
            <a:r>
              <a:rPr dirty="0" sz="1400" b="1">
                <a:solidFill>
                  <a:srgbClr val="151213"/>
                </a:solidFill>
                <a:latin typeface="Trebuchet MS"/>
                <a:cs typeface="Trebuchet MS"/>
              </a:rPr>
              <a:t>Mini </a:t>
            </a:r>
            <a:r>
              <a:rPr dirty="0" sz="1400" spc="-30" b="1">
                <a:solidFill>
                  <a:srgbClr val="151213"/>
                </a:solidFill>
                <a:latin typeface="Trebuchet MS"/>
                <a:cs typeface="Trebuchet MS"/>
              </a:rPr>
              <a:t>réseaux</a:t>
            </a:r>
            <a:r>
              <a:rPr dirty="0" sz="1400" spc="-25" b="1">
                <a:solidFill>
                  <a:srgbClr val="151213"/>
                </a:solidFill>
                <a:latin typeface="Trebuchet MS"/>
                <a:cs typeface="Trebuchet MS"/>
              </a:rPr>
              <a:t> verts</a:t>
            </a:r>
            <a:r>
              <a:rPr dirty="0" sz="1400" b="1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151213"/>
                </a:solidFill>
                <a:latin typeface="Trebuchet MS"/>
                <a:cs typeface="Trebuchet MS"/>
              </a:rPr>
              <a:t>Accélérer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l'accès</a:t>
            </a:r>
            <a:r>
              <a:rPr dirty="0" sz="1400" spc="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à</a:t>
            </a:r>
            <a:r>
              <a:rPr dirty="0" sz="1400" spc="-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50">
                <a:solidFill>
                  <a:srgbClr val="151213"/>
                </a:solidFill>
                <a:latin typeface="Trebuchet MS"/>
                <a:cs typeface="Trebuchet MS"/>
              </a:rPr>
              <a:t>l'électricité</a:t>
            </a:r>
            <a:r>
              <a:rPr dirty="0" sz="1400" spc="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des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populations</a:t>
            </a:r>
            <a:r>
              <a:rPr dirty="0" sz="1400" spc="-2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mal</a:t>
            </a:r>
            <a:r>
              <a:rPr dirty="0" sz="1400" spc="-2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desservies</a:t>
            </a:r>
            <a:r>
              <a:rPr dirty="0" sz="1400" spc="-4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grâce</a:t>
            </a:r>
            <a:r>
              <a:rPr dirty="0" sz="1400" spc="-2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à des</a:t>
            </a:r>
            <a:r>
              <a:rPr dirty="0" sz="1400" spc="-3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40">
                <a:solidFill>
                  <a:srgbClr val="151213"/>
                </a:solidFill>
                <a:latin typeface="Trebuchet MS"/>
                <a:cs typeface="Trebuchet MS"/>
              </a:rPr>
              <a:t>mini-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réseaux</a:t>
            </a:r>
            <a:r>
              <a:rPr dirty="0" sz="1400" spc="-3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60">
                <a:solidFill>
                  <a:srgbClr val="151213"/>
                </a:solidFill>
                <a:latin typeface="Trebuchet MS"/>
                <a:cs typeface="Trebuchet MS"/>
              </a:rPr>
              <a:t>basés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sur</a:t>
            </a:r>
            <a:r>
              <a:rPr dirty="0" sz="1400" spc="-1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151213"/>
                </a:solidFill>
                <a:latin typeface="Trebuchet MS"/>
                <a:cs typeface="Trebuchet MS"/>
              </a:rPr>
              <a:t>les</a:t>
            </a:r>
            <a:r>
              <a:rPr dirty="0" sz="1400" spc="-5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énergies</a:t>
            </a:r>
            <a:endParaRPr sz="1400">
              <a:latin typeface="Trebuchet MS"/>
              <a:cs typeface="Trebuchet MS"/>
            </a:endParaRPr>
          </a:p>
          <a:p>
            <a:pPr marL="721360">
              <a:lnSpc>
                <a:spcPct val="100000"/>
              </a:lnSpc>
              <a:spcBef>
                <a:spcPts val="170"/>
              </a:spcBef>
            </a:pPr>
            <a:r>
              <a:rPr dirty="0" sz="1400" spc="-10">
                <a:solidFill>
                  <a:srgbClr val="151213"/>
                </a:solidFill>
                <a:latin typeface="Trebuchet MS"/>
                <a:cs typeface="Trebuchet MS"/>
              </a:rPr>
              <a:t>renouvelables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894"/>
              </a:spcBef>
            </a:pPr>
            <a:endParaRPr sz="1400">
              <a:latin typeface="Trebuchet MS"/>
              <a:cs typeface="Trebuchet MS"/>
            </a:endParaRPr>
          </a:p>
          <a:p>
            <a:pPr marL="721360" marR="413384">
              <a:lnSpc>
                <a:spcPct val="100000"/>
              </a:lnSpc>
              <a:spcBef>
                <a:spcPts val="5"/>
              </a:spcBef>
            </a:pPr>
            <a:r>
              <a:rPr dirty="0" sz="1400" spc="-30" b="1">
                <a:solidFill>
                  <a:srgbClr val="151213"/>
                </a:solidFill>
                <a:latin typeface="Trebuchet MS"/>
                <a:cs typeface="Trebuchet MS"/>
              </a:rPr>
              <a:t>Efficacité</a:t>
            </a:r>
            <a:r>
              <a:rPr dirty="0" sz="1400" spc="-45" b="1">
                <a:solidFill>
                  <a:srgbClr val="151213"/>
                </a:solidFill>
                <a:latin typeface="Trebuchet MS"/>
                <a:cs typeface="Trebuchet MS"/>
              </a:rPr>
              <a:t> énergétique</a:t>
            </a:r>
            <a:r>
              <a:rPr dirty="0" sz="1400" spc="-60" b="1">
                <a:solidFill>
                  <a:srgbClr val="15121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23282B"/>
                </a:solidFill>
                <a:latin typeface="Trebuchet MS"/>
                <a:cs typeface="Trebuchet MS"/>
              </a:rPr>
              <a:t>Améliorer</a:t>
            </a:r>
            <a:r>
              <a:rPr dirty="0" sz="1400" spc="-3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30">
                <a:solidFill>
                  <a:srgbClr val="23282B"/>
                </a:solidFill>
                <a:latin typeface="Trebuchet MS"/>
                <a:cs typeface="Trebuchet MS"/>
              </a:rPr>
              <a:t>l'efficacité</a:t>
            </a:r>
            <a:r>
              <a:rPr dirty="0" sz="1400" spc="-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des</a:t>
            </a:r>
            <a:r>
              <a:rPr dirty="0" sz="1400" spc="-2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services</a:t>
            </a:r>
            <a:r>
              <a:rPr dirty="0" sz="1400" spc="-3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23282B"/>
                </a:solidFill>
                <a:latin typeface="Trebuchet MS"/>
                <a:cs typeface="Trebuchet MS"/>
              </a:rPr>
              <a:t>énergétiques</a:t>
            </a:r>
            <a:r>
              <a:rPr dirty="0" sz="1400" spc="-6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grâce</a:t>
            </a:r>
            <a:r>
              <a:rPr dirty="0" sz="1400" spc="-2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à</a:t>
            </a:r>
            <a:r>
              <a:rPr dirty="0" sz="1400" spc="-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des</a:t>
            </a:r>
            <a:r>
              <a:rPr dirty="0" sz="1400" spc="-3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cadres</a:t>
            </a:r>
            <a:r>
              <a:rPr dirty="0" sz="1400" spc="-1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30">
                <a:solidFill>
                  <a:srgbClr val="23282B"/>
                </a:solidFill>
                <a:latin typeface="Trebuchet MS"/>
                <a:cs typeface="Trebuchet MS"/>
              </a:rPr>
              <a:t>d'habilitation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23282B"/>
                </a:solidFill>
                <a:latin typeface="Trebuchet MS"/>
                <a:cs typeface="Trebuchet MS"/>
              </a:rPr>
              <a:t>et</a:t>
            </a:r>
            <a:r>
              <a:rPr dirty="0" sz="1400" spc="-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à</a:t>
            </a:r>
            <a:r>
              <a:rPr dirty="0" sz="1400" spc="-2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de</a:t>
            </a:r>
            <a:r>
              <a:rPr dirty="0" sz="1400" spc="-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nouveaux</a:t>
            </a:r>
            <a:r>
              <a:rPr dirty="0" sz="1400" spc="-4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23282B"/>
                </a:solidFill>
                <a:latin typeface="Trebuchet MS"/>
                <a:cs typeface="Trebuchet MS"/>
              </a:rPr>
              <a:t>modèles </a:t>
            </a:r>
            <a:r>
              <a:rPr dirty="0" sz="1400" spc="-40">
                <a:solidFill>
                  <a:srgbClr val="23282B"/>
                </a:solidFill>
                <a:latin typeface="Trebuchet MS"/>
                <a:cs typeface="Trebuchet MS"/>
              </a:rPr>
              <a:t>d'entreprise,</a:t>
            </a:r>
            <a:r>
              <a:rPr dirty="0" sz="1400" spc="-5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y</a:t>
            </a:r>
            <a:r>
              <a:rPr dirty="0" sz="1400" spc="-2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compris</a:t>
            </a:r>
            <a:r>
              <a:rPr dirty="0" sz="1400" spc="-5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les</a:t>
            </a:r>
            <a:r>
              <a:rPr dirty="0" sz="1400" spc="-3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technologies</a:t>
            </a:r>
            <a:r>
              <a:rPr dirty="0" sz="1400" spc="-3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23282B"/>
                </a:solidFill>
                <a:latin typeface="Trebuchet MS"/>
                <a:cs typeface="Trebuchet MS"/>
              </a:rPr>
              <a:t>de</a:t>
            </a:r>
            <a:r>
              <a:rPr dirty="0" sz="1400" spc="-4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45">
                <a:solidFill>
                  <a:srgbClr val="23282B"/>
                </a:solidFill>
                <a:latin typeface="Trebuchet MS"/>
                <a:cs typeface="Trebuchet MS"/>
              </a:rPr>
              <a:t>cuisson</a:t>
            </a:r>
            <a:r>
              <a:rPr dirty="0" sz="1400" spc="-1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23282B"/>
                </a:solidFill>
                <a:latin typeface="Trebuchet MS"/>
                <a:cs typeface="Trebuchet MS"/>
              </a:rPr>
              <a:t>propre</a:t>
            </a:r>
            <a:r>
              <a:rPr dirty="0" sz="1400" spc="-6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23282B"/>
                </a:solidFill>
                <a:latin typeface="Trebuchet MS"/>
                <a:cs typeface="Trebuchet MS"/>
              </a:rPr>
              <a:t>et</a:t>
            </a:r>
            <a:r>
              <a:rPr dirty="0" sz="1400" spc="-2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les</a:t>
            </a:r>
            <a:r>
              <a:rPr dirty="0" sz="1400" spc="-2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technologies</a:t>
            </a:r>
            <a:r>
              <a:rPr dirty="0" sz="1400" spc="-3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23282B"/>
                </a:solidFill>
                <a:latin typeface="Trebuchet MS"/>
                <a:cs typeface="Trebuchet MS"/>
              </a:rPr>
              <a:t>solaires</a:t>
            </a:r>
            <a:r>
              <a:rPr dirty="0" sz="1400" spc="-40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23282B"/>
                </a:solidFill>
                <a:latin typeface="Trebuchet MS"/>
                <a:cs typeface="Trebuchet MS"/>
              </a:rPr>
              <a:t>de</a:t>
            </a:r>
            <a:r>
              <a:rPr dirty="0" sz="1400" spc="-4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55">
                <a:solidFill>
                  <a:srgbClr val="23282B"/>
                </a:solidFill>
                <a:latin typeface="Trebuchet MS"/>
                <a:cs typeface="Trebuchet MS"/>
              </a:rPr>
              <a:t>petite</a:t>
            </a:r>
            <a:r>
              <a:rPr dirty="0" sz="1400" spc="-25">
                <a:solidFill>
                  <a:srgbClr val="23282B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23282B"/>
                </a:solidFill>
                <a:latin typeface="Trebuchet MS"/>
                <a:cs typeface="Trebuchet MS"/>
              </a:rPr>
              <a:t>taille.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460"/>
              </a:spcBef>
            </a:pP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400" spc="-10" b="1">
                <a:solidFill>
                  <a:srgbClr val="333333"/>
                </a:solidFill>
                <a:latin typeface="Trebuchet MS"/>
                <a:cs typeface="Trebuchet MS"/>
              </a:rPr>
              <a:t>Instruments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400">
              <a:latin typeface="Trebuchet MS"/>
              <a:cs typeface="Trebuchet MS"/>
            </a:endParaRPr>
          </a:p>
          <a:p>
            <a:pPr marL="299085" marR="19685" indent="-287020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Assistance</a:t>
            </a:r>
            <a:r>
              <a:rPr dirty="0" sz="1400" spc="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technique</a:t>
            </a:r>
            <a:r>
              <a:rPr dirty="0" sz="1400" spc="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80">
                <a:solidFill>
                  <a:srgbClr val="333333"/>
                </a:solidFill>
                <a:latin typeface="Trebuchet MS"/>
                <a:cs typeface="Trebuchet MS"/>
              </a:rPr>
              <a:t>:</a:t>
            </a:r>
            <a:r>
              <a:rPr dirty="0" sz="1400" spc="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Subventions</a:t>
            </a:r>
            <a:r>
              <a:rPr dirty="0" sz="1400" spc="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axées sur</a:t>
            </a:r>
            <a:r>
              <a:rPr dirty="0" sz="1400" spc="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des</a:t>
            </a:r>
            <a:r>
              <a:rPr dirty="0" sz="1400" spc="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activités</a:t>
            </a:r>
            <a:r>
              <a:rPr dirty="0" sz="1400" spc="1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qui</a:t>
            </a:r>
            <a:r>
              <a:rPr dirty="0" sz="1400" spc="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débloqueront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directement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les</a:t>
            </a:r>
            <a:r>
              <a:rPr dirty="0" sz="1400" spc="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investissements.</a:t>
            </a:r>
            <a:r>
              <a:rPr dirty="0" sz="1400" spc="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55">
                <a:solidFill>
                  <a:srgbClr val="333333"/>
                </a:solidFill>
                <a:latin typeface="Trebuchet MS"/>
                <a:cs typeface="Trebuchet MS"/>
              </a:rPr>
              <a:t>Les</a:t>
            </a:r>
            <a:r>
              <a:rPr dirty="0" sz="1400" spc="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subventions</a:t>
            </a:r>
            <a:r>
              <a:rPr dirty="0" sz="1400" spc="6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d'assistance 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technique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sont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disponibles</a:t>
            </a:r>
            <a:r>
              <a:rPr dirty="0" sz="1400" spc="-6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pour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les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entités</a:t>
            </a:r>
            <a:r>
              <a:rPr dirty="0" sz="1400" spc="-5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du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secteur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public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et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privé.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333333"/>
              </a:buClr>
              <a:buFont typeface="Arial"/>
              <a:buChar char="•"/>
            </a:pPr>
            <a:endParaRPr sz="1400">
              <a:latin typeface="Trebuchet MS"/>
              <a:cs typeface="Trebuchet MS"/>
            </a:endParaRPr>
          </a:p>
          <a:p>
            <a:pPr marL="299085" indent="-2863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299085" algn="l"/>
              </a:tabLst>
            </a:pP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Investissement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concessionnel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80">
                <a:solidFill>
                  <a:srgbClr val="333333"/>
                </a:solidFill>
                <a:latin typeface="Trebuchet MS"/>
                <a:cs typeface="Trebuchet MS"/>
              </a:rPr>
              <a:t>:</a:t>
            </a:r>
            <a:r>
              <a:rPr dirty="0" sz="1400" spc="-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Financement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axé</a:t>
            </a:r>
            <a:r>
              <a:rPr dirty="0" sz="1400" spc="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sur les</a:t>
            </a:r>
            <a:r>
              <a:rPr dirty="0" sz="1400" spc="-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résultats,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prêts 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et</a:t>
            </a:r>
            <a:r>
              <a:rPr dirty="0" sz="1400" spc="-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d'instruments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de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capitaux</a:t>
            </a:r>
            <a:r>
              <a:rPr dirty="0" sz="1400" spc="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propres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souvent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combinés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aux</a:t>
            </a:r>
            <a:endParaRPr sz="1400">
              <a:latin typeface="Trebuchet MS"/>
              <a:cs typeface="Trebuchet MS"/>
            </a:endParaRPr>
          </a:p>
          <a:p>
            <a:pPr marL="299085">
              <a:lnSpc>
                <a:spcPct val="100000"/>
              </a:lnSpc>
            </a:pP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investissements</a:t>
            </a:r>
            <a:r>
              <a:rPr dirty="0" sz="1400" spc="-5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de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la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70">
                <a:solidFill>
                  <a:srgbClr val="333333"/>
                </a:solidFill>
                <a:latin typeface="Trebuchet MS"/>
                <a:cs typeface="Trebuchet MS"/>
              </a:rPr>
              <a:t>BAD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pour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combler</a:t>
            </a:r>
            <a:r>
              <a:rPr dirty="0" sz="1400" spc="-6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les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lacunes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en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matière</a:t>
            </a:r>
            <a:r>
              <a:rPr dirty="0" sz="1400" spc="-5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de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viabilité.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57270" y="1899030"/>
            <a:ext cx="3328035" cy="9398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b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dirty="0" sz="6000" spc="-35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6000" b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dirty="0" sz="6000" spc="-35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6000" b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dirty="0" sz="6000" spc="-35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6000" b="0">
                <a:solidFill>
                  <a:srgbClr val="000000"/>
                </a:solidFill>
                <a:latin typeface="Arial"/>
                <a:cs typeface="Arial"/>
              </a:rPr>
              <a:t>C</a:t>
            </a:r>
            <a:r>
              <a:rPr dirty="0" sz="6000" spc="-35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6000" spc="-50" b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endParaRPr sz="60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29300" y="0"/>
            <a:ext cx="6362700" cy="685799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0811" y="967739"/>
            <a:ext cx="803147" cy="3139440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0811" y="4157471"/>
            <a:ext cx="803147" cy="2238755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1078991" y="1618107"/>
            <a:ext cx="842644" cy="730250"/>
          </a:xfrm>
          <a:custGeom>
            <a:avLst/>
            <a:gdLst/>
            <a:ahLst/>
            <a:cxnLst/>
            <a:rect l="l" t="t" r="r" b="b"/>
            <a:pathLst>
              <a:path w="842644" h="730250">
                <a:moveTo>
                  <a:pt x="842391" y="729741"/>
                </a:moveTo>
                <a:lnTo>
                  <a:pt x="646049" y="393064"/>
                </a:lnTo>
                <a:lnTo>
                  <a:pt x="252476" y="151891"/>
                </a:lnTo>
                <a:lnTo>
                  <a:pt x="0" y="0"/>
                </a:lnTo>
              </a:path>
            </a:pathLst>
          </a:custGeom>
          <a:ln w="19050">
            <a:solidFill>
              <a:srgbClr val="1B426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921001" y="1512569"/>
            <a:ext cx="4201795" cy="4455160"/>
          </a:xfrm>
          <a:prstGeom prst="rect">
            <a:avLst/>
          </a:prstGeom>
          <a:solidFill>
            <a:srgbClr val="1B4262"/>
          </a:solidFill>
          <a:ln w="19050">
            <a:solidFill>
              <a:srgbClr val="1B4262"/>
            </a:solidFill>
          </a:ln>
        </p:spPr>
        <p:txBody>
          <a:bodyPr wrap="square" lIns="0" tIns="214629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89"/>
              </a:spcBef>
            </a:pP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2400" spc="70" b="1">
                <a:solidFill>
                  <a:srgbClr val="FFFFFF"/>
                </a:solidFill>
                <a:latin typeface="Trebuchet MS"/>
                <a:cs typeface="Trebuchet MS"/>
              </a:rPr>
              <a:t>Access</a:t>
            </a:r>
            <a:r>
              <a:rPr dirty="0" sz="2400" spc="-7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 spc="-65" b="1">
                <a:solidFill>
                  <a:srgbClr val="FFFFFF"/>
                </a:solidFill>
                <a:latin typeface="Trebuchet MS"/>
                <a:cs typeface="Trebuchet MS"/>
              </a:rPr>
              <a:t>universel</a:t>
            </a:r>
            <a:r>
              <a:rPr dirty="0" sz="2400" spc="-7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 spc="-50" b="1">
                <a:solidFill>
                  <a:srgbClr val="FFFFFF"/>
                </a:solidFill>
                <a:latin typeface="Trebuchet MS"/>
                <a:cs typeface="Trebuchet MS"/>
              </a:rPr>
              <a:t>à</a:t>
            </a:r>
            <a:endParaRPr sz="24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2400" spc="-35" b="1">
                <a:solidFill>
                  <a:srgbClr val="FFFFFF"/>
                </a:solidFill>
                <a:latin typeface="Trebuchet MS"/>
                <a:cs typeface="Trebuchet MS"/>
              </a:rPr>
              <a:t>l’électricité</a:t>
            </a:r>
            <a:endParaRPr sz="2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2400">
              <a:latin typeface="Trebuchet MS"/>
              <a:cs typeface="Trebuchet MS"/>
            </a:endParaRPr>
          </a:p>
          <a:p>
            <a:pPr marL="433070" marR="1129665" indent="-343535">
              <a:lnSpc>
                <a:spcPct val="100000"/>
              </a:lnSpc>
              <a:spcBef>
                <a:spcPts val="5"/>
              </a:spcBef>
              <a:tabLst>
                <a:tab pos="433070" algn="l"/>
              </a:tabLst>
            </a:pPr>
            <a:r>
              <a:rPr dirty="0" sz="2400" spc="-5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2400" spc="75">
                <a:solidFill>
                  <a:srgbClr val="FFFFFF"/>
                </a:solidFill>
                <a:latin typeface="Trebuchet MS"/>
                <a:cs typeface="Trebuchet MS"/>
              </a:rPr>
              <a:t>+162</a:t>
            </a:r>
            <a:r>
              <a:rPr dirty="0" sz="24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FFFFFF"/>
                </a:solidFill>
                <a:latin typeface="Trebuchet MS"/>
                <a:cs typeface="Trebuchet MS"/>
              </a:rPr>
              <a:t>GW</a:t>
            </a:r>
            <a:r>
              <a:rPr dirty="0" sz="24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 spc="-75">
                <a:solidFill>
                  <a:srgbClr val="FFFFFF"/>
                </a:solidFill>
                <a:latin typeface="Trebuchet MS"/>
                <a:cs typeface="Trebuchet MS"/>
              </a:rPr>
              <a:t>electricity </a:t>
            </a:r>
            <a:r>
              <a:rPr dirty="0" sz="2400" spc="-10">
                <a:solidFill>
                  <a:srgbClr val="FFFFFF"/>
                </a:solidFill>
                <a:latin typeface="Trebuchet MS"/>
                <a:cs typeface="Trebuchet MS"/>
              </a:rPr>
              <a:t>generated</a:t>
            </a:r>
            <a:endParaRPr sz="2400">
              <a:latin typeface="Trebuchet MS"/>
              <a:cs typeface="Trebuchet MS"/>
            </a:endParaRPr>
          </a:p>
          <a:p>
            <a:pPr marL="89535">
              <a:lnSpc>
                <a:spcPct val="100000"/>
              </a:lnSpc>
              <a:tabLst>
                <a:tab pos="433070" algn="l"/>
              </a:tabLst>
            </a:pPr>
            <a:r>
              <a:rPr dirty="0" sz="2400" spc="-5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2400" spc="85">
                <a:solidFill>
                  <a:srgbClr val="FFFFFF"/>
                </a:solidFill>
                <a:latin typeface="Trebuchet MS"/>
                <a:cs typeface="Trebuchet MS"/>
              </a:rPr>
              <a:t>+</a:t>
            </a:r>
            <a:r>
              <a:rPr dirty="0" sz="2400" spc="-1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 spc="70">
                <a:solidFill>
                  <a:srgbClr val="FFFFFF"/>
                </a:solidFill>
                <a:latin typeface="Trebuchet MS"/>
                <a:cs typeface="Trebuchet MS"/>
              </a:rPr>
              <a:t>130</a:t>
            </a:r>
            <a:r>
              <a:rPr dirty="0" sz="24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 spc="-45">
                <a:solidFill>
                  <a:srgbClr val="FFFFFF"/>
                </a:solidFill>
                <a:latin typeface="Trebuchet MS"/>
                <a:cs typeface="Trebuchet MS"/>
              </a:rPr>
              <a:t>million</a:t>
            </a:r>
            <a:r>
              <a:rPr dirty="0" sz="24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 spc="-60">
                <a:solidFill>
                  <a:srgbClr val="FFFFFF"/>
                </a:solidFill>
                <a:latin typeface="Trebuchet MS"/>
                <a:cs typeface="Trebuchet MS"/>
              </a:rPr>
              <a:t>on-</a:t>
            </a:r>
            <a:r>
              <a:rPr dirty="0" sz="2400" spc="-20">
                <a:solidFill>
                  <a:srgbClr val="FFFFFF"/>
                </a:solidFill>
                <a:latin typeface="Trebuchet MS"/>
                <a:cs typeface="Trebuchet MS"/>
              </a:rPr>
              <a:t>grid</a:t>
            </a:r>
            <a:endParaRPr sz="2400">
              <a:latin typeface="Trebuchet MS"/>
              <a:cs typeface="Trebuchet MS"/>
            </a:endParaRPr>
          </a:p>
          <a:p>
            <a:pPr marL="433070">
              <a:lnSpc>
                <a:spcPct val="100000"/>
              </a:lnSpc>
            </a:pPr>
            <a:r>
              <a:rPr dirty="0" sz="2400" spc="-10">
                <a:solidFill>
                  <a:srgbClr val="FFFFFF"/>
                </a:solidFill>
                <a:latin typeface="Trebuchet MS"/>
                <a:cs typeface="Trebuchet MS"/>
              </a:rPr>
              <a:t>connections</a:t>
            </a:r>
            <a:endParaRPr sz="2400">
              <a:latin typeface="Trebuchet MS"/>
              <a:cs typeface="Trebuchet MS"/>
            </a:endParaRPr>
          </a:p>
          <a:p>
            <a:pPr marL="433070" marR="1116965" indent="-343535">
              <a:lnSpc>
                <a:spcPct val="100000"/>
              </a:lnSpc>
              <a:tabLst>
                <a:tab pos="433070" algn="l"/>
              </a:tabLst>
            </a:pPr>
            <a:r>
              <a:rPr dirty="0" sz="2400" spc="-50">
                <a:solidFill>
                  <a:srgbClr val="FFFFFF"/>
                </a:solidFill>
                <a:latin typeface="Arial"/>
                <a:cs typeface="Arial"/>
              </a:rPr>
              <a:t>•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dirty="0" sz="2400" spc="85">
                <a:solidFill>
                  <a:srgbClr val="FFFFFF"/>
                </a:solidFill>
                <a:latin typeface="Trebuchet MS"/>
                <a:cs typeface="Trebuchet MS"/>
              </a:rPr>
              <a:t>+</a:t>
            </a:r>
            <a:r>
              <a:rPr dirty="0" sz="24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 spc="75">
                <a:solidFill>
                  <a:srgbClr val="FFFFFF"/>
                </a:solidFill>
                <a:latin typeface="Trebuchet MS"/>
                <a:cs typeface="Trebuchet MS"/>
              </a:rPr>
              <a:t>75</a:t>
            </a:r>
            <a:r>
              <a:rPr dirty="0" sz="2400" spc="-1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 spc="-45">
                <a:solidFill>
                  <a:srgbClr val="FFFFFF"/>
                </a:solidFill>
                <a:latin typeface="Trebuchet MS"/>
                <a:cs typeface="Trebuchet MS"/>
              </a:rPr>
              <a:t>million</a:t>
            </a:r>
            <a:r>
              <a:rPr dirty="0" sz="2400" spc="-114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400" spc="-70">
                <a:solidFill>
                  <a:srgbClr val="FFFFFF"/>
                </a:solidFill>
                <a:latin typeface="Trebuchet MS"/>
                <a:cs typeface="Trebuchet MS"/>
              </a:rPr>
              <a:t>off-</a:t>
            </a:r>
            <a:r>
              <a:rPr dirty="0" sz="2400" spc="-20">
                <a:solidFill>
                  <a:srgbClr val="FFFFFF"/>
                </a:solidFill>
                <a:latin typeface="Trebuchet MS"/>
                <a:cs typeface="Trebuchet MS"/>
              </a:rPr>
              <a:t>grid </a:t>
            </a:r>
            <a:r>
              <a:rPr dirty="0" sz="2400" spc="-10">
                <a:solidFill>
                  <a:srgbClr val="FFFFFF"/>
                </a:solidFill>
                <a:latin typeface="Trebuchet MS"/>
                <a:cs typeface="Trebuchet MS"/>
              </a:rPr>
              <a:t>connections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770623" y="1464690"/>
            <a:ext cx="4798060" cy="8489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953135">
              <a:lnSpc>
                <a:spcPct val="100000"/>
              </a:lnSpc>
              <a:spcBef>
                <a:spcPts val="100"/>
              </a:spcBef>
            </a:pPr>
            <a:r>
              <a:rPr dirty="0" sz="1800" spc="-30" b="1">
                <a:solidFill>
                  <a:srgbClr val="155F82"/>
                </a:solidFill>
                <a:latin typeface="Trebuchet MS"/>
                <a:cs typeface="Trebuchet MS"/>
              </a:rPr>
              <a:t>Nouveau</a:t>
            </a:r>
            <a:r>
              <a:rPr dirty="0" sz="1800" spc="-105" b="1">
                <a:solidFill>
                  <a:srgbClr val="155F82"/>
                </a:solidFill>
                <a:latin typeface="Trebuchet MS"/>
                <a:cs typeface="Trebuchet MS"/>
              </a:rPr>
              <a:t> </a:t>
            </a:r>
            <a:r>
              <a:rPr dirty="0" sz="1800" spc="-20" b="1">
                <a:solidFill>
                  <a:srgbClr val="155F82"/>
                </a:solidFill>
                <a:latin typeface="Trebuchet MS"/>
                <a:cs typeface="Trebuchet MS"/>
              </a:rPr>
              <a:t>Pacte</a:t>
            </a:r>
            <a:r>
              <a:rPr dirty="0" sz="1800" spc="-114" b="1">
                <a:solidFill>
                  <a:srgbClr val="155F82"/>
                </a:solidFill>
                <a:latin typeface="Trebuchet MS"/>
                <a:cs typeface="Trebuchet MS"/>
              </a:rPr>
              <a:t> </a:t>
            </a:r>
            <a:r>
              <a:rPr dirty="0" sz="1800" b="1">
                <a:solidFill>
                  <a:srgbClr val="155F82"/>
                </a:solidFill>
                <a:latin typeface="Trebuchet MS"/>
                <a:cs typeface="Trebuchet MS"/>
              </a:rPr>
              <a:t>sur</a:t>
            </a:r>
            <a:r>
              <a:rPr dirty="0" sz="1800" spc="-100" b="1">
                <a:solidFill>
                  <a:srgbClr val="155F82"/>
                </a:solidFill>
                <a:latin typeface="Trebuchet MS"/>
                <a:cs typeface="Trebuchet MS"/>
              </a:rPr>
              <a:t> </a:t>
            </a:r>
            <a:r>
              <a:rPr dirty="0" sz="1800" spc="-10" b="1">
                <a:solidFill>
                  <a:srgbClr val="155F82"/>
                </a:solidFill>
                <a:latin typeface="Trebuchet MS"/>
                <a:cs typeface="Trebuchet MS"/>
              </a:rPr>
              <a:t>l’énergie</a:t>
            </a:r>
            <a:endParaRPr sz="1800">
              <a:latin typeface="Trebuchet MS"/>
              <a:cs typeface="Trebuchet MS"/>
            </a:endParaRPr>
          </a:p>
          <a:p>
            <a:pPr marL="413384" indent="-400685">
              <a:lnSpc>
                <a:spcPct val="100000"/>
              </a:lnSpc>
              <a:buAutoNum type="romanLcPeriod"/>
              <a:tabLst>
                <a:tab pos="413384" algn="l"/>
              </a:tabLst>
            </a:pPr>
            <a:r>
              <a:rPr dirty="0" sz="1800" spc="-45">
                <a:latin typeface="Trebuchet MS"/>
                <a:cs typeface="Trebuchet MS"/>
              </a:rPr>
              <a:t>créer</a:t>
            </a:r>
            <a:r>
              <a:rPr dirty="0" sz="1800" spc="-90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un</a:t>
            </a:r>
            <a:r>
              <a:rPr dirty="0" sz="1800" spc="-65">
                <a:latin typeface="Trebuchet MS"/>
                <a:cs typeface="Trebuchet MS"/>
              </a:rPr>
              <a:t> </a:t>
            </a:r>
            <a:r>
              <a:rPr dirty="0" sz="1800" spc="-30">
                <a:latin typeface="Trebuchet MS"/>
                <a:cs typeface="Trebuchet MS"/>
              </a:rPr>
              <a:t>environnement</a:t>
            </a:r>
            <a:r>
              <a:rPr dirty="0" sz="1800" spc="-70">
                <a:latin typeface="Trebuchet MS"/>
                <a:cs typeface="Trebuchet MS"/>
              </a:rPr>
              <a:t> </a:t>
            </a:r>
            <a:r>
              <a:rPr dirty="0" sz="1800" spc="-45">
                <a:latin typeface="Trebuchet MS"/>
                <a:cs typeface="Trebuchet MS"/>
              </a:rPr>
              <a:t>politique</a:t>
            </a:r>
            <a:r>
              <a:rPr dirty="0" sz="1800" spc="-6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favorable</a:t>
            </a:r>
            <a:endParaRPr sz="1800">
              <a:latin typeface="Trebuchet MS"/>
              <a:cs typeface="Trebuchet MS"/>
            </a:endParaRPr>
          </a:p>
          <a:p>
            <a:pPr marL="469265" indent="-456565">
              <a:lnSpc>
                <a:spcPct val="100000"/>
              </a:lnSpc>
              <a:buAutoNum type="romanLcPeriod"/>
              <a:tabLst>
                <a:tab pos="469265" algn="l"/>
                <a:tab pos="1894839" algn="l"/>
                <a:tab pos="2405380" algn="l"/>
                <a:tab pos="3478529" algn="l"/>
                <a:tab pos="3946525" algn="l"/>
              </a:tabLst>
            </a:pPr>
            <a:r>
              <a:rPr dirty="0" sz="1800" spc="-10">
                <a:latin typeface="Trebuchet MS"/>
                <a:cs typeface="Trebuchet MS"/>
              </a:rPr>
              <a:t>transformer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25">
                <a:latin typeface="Trebuchet MS"/>
                <a:cs typeface="Trebuchet MS"/>
              </a:rPr>
              <a:t>les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10">
                <a:latin typeface="Trebuchet MS"/>
                <a:cs typeface="Trebuchet MS"/>
              </a:rPr>
              <a:t>sociétés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25">
                <a:latin typeface="Trebuchet MS"/>
                <a:cs typeface="Trebuchet MS"/>
              </a:rPr>
              <a:t>de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10">
                <a:latin typeface="Trebuchet MS"/>
                <a:cs typeface="Trebuchet MS"/>
              </a:rPr>
              <a:t>services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171435" y="2287904"/>
            <a:ext cx="36950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Trebuchet MS"/>
                <a:cs typeface="Trebuchet MS"/>
              </a:rPr>
              <a:t>publics</a:t>
            </a:r>
            <a:r>
              <a:rPr dirty="0" sz="1800" spc="-4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en</a:t>
            </a:r>
            <a:r>
              <a:rPr dirty="0" sz="1800" spc="-55">
                <a:latin typeface="Trebuchet MS"/>
                <a:cs typeface="Trebuchet MS"/>
              </a:rPr>
              <a:t> </a:t>
            </a:r>
            <a:r>
              <a:rPr dirty="0" sz="1800" spc="-20">
                <a:latin typeface="Trebuchet MS"/>
                <a:cs typeface="Trebuchet MS"/>
              </a:rPr>
              <a:t>entreprises</a:t>
            </a:r>
            <a:r>
              <a:rPr dirty="0" sz="1800" spc="-6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performantes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770623" y="2562225"/>
            <a:ext cx="2501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95">
                <a:latin typeface="Trebuchet MS"/>
                <a:cs typeface="Trebuchet MS"/>
              </a:rPr>
              <a:t>iii.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171435" y="2562225"/>
            <a:ext cx="43954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37285" algn="l"/>
                <a:tab pos="2725420" algn="l"/>
                <a:tab pos="3124835" algn="l"/>
                <a:tab pos="4133850" algn="l"/>
              </a:tabLst>
            </a:pPr>
            <a:r>
              <a:rPr dirty="0" sz="1800" spc="-10">
                <a:latin typeface="Trebuchet MS"/>
                <a:cs typeface="Trebuchet MS"/>
              </a:rPr>
              <a:t>accroître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10">
                <a:latin typeface="Trebuchet MS"/>
                <a:cs typeface="Trebuchet MS"/>
              </a:rPr>
              <a:t>sensiblement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25">
                <a:latin typeface="Trebuchet MS"/>
                <a:cs typeface="Trebuchet MS"/>
              </a:rPr>
              <a:t>le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10">
                <a:latin typeface="Trebuchet MS"/>
                <a:cs typeface="Trebuchet MS"/>
              </a:rPr>
              <a:t>nombre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25">
                <a:latin typeface="Trebuchet MS"/>
                <a:cs typeface="Trebuchet MS"/>
              </a:rPr>
              <a:t>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171435" y="2836545"/>
            <a:ext cx="32092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40">
                <a:latin typeface="Trebuchet MS"/>
                <a:cs typeface="Trebuchet MS"/>
              </a:rPr>
              <a:t>projets</a:t>
            </a:r>
            <a:r>
              <a:rPr dirty="0" sz="1800" spc="-70">
                <a:latin typeface="Trebuchet MS"/>
                <a:cs typeface="Trebuchet MS"/>
              </a:rPr>
              <a:t> </a:t>
            </a:r>
            <a:r>
              <a:rPr dirty="0" sz="1800" spc="-20">
                <a:latin typeface="Trebuchet MS"/>
                <a:cs typeface="Trebuchet MS"/>
              </a:rPr>
              <a:t>énergétiques</a:t>
            </a:r>
            <a:r>
              <a:rPr dirty="0" sz="1800" spc="-80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bancables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6770623" y="3110865"/>
            <a:ext cx="479679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3384" algn="l"/>
              </a:tabLst>
            </a:pPr>
            <a:r>
              <a:rPr dirty="0" sz="1800" spc="-25">
                <a:latin typeface="Trebuchet MS"/>
                <a:cs typeface="Trebuchet MS"/>
              </a:rPr>
              <a:t>iv.</a:t>
            </a:r>
            <a:r>
              <a:rPr dirty="0" sz="1800">
                <a:latin typeface="Trebuchet MS"/>
                <a:cs typeface="Trebuchet MS"/>
              </a:rPr>
              <a:t>	augmenter</a:t>
            </a:r>
            <a:r>
              <a:rPr dirty="0" sz="1800" spc="220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l'enveloppe</a:t>
            </a:r>
            <a:r>
              <a:rPr dirty="0" sz="1800" spc="22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financière</a:t>
            </a:r>
            <a:r>
              <a:rPr dirty="0" sz="1800" spc="210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pour</a:t>
            </a:r>
            <a:r>
              <a:rPr dirty="0" sz="1800" spc="215">
                <a:latin typeface="Trebuchet MS"/>
                <a:cs typeface="Trebuchet MS"/>
              </a:rPr>
              <a:t> </a:t>
            </a:r>
            <a:r>
              <a:rPr dirty="0" sz="1800" spc="-25">
                <a:latin typeface="Trebuchet MS"/>
                <a:cs typeface="Trebuchet MS"/>
              </a:rPr>
              <a:t>la</a:t>
            </a:r>
            <a:endParaRPr sz="1800">
              <a:latin typeface="Trebuchet MS"/>
              <a:cs typeface="Trebuchet MS"/>
            </a:endParaRPr>
          </a:p>
          <a:p>
            <a:pPr marL="413384">
              <a:lnSpc>
                <a:spcPct val="100000"/>
              </a:lnSpc>
            </a:pPr>
            <a:r>
              <a:rPr dirty="0" sz="1800">
                <a:latin typeface="Trebuchet MS"/>
                <a:cs typeface="Trebuchet MS"/>
              </a:rPr>
              <a:t>mise</a:t>
            </a:r>
            <a:r>
              <a:rPr dirty="0" sz="1800" spc="-8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en</a:t>
            </a:r>
            <a:r>
              <a:rPr dirty="0" sz="1800" spc="-80">
                <a:latin typeface="Trebuchet MS"/>
                <a:cs typeface="Trebuchet MS"/>
              </a:rPr>
              <a:t> </a:t>
            </a:r>
            <a:r>
              <a:rPr dirty="0" sz="1800" spc="-35">
                <a:latin typeface="Trebuchet MS"/>
                <a:cs typeface="Trebuchet MS"/>
              </a:rPr>
              <a:t>œuvre</a:t>
            </a:r>
            <a:r>
              <a:rPr dirty="0" sz="1800" spc="-7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de</a:t>
            </a:r>
            <a:r>
              <a:rPr dirty="0" sz="1800" spc="-90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nouveaux</a:t>
            </a:r>
            <a:r>
              <a:rPr dirty="0" sz="1800" spc="-114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projets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770623" y="3659885"/>
            <a:ext cx="47974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3384" algn="l"/>
                <a:tab pos="1495425" algn="l"/>
                <a:tab pos="2075814" algn="l"/>
                <a:tab pos="3635375" algn="l"/>
                <a:tab pos="4659630" algn="l"/>
              </a:tabLst>
            </a:pPr>
            <a:r>
              <a:rPr dirty="0" sz="1800" spc="-25">
                <a:latin typeface="Trebuchet MS"/>
                <a:cs typeface="Trebuchet MS"/>
              </a:rPr>
              <a:t>v.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10">
                <a:latin typeface="Trebuchet MS"/>
                <a:cs typeface="Trebuchet MS"/>
              </a:rPr>
              <a:t>soutenir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600" spc="-25">
                <a:latin typeface="Trebuchet MS"/>
                <a:cs typeface="Trebuchet MS"/>
              </a:rPr>
              <a:t>des</a:t>
            </a:r>
            <a:r>
              <a:rPr dirty="0" sz="1600">
                <a:latin typeface="Trebuchet MS"/>
                <a:cs typeface="Trebuchet MS"/>
              </a:rPr>
              <a:t>	</a:t>
            </a:r>
            <a:r>
              <a:rPr dirty="0" sz="1800" spc="-10">
                <a:latin typeface="Trebuchet MS"/>
                <a:cs typeface="Trebuchet MS"/>
              </a:rPr>
              <a:t>programmes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35">
                <a:latin typeface="Trebuchet MS"/>
                <a:cs typeface="Trebuchet MS"/>
              </a:rPr>
              <a:t>d'accès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50">
                <a:latin typeface="Trebuchet MS"/>
                <a:cs typeface="Trebuchet MS"/>
              </a:rPr>
              <a:t>à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171435" y="3934205"/>
            <a:ext cx="439547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30">
                <a:latin typeface="Trebuchet MS"/>
                <a:cs typeface="Trebuchet MS"/>
              </a:rPr>
              <a:t>l'énergie</a:t>
            </a:r>
            <a:r>
              <a:rPr dirty="0" sz="1800" spc="-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pour</a:t>
            </a:r>
            <a:r>
              <a:rPr dirty="0" sz="1800" spc="-1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les</a:t>
            </a:r>
            <a:r>
              <a:rPr dirty="0" sz="1800" spc="-20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personnes</a:t>
            </a:r>
            <a:r>
              <a:rPr dirty="0" sz="1800" spc="-15">
                <a:latin typeface="Trebuchet MS"/>
                <a:cs typeface="Trebuchet MS"/>
              </a:rPr>
              <a:t> </a:t>
            </a:r>
            <a:r>
              <a:rPr dirty="0" sz="1800" spc="65">
                <a:latin typeface="Trebuchet MS"/>
                <a:cs typeface="Trebuchet MS"/>
              </a:rPr>
              <a:t>se</a:t>
            </a:r>
            <a:r>
              <a:rPr dirty="0" sz="1800" spc="-15">
                <a:latin typeface="Trebuchet MS"/>
                <a:cs typeface="Trebuchet MS"/>
              </a:rPr>
              <a:t> </a:t>
            </a:r>
            <a:r>
              <a:rPr dirty="0" sz="1800" spc="-35">
                <a:latin typeface="Trebuchet MS"/>
                <a:cs typeface="Trebuchet MS"/>
              </a:rPr>
              <a:t>trouvant</a:t>
            </a:r>
            <a:r>
              <a:rPr dirty="0" sz="1800" spc="-10">
                <a:latin typeface="Trebuchet MS"/>
                <a:cs typeface="Trebuchet MS"/>
              </a:rPr>
              <a:t> </a:t>
            </a:r>
            <a:r>
              <a:rPr dirty="0" sz="1800" spc="-25">
                <a:latin typeface="Trebuchet MS"/>
                <a:cs typeface="Trebuchet MS"/>
              </a:rPr>
              <a:t>au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800" spc="-120">
                <a:latin typeface="Trebuchet MS"/>
                <a:cs typeface="Trebuchet MS"/>
              </a:rPr>
              <a:t>«</a:t>
            </a:r>
            <a:r>
              <a:rPr dirty="0" sz="1800" spc="-80">
                <a:latin typeface="Trebuchet MS"/>
                <a:cs typeface="Trebuchet MS"/>
              </a:rPr>
              <a:t> </a:t>
            </a:r>
            <a:r>
              <a:rPr dirty="0" sz="1800" spc="80">
                <a:latin typeface="Trebuchet MS"/>
                <a:cs typeface="Trebuchet MS"/>
              </a:rPr>
              <a:t>bas</a:t>
            </a:r>
            <a:r>
              <a:rPr dirty="0" sz="1800" spc="-7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de</a:t>
            </a:r>
            <a:r>
              <a:rPr dirty="0" sz="1800" spc="-90">
                <a:latin typeface="Trebuchet MS"/>
                <a:cs typeface="Trebuchet MS"/>
              </a:rPr>
              <a:t> </a:t>
            </a:r>
            <a:r>
              <a:rPr dirty="0" sz="1800" spc="-30">
                <a:latin typeface="Trebuchet MS"/>
                <a:cs typeface="Trebuchet MS"/>
              </a:rPr>
              <a:t>la</a:t>
            </a:r>
            <a:r>
              <a:rPr dirty="0" sz="1800" spc="-80">
                <a:latin typeface="Trebuchet MS"/>
                <a:cs typeface="Trebuchet MS"/>
              </a:rPr>
              <a:t> </a:t>
            </a:r>
            <a:r>
              <a:rPr dirty="0" sz="1800" spc="-25">
                <a:latin typeface="Trebuchet MS"/>
                <a:cs typeface="Trebuchet MS"/>
              </a:rPr>
              <a:t>pyramide</a:t>
            </a:r>
            <a:r>
              <a:rPr dirty="0" sz="1800" spc="-90">
                <a:latin typeface="Trebuchet MS"/>
                <a:cs typeface="Trebuchet MS"/>
              </a:rPr>
              <a:t> </a:t>
            </a:r>
            <a:r>
              <a:rPr dirty="0" sz="1800" spc="-220">
                <a:latin typeface="Trebuchet MS"/>
                <a:cs typeface="Trebuchet MS"/>
              </a:rPr>
              <a:t>»,</a:t>
            </a:r>
            <a:r>
              <a:rPr dirty="0" sz="1800" spc="-70">
                <a:latin typeface="Trebuchet MS"/>
                <a:cs typeface="Trebuchet MS"/>
              </a:rPr>
              <a:t> </a:t>
            </a:r>
            <a:r>
              <a:rPr dirty="0" sz="1800" spc="-20">
                <a:latin typeface="Trebuchet MS"/>
                <a:cs typeface="Trebuchet MS"/>
              </a:rPr>
              <a:t>surtout</a:t>
            </a:r>
            <a:r>
              <a:rPr dirty="0" sz="1800" spc="-9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les</a:t>
            </a:r>
            <a:r>
              <a:rPr dirty="0" sz="1800" spc="-90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femmes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770623" y="4482845"/>
            <a:ext cx="479679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3384" algn="l"/>
              </a:tabLst>
            </a:pPr>
            <a:r>
              <a:rPr dirty="0" sz="1800" spc="-25">
                <a:latin typeface="Trebuchet MS"/>
                <a:cs typeface="Trebuchet MS"/>
              </a:rPr>
              <a:t>vi.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10">
                <a:latin typeface="Trebuchet MS"/>
                <a:cs typeface="Trebuchet MS"/>
              </a:rPr>
              <a:t>accélérer</a:t>
            </a:r>
            <a:r>
              <a:rPr dirty="0" sz="1800" spc="7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les</a:t>
            </a:r>
            <a:r>
              <a:rPr dirty="0" sz="1800" spc="6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principaux</a:t>
            </a:r>
            <a:r>
              <a:rPr dirty="0" sz="1800" spc="70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projets</a:t>
            </a:r>
            <a:r>
              <a:rPr dirty="0" sz="1800" spc="6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régionaux</a:t>
            </a:r>
            <a:endParaRPr sz="1800">
              <a:latin typeface="Trebuchet MS"/>
              <a:cs typeface="Trebuchet MS"/>
            </a:endParaRPr>
          </a:p>
          <a:p>
            <a:pPr marL="413384">
              <a:lnSpc>
                <a:spcPct val="100000"/>
              </a:lnSpc>
            </a:pPr>
            <a:r>
              <a:rPr dirty="0" sz="1800" spc="-20">
                <a:latin typeface="Trebuchet MS"/>
                <a:cs typeface="Trebuchet MS"/>
              </a:rPr>
              <a:t>afin</a:t>
            </a:r>
            <a:r>
              <a:rPr dirty="0" sz="1800" spc="-8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de</a:t>
            </a:r>
            <a:r>
              <a:rPr dirty="0" sz="1800" spc="-110">
                <a:latin typeface="Trebuchet MS"/>
                <a:cs typeface="Trebuchet MS"/>
              </a:rPr>
              <a:t> </a:t>
            </a:r>
            <a:r>
              <a:rPr dirty="0" sz="1800" spc="-30">
                <a:latin typeface="Trebuchet MS"/>
                <a:cs typeface="Trebuchet MS"/>
              </a:rPr>
              <a:t>stimuler</a:t>
            </a:r>
            <a:r>
              <a:rPr dirty="0" sz="1800" spc="-10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l'intégration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770623" y="5031740"/>
            <a:ext cx="30346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08100" algn="l"/>
                <a:tab pos="1783714" algn="l"/>
                <a:tab pos="2653665" algn="l"/>
              </a:tabLst>
            </a:pPr>
            <a:r>
              <a:rPr dirty="0" sz="1800" spc="-20">
                <a:latin typeface="Trebuchet MS"/>
                <a:cs typeface="Trebuchet MS"/>
              </a:rPr>
              <a:t>vii.</a:t>
            </a:r>
            <a:r>
              <a:rPr dirty="0" sz="1800" spc="8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mettre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25">
                <a:latin typeface="Trebuchet MS"/>
                <a:cs typeface="Trebuchet MS"/>
              </a:rPr>
              <a:t>en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20">
                <a:latin typeface="Trebuchet MS"/>
                <a:cs typeface="Trebuchet MS"/>
              </a:rPr>
              <a:t>œuvre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25">
                <a:latin typeface="Trebuchet MS"/>
                <a:cs typeface="Trebuchet MS"/>
              </a:rPr>
              <a:t>des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619233" y="5306059"/>
            <a:ext cx="13493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Trebuchet MS"/>
                <a:cs typeface="Trebuchet MS"/>
              </a:rPr>
              <a:t>énergétiques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0005186" y="5031740"/>
            <a:ext cx="156273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  <a:tabLst>
                <a:tab pos="953769" algn="l"/>
                <a:tab pos="1429385" algn="l"/>
              </a:tabLst>
            </a:pPr>
            <a:r>
              <a:rPr dirty="0" sz="1800" spc="-10">
                <a:latin typeface="Trebuchet MS"/>
                <a:cs typeface="Trebuchet MS"/>
              </a:rPr>
              <a:t>vagues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25">
                <a:latin typeface="Trebuchet MS"/>
                <a:cs typeface="Trebuchet MS"/>
              </a:rPr>
              <a:t>de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50">
                <a:latin typeface="Trebuchet MS"/>
                <a:cs typeface="Trebuchet MS"/>
              </a:rPr>
              <a:t>«</a:t>
            </a:r>
            <a:endParaRPr sz="1800">
              <a:latin typeface="Trebuchet MS"/>
              <a:cs typeface="Trebuchet MS"/>
            </a:endParaRPr>
          </a:p>
          <a:p>
            <a:pPr algn="r" marR="5715">
              <a:lnSpc>
                <a:spcPct val="100000"/>
              </a:lnSpc>
            </a:pPr>
            <a:r>
              <a:rPr dirty="0" sz="1800" spc="-25">
                <a:latin typeface="Trebuchet MS"/>
                <a:cs typeface="Trebuchet MS"/>
              </a:rPr>
              <a:t>de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171435" y="5306059"/>
            <a:ext cx="214503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001520" algn="l"/>
              </a:tabLst>
            </a:pPr>
            <a:r>
              <a:rPr dirty="0" sz="1800" spc="-10">
                <a:latin typeface="Trebuchet MS"/>
                <a:cs typeface="Trebuchet MS"/>
              </a:rPr>
              <a:t>transformations</a:t>
            </a:r>
            <a:r>
              <a:rPr dirty="0" sz="1800">
                <a:latin typeface="Trebuchet MS"/>
                <a:cs typeface="Trebuchet MS"/>
              </a:rPr>
              <a:t>	</a:t>
            </a:r>
            <a:r>
              <a:rPr dirty="0" sz="1800" spc="-50">
                <a:latin typeface="Trebuchet MS"/>
                <a:cs typeface="Trebuchet MS"/>
              </a:rPr>
              <a:t>» </a:t>
            </a:r>
            <a:r>
              <a:rPr dirty="0" sz="1800">
                <a:latin typeface="Trebuchet MS"/>
                <a:cs typeface="Trebuchet MS"/>
              </a:rPr>
              <a:t>dimension</a:t>
            </a:r>
            <a:r>
              <a:rPr dirty="0" sz="1800" spc="15">
                <a:latin typeface="Trebuchet MS"/>
                <a:cs typeface="Trebuchet MS"/>
              </a:rPr>
              <a:t> </a:t>
            </a:r>
            <a:r>
              <a:rPr dirty="0" sz="1800" spc="-40">
                <a:latin typeface="Trebuchet MS"/>
                <a:cs typeface="Trebuchet MS"/>
              </a:rPr>
              <a:t>nationale.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76200" y="134112"/>
            <a:ext cx="10515600" cy="581025"/>
          </a:xfrm>
          <a:custGeom>
            <a:avLst/>
            <a:gdLst/>
            <a:ahLst/>
            <a:cxnLst/>
            <a:rect l="l" t="t" r="r" b="b"/>
            <a:pathLst>
              <a:path w="10515600" h="581025">
                <a:moveTo>
                  <a:pt x="10515600" y="0"/>
                </a:moveTo>
                <a:lnTo>
                  <a:pt x="0" y="0"/>
                </a:lnTo>
                <a:lnTo>
                  <a:pt x="0" y="580644"/>
                </a:lnTo>
                <a:lnTo>
                  <a:pt x="10515600" y="580644"/>
                </a:lnTo>
                <a:lnTo>
                  <a:pt x="10515600" y="0"/>
                </a:lnTo>
                <a:close/>
              </a:path>
            </a:pathLst>
          </a:custGeom>
          <a:solidFill>
            <a:srgbClr val="3A7C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</a:pPr>
            <a:r>
              <a:rPr dirty="0" spc="-65"/>
              <a:t>Cadre</a:t>
            </a:r>
            <a:r>
              <a:rPr dirty="0" spc="-180"/>
              <a:t> </a:t>
            </a:r>
            <a:r>
              <a:rPr dirty="0" spc="-55"/>
              <a:t>stratégique</a:t>
            </a:r>
          </a:p>
        </p:txBody>
      </p:sp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</a:pPr>
            <a:r>
              <a:rPr dirty="0"/>
              <a:t>Place</a:t>
            </a:r>
            <a:r>
              <a:rPr dirty="0" spc="-150"/>
              <a:t> </a:t>
            </a:r>
            <a:r>
              <a:rPr dirty="0" spc="-114"/>
              <a:t>de</a:t>
            </a:r>
            <a:r>
              <a:rPr dirty="0" spc="-165"/>
              <a:t> </a:t>
            </a:r>
            <a:r>
              <a:rPr dirty="0" spc="-155"/>
              <a:t>l’énergie</a:t>
            </a:r>
            <a:r>
              <a:rPr dirty="0" spc="-140"/>
              <a:t> </a:t>
            </a:r>
            <a:r>
              <a:rPr dirty="0"/>
              <a:t>dans</a:t>
            </a:r>
            <a:r>
              <a:rPr dirty="0" spc="-165"/>
              <a:t> </a:t>
            </a:r>
            <a:r>
              <a:rPr dirty="0"/>
              <a:t>les</a:t>
            </a:r>
            <a:r>
              <a:rPr dirty="0" spc="-155"/>
              <a:t> </a:t>
            </a:r>
            <a:r>
              <a:rPr dirty="0" spc="-30"/>
              <a:t>opérations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668273" y="1829561"/>
            <a:ext cx="2486025" cy="3953510"/>
          </a:xfrm>
          <a:custGeom>
            <a:avLst/>
            <a:gdLst/>
            <a:ahLst/>
            <a:cxnLst/>
            <a:rect l="l" t="t" r="r" b="b"/>
            <a:pathLst>
              <a:path w="2486025" h="3953510">
                <a:moveTo>
                  <a:pt x="0" y="414274"/>
                </a:moveTo>
                <a:lnTo>
                  <a:pt x="2787" y="365950"/>
                </a:lnTo>
                <a:lnTo>
                  <a:pt x="10941" y="319266"/>
                </a:lnTo>
                <a:lnTo>
                  <a:pt x="24152" y="274533"/>
                </a:lnTo>
                <a:lnTo>
                  <a:pt x="42108" y="232061"/>
                </a:lnTo>
                <a:lnTo>
                  <a:pt x="64499" y="192161"/>
                </a:lnTo>
                <a:lnTo>
                  <a:pt x="91014" y="155142"/>
                </a:lnTo>
                <a:lnTo>
                  <a:pt x="121342" y="121316"/>
                </a:lnTo>
                <a:lnTo>
                  <a:pt x="155171" y="90993"/>
                </a:lnTo>
                <a:lnTo>
                  <a:pt x="192192" y="64483"/>
                </a:lnTo>
                <a:lnTo>
                  <a:pt x="232094" y="42097"/>
                </a:lnTo>
                <a:lnTo>
                  <a:pt x="274565" y="24145"/>
                </a:lnTo>
                <a:lnTo>
                  <a:pt x="319294" y="10938"/>
                </a:lnTo>
                <a:lnTo>
                  <a:pt x="365972" y="2786"/>
                </a:lnTo>
                <a:lnTo>
                  <a:pt x="414286" y="0"/>
                </a:lnTo>
                <a:lnTo>
                  <a:pt x="2071370" y="0"/>
                </a:lnTo>
                <a:lnTo>
                  <a:pt x="2119693" y="2786"/>
                </a:lnTo>
                <a:lnTo>
                  <a:pt x="2166377" y="10938"/>
                </a:lnTo>
                <a:lnTo>
                  <a:pt x="2211110" y="24145"/>
                </a:lnTo>
                <a:lnTo>
                  <a:pt x="2253582" y="42097"/>
                </a:lnTo>
                <a:lnTo>
                  <a:pt x="2293482" y="64483"/>
                </a:lnTo>
                <a:lnTo>
                  <a:pt x="2330501" y="90993"/>
                </a:lnTo>
                <a:lnTo>
                  <a:pt x="2364327" y="121316"/>
                </a:lnTo>
                <a:lnTo>
                  <a:pt x="2394650" y="155142"/>
                </a:lnTo>
                <a:lnTo>
                  <a:pt x="2421160" y="192161"/>
                </a:lnTo>
                <a:lnTo>
                  <a:pt x="2443546" y="232061"/>
                </a:lnTo>
                <a:lnTo>
                  <a:pt x="2461498" y="274533"/>
                </a:lnTo>
                <a:lnTo>
                  <a:pt x="2474705" y="319266"/>
                </a:lnTo>
                <a:lnTo>
                  <a:pt x="2482857" y="365950"/>
                </a:lnTo>
                <a:lnTo>
                  <a:pt x="2485644" y="414274"/>
                </a:lnTo>
                <a:lnTo>
                  <a:pt x="2485644" y="3538981"/>
                </a:lnTo>
                <a:lnTo>
                  <a:pt x="2482857" y="3587293"/>
                </a:lnTo>
                <a:lnTo>
                  <a:pt x="2474705" y="3633969"/>
                </a:lnTo>
                <a:lnTo>
                  <a:pt x="2461498" y="3678696"/>
                </a:lnTo>
                <a:lnTo>
                  <a:pt x="2443546" y="3721166"/>
                </a:lnTo>
                <a:lnTo>
                  <a:pt x="2421160" y="3761066"/>
                </a:lnTo>
                <a:lnTo>
                  <a:pt x="2394650" y="3798086"/>
                </a:lnTo>
                <a:lnTo>
                  <a:pt x="2364327" y="3831915"/>
                </a:lnTo>
                <a:lnTo>
                  <a:pt x="2330501" y="3862242"/>
                </a:lnTo>
                <a:lnTo>
                  <a:pt x="2293482" y="3888756"/>
                </a:lnTo>
                <a:lnTo>
                  <a:pt x="2253582" y="3911147"/>
                </a:lnTo>
                <a:lnTo>
                  <a:pt x="2211110" y="3929103"/>
                </a:lnTo>
                <a:lnTo>
                  <a:pt x="2166377" y="3942314"/>
                </a:lnTo>
                <a:lnTo>
                  <a:pt x="2119693" y="3950468"/>
                </a:lnTo>
                <a:lnTo>
                  <a:pt x="2071370" y="3953255"/>
                </a:lnTo>
                <a:lnTo>
                  <a:pt x="414286" y="3953255"/>
                </a:lnTo>
                <a:lnTo>
                  <a:pt x="365972" y="3950468"/>
                </a:lnTo>
                <a:lnTo>
                  <a:pt x="319294" y="3942314"/>
                </a:lnTo>
                <a:lnTo>
                  <a:pt x="274565" y="3929103"/>
                </a:lnTo>
                <a:lnTo>
                  <a:pt x="232094" y="3911147"/>
                </a:lnTo>
                <a:lnTo>
                  <a:pt x="192192" y="3888756"/>
                </a:lnTo>
                <a:lnTo>
                  <a:pt x="155171" y="3862242"/>
                </a:lnTo>
                <a:lnTo>
                  <a:pt x="121342" y="3831915"/>
                </a:lnTo>
                <a:lnTo>
                  <a:pt x="91014" y="3798086"/>
                </a:lnTo>
                <a:lnTo>
                  <a:pt x="64499" y="3761066"/>
                </a:lnTo>
                <a:lnTo>
                  <a:pt x="42108" y="3721166"/>
                </a:lnTo>
                <a:lnTo>
                  <a:pt x="24152" y="3678696"/>
                </a:lnTo>
                <a:lnTo>
                  <a:pt x="10941" y="3633969"/>
                </a:lnTo>
                <a:lnTo>
                  <a:pt x="2787" y="3587293"/>
                </a:lnTo>
                <a:lnTo>
                  <a:pt x="0" y="3538981"/>
                </a:lnTo>
                <a:lnTo>
                  <a:pt x="0" y="414274"/>
                </a:lnTo>
                <a:close/>
              </a:path>
            </a:pathLst>
          </a:custGeom>
          <a:ln w="19049">
            <a:solidFill>
              <a:srgbClr val="04233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66952" y="2247391"/>
            <a:ext cx="2020570" cy="3397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74930" marR="5080" indent="1270">
              <a:lnSpc>
                <a:spcPct val="100000"/>
              </a:lnSpc>
              <a:spcBef>
                <a:spcPts val="100"/>
              </a:spcBef>
            </a:pPr>
            <a:r>
              <a:rPr dirty="0" sz="1800" spc="-65" b="1">
                <a:latin typeface="Trebuchet MS"/>
                <a:cs typeface="Trebuchet MS"/>
              </a:rPr>
              <a:t>Éclairer</a:t>
            </a:r>
            <a:r>
              <a:rPr dirty="0" sz="1800" spc="-60" b="1">
                <a:latin typeface="Trebuchet MS"/>
                <a:cs typeface="Trebuchet MS"/>
              </a:rPr>
              <a:t> </a:t>
            </a:r>
            <a:r>
              <a:rPr dirty="0" sz="1800" spc="-25" b="1">
                <a:latin typeface="Trebuchet MS"/>
                <a:cs typeface="Trebuchet MS"/>
              </a:rPr>
              <a:t>et </a:t>
            </a:r>
            <a:r>
              <a:rPr dirty="0" sz="1800" spc="-80" b="1">
                <a:latin typeface="Trebuchet MS"/>
                <a:cs typeface="Trebuchet MS"/>
              </a:rPr>
              <a:t>electrifier</a:t>
            </a:r>
            <a:r>
              <a:rPr dirty="0" sz="1800" spc="30" b="1">
                <a:latin typeface="Trebuchet MS"/>
                <a:cs typeface="Trebuchet MS"/>
              </a:rPr>
              <a:t> </a:t>
            </a:r>
            <a:r>
              <a:rPr dirty="0" sz="1800" spc="-65" b="1">
                <a:latin typeface="Trebuchet MS"/>
                <a:cs typeface="Trebuchet MS"/>
              </a:rPr>
              <a:t>l’Afrique </a:t>
            </a:r>
            <a:r>
              <a:rPr dirty="0" sz="1800" spc="-10" b="1">
                <a:solidFill>
                  <a:srgbClr val="C00000"/>
                </a:solidFill>
                <a:latin typeface="Trebuchet MS"/>
                <a:cs typeface="Trebuchet MS"/>
              </a:rPr>
              <a:t>(2023)</a:t>
            </a:r>
            <a:endParaRPr sz="1800">
              <a:latin typeface="Trebuchet MS"/>
              <a:cs typeface="Trebuchet MS"/>
            </a:endParaRPr>
          </a:p>
          <a:p>
            <a:pPr marL="184785" marR="73025" indent="-172720">
              <a:lnSpc>
                <a:spcPct val="100000"/>
              </a:lnSpc>
              <a:spcBef>
                <a:spcPts val="1345"/>
              </a:spcBef>
              <a:buFont typeface="Arial"/>
              <a:buChar char="•"/>
              <a:tabLst>
                <a:tab pos="184785" algn="l"/>
              </a:tabLst>
            </a:pPr>
            <a:r>
              <a:rPr dirty="0" sz="1200" spc="-50" b="1">
                <a:latin typeface="Trebuchet MS"/>
                <a:cs typeface="Trebuchet MS"/>
              </a:rPr>
              <a:t>2.4</a:t>
            </a:r>
            <a:r>
              <a:rPr dirty="0" sz="1200" spc="-45" b="1">
                <a:latin typeface="Trebuchet MS"/>
                <a:cs typeface="Trebuchet MS"/>
              </a:rPr>
              <a:t> </a:t>
            </a:r>
            <a:r>
              <a:rPr dirty="0" sz="1200" spc="-40" b="1">
                <a:latin typeface="Trebuchet MS"/>
                <a:cs typeface="Trebuchet MS"/>
              </a:rPr>
              <a:t>million</a:t>
            </a:r>
            <a:r>
              <a:rPr dirty="0" sz="1200" spc="-45" b="1">
                <a:latin typeface="Trebuchet MS"/>
                <a:cs typeface="Trebuchet MS"/>
              </a:rPr>
              <a:t> </a:t>
            </a:r>
            <a:r>
              <a:rPr dirty="0" sz="1200" spc="-40" b="1">
                <a:latin typeface="Trebuchet MS"/>
                <a:cs typeface="Trebuchet MS"/>
              </a:rPr>
              <a:t>de </a:t>
            </a:r>
            <a:r>
              <a:rPr dirty="0" sz="1200" spc="-10" b="1">
                <a:latin typeface="Trebuchet MS"/>
                <a:cs typeface="Trebuchet MS"/>
              </a:rPr>
              <a:t>nouvelles </a:t>
            </a:r>
            <a:r>
              <a:rPr dirty="0" sz="1200" spc="-25" b="1">
                <a:latin typeface="Trebuchet MS"/>
                <a:cs typeface="Trebuchet MS"/>
              </a:rPr>
              <a:t>connections </a:t>
            </a:r>
            <a:r>
              <a:rPr dirty="0" sz="1200" b="1">
                <a:latin typeface="Trebuchet MS"/>
                <a:cs typeface="Trebuchet MS"/>
              </a:rPr>
              <a:t>à</a:t>
            </a:r>
            <a:r>
              <a:rPr dirty="0" sz="1200" spc="-25" b="1">
                <a:latin typeface="Trebuchet MS"/>
                <a:cs typeface="Trebuchet MS"/>
              </a:rPr>
              <a:t> </a:t>
            </a:r>
            <a:r>
              <a:rPr dirty="0" sz="1200" spc="-55" b="1">
                <a:latin typeface="Trebuchet MS"/>
                <a:cs typeface="Trebuchet MS"/>
              </a:rPr>
              <a:t>l’électricité</a:t>
            </a:r>
            <a:endParaRPr sz="1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1200">
              <a:latin typeface="Trebuchet MS"/>
              <a:cs typeface="Trebuchet MS"/>
            </a:endParaRPr>
          </a:p>
          <a:p>
            <a:pPr marL="184785" marR="140335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dirty="0" sz="1200" spc="-10" b="1">
                <a:latin typeface="Trebuchet MS"/>
                <a:cs typeface="Trebuchet MS"/>
              </a:rPr>
              <a:t>39</a:t>
            </a:r>
            <a:r>
              <a:rPr dirty="0" sz="1200" spc="-65" b="1">
                <a:latin typeface="Trebuchet MS"/>
                <a:cs typeface="Trebuchet MS"/>
              </a:rPr>
              <a:t> </a:t>
            </a:r>
            <a:r>
              <a:rPr dirty="0" sz="1200" spc="-20" b="1">
                <a:latin typeface="Trebuchet MS"/>
                <a:cs typeface="Trebuchet MS"/>
              </a:rPr>
              <a:t>821</a:t>
            </a:r>
            <a:r>
              <a:rPr dirty="0" sz="1200" spc="-70" b="1">
                <a:latin typeface="Trebuchet MS"/>
                <a:cs typeface="Trebuchet MS"/>
              </a:rPr>
              <a:t> </a:t>
            </a:r>
            <a:r>
              <a:rPr dirty="0" sz="1200" spc="-10" b="1">
                <a:latin typeface="Trebuchet MS"/>
                <a:cs typeface="Trebuchet MS"/>
              </a:rPr>
              <a:t>km</a:t>
            </a:r>
            <a:r>
              <a:rPr dirty="0" sz="1200" spc="-65" b="1">
                <a:latin typeface="Trebuchet MS"/>
                <a:cs typeface="Trebuchet MS"/>
              </a:rPr>
              <a:t> </a:t>
            </a:r>
            <a:r>
              <a:rPr dirty="0" sz="1200" spc="-40" b="1">
                <a:latin typeface="Trebuchet MS"/>
                <a:cs typeface="Trebuchet MS"/>
              </a:rPr>
              <a:t>de</a:t>
            </a:r>
            <a:r>
              <a:rPr dirty="0" sz="1200" spc="-65" b="1">
                <a:latin typeface="Trebuchet MS"/>
                <a:cs typeface="Trebuchet MS"/>
              </a:rPr>
              <a:t> </a:t>
            </a:r>
            <a:r>
              <a:rPr dirty="0" sz="1200" b="1">
                <a:latin typeface="Trebuchet MS"/>
                <a:cs typeface="Trebuchet MS"/>
              </a:rPr>
              <a:t>lignes</a:t>
            </a:r>
            <a:r>
              <a:rPr dirty="0" sz="1200" spc="-60" b="1">
                <a:latin typeface="Trebuchet MS"/>
                <a:cs typeface="Trebuchet MS"/>
              </a:rPr>
              <a:t> </a:t>
            </a:r>
            <a:r>
              <a:rPr dirty="0" sz="1200" spc="-25" b="1">
                <a:latin typeface="Trebuchet MS"/>
                <a:cs typeface="Trebuchet MS"/>
              </a:rPr>
              <a:t>de </a:t>
            </a:r>
            <a:r>
              <a:rPr dirty="0" sz="1200" spc="-40" b="1">
                <a:latin typeface="Trebuchet MS"/>
                <a:cs typeface="Trebuchet MS"/>
              </a:rPr>
              <a:t>distribution</a:t>
            </a:r>
            <a:r>
              <a:rPr dirty="0" sz="1200" spc="-20" b="1">
                <a:latin typeface="Trebuchet MS"/>
                <a:cs typeface="Trebuchet MS"/>
              </a:rPr>
              <a:t> </a:t>
            </a:r>
            <a:r>
              <a:rPr dirty="0" sz="1200" spc="-30" b="1">
                <a:latin typeface="Trebuchet MS"/>
                <a:cs typeface="Trebuchet MS"/>
              </a:rPr>
              <a:t>nouvelles</a:t>
            </a:r>
            <a:r>
              <a:rPr dirty="0" sz="1200" spc="-10" b="1">
                <a:latin typeface="Trebuchet MS"/>
                <a:cs typeface="Trebuchet MS"/>
              </a:rPr>
              <a:t> </a:t>
            </a:r>
            <a:r>
              <a:rPr dirty="0" sz="1200" spc="-25" b="1">
                <a:latin typeface="Trebuchet MS"/>
                <a:cs typeface="Trebuchet MS"/>
              </a:rPr>
              <a:t>ou </a:t>
            </a:r>
            <a:r>
              <a:rPr dirty="0" sz="1200" spc="-10" b="1">
                <a:latin typeface="Trebuchet MS"/>
                <a:cs typeface="Trebuchet MS"/>
              </a:rPr>
              <a:t>améliorés</a:t>
            </a:r>
            <a:endParaRPr sz="1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1200">
              <a:latin typeface="Trebuchet MS"/>
              <a:cs typeface="Trebuchet MS"/>
            </a:endParaRPr>
          </a:p>
          <a:p>
            <a:pPr algn="just" marL="184785" marR="294640" indent="-1727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184785" algn="l"/>
              </a:tabLst>
            </a:pPr>
            <a:r>
              <a:rPr dirty="0" sz="1200" b="1">
                <a:latin typeface="Trebuchet MS"/>
                <a:cs typeface="Trebuchet MS"/>
              </a:rPr>
              <a:t>1</a:t>
            </a:r>
            <a:r>
              <a:rPr dirty="0" sz="1200" spc="-95" b="1">
                <a:latin typeface="Trebuchet MS"/>
                <a:cs typeface="Trebuchet MS"/>
              </a:rPr>
              <a:t> </a:t>
            </a:r>
            <a:r>
              <a:rPr dirty="0" sz="1200" spc="-20" b="1">
                <a:latin typeface="Trebuchet MS"/>
                <a:cs typeface="Trebuchet MS"/>
              </a:rPr>
              <a:t>393</a:t>
            </a:r>
            <a:r>
              <a:rPr dirty="0" sz="1200" spc="-55" b="1">
                <a:latin typeface="Trebuchet MS"/>
                <a:cs typeface="Trebuchet MS"/>
              </a:rPr>
              <a:t> </a:t>
            </a:r>
            <a:r>
              <a:rPr dirty="0" sz="1200" spc="-20" b="1">
                <a:latin typeface="Trebuchet MS"/>
                <a:cs typeface="Trebuchet MS"/>
              </a:rPr>
              <a:t>km</a:t>
            </a:r>
            <a:r>
              <a:rPr dirty="0" sz="1200" spc="-65" b="1">
                <a:latin typeface="Trebuchet MS"/>
                <a:cs typeface="Trebuchet MS"/>
              </a:rPr>
              <a:t> </a:t>
            </a:r>
            <a:r>
              <a:rPr dirty="0" sz="1200" spc="-50" b="1">
                <a:latin typeface="Trebuchet MS"/>
                <a:cs typeface="Trebuchet MS"/>
              </a:rPr>
              <a:t>de</a:t>
            </a:r>
            <a:r>
              <a:rPr dirty="0" sz="1200" spc="-40" b="1">
                <a:latin typeface="Trebuchet MS"/>
                <a:cs typeface="Trebuchet MS"/>
              </a:rPr>
              <a:t> </a:t>
            </a:r>
            <a:r>
              <a:rPr dirty="0" sz="1200" b="1">
                <a:latin typeface="Trebuchet MS"/>
                <a:cs typeface="Trebuchet MS"/>
              </a:rPr>
              <a:t>lignes</a:t>
            </a:r>
            <a:r>
              <a:rPr dirty="0" sz="1200" spc="-55" b="1">
                <a:latin typeface="Trebuchet MS"/>
                <a:cs typeface="Trebuchet MS"/>
              </a:rPr>
              <a:t> </a:t>
            </a:r>
            <a:r>
              <a:rPr dirty="0" sz="1200" spc="-25" b="1">
                <a:latin typeface="Trebuchet MS"/>
                <a:cs typeface="Trebuchet MS"/>
              </a:rPr>
              <a:t>de </a:t>
            </a:r>
            <a:r>
              <a:rPr dirty="0" sz="1200" spc="-40" b="1">
                <a:latin typeface="Trebuchet MS"/>
                <a:cs typeface="Trebuchet MS"/>
              </a:rPr>
              <a:t>transport</a:t>
            </a:r>
            <a:r>
              <a:rPr dirty="0" sz="1200" spc="-55" b="1">
                <a:latin typeface="Trebuchet MS"/>
                <a:cs typeface="Trebuchet MS"/>
              </a:rPr>
              <a:t> </a:t>
            </a:r>
            <a:r>
              <a:rPr dirty="0" sz="1200" spc="-25" b="1">
                <a:latin typeface="Trebuchet MS"/>
                <a:cs typeface="Trebuchet MS"/>
              </a:rPr>
              <a:t>nouvelles</a:t>
            </a:r>
            <a:r>
              <a:rPr dirty="0" sz="1200" spc="-5" b="1">
                <a:latin typeface="Trebuchet MS"/>
                <a:cs typeface="Trebuchet MS"/>
              </a:rPr>
              <a:t> </a:t>
            </a:r>
            <a:r>
              <a:rPr dirty="0" sz="1200" spc="-25" b="1">
                <a:latin typeface="Trebuchet MS"/>
                <a:cs typeface="Trebuchet MS"/>
              </a:rPr>
              <a:t>ou </a:t>
            </a:r>
            <a:r>
              <a:rPr dirty="0" sz="1200" spc="-10" b="1">
                <a:latin typeface="Trebuchet MS"/>
                <a:cs typeface="Trebuchet MS"/>
              </a:rPr>
              <a:t>améliorées</a:t>
            </a:r>
            <a:endParaRPr sz="1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1200">
              <a:latin typeface="Trebuchet MS"/>
              <a:cs typeface="Trebuchet MS"/>
            </a:endParaRPr>
          </a:p>
          <a:p>
            <a:pPr marL="184785" marR="439420" indent="-172720">
              <a:lnSpc>
                <a:spcPct val="100000"/>
              </a:lnSpc>
              <a:buFont typeface="Arial"/>
              <a:buChar char="•"/>
              <a:tabLst>
                <a:tab pos="184785" algn="l"/>
              </a:tabLst>
            </a:pPr>
            <a:r>
              <a:rPr dirty="0" sz="1200" spc="-20" b="1">
                <a:latin typeface="Trebuchet MS"/>
                <a:cs typeface="Trebuchet MS"/>
              </a:rPr>
              <a:t>322</a:t>
            </a:r>
            <a:r>
              <a:rPr dirty="0" sz="1200" spc="-55" b="1">
                <a:latin typeface="Trebuchet MS"/>
                <a:cs typeface="Trebuchet MS"/>
              </a:rPr>
              <a:t> </a:t>
            </a:r>
            <a:r>
              <a:rPr dirty="0" sz="1200" spc="60" b="1">
                <a:latin typeface="Trebuchet MS"/>
                <a:cs typeface="Trebuchet MS"/>
              </a:rPr>
              <a:t>MW</a:t>
            </a:r>
            <a:r>
              <a:rPr dirty="0" sz="1200" spc="-65" b="1">
                <a:latin typeface="Trebuchet MS"/>
                <a:cs typeface="Trebuchet MS"/>
              </a:rPr>
              <a:t> </a:t>
            </a:r>
            <a:r>
              <a:rPr dirty="0" sz="1200" spc="-40" b="1">
                <a:latin typeface="Trebuchet MS"/>
                <a:cs typeface="Trebuchet MS"/>
              </a:rPr>
              <a:t>de</a:t>
            </a:r>
            <a:r>
              <a:rPr dirty="0" sz="1200" spc="-60" b="1">
                <a:latin typeface="Trebuchet MS"/>
                <a:cs typeface="Trebuchet MS"/>
              </a:rPr>
              <a:t> </a:t>
            </a:r>
            <a:r>
              <a:rPr dirty="0" sz="1200" spc="-40" b="1">
                <a:latin typeface="Trebuchet MS"/>
                <a:cs typeface="Trebuchet MS"/>
              </a:rPr>
              <a:t>nouvelle </a:t>
            </a:r>
            <a:r>
              <a:rPr dirty="0" sz="1200" b="1">
                <a:latin typeface="Trebuchet MS"/>
                <a:cs typeface="Trebuchet MS"/>
              </a:rPr>
              <a:t>puissance</a:t>
            </a:r>
            <a:r>
              <a:rPr dirty="0" sz="1200" spc="-80" b="1">
                <a:latin typeface="Trebuchet MS"/>
                <a:cs typeface="Trebuchet MS"/>
              </a:rPr>
              <a:t> </a:t>
            </a:r>
            <a:r>
              <a:rPr dirty="0" sz="1200" spc="-10" b="1">
                <a:latin typeface="Trebuchet MS"/>
                <a:cs typeface="Trebuchet MS"/>
              </a:rPr>
              <a:t>installée</a:t>
            </a:r>
            <a:endParaRPr sz="1200">
              <a:latin typeface="Trebuchet MS"/>
              <a:cs typeface="Trebuchet MS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11808" y="1289303"/>
            <a:ext cx="795528" cy="787908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33899" y="2151928"/>
            <a:ext cx="7677589" cy="3698288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5339588" y="1649095"/>
            <a:ext cx="45745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Cambria"/>
                <a:cs typeface="Cambria"/>
              </a:rPr>
              <a:t>Parts</a:t>
            </a:r>
            <a:r>
              <a:rPr dirty="0" sz="1800" spc="95" b="1">
                <a:latin typeface="Cambria"/>
                <a:cs typeface="Cambria"/>
              </a:rPr>
              <a:t> </a:t>
            </a:r>
            <a:r>
              <a:rPr dirty="0" sz="1800" b="1">
                <a:latin typeface="Cambria"/>
                <a:cs typeface="Cambria"/>
              </a:rPr>
              <a:t>dans</a:t>
            </a:r>
            <a:r>
              <a:rPr dirty="0" sz="1800" spc="85" b="1">
                <a:latin typeface="Cambria"/>
                <a:cs typeface="Cambria"/>
              </a:rPr>
              <a:t> </a:t>
            </a:r>
            <a:r>
              <a:rPr dirty="0" sz="1800" b="1">
                <a:latin typeface="Cambria"/>
                <a:cs typeface="Cambria"/>
              </a:rPr>
              <a:t>le</a:t>
            </a:r>
            <a:r>
              <a:rPr dirty="0" sz="1800" spc="75" b="1">
                <a:latin typeface="Cambria"/>
                <a:cs typeface="Cambria"/>
              </a:rPr>
              <a:t> </a:t>
            </a:r>
            <a:r>
              <a:rPr dirty="0" sz="1800" b="1">
                <a:latin typeface="Cambria"/>
                <a:cs typeface="Cambria"/>
              </a:rPr>
              <a:t>portfolio</a:t>
            </a:r>
            <a:r>
              <a:rPr dirty="0" sz="1800" spc="105" b="1">
                <a:latin typeface="Cambria"/>
                <a:cs typeface="Cambria"/>
              </a:rPr>
              <a:t> </a:t>
            </a:r>
            <a:r>
              <a:rPr dirty="0" sz="1800" b="1">
                <a:latin typeface="Cambria"/>
                <a:cs typeface="Cambria"/>
              </a:rPr>
              <a:t>actuel</a:t>
            </a:r>
            <a:r>
              <a:rPr dirty="0" sz="1800" spc="95" b="1">
                <a:latin typeface="Cambria"/>
                <a:cs typeface="Cambria"/>
              </a:rPr>
              <a:t> </a:t>
            </a:r>
            <a:r>
              <a:rPr dirty="0" sz="1800" b="1">
                <a:latin typeface="Cambria"/>
                <a:cs typeface="Cambria"/>
              </a:rPr>
              <a:t>de</a:t>
            </a:r>
            <a:r>
              <a:rPr dirty="0" sz="1800" spc="75" b="1">
                <a:latin typeface="Cambria"/>
                <a:cs typeface="Cambria"/>
              </a:rPr>
              <a:t> </a:t>
            </a:r>
            <a:r>
              <a:rPr dirty="0" sz="1800" b="1">
                <a:latin typeface="Cambria"/>
                <a:cs typeface="Cambria"/>
              </a:rPr>
              <a:t>la</a:t>
            </a:r>
            <a:r>
              <a:rPr dirty="0" sz="1800" spc="95" b="1">
                <a:latin typeface="Cambria"/>
                <a:cs typeface="Cambria"/>
              </a:rPr>
              <a:t> </a:t>
            </a:r>
            <a:r>
              <a:rPr dirty="0" sz="1800" spc="-10" b="1">
                <a:latin typeface="Cambria"/>
                <a:cs typeface="Cambria"/>
              </a:rPr>
              <a:t>Banque</a:t>
            </a:r>
            <a:endParaRPr sz="18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939" y="86614"/>
            <a:ext cx="540575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Les</a:t>
            </a:r>
            <a:r>
              <a:rPr dirty="0" spc="-180"/>
              <a:t> </a:t>
            </a:r>
            <a:r>
              <a:rPr dirty="0" spc="-10"/>
              <a:t>guichets</a:t>
            </a:r>
            <a:r>
              <a:rPr dirty="0" spc="-165"/>
              <a:t> </a:t>
            </a:r>
            <a:r>
              <a:rPr dirty="0" spc="-114"/>
              <a:t>de</a:t>
            </a:r>
            <a:r>
              <a:rPr dirty="0" spc="-180"/>
              <a:t> </a:t>
            </a:r>
            <a:r>
              <a:rPr dirty="0" spc="-50"/>
              <a:t>la</a:t>
            </a:r>
            <a:r>
              <a:rPr dirty="0" spc="-180"/>
              <a:t> </a:t>
            </a:r>
            <a:r>
              <a:rPr dirty="0" spc="-20"/>
              <a:t>Banque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57556" y="1703832"/>
            <a:ext cx="3200400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0" rIns="0" bIns="0" rtlCol="0" vert="horz">
            <a:spAutoFit/>
          </a:bodyPr>
          <a:lstStyle/>
          <a:p>
            <a:pPr marL="650875">
              <a:lnSpc>
                <a:spcPts val="2135"/>
              </a:lnSpc>
            </a:pPr>
            <a:r>
              <a:rPr dirty="0" sz="2000" spc="90">
                <a:solidFill>
                  <a:srgbClr val="FFFFFF"/>
                </a:solidFill>
                <a:latin typeface="Calibri"/>
                <a:cs typeface="Calibri"/>
              </a:rPr>
              <a:t>Fonds</a:t>
            </a:r>
            <a:r>
              <a:rPr dirty="0" sz="20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Africain</a:t>
            </a:r>
            <a:r>
              <a:rPr dirty="0" sz="20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3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2000">
              <a:latin typeface="Calibri"/>
              <a:cs typeface="Calibri"/>
            </a:endParaRPr>
          </a:p>
          <a:p>
            <a:pPr marL="722630">
              <a:lnSpc>
                <a:spcPct val="100000"/>
              </a:lnSpc>
            </a:pPr>
            <a:r>
              <a:rPr dirty="0" sz="2000" spc="40">
                <a:solidFill>
                  <a:srgbClr val="FFFFFF"/>
                </a:solidFill>
                <a:latin typeface="Calibri"/>
                <a:cs typeface="Calibri"/>
              </a:rPr>
              <a:t>Développement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57556" y="2284476"/>
            <a:ext cx="3200400" cy="2606040"/>
          </a:xfrm>
          <a:custGeom>
            <a:avLst/>
            <a:gdLst/>
            <a:ahLst/>
            <a:cxnLst/>
            <a:rect l="l" t="t" r="r" b="b"/>
            <a:pathLst>
              <a:path w="3200400" h="2606040">
                <a:moveTo>
                  <a:pt x="3200399" y="0"/>
                </a:moveTo>
                <a:lnTo>
                  <a:pt x="0" y="0"/>
                </a:lnTo>
                <a:lnTo>
                  <a:pt x="0" y="2606040"/>
                </a:lnTo>
                <a:lnTo>
                  <a:pt x="3200399" y="2606040"/>
                </a:lnTo>
                <a:lnTo>
                  <a:pt x="3200399" y="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348691" y="2467178"/>
            <a:ext cx="2984500" cy="2221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57200" marR="89535" indent="-4572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457200" algn="l"/>
              </a:tabLst>
            </a:pPr>
            <a:r>
              <a:rPr dirty="0" sz="1800" spc="-10">
                <a:latin typeface="Trebuchet MS"/>
                <a:cs typeface="Trebuchet MS"/>
              </a:rPr>
              <a:t>Financement </a:t>
            </a:r>
            <a:r>
              <a:rPr dirty="0" sz="1800">
                <a:latin typeface="Trebuchet MS"/>
                <a:cs typeface="Trebuchet MS"/>
              </a:rPr>
              <a:t>concessionnel,</a:t>
            </a:r>
            <a:r>
              <a:rPr dirty="0" sz="1800" spc="-105">
                <a:latin typeface="Trebuchet MS"/>
                <a:cs typeface="Trebuchet MS"/>
              </a:rPr>
              <a:t> </a:t>
            </a:r>
            <a:r>
              <a:rPr dirty="0" sz="1800" spc="-55">
                <a:latin typeface="Trebuchet MS"/>
                <a:cs typeface="Trebuchet MS"/>
              </a:rPr>
              <a:t>établi</a:t>
            </a:r>
            <a:r>
              <a:rPr dirty="0" sz="1800" spc="-80">
                <a:latin typeface="Trebuchet MS"/>
                <a:cs typeface="Trebuchet MS"/>
              </a:rPr>
              <a:t> </a:t>
            </a:r>
            <a:r>
              <a:rPr dirty="0" sz="1800" spc="-25">
                <a:latin typeface="Trebuchet MS"/>
                <a:cs typeface="Trebuchet MS"/>
              </a:rPr>
              <a:t>en </a:t>
            </a:r>
            <a:r>
              <a:rPr dirty="0" sz="1800" spc="30">
                <a:latin typeface="Trebuchet MS"/>
                <a:cs typeface="Trebuchet MS"/>
              </a:rPr>
              <a:t>1972</a:t>
            </a:r>
            <a:endParaRPr sz="1800">
              <a:latin typeface="Trebuchet MS"/>
              <a:cs typeface="Trebuchet MS"/>
            </a:endParaRPr>
          </a:p>
          <a:p>
            <a:pPr marL="456565" indent="-45656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456565" algn="l"/>
              </a:tabLst>
            </a:pPr>
            <a:r>
              <a:rPr dirty="0" sz="1800">
                <a:latin typeface="Trebuchet MS"/>
                <a:cs typeface="Trebuchet MS"/>
              </a:rPr>
              <a:t>Financé</a:t>
            </a:r>
            <a:r>
              <a:rPr dirty="0" sz="1800" spc="-120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par</a:t>
            </a:r>
            <a:r>
              <a:rPr dirty="0" sz="1800" spc="-95">
                <a:latin typeface="Trebuchet MS"/>
                <a:cs typeface="Trebuchet MS"/>
              </a:rPr>
              <a:t> </a:t>
            </a:r>
            <a:r>
              <a:rPr dirty="0" sz="1800" spc="55">
                <a:latin typeface="Trebuchet MS"/>
                <a:cs typeface="Trebuchet MS"/>
              </a:rPr>
              <a:t>29</a:t>
            </a:r>
            <a:r>
              <a:rPr dirty="0" sz="1800" spc="-110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états</a:t>
            </a:r>
            <a:endParaRPr sz="1800">
              <a:latin typeface="Trebuchet MS"/>
              <a:cs typeface="Trebuchet MS"/>
            </a:endParaRPr>
          </a:p>
          <a:p>
            <a:pPr marL="456565" indent="-456565">
              <a:lnSpc>
                <a:spcPct val="100000"/>
              </a:lnSpc>
              <a:buFont typeface="Arial"/>
              <a:buChar char="•"/>
              <a:tabLst>
                <a:tab pos="456565" algn="l"/>
              </a:tabLst>
            </a:pPr>
            <a:r>
              <a:rPr dirty="0" sz="1800" spc="-25">
                <a:latin typeface="Trebuchet MS"/>
                <a:cs typeface="Trebuchet MS"/>
              </a:rPr>
              <a:t>Cible</a:t>
            </a:r>
            <a:r>
              <a:rPr dirty="0" sz="1800" spc="-6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les</a:t>
            </a:r>
            <a:r>
              <a:rPr dirty="0" sz="1800" spc="-80">
                <a:latin typeface="Trebuchet MS"/>
                <a:cs typeface="Trebuchet MS"/>
              </a:rPr>
              <a:t> </a:t>
            </a:r>
            <a:r>
              <a:rPr dirty="0" sz="1800" spc="-20">
                <a:latin typeface="Trebuchet MS"/>
                <a:cs typeface="Trebuchet MS"/>
              </a:rPr>
              <a:t>états</a:t>
            </a:r>
            <a:r>
              <a:rPr dirty="0" sz="1800" spc="-90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à</a:t>
            </a:r>
            <a:r>
              <a:rPr dirty="0" sz="1800" spc="-7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revenu</a:t>
            </a:r>
            <a:endParaRPr sz="1800">
              <a:latin typeface="Trebuchet MS"/>
              <a:cs typeface="Trebuchet MS"/>
            </a:endParaRPr>
          </a:p>
          <a:p>
            <a:pPr marL="457200">
              <a:lnSpc>
                <a:spcPct val="100000"/>
              </a:lnSpc>
            </a:pPr>
            <a:r>
              <a:rPr dirty="0" sz="1800" spc="-10">
                <a:latin typeface="Trebuchet MS"/>
                <a:cs typeface="Trebuchet MS"/>
              </a:rPr>
              <a:t>faible</a:t>
            </a:r>
            <a:endParaRPr sz="1800">
              <a:latin typeface="Trebuchet MS"/>
              <a:cs typeface="Trebuchet MS"/>
            </a:endParaRPr>
          </a:p>
          <a:p>
            <a:pPr marL="457200" marR="5080" indent="-457200">
              <a:lnSpc>
                <a:spcPct val="100000"/>
              </a:lnSpc>
              <a:buFont typeface="Arial"/>
              <a:buChar char="•"/>
              <a:tabLst>
                <a:tab pos="457200" algn="l"/>
              </a:tabLst>
            </a:pPr>
            <a:r>
              <a:rPr dirty="0" sz="1800" spc="-20">
                <a:latin typeface="Trebuchet MS"/>
                <a:cs typeface="Trebuchet MS"/>
              </a:rPr>
              <a:t>Reconstitution</a:t>
            </a:r>
            <a:r>
              <a:rPr dirty="0" sz="1800" spc="-2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tous</a:t>
            </a:r>
            <a:r>
              <a:rPr dirty="0" sz="1800" spc="-3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les</a:t>
            </a:r>
            <a:r>
              <a:rPr dirty="0" sz="1800" spc="-20">
                <a:latin typeface="Trebuchet MS"/>
                <a:cs typeface="Trebuchet MS"/>
              </a:rPr>
              <a:t> </a:t>
            </a:r>
            <a:r>
              <a:rPr dirty="0" sz="1800" spc="5">
                <a:latin typeface="Trebuchet MS"/>
                <a:cs typeface="Trebuchet MS"/>
              </a:rPr>
              <a:t>3 </a:t>
            </a:r>
            <a:r>
              <a:rPr dirty="0" sz="1800" spc="45">
                <a:latin typeface="Trebuchet MS"/>
                <a:cs typeface="Trebuchet MS"/>
              </a:rPr>
              <a:t>ans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495800" y="1703832"/>
            <a:ext cx="3200400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2135"/>
              </a:lnSpc>
            </a:pPr>
            <a:r>
              <a:rPr dirty="0" sz="2000" spc="75">
                <a:solidFill>
                  <a:srgbClr val="FFFFFF"/>
                </a:solidFill>
                <a:latin typeface="Calibri"/>
                <a:cs typeface="Calibri"/>
              </a:rPr>
              <a:t>Banque</a:t>
            </a:r>
            <a:r>
              <a:rPr dirty="0" sz="20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Africaine</a:t>
            </a:r>
            <a:r>
              <a:rPr dirty="0" sz="20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3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endParaRPr sz="20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</a:pPr>
            <a:r>
              <a:rPr dirty="0" sz="2000" spc="40">
                <a:solidFill>
                  <a:srgbClr val="FFFFFF"/>
                </a:solidFill>
                <a:latin typeface="Calibri"/>
                <a:cs typeface="Calibri"/>
              </a:rPr>
              <a:t>Développement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4495800" y="2284476"/>
            <a:ext cx="3200400" cy="2606040"/>
          </a:xfrm>
          <a:custGeom>
            <a:avLst/>
            <a:gdLst/>
            <a:ahLst/>
            <a:cxnLst/>
            <a:rect l="l" t="t" r="r" b="b"/>
            <a:pathLst>
              <a:path w="3200400" h="2606040">
                <a:moveTo>
                  <a:pt x="3200400" y="0"/>
                </a:moveTo>
                <a:lnTo>
                  <a:pt x="0" y="0"/>
                </a:lnTo>
                <a:lnTo>
                  <a:pt x="0" y="2606040"/>
                </a:lnTo>
                <a:lnTo>
                  <a:pt x="3200400" y="2606040"/>
                </a:lnTo>
                <a:lnTo>
                  <a:pt x="3200400" y="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4587875" y="2742057"/>
            <a:ext cx="2859405" cy="1671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56565" indent="-45656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456565" algn="l"/>
              </a:tabLst>
            </a:pPr>
            <a:r>
              <a:rPr dirty="0" sz="1800" spc="-40">
                <a:latin typeface="Trebuchet MS"/>
                <a:cs typeface="Trebuchet MS"/>
              </a:rPr>
              <a:t>Etabli</a:t>
            </a:r>
            <a:r>
              <a:rPr dirty="0" sz="1800" spc="-9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en</a:t>
            </a:r>
            <a:r>
              <a:rPr dirty="0" sz="1800" spc="-114">
                <a:latin typeface="Trebuchet MS"/>
                <a:cs typeface="Trebuchet MS"/>
              </a:rPr>
              <a:t> </a:t>
            </a:r>
            <a:r>
              <a:rPr dirty="0" sz="1800" spc="30">
                <a:latin typeface="Trebuchet MS"/>
                <a:cs typeface="Trebuchet MS"/>
              </a:rPr>
              <a:t>1964</a:t>
            </a:r>
            <a:endParaRPr sz="1800">
              <a:latin typeface="Trebuchet MS"/>
              <a:cs typeface="Trebuchet MS"/>
            </a:endParaRPr>
          </a:p>
          <a:p>
            <a:pPr marL="456565" indent="-456565">
              <a:lnSpc>
                <a:spcPct val="100000"/>
              </a:lnSpc>
              <a:buFont typeface="Arial"/>
              <a:buChar char="•"/>
              <a:tabLst>
                <a:tab pos="456565" algn="l"/>
              </a:tabLst>
            </a:pPr>
            <a:r>
              <a:rPr dirty="0" sz="1800" spc="55">
                <a:latin typeface="Trebuchet MS"/>
                <a:cs typeface="Trebuchet MS"/>
              </a:rPr>
              <a:t>81</a:t>
            </a:r>
            <a:r>
              <a:rPr dirty="0" sz="1800" spc="-95">
                <a:latin typeface="Trebuchet MS"/>
                <a:cs typeface="Trebuchet MS"/>
              </a:rPr>
              <a:t> </a:t>
            </a:r>
            <a:r>
              <a:rPr dirty="0" sz="1800" spc="-20">
                <a:latin typeface="Trebuchet MS"/>
                <a:cs typeface="Trebuchet MS"/>
              </a:rPr>
              <a:t>états</a:t>
            </a:r>
            <a:r>
              <a:rPr dirty="0" sz="1800" spc="-10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membres</a:t>
            </a:r>
            <a:endParaRPr sz="1800">
              <a:latin typeface="Trebuchet MS"/>
              <a:cs typeface="Trebuchet MS"/>
            </a:endParaRPr>
          </a:p>
          <a:p>
            <a:pPr marL="457200" marR="5080" indent="-457200">
              <a:lnSpc>
                <a:spcPct val="100000"/>
              </a:lnSpc>
              <a:buFont typeface="Arial"/>
              <a:buChar char="•"/>
              <a:tabLst>
                <a:tab pos="457200" algn="l"/>
              </a:tabLst>
            </a:pPr>
            <a:r>
              <a:rPr dirty="0" sz="1800" spc="-25">
                <a:latin typeface="Trebuchet MS"/>
                <a:cs typeface="Trebuchet MS"/>
              </a:rPr>
              <a:t>Capital</a:t>
            </a:r>
            <a:r>
              <a:rPr dirty="0" sz="1800" spc="-10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autorisé</a:t>
            </a:r>
            <a:r>
              <a:rPr dirty="0" sz="1800" spc="-12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de</a:t>
            </a:r>
            <a:r>
              <a:rPr dirty="0" sz="1800" spc="-105">
                <a:latin typeface="Trebuchet MS"/>
                <a:cs typeface="Trebuchet MS"/>
              </a:rPr>
              <a:t> </a:t>
            </a:r>
            <a:r>
              <a:rPr dirty="0" sz="1800" spc="60">
                <a:latin typeface="Trebuchet MS"/>
                <a:cs typeface="Trebuchet MS"/>
              </a:rPr>
              <a:t>USD </a:t>
            </a:r>
            <a:r>
              <a:rPr dirty="0" sz="1800" spc="50">
                <a:latin typeface="Trebuchet MS"/>
                <a:cs typeface="Trebuchet MS"/>
              </a:rPr>
              <a:t>243</a:t>
            </a:r>
            <a:r>
              <a:rPr dirty="0" sz="1800" spc="-70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milliards</a:t>
            </a:r>
            <a:endParaRPr sz="1800">
              <a:latin typeface="Trebuchet MS"/>
              <a:cs typeface="Trebuchet MS"/>
            </a:endParaRPr>
          </a:p>
          <a:p>
            <a:pPr marL="456565" indent="-456565">
              <a:lnSpc>
                <a:spcPct val="100000"/>
              </a:lnSpc>
              <a:buFont typeface="Arial"/>
              <a:buChar char="•"/>
              <a:tabLst>
                <a:tab pos="456565" algn="l"/>
              </a:tabLst>
            </a:pPr>
            <a:r>
              <a:rPr dirty="0" sz="1800" spc="55">
                <a:latin typeface="Trebuchet MS"/>
                <a:cs typeface="Trebuchet MS"/>
              </a:rPr>
              <a:t>Ressources</a:t>
            </a:r>
            <a:r>
              <a:rPr dirty="0" sz="1800" spc="-110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levées</a:t>
            </a:r>
            <a:r>
              <a:rPr dirty="0" sz="1800" spc="-114">
                <a:latin typeface="Trebuchet MS"/>
                <a:cs typeface="Trebuchet MS"/>
              </a:rPr>
              <a:t> </a:t>
            </a:r>
            <a:r>
              <a:rPr dirty="0" sz="1800" spc="-25">
                <a:latin typeface="Trebuchet MS"/>
                <a:cs typeface="Trebuchet MS"/>
              </a:rPr>
              <a:t>sur</a:t>
            </a:r>
            <a:endParaRPr sz="1800">
              <a:latin typeface="Trebuchet MS"/>
              <a:cs typeface="Trebuchet MS"/>
            </a:endParaRPr>
          </a:p>
          <a:p>
            <a:pPr marL="457200">
              <a:lnSpc>
                <a:spcPct val="100000"/>
              </a:lnSpc>
            </a:pPr>
            <a:r>
              <a:rPr dirty="0" sz="1800">
                <a:latin typeface="Trebuchet MS"/>
                <a:cs typeface="Trebuchet MS"/>
              </a:rPr>
              <a:t>les</a:t>
            </a:r>
            <a:r>
              <a:rPr dirty="0" sz="1800" spc="40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marchés </a:t>
            </a:r>
            <a:r>
              <a:rPr dirty="0" sz="1800" spc="-10">
                <a:latin typeface="Trebuchet MS"/>
                <a:cs typeface="Trebuchet MS"/>
              </a:rPr>
              <a:t>financiers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8601456" y="1703832"/>
            <a:ext cx="3200400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118745" rIns="0" bIns="0" rtlCol="0" vert="horz">
            <a:spAutoFit/>
          </a:bodyPr>
          <a:lstStyle/>
          <a:p>
            <a:pPr marL="441959">
              <a:lnSpc>
                <a:spcPct val="100000"/>
              </a:lnSpc>
              <a:spcBef>
                <a:spcPts val="935"/>
              </a:spcBef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Trust</a:t>
            </a:r>
            <a:r>
              <a:rPr dirty="0" sz="20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70">
                <a:solidFill>
                  <a:srgbClr val="FFFFFF"/>
                </a:solidFill>
                <a:latin typeface="Calibri"/>
                <a:cs typeface="Calibri"/>
              </a:rPr>
              <a:t>Fund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65">
                <a:solidFill>
                  <a:srgbClr val="FFFFFF"/>
                </a:solidFill>
                <a:latin typeface="Calibri"/>
                <a:cs typeface="Calibri"/>
              </a:rPr>
              <a:t>du</a:t>
            </a:r>
            <a:r>
              <a:rPr dirty="0" sz="20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Nigeria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8601456" y="2284476"/>
            <a:ext cx="3200400" cy="2606040"/>
          </a:xfrm>
          <a:custGeom>
            <a:avLst/>
            <a:gdLst/>
            <a:ahLst/>
            <a:cxnLst/>
            <a:rect l="l" t="t" r="r" b="b"/>
            <a:pathLst>
              <a:path w="3200400" h="2606040">
                <a:moveTo>
                  <a:pt x="3200400" y="0"/>
                </a:moveTo>
                <a:lnTo>
                  <a:pt x="0" y="0"/>
                </a:lnTo>
                <a:lnTo>
                  <a:pt x="0" y="2606040"/>
                </a:lnTo>
                <a:lnTo>
                  <a:pt x="3200400" y="2606040"/>
                </a:lnTo>
                <a:lnTo>
                  <a:pt x="3200400" y="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8693531" y="2604896"/>
            <a:ext cx="2748280" cy="1946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57200" marR="5080" indent="-457834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457200" algn="l"/>
              </a:tabLst>
            </a:pPr>
            <a:r>
              <a:rPr dirty="0" sz="1800" spc="-40">
                <a:latin typeface="Trebuchet MS"/>
                <a:cs typeface="Trebuchet MS"/>
              </a:rPr>
              <a:t>Etabli</a:t>
            </a:r>
            <a:r>
              <a:rPr dirty="0" sz="1800" spc="-9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par</a:t>
            </a:r>
            <a:r>
              <a:rPr dirty="0" sz="1800" spc="-75">
                <a:latin typeface="Trebuchet MS"/>
                <a:cs typeface="Trebuchet MS"/>
              </a:rPr>
              <a:t> le</a:t>
            </a:r>
            <a:r>
              <a:rPr dirty="0" sz="1800" spc="-95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Nigéria</a:t>
            </a:r>
            <a:r>
              <a:rPr dirty="0" sz="1800" spc="-95">
                <a:latin typeface="Trebuchet MS"/>
                <a:cs typeface="Trebuchet MS"/>
              </a:rPr>
              <a:t> </a:t>
            </a:r>
            <a:r>
              <a:rPr dirty="0" sz="1800" spc="-25">
                <a:latin typeface="Trebuchet MS"/>
                <a:cs typeface="Trebuchet MS"/>
              </a:rPr>
              <a:t>en </a:t>
            </a:r>
            <a:r>
              <a:rPr dirty="0" sz="1800" spc="30">
                <a:latin typeface="Trebuchet MS"/>
                <a:cs typeface="Trebuchet MS"/>
              </a:rPr>
              <a:t>1976</a:t>
            </a:r>
            <a:endParaRPr sz="1800">
              <a:latin typeface="Trebuchet MS"/>
              <a:cs typeface="Trebuchet MS"/>
            </a:endParaRPr>
          </a:p>
          <a:p>
            <a:pPr marL="457200" marR="20320" indent="-457834">
              <a:lnSpc>
                <a:spcPct val="100000"/>
              </a:lnSpc>
              <a:buFont typeface="Arial"/>
              <a:buChar char="•"/>
              <a:tabLst>
                <a:tab pos="457200" algn="l"/>
              </a:tabLst>
            </a:pPr>
            <a:r>
              <a:rPr dirty="0" sz="1800" spc="-25">
                <a:latin typeface="Trebuchet MS"/>
                <a:cs typeface="Trebuchet MS"/>
              </a:rPr>
              <a:t>Cible</a:t>
            </a:r>
            <a:r>
              <a:rPr dirty="0" sz="1800" spc="-45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les</a:t>
            </a:r>
            <a:r>
              <a:rPr dirty="0" sz="1800" spc="-75">
                <a:latin typeface="Trebuchet MS"/>
                <a:cs typeface="Trebuchet MS"/>
              </a:rPr>
              <a:t> </a:t>
            </a:r>
            <a:r>
              <a:rPr dirty="0" sz="1800" spc="-20">
                <a:latin typeface="Trebuchet MS"/>
                <a:cs typeface="Trebuchet MS"/>
              </a:rPr>
              <a:t>états</a:t>
            </a:r>
            <a:r>
              <a:rPr dirty="0" sz="1800" spc="-80">
                <a:latin typeface="Trebuchet MS"/>
                <a:cs typeface="Trebuchet MS"/>
              </a:rPr>
              <a:t> </a:t>
            </a:r>
            <a:r>
              <a:rPr dirty="0" sz="1800">
                <a:latin typeface="Trebuchet MS"/>
                <a:cs typeface="Trebuchet MS"/>
              </a:rPr>
              <a:t>les</a:t>
            </a:r>
            <a:r>
              <a:rPr dirty="0" sz="1800" spc="-70">
                <a:latin typeface="Trebuchet MS"/>
                <a:cs typeface="Trebuchet MS"/>
              </a:rPr>
              <a:t> </a:t>
            </a:r>
            <a:r>
              <a:rPr dirty="0" sz="1800" spc="-20">
                <a:latin typeface="Trebuchet MS"/>
                <a:cs typeface="Trebuchet MS"/>
              </a:rPr>
              <a:t>plus </a:t>
            </a:r>
            <a:r>
              <a:rPr dirty="0" sz="1800" spc="-10">
                <a:latin typeface="Trebuchet MS"/>
                <a:cs typeface="Trebuchet MS"/>
              </a:rPr>
              <a:t>en</a:t>
            </a:r>
            <a:r>
              <a:rPr dirty="0" sz="1800" spc="-114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besoin</a:t>
            </a:r>
            <a:endParaRPr sz="1800">
              <a:latin typeface="Trebuchet MS"/>
              <a:cs typeface="Trebuchet MS"/>
            </a:endParaRPr>
          </a:p>
          <a:p>
            <a:pPr marL="457200" indent="-457200">
              <a:lnSpc>
                <a:spcPct val="100000"/>
              </a:lnSpc>
              <a:buFont typeface="Arial"/>
              <a:buChar char="•"/>
              <a:tabLst>
                <a:tab pos="457200" algn="l"/>
              </a:tabLst>
            </a:pPr>
            <a:r>
              <a:rPr dirty="0" sz="1800" spc="-25">
                <a:latin typeface="Trebuchet MS"/>
                <a:cs typeface="Trebuchet MS"/>
              </a:rPr>
              <a:t>Maturité</a:t>
            </a:r>
            <a:r>
              <a:rPr dirty="0" sz="1800" spc="-100">
                <a:latin typeface="Trebuchet MS"/>
                <a:cs typeface="Trebuchet MS"/>
              </a:rPr>
              <a:t> </a:t>
            </a:r>
            <a:r>
              <a:rPr dirty="0" sz="1800" spc="-10">
                <a:latin typeface="Trebuchet MS"/>
                <a:cs typeface="Trebuchet MS"/>
              </a:rPr>
              <a:t>en</a:t>
            </a:r>
            <a:r>
              <a:rPr dirty="0" sz="1800" spc="-90">
                <a:latin typeface="Trebuchet MS"/>
                <a:cs typeface="Trebuchet MS"/>
              </a:rPr>
              <a:t> </a:t>
            </a:r>
            <a:r>
              <a:rPr dirty="0" sz="1800" spc="30">
                <a:latin typeface="Trebuchet MS"/>
                <a:cs typeface="Trebuchet MS"/>
              </a:rPr>
              <a:t>2028</a:t>
            </a:r>
            <a:endParaRPr sz="1800">
              <a:latin typeface="Trebuchet MS"/>
              <a:cs typeface="Trebuchet MS"/>
            </a:endParaRPr>
          </a:p>
          <a:p>
            <a:pPr marL="457200" indent="-457200">
              <a:lnSpc>
                <a:spcPct val="100000"/>
              </a:lnSpc>
              <a:buFont typeface="Arial"/>
              <a:buChar char="•"/>
              <a:tabLst>
                <a:tab pos="457200" algn="l"/>
              </a:tabLst>
            </a:pPr>
            <a:r>
              <a:rPr dirty="0" sz="1800">
                <a:latin typeface="Trebuchet MS"/>
                <a:cs typeface="Trebuchet MS"/>
              </a:rPr>
              <a:t>Ressources:</a:t>
            </a:r>
            <a:r>
              <a:rPr dirty="0" sz="1800" spc="30">
                <a:latin typeface="Trebuchet MS"/>
                <a:cs typeface="Trebuchet MS"/>
              </a:rPr>
              <a:t> </a:t>
            </a:r>
            <a:r>
              <a:rPr dirty="0" sz="1800" spc="85">
                <a:latin typeface="Trebuchet MS"/>
                <a:cs typeface="Trebuchet MS"/>
              </a:rPr>
              <a:t>USD</a:t>
            </a:r>
            <a:r>
              <a:rPr dirty="0" sz="1800" spc="90">
                <a:latin typeface="Trebuchet MS"/>
                <a:cs typeface="Trebuchet MS"/>
              </a:rPr>
              <a:t> </a:t>
            </a:r>
            <a:r>
              <a:rPr dirty="0" sz="1800" spc="25">
                <a:latin typeface="Trebuchet MS"/>
                <a:cs typeface="Trebuchet MS"/>
              </a:rPr>
              <a:t>242</a:t>
            </a:r>
            <a:endParaRPr sz="1800">
              <a:latin typeface="Trebuchet MS"/>
              <a:cs typeface="Trebuchet MS"/>
            </a:endParaRPr>
          </a:p>
          <a:p>
            <a:pPr marL="457200">
              <a:lnSpc>
                <a:spcPct val="100000"/>
              </a:lnSpc>
            </a:pPr>
            <a:r>
              <a:rPr dirty="0" sz="1800" spc="-10">
                <a:latin typeface="Trebuchet MS"/>
                <a:cs typeface="Trebuchet MS"/>
              </a:rPr>
              <a:t>millions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</a:pPr>
            <a:r>
              <a:rPr dirty="0" spc="-95"/>
              <a:t>Eligibilité</a:t>
            </a:r>
            <a:r>
              <a:rPr dirty="0" spc="-155"/>
              <a:t> </a:t>
            </a:r>
            <a:r>
              <a:rPr dirty="0" spc="-114"/>
              <a:t>de</a:t>
            </a:r>
            <a:r>
              <a:rPr dirty="0" spc="-170"/>
              <a:t> </a:t>
            </a:r>
            <a:r>
              <a:rPr dirty="0" spc="-70"/>
              <a:t>financements</a:t>
            </a:r>
            <a:r>
              <a:rPr dirty="0" spc="-170"/>
              <a:t> </a:t>
            </a:r>
            <a:r>
              <a:rPr dirty="0" spc="-10"/>
              <a:t>souverains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34255" y="1156729"/>
            <a:ext cx="5515352" cy="540560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714755" y="1267967"/>
            <a:ext cx="3295015" cy="2308860"/>
          </a:xfrm>
          <a:prstGeom prst="rect">
            <a:avLst/>
          </a:prstGeom>
          <a:solidFill>
            <a:srgbClr val="084081"/>
          </a:solidFill>
        </p:spPr>
        <p:txBody>
          <a:bodyPr wrap="square" lIns="0" tIns="35560" rIns="0" bIns="0" rtlCol="0" vert="horz">
            <a:spAutoFit/>
          </a:bodyPr>
          <a:lstStyle/>
          <a:p>
            <a:pPr algn="ctr" marL="90805" marR="86995" indent="3175">
              <a:lnSpc>
                <a:spcPct val="100000"/>
              </a:lnSpc>
              <a:spcBef>
                <a:spcPts val="280"/>
              </a:spcBef>
            </a:pPr>
            <a:r>
              <a:rPr dirty="0" u="sng" sz="1800" spc="-4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Operations</a:t>
            </a:r>
            <a:r>
              <a:rPr dirty="0" u="sng" sz="1800" spc="-6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dirty="0" u="sng" sz="1800" spc="-25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souveraines</a:t>
            </a:r>
            <a:r>
              <a:rPr dirty="0" u="sng" sz="1800" spc="-5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dirty="0" u="sng" sz="1800" spc="-25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BAD</a:t>
            </a:r>
            <a:r>
              <a:rPr dirty="0" sz="1800" spc="-2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55">
                <a:solidFill>
                  <a:srgbClr val="FFFFFF"/>
                </a:solidFill>
                <a:latin typeface="Trebuchet MS"/>
                <a:cs typeface="Trebuchet MS"/>
              </a:rPr>
              <a:t>17</a:t>
            </a:r>
            <a:r>
              <a:rPr dirty="0" sz="18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FFFFFF"/>
                </a:solidFill>
                <a:latin typeface="Trebuchet MS"/>
                <a:cs typeface="Trebuchet MS"/>
              </a:rPr>
              <a:t>pays</a:t>
            </a:r>
            <a:r>
              <a:rPr dirty="0" sz="18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FFFFFF"/>
                </a:solidFill>
                <a:latin typeface="Trebuchet MS"/>
                <a:cs typeface="Trebuchet MS"/>
              </a:rPr>
              <a:t>à</a:t>
            </a:r>
            <a:r>
              <a:rPr dirty="0" sz="1800" spc="-40">
                <a:solidFill>
                  <a:srgbClr val="FFFFFF"/>
                </a:solidFill>
                <a:latin typeface="Trebuchet MS"/>
                <a:cs typeface="Trebuchet MS"/>
              </a:rPr>
              <a:t> revenu</a:t>
            </a:r>
            <a:r>
              <a:rPr dirty="0" sz="18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-30">
                <a:solidFill>
                  <a:srgbClr val="FFFFFF"/>
                </a:solidFill>
                <a:latin typeface="Trebuchet MS"/>
                <a:cs typeface="Trebuchet MS"/>
              </a:rPr>
              <a:t>intermédiaire </a:t>
            </a:r>
            <a:r>
              <a:rPr dirty="0" sz="1800" spc="-45">
                <a:solidFill>
                  <a:srgbClr val="FFFFFF"/>
                </a:solidFill>
                <a:latin typeface="Trebuchet MS"/>
                <a:cs typeface="Trebuchet MS"/>
              </a:rPr>
              <a:t>éligible</a:t>
            </a:r>
            <a:r>
              <a:rPr dirty="0" sz="18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FFFFFF"/>
                </a:solidFill>
                <a:latin typeface="Trebuchet MS"/>
                <a:cs typeface="Trebuchet MS"/>
              </a:rPr>
              <a:t>au</a:t>
            </a:r>
            <a:r>
              <a:rPr dirty="0" sz="18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-25">
                <a:solidFill>
                  <a:srgbClr val="FFFFFF"/>
                </a:solidFill>
                <a:latin typeface="Trebuchet MS"/>
                <a:cs typeface="Trebuchet MS"/>
              </a:rPr>
              <a:t>financement</a:t>
            </a:r>
            <a:r>
              <a:rPr dirty="0" sz="1800" spc="-9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55">
                <a:solidFill>
                  <a:srgbClr val="FFFFFF"/>
                </a:solidFill>
                <a:latin typeface="Trebuchet MS"/>
                <a:cs typeface="Trebuchet MS"/>
              </a:rPr>
              <a:t>BAD</a:t>
            </a:r>
            <a:endParaRPr sz="1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800">
              <a:latin typeface="Trebuchet MS"/>
              <a:cs typeface="Trebuchet MS"/>
            </a:endParaRPr>
          </a:p>
          <a:p>
            <a:pPr marL="90805">
              <a:lnSpc>
                <a:spcPct val="100000"/>
              </a:lnSpc>
            </a:pPr>
            <a:r>
              <a:rPr dirty="0" sz="1800" spc="-10">
                <a:solidFill>
                  <a:srgbClr val="FFFFFF"/>
                </a:solidFill>
                <a:latin typeface="Trebuchet MS"/>
                <a:cs typeface="Trebuchet MS"/>
              </a:rPr>
              <a:t>Critères:</a:t>
            </a:r>
            <a:endParaRPr sz="1800">
              <a:latin typeface="Trebuchet MS"/>
              <a:cs typeface="Trebuchet MS"/>
            </a:endParaRPr>
          </a:p>
          <a:p>
            <a:pPr marL="377190" marR="675005" indent="-287020">
              <a:lnSpc>
                <a:spcPct val="100000"/>
              </a:lnSpc>
              <a:buChar char="-"/>
              <a:tabLst>
                <a:tab pos="377190" algn="l"/>
              </a:tabLst>
            </a:pPr>
            <a:r>
              <a:rPr dirty="0" sz="1800" spc="-10">
                <a:solidFill>
                  <a:srgbClr val="FFFFFF"/>
                </a:solidFill>
                <a:latin typeface="Trebuchet MS"/>
                <a:cs typeface="Trebuchet MS"/>
              </a:rPr>
              <a:t>Revenu</a:t>
            </a:r>
            <a:r>
              <a:rPr dirty="0" sz="18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-30">
                <a:solidFill>
                  <a:srgbClr val="FFFFFF"/>
                </a:solidFill>
                <a:latin typeface="Trebuchet MS"/>
                <a:cs typeface="Trebuchet MS"/>
              </a:rPr>
              <a:t>national</a:t>
            </a:r>
            <a:r>
              <a:rPr dirty="0" sz="18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-65">
                <a:solidFill>
                  <a:srgbClr val="FFFFFF"/>
                </a:solidFill>
                <a:latin typeface="Trebuchet MS"/>
                <a:cs typeface="Trebuchet MS"/>
              </a:rPr>
              <a:t>brut</a:t>
            </a:r>
            <a:r>
              <a:rPr dirty="0" sz="18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-80">
                <a:solidFill>
                  <a:srgbClr val="FFFFFF"/>
                </a:solidFill>
                <a:latin typeface="Trebuchet MS"/>
                <a:cs typeface="Trebuchet MS"/>
              </a:rPr>
              <a:t>/ </a:t>
            </a:r>
            <a:r>
              <a:rPr dirty="0" sz="1800" spc="-10">
                <a:solidFill>
                  <a:srgbClr val="FFFFFF"/>
                </a:solidFill>
                <a:latin typeface="Trebuchet MS"/>
                <a:cs typeface="Trebuchet MS"/>
              </a:rPr>
              <a:t>capita</a:t>
            </a:r>
            <a:endParaRPr sz="1800">
              <a:latin typeface="Trebuchet MS"/>
              <a:cs typeface="Trebuchet MS"/>
            </a:endParaRPr>
          </a:p>
          <a:p>
            <a:pPr marL="377190" indent="-286385">
              <a:lnSpc>
                <a:spcPct val="100000"/>
              </a:lnSpc>
              <a:buChar char="-"/>
              <a:tabLst>
                <a:tab pos="377190" algn="l"/>
              </a:tabLst>
            </a:pPr>
            <a:r>
              <a:rPr dirty="0" sz="1800">
                <a:solidFill>
                  <a:srgbClr val="FFFFFF"/>
                </a:solidFill>
                <a:latin typeface="Trebuchet MS"/>
                <a:cs typeface="Trebuchet MS"/>
              </a:rPr>
              <a:t>La</a:t>
            </a:r>
            <a:r>
              <a:rPr dirty="0" sz="18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-30">
                <a:solidFill>
                  <a:srgbClr val="FFFFFF"/>
                </a:solidFill>
                <a:latin typeface="Trebuchet MS"/>
                <a:cs typeface="Trebuchet MS"/>
              </a:rPr>
              <a:t>solvabilité</a:t>
            </a:r>
            <a:r>
              <a:rPr dirty="0" sz="18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FFFFFF"/>
                </a:solidFill>
                <a:latin typeface="Trebuchet MS"/>
                <a:cs typeface="Trebuchet MS"/>
              </a:rPr>
              <a:t>du</a:t>
            </a:r>
            <a:r>
              <a:rPr dirty="0" sz="18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Trebuchet MS"/>
                <a:cs typeface="Trebuchet MS"/>
              </a:rPr>
              <a:t>pays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14755" y="3744467"/>
            <a:ext cx="3295015" cy="923925"/>
          </a:xfrm>
          <a:prstGeom prst="rect">
            <a:avLst/>
          </a:prstGeom>
          <a:solidFill>
            <a:srgbClr val="F46C43"/>
          </a:solidFill>
        </p:spPr>
        <p:txBody>
          <a:bodyPr wrap="square" lIns="0" tIns="36195" rIns="0" bIns="0" rtlCol="0" vert="horz">
            <a:spAutoFit/>
          </a:bodyPr>
          <a:lstStyle/>
          <a:p>
            <a:pPr algn="ctr" marL="274320" marR="267970">
              <a:lnSpc>
                <a:spcPct val="100000"/>
              </a:lnSpc>
              <a:spcBef>
                <a:spcPts val="285"/>
              </a:spcBef>
            </a:pPr>
            <a:r>
              <a:rPr dirty="0" u="sng"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Accès</a:t>
            </a:r>
            <a:r>
              <a:rPr dirty="0" u="sng" sz="1800" spc="-55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aux </a:t>
            </a:r>
            <a:r>
              <a:rPr dirty="0" u="sng" sz="1800" spc="-1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guichets</a:t>
            </a:r>
            <a:r>
              <a:rPr dirty="0" u="sng" sz="1800" spc="-45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</a:t>
            </a:r>
            <a:r>
              <a:rPr dirty="0" u="sng"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FAD</a:t>
            </a:r>
            <a:r>
              <a:rPr dirty="0" u="sng" sz="1800" spc="-45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 et</a:t>
            </a:r>
            <a:r>
              <a:rPr dirty="0" sz="1800" spc="-4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u="sng" sz="1800" spc="-25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  <a:cs typeface="Trebuchet MS"/>
              </a:rPr>
              <a:t>BAD</a:t>
            </a:r>
            <a:endParaRPr sz="18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1800" spc="55">
                <a:solidFill>
                  <a:srgbClr val="FFFFFF"/>
                </a:solidFill>
                <a:latin typeface="Trebuchet MS"/>
                <a:cs typeface="Trebuchet MS"/>
              </a:rPr>
              <a:t>9</a:t>
            </a:r>
            <a:r>
              <a:rPr dirty="0" sz="18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FFFFFF"/>
                </a:solidFill>
                <a:latin typeface="Trebuchet MS"/>
                <a:cs typeface="Trebuchet MS"/>
              </a:rPr>
              <a:t>pays</a:t>
            </a:r>
            <a:r>
              <a:rPr dirty="0" sz="18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Trebuchet MS"/>
                <a:cs typeface="Trebuchet MS"/>
              </a:rPr>
              <a:t>éligibles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14755" y="4843271"/>
            <a:ext cx="3295015" cy="1754505"/>
          </a:xfrm>
          <a:prstGeom prst="rect">
            <a:avLst/>
          </a:prstGeom>
          <a:solidFill>
            <a:srgbClr val="ECF8B0"/>
          </a:solidFill>
        </p:spPr>
        <p:txBody>
          <a:bodyPr wrap="square" lIns="0" tIns="3556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80"/>
              </a:spcBef>
            </a:pPr>
            <a:r>
              <a:rPr dirty="0" u="sng" sz="1800" spc="-55" b="1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Trebuchet MS"/>
                <a:cs typeface="Trebuchet MS"/>
              </a:rPr>
              <a:t>Financement</a:t>
            </a:r>
            <a:r>
              <a:rPr dirty="0" u="sng" sz="1800" spc="-60" b="1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Trebuchet MS"/>
                <a:cs typeface="Trebuchet MS"/>
              </a:rPr>
              <a:t> </a:t>
            </a:r>
            <a:r>
              <a:rPr dirty="0" u="sng" sz="1800" spc="-10" b="1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Trebuchet MS"/>
                <a:cs typeface="Trebuchet MS"/>
              </a:rPr>
              <a:t>concessionnel</a:t>
            </a:r>
            <a:endParaRPr sz="1800">
              <a:latin typeface="Trebuchet MS"/>
              <a:cs typeface="Trebuchet MS"/>
            </a:endParaRPr>
          </a:p>
          <a:p>
            <a:pPr algn="ctr" marL="1905">
              <a:lnSpc>
                <a:spcPct val="100000"/>
              </a:lnSpc>
              <a:spcBef>
                <a:spcPts val="5"/>
              </a:spcBef>
            </a:pPr>
            <a:r>
              <a:rPr dirty="0" u="sng" sz="1800" spc="-60" b="1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Trebuchet MS"/>
                <a:cs typeface="Trebuchet MS"/>
              </a:rPr>
              <a:t>du</a:t>
            </a:r>
            <a:r>
              <a:rPr dirty="0" u="sng" sz="1800" spc="-90" b="1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Trebuchet MS"/>
                <a:cs typeface="Trebuchet MS"/>
              </a:rPr>
              <a:t> </a:t>
            </a:r>
            <a:r>
              <a:rPr dirty="0" u="sng" sz="1800" spc="-25" b="1">
                <a:solidFill>
                  <a:srgbClr val="0D0D0D"/>
                </a:solidFill>
                <a:uFill>
                  <a:solidFill>
                    <a:srgbClr val="0D0D0D"/>
                  </a:solidFill>
                </a:uFill>
                <a:latin typeface="Trebuchet MS"/>
                <a:cs typeface="Trebuchet MS"/>
              </a:rPr>
              <a:t>FAD</a:t>
            </a:r>
            <a:endParaRPr sz="1800">
              <a:latin typeface="Trebuchet MS"/>
              <a:cs typeface="Trebuchet MS"/>
            </a:endParaRPr>
          </a:p>
          <a:p>
            <a:pPr algn="ctr" marL="320040" marR="315595" indent="3810">
              <a:lnSpc>
                <a:spcPct val="100000"/>
              </a:lnSpc>
            </a:pPr>
            <a:r>
              <a:rPr dirty="0" sz="1800" spc="55">
                <a:solidFill>
                  <a:srgbClr val="0D0D0D"/>
                </a:solidFill>
                <a:latin typeface="Trebuchet MS"/>
                <a:cs typeface="Trebuchet MS"/>
              </a:rPr>
              <a:t>28</a:t>
            </a:r>
            <a:r>
              <a:rPr dirty="0" sz="180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0D0D0D"/>
                </a:solidFill>
                <a:latin typeface="Trebuchet MS"/>
                <a:cs typeface="Trebuchet MS"/>
              </a:rPr>
              <a:t>pays</a:t>
            </a:r>
            <a:r>
              <a:rPr dirty="0" sz="1800" spc="-3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0D0D0D"/>
                </a:solidFill>
                <a:latin typeface="Trebuchet MS"/>
                <a:cs typeface="Trebuchet MS"/>
              </a:rPr>
              <a:t>à</a:t>
            </a:r>
            <a:r>
              <a:rPr dirty="0" sz="1800" spc="-25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 spc="-50">
                <a:solidFill>
                  <a:srgbClr val="0D0D0D"/>
                </a:solidFill>
                <a:latin typeface="Trebuchet MS"/>
                <a:cs typeface="Trebuchet MS"/>
              </a:rPr>
              <a:t>faible</a:t>
            </a:r>
            <a:r>
              <a:rPr dirty="0" sz="1800" spc="-2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 spc="-10">
                <a:solidFill>
                  <a:srgbClr val="0D0D0D"/>
                </a:solidFill>
                <a:latin typeface="Trebuchet MS"/>
                <a:cs typeface="Trebuchet MS"/>
              </a:rPr>
              <a:t>revenu </a:t>
            </a:r>
            <a:r>
              <a:rPr dirty="0" sz="1800" spc="-20">
                <a:solidFill>
                  <a:srgbClr val="0D0D0D"/>
                </a:solidFill>
                <a:latin typeface="Trebuchet MS"/>
                <a:cs typeface="Trebuchet MS"/>
              </a:rPr>
              <a:t>éligibles</a:t>
            </a:r>
            <a:r>
              <a:rPr dirty="0" sz="1800" spc="-8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 spc="-10">
                <a:solidFill>
                  <a:srgbClr val="0D0D0D"/>
                </a:solidFill>
                <a:latin typeface="Trebuchet MS"/>
                <a:cs typeface="Trebuchet MS"/>
              </a:rPr>
              <a:t>pour</a:t>
            </a:r>
            <a:r>
              <a:rPr dirty="0" sz="1800" spc="-7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 spc="-40">
                <a:solidFill>
                  <a:srgbClr val="0D0D0D"/>
                </a:solidFill>
                <a:latin typeface="Trebuchet MS"/>
                <a:cs typeface="Trebuchet MS"/>
              </a:rPr>
              <a:t>recevoir</a:t>
            </a:r>
            <a:r>
              <a:rPr dirty="0" sz="1800" spc="-10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 spc="35">
                <a:solidFill>
                  <a:srgbClr val="0D0D0D"/>
                </a:solidFill>
                <a:latin typeface="Trebuchet MS"/>
                <a:cs typeface="Trebuchet MS"/>
              </a:rPr>
              <a:t>des </a:t>
            </a:r>
            <a:r>
              <a:rPr dirty="0" sz="1800" spc="-10">
                <a:solidFill>
                  <a:srgbClr val="0D0D0D"/>
                </a:solidFill>
                <a:latin typeface="Trebuchet MS"/>
                <a:cs typeface="Trebuchet MS"/>
              </a:rPr>
              <a:t>prêts</a:t>
            </a:r>
            <a:r>
              <a:rPr dirty="0" sz="1800" spc="-95">
                <a:solidFill>
                  <a:srgbClr val="0D0D0D"/>
                </a:solidFill>
                <a:latin typeface="Trebuchet MS"/>
                <a:cs typeface="Trebuchet MS"/>
              </a:rPr>
              <a:t> et</a:t>
            </a:r>
            <a:r>
              <a:rPr dirty="0" sz="1800" spc="-9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 spc="60">
                <a:solidFill>
                  <a:srgbClr val="0D0D0D"/>
                </a:solidFill>
                <a:latin typeface="Trebuchet MS"/>
                <a:cs typeface="Trebuchet MS"/>
              </a:rPr>
              <a:t>des</a:t>
            </a:r>
            <a:r>
              <a:rPr dirty="0" sz="1800" spc="-114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 spc="65">
                <a:solidFill>
                  <a:srgbClr val="0D0D0D"/>
                </a:solidFill>
                <a:latin typeface="Trebuchet MS"/>
                <a:cs typeface="Trebuchet MS"/>
              </a:rPr>
              <a:t>dons</a:t>
            </a:r>
            <a:r>
              <a:rPr dirty="0" sz="1800" spc="-9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0D0D0D"/>
                </a:solidFill>
                <a:latin typeface="Trebuchet MS"/>
                <a:cs typeface="Trebuchet MS"/>
              </a:rPr>
              <a:t>du</a:t>
            </a:r>
            <a:r>
              <a:rPr dirty="0" sz="1800" spc="-100">
                <a:solidFill>
                  <a:srgbClr val="0D0D0D"/>
                </a:solidFill>
                <a:latin typeface="Trebuchet MS"/>
                <a:cs typeface="Trebuchet MS"/>
              </a:rPr>
              <a:t> </a:t>
            </a:r>
            <a:r>
              <a:rPr dirty="0" sz="1800" spc="40">
                <a:solidFill>
                  <a:srgbClr val="0D0D0D"/>
                </a:solidFill>
                <a:latin typeface="Trebuchet MS"/>
                <a:cs typeface="Trebuchet MS"/>
              </a:rPr>
              <a:t>FAD </a:t>
            </a:r>
            <a:r>
              <a:rPr dirty="0" sz="1800" spc="-10">
                <a:solidFill>
                  <a:srgbClr val="0D0D0D"/>
                </a:solidFill>
                <a:latin typeface="Trebuchet MS"/>
                <a:cs typeface="Trebuchet MS"/>
              </a:rPr>
              <a:t>uniquement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939" y="86614"/>
            <a:ext cx="667385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5"/>
              <a:t>Cycle</a:t>
            </a:r>
            <a:r>
              <a:rPr dirty="0" spc="-160"/>
              <a:t> </a:t>
            </a:r>
            <a:r>
              <a:rPr dirty="0" spc="-114"/>
              <a:t>de</a:t>
            </a:r>
            <a:r>
              <a:rPr dirty="0" spc="-170"/>
              <a:t> </a:t>
            </a:r>
            <a:r>
              <a:rPr dirty="0" spc="-114"/>
              <a:t>préparation</a:t>
            </a:r>
            <a:r>
              <a:rPr dirty="0" spc="-210"/>
              <a:t> </a:t>
            </a:r>
            <a:r>
              <a:rPr dirty="0"/>
              <a:t>des</a:t>
            </a:r>
            <a:r>
              <a:rPr dirty="0" spc="-155"/>
              <a:t> </a:t>
            </a:r>
            <a:r>
              <a:rPr dirty="0" spc="-70"/>
              <a:t>projets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57556" y="1033272"/>
            <a:ext cx="2418715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60325" rIns="0" bIns="0" rtlCol="0" vert="horz">
            <a:spAutoFit/>
          </a:bodyPr>
          <a:lstStyle/>
          <a:p>
            <a:pPr marL="170815">
              <a:lnSpc>
                <a:spcPct val="100000"/>
              </a:lnSpc>
              <a:spcBef>
                <a:spcPts val="475"/>
              </a:spcBef>
            </a:pPr>
            <a:r>
              <a:rPr dirty="0" sz="2800" spc="-10">
                <a:solidFill>
                  <a:srgbClr val="FFFFFF"/>
                </a:solidFill>
                <a:latin typeface="Trebuchet MS"/>
                <a:cs typeface="Trebuchet MS"/>
              </a:rPr>
              <a:t>Identification</a:t>
            </a:r>
            <a:endParaRPr sz="2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896111" y="1862327"/>
            <a:ext cx="2418715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60325" rIns="0" bIns="0" rtlCol="0" vert="horz">
            <a:spAutoFit/>
          </a:bodyPr>
          <a:lstStyle/>
          <a:p>
            <a:pPr marL="287655">
              <a:lnSpc>
                <a:spcPct val="100000"/>
              </a:lnSpc>
              <a:spcBef>
                <a:spcPts val="475"/>
              </a:spcBef>
            </a:pPr>
            <a:r>
              <a:rPr dirty="0" sz="2800" spc="-10">
                <a:solidFill>
                  <a:srgbClr val="FFFFFF"/>
                </a:solidFill>
                <a:latin typeface="Trebuchet MS"/>
                <a:cs typeface="Trebuchet MS"/>
              </a:rPr>
              <a:t>Préparation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467611" y="2691383"/>
            <a:ext cx="2418715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60325" rIns="0" bIns="0" rtlCol="0" vert="horz">
            <a:spAutoFit/>
          </a:bodyPr>
          <a:lstStyle/>
          <a:p>
            <a:pPr marL="386715">
              <a:lnSpc>
                <a:spcPct val="100000"/>
              </a:lnSpc>
              <a:spcBef>
                <a:spcPts val="475"/>
              </a:spcBef>
            </a:pPr>
            <a:r>
              <a:rPr dirty="0" sz="2800" spc="-10">
                <a:solidFill>
                  <a:srgbClr val="FFFFFF"/>
                </a:solidFill>
                <a:latin typeface="Trebuchet MS"/>
                <a:cs typeface="Trebuchet MS"/>
              </a:rPr>
              <a:t>Evaluation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104644" y="3585971"/>
            <a:ext cx="2420620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60325" rIns="0" bIns="0" rtlCol="0" vert="horz">
            <a:spAutoFit/>
          </a:bodyPr>
          <a:lstStyle/>
          <a:p>
            <a:pPr marL="254000">
              <a:lnSpc>
                <a:spcPct val="100000"/>
              </a:lnSpc>
              <a:spcBef>
                <a:spcPts val="475"/>
              </a:spcBef>
            </a:pPr>
            <a:r>
              <a:rPr dirty="0" sz="2800" spc="-10">
                <a:solidFill>
                  <a:srgbClr val="FFFFFF"/>
                </a:solidFill>
                <a:latin typeface="Trebuchet MS"/>
                <a:cs typeface="Trebuchet MS"/>
              </a:rPr>
              <a:t>Négociation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700271" y="5285232"/>
            <a:ext cx="2420620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60960" rIns="0" bIns="0" rtlCol="0" vert="horz">
            <a:spAutoFit/>
          </a:bodyPr>
          <a:lstStyle/>
          <a:p>
            <a:pPr marL="435609">
              <a:lnSpc>
                <a:spcPct val="100000"/>
              </a:lnSpc>
              <a:spcBef>
                <a:spcPts val="480"/>
              </a:spcBef>
            </a:pPr>
            <a:r>
              <a:rPr dirty="0" sz="2800" spc="-10">
                <a:solidFill>
                  <a:srgbClr val="FFFFFF"/>
                </a:solidFill>
                <a:latin typeface="Trebuchet MS"/>
                <a:cs typeface="Trebuchet MS"/>
              </a:rPr>
              <a:t>Exécution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755519" y="1089151"/>
            <a:ext cx="8876665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 spc="55">
                <a:solidFill>
                  <a:srgbClr val="333333"/>
                </a:solidFill>
                <a:latin typeface="Trebuchet MS"/>
                <a:cs typeface="Trebuchet MS"/>
              </a:rPr>
              <a:t>Les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responsables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du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pays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ou</a:t>
            </a:r>
            <a:r>
              <a:rPr dirty="0" sz="1400" spc="-1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du</a:t>
            </a:r>
            <a:r>
              <a:rPr dirty="0" sz="1400" spc="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60">
                <a:solidFill>
                  <a:srgbClr val="333333"/>
                </a:solidFill>
                <a:latin typeface="Trebuchet MS"/>
                <a:cs typeface="Trebuchet MS"/>
              </a:rPr>
              <a:t>projet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et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ceux</a:t>
            </a:r>
            <a:r>
              <a:rPr dirty="0" sz="1400" spc="-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de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la</a:t>
            </a:r>
            <a:r>
              <a:rPr dirty="0" sz="1400" spc="-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Banque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s'entendent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sur</a:t>
            </a:r>
            <a:r>
              <a:rPr dirty="0" sz="1400" spc="-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une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 stratégie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pays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et</a:t>
            </a:r>
            <a:r>
              <a:rPr dirty="0" sz="1400" spc="-1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identifient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 des 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priorités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et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des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 projets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à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cette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fin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393694" y="1944370"/>
            <a:ext cx="8277859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Le</a:t>
            </a:r>
            <a:r>
              <a:rPr dirty="0" sz="1400" spc="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pays</a:t>
            </a:r>
            <a:r>
              <a:rPr dirty="0" sz="1400" spc="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est</a:t>
            </a:r>
            <a:r>
              <a:rPr dirty="0" sz="1400" spc="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responsable</a:t>
            </a:r>
            <a:r>
              <a:rPr dirty="0" sz="1400" spc="-1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d’examiner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les</a:t>
            </a:r>
            <a:r>
              <a:rPr dirty="0" sz="1400" spc="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aspects</a:t>
            </a:r>
            <a:r>
              <a:rPr dirty="0" sz="1400" spc="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techniques,</a:t>
            </a:r>
            <a:r>
              <a:rPr dirty="0" sz="1400" spc="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économiques,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sociaux</a:t>
            </a:r>
            <a:r>
              <a:rPr dirty="0" sz="1400" spc="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et</a:t>
            </a:r>
            <a:r>
              <a:rPr dirty="0" sz="1400" spc="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environnementaux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du</a:t>
            </a:r>
            <a:r>
              <a:rPr dirty="0" sz="1400" spc="-6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85">
                <a:solidFill>
                  <a:srgbClr val="333333"/>
                </a:solidFill>
                <a:latin typeface="Trebuchet MS"/>
                <a:cs typeface="Trebuchet MS"/>
              </a:rPr>
              <a:t>projet,</a:t>
            </a:r>
            <a:r>
              <a:rPr dirty="0" sz="1400" spc="-7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avec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60">
                <a:solidFill>
                  <a:srgbClr val="333333"/>
                </a:solidFill>
                <a:latin typeface="Trebuchet MS"/>
                <a:cs typeface="Trebuchet MS"/>
              </a:rPr>
              <a:t>le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soutien</a:t>
            </a:r>
            <a:r>
              <a:rPr dirty="0" sz="1400" spc="-5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de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la</a:t>
            </a:r>
            <a:r>
              <a:rPr dirty="0" sz="1400" spc="-5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Banque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965575" y="2773426"/>
            <a:ext cx="7714615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Une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équipe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de</a:t>
            </a:r>
            <a:r>
              <a:rPr dirty="0" sz="1400" spc="-1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la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Banque</a:t>
            </a:r>
            <a:r>
              <a:rPr dirty="0" sz="1400" spc="-5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revoit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les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documents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préparés</a:t>
            </a:r>
            <a:r>
              <a:rPr dirty="0" sz="1400" spc="-6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dans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les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deux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premières</a:t>
            </a:r>
            <a:r>
              <a:rPr dirty="0" sz="1400" spc="-5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étapes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et</a:t>
            </a:r>
            <a:r>
              <a:rPr dirty="0" sz="1400" spc="-1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collige </a:t>
            </a:r>
            <a:r>
              <a:rPr dirty="0" sz="1400" spc="-60">
                <a:solidFill>
                  <a:srgbClr val="333333"/>
                </a:solidFill>
                <a:latin typeface="Trebuchet MS"/>
                <a:cs typeface="Trebuchet MS"/>
              </a:rPr>
              <a:t>le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tout</a:t>
            </a:r>
            <a:r>
              <a:rPr dirty="0" sz="1400" spc="-1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dans</a:t>
            </a:r>
            <a:r>
              <a:rPr dirty="0" sz="1400" spc="-2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un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 rapport</a:t>
            </a:r>
            <a:r>
              <a:rPr dirty="0" sz="1400" spc="-5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d'évaluation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603750" y="3655567"/>
            <a:ext cx="7087234" cy="4533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La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négociation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porte</a:t>
            </a:r>
            <a:r>
              <a:rPr dirty="0" sz="1400" spc="-5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les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mesures</a:t>
            </a:r>
            <a:r>
              <a:rPr dirty="0" sz="1400" spc="-6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à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prendre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pour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assurer</a:t>
            </a:r>
            <a:r>
              <a:rPr dirty="0" sz="1400" spc="-5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60">
                <a:solidFill>
                  <a:srgbClr val="333333"/>
                </a:solidFill>
                <a:latin typeface="Trebuchet MS"/>
                <a:cs typeface="Trebuchet MS"/>
              </a:rPr>
              <a:t>le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60">
                <a:solidFill>
                  <a:srgbClr val="333333"/>
                </a:solidFill>
                <a:latin typeface="Trebuchet MS"/>
                <a:cs typeface="Trebuchet MS"/>
              </a:rPr>
              <a:t>succès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du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85">
                <a:solidFill>
                  <a:srgbClr val="333333"/>
                </a:solidFill>
                <a:latin typeface="Trebuchet MS"/>
                <a:cs typeface="Trebuchet MS"/>
              </a:rPr>
              <a:t>projet,</a:t>
            </a:r>
            <a:r>
              <a:rPr dirty="0" sz="1400" spc="-4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et</a:t>
            </a:r>
            <a:r>
              <a:rPr dirty="0" sz="1400" spc="-2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qui</a:t>
            </a:r>
            <a:r>
              <a:rPr dirty="0" sz="1400" spc="-5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seront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intégrés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dans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l'accord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50">
                <a:solidFill>
                  <a:srgbClr val="333333"/>
                </a:solidFill>
                <a:latin typeface="Trebuchet MS"/>
                <a:cs typeface="Trebuchet MS"/>
              </a:rPr>
              <a:t>juridique</a:t>
            </a:r>
            <a:r>
              <a:rPr dirty="0" sz="1400" spc="-5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50">
                <a:solidFill>
                  <a:srgbClr val="333333"/>
                </a:solidFill>
                <a:latin typeface="Trebuchet MS"/>
                <a:cs typeface="Trebuchet MS"/>
              </a:rPr>
              <a:t>entre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40">
                <a:solidFill>
                  <a:srgbClr val="333333"/>
                </a:solidFill>
                <a:latin typeface="Trebuchet MS"/>
                <a:cs typeface="Trebuchet MS"/>
              </a:rPr>
              <a:t>la</a:t>
            </a:r>
            <a:r>
              <a:rPr dirty="0" sz="1400" spc="-30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>
                <a:solidFill>
                  <a:srgbClr val="333333"/>
                </a:solidFill>
                <a:latin typeface="Trebuchet MS"/>
                <a:cs typeface="Trebuchet MS"/>
              </a:rPr>
              <a:t>Banque</a:t>
            </a:r>
            <a:r>
              <a:rPr dirty="0" sz="1400" spc="-5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70">
                <a:solidFill>
                  <a:srgbClr val="333333"/>
                </a:solidFill>
                <a:latin typeface="Trebuchet MS"/>
                <a:cs typeface="Trebuchet MS"/>
              </a:rPr>
              <a:t>et</a:t>
            </a:r>
            <a:r>
              <a:rPr dirty="0" sz="1400" spc="-1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55">
                <a:solidFill>
                  <a:srgbClr val="333333"/>
                </a:solidFill>
                <a:latin typeface="Trebuchet MS"/>
                <a:cs typeface="Trebuchet MS"/>
              </a:rPr>
              <a:t>le</a:t>
            </a:r>
            <a:r>
              <a:rPr dirty="0" sz="1400" spc="-35">
                <a:solidFill>
                  <a:srgbClr val="333333"/>
                </a:solidFill>
                <a:latin typeface="Trebuchet MS"/>
                <a:cs typeface="Trebuchet MS"/>
              </a:rPr>
              <a:t> </a:t>
            </a:r>
            <a:r>
              <a:rPr dirty="0" sz="1400" spc="-10">
                <a:solidFill>
                  <a:srgbClr val="333333"/>
                </a:solidFill>
                <a:latin typeface="Trebuchet MS"/>
                <a:cs typeface="Trebuchet MS"/>
              </a:rPr>
              <a:t>récipiendaire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33044" y="4562855"/>
            <a:ext cx="10773410" cy="323215"/>
          </a:xfrm>
          <a:prstGeom prst="rect">
            <a:avLst/>
          </a:prstGeom>
          <a:solidFill>
            <a:srgbClr val="F1F1F1"/>
          </a:solidFill>
        </p:spPr>
        <p:txBody>
          <a:bodyPr wrap="square" lIns="0" tIns="1460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5"/>
              </a:spcBef>
            </a:pPr>
            <a:r>
              <a:rPr dirty="0" sz="1800" spc="60">
                <a:solidFill>
                  <a:srgbClr val="C00000"/>
                </a:solidFill>
                <a:latin typeface="Trebuchet MS"/>
                <a:cs typeface="Trebuchet MS"/>
              </a:rPr>
              <a:t>Soumission</a:t>
            </a:r>
            <a:r>
              <a:rPr dirty="0" sz="1800" spc="-75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C00000"/>
                </a:solidFill>
                <a:latin typeface="Trebuchet MS"/>
                <a:cs typeface="Trebuchet MS"/>
              </a:rPr>
              <a:t>au</a:t>
            </a:r>
            <a:r>
              <a:rPr dirty="0" sz="1800" spc="-7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C00000"/>
                </a:solidFill>
                <a:latin typeface="Trebuchet MS"/>
                <a:cs typeface="Trebuchet MS"/>
              </a:rPr>
              <a:t>conseil</a:t>
            </a:r>
            <a:r>
              <a:rPr dirty="0" sz="1800" spc="-85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dirty="0" sz="1800">
                <a:solidFill>
                  <a:srgbClr val="C00000"/>
                </a:solidFill>
                <a:latin typeface="Trebuchet MS"/>
                <a:cs typeface="Trebuchet MS"/>
              </a:rPr>
              <a:t>d</a:t>
            </a:r>
            <a:r>
              <a:rPr dirty="0" sz="1800" spc="-65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dirty="0" sz="1800" spc="-40">
                <a:solidFill>
                  <a:srgbClr val="C00000"/>
                </a:solidFill>
                <a:latin typeface="Trebuchet MS"/>
                <a:cs typeface="Trebuchet MS"/>
              </a:rPr>
              <a:t>’administration</a:t>
            </a:r>
            <a:r>
              <a:rPr dirty="0" sz="1800" spc="-65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dirty="0" sz="1800" spc="-10">
                <a:solidFill>
                  <a:srgbClr val="C00000"/>
                </a:solidFill>
                <a:latin typeface="Trebuchet MS"/>
                <a:cs typeface="Trebuchet MS"/>
              </a:rPr>
              <a:t>pour</a:t>
            </a:r>
            <a:r>
              <a:rPr dirty="0" sz="1800" spc="-70">
                <a:solidFill>
                  <a:srgbClr val="C00000"/>
                </a:solidFill>
                <a:latin typeface="Trebuchet MS"/>
                <a:cs typeface="Trebuchet MS"/>
              </a:rPr>
              <a:t> </a:t>
            </a:r>
            <a:r>
              <a:rPr dirty="0" sz="1800" spc="-10">
                <a:solidFill>
                  <a:srgbClr val="C00000"/>
                </a:solidFill>
                <a:latin typeface="Trebuchet MS"/>
                <a:cs typeface="Trebuchet MS"/>
              </a:rPr>
              <a:t>approbation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739128" y="5282184"/>
            <a:ext cx="2418715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109220" rIns="0" bIns="0" rtlCol="0" vert="horz">
            <a:spAutoFit/>
          </a:bodyPr>
          <a:lstStyle/>
          <a:p>
            <a:pPr marL="110489">
              <a:lnSpc>
                <a:spcPct val="100000"/>
              </a:lnSpc>
              <a:spcBef>
                <a:spcPts val="860"/>
              </a:spcBef>
            </a:pPr>
            <a:r>
              <a:rPr dirty="0" sz="2200">
                <a:solidFill>
                  <a:srgbClr val="FFFFFF"/>
                </a:solidFill>
                <a:latin typeface="Trebuchet MS"/>
                <a:cs typeface="Trebuchet MS"/>
              </a:rPr>
              <a:t>Suivi</a:t>
            </a:r>
            <a:r>
              <a:rPr dirty="0" sz="22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200" spc="-195">
                <a:solidFill>
                  <a:srgbClr val="FFFFFF"/>
                </a:solidFill>
                <a:latin typeface="Trebuchet MS"/>
                <a:cs typeface="Trebuchet MS"/>
              </a:rPr>
              <a:t>&amp;</a:t>
            </a:r>
            <a:r>
              <a:rPr dirty="0" sz="22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200" spc="-10">
                <a:solidFill>
                  <a:srgbClr val="FFFFFF"/>
                </a:solidFill>
                <a:latin typeface="Trebuchet MS"/>
                <a:cs typeface="Trebuchet MS"/>
              </a:rPr>
              <a:t>Evaluation</a:t>
            </a:r>
            <a:endParaRPr sz="2200">
              <a:latin typeface="Trebuchet MS"/>
              <a:cs typeface="Trebuchet MS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896111" y="5294376"/>
            <a:ext cx="2418715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109855" rIns="0" bIns="0" rtlCol="0" vert="horz">
            <a:spAutoFit/>
          </a:bodyPr>
          <a:lstStyle/>
          <a:p>
            <a:pPr marL="135255">
              <a:lnSpc>
                <a:spcPct val="100000"/>
              </a:lnSpc>
              <a:spcBef>
                <a:spcPts val="865"/>
              </a:spcBef>
            </a:pPr>
            <a:r>
              <a:rPr dirty="0" sz="2200" spc="-45">
                <a:solidFill>
                  <a:srgbClr val="FFFFFF"/>
                </a:solidFill>
                <a:latin typeface="Trebuchet MS"/>
                <a:cs typeface="Trebuchet MS"/>
              </a:rPr>
              <a:t>Entrée</a:t>
            </a:r>
            <a:r>
              <a:rPr dirty="0" sz="2200" spc="-1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20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dirty="0" sz="2200" spc="-1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2200" spc="-10">
                <a:solidFill>
                  <a:srgbClr val="FFFFFF"/>
                </a:solidFill>
                <a:latin typeface="Trebuchet MS"/>
                <a:cs typeface="Trebuchet MS"/>
              </a:rPr>
              <a:t>vigueur</a:t>
            </a:r>
            <a:endParaRPr sz="2200">
              <a:latin typeface="Trebuchet MS"/>
              <a:cs typeface="Trebuchet MS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9515856" y="5282184"/>
            <a:ext cx="2418715" cy="581025"/>
          </a:xfrm>
          <a:prstGeom prst="rect">
            <a:avLst/>
          </a:prstGeom>
          <a:solidFill>
            <a:srgbClr val="155F82"/>
          </a:solidFill>
        </p:spPr>
        <p:txBody>
          <a:bodyPr wrap="square" lIns="0" tIns="100965" rIns="0" bIns="0" rtlCol="0" vert="horz">
            <a:spAutoFit/>
          </a:bodyPr>
          <a:lstStyle/>
          <a:p>
            <a:pPr marL="739140">
              <a:lnSpc>
                <a:spcPct val="100000"/>
              </a:lnSpc>
              <a:spcBef>
                <a:spcPts val="795"/>
              </a:spcBef>
            </a:pPr>
            <a:r>
              <a:rPr dirty="0" sz="2300" spc="-10">
                <a:solidFill>
                  <a:srgbClr val="FFFFFF"/>
                </a:solidFill>
                <a:latin typeface="Trebuchet MS"/>
                <a:cs typeface="Trebuchet MS"/>
              </a:rPr>
              <a:t>Clôture</a:t>
            </a:r>
            <a:endParaRPr sz="23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939" y="86614"/>
            <a:ext cx="839787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0"/>
              <a:t>Autres</a:t>
            </a:r>
            <a:r>
              <a:rPr dirty="0" spc="-204"/>
              <a:t> </a:t>
            </a:r>
            <a:r>
              <a:rPr dirty="0"/>
              <a:t>fonds</a:t>
            </a:r>
            <a:r>
              <a:rPr dirty="0" spc="-195"/>
              <a:t> </a:t>
            </a:r>
            <a:r>
              <a:rPr dirty="0" spc="-185"/>
              <a:t>et</a:t>
            </a:r>
            <a:r>
              <a:rPr dirty="0" spc="-180"/>
              <a:t> </a:t>
            </a:r>
            <a:r>
              <a:rPr dirty="0" spc="-70"/>
              <a:t>enveloppes</a:t>
            </a:r>
            <a:r>
              <a:rPr dirty="0" spc="-175"/>
              <a:t> </a:t>
            </a:r>
            <a:r>
              <a:rPr dirty="0" spc="-114"/>
              <a:t>de</a:t>
            </a:r>
            <a:r>
              <a:rPr dirty="0" spc="-190"/>
              <a:t> </a:t>
            </a:r>
            <a:r>
              <a:rPr dirty="0" spc="-50"/>
              <a:t>la</a:t>
            </a:r>
            <a:r>
              <a:rPr dirty="0" spc="-195"/>
              <a:t> </a:t>
            </a:r>
            <a:r>
              <a:rPr dirty="0" spc="-25"/>
              <a:t>banque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839211" y="1488947"/>
            <a:ext cx="2498090" cy="904240"/>
          </a:xfrm>
          <a:prstGeom prst="rect">
            <a:avLst/>
          </a:prstGeom>
          <a:solidFill>
            <a:srgbClr val="85D469"/>
          </a:solidFill>
        </p:spPr>
        <p:txBody>
          <a:bodyPr wrap="square" lIns="0" tIns="159385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255"/>
              </a:spcBef>
            </a:pPr>
            <a:r>
              <a:rPr dirty="0" sz="1800" spc="50">
                <a:solidFill>
                  <a:srgbClr val="FFFFFF"/>
                </a:solidFill>
                <a:latin typeface="Calibri"/>
                <a:cs typeface="Calibri"/>
              </a:rPr>
              <a:t>Facilité</a:t>
            </a:r>
            <a:r>
              <a:rPr dirty="0" sz="1800" spc="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d’appui</a:t>
            </a:r>
            <a:r>
              <a:rPr dirty="0" sz="1800" spc="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85">
                <a:solidFill>
                  <a:srgbClr val="FFFFFF"/>
                </a:solidFill>
                <a:latin typeface="Calibri"/>
                <a:cs typeface="Calibri"/>
              </a:rPr>
              <a:t>à</a:t>
            </a:r>
            <a:r>
              <a:rPr dirty="0" sz="1800" spc="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4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transition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892807" y="3115055"/>
            <a:ext cx="2498090" cy="904240"/>
          </a:xfrm>
          <a:prstGeom prst="rect">
            <a:avLst/>
          </a:prstGeom>
          <a:solidFill>
            <a:srgbClr val="85D469"/>
          </a:solidFill>
        </p:spPr>
        <p:txBody>
          <a:bodyPr wrap="square" lIns="0" tIns="3429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70"/>
              </a:spcBef>
            </a:pPr>
            <a:endParaRPr sz="1800">
              <a:latin typeface="Times New Roman"/>
              <a:cs typeface="Times New Roman"/>
            </a:endParaRPr>
          </a:p>
          <a:p>
            <a:pPr marL="119380">
              <a:lnSpc>
                <a:spcPct val="100000"/>
              </a:lnSpc>
            </a:pPr>
            <a:r>
              <a:rPr dirty="0" sz="1800" spc="70">
                <a:solidFill>
                  <a:srgbClr val="FFFFFF"/>
                </a:solidFill>
                <a:latin typeface="Calibri"/>
                <a:cs typeface="Calibri"/>
              </a:rPr>
              <a:t>Climate</a:t>
            </a: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50">
                <a:solidFill>
                  <a:srgbClr val="FFFFFF"/>
                </a:solidFill>
                <a:latin typeface="Calibri"/>
                <a:cs typeface="Calibri"/>
              </a:rPr>
              <a:t>action</a:t>
            </a:r>
            <a:r>
              <a:rPr dirty="0" sz="1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window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179575" y="4742688"/>
            <a:ext cx="2499360" cy="904240"/>
          </a:xfrm>
          <a:prstGeom prst="rect">
            <a:avLst/>
          </a:prstGeom>
          <a:solidFill>
            <a:srgbClr val="85D469"/>
          </a:solidFill>
        </p:spPr>
        <p:txBody>
          <a:bodyPr wrap="square" lIns="0" tIns="15938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255"/>
              </a:spcBef>
            </a:pPr>
            <a:r>
              <a:rPr dirty="0" sz="1800" spc="55">
                <a:solidFill>
                  <a:srgbClr val="FFFFFF"/>
                </a:solidFill>
                <a:latin typeface="Calibri"/>
                <a:cs typeface="Calibri"/>
              </a:rPr>
              <a:t>Alliance</a:t>
            </a:r>
            <a:r>
              <a:rPr dirty="0" sz="18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for</a:t>
            </a:r>
            <a:r>
              <a:rPr dirty="0" sz="1800" spc="-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FFFFFF"/>
                </a:solidFill>
                <a:latin typeface="Calibri"/>
                <a:cs typeface="Calibri"/>
              </a:rPr>
              <a:t>Green</a:t>
            </a:r>
            <a:endParaRPr sz="18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</a:pPr>
            <a:r>
              <a:rPr dirty="0" sz="1800" spc="10">
                <a:solidFill>
                  <a:srgbClr val="FFFFFF"/>
                </a:solidFill>
                <a:latin typeface="Calibri"/>
                <a:cs typeface="Calibri"/>
              </a:rPr>
              <a:t>Infrastructure</a:t>
            </a:r>
            <a:r>
              <a:rPr dirty="0" sz="1800" spc="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1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dirty="0" sz="1800" spc="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Calibri"/>
                <a:cs typeface="Calibri"/>
              </a:rPr>
              <a:t>Africa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667243" y="1488947"/>
            <a:ext cx="2499360" cy="904240"/>
          </a:xfrm>
          <a:prstGeom prst="rect">
            <a:avLst/>
          </a:prstGeom>
          <a:solidFill>
            <a:srgbClr val="85D469"/>
          </a:solidFill>
        </p:spPr>
        <p:txBody>
          <a:bodyPr wrap="square" lIns="0" tIns="3365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65"/>
              </a:spcBef>
            </a:pPr>
            <a:endParaRPr sz="1800">
              <a:latin typeface="Times New Roman"/>
              <a:cs typeface="Times New Roman"/>
            </a:endParaRPr>
          </a:p>
          <a:p>
            <a:pPr marL="306705">
              <a:lnSpc>
                <a:spcPct val="100000"/>
              </a:lnSpc>
            </a:pPr>
            <a:r>
              <a:rPr dirty="0" sz="1800" spc="85">
                <a:solidFill>
                  <a:srgbClr val="FFFFFF"/>
                </a:solidFill>
                <a:latin typeface="Calibri"/>
                <a:cs typeface="Calibri"/>
              </a:rPr>
              <a:t>Special</a:t>
            </a:r>
            <a:r>
              <a:rPr dirty="0" sz="1800" spc="7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Relief</a:t>
            </a:r>
            <a:r>
              <a:rPr dirty="0" sz="1800" spc="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35">
                <a:solidFill>
                  <a:srgbClr val="FFFFFF"/>
                </a:solidFill>
                <a:latin typeface="Calibri"/>
                <a:cs typeface="Calibri"/>
              </a:rPr>
              <a:t>Fund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562343" y="3115055"/>
            <a:ext cx="2498090" cy="904240"/>
          </a:xfrm>
          <a:prstGeom prst="rect">
            <a:avLst/>
          </a:prstGeom>
          <a:solidFill>
            <a:srgbClr val="85D469"/>
          </a:solidFill>
        </p:spPr>
        <p:txBody>
          <a:bodyPr wrap="square" lIns="0" tIns="3429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70"/>
              </a:spcBef>
            </a:pPr>
            <a:endParaRPr sz="1800">
              <a:latin typeface="Times New Roman"/>
              <a:cs typeface="Times New Roman"/>
            </a:endParaRPr>
          </a:p>
          <a:p>
            <a:pPr marL="638175">
              <a:lnSpc>
                <a:spcPct val="100000"/>
              </a:lnSpc>
            </a:pPr>
            <a:r>
              <a:rPr dirty="0" sz="1800" spc="65">
                <a:solidFill>
                  <a:srgbClr val="FFFFFF"/>
                </a:solidFill>
                <a:latin typeface="Calibri"/>
                <a:cs typeface="Calibri"/>
              </a:rPr>
              <a:t>NEPAD-IPPF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5673852" y="4858511"/>
            <a:ext cx="2499360" cy="904240"/>
          </a:xfrm>
          <a:prstGeom prst="rect">
            <a:avLst/>
          </a:prstGeom>
          <a:solidFill>
            <a:srgbClr val="85D469"/>
          </a:solidFill>
        </p:spPr>
        <p:txBody>
          <a:bodyPr wrap="square" lIns="0" tIns="23495" rIns="0" bIns="0" rtlCol="0" vert="horz">
            <a:spAutoFit/>
          </a:bodyPr>
          <a:lstStyle/>
          <a:p>
            <a:pPr algn="ctr" marL="97155" marR="88900">
              <a:lnSpc>
                <a:spcPct val="100000"/>
              </a:lnSpc>
              <a:spcBef>
                <a:spcPts val="185"/>
              </a:spcBef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Middle</a:t>
            </a:r>
            <a:r>
              <a:rPr dirty="0" sz="18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65">
                <a:solidFill>
                  <a:srgbClr val="FFFFFF"/>
                </a:solidFill>
                <a:latin typeface="Calibri"/>
                <a:cs typeface="Calibri"/>
              </a:rPr>
              <a:t>Income</a:t>
            </a:r>
            <a:r>
              <a:rPr dirty="0" sz="18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40">
                <a:solidFill>
                  <a:srgbClr val="FFFFFF"/>
                </a:solidFill>
                <a:latin typeface="Calibri"/>
                <a:cs typeface="Calibri"/>
              </a:rPr>
              <a:t>Country </a:t>
            </a:r>
            <a:r>
              <a:rPr dirty="0" sz="1800" spc="45">
                <a:solidFill>
                  <a:srgbClr val="FFFFFF"/>
                </a:solidFill>
                <a:latin typeface="Calibri"/>
                <a:cs typeface="Calibri"/>
              </a:rPr>
              <a:t>Technical</a:t>
            </a:r>
            <a:r>
              <a:rPr dirty="0" sz="180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75">
                <a:solidFill>
                  <a:srgbClr val="FFFFFF"/>
                </a:solidFill>
                <a:latin typeface="Calibri"/>
                <a:cs typeface="Calibri"/>
              </a:rPr>
              <a:t>Assistance </a:t>
            </a:r>
            <a:r>
              <a:rPr dirty="0" sz="1800" spc="40">
                <a:solidFill>
                  <a:srgbClr val="FFFFFF"/>
                </a:solidFill>
                <a:latin typeface="Calibri"/>
                <a:cs typeface="Calibri"/>
              </a:rPr>
              <a:t>Fund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00"/>
              </a:spcBef>
            </a:pPr>
            <a:r>
              <a:rPr dirty="0" spc="-60"/>
              <a:t>Instruments</a:t>
            </a:r>
            <a:r>
              <a:rPr dirty="0" spc="-175"/>
              <a:t> </a:t>
            </a:r>
            <a:r>
              <a:rPr dirty="0" spc="-110"/>
              <a:t>de </a:t>
            </a:r>
            <a:r>
              <a:rPr dirty="0"/>
              <a:t>co-</a:t>
            </a:r>
            <a:r>
              <a:rPr dirty="0" spc="-60"/>
              <a:t>financement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435863" y="1232916"/>
            <a:ext cx="2499360" cy="904240"/>
          </a:xfrm>
          <a:prstGeom prst="rect">
            <a:avLst/>
          </a:prstGeom>
          <a:solidFill>
            <a:srgbClr val="3A7C22"/>
          </a:solidFill>
        </p:spPr>
        <p:txBody>
          <a:bodyPr wrap="square" lIns="0" tIns="3429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70"/>
              </a:spcBef>
            </a:pPr>
            <a:endParaRPr sz="1800">
              <a:latin typeface="Times New Roman"/>
              <a:cs typeface="Times New Roman"/>
            </a:endParaRPr>
          </a:p>
          <a:p>
            <a:pPr marL="675640">
              <a:lnSpc>
                <a:spcPct val="100000"/>
              </a:lnSpc>
            </a:pPr>
            <a:r>
              <a:rPr dirty="0" sz="1800">
                <a:solidFill>
                  <a:srgbClr val="FFFFFF"/>
                </a:solidFill>
                <a:latin typeface="Calibri"/>
                <a:cs typeface="Calibri"/>
              </a:rPr>
              <a:t>Trust</a:t>
            </a:r>
            <a:r>
              <a:rPr dirty="0" sz="18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800" spc="65">
                <a:solidFill>
                  <a:srgbClr val="FFFFFF"/>
                </a:solidFill>
                <a:latin typeface="Calibri"/>
                <a:cs typeface="Calibri"/>
              </a:rPr>
              <a:t>Funds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712208" y="1232916"/>
            <a:ext cx="2498090" cy="904240"/>
          </a:xfrm>
          <a:prstGeom prst="rect">
            <a:avLst/>
          </a:prstGeom>
          <a:solidFill>
            <a:srgbClr val="3A7C22"/>
          </a:solidFill>
        </p:spPr>
        <p:txBody>
          <a:bodyPr wrap="square" lIns="0" tIns="160020" rIns="0" bIns="0" rtlCol="0" vert="horz">
            <a:spAutoFit/>
          </a:bodyPr>
          <a:lstStyle/>
          <a:p>
            <a:pPr marL="613410">
              <a:lnSpc>
                <a:spcPct val="100000"/>
              </a:lnSpc>
              <a:spcBef>
                <a:spcPts val="1260"/>
              </a:spcBef>
            </a:pPr>
            <a:r>
              <a:rPr dirty="0" sz="1800" spc="125">
                <a:solidFill>
                  <a:srgbClr val="FFFFFF"/>
                </a:solidFill>
                <a:latin typeface="Calibri"/>
                <a:cs typeface="Calibri"/>
              </a:rPr>
              <a:t>Co-</a:t>
            </a:r>
            <a:r>
              <a:rPr dirty="0" sz="1800" spc="35">
                <a:solidFill>
                  <a:srgbClr val="FFFFFF"/>
                </a:solidFill>
                <a:latin typeface="Calibri"/>
                <a:cs typeface="Calibri"/>
              </a:rPr>
              <a:t>financing</a:t>
            </a:r>
            <a:endParaRPr sz="1800">
              <a:latin typeface="Calibri"/>
              <a:cs typeface="Calibri"/>
            </a:endParaRPr>
          </a:p>
          <a:p>
            <a:pPr marL="663575">
              <a:lnSpc>
                <a:spcPct val="100000"/>
              </a:lnSpc>
            </a:pPr>
            <a:r>
              <a:rPr dirty="0" sz="1800" spc="35">
                <a:solidFill>
                  <a:srgbClr val="FFFFFF"/>
                </a:solidFill>
                <a:latin typeface="Calibri"/>
                <a:cs typeface="Calibri"/>
              </a:rPr>
              <a:t>agreements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256776" y="1232916"/>
            <a:ext cx="2499360" cy="904240"/>
          </a:xfrm>
          <a:prstGeom prst="rect">
            <a:avLst/>
          </a:prstGeom>
          <a:solidFill>
            <a:srgbClr val="3A7C22"/>
          </a:solidFill>
        </p:spPr>
        <p:txBody>
          <a:bodyPr wrap="square" lIns="0" tIns="3429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70"/>
              </a:spcBef>
            </a:pPr>
            <a:endParaRPr sz="1800">
              <a:latin typeface="Times New Roman"/>
              <a:cs typeface="Times New Roman"/>
            </a:endParaRPr>
          </a:p>
          <a:p>
            <a:pPr algn="ctr" marL="3810">
              <a:lnSpc>
                <a:spcPct val="100000"/>
              </a:lnSpc>
            </a:pPr>
            <a:r>
              <a:rPr dirty="0" sz="1800" spc="-25">
                <a:solidFill>
                  <a:srgbClr val="FFFFFF"/>
                </a:solidFill>
                <a:latin typeface="Calibri"/>
                <a:cs typeface="Calibri"/>
              </a:rPr>
              <a:t>MOU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840486" y="2321814"/>
            <a:ext cx="2095500" cy="646430"/>
          </a:xfrm>
          <a:custGeom>
            <a:avLst/>
            <a:gdLst/>
            <a:ahLst/>
            <a:cxnLst/>
            <a:rect l="l" t="t" r="r" b="b"/>
            <a:pathLst>
              <a:path w="2095500" h="646430">
                <a:moveTo>
                  <a:pt x="0" y="646176"/>
                </a:moveTo>
                <a:lnTo>
                  <a:pt x="2095500" y="646176"/>
                </a:lnTo>
                <a:lnTo>
                  <a:pt x="2095500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ln w="190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1094333" y="2345182"/>
            <a:ext cx="158369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5880" indent="-291465">
              <a:lnSpc>
                <a:spcPct val="100000"/>
              </a:lnSpc>
              <a:spcBef>
                <a:spcPts val="100"/>
              </a:spcBef>
            </a:pPr>
            <a:r>
              <a:rPr dirty="0" sz="1200" spc="65">
                <a:latin typeface="Calibri"/>
                <a:cs typeface="Calibri"/>
              </a:rPr>
              <a:t>Canada-</a:t>
            </a:r>
            <a:r>
              <a:rPr dirty="0" sz="1200">
                <a:latin typeface="Calibri"/>
                <a:cs typeface="Calibri"/>
              </a:rPr>
              <a:t>AfDB</a:t>
            </a:r>
            <a:r>
              <a:rPr dirty="0" sz="1200" spc="175">
                <a:latin typeface="Calibri"/>
                <a:cs typeface="Calibri"/>
              </a:rPr>
              <a:t> </a:t>
            </a:r>
            <a:r>
              <a:rPr dirty="0" sz="1200" spc="40">
                <a:latin typeface="Calibri"/>
                <a:cs typeface="Calibri"/>
              </a:rPr>
              <a:t>Climate </a:t>
            </a:r>
            <a:r>
              <a:rPr dirty="0" sz="1200" spc="50">
                <a:latin typeface="Calibri"/>
                <a:cs typeface="Calibri"/>
              </a:rPr>
              <a:t>Change</a:t>
            </a:r>
            <a:r>
              <a:rPr dirty="0" sz="1200" spc="15">
                <a:latin typeface="Calibri"/>
                <a:cs typeface="Calibri"/>
              </a:rPr>
              <a:t> </a:t>
            </a:r>
            <a:r>
              <a:rPr dirty="0" sz="1200" spc="-20">
                <a:latin typeface="Calibri"/>
                <a:cs typeface="Calibri"/>
              </a:rPr>
              <a:t>Fund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 spc="100" b="1">
                <a:latin typeface="Calibri"/>
                <a:cs typeface="Calibri"/>
              </a:rPr>
              <a:t>CAD</a:t>
            </a:r>
            <a:r>
              <a:rPr dirty="0" sz="1200" spc="65" b="1">
                <a:latin typeface="Calibri"/>
                <a:cs typeface="Calibri"/>
              </a:rPr>
              <a:t> </a:t>
            </a:r>
            <a:r>
              <a:rPr dirty="0" sz="1200" spc="10" b="1">
                <a:latin typeface="Calibri"/>
                <a:cs typeface="Calibri"/>
              </a:rPr>
              <a:t>133</a:t>
            </a:r>
            <a:r>
              <a:rPr dirty="0" sz="1200" spc="55" b="1">
                <a:latin typeface="Calibri"/>
                <a:cs typeface="Calibri"/>
              </a:rPr>
              <a:t> </a:t>
            </a:r>
            <a:r>
              <a:rPr dirty="0" sz="1200" spc="10" b="1">
                <a:latin typeface="Calibri"/>
                <a:cs typeface="Calibri"/>
              </a:rPr>
              <a:t>million</a:t>
            </a:r>
            <a:r>
              <a:rPr dirty="0" sz="1200" spc="50" b="1">
                <a:latin typeface="Calibri"/>
                <a:cs typeface="Calibri"/>
              </a:rPr>
              <a:t> </a:t>
            </a:r>
            <a:r>
              <a:rPr dirty="0" sz="1200" spc="65" b="1">
                <a:latin typeface="Calibri"/>
                <a:cs typeface="Calibri"/>
              </a:rPr>
              <a:t>Funds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840486" y="3150870"/>
            <a:ext cx="2095500" cy="646430"/>
          </a:xfrm>
          <a:custGeom>
            <a:avLst/>
            <a:gdLst/>
            <a:ahLst/>
            <a:cxnLst/>
            <a:rect l="l" t="t" r="r" b="b"/>
            <a:pathLst>
              <a:path w="2095500" h="646429">
                <a:moveTo>
                  <a:pt x="0" y="646176"/>
                </a:moveTo>
                <a:lnTo>
                  <a:pt x="2095500" y="646176"/>
                </a:lnTo>
                <a:lnTo>
                  <a:pt x="2095500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ln w="190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015085" y="3177921"/>
            <a:ext cx="1743075" cy="5727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Sustainable</a:t>
            </a:r>
            <a:r>
              <a:rPr dirty="0" sz="1200" spc="-2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Energy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Fund</a:t>
            </a:r>
            <a:r>
              <a:rPr dirty="0" sz="1200" spc="-15">
                <a:latin typeface="Calibri"/>
                <a:cs typeface="Calibri"/>
              </a:rPr>
              <a:t> </a:t>
            </a:r>
            <a:r>
              <a:rPr dirty="0" sz="1200" spc="-25">
                <a:latin typeface="Calibri"/>
                <a:cs typeface="Calibri"/>
              </a:rPr>
              <a:t>for </a:t>
            </a:r>
            <a:r>
              <a:rPr dirty="0" sz="1200">
                <a:latin typeface="Calibri"/>
                <a:cs typeface="Calibri"/>
              </a:rPr>
              <a:t>Africa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(SEFA)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ts val="1430"/>
              </a:lnSpc>
            </a:pPr>
            <a:r>
              <a:rPr dirty="0" sz="1200" b="1">
                <a:latin typeface="Calibri"/>
                <a:cs typeface="Calibri"/>
              </a:rPr>
              <a:t>USD</a:t>
            </a:r>
            <a:r>
              <a:rPr dirty="0" sz="1200" spc="-5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467</a:t>
            </a:r>
            <a:r>
              <a:rPr dirty="0" sz="1200" spc="-10" b="1">
                <a:latin typeface="Calibri"/>
                <a:cs typeface="Calibri"/>
              </a:rPr>
              <a:t> million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840486" y="3981450"/>
            <a:ext cx="2095500" cy="645160"/>
          </a:xfrm>
          <a:custGeom>
            <a:avLst/>
            <a:gdLst/>
            <a:ahLst/>
            <a:cxnLst/>
            <a:rect l="l" t="t" r="r" b="b"/>
            <a:pathLst>
              <a:path w="2095500" h="645160">
                <a:moveTo>
                  <a:pt x="0" y="644651"/>
                </a:moveTo>
                <a:lnTo>
                  <a:pt x="2095500" y="644651"/>
                </a:lnTo>
                <a:lnTo>
                  <a:pt x="2095500" y="0"/>
                </a:lnTo>
                <a:lnTo>
                  <a:pt x="0" y="0"/>
                </a:lnTo>
                <a:lnTo>
                  <a:pt x="0" y="644651"/>
                </a:lnTo>
                <a:close/>
              </a:path>
            </a:pathLst>
          </a:custGeom>
          <a:ln w="190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1216253" y="4098797"/>
            <a:ext cx="1340485" cy="389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435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African</a:t>
            </a:r>
            <a:r>
              <a:rPr dirty="0" sz="1200" spc="-3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Water</a:t>
            </a:r>
            <a:r>
              <a:rPr dirty="0" sz="1200" spc="-5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Facility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ts val="1435"/>
              </a:lnSpc>
            </a:pPr>
            <a:r>
              <a:rPr dirty="0" sz="1200" b="1">
                <a:latin typeface="Calibri"/>
                <a:cs typeface="Calibri"/>
              </a:rPr>
              <a:t>EUR</a:t>
            </a:r>
            <a:r>
              <a:rPr dirty="0" sz="1200" spc="-10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184</a:t>
            </a:r>
            <a:r>
              <a:rPr dirty="0" sz="1200" spc="-15" b="1">
                <a:latin typeface="Calibri"/>
                <a:cs typeface="Calibri"/>
              </a:rPr>
              <a:t> </a:t>
            </a:r>
            <a:r>
              <a:rPr dirty="0" sz="1200" spc="-10" b="1">
                <a:latin typeface="Calibri"/>
                <a:cs typeface="Calibri"/>
              </a:rPr>
              <a:t>million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840486" y="4813553"/>
            <a:ext cx="2095500" cy="645160"/>
          </a:xfrm>
          <a:custGeom>
            <a:avLst/>
            <a:gdLst/>
            <a:ahLst/>
            <a:cxnLst/>
            <a:rect l="l" t="t" r="r" b="b"/>
            <a:pathLst>
              <a:path w="2095500" h="645160">
                <a:moveTo>
                  <a:pt x="0" y="644652"/>
                </a:moveTo>
                <a:lnTo>
                  <a:pt x="2095500" y="644652"/>
                </a:lnTo>
                <a:lnTo>
                  <a:pt x="2095500" y="0"/>
                </a:lnTo>
                <a:lnTo>
                  <a:pt x="0" y="0"/>
                </a:lnTo>
                <a:lnTo>
                  <a:pt x="0" y="644652"/>
                </a:lnTo>
                <a:close/>
              </a:path>
            </a:pathLst>
          </a:custGeom>
          <a:ln w="190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932789" y="4837303"/>
            <a:ext cx="190881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Trust</a:t>
            </a:r>
            <a:r>
              <a:rPr dirty="0" sz="1200" spc="6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Fund</a:t>
            </a:r>
            <a:r>
              <a:rPr dirty="0" sz="1200" spc="8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for</a:t>
            </a:r>
            <a:r>
              <a:rPr dirty="0" sz="1200" spc="60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African</a:t>
            </a:r>
            <a:r>
              <a:rPr dirty="0" sz="1200" spc="7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Private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10">
                <a:latin typeface="Calibri"/>
                <a:cs typeface="Calibri"/>
              </a:rPr>
              <a:t>Sector</a:t>
            </a:r>
            <a:r>
              <a:rPr dirty="0" sz="1200" spc="170">
                <a:latin typeface="Calibri"/>
                <a:cs typeface="Calibri"/>
              </a:rPr>
              <a:t> </a:t>
            </a:r>
            <a:r>
              <a:rPr dirty="0" sz="1200" spc="40">
                <a:latin typeface="Calibri"/>
                <a:cs typeface="Calibri"/>
              </a:rPr>
              <a:t>Assistance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95" b="1">
                <a:latin typeface="Calibri"/>
                <a:cs typeface="Calibri"/>
              </a:rPr>
              <a:t>USD</a:t>
            </a:r>
            <a:r>
              <a:rPr dirty="0" sz="1200" b="1">
                <a:latin typeface="Calibri"/>
                <a:cs typeface="Calibri"/>
              </a:rPr>
              <a:t> 121 </a:t>
            </a:r>
            <a:r>
              <a:rPr dirty="0" sz="1200" spc="-10" b="1">
                <a:latin typeface="Calibri"/>
                <a:cs typeface="Calibri"/>
              </a:rPr>
              <a:t>million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5116829" y="2321814"/>
            <a:ext cx="2094230" cy="646430"/>
          </a:xfrm>
          <a:custGeom>
            <a:avLst/>
            <a:gdLst/>
            <a:ahLst/>
            <a:cxnLst/>
            <a:rect l="l" t="t" r="r" b="b"/>
            <a:pathLst>
              <a:path w="2094229" h="646430">
                <a:moveTo>
                  <a:pt x="0" y="646176"/>
                </a:moveTo>
                <a:lnTo>
                  <a:pt x="2093976" y="646176"/>
                </a:lnTo>
                <a:lnTo>
                  <a:pt x="2093976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ln w="190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5526404" y="2348229"/>
            <a:ext cx="1273175" cy="5727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700" marR="5080" indent="635">
              <a:lnSpc>
                <a:spcPct val="99600"/>
              </a:lnSpc>
              <a:spcBef>
                <a:spcPts val="105"/>
              </a:spcBef>
            </a:pPr>
            <a:r>
              <a:rPr dirty="0" sz="1200">
                <a:latin typeface="Calibri"/>
                <a:cs typeface="Calibri"/>
              </a:rPr>
              <a:t>Japan</a:t>
            </a:r>
            <a:r>
              <a:rPr dirty="0" sz="1200" spc="-2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International Cooperation</a:t>
            </a:r>
            <a:r>
              <a:rPr dirty="0" sz="1200" spc="1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Agency </a:t>
            </a:r>
            <a:r>
              <a:rPr dirty="0" sz="1200" b="1">
                <a:latin typeface="Calibri"/>
                <a:cs typeface="Calibri"/>
              </a:rPr>
              <a:t>USD</a:t>
            </a:r>
            <a:r>
              <a:rPr dirty="0" sz="1200" spc="-5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4</a:t>
            </a:r>
            <a:r>
              <a:rPr dirty="0" sz="1200" spc="-10" b="1">
                <a:latin typeface="Calibri"/>
                <a:cs typeface="Calibri"/>
              </a:rPr>
              <a:t> billion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5116829" y="3150870"/>
            <a:ext cx="2094230" cy="646430"/>
          </a:xfrm>
          <a:custGeom>
            <a:avLst/>
            <a:gdLst/>
            <a:ahLst/>
            <a:cxnLst/>
            <a:rect l="l" t="t" r="r" b="b"/>
            <a:pathLst>
              <a:path w="2094229" h="646429">
                <a:moveTo>
                  <a:pt x="0" y="646176"/>
                </a:moveTo>
                <a:lnTo>
                  <a:pt x="2093976" y="646176"/>
                </a:lnTo>
                <a:lnTo>
                  <a:pt x="2093976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ln w="190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5485257" y="3174872"/>
            <a:ext cx="135572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0"/>
              </a:spcBef>
            </a:pPr>
            <a:r>
              <a:rPr dirty="0" sz="1200" spc="10">
                <a:latin typeface="Calibri"/>
                <a:cs typeface="Calibri"/>
              </a:rPr>
              <a:t>Agence</a:t>
            </a:r>
            <a:r>
              <a:rPr dirty="0" sz="1200" spc="200">
                <a:latin typeface="Calibri"/>
                <a:cs typeface="Calibri"/>
              </a:rPr>
              <a:t> </a:t>
            </a:r>
            <a:r>
              <a:rPr dirty="0" sz="1200" spc="10">
                <a:latin typeface="Calibri"/>
                <a:cs typeface="Calibri"/>
              </a:rPr>
              <a:t>française</a:t>
            </a:r>
            <a:r>
              <a:rPr dirty="0" sz="1200" spc="185">
                <a:latin typeface="Calibri"/>
                <a:cs typeface="Calibri"/>
              </a:rPr>
              <a:t> </a:t>
            </a:r>
            <a:r>
              <a:rPr dirty="0" sz="1200" spc="-25">
                <a:latin typeface="Calibri"/>
                <a:cs typeface="Calibri"/>
              </a:rPr>
              <a:t>de </a:t>
            </a:r>
            <a:r>
              <a:rPr dirty="0" sz="1200" spc="-10">
                <a:latin typeface="Calibri"/>
                <a:cs typeface="Calibri"/>
              </a:rPr>
              <a:t>développement</a:t>
            </a:r>
            <a:r>
              <a:rPr dirty="0" sz="1200" spc="500">
                <a:latin typeface="Calibri"/>
                <a:cs typeface="Calibri"/>
              </a:rPr>
              <a:t>  </a:t>
            </a:r>
            <a:r>
              <a:rPr dirty="0" sz="1200" spc="70" b="1">
                <a:latin typeface="Calibri"/>
                <a:cs typeface="Calibri"/>
              </a:rPr>
              <a:t>EUR</a:t>
            </a:r>
            <a:r>
              <a:rPr dirty="0" sz="1200" spc="-10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2</a:t>
            </a:r>
            <a:r>
              <a:rPr dirty="0" sz="1200" spc="-10" b="1">
                <a:latin typeface="Calibri"/>
                <a:cs typeface="Calibri"/>
              </a:rPr>
              <a:t> billion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5116829" y="3981450"/>
            <a:ext cx="2094230" cy="645160"/>
          </a:xfrm>
          <a:custGeom>
            <a:avLst/>
            <a:gdLst/>
            <a:ahLst/>
            <a:cxnLst/>
            <a:rect l="l" t="t" r="r" b="b"/>
            <a:pathLst>
              <a:path w="2094229" h="645160">
                <a:moveTo>
                  <a:pt x="0" y="644651"/>
                </a:moveTo>
                <a:lnTo>
                  <a:pt x="2093976" y="644651"/>
                </a:lnTo>
                <a:lnTo>
                  <a:pt x="2093976" y="0"/>
                </a:lnTo>
                <a:lnTo>
                  <a:pt x="0" y="0"/>
                </a:lnTo>
                <a:lnTo>
                  <a:pt x="0" y="644651"/>
                </a:lnTo>
                <a:close/>
              </a:path>
            </a:pathLst>
          </a:custGeom>
          <a:ln w="19049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5459348" y="4098797"/>
            <a:ext cx="1407795" cy="3898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435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European</a:t>
            </a:r>
            <a:r>
              <a:rPr dirty="0" sz="1200" spc="-60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Commission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ts val="1435"/>
              </a:lnSpc>
            </a:pPr>
            <a:r>
              <a:rPr dirty="0" sz="1200" b="1">
                <a:latin typeface="Calibri"/>
                <a:cs typeface="Calibri"/>
              </a:rPr>
              <a:t>EUR</a:t>
            </a:r>
            <a:r>
              <a:rPr dirty="0" sz="1200" spc="-5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1</a:t>
            </a:r>
            <a:r>
              <a:rPr dirty="0" sz="1200" spc="-5" b="1">
                <a:latin typeface="Calibri"/>
                <a:cs typeface="Calibri"/>
              </a:rPr>
              <a:t> </a:t>
            </a:r>
            <a:r>
              <a:rPr dirty="0" sz="1200" spc="-10" b="1">
                <a:latin typeface="Calibri"/>
                <a:cs typeface="Calibri"/>
              </a:rPr>
              <a:t>billion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5116829" y="4813553"/>
            <a:ext cx="2094230" cy="645160"/>
          </a:xfrm>
          <a:custGeom>
            <a:avLst/>
            <a:gdLst/>
            <a:ahLst/>
            <a:cxnLst/>
            <a:rect l="l" t="t" r="r" b="b"/>
            <a:pathLst>
              <a:path w="2094229" h="645160">
                <a:moveTo>
                  <a:pt x="0" y="644652"/>
                </a:moveTo>
                <a:lnTo>
                  <a:pt x="2093976" y="644652"/>
                </a:lnTo>
                <a:lnTo>
                  <a:pt x="2093976" y="0"/>
                </a:lnTo>
                <a:lnTo>
                  <a:pt x="0" y="0"/>
                </a:lnTo>
                <a:lnTo>
                  <a:pt x="0" y="644652"/>
                </a:lnTo>
                <a:close/>
              </a:path>
            </a:pathLst>
          </a:custGeom>
          <a:ln w="19049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5434965" y="4840351"/>
            <a:ext cx="1456690" cy="5727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Korea-</a:t>
            </a:r>
            <a:r>
              <a:rPr dirty="0" sz="1200">
                <a:latin typeface="Calibri"/>
                <a:cs typeface="Calibri"/>
              </a:rPr>
              <a:t>Africa</a:t>
            </a:r>
            <a:r>
              <a:rPr dirty="0" sz="1200" spc="-45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Energy Investment Framework </a:t>
            </a:r>
            <a:r>
              <a:rPr dirty="0" sz="1200" b="1">
                <a:latin typeface="Calibri"/>
                <a:cs typeface="Calibri"/>
              </a:rPr>
              <a:t>USD</a:t>
            </a:r>
            <a:r>
              <a:rPr dirty="0" sz="1200" spc="-5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600</a:t>
            </a:r>
            <a:r>
              <a:rPr dirty="0" sz="1200" spc="-10" b="1">
                <a:latin typeface="Calibri"/>
                <a:cs typeface="Calibri"/>
              </a:rPr>
              <a:t> million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5116829" y="5625846"/>
            <a:ext cx="2094230" cy="843280"/>
          </a:xfrm>
          <a:custGeom>
            <a:avLst/>
            <a:gdLst/>
            <a:ahLst/>
            <a:cxnLst/>
            <a:rect l="l" t="t" r="r" b="b"/>
            <a:pathLst>
              <a:path w="2094229" h="843279">
                <a:moveTo>
                  <a:pt x="0" y="842771"/>
                </a:moveTo>
                <a:lnTo>
                  <a:pt x="2093976" y="842771"/>
                </a:lnTo>
                <a:lnTo>
                  <a:pt x="2093976" y="0"/>
                </a:lnTo>
                <a:lnTo>
                  <a:pt x="0" y="0"/>
                </a:lnTo>
                <a:lnTo>
                  <a:pt x="0" y="842771"/>
                </a:lnTo>
                <a:close/>
              </a:path>
            </a:pathLst>
          </a:custGeom>
          <a:ln w="190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5398389" y="5656884"/>
            <a:ext cx="1529715" cy="757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Calibri"/>
                <a:cs typeface="Calibri"/>
              </a:rPr>
              <a:t>People’s</a:t>
            </a:r>
            <a:r>
              <a:rPr dirty="0" sz="1200" spc="114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Bank</a:t>
            </a:r>
            <a:r>
              <a:rPr dirty="0" sz="1200" spc="13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of</a:t>
            </a:r>
            <a:r>
              <a:rPr dirty="0" sz="1200" spc="110">
                <a:latin typeface="Calibri"/>
                <a:cs typeface="Calibri"/>
              </a:rPr>
              <a:t> </a:t>
            </a:r>
            <a:r>
              <a:rPr dirty="0" sz="1200" spc="50">
                <a:latin typeface="Calibri"/>
                <a:cs typeface="Calibri"/>
              </a:rPr>
              <a:t>China </a:t>
            </a:r>
            <a:r>
              <a:rPr dirty="0" sz="1200">
                <a:latin typeface="Calibri"/>
                <a:cs typeface="Calibri"/>
              </a:rPr>
              <a:t>(Africa</a:t>
            </a:r>
            <a:r>
              <a:rPr dirty="0" sz="1200" spc="100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Growing Together</a:t>
            </a:r>
            <a:r>
              <a:rPr dirty="0" sz="1200" spc="95">
                <a:latin typeface="Calibri"/>
                <a:cs typeface="Calibri"/>
              </a:rPr>
              <a:t> </a:t>
            </a:r>
            <a:r>
              <a:rPr dirty="0" sz="1200">
                <a:latin typeface="Calibri"/>
                <a:cs typeface="Calibri"/>
              </a:rPr>
              <a:t>Fund</a:t>
            </a:r>
            <a:r>
              <a:rPr dirty="0" sz="1200" spc="70">
                <a:latin typeface="Calibri"/>
                <a:cs typeface="Calibri"/>
              </a:rPr>
              <a:t> </a:t>
            </a:r>
            <a:r>
              <a:rPr dirty="0" sz="1200" spc="-20">
                <a:latin typeface="Calibri"/>
                <a:cs typeface="Calibri"/>
              </a:rPr>
              <a:t>AGTF) </a:t>
            </a:r>
            <a:r>
              <a:rPr dirty="0" sz="1200" spc="95" b="1">
                <a:latin typeface="Calibri"/>
                <a:cs typeface="Calibri"/>
              </a:rPr>
              <a:t>USD</a:t>
            </a:r>
            <a:r>
              <a:rPr dirty="0" sz="1200" spc="-15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2</a:t>
            </a:r>
            <a:r>
              <a:rPr dirty="0" sz="1200" spc="-15" b="1">
                <a:latin typeface="Calibri"/>
                <a:cs typeface="Calibri"/>
              </a:rPr>
              <a:t> </a:t>
            </a:r>
            <a:r>
              <a:rPr dirty="0" sz="1200" spc="-10" b="1">
                <a:latin typeface="Calibri"/>
                <a:cs typeface="Calibri"/>
              </a:rPr>
              <a:t>billion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5" name="object 25" descr=""/>
          <p:cNvSpPr/>
          <p:nvPr/>
        </p:nvSpPr>
        <p:spPr>
          <a:xfrm>
            <a:off x="9662921" y="2321814"/>
            <a:ext cx="2094230" cy="646430"/>
          </a:xfrm>
          <a:custGeom>
            <a:avLst/>
            <a:gdLst/>
            <a:ahLst/>
            <a:cxnLst/>
            <a:rect l="l" t="t" r="r" b="b"/>
            <a:pathLst>
              <a:path w="2094229" h="646430">
                <a:moveTo>
                  <a:pt x="0" y="646176"/>
                </a:moveTo>
                <a:lnTo>
                  <a:pt x="2093976" y="646176"/>
                </a:lnTo>
                <a:lnTo>
                  <a:pt x="2093976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ln w="190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9997820" y="2345182"/>
            <a:ext cx="1423035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50">
                <a:latin typeface="Calibri"/>
                <a:cs typeface="Calibri"/>
              </a:rPr>
              <a:t>Islamic</a:t>
            </a:r>
            <a:r>
              <a:rPr dirty="0" sz="1200">
                <a:latin typeface="Calibri"/>
                <a:cs typeface="Calibri"/>
              </a:rPr>
              <a:t> </a:t>
            </a:r>
            <a:r>
              <a:rPr dirty="0" sz="1200" spc="-10">
                <a:latin typeface="Calibri"/>
                <a:cs typeface="Calibri"/>
              </a:rPr>
              <a:t>Development </a:t>
            </a:r>
            <a:r>
              <a:rPr dirty="0" sz="1200" spc="-20">
                <a:latin typeface="Calibri"/>
                <a:cs typeface="Calibri"/>
              </a:rPr>
              <a:t>Bank</a:t>
            </a:r>
            <a:endParaRPr sz="12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1200" spc="90" b="1">
                <a:latin typeface="Calibri"/>
                <a:cs typeface="Calibri"/>
              </a:rPr>
              <a:t>USD</a:t>
            </a:r>
            <a:r>
              <a:rPr dirty="0" sz="1200" spc="-15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2</a:t>
            </a:r>
            <a:r>
              <a:rPr dirty="0" sz="1200" spc="-10" b="1">
                <a:latin typeface="Calibri"/>
                <a:cs typeface="Calibri"/>
              </a:rPr>
              <a:t> billion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 descr=""/>
          <p:cNvSpPr/>
          <p:nvPr/>
        </p:nvSpPr>
        <p:spPr>
          <a:xfrm>
            <a:off x="9662921" y="3150870"/>
            <a:ext cx="2094230" cy="646430"/>
          </a:xfrm>
          <a:custGeom>
            <a:avLst/>
            <a:gdLst/>
            <a:ahLst/>
            <a:cxnLst/>
            <a:rect l="l" t="t" r="r" b="b"/>
            <a:pathLst>
              <a:path w="2094229" h="646429">
                <a:moveTo>
                  <a:pt x="0" y="646176"/>
                </a:moveTo>
                <a:lnTo>
                  <a:pt x="2093976" y="646176"/>
                </a:lnTo>
                <a:lnTo>
                  <a:pt x="2093976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ln w="19050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 txBox="1"/>
          <p:nvPr/>
        </p:nvSpPr>
        <p:spPr>
          <a:xfrm>
            <a:off x="10352913" y="3359277"/>
            <a:ext cx="7137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Calibri"/>
                <a:cs typeface="Calibri"/>
              </a:rPr>
              <a:t>OPEC</a:t>
            </a:r>
            <a:r>
              <a:rPr dirty="0" sz="1200" spc="-55" b="1">
                <a:latin typeface="Calibri"/>
                <a:cs typeface="Calibri"/>
              </a:rPr>
              <a:t> </a:t>
            </a:r>
            <a:r>
              <a:rPr dirty="0" sz="1200" spc="-20" b="1">
                <a:latin typeface="Calibri"/>
                <a:cs typeface="Calibri"/>
              </a:rPr>
              <a:t>Fund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 descr=""/>
          <p:cNvSpPr/>
          <p:nvPr/>
        </p:nvSpPr>
        <p:spPr>
          <a:xfrm>
            <a:off x="9662921" y="3981450"/>
            <a:ext cx="2094230" cy="645160"/>
          </a:xfrm>
          <a:custGeom>
            <a:avLst/>
            <a:gdLst/>
            <a:ahLst/>
            <a:cxnLst/>
            <a:rect l="l" t="t" r="r" b="b"/>
            <a:pathLst>
              <a:path w="2094229" h="645160">
                <a:moveTo>
                  <a:pt x="0" y="644651"/>
                </a:moveTo>
                <a:lnTo>
                  <a:pt x="2093976" y="644651"/>
                </a:lnTo>
                <a:lnTo>
                  <a:pt x="2093976" y="0"/>
                </a:lnTo>
                <a:lnTo>
                  <a:pt x="0" y="0"/>
                </a:lnTo>
                <a:lnTo>
                  <a:pt x="0" y="644651"/>
                </a:lnTo>
                <a:close/>
              </a:path>
            </a:pathLst>
          </a:custGeom>
          <a:ln w="19049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 descr=""/>
          <p:cNvSpPr txBox="1"/>
          <p:nvPr/>
        </p:nvSpPr>
        <p:spPr>
          <a:xfrm>
            <a:off x="10134981" y="4190238"/>
            <a:ext cx="11474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Calibri"/>
                <a:cs typeface="Calibri"/>
              </a:rPr>
              <a:t>China</a:t>
            </a:r>
            <a:r>
              <a:rPr dirty="0" sz="1200" spc="-35" b="1">
                <a:latin typeface="Calibri"/>
                <a:cs typeface="Calibri"/>
              </a:rPr>
              <a:t> </a:t>
            </a:r>
            <a:r>
              <a:rPr dirty="0" sz="1200" b="1">
                <a:latin typeface="Calibri"/>
                <a:cs typeface="Calibri"/>
              </a:rPr>
              <a:t>EXIM</a:t>
            </a:r>
            <a:r>
              <a:rPr dirty="0" sz="1200" spc="-15" b="1">
                <a:latin typeface="Calibri"/>
                <a:cs typeface="Calibri"/>
              </a:rPr>
              <a:t> </a:t>
            </a:r>
            <a:r>
              <a:rPr dirty="0" sz="1200" spc="-20" b="1">
                <a:latin typeface="Calibri"/>
                <a:cs typeface="Calibri"/>
              </a:rPr>
              <a:t>BANK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 descr=""/>
          <p:cNvSpPr/>
          <p:nvPr/>
        </p:nvSpPr>
        <p:spPr>
          <a:xfrm>
            <a:off x="9662921" y="4813553"/>
            <a:ext cx="2094230" cy="645160"/>
          </a:xfrm>
          <a:custGeom>
            <a:avLst/>
            <a:gdLst/>
            <a:ahLst/>
            <a:cxnLst/>
            <a:rect l="l" t="t" r="r" b="b"/>
            <a:pathLst>
              <a:path w="2094229" h="645160">
                <a:moveTo>
                  <a:pt x="0" y="644652"/>
                </a:moveTo>
                <a:lnTo>
                  <a:pt x="2093976" y="644652"/>
                </a:lnTo>
                <a:lnTo>
                  <a:pt x="2093976" y="0"/>
                </a:lnTo>
                <a:lnTo>
                  <a:pt x="0" y="0"/>
                </a:lnTo>
                <a:lnTo>
                  <a:pt x="0" y="644652"/>
                </a:lnTo>
                <a:close/>
              </a:path>
            </a:pathLst>
          </a:custGeom>
          <a:ln w="19049">
            <a:solidFill>
              <a:srgbClr val="3A7C2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 txBox="1"/>
          <p:nvPr/>
        </p:nvSpPr>
        <p:spPr>
          <a:xfrm>
            <a:off x="10384917" y="5019878"/>
            <a:ext cx="64897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Calibri"/>
                <a:cs typeface="Calibri"/>
              </a:rPr>
              <a:t>Microsoft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33" name="object 3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1084" y="2473451"/>
            <a:ext cx="641604" cy="365760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8536" y="3278123"/>
            <a:ext cx="435864" cy="431292"/>
          </a:xfrm>
          <a:prstGeom prst="rect">
            <a:avLst/>
          </a:prstGeom>
        </p:spPr>
      </p:pic>
      <p:pic>
        <p:nvPicPr>
          <p:cNvPr id="35" name="object 3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6200" y="4136135"/>
            <a:ext cx="900684" cy="342900"/>
          </a:xfrm>
          <a:prstGeom prst="rect">
            <a:avLst/>
          </a:prstGeom>
        </p:spPr>
      </p:pic>
      <p:pic>
        <p:nvPicPr>
          <p:cNvPr id="36" name="object 3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9184" y="4930140"/>
            <a:ext cx="565404" cy="461772"/>
          </a:xfrm>
          <a:prstGeom prst="rect">
            <a:avLst/>
          </a:prstGeom>
        </p:spPr>
      </p:pic>
      <p:pic>
        <p:nvPicPr>
          <p:cNvPr id="37" name="object 3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625340" y="2406395"/>
            <a:ext cx="589788" cy="475488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390644" y="3253740"/>
            <a:ext cx="848868" cy="350520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536947" y="4050791"/>
            <a:ext cx="644651" cy="428244"/>
          </a:xfrm>
          <a:prstGeom prst="rect">
            <a:avLst/>
          </a:prstGeom>
        </p:spPr>
      </p:pic>
      <p:pic>
        <p:nvPicPr>
          <p:cNvPr id="40" name="object 4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300728" y="4925567"/>
            <a:ext cx="1028700" cy="428244"/>
          </a:xfrm>
          <a:prstGeom prst="rect">
            <a:avLst/>
          </a:prstGeom>
        </p:spPr>
      </p:pic>
      <p:pic>
        <p:nvPicPr>
          <p:cNvPr id="41" name="object 4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445508" y="5792723"/>
            <a:ext cx="762000" cy="507491"/>
          </a:xfrm>
          <a:prstGeom prst="rect">
            <a:avLst/>
          </a:prstGeom>
        </p:spPr>
      </p:pic>
      <p:pic>
        <p:nvPicPr>
          <p:cNvPr id="42" name="object 4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256776" y="2473451"/>
            <a:ext cx="589787" cy="307848"/>
          </a:xfrm>
          <a:prstGeom prst="rect">
            <a:avLst/>
          </a:prstGeom>
        </p:spPr>
      </p:pic>
      <p:pic>
        <p:nvPicPr>
          <p:cNvPr id="43" name="object 4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9256776" y="3201923"/>
            <a:ext cx="589787" cy="519683"/>
          </a:xfrm>
          <a:prstGeom prst="rect">
            <a:avLst/>
          </a:prstGeom>
        </p:spPr>
      </p:pic>
      <p:pic>
        <p:nvPicPr>
          <p:cNvPr id="44" name="object 4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014459" y="4076700"/>
            <a:ext cx="754379" cy="423672"/>
          </a:xfrm>
          <a:prstGeom prst="rect">
            <a:avLst/>
          </a:prstGeom>
        </p:spPr>
      </p:pic>
      <p:pic>
        <p:nvPicPr>
          <p:cNvPr id="45" name="object 4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9300971" y="4860035"/>
            <a:ext cx="502920" cy="53187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134112"/>
            <a:ext cx="10515600" cy="581025"/>
          </a:xfrm>
          <a:custGeom>
            <a:avLst/>
            <a:gdLst/>
            <a:ahLst/>
            <a:cxnLst/>
            <a:rect l="l" t="t" r="r" b="b"/>
            <a:pathLst>
              <a:path w="10515600" h="581025">
                <a:moveTo>
                  <a:pt x="10515600" y="0"/>
                </a:moveTo>
                <a:lnTo>
                  <a:pt x="0" y="0"/>
                </a:lnTo>
                <a:lnTo>
                  <a:pt x="0" y="580644"/>
                </a:lnTo>
                <a:lnTo>
                  <a:pt x="10515600" y="580644"/>
                </a:lnTo>
                <a:lnTo>
                  <a:pt x="10515600" y="0"/>
                </a:lnTo>
                <a:close/>
              </a:path>
            </a:pathLst>
          </a:custGeom>
          <a:solidFill>
            <a:srgbClr val="3A7C2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95"/>
              <a:t>Eligibilité</a:t>
            </a:r>
            <a:r>
              <a:rPr dirty="0" spc="-150"/>
              <a:t> </a:t>
            </a:r>
            <a:r>
              <a:rPr dirty="0" spc="-114"/>
              <a:t>de</a:t>
            </a:r>
            <a:r>
              <a:rPr dirty="0" spc="-165"/>
              <a:t> </a:t>
            </a:r>
            <a:r>
              <a:rPr dirty="0" spc="-70"/>
              <a:t>financements</a:t>
            </a:r>
            <a:r>
              <a:rPr dirty="0" spc="-160"/>
              <a:t> </a:t>
            </a:r>
            <a:r>
              <a:rPr dirty="0" spc="-50"/>
              <a:t>non-</a:t>
            </a:r>
            <a:r>
              <a:rPr dirty="0" spc="-10"/>
              <a:t>souverains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25911" y="134112"/>
            <a:ext cx="1261822" cy="64160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0" y="1045463"/>
            <a:ext cx="5890260" cy="1477010"/>
          </a:xfrm>
          <a:prstGeom prst="rect">
            <a:avLst/>
          </a:prstGeom>
          <a:solidFill>
            <a:srgbClr val="084F6A"/>
          </a:solidFill>
        </p:spPr>
        <p:txBody>
          <a:bodyPr wrap="square" lIns="0" tIns="36195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285"/>
              </a:spcBef>
            </a:pPr>
            <a:r>
              <a:rPr dirty="0" sz="1500" spc="-10" b="1">
                <a:solidFill>
                  <a:srgbClr val="FFFFFF"/>
                </a:solidFill>
                <a:latin typeface="Trebuchet MS"/>
                <a:cs typeface="Trebuchet MS"/>
              </a:rPr>
              <a:t>QUI</a:t>
            </a:r>
            <a:r>
              <a:rPr dirty="0" sz="1500" spc="-1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b="1">
                <a:solidFill>
                  <a:srgbClr val="FFFFFF"/>
                </a:solidFill>
                <a:latin typeface="Trebuchet MS"/>
                <a:cs typeface="Trebuchet MS"/>
              </a:rPr>
              <a:t>EST</a:t>
            </a:r>
            <a:r>
              <a:rPr dirty="0" sz="1500" spc="-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b="1">
                <a:solidFill>
                  <a:srgbClr val="FFFFFF"/>
                </a:solidFill>
                <a:latin typeface="Trebuchet MS"/>
                <a:cs typeface="Trebuchet MS"/>
              </a:rPr>
              <a:t>ÉLIGIBLE</a:t>
            </a:r>
            <a:r>
              <a:rPr dirty="0" sz="1500" spc="-9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25" b="1">
                <a:solidFill>
                  <a:srgbClr val="FFFFFF"/>
                </a:solidFill>
                <a:latin typeface="Trebuchet MS"/>
                <a:cs typeface="Trebuchet MS"/>
              </a:rPr>
              <a:t>?</a:t>
            </a:r>
            <a:endParaRPr sz="1500">
              <a:latin typeface="Trebuchet MS"/>
              <a:cs typeface="Trebuchet MS"/>
            </a:endParaRPr>
          </a:p>
          <a:p>
            <a:pPr marL="377825" indent="-286385">
              <a:lnSpc>
                <a:spcPct val="100000"/>
              </a:lnSpc>
              <a:buFont typeface="Arial"/>
              <a:buChar char="•"/>
              <a:tabLst>
                <a:tab pos="377825" algn="l"/>
              </a:tabLst>
            </a:pP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500" spc="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grandes</a:t>
            </a:r>
            <a:r>
              <a:rPr dirty="0" sz="15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entreprises</a:t>
            </a:r>
            <a:endParaRPr sz="1500">
              <a:latin typeface="Trebuchet MS"/>
              <a:cs typeface="Trebuchet MS"/>
            </a:endParaRPr>
          </a:p>
          <a:p>
            <a:pPr marL="377825" indent="-286385">
              <a:lnSpc>
                <a:spcPct val="100000"/>
              </a:lnSpc>
              <a:buFont typeface="Arial"/>
              <a:buChar char="•"/>
              <a:tabLst>
                <a:tab pos="377825" algn="l"/>
              </a:tabLst>
            </a:pP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structures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ad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hoc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(y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compris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100">
                <a:solidFill>
                  <a:srgbClr val="FFFFFF"/>
                </a:solidFill>
                <a:latin typeface="Trebuchet MS"/>
                <a:cs typeface="Trebuchet MS"/>
              </a:rPr>
              <a:t>PPP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concessions)</a:t>
            </a:r>
            <a:endParaRPr sz="1500">
              <a:latin typeface="Trebuchet MS"/>
              <a:cs typeface="Trebuchet MS"/>
            </a:endParaRPr>
          </a:p>
          <a:p>
            <a:pPr marL="377825" indent="-286385">
              <a:lnSpc>
                <a:spcPct val="100000"/>
              </a:lnSpc>
              <a:buFont typeface="Arial"/>
              <a:buChar char="•"/>
              <a:tabLst>
                <a:tab pos="377825" algn="l"/>
              </a:tabLst>
            </a:pP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fonds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d’investissement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privés</a:t>
            </a:r>
            <a:endParaRPr sz="1500">
              <a:latin typeface="Trebuchet MS"/>
              <a:cs typeface="Trebuchet MS"/>
            </a:endParaRPr>
          </a:p>
          <a:p>
            <a:pPr marL="377825" indent="-286385">
              <a:lnSpc>
                <a:spcPct val="100000"/>
              </a:lnSpc>
              <a:buFont typeface="Arial"/>
              <a:buChar char="•"/>
              <a:tabLst>
                <a:tab pos="377825" algn="l"/>
              </a:tabLst>
            </a:pP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institutions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financières</a:t>
            </a:r>
            <a:endParaRPr sz="1500">
              <a:latin typeface="Trebuchet MS"/>
              <a:cs typeface="Trebuchet MS"/>
            </a:endParaRPr>
          </a:p>
          <a:p>
            <a:pPr marL="377825" indent="-286385">
              <a:lnSpc>
                <a:spcPct val="100000"/>
              </a:lnSpc>
              <a:buFont typeface="Arial"/>
              <a:buChar char="•"/>
              <a:tabLst>
                <a:tab pos="377825" algn="l"/>
              </a:tabLst>
            </a:pP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5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entreprises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publiques</a:t>
            </a:r>
            <a:r>
              <a:rPr dirty="0" sz="1500" spc="-9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éligibles*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0" y="2756916"/>
            <a:ext cx="12192000" cy="1247140"/>
          </a:xfrm>
          <a:custGeom>
            <a:avLst/>
            <a:gdLst/>
            <a:ahLst/>
            <a:cxnLst/>
            <a:rect l="l" t="t" r="r" b="b"/>
            <a:pathLst>
              <a:path w="12192000" h="1247139">
                <a:moveTo>
                  <a:pt x="12192000" y="0"/>
                </a:moveTo>
                <a:lnTo>
                  <a:pt x="0" y="0"/>
                </a:lnTo>
                <a:lnTo>
                  <a:pt x="0" y="1246631"/>
                </a:lnTo>
                <a:lnTo>
                  <a:pt x="12192000" y="1246631"/>
                </a:lnTo>
                <a:lnTo>
                  <a:pt x="12192000" y="0"/>
                </a:lnTo>
                <a:close/>
              </a:path>
            </a:pathLst>
          </a:custGeom>
          <a:solidFill>
            <a:srgbClr val="0F4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0" y="4238244"/>
            <a:ext cx="12192000" cy="2402205"/>
          </a:xfrm>
          <a:custGeom>
            <a:avLst/>
            <a:gdLst/>
            <a:ahLst/>
            <a:cxnLst/>
            <a:rect l="l" t="t" r="r" b="b"/>
            <a:pathLst>
              <a:path w="12192000" h="2402204">
                <a:moveTo>
                  <a:pt x="12192000" y="0"/>
                </a:moveTo>
                <a:lnTo>
                  <a:pt x="0" y="0"/>
                </a:lnTo>
                <a:lnTo>
                  <a:pt x="0" y="2401823"/>
                </a:lnTo>
                <a:lnTo>
                  <a:pt x="12192000" y="2401823"/>
                </a:lnTo>
                <a:lnTo>
                  <a:pt x="12192000" y="0"/>
                </a:lnTo>
                <a:close/>
              </a:path>
            </a:pathLst>
          </a:custGeom>
          <a:solidFill>
            <a:srgbClr val="0F47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67462" y="2782061"/>
            <a:ext cx="11976100" cy="37941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3495">
              <a:lnSpc>
                <a:spcPct val="100000"/>
              </a:lnSpc>
              <a:spcBef>
                <a:spcPts val="100"/>
              </a:spcBef>
            </a:pPr>
            <a:r>
              <a:rPr dirty="0" sz="1500" b="1">
                <a:solidFill>
                  <a:srgbClr val="FFFFFF"/>
                </a:solidFill>
                <a:latin typeface="Trebuchet MS"/>
                <a:cs typeface="Trebuchet MS"/>
              </a:rPr>
              <a:t>CRITÈRES</a:t>
            </a:r>
            <a:r>
              <a:rPr dirty="0" sz="1500" spc="24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 b="1">
                <a:solidFill>
                  <a:srgbClr val="FFFFFF"/>
                </a:solidFill>
                <a:latin typeface="Trebuchet MS"/>
                <a:cs typeface="Trebuchet MS"/>
              </a:rPr>
              <a:t>D’INVESTISSEMENT</a:t>
            </a:r>
            <a:endParaRPr sz="1500">
              <a:latin typeface="Trebuchet MS"/>
              <a:cs typeface="Trebuchet MS"/>
            </a:endParaRPr>
          </a:p>
          <a:p>
            <a:pPr marL="309880" indent="-286385">
              <a:lnSpc>
                <a:spcPct val="100000"/>
              </a:lnSpc>
              <a:buFont typeface="Arial"/>
              <a:buChar char="•"/>
              <a:tabLst>
                <a:tab pos="309880" algn="l"/>
              </a:tabLst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Le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projet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se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doit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maximiser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l’impact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sur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le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développement,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conformément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aux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priorités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stratégiques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la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Banque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celles du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ou</a:t>
            </a:r>
            <a:r>
              <a:rPr dirty="0" sz="15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des</a:t>
            </a:r>
            <a:endParaRPr sz="1500">
              <a:latin typeface="Trebuchet MS"/>
              <a:cs typeface="Trebuchet MS"/>
            </a:endParaRPr>
          </a:p>
          <a:p>
            <a:pPr marL="309880">
              <a:lnSpc>
                <a:spcPct val="100000"/>
              </a:lnSpc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pays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mise</a:t>
            </a:r>
            <a:r>
              <a:rPr dirty="0" sz="15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œuvre</a:t>
            </a:r>
            <a:endParaRPr sz="1500">
              <a:latin typeface="Trebuchet MS"/>
              <a:cs typeface="Trebuchet MS"/>
            </a:endParaRPr>
          </a:p>
          <a:p>
            <a:pPr marL="309880" indent="-286385">
              <a:lnSpc>
                <a:spcPct val="100000"/>
              </a:lnSpc>
              <a:buFont typeface="Arial"/>
              <a:buChar char="•"/>
              <a:tabLst>
                <a:tab pos="309880" algn="l"/>
              </a:tabLst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Le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projet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doit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 être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solvable,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commercialement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viable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80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financièrement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 durable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à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long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terme</a:t>
            </a:r>
            <a:endParaRPr sz="1500">
              <a:latin typeface="Trebuchet MS"/>
              <a:cs typeface="Trebuchet MS"/>
            </a:endParaRPr>
          </a:p>
          <a:p>
            <a:pPr marL="309880" indent="-286385">
              <a:lnSpc>
                <a:spcPct val="100000"/>
              </a:lnSpc>
              <a:buFont typeface="Arial"/>
              <a:buChar char="•"/>
              <a:tabLst>
                <a:tab pos="309880" algn="l"/>
              </a:tabLst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Le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projet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doit</a:t>
            </a:r>
            <a:r>
              <a:rPr dirty="0" sz="15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prouver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95">
                <a:solidFill>
                  <a:srgbClr val="FFFFFF"/>
                </a:solidFill>
                <a:latin typeface="Trebuchet MS"/>
                <a:cs typeface="Trebuchet MS"/>
              </a:rPr>
              <a:t>ses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capacités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matière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responsabilité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environnementale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sociale</a:t>
            </a:r>
            <a:endParaRPr sz="1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919"/>
              </a:spcBef>
              <a:buClr>
                <a:srgbClr val="FFFFFF"/>
              </a:buClr>
              <a:buFont typeface="Arial"/>
              <a:buChar char="•"/>
            </a:pPr>
            <a:endParaRPr sz="1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500" b="1">
                <a:solidFill>
                  <a:srgbClr val="FFFFFF"/>
                </a:solidFill>
                <a:latin typeface="Trebuchet MS"/>
                <a:cs typeface="Trebuchet MS"/>
              </a:rPr>
              <a:t>CRITÈRES</a:t>
            </a:r>
            <a:r>
              <a:rPr dirty="0" sz="1500" spc="24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 b="1">
                <a:solidFill>
                  <a:srgbClr val="FFFFFF"/>
                </a:solidFill>
                <a:latin typeface="Trebuchet MS"/>
                <a:cs typeface="Trebuchet MS"/>
              </a:rPr>
              <a:t>D’ÉLIGIBILITÉ</a:t>
            </a:r>
            <a:endParaRPr sz="1500">
              <a:latin typeface="Trebuchet MS"/>
              <a:cs typeface="Trebuchet MS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Avoir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été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constituée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dans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un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des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pays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membres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la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Banque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africaine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développement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(qu’il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soit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régional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ou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non).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Le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projet</a:t>
            </a:r>
            <a:r>
              <a:rPr dirty="0" sz="15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pour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lequel</a:t>
            </a:r>
            <a:endParaRPr sz="1500">
              <a:latin typeface="Trebuchet MS"/>
              <a:cs typeface="Trebuchet MS"/>
            </a:endParaRPr>
          </a:p>
          <a:p>
            <a:pPr marL="299085">
              <a:lnSpc>
                <a:spcPct val="100000"/>
              </a:lnSpc>
            </a:pP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le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financement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est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recherché</a:t>
            </a:r>
            <a:r>
              <a:rPr dirty="0" sz="15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doit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être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établi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ou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mis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œuvre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dans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un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ou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plusieurs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pays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membres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régionaux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la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Banque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Afrique.</a:t>
            </a:r>
            <a:endParaRPr sz="1500">
              <a:latin typeface="Trebuchet MS"/>
              <a:cs typeface="Trebuchet MS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La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société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doit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être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détenue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en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majorité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par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investisseurs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privés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ou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publics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avoir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une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autonomie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avérée.</a:t>
            </a:r>
            <a:endParaRPr sz="1500">
              <a:latin typeface="Trebuchet MS"/>
              <a:cs typeface="Trebuchet MS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La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société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doit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fonctionner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selon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principes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gestion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saine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80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bonne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gouvernance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institutionnelle.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Elle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doit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Trebuchet MS"/>
                <a:cs typeface="Trebuchet MS"/>
              </a:rPr>
              <a:t>se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conformer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aux</a:t>
            </a:r>
            <a:endParaRPr sz="1500">
              <a:latin typeface="Trebuchet MS"/>
              <a:cs typeface="Trebuchet MS"/>
            </a:endParaRPr>
          </a:p>
          <a:p>
            <a:pPr marL="299085">
              <a:lnSpc>
                <a:spcPct val="100000"/>
              </a:lnSpc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sauvegardes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fiduciaires</a:t>
            </a:r>
            <a:r>
              <a:rPr dirty="0" sz="1500" spc="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d’intégrité</a:t>
            </a:r>
            <a:r>
              <a:rPr dirty="0" sz="15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la</a:t>
            </a:r>
            <a:r>
              <a:rPr dirty="0" sz="15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Banque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 des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pays membres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concernés.</a:t>
            </a:r>
            <a:endParaRPr sz="1500">
              <a:latin typeface="Trebuchet MS"/>
              <a:cs typeface="Trebuchet MS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</a:tabLst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La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participation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financière</a:t>
            </a:r>
            <a:r>
              <a:rPr dirty="0" sz="15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 la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Banque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dans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tout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projet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est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limitée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à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1500">
              <a:latin typeface="Trebuchet MS"/>
              <a:cs typeface="Trebuchet MS"/>
            </a:endParaRPr>
          </a:p>
          <a:p>
            <a:pPr lvl="1" marL="756285" indent="-286385">
              <a:lnSpc>
                <a:spcPct val="100000"/>
              </a:lnSpc>
              <a:buFont typeface="Arial"/>
              <a:buChar char="•"/>
              <a:tabLst>
                <a:tab pos="756285" algn="l"/>
              </a:tabLst>
            </a:pP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33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195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du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coût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total</a:t>
            </a:r>
            <a:r>
              <a:rPr dirty="0" sz="15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du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projet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pour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le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financement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des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projets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75">
                <a:solidFill>
                  <a:srgbClr val="FFFFFF"/>
                </a:solidFill>
                <a:latin typeface="Trebuchet MS"/>
                <a:cs typeface="Trebuchet MS"/>
              </a:rPr>
              <a:t>et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le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financement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l’entreprise</a:t>
            </a:r>
            <a:endParaRPr sz="1500">
              <a:latin typeface="Trebuchet MS"/>
              <a:cs typeface="Trebuchet MS"/>
            </a:endParaRPr>
          </a:p>
          <a:p>
            <a:pPr lvl="1" marL="756285" indent="-28638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756285" algn="l"/>
              </a:tabLst>
            </a:pP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50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195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des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fonds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propres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à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tout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moment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dans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le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70">
                <a:solidFill>
                  <a:srgbClr val="FFFFFF"/>
                </a:solidFill>
                <a:latin typeface="Trebuchet MS"/>
                <a:cs typeface="Trebuchet MS"/>
              </a:rPr>
              <a:t>cas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 facilités</a:t>
            </a:r>
            <a:r>
              <a:rPr dirty="0" sz="1500" spc="-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accordées</a:t>
            </a:r>
            <a:r>
              <a:rPr dirty="0" sz="15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aux</a:t>
            </a:r>
            <a:r>
              <a:rPr dirty="0" sz="15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institutions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financières</a:t>
            </a:r>
            <a:endParaRPr sz="1500">
              <a:latin typeface="Trebuchet MS"/>
              <a:cs typeface="Trebuchet MS"/>
            </a:endParaRPr>
          </a:p>
          <a:p>
            <a:pPr lvl="1" marL="756285" indent="-286385">
              <a:lnSpc>
                <a:spcPct val="100000"/>
              </a:lnSpc>
              <a:buFont typeface="Arial"/>
              <a:buChar char="•"/>
              <a:tabLst>
                <a:tab pos="756285" algn="l"/>
              </a:tabLst>
            </a:pPr>
            <a:r>
              <a:rPr dirty="0" sz="1500" spc="50">
                <a:solidFill>
                  <a:srgbClr val="FFFFFF"/>
                </a:solidFill>
                <a:latin typeface="Trebuchet MS"/>
                <a:cs typeface="Trebuchet MS"/>
              </a:rPr>
              <a:t>25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195">
                <a:solidFill>
                  <a:srgbClr val="FFFFFF"/>
                </a:solidFill>
                <a:latin typeface="Trebuchet MS"/>
                <a:cs typeface="Trebuchet MS"/>
              </a:rPr>
              <a:t>%</a:t>
            </a:r>
            <a:r>
              <a:rPr dirty="0" sz="15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du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capital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social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total</a:t>
            </a:r>
            <a:r>
              <a:rPr dirty="0" sz="15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la</a:t>
            </a:r>
            <a:r>
              <a:rPr dirty="0" sz="15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société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30">
                <a:solidFill>
                  <a:srgbClr val="FFFFFF"/>
                </a:solidFill>
                <a:latin typeface="Trebuchet MS"/>
                <a:cs typeface="Trebuchet MS"/>
              </a:rPr>
              <a:t>bénéficiaire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25">
                <a:solidFill>
                  <a:srgbClr val="FFFFFF"/>
                </a:solidFill>
                <a:latin typeface="Trebuchet MS"/>
                <a:cs typeface="Trebuchet MS"/>
              </a:rPr>
              <a:t>l’investissement</a:t>
            </a:r>
            <a:r>
              <a:rPr dirty="0" sz="15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pour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les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prises</a:t>
            </a:r>
            <a:r>
              <a:rPr dirty="0" sz="15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participation.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301740" y="1045463"/>
            <a:ext cx="5890260" cy="1477010"/>
          </a:xfrm>
          <a:prstGeom prst="rect">
            <a:avLst/>
          </a:prstGeom>
          <a:solidFill>
            <a:srgbClr val="084F6A"/>
          </a:solidFill>
        </p:spPr>
        <p:txBody>
          <a:bodyPr wrap="square" lIns="0" tIns="36195" rIns="0" bIns="0" rtlCol="0" vert="horz">
            <a:spAutoFit/>
          </a:bodyPr>
          <a:lstStyle/>
          <a:p>
            <a:pPr marL="92075">
              <a:lnSpc>
                <a:spcPct val="100000"/>
              </a:lnSpc>
              <a:spcBef>
                <a:spcPts val="285"/>
              </a:spcBef>
            </a:pPr>
            <a:r>
              <a:rPr dirty="0" sz="1500" b="1">
                <a:solidFill>
                  <a:srgbClr val="FFFFFF"/>
                </a:solidFill>
                <a:latin typeface="Trebuchet MS"/>
                <a:cs typeface="Trebuchet MS"/>
              </a:rPr>
              <a:t>Types</a:t>
            </a:r>
            <a:r>
              <a:rPr dirty="0" sz="15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 b="1">
                <a:solidFill>
                  <a:srgbClr val="FFFFFF"/>
                </a:solidFill>
                <a:latin typeface="Trebuchet MS"/>
                <a:cs typeface="Trebuchet MS"/>
              </a:rPr>
              <a:t>d’opérations</a:t>
            </a:r>
            <a:endParaRPr sz="15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500">
              <a:latin typeface="Trebuchet MS"/>
              <a:cs typeface="Trebuchet MS"/>
            </a:endParaRPr>
          </a:p>
          <a:p>
            <a:pPr marL="378460" indent="-286385">
              <a:lnSpc>
                <a:spcPct val="100000"/>
              </a:lnSpc>
              <a:buFont typeface="Arial"/>
              <a:buChar char="•"/>
              <a:tabLst>
                <a:tab pos="378460" algn="l"/>
              </a:tabLst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Prêts</a:t>
            </a:r>
            <a:r>
              <a:rPr dirty="0" sz="15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directs</a:t>
            </a:r>
            <a:endParaRPr sz="1500">
              <a:latin typeface="Trebuchet MS"/>
              <a:cs typeface="Trebuchet MS"/>
            </a:endParaRPr>
          </a:p>
          <a:p>
            <a:pPr marL="378460" indent="-286385">
              <a:lnSpc>
                <a:spcPct val="100000"/>
              </a:lnSpc>
              <a:buFont typeface="Arial"/>
              <a:buChar char="•"/>
              <a:tabLst>
                <a:tab pos="378460" algn="l"/>
              </a:tabLst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Lignes</a:t>
            </a:r>
            <a:r>
              <a:rPr dirty="0" sz="15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crédit</a:t>
            </a:r>
            <a:endParaRPr sz="1500">
              <a:latin typeface="Trebuchet MS"/>
              <a:cs typeface="Trebuchet MS"/>
            </a:endParaRPr>
          </a:p>
          <a:p>
            <a:pPr marL="378460" indent="-286385">
              <a:lnSpc>
                <a:spcPct val="100000"/>
              </a:lnSpc>
              <a:buFont typeface="Arial"/>
              <a:buChar char="•"/>
              <a:tabLst>
                <a:tab pos="378460" algn="l"/>
              </a:tabLst>
            </a:pP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Prises</a:t>
            </a:r>
            <a:r>
              <a:rPr dirty="0" sz="1500" spc="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500" spc="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participation</a:t>
            </a:r>
            <a:endParaRPr sz="1500">
              <a:latin typeface="Trebuchet MS"/>
              <a:cs typeface="Trebuchet MS"/>
            </a:endParaRPr>
          </a:p>
          <a:p>
            <a:pPr marL="378460" indent="-286385">
              <a:lnSpc>
                <a:spcPct val="100000"/>
              </a:lnSpc>
              <a:buFont typeface="Arial"/>
              <a:buChar char="•"/>
              <a:tabLst>
                <a:tab pos="378460" algn="l"/>
              </a:tabLst>
            </a:pPr>
            <a:r>
              <a:rPr dirty="0" sz="1500" spc="-10">
                <a:solidFill>
                  <a:srgbClr val="FFFFFF"/>
                </a:solidFill>
                <a:latin typeface="Trebuchet MS"/>
                <a:cs typeface="Trebuchet MS"/>
              </a:rPr>
              <a:t>Garanties</a:t>
            </a:r>
            <a:endParaRPr sz="15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DABLA, NOPENYO ESSELASSE</dc:creator>
  <dcterms:created xsi:type="dcterms:W3CDTF">2024-06-21T15:30:09Z</dcterms:created>
  <dcterms:modified xsi:type="dcterms:W3CDTF">2024-06-21T15:30:09Z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2024-06-21T00:00:00Z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2024-06-21T00:00:00Z</vt:filetime>
  </property>
  <property fmtid="{D5CDD505-2E9C-101B-9397-08002B2CF9AE}" pid="5" name="Producer">
    <vt:lpwstr>Microsoft® PowerPoint® for Microsoft 365</vt:lpwstr>
  </property>
</Properties>
</file>