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6" r:id="rId2"/>
    <p:sldId id="274" r:id="rId3"/>
    <p:sldId id="521" r:id="rId4"/>
    <p:sldId id="522" r:id="rId5"/>
    <p:sldId id="265" r:id="rId6"/>
    <p:sldId id="257" r:id="rId7"/>
    <p:sldId id="258" r:id="rId8"/>
    <p:sldId id="260" r:id="rId9"/>
    <p:sldId id="518" r:id="rId10"/>
    <p:sldId id="718" r:id="rId11"/>
    <p:sldId id="267" r:id="rId12"/>
    <p:sldId id="717" r:id="rId13"/>
    <p:sldId id="745" r:id="rId14"/>
    <p:sldId id="732" r:id="rId15"/>
    <p:sldId id="263" r:id="rId1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959" autoAdjust="0"/>
    <p:restoredTop sz="94615"/>
  </p:normalViewPr>
  <p:slideViewPr>
    <p:cSldViewPr snapToGrid="0">
      <p:cViewPr varScale="1">
        <p:scale>
          <a:sx n="78" d="100"/>
          <a:sy n="78" d="100"/>
        </p:scale>
        <p:origin x="691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43A0D2-87B6-4050-8574-44A9D0A65C73}" type="datetimeFigureOut">
              <a:rPr lang="fr-FR" smtClean="0"/>
              <a:t>21/06/2024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B236C1-81F7-45F9-86A0-C466D9DF50E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428255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8474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fr-FR" dirty="0">
              <a:ea typeface="ＭＳ Ｐゴシック" panose="020B0600070205080204" pitchFamily="34" charset="-128"/>
            </a:endParaRPr>
          </a:p>
        </p:txBody>
      </p:sp>
      <p:sp>
        <p:nvSpPr>
          <p:cNvPr id="133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58255" indent="-291636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66546" indent="-233309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33164" indent="-233309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99782" indent="-233309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66401" indent="-233309" defTabSz="46661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3033019" indent="-233309" defTabSz="46661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99637" indent="-233309" defTabSz="46661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966256" indent="-233309" defTabSz="46661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61979E-F0F3-4997-BC89-FFEEF839E091}" type="slidenum">
              <a:rPr kumimoji="0" lang="en-US" altLang="fr-F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alt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59210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Espace réservé de l’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5058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fr-FR" altLang="fr-FR" dirty="0">
              <a:ea typeface="MS PGothic" charset="-128"/>
            </a:endParaRPr>
          </a:p>
        </p:txBody>
      </p:sp>
      <p:sp>
        <p:nvSpPr>
          <p:cNvPr id="45059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CABC840-CEE6-2246-BE1E-5EF12166D952}" type="slidenum">
              <a:rPr kumimoji="0" lang="en-US" altLang="fr-F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MS PGothic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alt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charset="0"/>
              <a:ea typeface="MS PGothic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643015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6104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Espace réservé de l’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5058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fr-FR" altLang="fr-FR" dirty="0">
              <a:ea typeface="MS PGothic" charset="-128"/>
            </a:endParaRPr>
          </a:p>
        </p:txBody>
      </p:sp>
      <p:sp>
        <p:nvSpPr>
          <p:cNvPr id="45059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CABC840-CEE6-2246-BE1E-5EF12166D952}" type="slidenum">
              <a:rPr kumimoji="0" lang="en-US" altLang="fr-F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MS PGothic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alt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charset="0"/>
              <a:ea typeface="MS PGothic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17047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Espace réservé de l’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45058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fr-FR" altLang="fr-FR" dirty="0">
              <a:ea typeface="MS PGothic" charset="-128"/>
            </a:endParaRPr>
          </a:p>
        </p:txBody>
      </p:sp>
      <p:sp>
        <p:nvSpPr>
          <p:cNvPr id="45059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CABC840-CEE6-2246-BE1E-5EF12166D952}" type="slidenum">
              <a:rPr kumimoji="0" lang="en-US" altLang="fr-F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MS PGothic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alt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charset="0"/>
              <a:ea typeface="MS PGothic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469197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Espace réservé de l’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45058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fr-FR" altLang="fr-FR" dirty="0">
              <a:ea typeface="MS PGothic" charset="-128"/>
            </a:endParaRPr>
          </a:p>
        </p:txBody>
      </p:sp>
      <p:sp>
        <p:nvSpPr>
          <p:cNvPr id="45059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MS PGothic" charset="-128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CABC840-CEE6-2246-BE1E-5EF12166D952}" type="slidenum">
              <a:rPr kumimoji="0" lang="en-US" altLang="fr-F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MS PGothic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alt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charset="0"/>
              <a:ea typeface="MS PGothic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82321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69CB8-F204-4D06-B913-C5A26A89888A}" type="datetimeFigureOut">
              <a:rPr lang="en-US" dirty="0"/>
              <a:t>6/21/2024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‹N°›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897060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6E300-0A13-4A81-945A-7333C271A069}" type="datetimeFigureOut">
              <a:rPr lang="en-US" dirty="0"/>
              <a:t>6/21/2024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08885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71962-1EA4-46E7-BCB0-F36CE46D1A59}" type="datetimeFigureOut">
              <a:rPr lang="en-US" dirty="0"/>
              <a:t>6/21/2024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41910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91931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B376-B19C-488D-ABEB-03C7E6E9E3E0}" type="datetimeFigureOut">
              <a:rPr lang="en-US" dirty="0"/>
              <a:t>6/21/2024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637A9-119A-49DA-BD12-AAC58B377D80}" type="slidenum">
              <a:rPr lang="en-US" dirty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7562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F077B-A50F-4D64-8574-E2D6A98A5553}" type="datetimeFigureOut">
              <a:rPr lang="en-US" dirty="0"/>
              <a:t>6/21/2024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‹N°›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90562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8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E2A62-1983-43A1-A163-D8AA46534C80}" type="datetimeFigureOut">
              <a:rPr lang="en-US" dirty="0"/>
              <a:t>6/21/2024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39675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F3E3B-34E3-4345-B2A1-994B83598A9C}" type="datetimeFigureOut">
              <a:rPr lang="en-US" dirty="0"/>
              <a:t>6/21/2024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50091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16C96-82A1-4D77-8ADA-627AC6FE3D65}" type="datetimeFigureOut">
              <a:rPr lang="en-US" dirty="0"/>
              <a:t>6/21/2024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25862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102C1E-28F2-47E9-802D-339E64E2F920}" type="datetimeFigureOut">
              <a:rPr lang="en-US" dirty="0"/>
              <a:t>6/21/2024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35752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24271A48-F18A-45B3-BC05-1E27DA3F88AF}" type="datetimeFigureOut">
              <a:rPr lang="en-US" dirty="0"/>
              <a:t>6/21/2024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00614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747F8-9654-4282-85D2-65F41AAE7A75}" type="datetimeFigureOut">
              <a:rPr lang="en-US" dirty="0"/>
              <a:t>6/21/2024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15391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C5B261-8843-42D1-AAFC-05E20E2D9B97}" type="datetimeFigureOut">
              <a:rPr lang="en-US" dirty="0"/>
              <a:t>6/21/2024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‹N°›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30503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sldNum="0"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29423F-ECD3-8856-9E3E-99C69D17F66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64108" y="2049584"/>
            <a:ext cx="9218474" cy="971789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>
                <a:latin typeface="Calibri" panose="020F0502020204030204" pitchFamily="34" charset="0"/>
                <a:cs typeface="Times New Roman" panose="02020603050405020304" pitchFamily="18" charset="0"/>
              </a:rPr>
              <a:t>Atelier de Travail de </a:t>
            </a:r>
            <a:r>
              <a:rPr lang="en-US" sz="4800" b="1" dirty="0" err="1">
                <a:latin typeface="Calibri" panose="020F0502020204030204" pitchFamily="34" charset="0"/>
                <a:cs typeface="Times New Roman" panose="02020603050405020304" pitchFamily="18" charset="0"/>
              </a:rPr>
              <a:t>RegulaE.Fr</a:t>
            </a:r>
            <a:r>
              <a:rPr lang="en-US" sz="4800" b="1" dirty="0">
                <a:latin typeface="Calibri" panose="020F0502020204030204" pitchFamily="34" charset="0"/>
                <a:cs typeface="Times New Roman" panose="02020603050405020304" pitchFamily="18" charset="0"/>
              </a:rPr>
              <a:t> N°14</a:t>
            </a:r>
            <a:endParaRPr lang="fr-FR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1A37B59-44F8-2B25-1951-E6B58CE4978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37489" y="3283871"/>
            <a:ext cx="9506709" cy="769638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fr-FR" sz="3200" b="1" cap="none" dirty="0">
                <a:solidFill>
                  <a:schemeClr val="tx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Les organisations dans le financement des infrastructures à l’échelle régionale</a:t>
            </a:r>
            <a:endParaRPr lang="fr-FR" sz="3200" cap="none" dirty="0">
              <a:solidFill>
                <a:schemeClr val="tx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E8F1934-6785-6C75-87A5-AC8979B24C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7490" y="629090"/>
            <a:ext cx="1395494" cy="138153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9320275-C19F-CAC7-6A3B-825417FB33A4}"/>
              </a:ext>
            </a:extLst>
          </p:cNvPr>
          <p:cNvSpPr txBox="1"/>
          <p:nvPr/>
        </p:nvSpPr>
        <p:spPr>
          <a:xfrm>
            <a:off x="1456152" y="5553089"/>
            <a:ext cx="95067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/>
              <a:t>Présentation</a:t>
            </a:r>
            <a:r>
              <a:rPr lang="en-US" b="1" dirty="0"/>
              <a:t>: </a:t>
            </a:r>
            <a:r>
              <a:rPr lang="en-US" b="1" dirty="0" err="1"/>
              <a:t>Siengui</a:t>
            </a:r>
            <a:r>
              <a:rPr lang="en-US" b="1" dirty="0"/>
              <a:t> A. KI, </a:t>
            </a:r>
            <a:r>
              <a:rPr lang="en-US" b="1" dirty="0" err="1"/>
              <a:t>Secrétaire</a:t>
            </a:r>
            <a:r>
              <a:rPr lang="en-US" b="1" dirty="0"/>
              <a:t> </a:t>
            </a:r>
            <a:r>
              <a:rPr lang="en-US" b="1" dirty="0" err="1"/>
              <a:t>Général</a:t>
            </a:r>
            <a:r>
              <a:rPr lang="en-US" b="1" dirty="0"/>
              <a:t> du WAPP</a:t>
            </a:r>
          </a:p>
          <a:p>
            <a:pPr algn="ctr"/>
            <a:r>
              <a:rPr lang="en-US" b="1" dirty="0"/>
              <a:t>(</a:t>
            </a:r>
            <a:r>
              <a:rPr lang="en-US" b="1" dirty="0" err="1"/>
              <a:t>Assisté</a:t>
            </a:r>
            <a:r>
              <a:rPr lang="en-US" b="1" dirty="0"/>
              <a:t> de TRANSCO CLSG)</a:t>
            </a:r>
            <a:endParaRPr lang="fr-FR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E6475F6-FBF3-2386-4BED-8829D21AA026}"/>
              </a:ext>
            </a:extLst>
          </p:cNvPr>
          <p:cNvSpPr txBox="1"/>
          <p:nvPr/>
        </p:nvSpPr>
        <p:spPr>
          <a:xfrm>
            <a:off x="8510954" y="6264821"/>
            <a:ext cx="35750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Abidjan, 26 </a:t>
            </a:r>
            <a:r>
              <a:rPr lang="en-US" b="1" dirty="0" err="1"/>
              <a:t>Juin</a:t>
            </a:r>
            <a:r>
              <a:rPr lang="en-US" b="1" dirty="0"/>
              <a:t> , 2024</a:t>
            </a:r>
            <a:endParaRPr lang="fr-FR" b="1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BCEA4EE-0A83-F5F2-315F-FD9B6959FE36}"/>
              </a:ext>
            </a:extLst>
          </p:cNvPr>
          <p:cNvSpPr txBox="1"/>
          <p:nvPr/>
        </p:nvSpPr>
        <p:spPr>
          <a:xfrm>
            <a:off x="-218661" y="88370"/>
            <a:ext cx="5009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WAPP – West African Power Pool</a:t>
            </a:r>
            <a:endParaRPr lang="fr-FR" sz="2000" b="1" dirty="0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554E0F9F-504D-19FD-0071-AE07AF09A3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205192" y="793076"/>
            <a:ext cx="2630488" cy="492125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B11ECD59-FB4E-2C59-0DCE-42C977D57734}"/>
              </a:ext>
            </a:extLst>
          </p:cNvPr>
          <p:cNvSpPr txBox="1">
            <a:spLocks/>
          </p:cNvSpPr>
          <p:nvPr/>
        </p:nvSpPr>
        <p:spPr>
          <a:xfrm>
            <a:off x="1237490" y="4582478"/>
            <a:ext cx="9506709" cy="769638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None/>
              <a:defRPr sz="2400" kern="1200" cap="all" spc="20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000" b="1" i="1" cap="none" dirty="0">
                <a:solidFill>
                  <a:srgbClr val="0070C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Cas du </a:t>
            </a:r>
            <a:r>
              <a:rPr lang="en-US" sz="4000" b="1" i="1" cap="none" dirty="0" err="1">
                <a:solidFill>
                  <a:srgbClr val="0070C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Projet</a:t>
            </a:r>
            <a:r>
              <a:rPr lang="en-US" sz="4000" b="1" i="1" cap="none" dirty="0">
                <a:solidFill>
                  <a:srgbClr val="0070C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 WAPP </a:t>
            </a:r>
            <a:r>
              <a:rPr lang="en-US" sz="4000" b="1" i="1" cap="none" dirty="0" err="1">
                <a:solidFill>
                  <a:srgbClr val="0070C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d’Interconnexion</a:t>
            </a:r>
            <a:r>
              <a:rPr lang="en-US" sz="4000" b="1" i="1" cap="none" dirty="0">
                <a:solidFill>
                  <a:srgbClr val="0070C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 Côte d’Ivoire-Liberia-Sierra Leone-</a:t>
            </a:r>
            <a:r>
              <a:rPr lang="en-US" sz="4000" b="1" i="1" cap="none" dirty="0" err="1">
                <a:solidFill>
                  <a:srgbClr val="0070C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Guinée</a:t>
            </a:r>
            <a:r>
              <a:rPr lang="en-US" sz="4000" b="1" i="1" cap="none" dirty="0">
                <a:solidFill>
                  <a:srgbClr val="0070C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 (CLSG)</a:t>
            </a:r>
            <a:endParaRPr lang="fr-FR" sz="4000" b="1" i="1" cap="none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29802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0" y="100344"/>
            <a:ext cx="11185525" cy="601664"/>
          </a:xfrm>
        </p:spPr>
        <p:txBody>
          <a:bodyPr/>
          <a:lstStyle/>
          <a:p>
            <a:pPr>
              <a:defRPr/>
            </a:pPr>
            <a:r>
              <a:rPr lang="fr-FR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/>
                <a:cs typeface="Arial Black"/>
              </a:rPr>
              <a:t>9. </a:t>
            </a:r>
            <a:r>
              <a:rPr lang="fr-FR" sz="2400" dirty="0">
                <a:latin typeface="Arial Black"/>
                <a:cs typeface="Arial Black"/>
              </a:rPr>
              <a:t>Résultats Obtenus</a:t>
            </a:r>
            <a:endParaRPr lang="fr-FR" sz="2800" dirty="0">
              <a:solidFill>
                <a:schemeClr val="tx1"/>
              </a:solidFill>
              <a:latin typeface="Arial Black"/>
              <a:ea typeface="+mj-ea"/>
              <a:cs typeface="Arial Black"/>
            </a:endParaRPr>
          </a:p>
        </p:txBody>
      </p:sp>
      <p:pic>
        <p:nvPicPr>
          <p:cNvPr id="44034" name="Content Placeholder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956675" y="0"/>
            <a:ext cx="3211513" cy="601663"/>
          </a:xfrm>
        </p:spPr>
      </p:pic>
      <p:cxnSp>
        <p:nvCxnSpPr>
          <p:cNvPr id="10" name="Straight Connector 9"/>
          <p:cNvCxnSpPr/>
          <p:nvPr/>
        </p:nvCxnSpPr>
        <p:spPr>
          <a:xfrm>
            <a:off x="393700" y="930275"/>
            <a:ext cx="83947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0" y="1047750"/>
            <a:ext cx="12192000" cy="50911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+mn-cs"/>
            </a:endParaRP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0181464"/>
              </p:ext>
            </p:extLst>
          </p:nvPr>
        </p:nvGraphicFramePr>
        <p:xfrm>
          <a:off x="479191" y="1047750"/>
          <a:ext cx="11185525" cy="44577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1949">
                  <a:extLst>
                    <a:ext uri="{9D8B030D-6E8A-4147-A177-3AD203B41FA5}">
                      <a16:colId xmlns:a16="http://schemas.microsoft.com/office/drawing/2014/main" val="3254848533"/>
                    </a:ext>
                  </a:extLst>
                </a:gridCol>
                <a:gridCol w="19564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912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24412">
                  <a:extLst>
                    <a:ext uri="{9D8B030D-6E8A-4147-A177-3AD203B41FA5}">
                      <a16:colId xmlns:a16="http://schemas.microsoft.com/office/drawing/2014/main" val="742080027"/>
                    </a:ext>
                  </a:extLst>
                </a:gridCol>
                <a:gridCol w="3461458">
                  <a:extLst>
                    <a:ext uri="{9D8B030D-6E8A-4147-A177-3AD203B41FA5}">
                      <a16:colId xmlns:a16="http://schemas.microsoft.com/office/drawing/2014/main" val="2382772252"/>
                    </a:ext>
                  </a:extLst>
                </a:gridCol>
              </a:tblGrid>
              <a:tr h="560894">
                <a:tc>
                  <a:txBody>
                    <a:bodyPr/>
                    <a:lstStyle/>
                    <a:p>
                      <a:pPr algn="ctr"/>
                      <a:r>
                        <a:rPr lang="fr-FR" sz="1600" noProof="0"/>
                        <a:t>N.</a:t>
                      </a:r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noProof="0"/>
                        <a:t>Projet</a:t>
                      </a:r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noProof="0"/>
                        <a:t>Initial</a:t>
                      </a:r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noProof="0"/>
                        <a:t>Réalisation</a:t>
                      </a:r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noProof="0"/>
                        <a:t>Observations</a:t>
                      </a:r>
                    </a:p>
                  </a:txBody>
                  <a:tcPr marL="91446" marR="91446" marT="45710" marB="4571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4689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noProof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marL="91446" marR="91446" marT="45729" marB="45729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300" b="1" noProof="0">
                          <a:solidFill>
                            <a:srgbClr val="0070C0"/>
                          </a:solidFill>
                        </a:rPr>
                        <a:t>Etendue</a:t>
                      </a:r>
                    </a:p>
                  </a:txBody>
                  <a:tcPr marL="91446" marR="91446" marT="45729" marB="45729" anchor="ctr"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fr-FR" sz="1300" b="1" noProof="0">
                          <a:solidFill>
                            <a:srgbClr val="0070C0"/>
                          </a:solidFill>
                        </a:rPr>
                        <a:t>1303 km de Ligne 225 kV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fr-FR" sz="1300" b="1" noProof="0">
                          <a:solidFill>
                            <a:srgbClr val="0070C0"/>
                          </a:solidFill>
                        </a:rPr>
                        <a:t>12 Postes 225 kV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fr-FR" sz="1300" b="1" noProof="0">
                          <a:solidFill>
                            <a:srgbClr val="0070C0"/>
                          </a:solidFill>
                        </a:rPr>
                        <a:t>1 SCADA</a:t>
                      </a:r>
                    </a:p>
                  </a:txBody>
                  <a:tcPr marL="91446" marR="91446" marT="45729" marB="45729" anchor="ctr"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fr-FR" sz="1300" b="1" noProof="0">
                          <a:solidFill>
                            <a:srgbClr val="0070C0"/>
                          </a:solidFill>
                        </a:rPr>
                        <a:t>1303 km de Ligne 225 kV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fr-FR" sz="1300" b="1" noProof="0">
                          <a:solidFill>
                            <a:srgbClr val="0070C0"/>
                          </a:solidFill>
                        </a:rPr>
                        <a:t>12 Postes 225 kV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fr-FR" sz="1300" b="1" noProof="0">
                          <a:solidFill>
                            <a:srgbClr val="0070C0"/>
                          </a:solidFill>
                        </a:rPr>
                        <a:t>2 SCADA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85750" marR="0" lvl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fr-FR" sz="1300" b="1" kern="1200" noProof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Adaptation aux besoins des pays;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fr-FR" sz="1300" b="1" noProof="0">
                          <a:solidFill>
                            <a:srgbClr val="0070C0"/>
                          </a:solidFill>
                        </a:rPr>
                        <a:t>Augmentation de Travées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fr-FR" sz="1300" b="1" noProof="0">
                          <a:solidFill>
                            <a:srgbClr val="0070C0"/>
                          </a:solidFill>
                        </a:rPr>
                        <a:t>Raccordements opportunistes</a:t>
                      </a:r>
                    </a:p>
                    <a:p>
                      <a:pPr marL="285750" marR="0" lvl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endParaRPr lang="fr-FR" sz="1300" b="1" kern="1200" noProof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729" marB="45729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752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i="0" noProof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marL="91446" marR="91446" marT="45729" marB="45729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300" b="1" i="0" noProof="0">
                          <a:solidFill>
                            <a:srgbClr val="0070C0"/>
                          </a:solidFill>
                        </a:rPr>
                        <a:t>Coût </a:t>
                      </a:r>
                    </a:p>
                  </a:txBody>
                  <a:tcPr marL="91446" marR="91446" marT="45729" marB="45729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300" b="1" i="0" noProof="0">
                          <a:solidFill>
                            <a:srgbClr val="0070C0"/>
                          </a:solidFill>
                        </a:rPr>
                        <a:t>449 mi$US</a:t>
                      </a:r>
                    </a:p>
                  </a:txBody>
                  <a:tcPr marL="91446" marR="91446" marT="45729" marB="45729"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300" b="1" i="0" kern="1200" noProof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530.63 mi$US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fr-FR" sz="1300" b="1" i="0" kern="1200" baseline="0" noProof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Crise Ebola 2014-2016 (Force Majeure)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fr-FR" sz="1300" b="1" i="0" kern="1200" baseline="0" noProof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Dépréciation de $US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fr-FR" sz="1300" b="1" i="0" kern="1200" baseline="0" noProof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Inondations par pluies exceptionnelles;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fr-FR" sz="1300" b="1" i="0" kern="1200" baseline="0" noProof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Plan d’accélération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fr-FR" sz="1300" b="1" i="0" kern="1200" baseline="0" noProof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Crise de Covid 19 (Force Majeure)</a:t>
                      </a:r>
                    </a:p>
                  </a:txBody>
                  <a:tcPr marL="91446" marR="91446" marT="45729" marB="45729" anchor="ctr"/>
                </a:tc>
                <a:extLst>
                  <a:ext uri="{0D108BD9-81ED-4DB2-BD59-A6C34878D82A}">
                    <a16:rowId xmlns:a16="http://schemas.microsoft.com/office/drawing/2014/main" val="709766981"/>
                  </a:ext>
                </a:extLst>
              </a:tr>
              <a:tr h="3970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i="0" noProof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 marL="91446" marR="91446" marT="45729" marB="45729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300" b="1" i="0" noProof="0">
                          <a:solidFill>
                            <a:srgbClr val="0070C0"/>
                          </a:solidFill>
                        </a:rPr>
                        <a:t>Durée </a:t>
                      </a:r>
                    </a:p>
                  </a:txBody>
                  <a:tcPr marL="91446" marR="91446" marT="45729" marB="45729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300" b="1" i="0" noProof="0">
                          <a:solidFill>
                            <a:srgbClr val="0070C0"/>
                          </a:solidFill>
                        </a:rPr>
                        <a:t>4 ans</a:t>
                      </a:r>
                    </a:p>
                  </a:txBody>
                  <a:tcPr marL="91446" marR="91446" marT="45729" marB="45729"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300" b="1" i="0" kern="1200" noProof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8 ans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300" b="1" i="0" kern="1200" baseline="0" noProof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Mise en Exploitation séquentielle depuis décembre 2021</a:t>
                      </a:r>
                    </a:p>
                  </a:txBody>
                  <a:tcPr marL="91446" marR="91446" marT="45729" marB="45729" anchor="ctr"/>
                </a:tc>
                <a:extLst>
                  <a:ext uri="{0D108BD9-81ED-4DB2-BD59-A6C34878D82A}">
                    <a16:rowId xmlns:a16="http://schemas.microsoft.com/office/drawing/2014/main" val="2159186028"/>
                  </a:ext>
                </a:extLst>
              </a:tr>
              <a:tr h="30079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i="0" noProof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 marL="91446" marR="91446" marT="45729" marB="45729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300" b="1" i="0" kern="1200" noProof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Impact Social (Personnes Affectées par le Projet, PAPs)</a:t>
                      </a:r>
                    </a:p>
                  </a:txBody>
                  <a:tcPr marL="91446" marR="91446" marT="45729" marB="45729" anchor="ctr"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fr-FR" sz="1300" b="1" i="0" noProof="0">
                          <a:solidFill>
                            <a:srgbClr val="0070C0"/>
                          </a:solidFill>
                        </a:rPr>
                        <a:t>1 330 PAPs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fr-FR" sz="1300" b="1" i="0" noProof="0">
                          <a:solidFill>
                            <a:srgbClr val="0070C0"/>
                          </a:solidFill>
                        </a:rPr>
                        <a:t>236 Localités pour Electrification Rurales (ER)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fr-FR" sz="1300" b="1" i="0" noProof="0">
                          <a:solidFill>
                            <a:srgbClr val="0070C0"/>
                          </a:solidFill>
                        </a:rPr>
                        <a:t>Emplois Directs: 5000 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fr-FR" sz="1300" b="1" i="0" noProof="0">
                          <a:solidFill>
                            <a:srgbClr val="0070C0"/>
                          </a:solidFill>
                        </a:rPr>
                        <a:t>Emplois Indirects: 2 000</a:t>
                      </a:r>
                    </a:p>
                  </a:txBody>
                  <a:tcPr marL="91446" marR="91446" marT="45729" marB="45729" anchor="ctr"/>
                </a:tc>
                <a:tc>
                  <a:txBody>
                    <a:bodyPr/>
                    <a:lstStyle/>
                    <a:p>
                      <a:pPr marL="285750" marR="0" lvl="1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fr-FR" sz="1300" b="1" i="0" kern="1200" noProof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6 849 PAPs</a:t>
                      </a:r>
                      <a:endParaRPr lang="fr-FR" sz="1300" b="1" i="0" noProof="0">
                        <a:solidFill>
                          <a:srgbClr val="0070C0"/>
                        </a:solidFill>
                      </a:endParaRP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fr-FR" sz="1300" b="1" i="0" noProof="0">
                          <a:solidFill>
                            <a:srgbClr val="0070C0"/>
                          </a:solidFill>
                        </a:rPr>
                        <a:t>107 Localités pour Electrification Rurales 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fr-FR" sz="1300" b="1" i="0" noProof="0">
                          <a:solidFill>
                            <a:srgbClr val="0070C0"/>
                          </a:solidFill>
                        </a:rPr>
                        <a:t>Emplois Directs: 40 700 (3 980 F)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fr-FR" sz="1300" b="1" i="0" noProof="0">
                          <a:solidFill>
                            <a:srgbClr val="0070C0"/>
                          </a:solidFill>
                        </a:rPr>
                        <a:t>Emplois Indirects: 5 561 (2 524 F)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300" b="1" i="0" kern="1200" noProof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85750" marR="0" lvl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fr-FR" sz="1300" b="1" i="0" kern="1200" baseline="0" noProof="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1ères Etudes en 2011 et Lancement du projet en 2018 (Décalage de 7 ans);</a:t>
                      </a:r>
                    </a:p>
                    <a:p>
                      <a:pPr marL="285750" marR="0" lvl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fr-FR" sz="1300" b="1" i="0" kern="1200" baseline="0" noProof="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Modification technique de l’emprise du corridor;</a:t>
                      </a:r>
                    </a:p>
                    <a:p>
                      <a:pPr marL="285750" marR="0" lvl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fr-FR" sz="1300" b="1" i="0" kern="1200" baseline="0" noProof="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Acquisition de nouveaux sites de postes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300" b="1" i="0" kern="1200" baseline="0" noProof="0" dirty="0">
                        <a:solidFill>
                          <a:srgbClr val="0070C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729" marB="45729" anchor="ctr"/>
                </a:tc>
                <a:extLst>
                  <a:ext uri="{0D108BD9-81ED-4DB2-BD59-A6C34878D82A}">
                    <a16:rowId xmlns:a16="http://schemas.microsoft.com/office/drawing/2014/main" val="4429981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9276559"/>
      </p:ext>
    </p:extLst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349250" y="281831"/>
            <a:ext cx="11493500" cy="5157589"/>
          </a:xfrm>
          <a:prstGeom prst="roundRect">
            <a:avLst>
              <a:gd name="adj" fmla="val 2736"/>
            </a:avLst>
          </a:prstGeom>
          <a:solidFill>
            <a:srgbClr val="FFFCFA"/>
          </a:solidFill>
          <a:ln w="7620">
            <a:solidFill>
              <a:srgbClr val="E5E0DF"/>
            </a:solidFill>
            <a:prstDash val="solid"/>
          </a:ln>
        </p:spPr>
        <p:txBody>
          <a:bodyPr/>
          <a:lstStyle/>
          <a:p>
            <a:endParaRPr lang="fr-FR" sz="1500" dirty="0"/>
          </a:p>
        </p:txBody>
      </p:sp>
      <p:sp>
        <p:nvSpPr>
          <p:cNvPr id="4" name="Text 1"/>
          <p:cNvSpPr/>
          <p:nvPr/>
        </p:nvSpPr>
        <p:spPr>
          <a:xfrm>
            <a:off x="1003994" y="720896"/>
            <a:ext cx="8590172" cy="545505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>
              <a:lnSpc>
                <a:spcPts val="4296"/>
              </a:lnSpc>
            </a:pPr>
            <a:r>
              <a:rPr lang="en-US" sz="3437" b="1" dirty="0">
                <a:solidFill>
                  <a:srgbClr val="443728"/>
                </a:solidFill>
                <a:latin typeface="Crimson Pro" pitchFamily="34" charset="0"/>
                <a:ea typeface="Crimson Pro" pitchFamily="34" charset="-122"/>
                <a:cs typeface="Crimson Pro" pitchFamily="34" charset="-120"/>
              </a:rPr>
              <a:t>10. </a:t>
            </a:r>
            <a:r>
              <a:rPr lang="en-US" sz="3437" b="1" dirty="0" err="1">
                <a:solidFill>
                  <a:srgbClr val="443728"/>
                </a:solidFill>
                <a:latin typeface="Crimson Pro" pitchFamily="34" charset="0"/>
                <a:ea typeface="Crimson Pro" pitchFamily="34" charset="-122"/>
                <a:cs typeface="Crimson Pro" pitchFamily="34" charset="-120"/>
              </a:rPr>
              <a:t>Réponses</a:t>
            </a:r>
            <a:r>
              <a:rPr lang="en-US" sz="3437" b="1" dirty="0">
                <a:solidFill>
                  <a:srgbClr val="443728"/>
                </a:solidFill>
                <a:latin typeface="Crimson Pro" pitchFamily="34" charset="0"/>
                <a:ea typeface="Crimson Pro" pitchFamily="34" charset="-122"/>
                <a:cs typeface="Crimson Pro" pitchFamily="34" charset="-120"/>
              </a:rPr>
              <a:t> aux </a:t>
            </a:r>
            <a:r>
              <a:rPr lang="en-US" sz="3437" b="1" dirty="0" err="1">
                <a:solidFill>
                  <a:srgbClr val="443728"/>
                </a:solidFill>
                <a:latin typeface="Crimson Pro" pitchFamily="34" charset="0"/>
                <a:ea typeface="Crimson Pro" pitchFamily="34" charset="-122"/>
                <a:cs typeface="Crimson Pro" pitchFamily="34" charset="-120"/>
              </a:rPr>
              <a:t>Problématiques</a:t>
            </a:r>
            <a:r>
              <a:rPr lang="en-US" sz="3437" b="1" dirty="0">
                <a:solidFill>
                  <a:srgbClr val="443728"/>
                </a:solidFill>
                <a:latin typeface="Crimson Pro" pitchFamily="34" charset="0"/>
                <a:ea typeface="Crimson Pro" pitchFamily="34" charset="-122"/>
                <a:cs typeface="Crimson Pro" pitchFamily="34" charset="-120"/>
              </a:rPr>
              <a:t> </a:t>
            </a:r>
            <a:r>
              <a:rPr lang="en-US" sz="3437" b="1" dirty="0" err="1">
                <a:solidFill>
                  <a:srgbClr val="443728"/>
                </a:solidFill>
                <a:latin typeface="Crimson Pro" pitchFamily="34" charset="0"/>
                <a:ea typeface="Crimson Pro" pitchFamily="34" charset="-122"/>
                <a:cs typeface="Crimson Pro" pitchFamily="34" charset="-120"/>
              </a:rPr>
              <a:t>énergétiques</a:t>
            </a:r>
            <a:endParaRPr lang="en-US" sz="3437" dirty="0"/>
          </a:p>
        </p:txBody>
      </p:sp>
      <p:sp>
        <p:nvSpPr>
          <p:cNvPr id="5" name="Shape 2"/>
          <p:cNvSpPr/>
          <p:nvPr/>
        </p:nvSpPr>
        <p:spPr>
          <a:xfrm>
            <a:off x="1010146" y="1268711"/>
            <a:ext cx="5004793" cy="1856879"/>
          </a:xfrm>
          <a:prstGeom prst="roundRect">
            <a:avLst>
              <a:gd name="adj" fmla="val 4231"/>
            </a:avLst>
          </a:prstGeom>
          <a:solidFill>
            <a:srgbClr val="EBE2E0"/>
          </a:solidFill>
          <a:ln w="7620">
            <a:solidFill>
              <a:srgbClr val="D1C8C6"/>
            </a:solidFill>
            <a:prstDash val="solid"/>
          </a:ln>
        </p:spPr>
        <p:txBody>
          <a:bodyPr/>
          <a:lstStyle/>
          <a:p>
            <a:endParaRPr lang="en-US" sz="1500"/>
          </a:p>
        </p:txBody>
      </p:sp>
      <p:sp>
        <p:nvSpPr>
          <p:cNvPr id="6" name="Text 3"/>
          <p:cNvSpPr/>
          <p:nvPr/>
        </p:nvSpPr>
        <p:spPr>
          <a:xfrm>
            <a:off x="1328983" y="1472732"/>
            <a:ext cx="3003866" cy="266474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>
              <a:lnSpc>
                <a:spcPts val="2148"/>
              </a:lnSpc>
            </a:pPr>
            <a:r>
              <a:rPr lang="en-US" sz="1718" b="1" dirty="0">
                <a:solidFill>
                  <a:srgbClr val="443728"/>
                </a:solidFill>
                <a:latin typeface="Crimson Pro" pitchFamily="34" charset="0"/>
                <a:ea typeface="Crimson Pro" pitchFamily="34" charset="-122"/>
                <a:cs typeface="Crimson Pro" pitchFamily="34" charset="-120"/>
              </a:rPr>
              <a:t>Interconnexion </a:t>
            </a:r>
            <a:r>
              <a:rPr lang="en-US" sz="1718" b="1" dirty="0" err="1">
                <a:solidFill>
                  <a:srgbClr val="443728"/>
                </a:solidFill>
                <a:latin typeface="Crimson Pro" pitchFamily="34" charset="0"/>
                <a:ea typeface="Crimson Pro" pitchFamily="34" charset="-122"/>
                <a:cs typeface="Crimson Pro" pitchFamily="34" charset="-120"/>
              </a:rPr>
              <a:t>Régionale</a:t>
            </a:r>
            <a:r>
              <a:rPr lang="en-US" sz="1718" b="1" dirty="0">
                <a:solidFill>
                  <a:srgbClr val="443728"/>
                </a:solidFill>
                <a:latin typeface="Crimson Pro" pitchFamily="34" charset="0"/>
                <a:ea typeface="Crimson Pro" pitchFamily="34" charset="-122"/>
                <a:cs typeface="Crimson Pro" pitchFamily="34" charset="-120"/>
              </a:rPr>
              <a:t> </a:t>
            </a:r>
            <a:endParaRPr lang="en-US" sz="1718" dirty="0"/>
          </a:p>
        </p:txBody>
      </p:sp>
      <p:sp>
        <p:nvSpPr>
          <p:cNvPr id="7" name="Text 4"/>
          <p:cNvSpPr/>
          <p:nvPr/>
        </p:nvSpPr>
        <p:spPr>
          <a:xfrm>
            <a:off x="1184771" y="1740361"/>
            <a:ext cx="4643041" cy="1117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lnSpc>
                <a:spcPts val="2200"/>
              </a:lnSpc>
            </a:pPr>
            <a:r>
              <a:rPr lang="fr-FR" sz="1375" dirty="0">
                <a:solidFill>
                  <a:srgbClr val="443728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Le projet parachève l’interconnexion des 13 des 14 pays de l’</a:t>
            </a:r>
            <a:r>
              <a:rPr lang="fr-FR" sz="1375" dirty="0" err="1">
                <a:solidFill>
                  <a:srgbClr val="443728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interland</a:t>
            </a:r>
            <a:r>
              <a:rPr lang="fr-FR" sz="1375" dirty="0">
                <a:solidFill>
                  <a:srgbClr val="443728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 CEDEAO.</a:t>
            </a:r>
            <a:endParaRPr lang="fr-FR" sz="1375" dirty="0"/>
          </a:p>
        </p:txBody>
      </p:sp>
      <p:sp>
        <p:nvSpPr>
          <p:cNvPr id="8" name="Shape 5"/>
          <p:cNvSpPr/>
          <p:nvPr/>
        </p:nvSpPr>
        <p:spPr>
          <a:xfrm>
            <a:off x="6048322" y="1306811"/>
            <a:ext cx="5004793" cy="1856879"/>
          </a:xfrm>
          <a:prstGeom prst="roundRect">
            <a:avLst>
              <a:gd name="adj" fmla="val 4231"/>
            </a:avLst>
          </a:prstGeom>
          <a:solidFill>
            <a:srgbClr val="EBE2E0"/>
          </a:solidFill>
          <a:ln w="7620">
            <a:solidFill>
              <a:srgbClr val="D1C8C6"/>
            </a:solidFill>
            <a:prstDash val="solid"/>
          </a:ln>
        </p:spPr>
        <p:txBody>
          <a:bodyPr/>
          <a:lstStyle/>
          <a:p>
            <a:endParaRPr lang="en-US" sz="1500"/>
          </a:p>
        </p:txBody>
      </p:sp>
      <p:sp>
        <p:nvSpPr>
          <p:cNvPr id="9" name="Text 6"/>
          <p:cNvSpPr/>
          <p:nvPr/>
        </p:nvSpPr>
        <p:spPr>
          <a:xfrm>
            <a:off x="6189663" y="1425292"/>
            <a:ext cx="2182515" cy="272852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>
              <a:lnSpc>
                <a:spcPts val="2148"/>
              </a:lnSpc>
            </a:pPr>
            <a:r>
              <a:rPr lang="en-US" sz="1718" b="1" dirty="0" err="1">
                <a:solidFill>
                  <a:srgbClr val="443728"/>
                </a:solidFill>
                <a:latin typeface="Crimson Pro" pitchFamily="34" charset="0"/>
                <a:ea typeface="Crimson Pro" pitchFamily="34" charset="-122"/>
                <a:cs typeface="Crimson Pro" pitchFamily="34" charset="-120"/>
              </a:rPr>
              <a:t>Accès</a:t>
            </a:r>
            <a:r>
              <a:rPr lang="en-US" sz="1718" b="1" dirty="0">
                <a:solidFill>
                  <a:srgbClr val="443728"/>
                </a:solidFill>
                <a:latin typeface="Crimson Pro" pitchFamily="34" charset="0"/>
                <a:ea typeface="Crimson Pro" pitchFamily="34" charset="-122"/>
                <a:cs typeface="Crimson Pro" pitchFamily="34" charset="-120"/>
              </a:rPr>
              <a:t> </a:t>
            </a:r>
            <a:r>
              <a:rPr lang="en-US" sz="1718" b="1" dirty="0" err="1">
                <a:solidFill>
                  <a:srgbClr val="443728"/>
                </a:solidFill>
                <a:latin typeface="Crimson Pro" pitchFamily="34" charset="0"/>
                <a:ea typeface="Crimson Pro" pitchFamily="34" charset="-122"/>
                <a:cs typeface="Crimson Pro" pitchFamily="34" charset="-120"/>
              </a:rPr>
              <a:t>à</a:t>
            </a:r>
            <a:r>
              <a:rPr lang="en-US" sz="1718" b="1" dirty="0">
                <a:solidFill>
                  <a:srgbClr val="443728"/>
                </a:solidFill>
                <a:latin typeface="Crimson Pro" pitchFamily="34" charset="0"/>
                <a:ea typeface="Crimson Pro" pitchFamily="34" charset="-122"/>
                <a:cs typeface="Crimson Pro" pitchFamily="34" charset="-120"/>
              </a:rPr>
              <a:t> </a:t>
            </a:r>
            <a:r>
              <a:rPr lang="fr-FR" sz="1718" b="1" dirty="0">
                <a:solidFill>
                  <a:srgbClr val="443728"/>
                </a:solidFill>
                <a:latin typeface="Crimson Pro" pitchFamily="34" charset="0"/>
                <a:ea typeface="Crimson Pro" pitchFamily="34" charset="-122"/>
                <a:cs typeface="Crimson Pro" pitchFamily="34" charset="-120"/>
              </a:rPr>
              <a:t>l’électricité</a:t>
            </a:r>
            <a:r>
              <a:rPr lang="en-US" sz="1718" b="1" dirty="0">
                <a:solidFill>
                  <a:srgbClr val="443728"/>
                </a:solidFill>
                <a:latin typeface="Crimson Pro" pitchFamily="34" charset="0"/>
                <a:ea typeface="Crimson Pro" pitchFamily="34" charset="-122"/>
                <a:cs typeface="Crimson Pro" pitchFamily="34" charset="-120"/>
              </a:rPr>
              <a:t> </a:t>
            </a:r>
            <a:endParaRPr lang="en-US" sz="1718" dirty="0"/>
          </a:p>
        </p:txBody>
      </p:sp>
      <p:sp>
        <p:nvSpPr>
          <p:cNvPr id="10" name="Text 7"/>
          <p:cNvSpPr/>
          <p:nvPr/>
        </p:nvSpPr>
        <p:spPr>
          <a:xfrm>
            <a:off x="6225183" y="1837447"/>
            <a:ext cx="4643041" cy="1248361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lnSpc>
                <a:spcPts val="2200"/>
              </a:lnSpc>
            </a:pPr>
            <a:r>
              <a:rPr lang="fr-FR" sz="1375">
                <a:solidFill>
                  <a:srgbClr val="443728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Raccordement de grandes villes et Capitales; Raccordement de Sociétés minières; </a:t>
            </a:r>
          </a:p>
          <a:p>
            <a:pPr>
              <a:lnSpc>
                <a:spcPts val="2200"/>
              </a:lnSpc>
            </a:pPr>
            <a:r>
              <a:rPr lang="fr-FR" sz="1375">
                <a:solidFill>
                  <a:srgbClr val="443728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107 localités rurales électrifiées le long de la ligne.</a:t>
            </a:r>
            <a:endParaRPr lang="fr-FR" sz="1375"/>
          </a:p>
        </p:txBody>
      </p:sp>
      <p:sp>
        <p:nvSpPr>
          <p:cNvPr id="11" name="Shape 8"/>
          <p:cNvSpPr/>
          <p:nvPr/>
        </p:nvSpPr>
        <p:spPr>
          <a:xfrm>
            <a:off x="941883" y="3277683"/>
            <a:ext cx="5004793" cy="1856879"/>
          </a:xfrm>
          <a:prstGeom prst="roundRect">
            <a:avLst>
              <a:gd name="adj" fmla="val 4231"/>
            </a:avLst>
          </a:prstGeom>
          <a:solidFill>
            <a:srgbClr val="EBE2E0"/>
          </a:solidFill>
          <a:ln w="7620">
            <a:solidFill>
              <a:srgbClr val="D1C8C6"/>
            </a:solidFill>
            <a:prstDash val="solid"/>
          </a:ln>
        </p:spPr>
        <p:txBody>
          <a:bodyPr/>
          <a:lstStyle/>
          <a:p>
            <a:endParaRPr lang="fr-FR" sz="1500" dirty="0"/>
          </a:p>
        </p:txBody>
      </p:sp>
      <p:sp>
        <p:nvSpPr>
          <p:cNvPr id="12" name="Text 9"/>
          <p:cNvSpPr/>
          <p:nvPr/>
        </p:nvSpPr>
        <p:spPr>
          <a:xfrm>
            <a:off x="1107976" y="3314243"/>
            <a:ext cx="2259409" cy="272852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>
              <a:lnSpc>
                <a:spcPts val="2148"/>
              </a:lnSpc>
            </a:pPr>
            <a:r>
              <a:rPr lang="fr-FR" sz="1718" b="1" dirty="0">
                <a:solidFill>
                  <a:srgbClr val="443728"/>
                </a:solidFill>
                <a:latin typeface="Crimson Pro" pitchFamily="34" charset="0"/>
                <a:ea typeface="Crimson Pro" pitchFamily="34" charset="-122"/>
                <a:cs typeface="Crimson Pro" pitchFamily="34" charset="-120"/>
              </a:rPr>
              <a:t>Croissance Socio-Economique </a:t>
            </a:r>
            <a:endParaRPr lang="fr-FR" sz="1718" dirty="0"/>
          </a:p>
        </p:txBody>
      </p:sp>
      <p:sp>
        <p:nvSpPr>
          <p:cNvPr id="13" name="Text 10"/>
          <p:cNvSpPr/>
          <p:nvPr/>
        </p:nvSpPr>
        <p:spPr>
          <a:xfrm>
            <a:off x="941884" y="3694327"/>
            <a:ext cx="4809134" cy="1690941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lnSpc>
                <a:spcPts val="2200"/>
              </a:lnSpc>
            </a:pPr>
            <a:r>
              <a:rPr lang="fr-FR" sz="1375" b="1" dirty="0">
                <a:solidFill>
                  <a:srgbClr val="443728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Côte d'Ivoire: </a:t>
            </a:r>
            <a:r>
              <a:rPr lang="fr-FR" sz="1375" dirty="0">
                <a:solidFill>
                  <a:srgbClr val="443728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Contrat de vente de 295 GWh en </a:t>
            </a:r>
            <a:r>
              <a:rPr lang="fr-FR" sz="1375" dirty="0" err="1">
                <a:solidFill>
                  <a:srgbClr val="443728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Take</a:t>
            </a:r>
            <a:r>
              <a:rPr lang="fr-FR" sz="1375" dirty="0">
                <a:solidFill>
                  <a:srgbClr val="443728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 or Pays pour 2022</a:t>
            </a:r>
          </a:p>
          <a:p>
            <a:pPr>
              <a:lnSpc>
                <a:spcPts val="2200"/>
              </a:lnSpc>
            </a:pPr>
            <a:r>
              <a:rPr lang="fr-FR" sz="1375" b="1" dirty="0">
                <a:solidFill>
                  <a:srgbClr val="443728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Liberia: </a:t>
            </a:r>
            <a:r>
              <a:rPr lang="fr-FR" sz="1375" dirty="0">
                <a:solidFill>
                  <a:srgbClr val="443728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Plus grande Offre, soulagement en saison sèche;</a:t>
            </a:r>
          </a:p>
          <a:p>
            <a:pPr>
              <a:lnSpc>
                <a:spcPts val="2200"/>
              </a:lnSpc>
            </a:pPr>
            <a:r>
              <a:rPr lang="fr-FR" sz="1375" b="1" dirty="0">
                <a:solidFill>
                  <a:srgbClr val="443728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Sierra Leone; </a:t>
            </a:r>
            <a:r>
              <a:rPr lang="fr-FR" sz="1375" dirty="0">
                <a:solidFill>
                  <a:srgbClr val="443728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Fourniture 24h/24 à la 2ème ville;</a:t>
            </a:r>
          </a:p>
          <a:p>
            <a:pPr>
              <a:lnSpc>
                <a:spcPts val="2200"/>
              </a:lnSpc>
            </a:pPr>
            <a:r>
              <a:rPr lang="fr-FR" sz="1375" b="1" dirty="0">
                <a:solidFill>
                  <a:srgbClr val="443728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Guinée:</a:t>
            </a:r>
            <a:r>
              <a:rPr lang="fr-FR" sz="1375" dirty="0">
                <a:solidFill>
                  <a:srgbClr val="443728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 Fourniture 24h/24 à Nzérékoré (3è ville) vs 6h </a:t>
            </a:r>
            <a:endParaRPr lang="fr-FR" sz="1375" dirty="0"/>
          </a:p>
        </p:txBody>
      </p:sp>
      <p:sp>
        <p:nvSpPr>
          <p:cNvPr id="14" name="Shape 11"/>
          <p:cNvSpPr/>
          <p:nvPr/>
        </p:nvSpPr>
        <p:spPr>
          <a:xfrm>
            <a:off x="6048322" y="3284166"/>
            <a:ext cx="5004793" cy="1856879"/>
          </a:xfrm>
          <a:prstGeom prst="roundRect">
            <a:avLst>
              <a:gd name="adj" fmla="val 4231"/>
            </a:avLst>
          </a:prstGeom>
          <a:solidFill>
            <a:srgbClr val="EBE2E0"/>
          </a:solidFill>
          <a:ln w="7620">
            <a:solidFill>
              <a:srgbClr val="D1C8C6"/>
            </a:solidFill>
            <a:prstDash val="solid"/>
          </a:ln>
        </p:spPr>
        <p:txBody>
          <a:bodyPr/>
          <a:lstStyle/>
          <a:p>
            <a:endParaRPr lang="en-US" sz="1500"/>
          </a:p>
        </p:txBody>
      </p:sp>
      <p:sp>
        <p:nvSpPr>
          <p:cNvPr id="15" name="Text 12"/>
          <p:cNvSpPr/>
          <p:nvPr/>
        </p:nvSpPr>
        <p:spPr>
          <a:xfrm>
            <a:off x="6225183" y="3322402"/>
            <a:ext cx="2182515" cy="272852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>
              <a:lnSpc>
                <a:spcPts val="2148"/>
              </a:lnSpc>
            </a:pPr>
            <a:r>
              <a:rPr lang="en-US" sz="1718" b="1" dirty="0" err="1">
                <a:solidFill>
                  <a:srgbClr val="443728"/>
                </a:solidFill>
                <a:latin typeface="Crimson Pro" pitchFamily="34" charset="0"/>
                <a:ea typeface="Crimson Pro" pitchFamily="34" charset="-122"/>
                <a:cs typeface="Crimson Pro" pitchFamily="34" charset="-120"/>
              </a:rPr>
              <a:t>Coût</a:t>
            </a:r>
            <a:r>
              <a:rPr lang="en-US" sz="1718" b="1" dirty="0">
                <a:solidFill>
                  <a:srgbClr val="443728"/>
                </a:solidFill>
                <a:latin typeface="Crimson Pro" pitchFamily="34" charset="0"/>
                <a:ea typeface="Crimson Pro" pitchFamily="34" charset="-122"/>
                <a:cs typeface="Crimson Pro" pitchFamily="34" charset="-120"/>
              </a:rPr>
              <a:t> et </a:t>
            </a:r>
            <a:r>
              <a:rPr lang="fr-FR" sz="1718" b="1" dirty="0">
                <a:solidFill>
                  <a:srgbClr val="443728"/>
                </a:solidFill>
                <a:latin typeface="Crimson Pro" pitchFamily="34" charset="0"/>
                <a:ea typeface="Crimson Pro" pitchFamily="34" charset="-122"/>
                <a:cs typeface="Crimson Pro" pitchFamily="34" charset="-120"/>
              </a:rPr>
              <a:t>Efficacité</a:t>
            </a:r>
            <a:r>
              <a:rPr lang="en-US" sz="1718" b="1" dirty="0">
                <a:solidFill>
                  <a:srgbClr val="443728"/>
                </a:solidFill>
                <a:latin typeface="Crimson Pro" pitchFamily="34" charset="0"/>
                <a:ea typeface="Crimson Pro" pitchFamily="34" charset="-122"/>
                <a:cs typeface="Crimson Pro" pitchFamily="34" charset="-120"/>
              </a:rPr>
              <a:t> </a:t>
            </a:r>
            <a:endParaRPr lang="en-US" sz="1718" dirty="0"/>
          </a:p>
        </p:txBody>
      </p:sp>
      <p:sp>
        <p:nvSpPr>
          <p:cNvPr id="16" name="Text 13"/>
          <p:cNvSpPr/>
          <p:nvPr/>
        </p:nvSpPr>
        <p:spPr>
          <a:xfrm>
            <a:off x="6295925" y="3694327"/>
            <a:ext cx="4643041" cy="838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lnSpc>
                <a:spcPts val="2200"/>
              </a:lnSpc>
            </a:pPr>
            <a:r>
              <a:rPr lang="fr-FR" sz="1375" dirty="0">
                <a:solidFill>
                  <a:srgbClr val="443728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Coût de Production passé de plus de 20cents USD à 11,35cents (espéré rester Inférieur à 15cents)</a:t>
            </a:r>
            <a:endParaRPr lang="fr-FR" sz="1375" dirty="0"/>
          </a:p>
        </p:txBody>
      </p:sp>
    </p:spTree>
    <p:extLst>
      <p:ext uri="{BB962C8B-B14F-4D97-AF65-F5344CB8AC3E}">
        <p14:creationId xmlns:p14="http://schemas.microsoft.com/office/powerpoint/2010/main" val="3557720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0" y="-1"/>
            <a:ext cx="11185525" cy="601664"/>
          </a:xfrm>
        </p:spPr>
        <p:txBody>
          <a:bodyPr/>
          <a:lstStyle/>
          <a:p>
            <a:pPr>
              <a:defRPr/>
            </a:pP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/>
                <a:cs typeface="Arial Black"/>
              </a:rPr>
              <a:t>1</a:t>
            </a:r>
            <a:r>
              <a:rPr lang="en-US" sz="2400" dirty="0">
                <a:latin typeface="Arial Black"/>
                <a:cs typeface="Arial Black"/>
              </a:rPr>
              <a:t>1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/>
                <a:cs typeface="Arial Black"/>
              </a:rPr>
              <a:t>. </a:t>
            </a:r>
            <a:r>
              <a:rPr lang="en-US" sz="2400" dirty="0" err="1">
                <a:latin typeface="Arial Black"/>
                <a:cs typeface="Arial Black"/>
              </a:rPr>
              <a:t>Expériences</a:t>
            </a:r>
            <a:r>
              <a:rPr lang="en-US" sz="2400" dirty="0">
                <a:latin typeface="Arial Black"/>
                <a:cs typeface="Arial Black"/>
              </a:rPr>
              <a:t> et </a:t>
            </a:r>
            <a:r>
              <a:rPr lang="en-US" sz="2400" dirty="0" err="1">
                <a:latin typeface="Arial Black"/>
                <a:cs typeface="Arial Black"/>
              </a:rPr>
              <a:t>Leçons</a:t>
            </a:r>
            <a:r>
              <a:rPr lang="en-US" sz="2400" dirty="0">
                <a:latin typeface="Arial Black"/>
                <a:cs typeface="Arial Black"/>
              </a:rPr>
              <a:t> de </a:t>
            </a:r>
            <a:r>
              <a:rPr lang="en-US" sz="2400" dirty="0" err="1">
                <a:latin typeface="Arial Black"/>
                <a:cs typeface="Arial Black"/>
              </a:rPr>
              <a:t>l’Approche</a:t>
            </a:r>
            <a:r>
              <a:rPr lang="en-US" sz="2400" dirty="0">
                <a:latin typeface="Arial Black"/>
                <a:cs typeface="Arial Black"/>
              </a:rPr>
              <a:t> CLSG</a:t>
            </a:r>
            <a:endParaRPr lang="en-US" sz="2800" dirty="0">
              <a:solidFill>
                <a:schemeClr val="tx1"/>
              </a:solidFill>
              <a:latin typeface="Arial Black"/>
              <a:ea typeface="+mj-ea"/>
              <a:cs typeface="Arial Black"/>
            </a:endParaRPr>
          </a:p>
        </p:txBody>
      </p:sp>
      <p:pic>
        <p:nvPicPr>
          <p:cNvPr id="44034" name="Content Placeholder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956675" y="0"/>
            <a:ext cx="3211513" cy="601663"/>
          </a:xfrm>
        </p:spPr>
      </p:pic>
      <p:cxnSp>
        <p:nvCxnSpPr>
          <p:cNvPr id="10" name="Straight Connector 9"/>
          <p:cNvCxnSpPr/>
          <p:nvPr/>
        </p:nvCxnSpPr>
        <p:spPr>
          <a:xfrm>
            <a:off x="393700" y="930275"/>
            <a:ext cx="83947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0" y="1047750"/>
            <a:ext cx="12192000" cy="50911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+mn-cs"/>
            </a:endParaRP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973311"/>
              </p:ext>
            </p:extLst>
          </p:nvPr>
        </p:nvGraphicFramePr>
        <p:xfrm>
          <a:off x="192087" y="665947"/>
          <a:ext cx="11807825" cy="60917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7512">
                  <a:extLst>
                    <a:ext uri="{9D8B030D-6E8A-4147-A177-3AD203B41FA5}">
                      <a16:colId xmlns:a16="http://schemas.microsoft.com/office/drawing/2014/main" val="3254848533"/>
                    </a:ext>
                  </a:extLst>
                </a:gridCol>
                <a:gridCol w="18897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892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1128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0255">
                <a:tc>
                  <a:txBody>
                    <a:bodyPr/>
                    <a:lstStyle/>
                    <a:p>
                      <a:pPr algn="ctr"/>
                      <a:r>
                        <a:rPr lang="fr-FR" sz="1600" noProof="0"/>
                        <a:t>N.</a:t>
                      </a:r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noProof="0"/>
                        <a:t>Opportunités/Défis</a:t>
                      </a:r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noProof="0"/>
                        <a:t>Résultats / Faiblesses</a:t>
                      </a:r>
                    </a:p>
                  </a:txBody>
                  <a:tcPr marL="91446" marR="91446" marT="45710" marB="4571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noProof="0"/>
                        <a:t>Recommandations / Perspectives</a:t>
                      </a:r>
                    </a:p>
                  </a:txBody>
                  <a:tcPr marL="91446" marR="91446" marT="45710" marB="4571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991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noProof="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marL="91446" marR="91446" marT="45729" marB="45729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noProof="0" dirty="0">
                          <a:solidFill>
                            <a:srgbClr val="0070C0"/>
                          </a:solidFill>
                        </a:rPr>
                        <a:t>Souplesse et Efficacité </a:t>
                      </a:r>
                      <a:r>
                        <a:rPr lang="fr-FR" sz="1400" b="1" noProof="0" dirty="0" err="1">
                          <a:solidFill>
                            <a:srgbClr val="0070C0"/>
                          </a:solidFill>
                        </a:rPr>
                        <a:t>manageriale</a:t>
                      </a:r>
                      <a:endParaRPr lang="fr-FR" sz="1400" b="1" noProof="0" dirty="0">
                        <a:solidFill>
                          <a:srgbClr val="0070C0"/>
                        </a:solidFill>
                      </a:endParaRPr>
                    </a:p>
                  </a:txBody>
                  <a:tcPr marL="91446" marR="91446" marT="45729" marB="45729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kern="1200" noProof="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Rapidité de décision et d’action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kern="1200" noProof="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Prise d’initiatives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kern="1200" noProof="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Modèle de SOS à Appliquer conformément à </a:t>
                      </a:r>
                      <a:r>
                        <a:rPr lang="fr-FR" sz="1400" b="1" kern="1200" noProof="0" dirty="0" err="1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xxxxxxxxxx</a:t>
                      </a:r>
                      <a:endParaRPr lang="fr-FR" sz="1400" b="1" kern="1200" noProof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729" marB="45729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7430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noProof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marL="91446" marR="91446" marT="45729" marB="45729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noProof="0">
                          <a:solidFill>
                            <a:srgbClr val="0070C0"/>
                          </a:solidFill>
                        </a:rPr>
                        <a:t>Ouverture sur le marché financier</a:t>
                      </a:r>
                    </a:p>
                  </a:txBody>
                  <a:tcPr marL="91446" marR="91446" marT="45729" marB="45729" anchor="ctr"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kern="1200" noProof="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Détention d’actifs et </a:t>
                      </a:r>
                      <a:r>
                        <a:rPr lang="fr-FR" sz="1400" b="1" kern="1200" noProof="0" dirty="0" err="1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Accés</a:t>
                      </a:r>
                      <a:r>
                        <a:rPr lang="fr-FR" sz="1400" b="1" kern="1200" noProof="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 aux capitaux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i="1" kern="1200" baseline="0" noProof="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Plus grande agressivité de stratégie financière à adopter</a:t>
                      </a:r>
                    </a:p>
                  </a:txBody>
                  <a:tcPr marL="91446" marR="91446" marT="45729" marB="45729" anchor="ctr"/>
                </a:tc>
                <a:extLst>
                  <a:ext uri="{0D108BD9-81ED-4DB2-BD59-A6C34878D82A}">
                    <a16:rowId xmlns:a16="http://schemas.microsoft.com/office/drawing/2014/main" val="709766981"/>
                  </a:ext>
                </a:extLst>
              </a:tr>
              <a:tr h="97430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noProof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 marL="91446" marR="91446" marT="45729" marB="45729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noProof="0">
                          <a:solidFill>
                            <a:srgbClr val="0070C0"/>
                          </a:solidFill>
                        </a:rPr>
                        <a:t>Ressources financières sous contrôle</a:t>
                      </a:r>
                    </a:p>
                  </a:txBody>
                  <a:tcPr marL="91446" marR="91446" marT="45729" marB="45729" anchor="ctr"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kern="1200" noProof="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Accords de rétrocession des financements et autonomie de Gestion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i="1" kern="1200" baseline="0" noProof="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Du fait des dédommagements sans </a:t>
                      </a:r>
                      <a:r>
                        <a:rPr lang="fr-FR" sz="1400" b="1" i="1" kern="1200" baseline="0" noProof="0" dirty="0" err="1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eccueils</a:t>
                      </a:r>
                      <a:r>
                        <a:rPr lang="fr-FR" sz="1400" b="1" i="1" kern="1200" baseline="0" noProof="0" dirty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majeurs, la crédibilité et l’appropriation du projet par les populations auront été un plus</a:t>
                      </a:r>
                    </a:p>
                  </a:txBody>
                  <a:tcPr marL="91446" marR="91446" marT="45729" marB="45729" anchor="ctr"/>
                </a:tc>
                <a:extLst>
                  <a:ext uri="{0D108BD9-81ED-4DB2-BD59-A6C34878D82A}">
                    <a16:rowId xmlns:a16="http://schemas.microsoft.com/office/drawing/2014/main" val="2159186028"/>
                  </a:ext>
                </a:extLst>
              </a:tr>
              <a:tr h="97430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noProof="0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 marL="91446" marR="91446" marT="45729" marB="45729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noProof="0" dirty="0">
                          <a:solidFill>
                            <a:srgbClr val="C00000"/>
                          </a:solidFill>
                        </a:rPr>
                        <a:t>Défaut de synergie du Projet </a:t>
                      </a:r>
                      <a:r>
                        <a:rPr lang="fr-FR" sz="1400" b="1" noProof="0" dirty="0" err="1">
                          <a:solidFill>
                            <a:srgbClr val="C00000"/>
                          </a:solidFill>
                        </a:rPr>
                        <a:t>regional</a:t>
                      </a:r>
                      <a:r>
                        <a:rPr lang="fr-FR" sz="1400" b="1" noProof="0" dirty="0">
                          <a:solidFill>
                            <a:srgbClr val="C00000"/>
                          </a:solidFill>
                        </a:rPr>
                        <a:t> avec les composantes nationales connexes</a:t>
                      </a:r>
                    </a:p>
                  </a:txBody>
                  <a:tcPr marL="91446" marR="91446" marT="45729" marB="45729" anchor="ctr"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kern="1200" noProof="0" dirty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 Projets nationaux de Réseaux de Transport et de Distribution en retard de mise en </a:t>
                      </a:r>
                      <a:r>
                        <a:rPr lang="fr-FR" sz="1400" b="1" kern="1200" noProof="0" dirty="0" err="1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oeuvre</a:t>
                      </a:r>
                      <a:endParaRPr lang="fr-FR" sz="1400" b="1" kern="1200" noProof="0" dirty="0">
                        <a:solidFill>
                          <a:srgbClr val="C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i="1" kern="1200" baseline="0" noProof="0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Etendre les missions de la SOS au développement et raccordements des réseaux nationaux connexes (SOS s’est vue prendre des initiatives dans ce sens, Etudes, raccordements </a:t>
                      </a:r>
                      <a:r>
                        <a:rPr lang="fr-FR" sz="1400" b="1" i="1" kern="1200" baseline="0" noProof="0" dirty="0" err="1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provisiores</a:t>
                      </a:r>
                      <a:r>
                        <a:rPr lang="fr-FR" sz="1400" b="1" i="1" kern="1200" baseline="0" noProof="0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,…)</a:t>
                      </a:r>
                    </a:p>
                  </a:txBody>
                  <a:tcPr marL="91446" marR="91446" marT="45729" marB="45729" anchor="ctr"/>
                </a:tc>
                <a:extLst>
                  <a:ext uri="{0D108BD9-81ED-4DB2-BD59-A6C34878D82A}">
                    <a16:rowId xmlns:a16="http://schemas.microsoft.com/office/drawing/2014/main" val="442998146"/>
                  </a:ext>
                </a:extLst>
              </a:tr>
              <a:tr h="97430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noProof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 marL="91446" marR="91446" marT="45729" marB="45729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noProof="0">
                          <a:solidFill>
                            <a:srgbClr val="C00000"/>
                          </a:solidFill>
                        </a:rPr>
                        <a:t>Volume de transit inférieur au niveau anticipé</a:t>
                      </a:r>
                    </a:p>
                  </a:txBody>
                  <a:tcPr marL="91446" marR="91446" marT="45729" marB="45729" anchor="ctr"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kern="1200" noProof="0" dirty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Mauvaise préparation du processus de raccordement des clients;</a:t>
                      </a:r>
                    </a:p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kern="1200" noProof="0" dirty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Faiblesse du cadre commercial (Comptage, recouvrement)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i="1" kern="1200" baseline="0" noProof="0" dirty="0" err="1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Nécesssité</a:t>
                      </a:r>
                      <a:r>
                        <a:rPr lang="fr-FR" sz="1400" b="1" i="1" kern="1200" baseline="0" noProof="0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d’une meilleure synergie de la Chaine de valeurs (Production-Transport-Distribution-Commercialisation)</a:t>
                      </a:r>
                    </a:p>
                  </a:txBody>
                  <a:tcPr marL="91446" marR="91446" marT="45729" marB="45729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7430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noProof="0">
                          <a:solidFill>
                            <a:schemeClr val="tx1"/>
                          </a:solidFill>
                        </a:rPr>
                        <a:t>6</a:t>
                      </a:r>
                    </a:p>
                  </a:txBody>
                  <a:tcPr marL="91446" marR="91446" marT="45729" marB="45729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noProof="0">
                          <a:solidFill>
                            <a:srgbClr val="C00000"/>
                          </a:solidFill>
                        </a:rPr>
                        <a:t>Défaut de capacité de paiement des Acheteurs</a:t>
                      </a:r>
                    </a:p>
                  </a:txBody>
                  <a:tcPr marL="91446" marR="91446" marT="45729" marB="45729" anchor="ctr"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kern="1200" noProof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Arriérés  importants de paiement des factures d’énergie et de service de tranqport, Viabilité de la SOS menacée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i="1" u="none" kern="1200" baseline="0" noProof="0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Adopter la viabilité financière des SNE et la mise en place de garantie comme des facteurs clé de succès du Modèle</a:t>
                      </a:r>
                    </a:p>
                  </a:txBody>
                  <a:tcPr marL="91446" marR="91446" marT="45729" marB="45729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3742586"/>
      </p:ext>
    </p:extLst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1788" y="6413"/>
            <a:ext cx="11185525" cy="478330"/>
          </a:xfrm>
        </p:spPr>
        <p:txBody>
          <a:bodyPr/>
          <a:lstStyle/>
          <a:p>
            <a:pPr>
              <a:defRPr/>
            </a:pPr>
            <a:r>
              <a:rPr lang="en-US" sz="2400" dirty="0">
                <a:latin typeface="Arial Black"/>
                <a:ea typeface="+mj-ea"/>
                <a:cs typeface="Arial Black"/>
              </a:rPr>
              <a:t>12. MISE EN OEUVRE</a:t>
            </a:r>
            <a:endParaRPr lang="en-US" sz="2800" dirty="0">
              <a:solidFill>
                <a:schemeClr val="tx1"/>
              </a:solidFill>
              <a:latin typeface="Arial Black"/>
              <a:ea typeface="+mj-ea"/>
              <a:cs typeface="Arial Black"/>
            </a:endParaRPr>
          </a:p>
        </p:txBody>
      </p:sp>
      <p:pic>
        <p:nvPicPr>
          <p:cNvPr id="44034" name="Content Placeholder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956675" y="0"/>
            <a:ext cx="3211513" cy="601663"/>
          </a:xfrm>
        </p:spPr>
      </p:pic>
      <p:cxnSp>
        <p:nvCxnSpPr>
          <p:cNvPr id="10" name="Straight Connector 9"/>
          <p:cNvCxnSpPr/>
          <p:nvPr/>
        </p:nvCxnSpPr>
        <p:spPr>
          <a:xfrm>
            <a:off x="393700" y="930275"/>
            <a:ext cx="83947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0" y="1047750"/>
            <a:ext cx="12192000" cy="50911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+mn-cs"/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1FE73D41-2FE2-4F49-928B-DD131F6D03D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74847" y="1059428"/>
            <a:ext cx="3259012" cy="5798572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6547128B-C136-CD40-8A80-280A8DCF121F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71476" y="3887522"/>
            <a:ext cx="5285199" cy="2970478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9895FA42-AE9B-9C4D-8F42-AE29498D1094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141" y="1049426"/>
            <a:ext cx="5145230" cy="2891810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2035DD79-26E9-334F-B612-D93B3123183B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68031" y="1034758"/>
            <a:ext cx="4077778" cy="3065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436994"/>
      </p:ext>
    </p:extLst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1788" y="6413"/>
            <a:ext cx="11185525" cy="478330"/>
          </a:xfrm>
        </p:spPr>
        <p:txBody>
          <a:bodyPr/>
          <a:lstStyle/>
          <a:p>
            <a:pPr>
              <a:defRPr/>
            </a:pPr>
            <a:r>
              <a:rPr lang="en-US" sz="2400" dirty="0">
                <a:solidFill>
                  <a:schemeClr val="tx1"/>
                </a:solidFill>
                <a:latin typeface="Arial Black"/>
                <a:ea typeface="+mj-ea"/>
                <a:cs typeface="Arial Black"/>
              </a:rPr>
              <a:t>13. MISE EN EXPLOITATION</a:t>
            </a:r>
            <a:endParaRPr lang="en-US" sz="2800" dirty="0">
              <a:solidFill>
                <a:schemeClr val="tx1"/>
              </a:solidFill>
              <a:latin typeface="Arial Black"/>
              <a:ea typeface="+mj-ea"/>
              <a:cs typeface="Arial Black"/>
            </a:endParaRPr>
          </a:p>
        </p:txBody>
      </p:sp>
      <p:pic>
        <p:nvPicPr>
          <p:cNvPr id="44034" name="Content Placeholder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956675" y="0"/>
            <a:ext cx="3211513" cy="601663"/>
          </a:xfrm>
        </p:spPr>
      </p:pic>
      <p:cxnSp>
        <p:nvCxnSpPr>
          <p:cNvPr id="10" name="Straight Connector 9"/>
          <p:cNvCxnSpPr/>
          <p:nvPr/>
        </p:nvCxnSpPr>
        <p:spPr>
          <a:xfrm>
            <a:off x="393700" y="930275"/>
            <a:ext cx="83947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0" y="1047750"/>
            <a:ext cx="12192000" cy="50911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+mn-cs"/>
            </a:endParaRP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54C7ECB5-EB85-004F-BB23-030055D06F0F}"/>
              </a:ext>
            </a:extLst>
          </p:cNvPr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812" y="555862"/>
            <a:ext cx="6088380" cy="347789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AB997351-2406-4F46-B931-D16FCDBCF2E6}"/>
              </a:ext>
            </a:extLst>
          </p:cNvPr>
          <p:cNvPicPr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35687" y="555862"/>
            <a:ext cx="6080125" cy="33451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18F45DC1-CB2E-BE44-B07D-AAF289F4A9BE}"/>
              </a:ext>
            </a:extLst>
          </p:cNvPr>
          <p:cNvPicPr/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86363" y="2914651"/>
            <a:ext cx="7005637" cy="397724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37657914"/>
      </p:ext>
    </p:extLst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29423F-ECD3-8856-9E3E-99C69D17F66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38740" y="2675701"/>
            <a:ext cx="8935278" cy="753299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MERCI DE VOTRE</a:t>
            </a:r>
            <a:r>
              <a:rPr lang="en-US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ATTENTION</a:t>
            </a:r>
            <a:endParaRPr lang="fr-FR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E8F1934-6785-6C75-87A5-AC8979B24C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264" y="310848"/>
            <a:ext cx="1395494" cy="122952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BCEA4EE-0A83-F5F2-315F-FD9B6959FE36}"/>
              </a:ext>
            </a:extLst>
          </p:cNvPr>
          <p:cNvSpPr txBox="1"/>
          <p:nvPr/>
        </p:nvSpPr>
        <p:spPr>
          <a:xfrm>
            <a:off x="-178904" y="-89262"/>
            <a:ext cx="5009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WAPP – West African Power Pool</a:t>
            </a:r>
            <a:endParaRPr lang="fr-FR" sz="2000" b="1" dirty="0"/>
          </a:p>
        </p:txBody>
      </p:sp>
      <p:pic>
        <p:nvPicPr>
          <p:cNvPr id="3" name="Content Placeholder 3">
            <a:extLst>
              <a:ext uri="{FF2B5EF4-FFF2-40B4-BE49-F238E27FC236}">
                <a16:creationId xmlns:a16="http://schemas.microsoft.com/office/drawing/2014/main" id="{16D1B285-7E84-5A3E-DA1C-CDFB38D5D8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604982" y="436099"/>
            <a:ext cx="3211513" cy="601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051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1"/>
            <a:ext cx="12191999" cy="5602940"/>
          </a:xfrm>
          <a:prstGeom prst="roundRect">
            <a:avLst>
              <a:gd name="adj" fmla="val 2736"/>
            </a:avLst>
          </a:prstGeom>
          <a:solidFill>
            <a:srgbClr val="FFFCFA"/>
          </a:solidFill>
          <a:ln w="7620">
            <a:solidFill>
              <a:srgbClr val="E5E0DF"/>
            </a:solidFill>
            <a:prstDash val="solid"/>
          </a:ln>
        </p:spPr>
        <p:txBody>
          <a:bodyPr/>
          <a:lstStyle/>
          <a:p>
            <a:endParaRPr lang="en-US" sz="150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C29BAE3-D295-69D5-29E4-C090CEECC19D}"/>
              </a:ext>
            </a:extLst>
          </p:cNvPr>
          <p:cNvSpPr txBox="1"/>
          <p:nvPr/>
        </p:nvSpPr>
        <p:spPr>
          <a:xfrm>
            <a:off x="819398" y="179293"/>
            <a:ext cx="102968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rial Black" panose="020B0A04020102020204" pitchFamily="34" charset="0"/>
              </a:rPr>
              <a:t>1. INTERCONNEXION CÔTE D’IVOIRE-LIBERIA-SIERRA LEONE-GUINEE (CLSG)</a:t>
            </a:r>
          </a:p>
        </p:txBody>
      </p:sp>
      <p:pic>
        <p:nvPicPr>
          <p:cNvPr id="5" name="Picture 4" descr="A map with a route">
            <a:extLst>
              <a:ext uri="{FF2B5EF4-FFF2-40B4-BE49-F238E27FC236}">
                <a16:creationId xmlns:a16="http://schemas.microsoft.com/office/drawing/2014/main" id="{62885EEF-A3D2-F4F0-B060-1D5978A85A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258" y="1089505"/>
            <a:ext cx="12023482" cy="514096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EAFAF18-1C6A-EF4B-047A-61DF5505995D}"/>
              </a:ext>
            </a:extLst>
          </p:cNvPr>
          <p:cNvSpPr txBox="1"/>
          <p:nvPr/>
        </p:nvSpPr>
        <p:spPr>
          <a:xfrm>
            <a:off x="1034716" y="1796716"/>
            <a:ext cx="1604210" cy="348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67" b="1" dirty="0">
                <a:latin typeface="Arial Black" panose="020B0A04020102020204" pitchFamily="34" charset="0"/>
              </a:rPr>
              <a:t>Guinea</a:t>
            </a:r>
          </a:p>
        </p:txBody>
      </p:sp>
    </p:spTree>
    <p:extLst>
      <p:ext uri="{BB962C8B-B14F-4D97-AF65-F5344CB8AC3E}">
        <p14:creationId xmlns:p14="http://schemas.microsoft.com/office/powerpoint/2010/main" val="40635574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1788" y="92075"/>
            <a:ext cx="11185525" cy="671513"/>
          </a:xfrm>
        </p:spPr>
        <p:txBody>
          <a:bodyPr wrap="square" numCol="1" anchorCtr="0" compatLnSpc="1">
            <a:prstTxWarp prst="textNoShape">
              <a:avLst/>
            </a:prstTxWarp>
            <a:normAutofit/>
          </a:bodyPr>
          <a:lstStyle/>
          <a:p>
            <a:pPr>
              <a:defRPr/>
            </a:pPr>
            <a:r>
              <a:rPr lang="en-US" altLang="fr-FR" sz="2800" dirty="0">
                <a:latin typeface="Arial Black" panose="020B0A04020102020204" pitchFamily="34" charset="0"/>
                <a:ea typeface="ＭＳ Ｐゴシック" panose="020B0600070205080204" pitchFamily="34" charset="-128"/>
              </a:rPr>
              <a:t>2-  </a:t>
            </a:r>
            <a:r>
              <a:rPr lang="en-US" altLang="fr-FR" sz="2800" dirty="0" err="1">
                <a:latin typeface="Arial Black" panose="020B0A04020102020204" pitchFamily="34" charset="0"/>
                <a:ea typeface="ＭＳ Ｐゴシック" panose="020B0600070205080204" pitchFamily="34" charset="-128"/>
              </a:rPr>
              <a:t>Système</a:t>
            </a:r>
            <a:r>
              <a:rPr lang="en-US" altLang="fr-FR" sz="2800" dirty="0">
                <a:latin typeface="Arial Black" panose="020B0A04020102020204" pitchFamily="34" charset="0"/>
                <a:ea typeface="ＭＳ Ｐゴシック" panose="020B0600070205080204" pitchFamily="34" charset="-128"/>
              </a:rPr>
              <a:t> </a:t>
            </a:r>
            <a:r>
              <a:rPr lang="en-US" altLang="fr-FR" sz="2800" dirty="0" err="1">
                <a:latin typeface="Arial Black" panose="020B0A04020102020204" pitchFamily="34" charset="0"/>
                <a:ea typeface="ＭＳ Ｐゴシック" panose="020B0600070205080204" pitchFamily="34" charset="-128"/>
              </a:rPr>
              <a:t>Stratégique</a:t>
            </a:r>
            <a:r>
              <a:rPr lang="en-US" altLang="fr-FR" sz="2800" dirty="0">
                <a:latin typeface="Arial Black" panose="020B0A04020102020204" pitchFamily="34" charset="0"/>
                <a:ea typeface="ＭＳ Ｐゴシック" panose="020B0600070205080204" pitchFamily="34" charset="-128"/>
              </a:rPr>
              <a:t> CLSG</a:t>
            </a:r>
          </a:p>
        </p:txBody>
      </p:sp>
      <p:pic>
        <p:nvPicPr>
          <p:cNvPr id="12291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537700" y="0"/>
            <a:ext cx="2630488" cy="492125"/>
          </a:xfrm>
        </p:spPr>
      </p:pic>
      <p:sp>
        <p:nvSpPr>
          <p:cNvPr id="13" name="Rectangle 12"/>
          <p:cNvSpPr/>
          <p:nvPr/>
        </p:nvSpPr>
        <p:spPr>
          <a:xfrm>
            <a:off x="0" y="1047750"/>
            <a:ext cx="12192000" cy="50911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172243" y="110331"/>
            <a:ext cx="11504613" cy="6164263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marR="0" lvl="0" indent="-457200" algn="just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endParaRPr kumimoji="0" lang="en-US" sz="2600" b="0" i="0" u="none" strike="noStrike" kern="1200" cap="none" spc="-5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Arial" charset="0"/>
              <a:ea typeface="+mj-ea"/>
              <a:cs typeface="Arial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sz="2600" b="0" i="0" u="none" strike="noStrike" kern="1200" cap="none" spc="-5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charset="0"/>
                <a:ea typeface="+mj-ea"/>
                <a:cs typeface="Arial" charset="0"/>
              </a:rPr>
            </a:br>
            <a:endParaRPr kumimoji="0" lang="en-US" sz="2600" b="0" i="0" u="none" strike="noStrike" kern="1200" cap="none" spc="-5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 Light"/>
              <a:ea typeface="+mj-ea"/>
              <a:cs typeface="+mj-cs"/>
            </a:endParaRPr>
          </a:p>
        </p:txBody>
      </p:sp>
      <p:sp>
        <p:nvSpPr>
          <p:cNvPr id="9" name="Ellipse 8"/>
          <p:cNvSpPr/>
          <p:nvPr/>
        </p:nvSpPr>
        <p:spPr>
          <a:xfrm>
            <a:off x="4442324" y="2914651"/>
            <a:ext cx="1952625" cy="18430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Projet CLSG </a:t>
            </a:r>
            <a:r>
              <a: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(Régional)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346825" y="839788"/>
            <a:ext cx="5059608" cy="222726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fr-FR" sz="1800" b="1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Dispositions </a:t>
            </a:r>
            <a:r>
              <a:rPr kumimoji="0" lang="en-US" altLang="fr-FR" sz="1800" b="1" i="0" u="sng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Institutionnelles</a:t>
            </a:r>
            <a:r>
              <a:rPr kumimoji="0" lang="en-US" altLang="fr-FR" sz="1800" b="1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 </a:t>
            </a:r>
            <a:r>
              <a:rPr lang="en-US" altLang="fr-FR" sz="1800" b="1" u="sng" dirty="0">
                <a:solidFill>
                  <a:srgbClr val="FF0000"/>
                </a:solidFill>
                <a:latin typeface="Calibri" panose="020F0502020204030204" pitchFamily="34" charset="0"/>
              </a:rPr>
              <a:t>S</a:t>
            </a:r>
            <a:r>
              <a:rPr kumimoji="0" lang="en-US" altLang="fr-FR" sz="1800" b="1" i="0" u="sng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pécifiques</a:t>
            </a:r>
            <a:endParaRPr kumimoji="0" lang="en-US" altLang="fr-FR" sz="1800" b="1" i="0" u="sng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+mn-cs"/>
            </a:endParaRPr>
          </a:p>
          <a:p>
            <a:pPr marL="571500" marR="0" lvl="0" indent="-285750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n-US" altLang="fr-FR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Société</a:t>
            </a:r>
            <a:r>
              <a:rPr kumimoji="0" lang="en-US" altLang="fr-F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 </a:t>
            </a:r>
            <a:r>
              <a:rPr kumimoji="0" lang="en-US" altLang="fr-FR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à</a:t>
            </a:r>
            <a:r>
              <a:rPr kumimoji="0" lang="en-US" altLang="fr-F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 </a:t>
            </a:r>
            <a:r>
              <a:rPr kumimoji="0" lang="en-US" altLang="fr-FR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Objectif</a:t>
            </a:r>
            <a:r>
              <a:rPr kumimoji="0" lang="en-US" altLang="fr-F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 </a:t>
            </a:r>
            <a:r>
              <a:rPr kumimoji="0" lang="en-US" altLang="fr-FR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Spécifique</a:t>
            </a:r>
            <a:r>
              <a:rPr kumimoji="0" lang="en-US" altLang="fr-F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 (SOS)</a:t>
            </a:r>
          </a:p>
          <a:p>
            <a:pPr marL="571500" marR="0" lvl="0" indent="-285750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n-US" altLang="fr-FR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Gouvernance</a:t>
            </a:r>
            <a:r>
              <a:rPr kumimoji="0" lang="en-US" altLang="fr-F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 (</a:t>
            </a:r>
            <a:r>
              <a:rPr kumimoji="0" lang="en-US" altLang="fr-FR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Comité</a:t>
            </a:r>
            <a:r>
              <a:rPr kumimoji="0" lang="en-US" altLang="fr-F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 Directeur/</a:t>
            </a:r>
            <a:r>
              <a:rPr kumimoji="0" lang="en-US" altLang="fr-FR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Ministres</a:t>
            </a:r>
            <a:r>
              <a:rPr kumimoji="0" lang="en-US" altLang="fr-F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 de </a:t>
            </a:r>
            <a:r>
              <a:rPr kumimoji="0" lang="en-US" altLang="fr-FR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l’Energie</a:t>
            </a:r>
            <a:r>
              <a:rPr kumimoji="0" lang="en-US" altLang="fr-F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, </a:t>
            </a:r>
            <a:r>
              <a:rPr kumimoji="0" lang="en-US" altLang="fr-FR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Comité</a:t>
            </a:r>
            <a:r>
              <a:rPr kumimoji="0" lang="en-US" altLang="fr-F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 de Pilotage/Experts de </a:t>
            </a:r>
            <a:r>
              <a:rPr kumimoji="0" lang="en-US" altLang="fr-FR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Ministères</a:t>
            </a:r>
            <a:r>
              <a:rPr kumimoji="0" lang="en-US" altLang="fr-F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 </a:t>
            </a:r>
            <a:r>
              <a:rPr kumimoji="0" lang="en-US" altLang="fr-FR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Energie</a:t>
            </a:r>
            <a:r>
              <a:rPr kumimoji="0" lang="en-US" altLang="fr-F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 &amp; Finance)</a:t>
            </a:r>
          </a:p>
          <a:p>
            <a:pPr marL="571500" marR="0" lvl="0" indent="-285750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n-US" altLang="fr-F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Organe  de Direction du </a:t>
            </a:r>
            <a:r>
              <a:rPr kumimoji="0" lang="en-US" altLang="fr-FR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projet</a:t>
            </a:r>
            <a:r>
              <a:rPr kumimoji="0" lang="en-US" altLang="fr-F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 (Conseil </a:t>
            </a:r>
            <a:r>
              <a:rPr kumimoji="0" lang="en-US" altLang="fr-FR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d’administration</a:t>
            </a:r>
            <a:r>
              <a:rPr kumimoji="0" lang="en-US" altLang="fr-F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 et Direction </a:t>
            </a:r>
            <a:r>
              <a:rPr lang="en-US" altLang="fr-FR" sz="1800" b="1" dirty="0">
                <a:solidFill>
                  <a:prstClr val="black"/>
                </a:solidFill>
                <a:latin typeface="Calibri" panose="020F0502020204030204" pitchFamily="34" charset="0"/>
              </a:rPr>
              <a:t>de TRANSCO CLSG</a:t>
            </a:r>
            <a:r>
              <a:rPr kumimoji="0" lang="en-US" altLang="fr-F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)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8259172" y="3173412"/>
            <a:ext cx="3689939" cy="14192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fr-FR" sz="1800" b="1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Engagement </a:t>
            </a:r>
            <a:r>
              <a:rPr kumimoji="0" lang="en-US" altLang="fr-FR" sz="1800" b="1" i="0" u="sng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Environnemental</a:t>
            </a:r>
            <a:r>
              <a:rPr kumimoji="0" lang="en-US" altLang="fr-FR" sz="1800" b="1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 et Social </a:t>
            </a:r>
          </a:p>
          <a:p>
            <a:pPr marL="285750" marR="0" lvl="0" indent="-285750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n-US" altLang="fr-FR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Contreparties</a:t>
            </a:r>
            <a:r>
              <a:rPr kumimoji="0" lang="en-US" altLang="fr-F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 </a:t>
            </a:r>
            <a:r>
              <a:rPr kumimoji="0" lang="en-US" altLang="fr-FR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assurées</a:t>
            </a:r>
            <a:r>
              <a:rPr kumimoji="0" lang="en-US" altLang="fr-F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 par les </a:t>
            </a:r>
            <a:r>
              <a:rPr lang="en-US" altLang="fr-FR" sz="1800" b="1" dirty="0">
                <a:solidFill>
                  <a:prstClr val="black"/>
                </a:solidFill>
                <a:latin typeface="Calibri" panose="020F0502020204030204" pitchFamily="34" charset="0"/>
              </a:rPr>
              <a:t>E</a:t>
            </a:r>
            <a:r>
              <a:rPr kumimoji="0" lang="en-US" altLang="fr-F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tats pour PGES et PAR</a:t>
            </a:r>
          </a:p>
          <a:p>
            <a:pPr marL="285750" marR="0" lvl="0" indent="-285750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n-US" altLang="fr-F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Electrification </a:t>
            </a:r>
            <a:r>
              <a:rPr lang="en-US" altLang="fr-FR" sz="1800" b="1" dirty="0">
                <a:solidFill>
                  <a:prstClr val="black"/>
                </a:solidFill>
                <a:latin typeface="Calibri" panose="020F0502020204030204" pitchFamily="34" charset="0"/>
              </a:rPr>
              <a:t>R</a:t>
            </a:r>
            <a:r>
              <a:rPr kumimoji="0" lang="en-US" altLang="fr-FR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urale</a:t>
            </a:r>
            <a:r>
              <a:rPr kumimoji="0" lang="en-US" altLang="fr-F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/</a:t>
            </a:r>
            <a:r>
              <a:rPr kumimoji="0" lang="en-US" altLang="fr-FR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Sociale</a:t>
            </a:r>
            <a:endParaRPr kumimoji="0" lang="fr-FR" altLang="fr-FR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372225" y="5181600"/>
            <a:ext cx="3627438" cy="10636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1" u="sng" dirty="0" err="1">
                <a:solidFill>
                  <a:srgbClr val="FF0000"/>
                </a:solidFill>
                <a:latin typeface="Calibri"/>
              </a:rPr>
              <a:t>Financement</a:t>
            </a:r>
            <a:endParaRPr kumimoji="0" lang="en-US" sz="1800" b="1" i="0" u="sng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285750" marR="0" lvl="0" indent="-28575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 </a:t>
            </a:r>
            <a:r>
              <a:rPr lang="en-US" b="1" dirty="0">
                <a:solidFill>
                  <a:prstClr val="black"/>
                </a:solidFill>
                <a:latin typeface="Calibri"/>
              </a:rPr>
              <a:t>B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ailleurs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(BAD , BM , BEI ,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KfW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)</a:t>
            </a:r>
          </a:p>
          <a:p>
            <a:pPr marL="285750" marR="0" lvl="0" indent="-28575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 Pays (CLSG)</a:t>
            </a:r>
            <a:endParaRPr kumimoji="0" lang="fr-FR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87337" y="4864100"/>
            <a:ext cx="4870054" cy="142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fr-FR" sz="1800" b="1" i="0" u="sng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Spécificités</a:t>
            </a:r>
            <a:r>
              <a:rPr kumimoji="0" lang="en-US" altLang="fr-FR" sz="1800" b="1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 </a:t>
            </a:r>
            <a:r>
              <a:rPr lang="en-US" altLang="fr-FR" sz="1800" b="1" u="sng" dirty="0">
                <a:solidFill>
                  <a:srgbClr val="FF0000"/>
                </a:solidFill>
                <a:latin typeface="Calibri" panose="020F0502020204030204" pitchFamily="34" charset="0"/>
              </a:rPr>
              <a:t>T</a:t>
            </a:r>
            <a:r>
              <a:rPr kumimoji="0" lang="en-US" altLang="fr-FR" sz="1800" b="1" i="0" u="sng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echniques</a:t>
            </a:r>
            <a:endParaRPr kumimoji="0" lang="en-US" altLang="fr-FR" sz="1800" b="1" i="0" u="sng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+mn-cs"/>
            </a:endParaRPr>
          </a:p>
          <a:p>
            <a:pPr marL="285750" marR="0" lvl="0" indent="-28575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n-US" altLang="fr-F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Compensation de </a:t>
            </a:r>
            <a:r>
              <a:rPr kumimoji="0" lang="en-US" altLang="fr-FR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Réactif</a:t>
            </a:r>
            <a:r>
              <a:rPr kumimoji="0" lang="en-US" altLang="fr-F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 (Longue </a:t>
            </a:r>
            <a:r>
              <a:rPr kumimoji="0" lang="en-US" altLang="fr-FR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Ligne</a:t>
            </a:r>
            <a:r>
              <a:rPr kumimoji="0" lang="en-US" altLang="fr-F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)</a:t>
            </a:r>
          </a:p>
          <a:p>
            <a:pPr marL="285750" marR="0" lvl="0" indent="-28575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n-US" altLang="fr-FR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Régulation</a:t>
            </a:r>
            <a:r>
              <a:rPr kumimoji="0" lang="en-US" altLang="fr-F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 de </a:t>
            </a:r>
            <a:r>
              <a:rPr kumimoji="0" lang="en-US" altLang="fr-FR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Fréquence</a:t>
            </a:r>
            <a:endParaRPr kumimoji="0" lang="en-US" altLang="fr-FR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+mn-cs"/>
            </a:endParaRPr>
          </a:p>
          <a:p>
            <a:pPr marL="285750" marR="0" lvl="0" indent="-28575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n-US" altLang="fr-FR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Technologie</a:t>
            </a:r>
            <a:r>
              <a:rPr kumimoji="0" lang="en-US" altLang="fr-F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 </a:t>
            </a:r>
            <a:r>
              <a:rPr kumimoji="0" lang="en-US" altLang="fr-FR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d’alimentation</a:t>
            </a:r>
            <a:r>
              <a:rPr kumimoji="0" lang="en-US" altLang="fr-F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 par </a:t>
            </a:r>
            <a:r>
              <a:rPr kumimoji="0" lang="en-US" altLang="fr-FR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système</a:t>
            </a:r>
            <a:r>
              <a:rPr kumimoji="0" lang="en-US" altLang="fr-F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 de </a:t>
            </a:r>
            <a:r>
              <a:rPr kumimoji="0" lang="en-US" altLang="fr-FR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câble</a:t>
            </a:r>
            <a:r>
              <a:rPr kumimoji="0" lang="en-US" altLang="fr-F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 de </a:t>
            </a:r>
            <a:r>
              <a:rPr kumimoji="0" lang="en-US" altLang="fr-FR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garde</a:t>
            </a:r>
            <a:r>
              <a:rPr kumimoji="0" lang="en-US" altLang="fr-F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 </a:t>
            </a:r>
            <a:r>
              <a:rPr kumimoji="0" lang="en-US" altLang="fr-FR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isolé</a:t>
            </a:r>
            <a:r>
              <a:rPr kumimoji="0" lang="en-US" altLang="fr-F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 (SWS de 3 Phases)</a:t>
            </a:r>
            <a:endParaRPr kumimoji="0" lang="fr-FR" altLang="fr-FR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87337" y="971550"/>
            <a:ext cx="5059608" cy="16287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2000" b="1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Engagement Politique</a:t>
            </a:r>
            <a:endParaRPr kumimoji="0" lang="fr-FR" altLang="fr-FR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+mn-cs"/>
            </a:endParaRPr>
          </a:p>
          <a:p>
            <a:pPr marL="285750" marR="0" lvl="0" indent="-28575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fr-FR" altLang="fr-F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Décision A/DEC.3/5/82 de la Conf des CE &amp; G relative à la Pol. Energétique de la CEDEAO</a:t>
            </a:r>
          </a:p>
          <a:p>
            <a:pPr marL="285750" marR="0" lvl="0" indent="-28575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fr-FR" altLang="fr-F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Protocole additionnel  A/SA.3/01/08, TL</a:t>
            </a:r>
            <a:endParaRPr kumimoji="0" lang="fr-FR" altLang="fr-FR" sz="18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+mn-cs"/>
            </a:endParaRPr>
          </a:p>
          <a:p>
            <a:pPr marL="285750" marR="0" lvl="0" indent="-28575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fr-FR" altLang="fr-F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Trait</a:t>
            </a:r>
            <a:r>
              <a:rPr kumimoji="0" lang="en-US" altLang="fr-F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é</a:t>
            </a:r>
            <a:r>
              <a:rPr kumimoji="0" lang="fr-FR" altLang="fr-F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 International </a:t>
            </a:r>
            <a:r>
              <a:rPr kumimoji="0" lang="fr-FR" altLang="fr-FR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sign</a:t>
            </a:r>
            <a:r>
              <a:rPr kumimoji="0" lang="en-US" altLang="fr-F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é</a:t>
            </a:r>
            <a:r>
              <a:rPr kumimoji="0" lang="fr-FR" altLang="fr-F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 et </a:t>
            </a:r>
            <a:r>
              <a:rPr kumimoji="0" lang="fr-FR" altLang="fr-FR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ratifi</a:t>
            </a:r>
            <a:r>
              <a:rPr kumimoji="0" lang="en-US" altLang="fr-F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é</a:t>
            </a:r>
            <a:r>
              <a:rPr kumimoji="0" lang="fr-FR" altLang="fr-F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 (4 pays CLSG)</a:t>
            </a:r>
          </a:p>
          <a:p>
            <a:pPr marL="285750" marR="0" lvl="0" indent="-28575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fr-FR" altLang="fr-FR" sz="1800" b="1" dirty="0">
                <a:solidFill>
                  <a:prstClr val="black"/>
                </a:solidFill>
                <a:latin typeface="Calibri" panose="020F0502020204030204" pitchFamily="34" charset="0"/>
              </a:rPr>
              <a:t>Accord International de Projet</a:t>
            </a:r>
            <a:endParaRPr kumimoji="0" lang="fr-FR" altLang="fr-FR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42888" y="3241675"/>
            <a:ext cx="3516312" cy="12827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CI" altLang="fr-FR" sz="1800" b="1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Cadre Economique</a:t>
            </a:r>
          </a:p>
          <a:p>
            <a:pPr marL="285750" marR="0" lvl="0" indent="-28575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fr-CI" altLang="fr-F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Cadre commercial (</a:t>
            </a:r>
            <a:r>
              <a:rPr kumimoji="0" lang="fr-CI" altLang="fr-FR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Cntrats</a:t>
            </a:r>
            <a:r>
              <a:rPr kumimoji="0" lang="fr-CI" altLang="fr-F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 d’Achat d’Energie et de Service de Transport )</a:t>
            </a:r>
          </a:p>
          <a:p>
            <a:pPr marL="285750" marR="0" lvl="0" indent="-28575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fr-CI" altLang="fr-F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+mn-cs"/>
              </a:rPr>
              <a:t>Marché Régional de l’Electricité </a:t>
            </a:r>
          </a:p>
        </p:txBody>
      </p:sp>
      <p:cxnSp>
        <p:nvCxnSpPr>
          <p:cNvPr id="22" name="Connecteur droit avec flèche 21"/>
          <p:cNvCxnSpPr>
            <a:stCxn id="18" idx="3"/>
          </p:cNvCxnSpPr>
          <p:nvPr/>
        </p:nvCxnSpPr>
        <p:spPr>
          <a:xfrm flipV="1">
            <a:off x="3759200" y="3810383"/>
            <a:ext cx="754566" cy="72642"/>
          </a:xfrm>
          <a:prstGeom prst="straightConnector1">
            <a:avLst/>
          </a:prstGeom>
          <a:ln w="317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cteur droit avec flèche 23"/>
          <p:cNvCxnSpPr>
            <a:cxnSpLocks/>
            <a:stCxn id="16" idx="0"/>
            <a:endCxn id="9" idx="3"/>
          </p:cNvCxnSpPr>
          <p:nvPr/>
        </p:nvCxnSpPr>
        <p:spPr>
          <a:xfrm flipV="1">
            <a:off x="2722364" y="4487824"/>
            <a:ext cx="2005915" cy="376276"/>
          </a:xfrm>
          <a:prstGeom prst="straightConnector1">
            <a:avLst/>
          </a:prstGeom>
          <a:ln w="317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necteur droit avec flèche 25"/>
          <p:cNvCxnSpPr/>
          <p:nvPr/>
        </p:nvCxnSpPr>
        <p:spPr>
          <a:xfrm flipH="1" flipV="1">
            <a:off x="6135688" y="4486275"/>
            <a:ext cx="230187" cy="690563"/>
          </a:xfrm>
          <a:prstGeom prst="straightConnector1">
            <a:avLst/>
          </a:prstGeom>
          <a:ln w="317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cteur droit avec flèche 29"/>
          <p:cNvCxnSpPr>
            <a:cxnSpLocks/>
            <a:stCxn id="14" idx="1"/>
          </p:cNvCxnSpPr>
          <p:nvPr/>
        </p:nvCxnSpPr>
        <p:spPr>
          <a:xfrm flipH="1" flipV="1">
            <a:off x="6409530" y="3852862"/>
            <a:ext cx="1849642" cy="30163"/>
          </a:xfrm>
          <a:prstGeom prst="straightConnector1">
            <a:avLst/>
          </a:prstGeom>
          <a:ln w="317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necteur droit avec flèche 31"/>
          <p:cNvCxnSpPr/>
          <p:nvPr/>
        </p:nvCxnSpPr>
        <p:spPr>
          <a:xfrm flipH="1">
            <a:off x="5924550" y="2335213"/>
            <a:ext cx="558800" cy="868362"/>
          </a:xfrm>
          <a:prstGeom prst="straightConnector1">
            <a:avLst/>
          </a:prstGeom>
          <a:ln w="317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necteur droit avec flèche 33"/>
          <p:cNvCxnSpPr/>
          <p:nvPr/>
        </p:nvCxnSpPr>
        <p:spPr>
          <a:xfrm>
            <a:off x="4094163" y="2335213"/>
            <a:ext cx="928687" cy="808037"/>
          </a:xfrm>
          <a:prstGeom prst="straightConnector1">
            <a:avLst/>
          </a:prstGeom>
          <a:ln w="317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76803828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29423F-ECD3-8856-9E3E-99C69D17F66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44418" y="709863"/>
            <a:ext cx="9571381" cy="1009180"/>
          </a:xfrm>
        </p:spPr>
        <p:txBody>
          <a:bodyPr>
            <a:normAutofit fontScale="90000"/>
          </a:bodyPr>
          <a:lstStyle/>
          <a:p>
            <a:pPr algn="ctr"/>
            <a:br>
              <a:rPr lang="en-US" sz="4400" b="1" u="sng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en-US" sz="4400" b="1" u="sng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4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4400" b="1" u="sng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La Société </a:t>
            </a:r>
            <a:r>
              <a:rPr lang="en-US" sz="4400" b="1" u="sng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à</a:t>
            </a:r>
            <a:r>
              <a:rPr lang="en-US" sz="4400" b="1" u="sng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Objectif </a:t>
            </a:r>
            <a:r>
              <a:rPr lang="en-US" sz="4400" b="1" u="sng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Spécifique</a:t>
            </a:r>
            <a:r>
              <a:rPr lang="en-US" sz="4400" b="1" u="sng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(SOS)</a:t>
            </a:r>
            <a:br>
              <a:rPr lang="en-US" sz="4400" b="1" u="sng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400" b="1" u="sng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TRANSCO CLSG</a:t>
            </a:r>
            <a:endParaRPr lang="fr-FR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1A37B59-44F8-2B25-1951-E6B58CE4978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04405" y="1854432"/>
            <a:ext cx="11031271" cy="3869474"/>
          </a:xfrm>
        </p:spPr>
        <p:txBody>
          <a:bodyPr>
            <a:noAutofit/>
          </a:bodyPr>
          <a:lstStyle/>
          <a:p>
            <a:pPr marL="514350" indent="-514350">
              <a:lnSpc>
                <a:spcPct val="107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2800" b="1" cap="none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Statut</a:t>
            </a:r>
            <a:r>
              <a:rPr lang="en-US" sz="2800" cap="none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Supranational </a:t>
            </a:r>
            <a:r>
              <a:rPr lang="en-US" sz="2800" cap="none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</a:t>
            </a:r>
            <a:r>
              <a:rPr lang="en-US" sz="2800" cap="none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vertu du </a:t>
            </a:r>
            <a:r>
              <a:rPr lang="en-US" sz="2800" cap="none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Traité</a:t>
            </a:r>
            <a:r>
              <a:rPr lang="en-US" sz="2800" cap="none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;</a:t>
            </a:r>
          </a:p>
          <a:p>
            <a:pPr marL="514350" indent="-514350">
              <a:lnSpc>
                <a:spcPct val="107000"/>
              </a:lnSpc>
              <a:spcBef>
                <a:spcPts val="0"/>
              </a:spcBef>
              <a:buFont typeface="+mj-lt"/>
              <a:buAutoNum type="arabicPeriod"/>
            </a:pPr>
            <a:r>
              <a:rPr lang="fr-FR" sz="2800" b="1" cap="none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Caractère Commercial</a:t>
            </a:r>
            <a:r>
              <a:rPr lang="fr-FR" sz="2800" cap="none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;</a:t>
            </a:r>
            <a:endParaRPr lang="en-US" sz="2800" cap="none" dirty="0">
              <a:solidFill>
                <a:schemeClr val="tx1">
                  <a:lumMod val="95000"/>
                  <a:lumOff val="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14350" indent="-514350">
              <a:lnSpc>
                <a:spcPct val="107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2800" b="1" cap="none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Actionnaires</a:t>
            </a:r>
            <a:r>
              <a:rPr lang="en-US" sz="2800" cap="none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Les 04 </a:t>
            </a:r>
            <a:r>
              <a:rPr lang="en-US" sz="2800" cap="none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Sociétés</a:t>
            </a:r>
            <a:r>
              <a:rPr lang="en-US" sz="2800" cap="none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cap="none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Nationales</a:t>
            </a:r>
            <a:r>
              <a:rPr lang="en-US" sz="2800" cap="none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cap="none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d’Electricité</a:t>
            </a:r>
            <a:r>
              <a:rPr lang="en-US" sz="2800" cap="none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(SNE)</a:t>
            </a:r>
            <a:endParaRPr lang="fr-FR" sz="2800" cap="none" dirty="0">
              <a:solidFill>
                <a:schemeClr val="tx1">
                  <a:lumMod val="95000"/>
                  <a:lumOff val="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14350" indent="-514350">
              <a:lnSpc>
                <a:spcPct val="107000"/>
              </a:lnSpc>
              <a:spcBef>
                <a:spcPts val="0"/>
              </a:spcBef>
              <a:buFont typeface="+mj-lt"/>
              <a:buAutoNum type="arabicPeriod"/>
            </a:pPr>
            <a:endParaRPr lang="fr-FR" sz="1000" cap="none" dirty="0">
              <a:solidFill>
                <a:schemeClr val="tx1">
                  <a:lumMod val="95000"/>
                  <a:lumOff val="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14350" indent="-514350">
              <a:lnSpc>
                <a:spcPct val="107000"/>
              </a:lnSpc>
              <a:spcBef>
                <a:spcPts val="0"/>
              </a:spcBef>
              <a:buFont typeface="+mj-lt"/>
              <a:buAutoNum type="arabicPeriod"/>
            </a:pPr>
            <a:r>
              <a:rPr lang="fr-FR" sz="2800" b="1" cap="none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Actions</a:t>
            </a:r>
            <a:r>
              <a:rPr lang="fr-FR" sz="2800" cap="none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25% par SNE (CI-ENERGIES, LEC, EDSA, EDG)</a:t>
            </a:r>
          </a:p>
          <a:p>
            <a:pPr marL="514350" indent="-514350">
              <a:lnSpc>
                <a:spcPct val="107000"/>
              </a:lnSpc>
              <a:spcBef>
                <a:spcPts val="0"/>
              </a:spcBef>
              <a:buFont typeface="+mj-lt"/>
              <a:buAutoNum type="arabicPeriod"/>
            </a:pPr>
            <a:r>
              <a:rPr lang="fr-FR" sz="2800" b="1" cap="none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Administrateurs (7): </a:t>
            </a:r>
            <a:r>
              <a:rPr lang="fr-FR" sz="2800" cap="none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Les 4 SNE + SG du WAPP + 2 Administrateurs indépendants hors CLSG (1 Francophone et 1 Anglophone), Statuts et Pacte d’Actionnaires</a:t>
            </a:r>
            <a:endParaRPr lang="en-US" sz="2800" cap="none" dirty="0">
              <a:solidFill>
                <a:schemeClr val="tx1">
                  <a:lumMod val="95000"/>
                  <a:lumOff val="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lnSpc>
                <a:spcPct val="107000"/>
              </a:lnSpc>
              <a:spcBef>
                <a:spcPts val="0"/>
              </a:spcBef>
              <a:buFont typeface="Wingdings" panose="05000000000000000000" pitchFamily="2" charset="2"/>
              <a:buChar char=""/>
            </a:pPr>
            <a:endParaRPr lang="fr-FR" sz="2800" cap="none" dirty="0">
              <a:solidFill>
                <a:schemeClr val="tx1">
                  <a:lumMod val="95000"/>
                  <a:lumOff val="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E8F1934-6785-6C75-87A5-AC8979B24C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6227" y="577932"/>
            <a:ext cx="1395494" cy="122952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BCEA4EE-0A83-F5F2-315F-FD9B6959FE36}"/>
              </a:ext>
            </a:extLst>
          </p:cNvPr>
          <p:cNvSpPr txBox="1"/>
          <p:nvPr/>
        </p:nvSpPr>
        <p:spPr>
          <a:xfrm>
            <a:off x="-218661" y="88370"/>
            <a:ext cx="5009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WAPP – West African Power Pool</a:t>
            </a:r>
            <a:endParaRPr lang="fr-FR" sz="2000" b="1" dirty="0"/>
          </a:p>
        </p:txBody>
      </p:sp>
    </p:spTree>
    <p:extLst>
      <p:ext uri="{BB962C8B-B14F-4D97-AF65-F5344CB8AC3E}">
        <p14:creationId xmlns:p14="http://schemas.microsoft.com/office/powerpoint/2010/main" val="34400549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29423F-ECD3-8856-9E3E-99C69D17F66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44418" y="709863"/>
            <a:ext cx="9571381" cy="1009180"/>
          </a:xfrm>
        </p:spPr>
        <p:txBody>
          <a:bodyPr>
            <a:normAutofit fontScale="90000"/>
          </a:bodyPr>
          <a:lstStyle/>
          <a:p>
            <a:pPr algn="ctr"/>
            <a:br>
              <a:rPr lang="en-US" sz="4400" b="1" u="sng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en-US" sz="4400" b="1" u="sng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4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sz="4400" b="1" u="sng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Missions de la SOS/TRANSCO CLSG</a:t>
            </a:r>
            <a:endParaRPr lang="fr-FR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1A37B59-44F8-2B25-1951-E6B58CE4978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06216" y="1854432"/>
            <a:ext cx="10429460" cy="3869474"/>
          </a:xfrm>
        </p:spPr>
        <p:txBody>
          <a:bodyPr>
            <a:noAutofit/>
          </a:bodyPr>
          <a:lstStyle/>
          <a:p>
            <a:pPr marL="514350" indent="-514350" algn="just">
              <a:lnSpc>
                <a:spcPct val="107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2800" cap="none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Financer;</a:t>
            </a:r>
            <a:endParaRPr lang="fr-FR" sz="2800" cap="none" dirty="0">
              <a:solidFill>
                <a:schemeClr val="tx1">
                  <a:lumMod val="95000"/>
                  <a:lumOff val="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14350" indent="-514350" algn="just">
              <a:lnSpc>
                <a:spcPct val="107000"/>
              </a:lnSpc>
              <a:spcBef>
                <a:spcPts val="0"/>
              </a:spcBef>
              <a:buFont typeface="+mj-lt"/>
              <a:buAutoNum type="arabicPeriod"/>
            </a:pPr>
            <a:endParaRPr lang="fr-FR" sz="1000" cap="none" dirty="0">
              <a:solidFill>
                <a:schemeClr val="tx1">
                  <a:lumMod val="95000"/>
                  <a:lumOff val="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14350" indent="-514350" algn="just">
              <a:lnSpc>
                <a:spcPct val="107000"/>
              </a:lnSpc>
              <a:spcBef>
                <a:spcPts val="0"/>
              </a:spcBef>
              <a:buFont typeface="+mj-lt"/>
              <a:buAutoNum type="arabicPeriod"/>
            </a:pPr>
            <a:r>
              <a:rPr lang="fr-FR" sz="2800" cap="none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Construire;</a:t>
            </a:r>
          </a:p>
          <a:p>
            <a:pPr marL="514350" indent="-514350" algn="just">
              <a:lnSpc>
                <a:spcPct val="107000"/>
              </a:lnSpc>
              <a:spcBef>
                <a:spcPts val="0"/>
              </a:spcBef>
              <a:buFont typeface="+mj-lt"/>
              <a:buAutoNum type="arabicPeriod"/>
            </a:pPr>
            <a:r>
              <a:rPr lang="fr-FR" sz="2800" cap="none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Détenir les actifs (Infrastructures d’Interconnexion);</a:t>
            </a:r>
            <a:endParaRPr lang="fr-FR" sz="1000" cap="none" dirty="0">
              <a:solidFill>
                <a:schemeClr val="tx1">
                  <a:lumMod val="95000"/>
                  <a:lumOff val="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28600" indent="-228600" algn="just">
              <a:lnSpc>
                <a:spcPct val="107000"/>
              </a:lnSpc>
              <a:spcBef>
                <a:spcPts val="0"/>
              </a:spcBef>
              <a:buFont typeface="+mj-lt"/>
              <a:buAutoNum type="arabicPeriod"/>
            </a:pPr>
            <a:endParaRPr lang="fr-FR" sz="100" cap="none" dirty="0">
              <a:solidFill>
                <a:schemeClr val="tx1">
                  <a:lumMod val="95000"/>
                  <a:lumOff val="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28600" indent="-228600" algn="just">
              <a:lnSpc>
                <a:spcPct val="107000"/>
              </a:lnSpc>
              <a:spcBef>
                <a:spcPts val="0"/>
              </a:spcBef>
              <a:buFont typeface="+mj-lt"/>
              <a:buAutoNum type="arabicPeriod"/>
            </a:pPr>
            <a:endParaRPr lang="fr-FR" sz="1200" cap="none" dirty="0">
              <a:solidFill>
                <a:schemeClr val="tx1">
                  <a:lumMod val="95000"/>
                  <a:lumOff val="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14350" indent="-514350" algn="just">
              <a:lnSpc>
                <a:spcPct val="107000"/>
              </a:lnSpc>
              <a:spcBef>
                <a:spcPts val="0"/>
              </a:spcBef>
              <a:buFont typeface="+mj-lt"/>
              <a:buAutoNum type="arabicPeriod"/>
            </a:pPr>
            <a:r>
              <a:rPr lang="fr-FR" sz="2800" cap="none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Exploiter et Maintenir;</a:t>
            </a:r>
            <a:r>
              <a:rPr lang="en-US" sz="2800" cap="none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228600" indent="-228600" algn="just">
              <a:lnSpc>
                <a:spcPct val="107000"/>
              </a:lnSpc>
              <a:spcBef>
                <a:spcPts val="0"/>
              </a:spcBef>
              <a:buFont typeface="+mj-lt"/>
              <a:buAutoNum type="arabicPeriod"/>
            </a:pPr>
            <a:endParaRPr lang="en-US" sz="1000" cap="none" dirty="0">
              <a:solidFill>
                <a:schemeClr val="tx1">
                  <a:lumMod val="95000"/>
                  <a:lumOff val="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14350" indent="-514350" algn="just">
              <a:lnSpc>
                <a:spcPct val="107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2800" cap="none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Développer</a:t>
            </a:r>
            <a:r>
              <a:rPr lang="en-US" sz="2800" cap="none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;</a:t>
            </a:r>
          </a:p>
          <a:p>
            <a:pPr marL="514350" indent="-514350" algn="just">
              <a:lnSpc>
                <a:spcPct val="107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2800" cap="none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Assurer le service de la Dette</a:t>
            </a:r>
          </a:p>
          <a:p>
            <a:pPr marL="342900" indent="-342900">
              <a:lnSpc>
                <a:spcPct val="107000"/>
              </a:lnSpc>
              <a:spcBef>
                <a:spcPts val="0"/>
              </a:spcBef>
              <a:buFont typeface="Wingdings" panose="05000000000000000000" pitchFamily="2" charset="2"/>
              <a:buChar char=""/>
            </a:pPr>
            <a:endParaRPr lang="fr-FR" sz="2800" cap="none" dirty="0">
              <a:solidFill>
                <a:schemeClr val="tx1">
                  <a:lumMod val="95000"/>
                  <a:lumOff val="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E8F1934-6785-6C75-87A5-AC8979B24C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6227" y="577932"/>
            <a:ext cx="1395494" cy="122952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BCEA4EE-0A83-F5F2-315F-FD9B6959FE36}"/>
              </a:ext>
            </a:extLst>
          </p:cNvPr>
          <p:cNvSpPr txBox="1"/>
          <p:nvPr/>
        </p:nvSpPr>
        <p:spPr>
          <a:xfrm>
            <a:off x="-218661" y="88370"/>
            <a:ext cx="5009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WAPP – West African Power Pool</a:t>
            </a:r>
            <a:endParaRPr lang="fr-FR" sz="2000" b="1" dirty="0"/>
          </a:p>
        </p:txBody>
      </p:sp>
    </p:spTree>
    <p:extLst>
      <p:ext uri="{BB962C8B-B14F-4D97-AF65-F5344CB8AC3E}">
        <p14:creationId xmlns:p14="http://schemas.microsoft.com/office/powerpoint/2010/main" val="31340001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BFC0CF-2F61-4A0C-C7E6-1AEE230D6C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144" y="196948"/>
            <a:ext cx="9925558" cy="910430"/>
          </a:xfrm>
        </p:spPr>
        <p:txBody>
          <a:bodyPr anchor="ctr">
            <a:normAutofit/>
          </a:bodyPr>
          <a:lstStyle/>
          <a:p>
            <a:r>
              <a:rPr lang="fr-FR" sz="2700" b="1" dirty="0">
                <a:effectLst/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5. Financement du projet (Pays et </a:t>
            </a:r>
            <a:r>
              <a:rPr lang="fr-FR" sz="2700" b="1" dirty="0"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Bailleurs</a:t>
            </a:r>
            <a:r>
              <a:rPr lang="fr-FR" sz="2700" b="1" dirty="0">
                <a:effectLst/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fr-FR" sz="1800" b="1" dirty="0">
                <a:effectLst/>
                <a:latin typeface="Gill Sans MT" panose="020B05020201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fr-FR" dirty="0"/>
          </a:p>
        </p:txBody>
      </p:sp>
      <p:graphicFrame>
        <p:nvGraphicFramePr>
          <p:cNvPr id="4" name="Espace réservé du contenu 3">
            <a:extLst>
              <a:ext uri="{FF2B5EF4-FFF2-40B4-BE49-F238E27FC236}">
                <a16:creationId xmlns:a16="http://schemas.microsoft.com/office/drawing/2014/main" id="{1F32FAFC-FC08-088A-8E21-73EDD254393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24287322"/>
              </p:ext>
            </p:extLst>
          </p:nvPr>
        </p:nvGraphicFramePr>
        <p:xfrm>
          <a:off x="611143" y="1232034"/>
          <a:ext cx="8561734" cy="462421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43320">
                  <a:extLst>
                    <a:ext uri="{9D8B030D-6E8A-4147-A177-3AD203B41FA5}">
                      <a16:colId xmlns:a16="http://schemas.microsoft.com/office/drawing/2014/main" val="3248590771"/>
                    </a:ext>
                  </a:extLst>
                </a:gridCol>
                <a:gridCol w="891847">
                  <a:extLst>
                    <a:ext uri="{9D8B030D-6E8A-4147-A177-3AD203B41FA5}">
                      <a16:colId xmlns:a16="http://schemas.microsoft.com/office/drawing/2014/main" val="2747204027"/>
                    </a:ext>
                  </a:extLst>
                </a:gridCol>
                <a:gridCol w="892823">
                  <a:extLst>
                    <a:ext uri="{9D8B030D-6E8A-4147-A177-3AD203B41FA5}">
                      <a16:colId xmlns:a16="http://schemas.microsoft.com/office/drawing/2014/main" val="3028892017"/>
                    </a:ext>
                  </a:extLst>
                </a:gridCol>
                <a:gridCol w="764162">
                  <a:extLst>
                    <a:ext uri="{9D8B030D-6E8A-4147-A177-3AD203B41FA5}">
                      <a16:colId xmlns:a16="http://schemas.microsoft.com/office/drawing/2014/main" val="1514705094"/>
                    </a:ext>
                  </a:extLst>
                </a:gridCol>
                <a:gridCol w="765136">
                  <a:extLst>
                    <a:ext uri="{9D8B030D-6E8A-4147-A177-3AD203B41FA5}">
                      <a16:colId xmlns:a16="http://schemas.microsoft.com/office/drawing/2014/main" val="1071355037"/>
                    </a:ext>
                  </a:extLst>
                </a:gridCol>
                <a:gridCol w="764162">
                  <a:extLst>
                    <a:ext uri="{9D8B030D-6E8A-4147-A177-3AD203B41FA5}">
                      <a16:colId xmlns:a16="http://schemas.microsoft.com/office/drawing/2014/main" val="3232021501"/>
                    </a:ext>
                  </a:extLst>
                </a:gridCol>
                <a:gridCol w="847627">
                  <a:extLst>
                    <a:ext uri="{9D8B030D-6E8A-4147-A177-3AD203B41FA5}">
                      <a16:colId xmlns:a16="http://schemas.microsoft.com/office/drawing/2014/main" val="2655021129"/>
                    </a:ext>
                  </a:extLst>
                </a:gridCol>
                <a:gridCol w="817749">
                  <a:extLst>
                    <a:ext uri="{9D8B030D-6E8A-4147-A177-3AD203B41FA5}">
                      <a16:colId xmlns:a16="http://schemas.microsoft.com/office/drawing/2014/main" val="1260220834"/>
                    </a:ext>
                  </a:extLst>
                </a:gridCol>
                <a:gridCol w="754795">
                  <a:extLst>
                    <a:ext uri="{9D8B030D-6E8A-4147-A177-3AD203B41FA5}">
                      <a16:colId xmlns:a16="http://schemas.microsoft.com/office/drawing/2014/main" val="1308385515"/>
                    </a:ext>
                  </a:extLst>
                </a:gridCol>
                <a:gridCol w="920113">
                  <a:extLst>
                    <a:ext uri="{9D8B030D-6E8A-4147-A177-3AD203B41FA5}">
                      <a16:colId xmlns:a16="http://schemas.microsoft.com/office/drawing/2014/main" val="3927521467"/>
                    </a:ext>
                  </a:extLst>
                </a:gridCol>
              </a:tblGrid>
              <a:tr h="62282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100" dirty="0">
                          <a:solidFill>
                            <a:schemeClr val="tx1"/>
                          </a:solidFill>
                          <a:effectLst/>
                          <a:highlight>
                            <a:srgbClr val="D6E3BC"/>
                          </a:highlight>
                        </a:rPr>
                        <a:t>Financement du projet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highlight>
                          <a:srgbClr val="D6E3BC"/>
                        </a:highlight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D6E3BC"/>
                          </a:highlight>
                        </a:rPr>
                        <a:t>BAD</a:t>
                      </a:r>
                      <a:endParaRPr lang="fr-FR" sz="1600" dirty="0">
                        <a:solidFill>
                          <a:schemeClr val="tx1"/>
                        </a:solidFill>
                        <a:effectLst/>
                        <a:highlight>
                          <a:srgbClr val="D6E3BC"/>
                        </a:highlight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D6E3BC"/>
                          </a:highlight>
                        </a:rPr>
                        <a:t>BM</a:t>
                      </a:r>
                      <a:endParaRPr lang="fr-FR" sz="1600" dirty="0">
                        <a:solidFill>
                          <a:schemeClr val="tx1"/>
                        </a:solidFill>
                        <a:effectLst/>
                        <a:highlight>
                          <a:srgbClr val="D6E3BC"/>
                        </a:highlight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D6E3BC"/>
                          </a:highlight>
                        </a:rPr>
                        <a:t>BEI</a:t>
                      </a:r>
                      <a:endParaRPr lang="fr-FR" sz="1600" dirty="0">
                        <a:solidFill>
                          <a:schemeClr val="tx1"/>
                        </a:solidFill>
                        <a:effectLst/>
                        <a:highlight>
                          <a:srgbClr val="D6E3BC"/>
                        </a:highlight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D6E3BC"/>
                          </a:highlight>
                        </a:rPr>
                        <a:t>KfW</a:t>
                      </a:r>
                      <a:endParaRPr lang="fr-FR" sz="1600" dirty="0">
                        <a:solidFill>
                          <a:schemeClr val="tx1"/>
                        </a:solidFill>
                        <a:effectLst/>
                        <a:highlight>
                          <a:srgbClr val="D6E3BC"/>
                        </a:highlight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D6E3BC"/>
                          </a:highlight>
                        </a:rPr>
                        <a:t>CLSG</a:t>
                      </a:r>
                      <a:endParaRPr lang="fr-FR" sz="1600" dirty="0">
                        <a:solidFill>
                          <a:schemeClr val="tx1"/>
                        </a:solidFill>
                        <a:effectLst/>
                        <a:highlight>
                          <a:srgbClr val="D6E3BC"/>
                        </a:highlight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1000" dirty="0">
                        <a:solidFill>
                          <a:schemeClr val="tx1"/>
                        </a:solidFill>
                        <a:effectLst/>
                        <a:highlight>
                          <a:srgbClr val="D6E3BC"/>
                        </a:highlight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fr-FR" sz="1000" dirty="0">
                        <a:solidFill>
                          <a:schemeClr val="tx1"/>
                        </a:solidFill>
                        <a:effectLst/>
                        <a:highlight>
                          <a:srgbClr val="D6E3BC"/>
                        </a:highlight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100" dirty="0">
                          <a:solidFill>
                            <a:schemeClr val="tx1"/>
                          </a:solidFill>
                          <a:effectLst/>
                          <a:highlight>
                            <a:srgbClr val="D6E3BC"/>
                          </a:highlight>
                        </a:rPr>
                        <a:t>TRANSCO</a:t>
                      </a:r>
                      <a:endParaRPr lang="fr-FR" sz="1600" dirty="0">
                        <a:solidFill>
                          <a:schemeClr val="tx1"/>
                        </a:solidFill>
                        <a:effectLst/>
                        <a:highlight>
                          <a:srgbClr val="D6E3BC"/>
                        </a:highlight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100" dirty="0">
                          <a:solidFill>
                            <a:schemeClr val="tx1"/>
                          </a:solidFill>
                          <a:effectLst/>
                          <a:highlight>
                            <a:srgbClr val="D6E3BC"/>
                          </a:highlight>
                        </a:rPr>
                        <a:t>Total 2023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highlight>
                          <a:srgbClr val="D6E3BC"/>
                        </a:highlight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100" dirty="0">
                          <a:solidFill>
                            <a:schemeClr val="tx1"/>
                          </a:solidFill>
                          <a:effectLst/>
                          <a:highlight>
                            <a:srgbClr val="D6E3BC"/>
                          </a:highlight>
                        </a:rPr>
                        <a:t>Total 2012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highlight>
                          <a:srgbClr val="D6E3BC"/>
                        </a:highlight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100" dirty="0">
                          <a:solidFill>
                            <a:schemeClr val="tx1"/>
                          </a:solidFill>
                          <a:effectLst/>
                          <a:highlight>
                            <a:srgbClr val="D6E3BC"/>
                          </a:highlight>
                        </a:rPr>
                        <a:t>% par pays (2023)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highlight>
                          <a:srgbClr val="D6E3BC"/>
                        </a:highlight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4212745"/>
                  </a:ext>
                </a:extLst>
              </a:tr>
              <a:tr h="4741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100" dirty="0">
                          <a:solidFill>
                            <a:schemeClr val="tx1"/>
                          </a:solidFill>
                          <a:effectLst/>
                        </a:rPr>
                        <a:t>Cote d’Ivoire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b="0" dirty="0">
                          <a:effectLst/>
                        </a:rPr>
                        <a:t>35,01</a:t>
                      </a:r>
                      <a:endParaRPr lang="fr-FR" sz="1200" b="0" dirty="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b="0">
                          <a:effectLst/>
                        </a:rPr>
                        <a:t>-</a:t>
                      </a:r>
                      <a:endParaRPr lang="fr-FR" sz="1200" b="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b="0">
                          <a:effectLst/>
                        </a:rPr>
                        <a:t>-</a:t>
                      </a:r>
                      <a:endParaRPr lang="fr-FR" sz="1200" b="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b="0" dirty="0">
                          <a:effectLst/>
                        </a:rPr>
                        <a:t>-</a:t>
                      </a:r>
                      <a:endParaRPr lang="fr-FR" sz="1200" b="0" dirty="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b="1">
                          <a:effectLst/>
                        </a:rPr>
                        <a:t>3,81</a:t>
                      </a:r>
                      <a:endParaRPr lang="fr-FR" sz="1200" b="1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b="1">
                          <a:effectLst/>
                        </a:rPr>
                        <a:t> </a:t>
                      </a:r>
                      <a:endParaRPr lang="fr-FR" sz="1200" b="1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b="1" dirty="0">
                          <a:effectLst/>
                        </a:rPr>
                        <a:t>38,82</a:t>
                      </a:r>
                      <a:endParaRPr lang="fr-FR" sz="1200" b="1" dirty="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b="1" dirty="0">
                          <a:effectLst/>
                        </a:rPr>
                        <a:t>44,01</a:t>
                      </a:r>
                      <a:endParaRPr lang="fr-FR" sz="1200" b="1" dirty="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b="1">
                          <a:effectLst/>
                        </a:rPr>
                        <a:t>7,35%</a:t>
                      </a:r>
                      <a:endParaRPr lang="fr-FR" sz="1200" b="1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05135491"/>
                  </a:ext>
                </a:extLst>
              </a:tr>
              <a:tr h="4741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100" dirty="0">
                          <a:solidFill>
                            <a:schemeClr val="tx1"/>
                          </a:solidFill>
                          <a:effectLst/>
                        </a:rPr>
                        <a:t>Libéria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b="0" dirty="0">
                          <a:effectLst/>
                        </a:rPr>
                        <a:t>10,02</a:t>
                      </a:r>
                      <a:endParaRPr lang="fr-FR" sz="1200" b="0" dirty="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b="0" dirty="0">
                          <a:effectLst/>
                        </a:rPr>
                        <a:t>172,71</a:t>
                      </a:r>
                      <a:endParaRPr lang="fr-FR" sz="1200" b="0" dirty="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</a:tabLst>
                      </a:pPr>
                      <a:r>
                        <a:rPr lang="fr-FR" sz="1100" b="0" dirty="0">
                          <a:effectLst/>
                        </a:rPr>
                        <a:t> </a:t>
                      </a:r>
                      <a:endParaRPr lang="fr-FR" sz="1200" b="0" dirty="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b="0" dirty="0">
                          <a:effectLst/>
                        </a:rPr>
                        <a:t>65,88</a:t>
                      </a:r>
                      <a:endParaRPr lang="fr-FR" sz="1200" b="0" dirty="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b="1" dirty="0">
                          <a:effectLst/>
                        </a:rPr>
                        <a:t>9,00</a:t>
                      </a:r>
                      <a:endParaRPr lang="fr-FR" sz="1200" b="1" dirty="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b="1">
                          <a:effectLst/>
                        </a:rPr>
                        <a:t> </a:t>
                      </a:r>
                      <a:endParaRPr lang="fr-FR" sz="1200" b="1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b="1" dirty="0">
                          <a:effectLst/>
                        </a:rPr>
                        <a:t>257,61</a:t>
                      </a:r>
                      <a:endParaRPr lang="fr-FR" sz="1200" b="1" dirty="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b="1" dirty="0">
                          <a:effectLst/>
                        </a:rPr>
                        <a:t>204,56</a:t>
                      </a:r>
                      <a:endParaRPr lang="fr-FR" sz="1200" b="1" dirty="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b="1" dirty="0">
                          <a:effectLst/>
                        </a:rPr>
                        <a:t>49,83%</a:t>
                      </a:r>
                      <a:endParaRPr lang="fr-FR" sz="1200" b="1" dirty="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31232085"/>
                  </a:ext>
                </a:extLst>
              </a:tr>
              <a:tr h="4741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100" dirty="0">
                          <a:solidFill>
                            <a:schemeClr val="tx1"/>
                          </a:solidFill>
                          <a:effectLst/>
                        </a:rPr>
                        <a:t>Sierra Leone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b="0" dirty="0">
                          <a:effectLst/>
                        </a:rPr>
                        <a:t>29,44</a:t>
                      </a:r>
                      <a:endParaRPr lang="fr-FR" sz="1200" b="0" dirty="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b="0" dirty="0">
                          <a:effectLst/>
                        </a:rPr>
                        <a:t>59,51</a:t>
                      </a:r>
                      <a:endParaRPr lang="fr-FR" sz="1200" b="0" dirty="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b="0" dirty="0">
                          <a:effectLst/>
                        </a:rPr>
                        <a:t>82,76</a:t>
                      </a:r>
                      <a:endParaRPr lang="fr-FR" sz="1200" b="0" dirty="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b="0" dirty="0">
                          <a:effectLst/>
                        </a:rPr>
                        <a:t>-</a:t>
                      </a:r>
                      <a:endParaRPr lang="fr-FR" sz="1200" b="0" dirty="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b="1">
                          <a:effectLst/>
                        </a:rPr>
                        <a:t>5,50</a:t>
                      </a:r>
                      <a:endParaRPr lang="fr-FR" sz="1200" b="1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b="1">
                          <a:effectLst/>
                        </a:rPr>
                        <a:t> </a:t>
                      </a:r>
                      <a:endParaRPr lang="fr-FR" sz="1200" b="1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b="1" dirty="0">
                          <a:effectLst/>
                        </a:rPr>
                        <a:t>177,21</a:t>
                      </a:r>
                      <a:endParaRPr lang="fr-FR" sz="1200" b="1" dirty="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b="1" dirty="0">
                          <a:effectLst/>
                        </a:rPr>
                        <a:t>147,17</a:t>
                      </a:r>
                      <a:endParaRPr lang="fr-FR" sz="1200" b="1" dirty="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b="1">
                          <a:effectLst/>
                        </a:rPr>
                        <a:t>34,10%</a:t>
                      </a:r>
                      <a:endParaRPr lang="fr-FR" sz="1200" b="1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69650835"/>
                  </a:ext>
                </a:extLst>
              </a:tr>
              <a:tr h="59238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100" dirty="0">
                          <a:solidFill>
                            <a:schemeClr val="tx1"/>
                          </a:solidFill>
                          <a:effectLst/>
                        </a:rPr>
                        <a:t>Guinée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b="0">
                          <a:effectLst/>
                        </a:rPr>
                        <a:t>39,62</a:t>
                      </a:r>
                      <a:endParaRPr lang="fr-FR" sz="1200" b="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b="0" dirty="0">
                          <a:effectLst/>
                        </a:rPr>
                        <a:t>-</a:t>
                      </a:r>
                      <a:endParaRPr lang="fr-FR" sz="1200" b="0" dirty="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b="0" dirty="0">
                          <a:effectLst/>
                        </a:rPr>
                        <a:t>-</a:t>
                      </a:r>
                      <a:endParaRPr lang="fr-FR" sz="1200" b="0" dirty="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b="0" dirty="0">
                          <a:effectLst/>
                        </a:rPr>
                        <a:t>-</a:t>
                      </a:r>
                      <a:endParaRPr lang="fr-FR" sz="1200" b="0" dirty="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b="1" dirty="0">
                          <a:effectLst/>
                        </a:rPr>
                        <a:t>3,65</a:t>
                      </a:r>
                      <a:endParaRPr lang="fr-FR" sz="1200" b="1" dirty="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b="1" dirty="0">
                          <a:effectLst/>
                        </a:rPr>
                        <a:t> </a:t>
                      </a:r>
                      <a:endParaRPr lang="fr-FR" sz="1200" b="1" dirty="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b="1" dirty="0">
                          <a:effectLst/>
                        </a:rPr>
                        <a:t>43,27</a:t>
                      </a:r>
                      <a:endParaRPr lang="fr-FR" sz="1200" b="1" dirty="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fr-FR" sz="1100" b="1" dirty="0">
                        <a:effectLst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fr-FR" sz="1100" b="1" dirty="0">
                        <a:effectLst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b="1" dirty="0">
                          <a:effectLst/>
                        </a:rPr>
                        <a:t>49,26</a:t>
                      </a:r>
                      <a:endParaRPr lang="fr-FR" sz="1200" b="1" dirty="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b="1">
                          <a:effectLst/>
                        </a:rPr>
                        <a:t>8,57%</a:t>
                      </a:r>
                      <a:endParaRPr lang="fr-FR" sz="1200" b="1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52923982"/>
                  </a:ext>
                </a:extLst>
              </a:tr>
              <a:tr h="4741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100" dirty="0">
                          <a:solidFill>
                            <a:schemeClr val="tx1"/>
                          </a:solidFill>
                          <a:effectLst/>
                        </a:rPr>
                        <a:t>Sous-total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b="1" dirty="0">
                          <a:effectLst/>
                        </a:rPr>
                        <a:t>114,09</a:t>
                      </a:r>
                      <a:endParaRPr lang="fr-FR" sz="1200" b="1" dirty="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b="1" dirty="0">
                          <a:effectLst/>
                        </a:rPr>
                        <a:t>232,22</a:t>
                      </a:r>
                      <a:endParaRPr lang="fr-FR" sz="1200" b="1" dirty="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b="1" dirty="0">
                          <a:effectLst/>
                        </a:rPr>
                        <a:t>82,76</a:t>
                      </a:r>
                      <a:endParaRPr lang="fr-FR" sz="1200" b="1" dirty="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b="1" dirty="0">
                          <a:effectLst/>
                        </a:rPr>
                        <a:t>65,88</a:t>
                      </a:r>
                      <a:endParaRPr lang="fr-FR" sz="1200" b="1" dirty="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b="1" dirty="0">
                          <a:effectLst/>
                        </a:rPr>
                        <a:t>21,96</a:t>
                      </a:r>
                      <a:endParaRPr lang="fr-FR" sz="1200" b="1" dirty="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b="1" dirty="0">
                          <a:effectLst/>
                        </a:rPr>
                        <a:t> </a:t>
                      </a:r>
                      <a:endParaRPr lang="fr-FR" sz="1200" b="1" dirty="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b="1" dirty="0">
                          <a:effectLst/>
                        </a:rPr>
                        <a:t>516,91</a:t>
                      </a:r>
                      <a:endParaRPr lang="fr-FR" sz="1200" b="1" dirty="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b="1" dirty="0">
                          <a:effectLst/>
                        </a:rPr>
                        <a:t>445,00</a:t>
                      </a:r>
                      <a:endParaRPr lang="fr-FR" sz="1200" b="1" dirty="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b="1" dirty="0">
                          <a:effectLst/>
                        </a:rPr>
                        <a:t>98,88%</a:t>
                      </a:r>
                      <a:endParaRPr lang="fr-FR" sz="1200" b="1" dirty="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09032370"/>
                  </a:ext>
                </a:extLst>
              </a:tr>
              <a:tr h="4741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100" dirty="0">
                          <a:solidFill>
                            <a:schemeClr val="tx1"/>
                          </a:solidFill>
                          <a:effectLst/>
                        </a:rPr>
                        <a:t>TRANSCO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b="1">
                          <a:effectLst/>
                        </a:rPr>
                        <a:t>-</a:t>
                      </a:r>
                      <a:endParaRPr lang="fr-FR" sz="1200" b="1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b="1">
                          <a:effectLst/>
                        </a:rPr>
                        <a:t>-</a:t>
                      </a:r>
                      <a:endParaRPr lang="fr-FR" sz="1200" b="1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b="1">
                          <a:effectLst/>
                        </a:rPr>
                        <a:t>-</a:t>
                      </a:r>
                      <a:endParaRPr lang="fr-FR" sz="1200" b="1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b="1">
                          <a:effectLst/>
                        </a:rPr>
                        <a:t>-</a:t>
                      </a:r>
                      <a:endParaRPr lang="fr-FR" sz="1200" b="1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b="1" dirty="0">
                          <a:effectLst/>
                        </a:rPr>
                        <a:t>-</a:t>
                      </a:r>
                      <a:endParaRPr lang="fr-FR" sz="1200" b="1" dirty="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b="0" dirty="0">
                          <a:effectLst/>
                        </a:rPr>
                        <a:t>9,83</a:t>
                      </a:r>
                      <a:endParaRPr lang="fr-FR" sz="1200" b="0" dirty="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b="1">
                          <a:effectLst/>
                        </a:rPr>
                        <a:t>9,83</a:t>
                      </a:r>
                      <a:endParaRPr lang="fr-FR" sz="1200" b="1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b="1" dirty="0">
                          <a:effectLst/>
                        </a:rPr>
                        <a:t> </a:t>
                      </a:r>
                      <a:endParaRPr lang="fr-FR" sz="1200" b="1" dirty="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b="1" dirty="0">
                          <a:effectLst/>
                        </a:rPr>
                        <a:t>1,88%</a:t>
                      </a:r>
                      <a:endParaRPr lang="fr-FR" sz="1200" b="1" dirty="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80603376"/>
                  </a:ext>
                </a:extLst>
              </a:tr>
              <a:tr h="103803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100" dirty="0">
                          <a:solidFill>
                            <a:schemeClr val="tx1"/>
                          </a:solidFill>
                          <a:effectLst/>
                        </a:rPr>
                        <a:t>Total du financement disponible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b="1">
                          <a:effectLst/>
                        </a:rPr>
                        <a:t>114,09</a:t>
                      </a:r>
                      <a:endParaRPr lang="fr-FR" sz="1200" b="1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b="1">
                          <a:effectLst/>
                        </a:rPr>
                        <a:t>232,22</a:t>
                      </a:r>
                      <a:endParaRPr lang="fr-FR" sz="1200" b="1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b="1">
                          <a:effectLst/>
                        </a:rPr>
                        <a:t>82,76</a:t>
                      </a:r>
                      <a:endParaRPr lang="fr-FR" sz="1200" b="1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b="1" dirty="0">
                          <a:effectLst/>
                        </a:rPr>
                        <a:t>65,88</a:t>
                      </a:r>
                      <a:endParaRPr lang="fr-FR" sz="1200" b="1" dirty="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b="1">
                          <a:effectLst/>
                        </a:rPr>
                        <a:t>21,96</a:t>
                      </a:r>
                      <a:endParaRPr lang="fr-FR" sz="1200" b="1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b="1">
                          <a:effectLst/>
                        </a:rPr>
                        <a:t>9,83</a:t>
                      </a:r>
                      <a:endParaRPr lang="fr-FR" sz="1200" b="1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b="1" dirty="0">
                          <a:solidFill>
                            <a:srgbClr val="FF0000"/>
                          </a:solidFill>
                          <a:effectLst/>
                        </a:rPr>
                        <a:t>526,74</a:t>
                      </a:r>
                      <a:endParaRPr lang="fr-FR" sz="1200" b="1" dirty="0">
                        <a:solidFill>
                          <a:srgbClr val="FF0000"/>
                        </a:solidFill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b="1" dirty="0">
                          <a:solidFill>
                            <a:srgbClr val="FF0000"/>
                          </a:solidFill>
                          <a:effectLst/>
                        </a:rPr>
                        <a:t>445,00</a:t>
                      </a:r>
                      <a:endParaRPr lang="fr-FR" sz="1200" b="1" dirty="0">
                        <a:solidFill>
                          <a:srgbClr val="FF0000"/>
                        </a:solidFill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b="1" dirty="0">
                          <a:effectLst/>
                        </a:rPr>
                        <a:t>100,0%</a:t>
                      </a:r>
                      <a:endParaRPr lang="fr-FR" sz="1200" b="1" dirty="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62477244"/>
                  </a:ext>
                </a:extLst>
              </a:tr>
            </a:tbl>
          </a:graphicData>
        </a:graphic>
      </p:graphicFrame>
      <p:pic>
        <p:nvPicPr>
          <p:cNvPr id="3" name="Content Placeholder 3">
            <a:extLst>
              <a:ext uri="{FF2B5EF4-FFF2-40B4-BE49-F238E27FC236}">
                <a16:creationId xmlns:a16="http://schemas.microsoft.com/office/drawing/2014/main" id="{8336A421-3393-1DD7-4221-B3E79BAB6D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172877" y="450043"/>
            <a:ext cx="2897203" cy="542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0859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3BC60A1-89BC-4A5E-5B6C-DC89B876E7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9488" y="198503"/>
            <a:ext cx="9791115" cy="718685"/>
          </a:xfrm>
        </p:spPr>
        <p:txBody>
          <a:bodyPr anchor="ctr">
            <a:normAutofit fontScale="90000"/>
          </a:bodyPr>
          <a:lstStyle/>
          <a:p>
            <a:br>
              <a:rPr lang="fr-FR" sz="2700" b="1" dirty="0">
                <a:latin typeface="Gill Sans MT" panose="020B0502020104020203" pitchFamily="34" charset="0"/>
                <a:cs typeface="Times New Roman" panose="02020603050405020304" pitchFamily="18" charset="0"/>
              </a:rPr>
            </a:br>
            <a:br>
              <a:rPr lang="fr-FR" sz="2700" b="1" dirty="0">
                <a:latin typeface="Gill Sans MT" panose="020B0502020104020203" pitchFamily="34" charset="0"/>
                <a:cs typeface="Times New Roman" panose="02020603050405020304" pitchFamily="18" charset="0"/>
              </a:rPr>
            </a:br>
            <a:br>
              <a:rPr lang="fr-FR" sz="2700" b="1" dirty="0">
                <a:latin typeface="Gill Sans MT" panose="020B0502020104020203" pitchFamily="34" charset="0"/>
                <a:cs typeface="Times New Roman" panose="02020603050405020304" pitchFamily="18" charset="0"/>
              </a:rPr>
            </a:br>
            <a:r>
              <a:rPr lang="fr-FR" sz="2700" b="1" dirty="0">
                <a:latin typeface="Gill Sans MT" panose="020B0502020104020203" pitchFamily="34" charset="0"/>
                <a:cs typeface="Times New Roman" panose="02020603050405020304" pitchFamily="18" charset="0"/>
              </a:rPr>
              <a:t>6. Source de financement du projet (Pays vs Type de financement)</a:t>
            </a:r>
            <a:br>
              <a:rPr lang="fr-FR" sz="1800" dirty="0"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fr-FR" dirty="0"/>
          </a:p>
        </p:txBody>
      </p:sp>
      <p:graphicFrame>
        <p:nvGraphicFramePr>
          <p:cNvPr id="4" name="Espace réservé du contenu 3">
            <a:extLst>
              <a:ext uri="{FF2B5EF4-FFF2-40B4-BE49-F238E27FC236}">
                <a16:creationId xmlns:a16="http://schemas.microsoft.com/office/drawing/2014/main" id="{8B961CBE-5DFF-97B1-AA49-A860242A5A59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731520" y="1520792"/>
          <a:ext cx="8499107" cy="400410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83116">
                  <a:extLst>
                    <a:ext uri="{9D8B030D-6E8A-4147-A177-3AD203B41FA5}">
                      <a16:colId xmlns:a16="http://schemas.microsoft.com/office/drawing/2014/main" val="782073544"/>
                    </a:ext>
                  </a:extLst>
                </a:gridCol>
                <a:gridCol w="853692">
                  <a:extLst>
                    <a:ext uri="{9D8B030D-6E8A-4147-A177-3AD203B41FA5}">
                      <a16:colId xmlns:a16="http://schemas.microsoft.com/office/drawing/2014/main" val="2773230842"/>
                    </a:ext>
                  </a:extLst>
                </a:gridCol>
                <a:gridCol w="1029904">
                  <a:extLst>
                    <a:ext uri="{9D8B030D-6E8A-4147-A177-3AD203B41FA5}">
                      <a16:colId xmlns:a16="http://schemas.microsoft.com/office/drawing/2014/main" val="3122677699"/>
                    </a:ext>
                  </a:extLst>
                </a:gridCol>
                <a:gridCol w="1010652">
                  <a:extLst>
                    <a:ext uri="{9D8B030D-6E8A-4147-A177-3AD203B41FA5}">
                      <a16:colId xmlns:a16="http://schemas.microsoft.com/office/drawing/2014/main" val="1811250605"/>
                    </a:ext>
                  </a:extLst>
                </a:gridCol>
                <a:gridCol w="866274">
                  <a:extLst>
                    <a:ext uri="{9D8B030D-6E8A-4147-A177-3AD203B41FA5}">
                      <a16:colId xmlns:a16="http://schemas.microsoft.com/office/drawing/2014/main" val="488601251"/>
                    </a:ext>
                  </a:extLst>
                </a:gridCol>
                <a:gridCol w="700481">
                  <a:extLst>
                    <a:ext uri="{9D8B030D-6E8A-4147-A177-3AD203B41FA5}">
                      <a16:colId xmlns:a16="http://schemas.microsoft.com/office/drawing/2014/main" val="3513651746"/>
                    </a:ext>
                  </a:extLst>
                </a:gridCol>
                <a:gridCol w="866704">
                  <a:extLst>
                    <a:ext uri="{9D8B030D-6E8A-4147-A177-3AD203B41FA5}">
                      <a16:colId xmlns:a16="http://schemas.microsoft.com/office/drawing/2014/main" val="89446283"/>
                    </a:ext>
                  </a:extLst>
                </a:gridCol>
                <a:gridCol w="866704">
                  <a:extLst>
                    <a:ext uri="{9D8B030D-6E8A-4147-A177-3AD203B41FA5}">
                      <a16:colId xmlns:a16="http://schemas.microsoft.com/office/drawing/2014/main" val="27979330"/>
                    </a:ext>
                  </a:extLst>
                </a:gridCol>
                <a:gridCol w="1021580">
                  <a:extLst>
                    <a:ext uri="{9D8B030D-6E8A-4147-A177-3AD203B41FA5}">
                      <a16:colId xmlns:a16="http://schemas.microsoft.com/office/drawing/2014/main" val="3581914685"/>
                    </a:ext>
                  </a:extLst>
                </a:gridCol>
              </a:tblGrid>
              <a:tr h="935702"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D6E3BC"/>
                          </a:highlight>
                          <a:latin typeface="+mn-lt"/>
                          <a:ea typeface="+mn-ea"/>
                          <a:cs typeface="+mn-cs"/>
                        </a:rPr>
                        <a:t>Combinaison de financement</a:t>
                      </a: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D6E3BC"/>
                          </a:highlight>
                          <a:latin typeface="+mn-lt"/>
                          <a:ea typeface="+mn-ea"/>
                          <a:cs typeface="+mn-cs"/>
                        </a:rPr>
                        <a:t>Prêts</a:t>
                      </a: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D6E3BC"/>
                          </a:highlight>
                          <a:latin typeface="+mn-lt"/>
                          <a:ea typeface="+mn-ea"/>
                          <a:cs typeface="+mn-cs"/>
                        </a:rPr>
                        <a:t>Dons</a:t>
                      </a: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D6E3BC"/>
                          </a:highlight>
                          <a:latin typeface="+mn-lt"/>
                          <a:ea typeface="+mn-ea"/>
                          <a:cs typeface="+mn-cs"/>
                        </a:rPr>
                        <a:t>Revenus de transport</a:t>
                      </a: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D6E3BC"/>
                          </a:highlight>
                          <a:latin typeface="+mn-lt"/>
                          <a:ea typeface="+mn-ea"/>
                          <a:cs typeface="+mn-cs"/>
                        </a:rPr>
                        <a:t>Total </a:t>
                      </a: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D6E3BC"/>
                          </a:highlight>
                          <a:latin typeface="+mn-lt"/>
                          <a:ea typeface="+mn-ea"/>
                          <a:cs typeface="+mn-cs"/>
                        </a:rPr>
                        <a:t>% </a:t>
                      </a:r>
                    </a:p>
                    <a:p>
                      <a:pPr marL="0" algn="ctr" defTabSz="457200" rtl="0" eaLnBrk="1" latinLnBrk="0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D6E3BC"/>
                          </a:highlight>
                          <a:latin typeface="+mn-lt"/>
                          <a:ea typeface="+mn-ea"/>
                          <a:cs typeface="+mn-cs"/>
                        </a:rPr>
                        <a:t>Total</a:t>
                      </a: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D6E3BC"/>
                          </a:highlight>
                          <a:latin typeface="+mn-lt"/>
                          <a:ea typeface="+mn-ea"/>
                          <a:cs typeface="+mn-cs"/>
                        </a:rPr>
                        <a:t>% </a:t>
                      </a:r>
                    </a:p>
                    <a:p>
                      <a:pPr marL="0" algn="ctr" defTabSz="457200" rtl="0" eaLnBrk="1" latinLnBrk="0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D6E3BC"/>
                          </a:highlight>
                          <a:latin typeface="+mn-lt"/>
                          <a:ea typeface="+mn-ea"/>
                          <a:cs typeface="+mn-cs"/>
                        </a:rPr>
                        <a:t>Prêts</a:t>
                      </a: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D6E3BC"/>
                          </a:highlight>
                          <a:latin typeface="+mn-lt"/>
                          <a:ea typeface="+mn-ea"/>
                          <a:cs typeface="+mn-cs"/>
                        </a:rPr>
                        <a:t>% </a:t>
                      </a:r>
                    </a:p>
                    <a:p>
                      <a:pPr marL="0" algn="ctr" defTabSz="457200" rtl="0" eaLnBrk="1" latinLnBrk="0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D6E3BC"/>
                          </a:highlight>
                          <a:latin typeface="+mn-lt"/>
                          <a:ea typeface="+mn-ea"/>
                          <a:cs typeface="+mn-cs"/>
                        </a:rPr>
                        <a:t>Dons</a:t>
                      </a: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D6E3BC"/>
                          </a:highlight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  <a:p>
                      <a:pPr marL="0" algn="ctr" defTabSz="457200" rtl="0" eaLnBrk="1" latinLnBrk="0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D6E3BC"/>
                          </a:highlight>
                          <a:latin typeface="+mn-lt"/>
                          <a:ea typeface="+mn-ea"/>
                          <a:cs typeface="+mn-cs"/>
                        </a:rPr>
                        <a:t>Revenus de transport</a:t>
                      </a: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2876477"/>
                  </a:ext>
                </a:extLst>
              </a:tr>
              <a:tr h="48463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chemeClr val="tx1"/>
                          </a:solidFill>
                          <a:effectLst/>
                        </a:rPr>
                        <a:t>Cote d’Ivoire</a:t>
                      </a:r>
                      <a:endParaRPr lang="fr-FR" sz="16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0</a:t>
                      </a:r>
                      <a:endParaRPr lang="fr-FR" sz="1200" dirty="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38,82</a:t>
                      </a:r>
                      <a:endParaRPr lang="fr-FR" sz="12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</a:rPr>
                        <a:t> </a:t>
                      </a:r>
                      <a:endParaRPr lang="fr-FR" sz="12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</a:rPr>
                        <a:t>38,82</a:t>
                      </a:r>
                      <a:endParaRPr lang="fr-FR" sz="1200" b="1" dirty="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</a:rPr>
                        <a:t>7,37%</a:t>
                      </a:r>
                      <a:endParaRPr lang="fr-FR" sz="1200" b="1" dirty="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0%</a:t>
                      </a:r>
                      <a:endParaRPr lang="fr-FR" sz="1200" dirty="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7,37%</a:t>
                      </a:r>
                      <a:endParaRPr lang="fr-FR" sz="12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fr-FR" sz="1200" dirty="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63010104"/>
                  </a:ext>
                </a:extLst>
              </a:tr>
              <a:tr h="31299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chemeClr val="tx1"/>
                          </a:solidFill>
                          <a:effectLst/>
                        </a:rPr>
                        <a:t>Liberia</a:t>
                      </a:r>
                      <a:endParaRPr lang="fr-FR" sz="16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160,87</a:t>
                      </a:r>
                      <a:endParaRPr lang="fr-FR" sz="12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96,74</a:t>
                      </a:r>
                      <a:endParaRPr lang="fr-FR" sz="1200" dirty="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</a:rPr>
                        <a:t> </a:t>
                      </a:r>
                      <a:endParaRPr lang="fr-FR" sz="12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</a:rPr>
                        <a:t>257,61</a:t>
                      </a:r>
                      <a:endParaRPr lang="fr-FR" sz="1200" b="1" dirty="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</a:rPr>
                        <a:t>48,91%</a:t>
                      </a:r>
                      <a:endParaRPr lang="fr-FR" sz="1200" b="1" dirty="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31%</a:t>
                      </a:r>
                      <a:endParaRPr lang="fr-FR" sz="12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18,37%</a:t>
                      </a:r>
                      <a:endParaRPr lang="fr-FR" sz="12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fr-FR" sz="12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36453653"/>
                  </a:ext>
                </a:extLst>
              </a:tr>
              <a:tr h="48463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chemeClr val="tx1"/>
                          </a:solidFill>
                          <a:effectLst/>
                        </a:rPr>
                        <a:t>Sierra Leone</a:t>
                      </a:r>
                      <a:endParaRPr lang="fr-FR" sz="16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169,82</a:t>
                      </a:r>
                      <a:endParaRPr lang="fr-FR" sz="12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7,39</a:t>
                      </a:r>
                      <a:endParaRPr lang="fr-FR" sz="1200" dirty="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</a:rPr>
                        <a:t> </a:t>
                      </a:r>
                      <a:endParaRPr lang="fr-FR" sz="1200" dirty="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</a:rPr>
                        <a:t>177,21</a:t>
                      </a:r>
                      <a:endParaRPr lang="fr-FR" sz="1200" b="1" dirty="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</a:rPr>
                        <a:t>33,64%</a:t>
                      </a:r>
                      <a:endParaRPr lang="fr-FR" sz="1200" b="1" dirty="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32%</a:t>
                      </a:r>
                      <a:endParaRPr lang="fr-FR" sz="12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1,40%</a:t>
                      </a:r>
                      <a:endParaRPr lang="fr-FR" sz="12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fr-FR" sz="12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55403574"/>
                  </a:ext>
                </a:extLst>
              </a:tr>
              <a:tr h="40844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chemeClr val="tx1"/>
                          </a:solidFill>
                          <a:effectLst/>
                        </a:rPr>
                        <a:t>Guinée</a:t>
                      </a:r>
                      <a:endParaRPr lang="fr-FR" sz="16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38,48</a:t>
                      </a:r>
                      <a:endParaRPr lang="fr-FR" sz="1200" dirty="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4,79</a:t>
                      </a:r>
                      <a:endParaRPr lang="fr-FR" sz="1200" dirty="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</a:rPr>
                        <a:t> </a:t>
                      </a:r>
                      <a:endParaRPr lang="fr-FR" sz="1200" dirty="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</a:rPr>
                        <a:t>43,27</a:t>
                      </a:r>
                      <a:endParaRPr lang="fr-FR" sz="1200" b="1" dirty="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</a:rPr>
                        <a:t>8,21%</a:t>
                      </a:r>
                      <a:endParaRPr lang="fr-FR" sz="1200" b="1" dirty="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7%</a:t>
                      </a:r>
                      <a:endParaRPr lang="fr-FR" sz="12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0,91%</a:t>
                      </a:r>
                      <a:endParaRPr lang="fr-FR" sz="12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fr-FR" sz="12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64756199"/>
                  </a:ext>
                </a:extLst>
              </a:tr>
              <a:tr h="40844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chemeClr val="tx1"/>
                          </a:solidFill>
                          <a:effectLst/>
                        </a:rPr>
                        <a:t>TRANSCO</a:t>
                      </a:r>
                      <a:endParaRPr lang="fr-FR" sz="16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</a:rPr>
                        <a:t> </a:t>
                      </a:r>
                      <a:endParaRPr lang="fr-FR" sz="12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</a:rPr>
                        <a:t> </a:t>
                      </a:r>
                      <a:endParaRPr lang="fr-FR" sz="12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9,83</a:t>
                      </a:r>
                      <a:endParaRPr lang="fr-FR" sz="1200" dirty="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</a:rPr>
                        <a:t>9,83</a:t>
                      </a:r>
                      <a:endParaRPr lang="fr-FR" sz="1200" b="1" dirty="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</a:rPr>
                        <a:t>1,87%</a:t>
                      </a:r>
                      <a:endParaRPr lang="fr-FR" sz="1200" b="1" dirty="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</a:rPr>
                        <a:t> </a:t>
                      </a:r>
                      <a:endParaRPr lang="fr-FR" sz="12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</a:rPr>
                        <a:t> </a:t>
                      </a:r>
                      <a:endParaRPr lang="fr-FR" sz="12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>
                          <a:effectLst/>
                        </a:rPr>
                        <a:t>1,87%</a:t>
                      </a:r>
                      <a:endParaRPr lang="fr-FR" sz="120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07902620"/>
                  </a:ext>
                </a:extLst>
              </a:tr>
              <a:tr h="96925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r-FR" sz="1050" dirty="0">
                          <a:solidFill>
                            <a:schemeClr val="tx1"/>
                          </a:solidFill>
                          <a:effectLst/>
                        </a:rPr>
                        <a:t>Total financements disponible</a:t>
                      </a:r>
                      <a:endParaRPr lang="fr-FR" sz="11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369,17</a:t>
                      </a:r>
                      <a:endParaRPr lang="fr-FR" sz="1600" b="1" dirty="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147,74</a:t>
                      </a:r>
                      <a:endParaRPr lang="fr-FR" sz="1600" b="1" dirty="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9,83</a:t>
                      </a:r>
                      <a:endParaRPr lang="fr-FR" sz="1600" b="1" dirty="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526,74</a:t>
                      </a:r>
                      <a:endParaRPr lang="fr-FR" sz="1600" b="1" dirty="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100%</a:t>
                      </a:r>
                      <a:endParaRPr lang="fr-FR" sz="1600" b="1" dirty="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70,09%</a:t>
                      </a:r>
                      <a:endParaRPr lang="fr-FR" sz="1600" b="1" dirty="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28,05%</a:t>
                      </a:r>
                      <a:endParaRPr lang="fr-FR" sz="1600" b="1" dirty="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1,87%</a:t>
                      </a:r>
                      <a:endParaRPr lang="fr-FR" sz="1600" b="1" dirty="0">
                        <a:effectLst/>
                        <a:latin typeface="Cambria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53708225"/>
                  </a:ext>
                </a:extLst>
              </a:tr>
            </a:tbl>
          </a:graphicData>
        </a:graphic>
      </p:graphicFrame>
      <p:pic>
        <p:nvPicPr>
          <p:cNvPr id="3" name="Content Placeholder 3">
            <a:extLst>
              <a:ext uri="{FF2B5EF4-FFF2-40B4-BE49-F238E27FC236}">
                <a16:creationId xmlns:a16="http://schemas.microsoft.com/office/drawing/2014/main" id="{E6697B57-C7D4-0D6D-E333-518D109B4C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566642" y="917188"/>
            <a:ext cx="2475304" cy="463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75009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35C32C9-2E7F-EFEA-4951-CC13742E83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5208" y="619227"/>
            <a:ext cx="8668795" cy="583932"/>
          </a:xfrm>
        </p:spPr>
        <p:txBody>
          <a:bodyPr/>
          <a:lstStyle/>
          <a:p>
            <a:r>
              <a:rPr lang="fr-FR" sz="2400" b="1" dirty="0">
                <a:latin typeface="Gill Sans MT" panose="020B0502020104020203" pitchFamily="34" charset="0"/>
                <a:cs typeface="Times New Roman" panose="02020603050405020304" pitchFamily="18" charset="0"/>
              </a:rPr>
              <a:t>7. Les conditions des Prêts (Bailleurs vs Pays)</a:t>
            </a:r>
          </a:p>
        </p:txBody>
      </p:sp>
      <p:graphicFrame>
        <p:nvGraphicFramePr>
          <p:cNvPr id="6" name="Espace réservé du contenu 5">
            <a:extLst>
              <a:ext uri="{FF2B5EF4-FFF2-40B4-BE49-F238E27FC236}">
                <a16:creationId xmlns:a16="http://schemas.microsoft.com/office/drawing/2014/main" id="{E1CB2481-5050-F1E7-FCD2-22F949C782F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56637212"/>
              </p:ext>
            </p:extLst>
          </p:nvPr>
        </p:nvGraphicFramePr>
        <p:xfrm>
          <a:off x="677334" y="1280161"/>
          <a:ext cx="9915636" cy="5046554"/>
        </p:xfrm>
        <a:graphic>
          <a:graphicData uri="http://schemas.openxmlformats.org/drawingml/2006/table">
            <a:tbl>
              <a:tblPr/>
              <a:tblGrid>
                <a:gridCol w="1709160">
                  <a:extLst>
                    <a:ext uri="{9D8B030D-6E8A-4147-A177-3AD203B41FA5}">
                      <a16:colId xmlns:a16="http://schemas.microsoft.com/office/drawing/2014/main" val="3157114616"/>
                    </a:ext>
                  </a:extLst>
                </a:gridCol>
                <a:gridCol w="1377113">
                  <a:extLst>
                    <a:ext uri="{9D8B030D-6E8A-4147-A177-3AD203B41FA5}">
                      <a16:colId xmlns:a16="http://schemas.microsoft.com/office/drawing/2014/main" val="1485213809"/>
                    </a:ext>
                  </a:extLst>
                </a:gridCol>
                <a:gridCol w="1166331">
                  <a:extLst>
                    <a:ext uri="{9D8B030D-6E8A-4147-A177-3AD203B41FA5}">
                      <a16:colId xmlns:a16="http://schemas.microsoft.com/office/drawing/2014/main" val="2418475001"/>
                    </a:ext>
                  </a:extLst>
                </a:gridCol>
                <a:gridCol w="1419272">
                  <a:extLst>
                    <a:ext uri="{9D8B030D-6E8A-4147-A177-3AD203B41FA5}">
                      <a16:colId xmlns:a16="http://schemas.microsoft.com/office/drawing/2014/main" val="2224178899"/>
                    </a:ext>
                  </a:extLst>
                </a:gridCol>
                <a:gridCol w="1194434">
                  <a:extLst>
                    <a:ext uri="{9D8B030D-6E8A-4147-A177-3AD203B41FA5}">
                      <a16:colId xmlns:a16="http://schemas.microsoft.com/office/drawing/2014/main" val="2985171925"/>
                    </a:ext>
                  </a:extLst>
                </a:gridCol>
                <a:gridCol w="927446">
                  <a:extLst>
                    <a:ext uri="{9D8B030D-6E8A-4147-A177-3AD203B41FA5}">
                      <a16:colId xmlns:a16="http://schemas.microsoft.com/office/drawing/2014/main" val="3363240117"/>
                    </a:ext>
                  </a:extLst>
                </a:gridCol>
                <a:gridCol w="899340">
                  <a:extLst>
                    <a:ext uri="{9D8B030D-6E8A-4147-A177-3AD203B41FA5}">
                      <a16:colId xmlns:a16="http://schemas.microsoft.com/office/drawing/2014/main" val="2528511282"/>
                    </a:ext>
                  </a:extLst>
                </a:gridCol>
                <a:gridCol w="1222540">
                  <a:extLst>
                    <a:ext uri="{9D8B030D-6E8A-4147-A177-3AD203B41FA5}">
                      <a16:colId xmlns:a16="http://schemas.microsoft.com/office/drawing/2014/main" val="2790361961"/>
                    </a:ext>
                  </a:extLst>
                </a:gridCol>
              </a:tblGrid>
              <a:tr h="64140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DAF2D0"/>
                          </a:highlight>
                          <a:latin typeface="Calibri" panose="020F0502020204030204" pitchFamily="34" charset="0"/>
                        </a:rPr>
                        <a:t>Institutions</a:t>
                      </a:r>
                    </a:p>
                  </a:txBody>
                  <a:tcPr marL="9158" marR="9158" marT="9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DAF2D0"/>
                          </a:highlight>
                          <a:latin typeface="Calibri" panose="020F0502020204030204" pitchFamily="34" charset="0"/>
                        </a:rPr>
                        <a:t>Nature du financement</a:t>
                      </a:r>
                    </a:p>
                  </a:txBody>
                  <a:tcPr marL="9158" marR="9158" marT="9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DAF2D0"/>
                          </a:highlight>
                          <a:latin typeface="Calibri" panose="020F0502020204030204" pitchFamily="34" charset="0"/>
                        </a:rPr>
                        <a:t>Pays</a:t>
                      </a:r>
                    </a:p>
                  </a:txBody>
                  <a:tcPr marL="9158" marR="9158" marT="9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DAF2D0"/>
                          </a:highlight>
                          <a:latin typeface="Calibri" panose="020F0502020204030204" pitchFamily="34" charset="0"/>
                        </a:rPr>
                        <a:t>Date de Signature</a:t>
                      </a:r>
                    </a:p>
                  </a:txBody>
                  <a:tcPr marL="9158" marR="9158" marT="9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DAF2D0"/>
                          </a:highlight>
                          <a:latin typeface="Calibri" panose="020F0502020204030204" pitchFamily="34" charset="0"/>
                        </a:rPr>
                        <a:t>Montant /Million</a:t>
                      </a:r>
                    </a:p>
                  </a:txBody>
                  <a:tcPr marL="9158" marR="9158" marT="9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DAF2D0"/>
                          </a:highlight>
                          <a:latin typeface="Calibri" panose="020F0502020204030204" pitchFamily="34" charset="0"/>
                        </a:rPr>
                        <a:t>Durée du Prêt (année)</a:t>
                      </a:r>
                    </a:p>
                  </a:txBody>
                  <a:tcPr marL="9158" marR="9158" marT="9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1" i="0" u="none" strike="noStrike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DAF2D0"/>
                          </a:highlight>
                          <a:latin typeface="Calibri" panose="020F0502020204030204" pitchFamily="34" charset="0"/>
                        </a:rPr>
                        <a:t>Delai</a:t>
                      </a:r>
                      <a:r>
                        <a:rPr lang="fr-FR" sz="105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DAF2D0"/>
                          </a:highlight>
                          <a:latin typeface="Calibri" panose="020F0502020204030204" pitchFamily="34" charset="0"/>
                        </a:rPr>
                        <a:t> de grâce (Année)</a:t>
                      </a:r>
                    </a:p>
                  </a:txBody>
                  <a:tcPr marL="9158" marR="9158" marT="9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DAF2D0"/>
                          </a:highlight>
                          <a:latin typeface="Calibri" panose="020F0502020204030204" pitchFamily="34" charset="0"/>
                        </a:rPr>
                        <a:t>Date de Clôture</a:t>
                      </a:r>
                    </a:p>
                  </a:txBody>
                  <a:tcPr marL="9158" marR="9158" marT="9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2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4018167"/>
                  </a:ext>
                </a:extLst>
              </a:tr>
              <a:tr h="484082">
                <a:tc rowSpan="4"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fr-FR" sz="18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AfDB</a:t>
                      </a:r>
                      <a:endParaRPr lang="fr-FR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58" marR="9158" marT="9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Prêts</a:t>
                      </a:r>
                    </a:p>
                  </a:txBody>
                  <a:tcPr marL="9158" marR="9158" marT="9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05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Liberia</a:t>
                      </a:r>
                    </a:p>
                  </a:txBody>
                  <a:tcPr marL="9158" marR="9158" marT="9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26/11/2013</a:t>
                      </a:r>
                    </a:p>
                  </a:txBody>
                  <a:tcPr marL="9158" marR="9158" marT="9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8,102M UA</a:t>
                      </a:r>
                    </a:p>
                  </a:txBody>
                  <a:tcPr marL="9158" marR="9158" marT="9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9158" marR="9158" marT="9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158" marR="9158" marT="9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31/12/2022</a:t>
                      </a:r>
                    </a:p>
                  </a:txBody>
                  <a:tcPr marL="9158" marR="9158" marT="9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5637963"/>
                  </a:ext>
                </a:extLst>
              </a:tr>
              <a:tr h="484082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05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Sierra Leone</a:t>
                      </a:r>
                    </a:p>
                  </a:txBody>
                  <a:tcPr marL="9158" marR="9158" marT="9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28/11/2013</a:t>
                      </a:r>
                    </a:p>
                  </a:txBody>
                  <a:tcPr marL="9158" marR="9158" marT="9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14,5M UA</a:t>
                      </a:r>
                    </a:p>
                  </a:txBody>
                  <a:tcPr marL="9158" marR="9158" marT="9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9158" marR="9158" marT="9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158" marR="9158" marT="9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31/12/2022</a:t>
                      </a:r>
                    </a:p>
                  </a:txBody>
                  <a:tcPr marL="9158" marR="9158" marT="9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5750772"/>
                  </a:ext>
                </a:extLst>
              </a:tr>
              <a:tr h="484082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05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Sierra Leone</a:t>
                      </a:r>
                    </a:p>
                  </a:txBody>
                  <a:tcPr marL="9158" marR="9158" marT="9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16/11/2013</a:t>
                      </a:r>
                    </a:p>
                  </a:txBody>
                  <a:tcPr marL="9158" marR="9158" marT="9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6,67M UA</a:t>
                      </a:r>
                    </a:p>
                  </a:txBody>
                  <a:tcPr marL="9158" marR="9158" marT="9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9158" marR="9158" marT="9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158" marR="9158" marT="9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31/12/2022</a:t>
                      </a:r>
                    </a:p>
                  </a:txBody>
                  <a:tcPr marL="9158" marR="9158" marT="9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0636158"/>
                  </a:ext>
                </a:extLst>
              </a:tr>
              <a:tr h="484082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05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Guinée</a:t>
                      </a:r>
                    </a:p>
                  </a:txBody>
                  <a:tcPr marL="9158" marR="9158" marT="9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24/11/2013</a:t>
                      </a:r>
                    </a:p>
                  </a:txBody>
                  <a:tcPr marL="9158" marR="9158" marT="9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28,91M UA</a:t>
                      </a:r>
                    </a:p>
                  </a:txBody>
                  <a:tcPr marL="9158" marR="9158" marT="9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9158" marR="9158" marT="9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158" marR="9158" marT="9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31/12/2022</a:t>
                      </a:r>
                    </a:p>
                  </a:txBody>
                  <a:tcPr marL="9158" marR="9158" marT="9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5576844"/>
                  </a:ext>
                </a:extLst>
              </a:tr>
              <a:tr h="484082">
                <a:tc rowSpan="3"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fr-FR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BM</a:t>
                      </a:r>
                    </a:p>
                  </a:txBody>
                  <a:tcPr marL="9158" marR="9158" marT="9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Prêts</a:t>
                      </a:r>
                    </a:p>
                  </a:txBody>
                  <a:tcPr marL="9158" marR="9158" marT="9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fr-FR" sz="105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Liberia</a:t>
                      </a:r>
                    </a:p>
                  </a:txBody>
                  <a:tcPr marL="9158" marR="9158" marT="9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16/08/2012</a:t>
                      </a:r>
                    </a:p>
                  </a:txBody>
                  <a:tcPr marL="9158" marR="9158" marT="9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93,3M DTS</a:t>
                      </a:r>
                    </a:p>
                  </a:txBody>
                  <a:tcPr marL="9158" marR="9158" marT="9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9158" marR="9158" marT="9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158" marR="9158" marT="9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15/12/2020</a:t>
                      </a:r>
                    </a:p>
                  </a:txBody>
                  <a:tcPr marL="9158" marR="9158" marT="9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8337134"/>
                  </a:ext>
                </a:extLst>
              </a:tr>
              <a:tr h="484082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11/12/2017</a:t>
                      </a:r>
                    </a:p>
                  </a:txBody>
                  <a:tcPr marL="9158" marR="9158" marT="9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22,5M USD</a:t>
                      </a:r>
                    </a:p>
                  </a:txBody>
                  <a:tcPr marL="9158" marR="9158" marT="9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38</a:t>
                      </a:r>
                    </a:p>
                  </a:txBody>
                  <a:tcPr marL="9158" marR="9158" marT="9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158" marR="9158" marT="9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15/03/2023</a:t>
                      </a:r>
                    </a:p>
                  </a:txBody>
                  <a:tcPr marL="9158" marR="9158" marT="9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1573053"/>
                  </a:ext>
                </a:extLst>
              </a:tr>
              <a:tr h="484082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05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Sierra Leone</a:t>
                      </a:r>
                    </a:p>
                  </a:txBody>
                  <a:tcPr marL="9158" marR="9158" marT="9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04/01/2018</a:t>
                      </a:r>
                    </a:p>
                  </a:txBody>
                  <a:tcPr marL="9158" marR="9158" marT="9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59,75M USD</a:t>
                      </a:r>
                    </a:p>
                  </a:txBody>
                  <a:tcPr marL="9158" marR="9158" marT="9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38</a:t>
                      </a:r>
                    </a:p>
                  </a:txBody>
                  <a:tcPr marL="9158" marR="9158" marT="9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158" marR="9158" marT="9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15/03/2023</a:t>
                      </a:r>
                    </a:p>
                  </a:txBody>
                  <a:tcPr marL="9158" marR="9158" marT="9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4548947"/>
                  </a:ext>
                </a:extLst>
              </a:tr>
              <a:tr h="508286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fr-FR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EIB</a:t>
                      </a:r>
                    </a:p>
                  </a:txBody>
                  <a:tcPr marL="9158" marR="9158" marT="9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Prêts</a:t>
                      </a:r>
                    </a:p>
                  </a:txBody>
                  <a:tcPr marL="9158" marR="9158" marT="91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05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Sierra Leone</a:t>
                      </a:r>
                    </a:p>
                  </a:txBody>
                  <a:tcPr marL="9158" marR="9158" marT="9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10/12/2012</a:t>
                      </a:r>
                    </a:p>
                  </a:txBody>
                  <a:tcPr marL="9158" marR="9158" marT="9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75M EURO</a:t>
                      </a:r>
                    </a:p>
                  </a:txBody>
                  <a:tcPr marL="9158" marR="9158" marT="9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1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9158" marR="9158" marT="9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158" marR="9158" marT="9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5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9158" marR="9158" marT="9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21153"/>
                  </a:ext>
                </a:extLst>
              </a:tr>
              <a:tr h="508286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fr-FR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KfW</a:t>
                      </a:r>
                    </a:p>
                  </a:txBody>
                  <a:tcPr marL="9158" marR="9158" marT="9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NA</a:t>
                      </a:r>
                    </a:p>
                  </a:txBody>
                  <a:tcPr marL="9158" marR="9158" marT="915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05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_</a:t>
                      </a:r>
                    </a:p>
                  </a:txBody>
                  <a:tcPr marL="9158" marR="9158" marT="9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fr-FR" sz="10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158" marR="9158" marT="9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050" b="1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158" marR="9158" marT="9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fr-FR" sz="1050" b="1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158" marR="9158" marT="9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fr-FR" sz="1050" b="1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158" marR="9158" marT="9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fr-FR" sz="105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FF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158" marR="9158" marT="91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0618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267971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1788" y="92075"/>
            <a:ext cx="11185525" cy="81756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/>
                <a:ea typeface="+mj-ea"/>
                <a:cs typeface="Arial Black"/>
              </a:rPr>
              <a:t> 8-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 Black"/>
                <a:ea typeface="+mj-ea"/>
                <a:cs typeface="Arial Black"/>
              </a:rPr>
              <a:t>Financement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/>
                <a:ea typeface="+mj-ea"/>
                <a:cs typeface="Arial Black"/>
              </a:rPr>
              <a:t> </a:t>
            </a:r>
            <a:r>
              <a:rPr lang="en-US" sz="2800" dirty="0">
                <a:latin typeface="Arial Black"/>
                <a:cs typeface="Arial Black"/>
              </a:rPr>
              <a:t>vs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Black"/>
                <a:ea typeface="+mj-ea"/>
                <a:cs typeface="Arial Black"/>
              </a:rPr>
              <a:t> Infrastructures</a:t>
            </a:r>
          </a:p>
        </p:txBody>
      </p:sp>
      <p:pic>
        <p:nvPicPr>
          <p:cNvPr id="17411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956675" y="0"/>
            <a:ext cx="3211513" cy="601663"/>
          </a:xfrm>
        </p:spPr>
      </p:pic>
      <p:cxnSp>
        <p:nvCxnSpPr>
          <p:cNvPr id="10" name="Straight Connector 9"/>
          <p:cNvCxnSpPr/>
          <p:nvPr/>
        </p:nvCxnSpPr>
        <p:spPr>
          <a:xfrm>
            <a:off x="393700" y="930275"/>
            <a:ext cx="83947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0" y="1047750"/>
            <a:ext cx="12192000" cy="50911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n-US" sz="2000" dirty="0">
              <a:solidFill>
                <a:prstClr val="black"/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325438" y="85725"/>
            <a:ext cx="11350625" cy="6051550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br>
              <a:rPr lang="en-US" sz="2600" dirty="0">
                <a:solidFill>
                  <a:prstClr val="black">
                    <a:lumMod val="75000"/>
                    <a:lumOff val="25000"/>
                  </a:prstClr>
                </a:solidFill>
                <a:latin typeface="Arial" charset="0"/>
                <a:cs typeface="Arial" charset="0"/>
              </a:rPr>
            </a:br>
            <a:endParaRPr lang="en-US" sz="26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pic>
        <p:nvPicPr>
          <p:cNvPr id="1741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44" b="2298"/>
          <a:stretch>
            <a:fillRect/>
          </a:stretch>
        </p:blipFill>
        <p:spPr bwMode="auto">
          <a:xfrm>
            <a:off x="287338" y="1214438"/>
            <a:ext cx="11149012" cy="492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FF3723E-7687-4DF3-8789-1D6E1CA38D88}"/>
              </a:ext>
            </a:extLst>
          </p:cNvPr>
          <p:cNvSpPr/>
          <p:nvPr/>
        </p:nvSpPr>
        <p:spPr>
          <a:xfrm>
            <a:off x="9405991" y="3847673"/>
            <a:ext cx="672957" cy="215756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1E5E4FE-766F-4B4F-887A-2A116F9B8713}"/>
              </a:ext>
            </a:extLst>
          </p:cNvPr>
          <p:cNvSpPr txBox="1"/>
          <p:nvPr/>
        </p:nvSpPr>
        <p:spPr>
          <a:xfrm>
            <a:off x="9452651" y="3824746"/>
            <a:ext cx="90592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dirty="0" err="1"/>
              <a:t>Yekepa</a:t>
            </a:r>
            <a:endParaRPr lang="en-US" sz="11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5C382EF-0F0E-4B00-8404-EF8645F901CF}"/>
              </a:ext>
            </a:extLst>
          </p:cNvPr>
          <p:cNvSpPr/>
          <p:nvPr/>
        </p:nvSpPr>
        <p:spPr>
          <a:xfrm>
            <a:off x="9123879" y="4590837"/>
            <a:ext cx="672957" cy="215756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2382917-2854-4CD3-BBB1-246E7C6B98AF}"/>
              </a:ext>
            </a:extLst>
          </p:cNvPr>
          <p:cNvSpPr txBox="1"/>
          <p:nvPr/>
        </p:nvSpPr>
        <p:spPr>
          <a:xfrm>
            <a:off x="9173020" y="4567910"/>
            <a:ext cx="90592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dirty="0" err="1"/>
              <a:t>Botota</a:t>
            </a:r>
            <a:endParaRPr lang="en-US" sz="1100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BBC58F8-90D6-481E-B583-64E88E8BD100}"/>
              </a:ext>
            </a:extLst>
          </p:cNvPr>
          <p:cNvSpPr/>
          <p:nvPr/>
        </p:nvSpPr>
        <p:spPr>
          <a:xfrm>
            <a:off x="1128446" y="1770607"/>
            <a:ext cx="648984" cy="202112"/>
          </a:xfrm>
          <a:prstGeom prst="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6AD5B8C-AEBF-4F55-9846-B1488BB2FC29}"/>
              </a:ext>
            </a:extLst>
          </p:cNvPr>
          <p:cNvSpPr txBox="1"/>
          <p:nvPr/>
        </p:nvSpPr>
        <p:spPr>
          <a:xfrm>
            <a:off x="1158840" y="1730584"/>
            <a:ext cx="56208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dirty="0" err="1"/>
              <a:t>Linsan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629206931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Retrospect">
  <a:themeElements>
    <a:clrScheme name="Retrospect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6B9F25"/>
      </a:hlink>
      <a:folHlink>
        <a:srgbClr val="B26B02"/>
      </a:folHlink>
    </a:clrScheme>
    <a:fontScheme name="Retrospect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D26EA377-59BD-4C9C-9D94-EE8416EE4C7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702</TotalTime>
  <Words>1287</Words>
  <Application>Microsoft Office PowerPoint</Application>
  <PresentationFormat>Grand écran</PresentationFormat>
  <Paragraphs>377</Paragraphs>
  <Slides>15</Slides>
  <Notes>7</Notes>
  <HiddenSlides>0</HiddenSlides>
  <MMClips>0</MMClips>
  <ScaleCrop>false</ScaleCrop>
  <HeadingPairs>
    <vt:vector size="6" baseType="variant">
      <vt:variant>
        <vt:lpstr>Polices utilisées</vt:lpstr>
      </vt:variant>
      <vt:variant>
        <vt:i4>11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15</vt:i4>
      </vt:variant>
    </vt:vector>
  </HeadingPairs>
  <TitlesOfParts>
    <vt:vector size="27" baseType="lpstr">
      <vt:lpstr>MS PGothic</vt:lpstr>
      <vt:lpstr>MS PGothic</vt:lpstr>
      <vt:lpstr>Arial</vt:lpstr>
      <vt:lpstr>Arial Black</vt:lpstr>
      <vt:lpstr>Calibri</vt:lpstr>
      <vt:lpstr>Calibri Light</vt:lpstr>
      <vt:lpstr>Cambria</vt:lpstr>
      <vt:lpstr>Crimson Pro</vt:lpstr>
      <vt:lpstr>Gill Sans MT</vt:lpstr>
      <vt:lpstr>Open Sans</vt:lpstr>
      <vt:lpstr>Wingdings</vt:lpstr>
      <vt:lpstr>Retrospect</vt:lpstr>
      <vt:lpstr>Atelier de Travail de RegulaE.Fr N°14</vt:lpstr>
      <vt:lpstr>Présentation PowerPoint</vt:lpstr>
      <vt:lpstr>2-  Système Stratégique CLSG</vt:lpstr>
      <vt:lpstr>  3. La Société à Objectif Spécifique (SOS)  TRANSCO CLSG</vt:lpstr>
      <vt:lpstr>  4. Missions de la SOS/TRANSCO CLSG</vt:lpstr>
      <vt:lpstr>5. Financement du projet (Pays et Bailleurs) </vt:lpstr>
      <vt:lpstr>   6. Source de financement du projet (Pays vs Type de financement) </vt:lpstr>
      <vt:lpstr>7. Les conditions des Prêts (Bailleurs vs Pays)</vt:lpstr>
      <vt:lpstr> 8- Financement vs Infrastructures</vt:lpstr>
      <vt:lpstr>9. Résultats Obtenus</vt:lpstr>
      <vt:lpstr>Présentation PowerPoint</vt:lpstr>
      <vt:lpstr>11. Expériences et Leçons de l’Approche CLSG</vt:lpstr>
      <vt:lpstr>12. MISE EN OEUVRE</vt:lpstr>
      <vt:lpstr>13. MISE EN EXPLOITATION</vt:lpstr>
      <vt:lpstr>MERCI DE VOTRE ATTENTION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Finalization of the WAPP Grid Code and Tariff Comparative Analysis</dc:title>
  <dc:creator>Arnaud Kouassi Odi</dc:creator>
  <cp:lastModifiedBy>Alassane  TIEMTORE</cp:lastModifiedBy>
  <cp:revision>18</cp:revision>
  <dcterms:created xsi:type="dcterms:W3CDTF">2024-06-20T12:59:07Z</dcterms:created>
  <dcterms:modified xsi:type="dcterms:W3CDTF">2024-06-21T18:47:12Z</dcterms:modified>
</cp:coreProperties>
</file>